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8" r:id="rId2"/>
    <p:sldId id="299" r:id="rId3"/>
    <p:sldId id="300" r:id="rId4"/>
    <p:sldId id="301" r:id="rId5"/>
    <p:sldId id="302" r:id="rId6"/>
    <p:sldId id="307" r:id="rId7"/>
    <p:sldId id="308" r:id="rId8"/>
    <p:sldId id="303" r:id="rId9"/>
    <p:sldId id="304" r:id="rId10"/>
    <p:sldId id="305" r:id="rId11"/>
    <p:sldId id="306" r:id="rId12"/>
    <p:sldId id="30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10CF-3DFC-40C7-B5FF-CDD3C7ECBB7B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445A-3761-4E9F-8958-2133E99DA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1467" y="1782200"/>
            <a:ext cx="9015159" cy="22199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1467" y="4148322"/>
            <a:ext cx="9015159" cy="18284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358515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5" y="571374"/>
            <a:ext cx="11489958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7" hasCustomPrompt="1"/>
          </p:nvPr>
        </p:nvSpPr>
        <p:spPr>
          <a:xfrm>
            <a:off x="358514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FB9606-87D7-4C73-A94A-98EA8574E659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5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CA0B-155F-48AF-8595-D8BF23A22CD7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2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FE11ED-12A1-49FA-ADB7-6B829307A89C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6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Inhaltsplatzhalter 2"/>
          <p:cNvSpPr>
            <a:spLocks noGrp="1"/>
          </p:cNvSpPr>
          <p:nvPr>
            <p:ph idx="15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874BD-2A0B-4B09-9499-9EDA19C2DF9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BE1828-BA20-4EBE-8AA4-05BF501B1D0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1" y="113974"/>
            <a:ext cx="2818809" cy="35255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33943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F9939A7D-92C2-4302-81C5-D9980AFF0BDA}" type="datetime1">
              <a:rPr lang="de-DE" smtClean="0"/>
              <a:t>10.08.2024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030188" y="6489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Studiengang, Referent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092541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29916D8-1490-4DD4-88F6-5306CFA902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61" r:id="rId5"/>
    <p:sldLayoutId id="2147483663" r:id="rId6"/>
    <p:sldLayoutId id="214748366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ndesregierung.de/breg-de/schwerpunkte/umgang-mit-desinformation/deep-fakes-187673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i.hdm-stuttgart.de/downloads/student-white-paper/Sommer-2020/Deepfake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miengineering.com/knowledge_centers/artificial-intelligence/neural-networks/generative-adversarial-network-ga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1467" y="1782200"/>
            <a:ext cx="9015159" cy="2556470"/>
          </a:xfrm>
        </p:spPr>
        <p:txBody>
          <a:bodyPr>
            <a:normAutofit/>
          </a:bodyPr>
          <a:lstStyle/>
          <a:p>
            <a:pPr eaLnBrk="1" hangingPunct="1"/>
            <a:r>
              <a:rPr lang="de-DE" dirty="0"/>
              <a:t>Video Deepfakes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000" dirty="0"/>
              <a:t>Projektarbeit: Deepfakes und </a:t>
            </a:r>
            <a:r>
              <a:rPr lang="de-DE" sz="2000" dirty="0" err="1"/>
              <a:t>Social</a:t>
            </a:r>
            <a:r>
              <a:rPr lang="de-DE" sz="2000" dirty="0"/>
              <a:t> Engineering</a:t>
            </a:r>
            <a:endParaRPr lang="de-DE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dirty="0"/>
              <a:t>Julian Faigle, Max Ernstschneider</a:t>
            </a:r>
          </a:p>
        </p:txBody>
      </p:sp>
    </p:spTree>
    <p:extLst>
      <p:ext uri="{BB962C8B-B14F-4D97-AF65-F5344CB8AC3E}">
        <p14:creationId xmlns:p14="http://schemas.microsoft.com/office/powerpoint/2010/main" val="70485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FE8F02-05DE-485F-8FB7-D54CAFDF5C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 dirty="0"/>
              <a:t>Datensammlung:</a:t>
            </a:r>
            <a:r>
              <a:rPr lang="de-DE" dirty="0"/>
              <a:t> Sammeln von Video- und Bildmaterial.</a:t>
            </a:r>
          </a:p>
          <a:p>
            <a:r>
              <a:rPr lang="de-DE" b="1" dirty="0" err="1"/>
              <a:t>Extraction</a:t>
            </a:r>
            <a:r>
              <a:rPr lang="de-DE" b="1" dirty="0"/>
              <a:t>:</a:t>
            </a:r>
            <a:r>
              <a:rPr lang="de-DE" dirty="0"/>
              <a:t> Gesichtsextraktion und Vorbereitung der Daten.</a:t>
            </a:r>
          </a:p>
          <a:p>
            <a:r>
              <a:rPr lang="de-DE" b="1" dirty="0"/>
              <a:t>Training: </a:t>
            </a:r>
            <a:r>
              <a:rPr lang="de-DE" dirty="0"/>
              <a:t>Trainieren eines Modells auf Basis der gesammelten Daten.</a:t>
            </a:r>
          </a:p>
          <a:p>
            <a:r>
              <a:rPr lang="de-DE" b="1" dirty="0" err="1"/>
              <a:t>Conversion</a:t>
            </a:r>
            <a:r>
              <a:rPr lang="de-DE" b="1" dirty="0"/>
              <a:t>/</a:t>
            </a:r>
            <a:r>
              <a:rPr lang="de-DE" b="1" dirty="0" err="1"/>
              <a:t>Merging</a:t>
            </a:r>
            <a:r>
              <a:rPr lang="de-DE" b="1" dirty="0"/>
              <a:t>: </a:t>
            </a:r>
            <a:r>
              <a:rPr lang="de-DE" dirty="0"/>
              <a:t>Anwenden des trainierten Modells auf das Zielvideo.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7A1D5-AC27-4E87-BB6F-5E6F059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Workflow – </a:t>
            </a:r>
            <a:r>
              <a:rPr lang="de-DE" dirty="0" err="1"/>
              <a:t>DeepFaceLab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5F01D-A990-4038-B85B-BA1E16A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76F281-F254-426A-929A-3CCB68F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3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F33514-905F-478B-B086-4C17FB7A8A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 dirty="0"/>
              <a:t>Data Source: </a:t>
            </a:r>
            <a:r>
              <a:rPr lang="de-DE" dirty="0"/>
              <a:t>Eingangsdaten als Video oder Stream</a:t>
            </a:r>
          </a:p>
          <a:p>
            <a:r>
              <a:rPr lang="de-DE" b="1" dirty="0" err="1"/>
              <a:t>Detection</a:t>
            </a:r>
            <a:r>
              <a:rPr lang="de-DE" b="1" dirty="0"/>
              <a:t>, Alignment und </a:t>
            </a:r>
            <a:r>
              <a:rPr lang="de-DE" b="1" dirty="0" err="1"/>
              <a:t>Marking</a:t>
            </a:r>
            <a:r>
              <a:rPr lang="de-DE" b="1" dirty="0"/>
              <a:t>: </a:t>
            </a:r>
            <a:r>
              <a:rPr lang="de-DE" dirty="0"/>
              <a:t>Gesichtserkennung und Aufbereitung für den Tausch</a:t>
            </a:r>
          </a:p>
          <a:p>
            <a:r>
              <a:rPr lang="de-DE" b="1" dirty="0"/>
              <a:t>Face </a:t>
            </a:r>
            <a:r>
              <a:rPr lang="de-DE" b="1" dirty="0" err="1"/>
              <a:t>Swapping</a:t>
            </a:r>
            <a:r>
              <a:rPr lang="de-DE" b="1" dirty="0"/>
              <a:t>/Reenactment: </a:t>
            </a:r>
            <a:r>
              <a:rPr lang="de-DE" dirty="0"/>
              <a:t>Tatsächlicher Gesichtstausch, bzw. Reenactment</a:t>
            </a:r>
          </a:p>
          <a:p>
            <a:r>
              <a:rPr lang="de-DE" b="1" dirty="0"/>
              <a:t>Face </a:t>
            </a:r>
            <a:r>
              <a:rPr lang="de-DE" b="1" dirty="0" err="1"/>
              <a:t>Merging</a:t>
            </a:r>
            <a:r>
              <a:rPr lang="de-DE" b="1" dirty="0"/>
              <a:t>: </a:t>
            </a:r>
            <a:r>
              <a:rPr lang="de-DE" dirty="0"/>
              <a:t>Zusammenführen des generierten Gesichtes in das Original</a:t>
            </a:r>
          </a:p>
          <a:p>
            <a:r>
              <a:rPr lang="de-DE" b="1" dirty="0"/>
              <a:t>Output: </a:t>
            </a:r>
            <a:r>
              <a:rPr lang="de-DE" dirty="0"/>
              <a:t>Ausgabe zu Video bzw. Stream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9ACACA-A21E-4595-A220-DC13618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– </a:t>
            </a:r>
            <a:r>
              <a:rPr lang="de-DE" dirty="0" err="1"/>
              <a:t>DeepFaceLive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962B1-565E-4D88-9AAC-D6BC18C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C718F-297F-4391-B75D-9E80EF44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1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8086841-E953-447A-B98B-D652E82EDA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b="1" dirty="0"/>
              <a:t>CPU:</a:t>
            </a:r>
            <a:r>
              <a:rPr lang="de-DE" dirty="0"/>
              <a:t> AMD </a:t>
            </a:r>
            <a:r>
              <a:rPr lang="de-DE" dirty="0" err="1"/>
              <a:t>Ryzen</a:t>
            </a:r>
            <a:r>
              <a:rPr lang="de-DE" dirty="0"/>
              <a:t> 5 2600X </a:t>
            </a:r>
          </a:p>
          <a:p>
            <a:r>
              <a:rPr lang="de-DE" b="1" dirty="0"/>
              <a:t>RAM:</a:t>
            </a:r>
            <a:r>
              <a:rPr lang="de-DE" dirty="0"/>
              <a:t> 16GB DDR4 3000MHz </a:t>
            </a:r>
          </a:p>
          <a:p>
            <a:r>
              <a:rPr lang="de-DE" b="1" dirty="0"/>
              <a:t>GPU:</a:t>
            </a:r>
            <a:r>
              <a:rPr lang="de-DE" dirty="0"/>
              <a:t> NVIDIA RTX 2070 (8GB GDDR6 VRAM) </a:t>
            </a:r>
          </a:p>
          <a:p>
            <a:r>
              <a:rPr lang="de-DE" b="1" dirty="0"/>
              <a:t>OS:</a:t>
            </a:r>
            <a:r>
              <a:rPr lang="de-DE" dirty="0"/>
              <a:t> Windows 11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9B10CD-5D19-4568-AA82-8DFA93FA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Laborumgebung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37D61F-F401-487C-BE5C-00ECE6B8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9E8610-825F-47F8-8066-8F217D22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23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Einführung in Video-Deepfakes</a:t>
            </a:r>
          </a:p>
          <a:p>
            <a:r>
              <a:rPr lang="de-DE" dirty="0"/>
              <a:t>Anwendungsgebiete</a:t>
            </a:r>
          </a:p>
          <a:p>
            <a:r>
              <a:rPr lang="de-DE" dirty="0"/>
              <a:t>Technologische Grundlage</a:t>
            </a:r>
          </a:p>
          <a:p>
            <a:pPr lvl="1"/>
            <a:r>
              <a:rPr lang="de-DE" dirty="0"/>
              <a:t>Autoencoder</a:t>
            </a:r>
          </a:p>
          <a:p>
            <a:pPr lvl="1"/>
            <a:r>
              <a:rPr lang="de-DE" dirty="0"/>
              <a:t>GANs</a:t>
            </a:r>
          </a:p>
          <a:p>
            <a:r>
              <a:rPr lang="de-DE" dirty="0"/>
              <a:t>Ethik</a:t>
            </a:r>
          </a:p>
          <a:p>
            <a:r>
              <a:rPr lang="de-DE" dirty="0"/>
              <a:t>Workflows</a:t>
            </a:r>
          </a:p>
          <a:p>
            <a:pPr lvl="1"/>
            <a:r>
              <a:rPr lang="de-DE" dirty="0"/>
              <a:t>DFL</a:t>
            </a:r>
          </a:p>
          <a:p>
            <a:pPr lvl="1"/>
            <a:r>
              <a:rPr lang="de-DE" dirty="0" err="1"/>
              <a:t>DFLive</a:t>
            </a:r>
            <a:endParaRPr lang="de-DE" dirty="0"/>
          </a:p>
          <a:p>
            <a:r>
              <a:rPr lang="de-DE"/>
              <a:t>Laborumgebung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6624-3DF7-451E-B588-4E88796919F9}" type="datetime1">
              <a:rPr lang="de-DE" smtClean="0"/>
              <a:t>10.08.2024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85D84C80-0E74-45B3-AD68-B82AD194E9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i="0" dirty="0">
                <a:solidFill>
                  <a:srgbClr val="111314"/>
                </a:solidFill>
                <a:effectLst/>
                <a:latin typeface="BundesSansWeb-Bold"/>
              </a:rPr>
              <a:t>Deepfakes </a:t>
            </a:r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sind täuschend echt wirkende, manipulierte Bild-, Audio- oder auch Videoaufnahmen. Sie werden mit Hilfe von künstlicher Intelligenz erzeugt.</a:t>
            </a:r>
            <a:r>
              <a:rPr lang="de-DE" b="0" i="0" baseline="30000" dirty="0">
                <a:solidFill>
                  <a:srgbClr val="111314"/>
                </a:solidFill>
                <a:effectLst/>
                <a:latin typeface="BundesSansWeb-Regular"/>
              </a:rPr>
              <a:t>1</a:t>
            </a:r>
            <a:endParaRPr lang="de-DE" b="0" i="0" dirty="0">
              <a:solidFill>
                <a:srgbClr val="111314"/>
              </a:solidFill>
              <a:effectLst/>
              <a:latin typeface="BundesSansWeb-Regular"/>
            </a:endParaRPr>
          </a:p>
          <a:p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Video Deepfakes sind heutzutage leicht zugänglich</a:t>
            </a:r>
            <a:endParaRPr lang="de-DE" dirty="0">
              <a:solidFill>
                <a:srgbClr val="111314"/>
              </a:solidFill>
              <a:latin typeface="BundesSansWeb-Regular"/>
            </a:endParaRPr>
          </a:p>
          <a:p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Relevant in der </a:t>
            </a:r>
            <a:r>
              <a:rPr lang="de-DE" b="0" i="0" dirty="0" err="1">
                <a:solidFill>
                  <a:srgbClr val="111314"/>
                </a:solidFill>
                <a:effectLst/>
                <a:latin typeface="BundesSansWeb-Regular"/>
              </a:rPr>
              <a:t>Cybersecurity</a:t>
            </a:r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 im Kontext von </a:t>
            </a:r>
            <a:r>
              <a:rPr lang="de-DE" b="0" i="0" dirty="0" err="1">
                <a:solidFill>
                  <a:srgbClr val="111314"/>
                </a:solidFill>
                <a:effectLst/>
                <a:latin typeface="BundesSansWeb-Regular"/>
              </a:rPr>
              <a:t>Social</a:t>
            </a:r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 Engineering</a:t>
            </a:r>
          </a:p>
          <a:p>
            <a:endParaRPr lang="de-DE" dirty="0">
              <a:solidFill>
                <a:srgbClr val="111314"/>
              </a:solidFill>
              <a:latin typeface="BundesSansWeb-Regular"/>
            </a:endParaRPr>
          </a:p>
          <a:p>
            <a:pPr marL="0" indent="0">
              <a:buNone/>
            </a:pPr>
            <a:r>
              <a:rPr lang="de-DE" dirty="0">
                <a:solidFill>
                  <a:srgbClr val="111314"/>
                </a:solidFill>
                <a:latin typeface="BundesSansWeb-Regular"/>
              </a:rPr>
              <a:t>Relevante Techniken</a:t>
            </a:r>
          </a:p>
          <a:p>
            <a:r>
              <a:rPr lang="de-DE" dirty="0">
                <a:solidFill>
                  <a:srgbClr val="111314"/>
                </a:solidFill>
                <a:latin typeface="BundesSansWeb-Regular"/>
              </a:rPr>
              <a:t>Face </a:t>
            </a:r>
            <a:r>
              <a:rPr lang="de-DE" dirty="0" err="1">
                <a:solidFill>
                  <a:srgbClr val="111314"/>
                </a:solidFill>
                <a:latin typeface="BundesSansWeb-Regular"/>
              </a:rPr>
              <a:t>Swapping</a:t>
            </a:r>
            <a:endParaRPr lang="de-DE" dirty="0">
              <a:solidFill>
                <a:srgbClr val="111314"/>
              </a:solidFill>
              <a:latin typeface="BundesSansWeb-Regular"/>
            </a:endParaRPr>
          </a:p>
          <a:p>
            <a:r>
              <a:rPr lang="de-DE" b="0" i="0" dirty="0">
                <a:solidFill>
                  <a:srgbClr val="111314"/>
                </a:solidFill>
                <a:effectLst/>
                <a:latin typeface="BundesSansWeb-Regular"/>
              </a:rPr>
              <a:t>Reenactment</a:t>
            </a:r>
          </a:p>
          <a:p>
            <a:endParaRPr lang="de-DE" b="0" i="0" dirty="0">
              <a:solidFill>
                <a:srgbClr val="111314"/>
              </a:solidFill>
              <a:effectLst/>
              <a:latin typeface="BundesSansWeb-Regular"/>
            </a:endParaRPr>
          </a:p>
        </p:txBody>
      </p:sp>
      <p:sp>
        <p:nvSpPr>
          <p:cNvPr id="25" name="Titel 24">
            <a:extLst>
              <a:ext uri="{FF2B5EF4-FFF2-40B4-BE49-F238E27FC236}">
                <a16:creationId xmlns:a16="http://schemas.microsoft.com/office/drawing/2014/main" id="{ED7DC900-5F77-4678-BE10-6FC239B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Video-Deepfakes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6C4B5-E86F-4081-BD03-E17FE5A4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436" y="6492875"/>
            <a:ext cx="953336" cy="365125"/>
          </a:xfrm>
        </p:spPr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715ED7-7268-4910-BA73-8F43726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3</a:t>
            </a:fld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454A7E0E-FEFA-4D54-A34A-09DF88572C44}"/>
              </a:ext>
            </a:extLst>
          </p:cNvPr>
          <p:cNvSpPr txBox="1">
            <a:spLocks/>
          </p:cNvSpPr>
          <p:nvPr/>
        </p:nvSpPr>
        <p:spPr>
          <a:xfrm>
            <a:off x="1292772" y="6474246"/>
            <a:ext cx="4021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aseline="30000" dirty="0">
                <a:solidFill>
                  <a:srgbClr val="66A5D2"/>
                </a:solidFill>
              </a:rPr>
              <a:t>1</a:t>
            </a:r>
            <a:r>
              <a:rPr lang="de-DE" sz="1000" dirty="0">
                <a:solidFill>
                  <a:srgbClr val="66A5D2"/>
                </a:solidFill>
              </a:rPr>
              <a:t>Quelle: </a:t>
            </a:r>
            <a:r>
              <a:rPr lang="de-DE" sz="1000" dirty="0">
                <a:solidFill>
                  <a:srgbClr val="66A5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www.bundesregierung.de</a:t>
            </a:r>
            <a:endParaRPr lang="de-DE" sz="1000" dirty="0">
              <a:solidFill>
                <a:srgbClr val="66A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CDBD162-5F2D-4D66-B5EE-EE3EF9C4743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Negative Anwendungsgebiete</a:t>
            </a:r>
          </a:p>
          <a:p>
            <a:r>
              <a:rPr lang="de-DE" dirty="0"/>
              <a:t>Politische Manipulation</a:t>
            </a:r>
          </a:p>
          <a:p>
            <a:r>
              <a:rPr lang="de-DE" dirty="0"/>
              <a:t>Erpressung</a:t>
            </a:r>
          </a:p>
          <a:p>
            <a:r>
              <a:rPr lang="de-DE" dirty="0"/>
              <a:t>Fake News</a:t>
            </a:r>
          </a:p>
          <a:p>
            <a:r>
              <a:rPr lang="de-DE" dirty="0"/>
              <a:t>Pornographie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C4EA3B-1873-49A6-B584-8C82A67C7D9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Positive Anwendungsgebiete</a:t>
            </a:r>
          </a:p>
          <a:p>
            <a:r>
              <a:rPr lang="de-DE" dirty="0"/>
              <a:t>Filmindustrie</a:t>
            </a:r>
          </a:p>
          <a:p>
            <a:r>
              <a:rPr lang="de-DE" dirty="0"/>
              <a:t>Film Synchronisation</a:t>
            </a:r>
          </a:p>
          <a:p>
            <a:r>
              <a:rPr lang="de-DE" dirty="0"/>
              <a:t>Virtuelle Anproben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7186A-DA78-4345-9348-61328421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214A0-7C0F-412F-91F3-150E87F61C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ACF7A-8870-4A29-BB95-77E4DC91C9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9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1F2A49-0569-47CB-898A-3D644E6A221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21" y="1705476"/>
            <a:ext cx="7754432" cy="4201111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9154F9C-F7FA-46BB-8277-27ECC7F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Technologische Grundlagen - Autoencoder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BD90F-208F-4B3E-9DA4-769BBFB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1F1EF-8498-4FE7-B98B-5FE436A0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5</a:t>
            </a:fld>
            <a:endParaRPr lang="de-DE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5E2FB1B-103F-4890-BC72-6830FFC256D3}"/>
              </a:ext>
            </a:extLst>
          </p:cNvPr>
          <p:cNvSpPr txBox="1">
            <a:spLocks/>
          </p:cNvSpPr>
          <p:nvPr/>
        </p:nvSpPr>
        <p:spPr>
          <a:xfrm>
            <a:off x="1292772" y="6474246"/>
            <a:ext cx="4021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aseline="30000" dirty="0">
                <a:solidFill>
                  <a:srgbClr val="66A5D2"/>
                </a:solidFill>
              </a:rPr>
              <a:t>1</a:t>
            </a:r>
            <a:r>
              <a:rPr lang="de-DE" sz="1000" dirty="0">
                <a:solidFill>
                  <a:srgbClr val="66A5D2"/>
                </a:solidFill>
              </a:rPr>
              <a:t>Quelle: </a:t>
            </a:r>
            <a:r>
              <a:rPr lang="de-DE" sz="1000" dirty="0">
                <a:solidFill>
                  <a:srgbClr val="66A5D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ai.hdm-stuttgart.de</a:t>
            </a:r>
            <a:endParaRPr lang="de-DE" sz="1000" dirty="0">
              <a:solidFill>
                <a:srgbClr val="66A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6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3AC593-20D8-4D72-9838-1771C075D7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Encoder bricht original Gesicht herunter</a:t>
            </a:r>
          </a:p>
          <a:p>
            <a:r>
              <a:rPr lang="de-DE" dirty="0"/>
              <a:t>Decoder rekonstruiert das Gesicht</a:t>
            </a:r>
          </a:p>
          <a:p>
            <a:r>
              <a:rPr lang="de-DE" dirty="0"/>
              <a:t>Die stärkste Komprimierung wird „Code“ genannt</a:t>
            </a:r>
          </a:p>
          <a:p>
            <a:endParaRPr lang="de-DE" dirty="0"/>
          </a:p>
          <a:p>
            <a:r>
              <a:rPr lang="de-DE" dirty="0"/>
              <a:t>Beim Tausch zweier Codes werden die Gesichtsausdrücke der Gesichter getauscht</a:t>
            </a:r>
          </a:p>
          <a:p>
            <a:r>
              <a:rPr lang="de-DE" dirty="0"/>
              <a:t>Autoencoder sind die Grundlage für die Generierung von gefälschten Gesichtern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773605B-DAA6-4045-8509-7C0DE7DD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Technologische Grundlagen - Autoencoder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055304-D214-4587-8E00-6347004F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2A78B-D379-47FE-81AD-5CA77A5C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3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1F2A49-0569-47CB-898A-3D644E6A221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8023" y="1705476"/>
            <a:ext cx="5691827" cy="4201111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9154F9C-F7FA-46BB-8277-27ECC7F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Technologische Grundlagen - Generative </a:t>
            </a:r>
            <a:r>
              <a:rPr lang="de-DE" dirty="0" err="1"/>
              <a:t>Adversarial</a:t>
            </a:r>
            <a:r>
              <a:rPr lang="de-DE" dirty="0"/>
              <a:t> Network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BD90F-208F-4B3E-9DA4-769BBFB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1F1EF-8498-4FE7-B98B-5FE436A0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7</a:t>
            </a:fld>
            <a:endParaRPr lang="de-DE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4FE58427-EE68-40B4-835D-D4E578E94CD3}"/>
              </a:ext>
            </a:extLst>
          </p:cNvPr>
          <p:cNvSpPr txBox="1">
            <a:spLocks/>
          </p:cNvSpPr>
          <p:nvPr/>
        </p:nvSpPr>
        <p:spPr>
          <a:xfrm>
            <a:off x="1292772" y="6474246"/>
            <a:ext cx="4021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aseline="30000" dirty="0">
                <a:solidFill>
                  <a:srgbClr val="66A5D2"/>
                </a:solidFill>
              </a:rPr>
              <a:t>1</a:t>
            </a:r>
            <a:r>
              <a:rPr lang="de-DE" sz="1000" dirty="0">
                <a:solidFill>
                  <a:srgbClr val="66A5D2"/>
                </a:solidFill>
              </a:rPr>
              <a:t>Quelle: </a:t>
            </a:r>
            <a:r>
              <a:rPr lang="de-DE" sz="1000" dirty="0">
                <a:solidFill>
                  <a:srgbClr val="66A5D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semiengineering.com</a:t>
            </a:r>
            <a:endParaRPr lang="de-DE" sz="1000" dirty="0">
              <a:solidFill>
                <a:srgbClr val="66A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4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CA1AFE-57B9-465E-90D7-F00413DD9E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Generator erzeugt Bilder</a:t>
            </a:r>
          </a:p>
          <a:p>
            <a:r>
              <a:rPr lang="de-DE" dirty="0"/>
              <a:t>Diskriminator bewertet diese Bilder in dem er sie von echten Bildern unterscheiden muss</a:t>
            </a:r>
          </a:p>
          <a:p>
            <a:r>
              <a:rPr lang="de-DE" dirty="0"/>
              <a:t>Durch den Wettbewerb verbessert sich die Qualität der Bilder</a:t>
            </a:r>
          </a:p>
          <a:p>
            <a:endParaRPr lang="de-DE" dirty="0"/>
          </a:p>
          <a:p>
            <a:r>
              <a:rPr lang="de-DE" dirty="0"/>
              <a:t>GANs sind besonders gut in Details und werden daher verwendet um generierte Bilder zu verbessern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B74384-0FF9-4C06-A406-7DF8AD65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Technologische Grundlagen – Generative </a:t>
            </a:r>
            <a:r>
              <a:rPr lang="de-DE" dirty="0" err="1"/>
              <a:t>Adversarial</a:t>
            </a:r>
            <a:r>
              <a:rPr lang="de-DE" dirty="0"/>
              <a:t> Network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2B8BB-5F54-42DD-8FF6-A19FCA88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D1F6C-A64D-4E3D-8CDC-D65D17E8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7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D058E1-3336-473D-A226-FA25381546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Risiken</a:t>
            </a:r>
          </a:p>
          <a:p>
            <a:pPr lvl="1"/>
            <a:r>
              <a:rPr lang="de-DE" dirty="0"/>
              <a:t>Verbreitung von Fehlinformationen</a:t>
            </a:r>
          </a:p>
          <a:p>
            <a:pPr lvl="1"/>
            <a:r>
              <a:rPr lang="de-DE" dirty="0"/>
              <a:t>Rufschädigung</a:t>
            </a:r>
          </a:p>
          <a:p>
            <a:pPr lvl="1"/>
            <a:r>
              <a:rPr lang="de-DE" dirty="0" err="1"/>
              <a:t>Social</a:t>
            </a:r>
            <a:r>
              <a:rPr lang="de-DE" dirty="0"/>
              <a:t> Engineering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Erkennungsmethoden sind noch nicht Standard</a:t>
            </a:r>
          </a:p>
          <a:p>
            <a:r>
              <a:rPr lang="de-DE" dirty="0"/>
              <a:t>Schulung ist wichtig</a:t>
            </a:r>
          </a:p>
          <a:p>
            <a:endParaRPr lang="de-DE" dirty="0"/>
          </a:p>
          <a:p>
            <a:r>
              <a:rPr lang="de-DE" dirty="0"/>
              <a:t>Durch das Vorantreiben dieser Techniken steigt die Awareness und Erkennungsmethoden können ebenfalls verbessert werden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C332-BF7E-4B2E-AED7-A2F766A6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CD450-7683-4F7B-B18D-BC521434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3F61F1-10CC-4438-B9B1-416622D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34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8B4"/>
      </a:accent1>
      <a:accent2>
        <a:srgbClr val="66A5D2"/>
      </a:accent2>
      <a:accent3>
        <a:srgbClr val="CCE1F0"/>
      </a:accent3>
      <a:accent4>
        <a:srgbClr val="B1B3B4"/>
      </a:accent4>
      <a:accent5>
        <a:srgbClr val="4472C4"/>
      </a:accent5>
      <a:accent6>
        <a:srgbClr val="FFFFFF"/>
      </a:accent6>
      <a:hlink>
        <a:srgbClr val="0068B4"/>
      </a:hlink>
      <a:folHlink>
        <a:srgbClr val="66A5D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Breitbild</PresentationFormat>
  <Paragraphs>97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BundesSansWeb-Bold</vt:lpstr>
      <vt:lpstr>BundesSansWeb-Regular</vt:lpstr>
      <vt:lpstr>Calibri</vt:lpstr>
      <vt:lpstr>Wingdings</vt:lpstr>
      <vt:lpstr>Office Theme</vt:lpstr>
      <vt:lpstr>Video Deepfakes   Projektarbeit: Deepfakes und Social Engineering</vt:lpstr>
      <vt:lpstr>Gliederung</vt:lpstr>
      <vt:lpstr>Einführung in Video-Deepfakes</vt:lpstr>
      <vt:lpstr>Anwendungsgebiete</vt:lpstr>
      <vt:lpstr>Technologische Grundlagen - Autoencoder</vt:lpstr>
      <vt:lpstr>Technologische Grundlagen - Autoencoder</vt:lpstr>
      <vt:lpstr>Technologische Grundlagen - Generative Adversarial Network</vt:lpstr>
      <vt:lpstr>Technologische Grundlagen – Generative Adversarial Network</vt:lpstr>
      <vt:lpstr>Ethik</vt:lpstr>
      <vt:lpstr>Workflow – DeepFaceLab</vt:lpstr>
      <vt:lpstr>Workflow – DeepFaceLive</vt:lpstr>
      <vt:lpstr>Laborumgebung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Verwaltung, Kommunikation</dc:creator>
  <cp:lastModifiedBy>Julian Faigle</cp:lastModifiedBy>
  <cp:revision>11</cp:revision>
  <dcterms:created xsi:type="dcterms:W3CDTF">2017-07-24T12:31:36Z</dcterms:created>
  <dcterms:modified xsi:type="dcterms:W3CDTF">2024-08-10T15:44:59Z</dcterms:modified>
</cp:coreProperties>
</file>