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4" autoAdjust="0"/>
    <p:restoredTop sz="94635" autoAdjust="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7/17/2020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7/17/2020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7/17/2020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673976"/>
            <a:ext cx="5020056" cy="1633085"/>
          </a:xfrm>
        </p:spPr>
        <p:txBody>
          <a:bodyPr/>
          <a:lstStyle/>
          <a:p>
            <a:r>
              <a:rPr lang="en-US" dirty="0"/>
              <a:t>Transfer Learning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68" y="589462"/>
            <a:ext cx="10674246" cy="636340"/>
          </a:xfrm>
        </p:spPr>
        <p:txBody>
          <a:bodyPr/>
          <a:lstStyle/>
          <a:p>
            <a:r>
              <a:rPr lang="en-US" dirty="0"/>
              <a:t>About Transfer Learning --------------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868" y="1902691"/>
            <a:ext cx="10680596" cy="42389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Transfer learning refers to the phenomenon by which we can apply the knowledge gained while solving one problem on other which is similar to the previous one or related . 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In This program we are going to see the working accuracy of two pretrained model on same dataset .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The 2 pretrained models that we are going to use are “ResNet50” and “VGG16”.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The models are developed using </a:t>
            </a:r>
            <a:r>
              <a:rPr lang="en-US" sz="2800" dirty="0" err="1">
                <a:solidFill>
                  <a:schemeClr val="accent4"/>
                </a:solidFill>
              </a:rPr>
              <a:t>Keras</a:t>
            </a:r>
            <a:r>
              <a:rPr lang="en-US" sz="2800" dirty="0">
                <a:solidFill>
                  <a:schemeClr val="accent4"/>
                </a:solidFill>
              </a:rPr>
              <a:t> and the output layer of the pretrained model’s are excluded , so that we can design our own output layer according to the requirement of dataset that we are using.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668" y="230167"/>
            <a:ext cx="4585780" cy="143988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Creation using Pretrained Classic Models -----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851" y="1862865"/>
            <a:ext cx="10438749" cy="3517538"/>
          </a:xfrm>
          <a:noFill/>
          <a:ln w="38100">
            <a:solidFill>
              <a:srgbClr val="FFC000"/>
            </a:solidFill>
          </a:ln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C00C9FF-FEBF-4DA4-9C4B-37F99F24092E}"/>
              </a:ext>
            </a:extLst>
          </p:cNvPr>
          <p:cNvSpPr/>
          <p:nvPr/>
        </p:nvSpPr>
        <p:spPr>
          <a:xfrm>
            <a:off x="1295400" y="3200986"/>
            <a:ext cx="884382" cy="57265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Input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2BC345-7A75-40A9-9690-AC6A26AC4A91}"/>
              </a:ext>
            </a:extLst>
          </p:cNvPr>
          <p:cNvSpPr/>
          <p:nvPr/>
        </p:nvSpPr>
        <p:spPr>
          <a:xfrm>
            <a:off x="3472873" y="2431472"/>
            <a:ext cx="4064000" cy="1995055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ResNet50 / VGG16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BE7EAEF-F626-4C48-9368-592D153AC534}"/>
              </a:ext>
            </a:extLst>
          </p:cNvPr>
          <p:cNvSpPr/>
          <p:nvPr/>
        </p:nvSpPr>
        <p:spPr>
          <a:xfrm>
            <a:off x="8732153" y="2505363"/>
            <a:ext cx="588818" cy="192116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FB83B-77FB-4E02-8E43-50999BD892D1}"/>
              </a:ext>
            </a:extLst>
          </p:cNvPr>
          <p:cNvSpPr txBox="1"/>
          <p:nvPr/>
        </p:nvSpPr>
        <p:spPr>
          <a:xfrm>
            <a:off x="8589711" y="4551333"/>
            <a:ext cx="93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Output Layer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8402AE-4290-40CD-BF12-C9557A9737C2}"/>
              </a:ext>
            </a:extLst>
          </p:cNvPr>
          <p:cNvSpPr/>
          <p:nvPr/>
        </p:nvSpPr>
        <p:spPr>
          <a:xfrm>
            <a:off x="8922327" y="2661053"/>
            <a:ext cx="203200" cy="22069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1E342E-D949-4E4E-976D-15988E00A849}"/>
              </a:ext>
            </a:extLst>
          </p:cNvPr>
          <p:cNvSpPr/>
          <p:nvPr/>
        </p:nvSpPr>
        <p:spPr>
          <a:xfrm>
            <a:off x="8935139" y="3007024"/>
            <a:ext cx="203200" cy="22069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9F18EF-3E61-4437-85CB-E2817EF30FD2}"/>
              </a:ext>
            </a:extLst>
          </p:cNvPr>
          <p:cNvSpPr/>
          <p:nvPr/>
        </p:nvSpPr>
        <p:spPr>
          <a:xfrm>
            <a:off x="8935139" y="3403687"/>
            <a:ext cx="203200" cy="22069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B822C9-9780-4ED2-9E14-710ACF91B7E3}"/>
              </a:ext>
            </a:extLst>
          </p:cNvPr>
          <p:cNvSpPr/>
          <p:nvPr/>
        </p:nvSpPr>
        <p:spPr>
          <a:xfrm>
            <a:off x="8938714" y="3785640"/>
            <a:ext cx="203200" cy="22069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7A426D-54E7-4323-BD4E-82FDE5AC25BD}"/>
              </a:ext>
            </a:extLst>
          </p:cNvPr>
          <p:cNvSpPr/>
          <p:nvPr/>
        </p:nvSpPr>
        <p:spPr>
          <a:xfrm>
            <a:off x="8956442" y="4128827"/>
            <a:ext cx="203200" cy="22069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105F4-7EAB-4884-B4EA-E0B4171CC6FF}"/>
              </a:ext>
            </a:extLst>
          </p:cNvPr>
          <p:cNvCxnSpPr>
            <a:stCxn id="9" idx="3"/>
          </p:cNvCxnSpPr>
          <p:nvPr/>
        </p:nvCxnSpPr>
        <p:spPr>
          <a:xfrm flipV="1">
            <a:off x="2179782" y="3465945"/>
            <a:ext cx="1293091" cy="213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9FBD7-F8C4-4E7A-9479-DBB5C8190BD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536873" y="3465945"/>
            <a:ext cx="1195280" cy="213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F23255-1D44-4F87-8445-0B166A33BBCD}"/>
              </a:ext>
            </a:extLst>
          </p:cNvPr>
          <p:cNvCxnSpPr>
            <a:cxnSpLocks/>
          </p:cNvCxnSpPr>
          <p:nvPr/>
        </p:nvCxnSpPr>
        <p:spPr>
          <a:xfrm>
            <a:off x="7536873" y="3185731"/>
            <a:ext cx="126747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A9E193-9CAF-43AF-A956-4C4B356F7E88}"/>
              </a:ext>
            </a:extLst>
          </p:cNvPr>
          <p:cNvCxnSpPr>
            <a:cxnSpLocks/>
          </p:cNvCxnSpPr>
          <p:nvPr/>
        </p:nvCxnSpPr>
        <p:spPr>
          <a:xfrm flipV="1">
            <a:off x="7536873" y="2760716"/>
            <a:ext cx="1267477" cy="106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902DC7-C5F8-470C-A851-574565A48C3C}"/>
              </a:ext>
            </a:extLst>
          </p:cNvPr>
          <p:cNvCxnSpPr>
            <a:cxnSpLocks/>
          </p:cNvCxnSpPr>
          <p:nvPr/>
        </p:nvCxnSpPr>
        <p:spPr>
          <a:xfrm>
            <a:off x="7536873" y="3886377"/>
            <a:ext cx="1222784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C90BBA-1C39-4E84-A130-ED02AC66E1AB}"/>
              </a:ext>
            </a:extLst>
          </p:cNvPr>
          <p:cNvCxnSpPr>
            <a:cxnSpLocks/>
          </p:cNvCxnSpPr>
          <p:nvPr/>
        </p:nvCxnSpPr>
        <p:spPr>
          <a:xfrm>
            <a:off x="7536873" y="4257459"/>
            <a:ext cx="1222784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E4D9A9-CF2E-4626-8860-D21F3A7ACE45}"/>
              </a:ext>
            </a:extLst>
          </p:cNvPr>
          <p:cNvCxnSpPr>
            <a:cxnSpLocks/>
          </p:cNvCxnSpPr>
          <p:nvPr/>
        </p:nvCxnSpPr>
        <p:spPr>
          <a:xfrm flipV="1">
            <a:off x="9320971" y="3470090"/>
            <a:ext cx="646545" cy="139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0CA5AF9F-4E40-4682-83E5-DECB12E26001}"/>
              </a:ext>
            </a:extLst>
          </p:cNvPr>
          <p:cNvSpPr/>
          <p:nvPr/>
        </p:nvSpPr>
        <p:spPr>
          <a:xfrm>
            <a:off x="9999630" y="3255702"/>
            <a:ext cx="588818" cy="53267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Y’’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057387-7AD7-4796-BB97-BD126F163088}"/>
              </a:ext>
            </a:extLst>
          </p:cNvPr>
          <p:cNvSpPr txBox="1"/>
          <p:nvPr/>
        </p:nvSpPr>
        <p:spPr>
          <a:xfrm>
            <a:off x="9845554" y="3890266"/>
            <a:ext cx="89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5A87-5F90-4026-A866-AEE70C64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7/17/2020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D633-EAB3-40B5-84FC-85A07D34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7CE1-5800-44E9-8FEE-8235E980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94C53-8181-47A8-9DB8-6156249819B9}"/>
              </a:ext>
            </a:extLst>
          </p:cNvPr>
          <p:cNvSpPr txBox="1"/>
          <p:nvPr/>
        </p:nvSpPr>
        <p:spPr>
          <a:xfrm>
            <a:off x="4157085" y="2235200"/>
            <a:ext cx="6160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Now Let’s start coding………….</a:t>
            </a:r>
          </a:p>
        </p:txBody>
      </p:sp>
    </p:spTree>
    <p:extLst>
      <p:ext uri="{BB962C8B-B14F-4D97-AF65-F5344CB8AC3E}">
        <p14:creationId xmlns:p14="http://schemas.microsoft.com/office/powerpoint/2010/main" val="286667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44</TotalTime>
  <Words>154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Calibri</vt:lpstr>
      <vt:lpstr>Franklin Gothic Book</vt:lpstr>
      <vt:lpstr>Wingdings</vt:lpstr>
      <vt:lpstr>Office Theme</vt:lpstr>
      <vt:lpstr>Transfer Learning</vt:lpstr>
      <vt:lpstr>About Transfer Learning --------------</vt:lpstr>
      <vt:lpstr>Model Creation using Pretrained Classic Models -----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mitchell anthony</dc:creator>
  <cp:lastModifiedBy>mitchell anthony</cp:lastModifiedBy>
  <cp:revision>5</cp:revision>
  <dcterms:created xsi:type="dcterms:W3CDTF">2020-07-16T20:06:21Z</dcterms:created>
  <dcterms:modified xsi:type="dcterms:W3CDTF">2020-07-16T20:51:15Z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