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notesMasterIdLst>
    <p:notesMasterId r:id="rId8"/>
  </p:notesMasterIdLst>
  <p:handoutMasterIdLst>
    <p:handoutMasterId r:id="rId9"/>
  </p:handoutMasterIdLst>
  <p:sldIdLst>
    <p:sldId id="256" r:id="rId2"/>
    <p:sldId id="260" r:id="rId3"/>
    <p:sldId id="268" r:id="rId4"/>
    <p:sldId id="269" r:id="rId5"/>
    <p:sldId id="266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jat Bisht" initials="RB" lastIdx="6" clrIdx="0">
    <p:extLst>
      <p:ext uri="{19B8F6BF-5375-455C-9EA6-DF929625EA0E}">
        <p15:presenceInfo xmlns:p15="http://schemas.microsoft.com/office/powerpoint/2012/main" userId="9737e3e11daa8e3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C08A287-CB6C-DEAA-9B5B-30C4D6CC81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3A77C-D3CF-C684-4933-DE55B832CA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3DD9D0-1AA0-47BD-9A3C-AFB5BBE7C36C}" type="datetime1">
              <a:rPr lang="en-IN" smtClean="0"/>
              <a:t>03-10-2023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CDB2EB-7E03-C7B3-FF96-DD06838AA2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2B41D8-5E1F-CAD5-787A-6720E752FA2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374BD0-EAC6-449D-AE41-FFDF9E60D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0970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27420E-997A-461D-A36A-ED740D06D40A}" type="datetime1">
              <a:rPr lang="en-IN" smtClean="0"/>
              <a:t>03-10-2023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C4918-2702-4299-A3B5-4A8F413B6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58395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7802C-7EA7-5D00-4CC7-AB9D25FEC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D35D6-04F9-2E30-F00E-56013FA83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99024-CF6B-5190-5043-5482B55A5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1845-39D9-4750-9C48-32B8352D8FF1}" type="datetime1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146B7-0D65-0B37-D5A3-16AA8E398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11E08-BA66-F63A-8D6B-D91485860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450D-853B-4AC9-9094-8FDCEF975E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20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7D78C-4732-93DF-023F-BF9366CCD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B4C8F-5375-8613-6745-4FAA0195D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C7AA6-B4BF-2760-8E41-4F7E887A8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46DC-CB20-4C94-AD58-ACE5EB55A67B}" type="datetime1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269AD-0579-966D-6F2B-00A217DB6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81712-3839-A957-475C-543273201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450D-853B-4AC9-9094-8FDCEF975E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84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10ABE2-394C-AF13-B5A1-9E8843D8A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22D73D-A45E-0921-918B-D0229176F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4DBAC-944D-0272-F7E5-94F1B7A8C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273F4-36DC-4072-9449-9DDBBEF2455D}" type="datetime1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F97D2-3506-78A3-CB77-649EBA69F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062C0-DF95-6174-48A6-00847DC79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450D-853B-4AC9-9094-8FDCEF975E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75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12B59-00B3-CB44-E48B-0D260E5E6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3AA6E-7C46-98C5-A4E5-3A0E31CCD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33427-CC03-9974-342D-D44DA5791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A61C-DD58-4788-BCF3-751AE016E502}" type="datetime1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849C8-DAFE-446A-44F7-F6368999B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B5838-2298-5298-720D-C4F7DE967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450D-853B-4AC9-9094-8FDCEF975E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2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A085E-4228-7854-2A65-7C69C6E51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10BC5-85B4-A3CC-6CCC-ABD0B2BAA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C9F76-A60A-B6A3-E23A-D47A16EC7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EAB2F-ECFB-4973-AA24-9FE31E174267}" type="datetime1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A62EA-C989-05B6-5609-F31FE83D3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D87B5-E0C9-59C1-84F1-DD6300571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450D-853B-4AC9-9094-8FDCEF975E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744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714C3-E135-C098-1A4D-764947D68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90DF5-2B5C-7F37-ED6E-FC52B6F6B6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8B7A43-9C47-CD9C-0784-573FC3DA0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600F0B-54CF-F3C8-80AF-F1468DFE0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06274-377D-48CD-BE9D-2B883383BC1E}" type="datetime1">
              <a:rPr lang="en-IN" smtClean="0"/>
              <a:t>03-10-2023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86167-AF10-9910-452D-E85339ADB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5FEA5-41D6-898B-33EF-968CD3F80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450D-853B-4AC9-9094-8FDCEF975E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59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E7E3E-6DF8-DD69-4B95-F2DD726F7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3DEE1-820D-86A7-3480-7D83D8F26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E82293-20C1-0818-41BF-30271F9AC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F9FE5F-1E12-F964-B5CC-74F0CB3CC2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CA5929-2782-0BF1-8578-3CA364C28D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DFE87A-4E02-6CEE-FDDE-B669BEFD2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AF380-9EEF-4825-86B1-5137E69C3ABB}" type="datetime1">
              <a:rPr lang="en-IN" smtClean="0"/>
              <a:t>03-10-2023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AA2A5F-591D-D09D-8EB6-49730AE14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51AC9A-5F7C-F378-DD0C-AD284D084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450D-853B-4AC9-9094-8FDCEF975E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523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53C4D-4D61-BFFA-9890-1B15A3A65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BD7C8C-A74D-2BD8-58A1-0E0D3D2AB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7D294-0043-41BE-9335-DF5824523EBD}" type="datetime1">
              <a:rPr lang="en-IN" smtClean="0"/>
              <a:t>03-10-2023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111B32-B368-89A2-D842-CD0F056A7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4189DE-C6EB-1794-7A6E-D43E9802C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450D-853B-4AC9-9094-8FDCEF975E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807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5BDA8B-2028-871A-E6B7-57467184B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FD7D3-8CB0-4DC2-93E7-03468D66E599}" type="datetime1">
              <a:rPr lang="en-IN" smtClean="0"/>
              <a:t>03-10-2023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6C3995-A1EB-93EF-C9EC-44C8B5464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F017D1-E491-9E8D-3412-5B59E5CA9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450D-853B-4AC9-9094-8FDCEF975E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6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50A7F-E7F5-0FC6-A7BF-8826F5A2F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FF05B-E095-B2DE-A64D-6E04F866B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8FEC35-87E3-4309-F36A-9567D208C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39D53-468F-9194-1A98-36DACF70E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109F-1998-41A2-987B-2B144C4DC025}" type="datetime1">
              <a:rPr lang="en-IN" smtClean="0"/>
              <a:t>03-10-2023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6A091-7933-1320-DE47-4968CA275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727E65-5A87-8205-7659-215B43BA0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450D-853B-4AC9-9094-8FDCEF975E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553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7DE5F-5722-8F52-56F1-F810D3666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84C07F-B3DC-A2AD-B1E4-6CC5FA20DB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883E18-2D02-7F01-6915-88CEAAB60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F087B-2CE7-1CF3-6DD2-440F64524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226E8-3D3D-46EE-9096-2E0138F193A7}" type="datetime1">
              <a:rPr lang="en-IN" smtClean="0"/>
              <a:t>03-10-2023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08EB0-96A9-53FD-0F60-524879EAE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F8EDD-6028-7A5A-43E9-67C322409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450D-853B-4AC9-9094-8FDCEF975E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427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2C2F47-3BA6-40E9-6C0C-FFE0FB1CD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88F577-5514-E296-BA80-FCFFDFA49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34C45-AF37-76D5-9E0B-56B1AB73F2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E99F9-0C35-40C9-9AD1-A52D5C16FCB4}" type="datetime1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43E08-EB52-510E-DC49-65967051F1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AD4A5-65F6-58E0-21DE-2895CB6040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2450D-853B-4AC9-9094-8FDCEF975E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501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blackboard.umbc.edu/webapps/blackboard/execute/courseMain?course_id=_69987_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C12AF-394B-2541-1B31-AE86AA9B1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858250" cy="649287"/>
          </a:xfrm>
        </p:spPr>
        <p:txBody>
          <a:bodyPr>
            <a:normAutofit fontScale="90000"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CYBR </a:t>
            </a:r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601 Intro to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5EAC78-66D8-3E79-567C-D558E921EC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71650"/>
            <a:ext cx="9258300" cy="348615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Professor Terrance Oey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6200" marR="161290" algn="ctr">
              <a:lnSpc>
                <a:spcPct val="107000"/>
              </a:lnSpc>
              <a:spcBef>
                <a:spcPts val="260"/>
              </a:spcBef>
              <a:spcAft>
                <a:spcPts val="800"/>
              </a:spcAft>
              <a:tabLst>
                <a:tab pos="5946140" algn="l"/>
                <a:tab pos="6457950" algn="l"/>
              </a:tabLs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6200" marR="161290" algn="ctr">
              <a:lnSpc>
                <a:spcPct val="107000"/>
              </a:lnSpc>
              <a:spcBef>
                <a:spcPts val="260"/>
              </a:spcBef>
              <a:spcAft>
                <a:spcPts val="800"/>
              </a:spcAft>
              <a:tabLst>
                <a:tab pos="5946140" algn="l"/>
                <a:tab pos="6457950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Masters in Professional Studies: Cybersecurity, University of Maryland Baltimore County</a:t>
            </a:r>
            <a:endParaRPr lang="en-IN" sz="1800" dirty="0">
              <a:latin typeface="Calibri" panose="020F0502020204030204" pitchFamily="34" charset="0"/>
              <a:cs typeface="Times New Roman" panose="02020603050405020304" pitchFamily="18" charset="0"/>
              <a:hlinkClick r:id="rId2" tooltip="CYBR 658 RIsk Analysis &amp; Compliance (01.1950) FA202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Rajat Bisht/nw57095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29374-DF61-09FB-7A51-4EC1A0596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E655C-5A09-4610-9AC3-4ECED12983E4}" type="datetime1">
              <a:rPr lang="en-IN" smtClean="0"/>
              <a:t>03-10-2023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A77BB3-073C-C1F2-FD7B-0514B5CB6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450D-853B-4AC9-9094-8FDCEF975EF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90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07DB2-2677-D7BA-F984-5ED47DFE1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	    </a:t>
            </a:r>
            <a:r>
              <a:rPr lang="en-IN" sz="3600" dirty="0"/>
              <a:t>Failed Bank List</a:t>
            </a:r>
            <a:br>
              <a:rPr lang="en-IN" sz="1400" b="0" i="0" dirty="0">
                <a:solidFill>
                  <a:srgbClr val="003256"/>
                </a:solidFill>
                <a:effectLst/>
                <a:latin typeface="Merriweather Web"/>
              </a:rPr>
            </a:b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8ECE1-8FF4-4594-E589-09F2BD9B1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2400" dirty="0">
              <a:latin typeface="+mj-lt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Federal Deposit Insurance Corporation (FDIC) is official website of the United States. 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financial safety for depositors across America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Data-set used for Project 1 is take from FDIC for failed bank. This data-set contains information about the banks that failed with their city and state, their cert, acquiring institution of the bank, with closing date and fund. </a:t>
            </a:r>
          </a:p>
          <a:p>
            <a:endParaRPr lang="en-IN" sz="2400" dirty="0">
              <a:latin typeface="+mj-lt"/>
            </a:endParaRPr>
          </a:p>
          <a:p>
            <a:endParaRPr lang="en-IN" sz="2400" dirty="0">
              <a:latin typeface="+mj-lt"/>
            </a:endParaRPr>
          </a:p>
          <a:p>
            <a:endParaRPr lang="en-IN" sz="2400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6F5C7-1598-E597-B017-F1F845E29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9626D-D99D-494A-AE7C-C4595284A2C6}" type="datetime1">
              <a:rPr lang="en-IN" smtClean="0"/>
              <a:t>03-10-2023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91123D-EC5E-B800-4EE6-EC9A0F548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450D-853B-4AC9-9094-8FDCEF975EF9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27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6B6CE-F8ED-8360-FA0E-283DBA1CD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A61C-DD58-4788-BCF3-751AE016E502}" type="datetime1">
              <a:rPr lang="en-IN" smtClean="0"/>
              <a:t>03-10-2023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09AF0B-E412-19BC-1886-8ED50C5A4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450D-853B-4AC9-9094-8FDCEF975EF9}" type="slidenum">
              <a:rPr lang="en-IN" smtClean="0"/>
              <a:t>3</a:t>
            </a:fld>
            <a:endParaRPr lang="en-IN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5252F25-D94F-A7EE-F2B4-F7C34C923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008" y="224058"/>
            <a:ext cx="10699792" cy="595290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                                               </a:t>
            </a:r>
            <a:r>
              <a:rPr lang="en-IN" sz="2800" dirty="0"/>
              <a:t>Facts with Data-Set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state with highest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bank closures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Georgia with 93 states,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the least bank closure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was Texas.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456B532-A8EB-0BD3-41FE-F3CE7F936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3972" y="1426507"/>
            <a:ext cx="6506483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950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35EC1-E214-4E97-5364-D747EF2DA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0228"/>
            <a:ext cx="10515600" cy="5716735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/>
              <a:t>                                                    Facts with Data-Set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graph displays the 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acquiring institutions with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than 5 occurrences.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 banking companies were 	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acquired by any institution.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bank and trust company	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acquired 12 banks(GA location)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28F3A-0EC7-E71C-8569-B9994EE73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A61C-DD58-4788-BCF3-751AE016E502}" type="datetime1">
              <a:rPr lang="en-IN" smtClean="0"/>
              <a:t>03-10-2023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D2EFB4-C3B0-B9D8-C772-CE39472B7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450D-853B-4AC9-9094-8FDCEF975EF9}" type="slidenum">
              <a:rPr lang="en-IN" smtClean="0"/>
              <a:t>4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0D81FB-1087-84A2-6E52-2DE6D8C79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809" y="1619573"/>
            <a:ext cx="5668301" cy="27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368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9FBBA-444B-7849-4734-C86AE732F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25"/>
            <a:ext cx="10515600" cy="60404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                                          </a:t>
            </a:r>
          </a:p>
          <a:p>
            <a:pPr marL="0" indent="0">
              <a:buNone/>
            </a:pPr>
            <a:r>
              <a:rPr lang="en-IN" sz="2800" dirty="0"/>
              <a:t>			 Facts with Data-Set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number of bank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closure was observed in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year 2010.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bank closure showed	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spike in between 2005 and 	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2010 and gradually it	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declined in 2015.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0D3FD-EA0D-771C-8CD1-EB6BB9D63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A61C-DD58-4788-BCF3-751AE016E502}" type="datetime1">
              <a:rPr lang="en-IN" smtClean="0"/>
              <a:t>03-10-2023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0F09D0-511A-A48B-6A7E-4FF2BCC8B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450D-853B-4AC9-9094-8FDCEF975EF9}" type="slidenum">
              <a:rPr lang="en-IN" smtClean="0"/>
              <a:t>5</a:t>
            </a:fld>
            <a:endParaRPr lang="en-IN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7258A19B-2E3C-DE16-FE8E-2C6B28EAE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731" y="1525921"/>
            <a:ext cx="6266016" cy="34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066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84BA6-5F89-451B-57D9-D40FC4349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+mj-lt"/>
              </a:rPr>
              <a:t>The data-set from FDIC for failed bank list helped us to review the state and cities which has experienced the most bank closure</a:t>
            </a:r>
          </a:p>
          <a:p>
            <a:r>
              <a:rPr lang="en-IN" sz="2400" dirty="0">
                <a:latin typeface="+mj-lt"/>
              </a:rPr>
              <a:t>We were able to identify the trend of bank closure, further analysis in it could help to predict the bank failure before hand.</a:t>
            </a:r>
          </a:p>
          <a:p>
            <a:r>
              <a:rPr lang="en-IN" sz="2400" dirty="0">
                <a:latin typeface="+mj-lt"/>
              </a:rPr>
              <a:t>We were able to track the list of most active participants to support bank closure.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C79D0-F9A5-363B-4636-88265D8C3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F2756-801D-453B-BF90-5EB2BA8F8765}" type="datetime1">
              <a:rPr lang="en-IN" smtClean="0"/>
              <a:t>03-10-2023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B67911-EA3E-D518-224F-1F6D40EBF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450D-853B-4AC9-9094-8FDCEF975EF9}" type="slidenum">
              <a:rPr lang="en-IN" smtClean="0"/>
              <a:t>6</a:t>
            </a:fld>
            <a:endParaRPr lang="en-IN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9EA9B11-AA27-D19C-F3BB-3F7B3E029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		Conclusion</a:t>
            </a:r>
          </a:p>
        </p:txBody>
      </p:sp>
    </p:spTree>
    <p:extLst>
      <p:ext uri="{BB962C8B-B14F-4D97-AF65-F5344CB8AC3E}">
        <p14:creationId xmlns:p14="http://schemas.microsoft.com/office/powerpoint/2010/main" val="3527944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2875</TotalTime>
  <Words>289</Words>
  <Application>Microsoft Office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Merriweather Web</vt:lpstr>
      <vt:lpstr>Times New Roman</vt:lpstr>
      <vt:lpstr>Office Theme</vt:lpstr>
      <vt:lpstr>CYBR 601 Intro to Data Science</vt:lpstr>
      <vt:lpstr>       Failed Bank List </vt:lpstr>
      <vt:lpstr>PowerPoint Presentation</vt:lpstr>
      <vt:lpstr>PowerPoint Presentation</vt:lpstr>
      <vt:lpstr>PowerPoint Presentation</vt:lpstr>
      <vt:lpstr>   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– One National</dc:title>
  <dc:creator>Rajat Bisht</dc:creator>
  <cp:lastModifiedBy>Rajat Bisht</cp:lastModifiedBy>
  <cp:revision>9</cp:revision>
  <dcterms:created xsi:type="dcterms:W3CDTF">2022-12-14T04:38:10Z</dcterms:created>
  <dcterms:modified xsi:type="dcterms:W3CDTF">2023-10-04T14:13:54Z</dcterms:modified>
</cp:coreProperties>
</file>