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2"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sin título" id="{44E9D2B8-E433-40E7-8311-572E8344868C}">
          <p14:sldIdLst>
            <p14:sldId id="256"/>
            <p14:sldId id="257"/>
            <p14:sldId id="262"/>
            <p14:sldId id="26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586B75A-687E-405C-8A0B-8D00578BA2C3}" type="datetimeFigureOut">
              <a:rPr lang="en-US" dirty="0"/>
              <a:pPr/>
              <a:t>5/8/2022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5/8/2022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5/8/2022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5/8/2022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5/8/2022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5/8/2022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5/8/2022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AC7F01C9-22FA-BC97-50A3-90B2C6BDC407}"/>
              </a:ext>
            </a:extLst>
          </p:cNvPr>
          <p:cNvPicPr>
            <a:picLocks noChangeAspect="1"/>
          </p:cNvPicPr>
          <p:nvPr/>
        </p:nvPicPr>
        <p:blipFill>
          <a:blip r:embed="rId2"/>
          <a:stretch>
            <a:fillRect/>
          </a:stretch>
        </p:blipFill>
        <p:spPr>
          <a:xfrm>
            <a:off x="4349750" y="762000"/>
            <a:ext cx="5334000" cy="5334000"/>
          </a:xfrm>
          <a:prstGeom prst="rect">
            <a:avLst/>
          </a:prstGeom>
        </p:spPr>
      </p:pic>
      <p:sp>
        <p:nvSpPr>
          <p:cNvPr id="2" name="Título 1">
            <a:extLst>
              <a:ext uri="{FF2B5EF4-FFF2-40B4-BE49-F238E27FC236}">
                <a16:creationId xmlns:a16="http://schemas.microsoft.com/office/drawing/2014/main" id="{F1EFD4D2-A1DD-FBC7-A2ED-E822FD7FB6B9}"/>
              </a:ext>
            </a:extLst>
          </p:cNvPr>
          <p:cNvSpPr>
            <a:spLocks noGrp="1"/>
          </p:cNvSpPr>
          <p:nvPr>
            <p:ph type="ctrTitle"/>
          </p:nvPr>
        </p:nvSpPr>
        <p:spPr>
          <a:xfrm>
            <a:off x="676275" y="1298448"/>
            <a:ext cx="5838825" cy="3255264"/>
          </a:xfrm>
        </p:spPr>
        <p:txBody>
          <a:bodyPr/>
          <a:lstStyle/>
          <a:p>
            <a:r>
              <a:rPr lang="es-ES" dirty="0"/>
              <a:t>Aplicación </a:t>
            </a:r>
            <a:r>
              <a:rPr lang="es-ES" dirty="0" err="1"/>
              <a:t>Flutter</a:t>
            </a:r>
            <a:endParaRPr lang="es-ES" dirty="0"/>
          </a:p>
        </p:txBody>
      </p:sp>
      <p:sp>
        <p:nvSpPr>
          <p:cNvPr id="3" name="Subtítulo 2">
            <a:extLst>
              <a:ext uri="{FF2B5EF4-FFF2-40B4-BE49-F238E27FC236}">
                <a16:creationId xmlns:a16="http://schemas.microsoft.com/office/drawing/2014/main" id="{D342A00E-E3F8-025E-DB9F-88952430D10A}"/>
              </a:ext>
            </a:extLst>
          </p:cNvPr>
          <p:cNvSpPr>
            <a:spLocks noGrp="1"/>
          </p:cNvSpPr>
          <p:nvPr>
            <p:ph type="subTitle" idx="1"/>
          </p:nvPr>
        </p:nvSpPr>
        <p:spPr>
          <a:xfrm>
            <a:off x="752475" y="4670246"/>
            <a:ext cx="7662740" cy="914400"/>
          </a:xfrm>
        </p:spPr>
        <p:txBody>
          <a:bodyPr/>
          <a:lstStyle/>
          <a:p>
            <a:r>
              <a:rPr lang="es-ES" dirty="0"/>
              <a:t>Leticia </a:t>
            </a:r>
            <a:r>
              <a:rPr lang="es-ES" dirty="0" err="1"/>
              <a:t>Parrondo</a:t>
            </a:r>
            <a:r>
              <a:rPr lang="es-ES" dirty="0"/>
              <a:t> Pérez</a:t>
            </a:r>
          </a:p>
        </p:txBody>
      </p:sp>
    </p:spTree>
    <p:extLst>
      <p:ext uri="{BB962C8B-B14F-4D97-AF65-F5344CB8AC3E}">
        <p14:creationId xmlns:p14="http://schemas.microsoft.com/office/powerpoint/2010/main" val="1847310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CAC0FC0A-80C8-4466-6606-1B2C97404270}"/>
              </a:ext>
            </a:extLst>
          </p:cNvPr>
          <p:cNvPicPr>
            <a:picLocks noGrp="1" noChangeAspect="1"/>
          </p:cNvPicPr>
          <p:nvPr>
            <p:ph idx="1"/>
          </p:nvPr>
        </p:nvPicPr>
        <p:blipFill>
          <a:blip r:embed="rId2"/>
          <a:stretch>
            <a:fillRect/>
          </a:stretch>
        </p:blipFill>
        <p:spPr>
          <a:xfrm>
            <a:off x="962661" y="772161"/>
            <a:ext cx="2745740" cy="2745740"/>
          </a:xfrm>
        </p:spPr>
      </p:pic>
      <p:sp>
        <p:nvSpPr>
          <p:cNvPr id="2" name="Título 1">
            <a:extLst>
              <a:ext uri="{FF2B5EF4-FFF2-40B4-BE49-F238E27FC236}">
                <a16:creationId xmlns:a16="http://schemas.microsoft.com/office/drawing/2014/main" id="{69B7C478-82F9-D74F-C79F-A54CFD12FD96}"/>
              </a:ext>
            </a:extLst>
          </p:cNvPr>
          <p:cNvSpPr>
            <a:spLocks noGrp="1"/>
          </p:cNvSpPr>
          <p:nvPr>
            <p:ph type="title"/>
          </p:nvPr>
        </p:nvSpPr>
        <p:spPr>
          <a:xfrm>
            <a:off x="263079" y="1217309"/>
            <a:ext cx="2947482" cy="4601183"/>
          </a:xfrm>
        </p:spPr>
        <p:txBody>
          <a:bodyPr/>
          <a:lstStyle/>
          <a:p>
            <a:r>
              <a:rPr lang="es-ES" dirty="0"/>
              <a:t>Propósito </a:t>
            </a:r>
            <a:br>
              <a:rPr lang="es-ES" dirty="0"/>
            </a:br>
            <a:r>
              <a:rPr lang="es-ES" dirty="0"/>
              <a:t>y utilidad</a:t>
            </a:r>
          </a:p>
        </p:txBody>
      </p:sp>
      <p:sp>
        <p:nvSpPr>
          <p:cNvPr id="6" name="Marcador de texto 4">
            <a:extLst>
              <a:ext uri="{FF2B5EF4-FFF2-40B4-BE49-F238E27FC236}">
                <a16:creationId xmlns:a16="http://schemas.microsoft.com/office/drawing/2014/main" id="{EFE57204-3BDA-3D7C-94DF-73A205C8D30F}"/>
              </a:ext>
            </a:extLst>
          </p:cNvPr>
          <p:cNvSpPr txBox="1">
            <a:spLocks/>
          </p:cNvSpPr>
          <p:nvPr/>
        </p:nvSpPr>
        <p:spPr>
          <a:xfrm>
            <a:off x="3708401" y="760731"/>
            <a:ext cx="7934959" cy="5514338"/>
          </a:xfrm>
          <a:prstGeom prst="rect">
            <a:avLst/>
          </a:prstGeom>
        </p:spPr>
        <p:txBody>
          <a:bodyPr numCol="1">
            <a:normAutofit fontScale="92500"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buNone/>
            </a:pPr>
            <a:r>
              <a:rPr lang="es-ES" sz="1600" dirty="0">
                <a:solidFill>
                  <a:schemeClr val="tx1"/>
                </a:solidFill>
              </a:rPr>
              <a:t>La aplicación consiste en la localización de parkings públicos en el municipio de Madrid. Permite geolocalizar al usuario y mostrarle un listado de parkings en la zona en la que está, o en una ubicación concreta que él introduzca. Después de seleccionar el parking, abre Google </a:t>
            </a:r>
            <a:r>
              <a:rPr lang="es-ES" sz="1600" dirty="0" err="1">
                <a:solidFill>
                  <a:schemeClr val="tx1"/>
                </a:solidFill>
              </a:rPr>
              <a:t>Maps</a:t>
            </a:r>
            <a:r>
              <a:rPr lang="es-ES" sz="1600" dirty="0">
                <a:solidFill>
                  <a:schemeClr val="tx1"/>
                </a:solidFill>
              </a:rPr>
              <a:t> para empezar la ruta. </a:t>
            </a:r>
          </a:p>
          <a:p>
            <a:pPr marL="0" indent="0">
              <a:lnSpc>
                <a:spcPct val="100000"/>
              </a:lnSpc>
              <a:buNone/>
            </a:pPr>
            <a:r>
              <a:rPr lang="es-ES" sz="1600" dirty="0">
                <a:solidFill>
                  <a:schemeClr val="tx1"/>
                </a:solidFill>
              </a:rPr>
              <a:t>Mostrará tanto parkings públicos con plazas para no residentes (rotacionales), como parkings en puntos estratégicos de la ciudad bien comunicados con líneas de transporte público para llegar a los puntos de interés (disuasorios).</a:t>
            </a:r>
          </a:p>
          <a:p>
            <a:pPr marL="0" indent="0">
              <a:lnSpc>
                <a:spcPct val="100000"/>
              </a:lnSpc>
              <a:buNone/>
            </a:pPr>
            <a:r>
              <a:rPr lang="es-ES" sz="1600" dirty="0">
                <a:solidFill>
                  <a:schemeClr val="tx1"/>
                </a:solidFill>
              </a:rPr>
              <a:t>Su utilidad reside en que además de mostrar los parkings en el perímetro acotado, o en toda la ciudad, permite visualizar el número de plazas libres en el momento de la consulta. También da la opción al usuario de filtrar la búsqueda por servicios concretos que quiere que el parking disponga como carga para vehículos eléctricos, salida a la calle en ascensor,  lavado de coches o aparcamiento para bicicletas entre otros.</a:t>
            </a:r>
          </a:p>
          <a:p>
            <a:pPr marL="0" indent="0">
              <a:lnSpc>
                <a:spcPct val="100000"/>
              </a:lnSpc>
              <a:buNone/>
            </a:pPr>
            <a:r>
              <a:rPr lang="es-ES" sz="1600" dirty="0">
                <a:solidFill>
                  <a:schemeClr val="tx1"/>
                </a:solidFill>
              </a:rPr>
              <a:t>Esta aplicación es una primera fase de un proyecto más amplio en el marco de movilidad Madrid 360. Paulatinamente se va a reducir el tráfico en la ciudad, limitando la circulación o el aparcamiento a los vehículos en función de su distintivo </a:t>
            </a:r>
            <a:r>
              <a:rPr lang="es-ES" sz="1600" dirty="0" err="1">
                <a:solidFill>
                  <a:schemeClr val="tx1"/>
                </a:solidFill>
              </a:rPr>
              <a:t>meidioambiental</a:t>
            </a:r>
            <a:r>
              <a:rPr lang="es-ES" sz="1600" dirty="0">
                <a:solidFill>
                  <a:schemeClr val="tx1"/>
                </a:solidFill>
              </a:rPr>
              <a:t>. Esto obligará tanto a residentes de Madrid como a visitantes a tener una idea muy precisa de por dónde pueden circular y por dónde no, ya que se sancionará a los vehículos que circulen sin aparcar por determinadas zonas (de ahí la utilidad de conocer el número de plazas libres antes de emprender la marcha). Actualmente ya está restringido el tráfico en zonas de especial protección, como el distrito centro y Plaza Elíptica, pero se tiene planificada la ampliación a otras partes de la ciudad. Por ello, el proyecto final permitirá mediante la introducción de la matrícula tener una información detallada del ámbito en el que se puede circular, y las distintas opciones de aparcamiento dependiendo del punto de destino para cada tipo de vehículo.</a:t>
            </a:r>
          </a:p>
          <a:p>
            <a:pPr marL="0" indent="0">
              <a:lnSpc>
                <a:spcPct val="100000"/>
              </a:lnSpc>
              <a:buNone/>
            </a:pPr>
            <a:endParaRPr lang="es-ES" sz="1600" dirty="0"/>
          </a:p>
          <a:p>
            <a:endParaRPr lang="es-ES" sz="1600" dirty="0"/>
          </a:p>
        </p:txBody>
      </p:sp>
    </p:spTree>
    <p:extLst>
      <p:ext uri="{BB962C8B-B14F-4D97-AF65-F5344CB8AC3E}">
        <p14:creationId xmlns:p14="http://schemas.microsoft.com/office/powerpoint/2010/main" val="1446029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Marcador de contenido 4">
            <a:extLst>
              <a:ext uri="{FF2B5EF4-FFF2-40B4-BE49-F238E27FC236}">
                <a16:creationId xmlns:a16="http://schemas.microsoft.com/office/drawing/2014/main" id="{9ABEE4D4-1D53-0B1A-3FF5-FB07BD2354B5}"/>
              </a:ext>
            </a:extLst>
          </p:cNvPr>
          <p:cNvPicPr>
            <a:picLocks noChangeAspect="1"/>
          </p:cNvPicPr>
          <p:nvPr/>
        </p:nvPicPr>
        <p:blipFill>
          <a:blip r:embed="rId2"/>
          <a:stretch>
            <a:fillRect/>
          </a:stretch>
        </p:blipFill>
        <p:spPr>
          <a:xfrm>
            <a:off x="962661" y="772161"/>
            <a:ext cx="2745740" cy="2745740"/>
          </a:xfrm>
          <a:prstGeom prst="rect">
            <a:avLst/>
          </a:prstGeom>
        </p:spPr>
      </p:pic>
      <p:sp>
        <p:nvSpPr>
          <p:cNvPr id="12" name="Título 1">
            <a:extLst>
              <a:ext uri="{FF2B5EF4-FFF2-40B4-BE49-F238E27FC236}">
                <a16:creationId xmlns:a16="http://schemas.microsoft.com/office/drawing/2014/main" id="{42B03C5B-83F9-C165-ADE2-2B370B45CD07}"/>
              </a:ext>
            </a:extLst>
          </p:cNvPr>
          <p:cNvSpPr>
            <a:spLocks noGrp="1"/>
          </p:cNvSpPr>
          <p:nvPr>
            <p:ph type="title"/>
          </p:nvPr>
        </p:nvSpPr>
        <p:spPr>
          <a:xfrm>
            <a:off x="263079" y="1217309"/>
            <a:ext cx="2947482" cy="4601183"/>
          </a:xfrm>
        </p:spPr>
        <p:txBody>
          <a:bodyPr/>
          <a:lstStyle/>
          <a:p>
            <a:r>
              <a:rPr lang="es-ES" dirty="0"/>
              <a:t>Almacenado </a:t>
            </a:r>
            <a:br>
              <a:rPr lang="es-ES" dirty="0"/>
            </a:br>
            <a:r>
              <a:rPr lang="es-ES" dirty="0"/>
              <a:t>y flujo de datos</a:t>
            </a:r>
          </a:p>
        </p:txBody>
      </p:sp>
      <p:sp>
        <p:nvSpPr>
          <p:cNvPr id="15" name="Marcador de texto 4">
            <a:extLst>
              <a:ext uri="{FF2B5EF4-FFF2-40B4-BE49-F238E27FC236}">
                <a16:creationId xmlns:a16="http://schemas.microsoft.com/office/drawing/2014/main" id="{C23CF760-C5F9-81E9-508A-B9ABB7C9EBC2}"/>
              </a:ext>
            </a:extLst>
          </p:cNvPr>
          <p:cNvSpPr txBox="1">
            <a:spLocks/>
          </p:cNvSpPr>
          <p:nvPr/>
        </p:nvSpPr>
        <p:spPr>
          <a:xfrm>
            <a:off x="3708401" y="791211"/>
            <a:ext cx="7650479" cy="5514338"/>
          </a:xfrm>
          <a:prstGeom prst="rect">
            <a:avLst/>
          </a:prstGeom>
        </p:spPr>
        <p:txBody>
          <a:bodyPr numCol="1">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buNone/>
            </a:pPr>
            <a:r>
              <a:rPr lang="es-ES" sz="1600" dirty="0">
                <a:solidFill>
                  <a:schemeClr val="tx1"/>
                </a:solidFill>
              </a:rPr>
              <a:t>Para poder visualizar los parkings en la pantalla principal nada más arranar la aplicación tendremos un listado de parkings y servicios </a:t>
            </a:r>
            <a:r>
              <a:rPr lang="es-ES" sz="1600" dirty="0" err="1">
                <a:solidFill>
                  <a:schemeClr val="tx1"/>
                </a:solidFill>
              </a:rPr>
              <a:t>proporcinado</a:t>
            </a:r>
            <a:r>
              <a:rPr lang="es-ES" sz="1600" dirty="0">
                <a:solidFill>
                  <a:schemeClr val="tx1"/>
                </a:solidFill>
              </a:rPr>
              <a:t> por la API </a:t>
            </a:r>
            <a:r>
              <a:rPr lang="es-ES" sz="1600" dirty="0" err="1">
                <a:solidFill>
                  <a:schemeClr val="tx1"/>
                </a:solidFill>
              </a:rPr>
              <a:t>Rest</a:t>
            </a:r>
            <a:r>
              <a:rPr lang="es-ES" sz="1600" dirty="0">
                <a:solidFill>
                  <a:schemeClr val="tx1"/>
                </a:solidFill>
              </a:rPr>
              <a:t> del ayuntamiento de Madrid. Esta información se almacenará en la caché del teléfono o en una base de datos externa (aún por determinar) y se actualizará una vez al día para reflejar los posibles cambios.</a:t>
            </a:r>
          </a:p>
          <a:p>
            <a:pPr marL="0" indent="0">
              <a:lnSpc>
                <a:spcPct val="100000"/>
              </a:lnSpc>
              <a:buNone/>
            </a:pPr>
            <a:r>
              <a:rPr lang="es-ES" sz="1600" dirty="0">
                <a:solidFill>
                  <a:schemeClr val="tx1"/>
                </a:solidFill>
              </a:rPr>
              <a:t>Visualizaremos el mapa con los parkings utilizando un widget de Google </a:t>
            </a:r>
            <a:r>
              <a:rPr lang="es-ES" sz="1600" dirty="0" err="1">
                <a:solidFill>
                  <a:schemeClr val="tx1"/>
                </a:solidFill>
              </a:rPr>
              <a:t>Maps</a:t>
            </a:r>
            <a:r>
              <a:rPr lang="es-ES" sz="1600" dirty="0">
                <a:solidFill>
                  <a:schemeClr val="tx1"/>
                </a:solidFill>
              </a:rPr>
              <a:t>.</a:t>
            </a:r>
          </a:p>
          <a:p>
            <a:pPr marL="0" indent="0">
              <a:lnSpc>
                <a:spcPct val="100000"/>
              </a:lnSpc>
              <a:buNone/>
            </a:pPr>
            <a:r>
              <a:rPr lang="es-ES" sz="1600" dirty="0">
                <a:solidFill>
                  <a:schemeClr val="tx1"/>
                </a:solidFill>
              </a:rPr>
              <a:t>Se creará un modelo de datos para poder realizar el filtrado por servicios de los parkings y la visualización por proximidad según el punto facilitado por el usuario.</a:t>
            </a:r>
          </a:p>
          <a:p>
            <a:pPr marL="0" indent="0">
              <a:lnSpc>
                <a:spcPct val="100000"/>
              </a:lnSpc>
              <a:buNone/>
            </a:pPr>
            <a:r>
              <a:rPr lang="es-ES" sz="1600" dirty="0">
                <a:solidFill>
                  <a:schemeClr val="tx1"/>
                </a:solidFill>
              </a:rPr>
              <a:t>Una vez seleccionado el parking se barajan dos opciones que se valorarán durante el desarrollo del proyecto, con el fin de que se pueda terminar en plazo. La primera consiste en volver a consultar a la API </a:t>
            </a:r>
            <a:r>
              <a:rPr lang="es-ES" sz="1600" dirty="0" err="1">
                <a:solidFill>
                  <a:schemeClr val="tx1"/>
                </a:solidFill>
              </a:rPr>
              <a:t>Rest</a:t>
            </a:r>
            <a:r>
              <a:rPr lang="es-ES" sz="1600" dirty="0">
                <a:solidFill>
                  <a:schemeClr val="tx1"/>
                </a:solidFill>
              </a:rPr>
              <a:t> del ayuntamiento para obtener el número de plazas  disponibles en ese momento. Esta información no se cachea o se guarda durante pocos minutos para que esté lo más actualizada posible. La segunda implica disponer de la información ocupacional desde que se inicia la aplicación para poder pintar en el mapa los parkings distinguiendo por colores los que disponen de plazas libres y los que no.</a:t>
            </a:r>
          </a:p>
          <a:p>
            <a:pPr marL="0" indent="0">
              <a:lnSpc>
                <a:spcPct val="100000"/>
              </a:lnSpc>
              <a:buNone/>
            </a:pPr>
            <a:r>
              <a:rPr lang="es-ES" sz="1600" dirty="0">
                <a:solidFill>
                  <a:schemeClr val="tx1"/>
                </a:solidFill>
              </a:rPr>
              <a:t>El siguiente paso será acceder a la aplicación de Google </a:t>
            </a:r>
            <a:r>
              <a:rPr lang="es-ES" sz="1600" dirty="0" err="1">
                <a:solidFill>
                  <a:schemeClr val="tx1"/>
                </a:solidFill>
              </a:rPr>
              <a:t>Maps</a:t>
            </a:r>
            <a:r>
              <a:rPr lang="es-ES" sz="1600" dirty="0">
                <a:solidFill>
                  <a:schemeClr val="tx1"/>
                </a:solidFill>
              </a:rPr>
              <a:t> del dispositivo para comenzar la navegación.</a:t>
            </a:r>
          </a:p>
          <a:p>
            <a:pPr marL="0" indent="0">
              <a:lnSpc>
                <a:spcPct val="100000"/>
              </a:lnSpc>
              <a:buNone/>
            </a:pPr>
            <a:endParaRPr lang="es-ES" sz="1600" dirty="0"/>
          </a:p>
          <a:p>
            <a:endParaRPr lang="es-ES" sz="1600" dirty="0"/>
          </a:p>
        </p:txBody>
      </p:sp>
    </p:spTree>
    <p:extLst>
      <p:ext uri="{BB962C8B-B14F-4D97-AF65-F5344CB8AC3E}">
        <p14:creationId xmlns:p14="http://schemas.microsoft.com/office/powerpoint/2010/main" val="1916840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DFBA51CD-7F83-974E-8189-6BF96392DFF3}"/>
              </a:ext>
            </a:extLst>
          </p:cNvPr>
          <p:cNvPicPr>
            <a:picLocks noChangeAspect="1"/>
          </p:cNvPicPr>
          <p:nvPr/>
        </p:nvPicPr>
        <p:blipFill>
          <a:blip r:embed="rId2"/>
          <a:stretch>
            <a:fillRect/>
          </a:stretch>
        </p:blipFill>
        <p:spPr>
          <a:xfrm>
            <a:off x="3670455" y="772161"/>
            <a:ext cx="2988944" cy="5313678"/>
          </a:xfrm>
          <a:prstGeom prst="rect">
            <a:avLst/>
          </a:prstGeom>
        </p:spPr>
      </p:pic>
      <p:sp>
        <p:nvSpPr>
          <p:cNvPr id="2" name="Título 1">
            <a:extLst>
              <a:ext uri="{FF2B5EF4-FFF2-40B4-BE49-F238E27FC236}">
                <a16:creationId xmlns:a16="http://schemas.microsoft.com/office/drawing/2014/main" id="{12844C8D-92FF-F2B6-2620-4FDF6600DEF9}"/>
              </a:ext>
            </a:extLst>
          </p:cNvPr>
          <p:cNvSpPr>
            <a:spLocks noGrp="1"/>
          </p:cNvSpPr>
          <p:nvPr>
            <p:ph type="title"/>
          </p:nvPr>
        </p:nvSpPr>
        <p:spPr/>
        <p:txBody>
          <a:bodyPr/>
          <a:lstStyle/>
          <a:p>
            <a:r>
              <a:rPr lang="es-ES" dirty="0"/>
              <a:t>Diseño </a:t>
            </a:r>
            <a:br>
              <a:rPr lang="es-ES" dirty="0"/>
            </a:br>
            <a:r>
              <a:rPr lang="es-ES" dirty="0"/>
              <a:t>y pantallas</a:t>
            </a:r>
          </a:p>
        </p:txBody>
      </p:sp>
      <p:sp>
        <p:nvSpPr>
          <p:cNvPr id="3" name="Marcador de texto 2">
            <a:extLst>
              <a:ext uri="{FF2B5EF4-FFF2-40B4-BE49-F238E27FC236}">
                <a16:creationId xmlns:a16="http://schemas.microsoft.com/office/drawing/2014/main" id="{20126505-9F7F-2974-E1A9-6677FAE835ED}"/>
              </a:ext>
            </a:extLst>
          </p:cNvPr>
          <p:cNvSpPr>
            <a:spLocks noGrp="1"/>
          </p:cNvSpPr>
          <p:nvPr>
            <p:ph type="body" idx="1"/>
          </p:nvPr>
        </p:nvSpPr>
        <p:spPr>
          <a:xfrm>
            <a:off x="6964171" y="676797"/>
            <a:ext cx="4068817" cy="415255"/>
          </a:xfrm>
        </p:spPr>
        <p:txBody>
          <a:bodyPr>
            <a:normAutofit/>
          </a:bodyPr>
          <a:lstStyle/>
          <a:p>
            <a:r>
              <a:rPr lang="es-ES" dirty="0"/>
              <a:t>PANTALLA PRINCIPAL</a:t>
            </a:r>
          </a:p>
        </p:txBody>
      </p:sp>
      <p:sp>
        <p:nvSpPr>
          <p:cNvPr id="5" name="Marcador de texto 4">
            <a:extLst>
              <a:ext uri="{FF2B5EF4-FFF2-40B4-BE49-F238E27FC236}">
                <a16:creationId xmlns:a16="http://schemas.microsoft.com/office/drawing/2014/main" id="{E09227D2-0E98-EF1D-AAF8-0BE9CFFCA473}"/>
              </a:ext>
            </a:extLst>
          </p:cNvPr>
          <p:cNvSpPr>
            <a:spLocks noGrp="1"/>
          </p:cNvSpPr>
          <p:nvPr>
            <p:ph type="body" sz="quarter" idx="3"/>
          </p:nvPr>
        </p:nvSpPr>
        <p:spPr>
          <a:xfrm>
            <a:off x="6964171" y="934720"/>
            <a:ext cx="4719829" cy="2300490"/>
          </a:xfrm>
        </p:spPr>
        <p:txBody>
          <a:bodyPr numCol="1">
            <a:normAutofit/>
          </a:bodyPr>
          <a:lstStyle/>
          <a:p>
            <a:pPr>
              <a:lnSpc>
                <a:spcPct val="100000"/>
              </a:lnSpc>
            </a:pPr>
            <a:r>
              <a:rPr lang="es-ES" sz="1600" b="0" dirty="0">
                <a:solidFill>
                  <a:schemeClr val="tx1"/>
                </a:solidFill>
              </a:rPr>
              <a:t>La página de entrada muestra el mapa con los parkings. En la parte superior de la pantalla tenemos la opción de buscar por geolocalización del dispositivo o por una dirección concreta. En el mapa se pintan los parkings rotacionales y los disuasorios. Dentro de los rotacionales, los que tienen plazas libres aparecen en color verde y los que no en rojo.</a:t>
            </a:r>
          </a:p>
          <a:p>
            <a:endParaRPr lang="es-ES" sz="1600" dirty="0"/>
          </a:p>
          <a:p>
            <a:endParaRPr lang="es-ES" sz="1600" dirty="0"/>
          </a:p>
        </p:txBody>
      </p:sp>
      <p:pic>
        <p:nvPicPr>
          <p:cNvPr id="14" name="Imagen 13">
            <a:extLst>
              <a:ext uri="{FF2B5EF4-FFF2-40B4-BE49-F238E27FC236}">
                <a16:creationId xmlns:a16="http://schemas.microsoft.com/office/drawing/2014/main" id="{BFD32E1E-40FA-87A9-063E-93CD77AB9FA7}"/>
              </a:ext>
            </a:extLst>
          </p:cNvPr>
          <p:cNvPicPr>
            <a:picLocks noChangeAspect="1"/>
          </p:cNvPicPr>
          <p:nvPr/>
        </p:nvPicPr>
        <p:blipFill>
          <a:blip r:embed="rId3"/>
          <a:stretch>
            <a:fillRect/>
          </a:stretch>
        </p:blipFill>
        <p:spPr>
          <a:xfrm>
            <a:off x="6964171" y="2942997"/>
            <a:ext cx="1797558" cy="3195659"/>
          </a:xfrm>
          <a:prstGeom prst="rect">
            <a:avLst/>
          </a:prstGeom>
        </p:spPr>
      </p:pic>
      <p:sp>
        <p:nvSpPr>
          <p:cNvPr id="16" name="CuadroTexto 15">
            <a:extLst>
              <a:ext uri="{FF2B5EF4-FFF2-40B4-BE49-F238E27FC236}">
                <a16:creationId xmlns:a16="http://schemas.microsoft.com/office/drawing/2014/main" id="{97757C5F-840C-332A-A32A-8BE368704A43}"/>
              </a:ext>
            </a:extLst>
          </p:cNvPr>
          <p:cNvSpPr txBox="1"/>
          <p:nvPr/>
        </p:nvSpPr>
        <p:spPr>
          <a:xfrm>
            <a:off x="8998579" y="3622791"/>
            <a:ext cx="2533944" cy="2831544"/>
          </a:xfrm>
          <a:prstGeom prst="rect">
            <a:avLst/>
          </a:prstGeom>
          <a:noFill/>
        </p:spPr>
        <p:txBody>
          <a:bodyPr wrap="square" rtlCol="0">
            <a:spAutoFit/>
          </a:bodyPr>
          <a:lstStyle/>
          <a:p>
            <a:r>
              <a:rPr lang="es-ES" sz="1600" dirty="0"/>
              <a:t>Podemos filtrar por tipo de parking (disuasorio o rotacional) y desplegar un menú de servicios que queremos que tengan los parkings a mostrar.</a:t>
            </a:r>
          </a:p>
          <a:p>
            <a:r>
              <a:rPr lang="es-ES" sz="1600" dirty="0"/>
              <a:t>El mapa se actualizará y pintará solo los parkings que se ajusten a la nueva búsqueda.</a:t>
            </a:r>
          </a:p>
          <a:p>
            <a:endParaRPr lang="es-ES" dirty="0"/>
          </a:p>
        </p:txBody>
      </p:sp>
      <p:sp>
        <p:nvSpPr>
          <p:cNvPr id="20" name="Marcador de texto 2">
            <a:extLst>
              <a:ext uri="{FF2B5EF4-FFF2-40B4-BE49-F238E27FC236}">
                <a16:creationId xmlns:a16="http://schemas.microsoft.com/office/drawing/2014/main" id="{E897D0AC-8D12-F3A1-EBED-C74FCF2F62A6}"/>
              </a:ext>
            </a:extLst>
          </p:cNvPr>
          <p:cNvSpPr txBox="1">
            <a:spLocks/>
          </p:cNvSpPr>
          <p:nvPr/>
        </p:nvSpPr>
        <p:spPr>
          <a:xfrm>
            <a:off x="8975850" y="3265689"/>
            <a:ext cx="4068817" cy="415255"/>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0"/>
              </a:spcBef>
              <a:buClr>
                <a:schemeClr val="accent1"/>
              </a:buClr>
              <a:buFont typeface="Wingdings 2" pitchFamily="18" charset="2"/>
              <a:buNone/>
              <a:defRPr sz="2000" b="1" kern="1200">
                <a:solidFill>
                  <a:schemeClr val="tx1">
                    <a:lumMod val="65000"/>
                    <a:lumOff val="35000"/>
                  </a:schemeClr>
                </a:solidFill>
                <a:latin typeface="+mn-lt"/>
                <a:ea typeface="+mn-ea"/>
                <a:cs typeface="+mn-cs"/>
              </a:defRPr>
            </a:lvl1pPr>
            <a:lvl2pPr marL="457200" indent="0" algn="l" defTabSz="914400" rtl="0" eaLnBrk="1" latinLnBrk="0" hangingPunct="1">
              <a:lnSpc>
                <a:spcPct val="90000"/>
              </a:lnSpc>
              <a:spcBef>
                <a:spcPts val="250"/>
              </a:spcBef>
              <a:spcAft>
                <a:spcPts val="250"/>
              </a:spcAft>
              <a:buClr>
                <a:schemeClr val="accent1"/>
              </a:buClr>
              <a:buFont typeface="Wingdings 2" pitchFamily="18" charset="2"/>
              <a:buNone/>
              <a:defRPr sz="2000" b="1" kern="1200">
                <a:solidFill>
                  <a:schemeClr val="tx1">
                    <a:lumMod val="65000"/>
                    <a:lumOff val="35000"/>
                  </a:schemeClr>
                </a:solidFill>
                <a:latin typeface="+mn-lt"/>
                <a:ea typeface="+mn-ea"/>
                <a:cs typeface="+mn-cs"/>
              </a:defRPr>
            </a:lvl2pPr>
            <a:lvl3pPr marL="914400" indent="0" algn="l" defTabSz="914400" rtl="0" eaLnBrk="1" latinLnBrk="0" hangingPunct="1">
              <a:lnSpc>
                <a:spcPct val="90000"/>
              </a:lnSpc>
              <a:spcBef>
                <a:spcPts val="250"/>
              </a:spcBef>
              <a:spcAft>
                <a:spcPts val="250"/>
              </a:spcAft>
              <a:buClr>
                <a:schemeClr val="accent1"/>
              </a:buClr>
              <a:buFont typeface="Wingdings 2" pitchFamily="18" charset="2"/>
              <a:buNone/>
              <a:defRPr sz="1800" b="1" kern="1200">
                <a:solidFill>
                  <a:schemeClr val="tx1">
                    <a:lumMod val="65000"/>
                    <a:lumOff val="35000"/>
                  </a:schemeClr>
                </a:solidFill>
                <a:latin typeface="+mn-lt"/>
                <a:ea typeface="+mn-ea"/>
                <a:cs typeface="+mn-cs"/>
              </a:defRPr>
            </a:lvl3pPr>
            <a:lvl4pPr marL="13716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4pPr>
            <a:lvl5pPr marL="18288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5pPr>
            <a:lvl6pPr marL="22860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6pPr>
            <a:lvl7pPr marL="27432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7pPr>
            <a:lvl8pPr marL="32004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8pPr>
            <a:lvl9pPr marL="36576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9pPr>
          </a:lstStyle>
          <a:p>
            <a:r>
              <a:rPr lang="es-ES" dirty="0"/>
              <a:t>MENÚ DESPLEGABLE</a:t>
            </a:r>
          </a:p>
        </p:txBody>
      </p:sp>
      <p:cxnSp>
        <p:nvCxnSpPr>
          <p:cNvPr id="22" name="Conector recto de flecha 21">
            <a:extLst>
              <a:ext uri="{FF2B5EF4-FFF2-40B4-BE49-F238E27FC236}">
                <a16:creationId xmlns:a16="http://schemas.microsoft.com/office/drawing/2014/main" id="{5283483D-0AFD-36FD-B4A1-AF01F40EB039}"/>
              </a:ext>
            </a:extLst>
          </p:cNvPr>
          <p:cNvCxnSpPr>
            <a:cxnSpLocks/>
          </p:cNvCxnSpPr>
          <p:nvPr/>
        </p:nvCxnSpPr>
        <p:spPr>
          <a:xfrm>
            <a:off x="6096000" y="5038563"/>
            <a:ext cx="1223771" cy="508797"/>
          </a:xfrm>
          <a:prstGeom prst="straightConnector1">
            <a:avLst/>
          </a:prstGeom>
          <a:ln w="28575">
            <a:solidFill>
              <a:srgbClr val="C00000"/>
            </a:solidFill>
            <a:prstDash val="sysDash"/>
            <a:headEnd type="oval" w="med" len="med"/>
            <a:tailEnd type="triangle" w="med" len="med"/>
          </a:ln>
        </p:spPr>
        <p:style>
          <a:lnRef idx="1">
            <a:schemeClr val="dk1"/>
          </a:lnRef>
          <a:fillRef idx="0">
            <a:schemeClr val="dk1"/>
          </a:fillRef>
          <a:effectRef idx="0">
            <a:schemeClr val="dk1"/>
          </a:effectRef>
          <a:fontRef idx="minor">
            <a:schemeClr val="tx1"/>
          </a:fontRef>
        </p:style>
      </p:cxnSp>
      <p:pic>
        <p:nvPicPr>
          <p:cNvPr id="25" name="Marcador de contenido 4">
            <a:extLst>
              <a:ext uri="{FF2B5EF4-FFF2-40B4-BE49-F238E27FC236}">
                <a16:creationId xmlns:a16="http://schemas.microsoft.com/office/drawing/2014/main" id="{E497B436-69D4-507F-F445-10D4A1BAE368}"/>
              </a:ext>
            </a:extLst>
          </p:cNvPr>
          <p:cNvPicPr>
            <a:picLocks noChangeAspect="1"/>
          </p:cNvPicPr>
          <p:nvPr/>
        </p:nvPicPr>
        <p:blipFill>
          <a:blip r:embed="rId4"/>
          <a:stretch>
            <a:fillRect/>
          </a:stretch>
        </p:blipFill>
        <p:spPr>
          <a:xfrm>
            <a:off x="962661" y="772161"/>
            <a:ext cx="2745740" cy="2745740"/>
          </a:xfrm>
          <a:prstGeom prst="rect">
            <a:avLst/>
          </a:prstGeom>
        </p:spPr>
      </p:pic>
    </p:spTree>
    <p:extLst>
      <p:ext uri="{BB962C8B-B14F-4D97-AF65-F5344CB8AC3E}">
        <p14:creationId xmlns:p14="http://schemas.microsoft.com/office/powerpoint/2010/main" val="1709421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n 21">
            <a:extLst>
              <a:ext uri="{FF2B5EF4-FFF2-40B4-BE49-F238E27FC236}">
                <a16:creationId xmlns:a16="http://schemas.microsoft.com/office/drawing/2014/main" id="{B4A65E67-4596-E1EC-0115-F4986F79C487}"/>
              </a:ext>
            </a:extLst>
          </p:cNvPr>
          <p:cNvPicPr>
            <a:picLocks noChangeAspect="1"/>
          </p:cNvPicPr>
          <p:nvPr/>
        </p:nvPicPr>
        <p:blipFill>
          <a:blip r:embed="rId2"/>
          <a:stretch>
            <a:fillRect/>
          </a:stretch>
        </p:blipFill>
        <p:spPr>
          <a:xfrm>
            <a:off x="5419647" y="2896758"/>
            <a:ext cx="1830823" cy="3254796"/>
          </a:xfrm>
          <a:prstGeom prst="rect">
            <a:avLst/>
          </a:prstGeom>
        </p:spPr>
      </p:pic>
      <p:sp>
        <p:nvSpPr>
          <p:cNvPr id="24" name="CuadroTexto 23">
            <a:extLst>
              <a:ext uri="{FF2B5EF4-FFF2-40B4-BE49-F238E27FC236}">
                <a16:creationId xmlns:a16="http://schemas.microsoft.com/office/drawing/2014/main" id="{8B7F25BA-B7B0-A6DA-DA81-9740F2D4CDCF}"/>
              </a:ext>
            </a:extLst>
          </p:cNvPr>
          <p:cNvSpPr txBox="1"/>
          <p:nvPr/>
        </p:nvSpPr>
        <p:spPr>
          <a:xfrm>
            <a:off x="3597470" y="647258"/>
            <a:ext cx="8346880" cy="2339102"/>
          </a:xfrm>
          <a:prstGeom prst="rect">
            <a:avLst/>
          </a:prstGeom>
          <a:noFill/>
        </p:spPr>
        <p:txBody>
          <a:bodyPr wrap="square">
            <a:spAutoFit/>
          </a:bodyPr>
          <a:lstStyle/>
          <a:p>
            <a:pPr>
              <a:lnSpc>
                <a:spcPct val="100000"/>
              </a:lnSpc>
            </a:pPr>
            <a:r>
              <a:rPr lang="es-ES" sz="1600" b="0" dirty="0"/>
              <a:t>Si pulsamos sobre un parking en concreto del mapa se despliega un menú con información.</a:t>
            </a:r>
          </a:p>
          <a:p>
            <a:pPr>
              <a:lnSpc>
                <a:spcPct val="100000"/>
              </a:lnSpc>
            </a:pPr>
            <a:r>
              <a:rPr lang="es-ES" sz="1600" b="0" dirty="0"/>
              <a:t>En los </a:t>
            </a:r>
            <a:r>
              <a:rPr lang="es-ES" sz="1600" b="1" dirty="0"/>
              <a:t>parkings rotacionales: </a:t>
            </a:r>
            <a:r>
              <a:rPr lang="es-ES" sz="1600" b="0" dirty="0"/>
              <a:t>se muestra</a:t>
            </a:r>
            <a:r>
              <a:rPr lang="es-ES" sz="1600" dirty="0"/>
              <a:t> </a:t>
            </a:r>
            <a:r>
              <a:rPr lang="es-ES" sz="1600" b="0" dirty="0"/>
              <a:t>el nombre, datos de contacto, el número de plazas disponibles y dos botones. El primero enlaza a una segunda pantalla  con información detallada ampliada del parking. El segundo abre la aplicación de Google </a:t>
            </a:r>
            <a:r>
              <a:rPr lang="es-ES" sz="1600" b="0" dirty="0" err="1"/>
              <a:t>Maps</a:t>
            </a:r>
            <a:r>
              <a:rPr lang="es-ES" sz="1600" b="0" dirty="0"/>
              <a:t> del dispositivo para mostrar la ruta hasta el parking.</a:t>
            </a:r>
          </a:p>
          <a:p>
            <a:pPr>
              <a:lnSpc>
                <a:spcPct val="100000"/>
              </a:lnSpc>
            </a:pPr>
            <a:r>
              <a:rPr lang="es-ES" sz="1600" b="0" dirty="0">
                <a:solidFill>
                  <a:schemeClr val="tx1"/>
                </a:solidFill>
              </a:rPr>
              <a:t>En los </a:t>
            </a:r>
            <a:r>
              <a:rPr lang="es-ES" sz="1600" b="1" dirty="0">
                <a:solidFill>
                  <a:schemeClr val="tx1"/>
                </a:solidFill>
              </a:rPr>
              <a:t>parkings disuasorios </a:t>
            </a:r>
            <a:r>
              <a:rPr lang="es-ES" sz="1600" b="0" dirty="0">
                <a:solidFill>
                  <a:schemeClr val="tx1"/>
                </a:solidFill>
              </a:rPr>
              <a:t>la información varía un poco ya que en vez del número de plazas 			libres muestra el número total de plazas. Informa de las líneas de transporte 				público cercanas (metro, tren y autobús). </a:t>
            </a:r>
            <a:endParaRPr lang="es-ES" sz="1600" b="0" dirty="0"/>
          </a:p>
          <a:p>
            <a:pPr>
              <a:lnSpc>
                <a:spcPct val="100000"/>
              </a:lnSpc>
            </a:pPr>
            <a:endParaRPr lang="es-ES" sz="1800" b="0" dirty="0">
              <a:solidFill>
                <a:schemeClr val="tx1"/>
              </a:solidFill>
            </a:endParaRPr>
          </a:p>
        </p:txBody>
      </p:sp>
      <p:sp>
        <p:nvSpPr>
          <p:cNvPr id="28" name="CuadroTexto 27">
            <a:extLst>
              <a:ext uri="{FF2B5EF4-FFF2-40B4-BE49-F238E27FC236}">
                <a16:creationId xmlns:a16="http://schemas.microsoft.com/office/drawing/2014/main" id="{81D3F709-EE0E-3446-2AB3-B3F5342BCFD2}"/>
              </a:ext>
            </a:extLst>
          </p:cNvPr>
          <p:cNvSpPr txBox="1"/>
          <p:nvPr/>
        </p:nvSpPr>
        <p:spPr>
          <a:xfrm>
            <a:off x="7477125" y="3473938"/>
            <a:ext cx="3728564" cy="2062103"/>
          </a:xfrm>
          <a:prstGeom prst="rect">
            <a:avLst/>
          </a:prstGeom>
          <a:noFill/>
        </p:spPr>
        <p:txBody>
          <a:bodyPr wrap="square">
            <a:spAutoFit/>
          </a:bodyPr>
          <a:lstStyle/>
          <a:p>
            <a:pPr>
              <a:lnSpc>
                <a:spcPct val="100000"/>
              </a:lnSpc>
            </a:pPr>
            <a:r>
              <a:rPr lang="es-ES" sz="1600" dirty="0"/>
              <a:t>Al pulsar en el botón para tener más información del parking navegamos a una segunda pantalla en la que encontraremos todos </a:t>
            </a:r>
            <a:r>
              <a:rPr lang="es-ES" sz="1600" b="0" dirty="0"/>
              <a:t>los servicios que ofrece, </a:t>
            </a:r>
            <a:r>
              <a:rPr lang="es-ES" sz="1600" dirty="0"/>
              <a:t>datos de contacto </a:t>
            </a:r>
            <a:r>
              <a:rPr lang="es-ES" sz="1600" b="0" dirty="0"/>
              <a:t>y tarifas. También tenemos un botón para acudir a la web, si la tuviera y el botón para redirigir a Google </a:t>
            </a:r>
            <a:r>
              <a:rPr lang="es-ES" sz="1600" b="0" dirty="0" err="1"/>
              <a:t>Maps</a:t>
            </a:r>
            <a:r>
              <a:rPr lang="es-ES" sz="1600" b="0" dirty="0"/>
              <a:t>.</a:t>
            </a:r>
            <a:endParaRPr lang="es-ES" sz="1600" b="0" dirty="0">
              <a:solidFill>
                <a:schemeClr val="tx1"/>
              </a:solidFill>
            </a:endParaRPr>
          </a:p>
        </p:txBody>
      </p:sp>
      <p:pic>
        <p:nvPicPr>
          <p:cNvPr id="3" name="Imagen 2">
            <a:extLst>
              <a:ext uri="{FF2B5EF4-FFF2-40B4-BE49-F238E27FC236}">
                <a16:creationId xmlns:a16="http://schemas.microsoft.com/office/drawing/2014/main" id="{A57A1E14-27C0-7583-8968-57543E31C12C}"/>
              </a:ext>
            </a:extLst>
          </p:cNvPr>
          <p:cNvPicPr>
            <a:picLocks noChangeAspect="1"/>
          </p:cNvPicPr>
          <p:nvPr/>
        </p:nvPicPr>
        <p:blipFill>
          <a:blip r:embed="rId3"/>
          <a:stretch>
            <a:fillRect/>
          </a:stretch>
        </p:blipFill>
        <p:spPr>
          <a:xfrm>
            <a:off x="566177" y="355739"/>
            <a:ext cx="2197382" cy="3906457"/>
          </a:xfrm>
          <a:prstGeom prst="rect">
            <a:avLst/>
          </a:prstGeom>
        </p:spPr>
      </p:pic>
      <p:pic>
        <p:nvPicPr>
          <p:cNvPr id="5" name="Imagen 4">
            <a:extLst>
              <a:ext uri="{FF2B5EF4-FFF2-40B4-BE49-F238E27FC236}">
                <a16:creationId xmlns:a16="http://schemas.microsoft.com/office/drawing/2014/main" id="{4AD2264D-0405-84A9-F767-536D5699874E}"/>
              </a:ext>
            </a:extLst>
          </p:cNvPr>
          <p:cNvPicPr>
            <a:picLocks noChangeAspect="1"/>
          </p:cNvPicPr>
          <p:nvPr/>
        </p:nvPicPr>
        <p:blipFill>
          <a:blip r:embed="rId4"/>
          <a:stretch>
            <a:fillRect/>
          </a:stretch>
        </p:blipFill>
        <p:spPr>
          <a:xfrm>
            <a:off x="2365261" y="2397620"/>
            <a:ext cx="2111588" cy="3753933"/>
          </a:xfrm>
          <a:prstGeom prst="rect">
            <a:avLst/>
          </a:prstGeom>
        </p:spPr>
      </p:pic>
      <p:cxnSp>
        <p:nvCxnSpPr>
          <p:cNvPr id="15" name="Conector recto de flecha 14">
            <a:extLst>
              <a:ext uri="{FF2B5EF4-FFF2-40B4-BE49-F238E27FC236}">
                <a16:creationId xmlns:a16="http://schemas.microsoft.com/office/drawing/2014/main" id="{A99E9BA6-C7A0-FCA1-88CD-CEE8CDD666C8}"/>
              </a:ext>
            </a:extLst>
          </p:cNvPr>
          <p:cNvCxnSpPr>
            <a:cxnSpLocks/>
          </p:cNvCxnSpPr>
          <p:nvPr/>
        </p:nvCxnSpPr>
        <p:spPr>
          <a:xfrm flipV="1">
            <a:off x="2133600" y="812800"/>
            <a:ext cx="1463870" cy="1127760"/>
          </a:xfrm>
          <a:prstGeom prst="straightConnector1">
            <a:avLst/>
          </a:prstGeom>
          <a:ln w="28575">
            <a:solidFill>
              <a:srgbClr val="C00000"/>
            </a:solidFill>
            <a:prstDash val="sysDash"/>
            <a:headEnd type="oval" w="med" len="med"/>
            <a:tailEnd type="triangle" w="med" len="med"/>
          </a:ln>
        </p:spPr>
        <p:style>
          <a:lnRef idx="1">
            <a:schemeClr val="dk1"/>
          </a:lnRef>
          <a:fillRef idx="0">
            <a:schemeClr val="dk1"/>
          </a:fillRef>
          <a:effectRef idx="0">
            <a:schemeClr val="dk1"/>
          </a:effectRef>
          <a:fontRef idx="minor">
            <a:schemeClr val="tx1"/>
          </a:fontRef>
        </p:style>
      </p:cxnSp>
      <p:sp>
        <p:nvSpPr>
          <p:cNvPr id="21" name="Marcador de texto 2">
            <a:extLst>
              <a:ext uri="{FF2B5EF4-FFF2-40B4-BE49-F238E27FC236}">
                <a16:creationId xmlns:a16="http://schemas.microsoft.com/office/drawing/2014/main" id="{94857BCE-8203-D7DA-000A-48A029E5B38D}"/>
              </a:ext>
            </a:extLst>
          </p:cNvPr>
          <p:cNvSpPr>
            <a:spLocks noGrp="1"/>
          </p:cNvSpPr>
          <p:nvPr>
            <p:ph type="body" idx="1"/>
          </p:nvPr>
        </p:nvSpPr>
        <p:spPr>
          <a:xfrm>
            <a:off x="7486572" y="3096783"/>
            <a:ext cx="3190953" cy="415255"/>
          </a:xfrm>
        </p:spPr>
        <p:txBody>
          <a:bodyPr>
            <a:normAutofit/>
          </a:bodyPr>
          <a:lstStyle/>
          <a:p>
            <a:r>
              <a:rPr lang="es-ES" dirty="0"/>
              <a:t>SEGUNDA PANTALLA</a:t>
            </a:r>
          </a:p>
        </p:txBody>
      </p:sp>
      <p:cxnSp>
        <p:nvCxnSpPr>
          <p:cNvPr id="25" name="Conector recto de flecha 24">
            <a:extLst>
              <a:ext uri="{FF2B5EF4-FFF2-40B4-BE49-F238E27FC236}">
                <a16:creationId xmlns:a16="http://schemas.microsoft.com/office/drawing/2014/main" id="{9A42B5CE-1F4F-8F44-FD4B-04AE06F5B641}"/>
              </a:ext>
            </a:extLst>
          </p:cNvPr>
          <p:cNvCxnSpPr>
            <a:cxnSpLocks/>
          </p:cNvCxnSpPr>
          <p:nvPr/>
        </p:nvCxnSpPr>
        <p:spPr>
          <a:xfrm flipV="1">
            <a:off x="3864830" y="2209800"/>
            <a:ext cx="566551" cy="1661841"/>
          </a:xfrm>
          <a:prstGeom prst="straightConnector1">
            <a:avLst/>
          </a:prstGeom>
          <a:ln w="28575">
            <a:solidFill>
              <a:srgbClr val="C00000"/>
            </a:solidFill>
            <a:prstDash val="sysDash"/>
            <a:headEnd type="oval"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6138813"/>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
  <TotalTime>608</TotalTime>
  <Words>889</Words>
  <Application>Microsoft Office PowerPoint</Application>
  <PresentationFormat>Panorámica</PresentationFormat>
  <Paragraphs>24</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Corbel</vt:lpstr>
      <vt:lpstr>Wingdings 2</vt:lpstr>
      <vt:lpstr>Marco</vt:lpstr>
      <vt:lpstr>Aplicación Flutter</vt:lpstr>
      <vt:lpstr>Propósito  y utilidad</vt:lpstr>
      <vt:lpstr>Almacenado  y flujo de datos</vt:lpstr>
      <vt:lpstr>Diseño  y pantallas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Flutter</dc:title>
  <dc:creator>Kifreak _</dc:creator>
  <cp:lastModifiedBy>Kifreak _</cp:lastModifiedBy>
  <cp:revision>6</cp:revision>
  <dcterms:created xsi:type="dcterms:W3CDTF">2022-05-07T18:49:17Z</dcterms:created>
  <dcterms:modified xsi:type="dcterms:W3CDTF">2022-05-08T20:14:16Z</dcterms:modified>
</cp:coreProperties>
</file>