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" initials="A" lastIdx="1" clrIdx="0">
    <p:extLst>
      <p:ext uri="{19B8F6BF-5375-455C-9EA6-DF929625EA0E}">
        <p15:presenceInfo xmlns:p15="http://schemas.microsoft.com/office/powerpoint/2012/main" userId="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C77A-7030-40D9-B26B-35427CE3C09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8528-9F0F-41BC-8643-9954384E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088"/>
            <a:ext cx="9144000" cy="45619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HTML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gì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688" y="4507683"/>
            <a:ext cx="1032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		Ex: &lt;body&gt; ..... &lt;/body&gt;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Một số thẻ đặc biệt không có thẻ đóng: &lt;/br&gt;, &gt;/hr&gt;,...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Tên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lấy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chữ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cái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tiếng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anh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vi-VN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	</a:t>
            </a: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Ex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b ~ bold (in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đậm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), I ~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itatic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(in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nghiên</a:t>
            </a: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),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hr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~ horizontal rules (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ngang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endParaRPr lang="vi-VN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Mỗi phần tử HTML có thể có thêm các thuộc tính đi kèm để định dạng thêm cho các phần tử HTML </a:t>
            </a:r>
            <a:r>
              <a:rPr lang="vi-VN" sz="1400" dirty="0" smtClean="0">
                <a:solidFill>
                  <a:srgbClr val="FF0000"/>
                </a:solidFill>
              </a:rPr>
              <a:t>attribute1 là thuộc tính, value là giá trị của thuộc tính</a:t>
            </a:r>
            <a:endParaRPr lang="vi-VN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2"/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Ex: &lt;hr </a:t>
            </a:r>
            <a:r>
              <a:rPr lang="vi-VN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size=“5px” align=“center”</a:t>
            </a: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524302"/>
            <a:ext cx="9144000" cy="49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mềm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688" y="2078763"/>
            <a:ext cx="1032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Visual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Sublime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Notepad++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Dreamweaver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3047262"/>
            <a:ext cx="9144000" cy="531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cơ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bản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(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cần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nhớ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endParaRPr lang="en-US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688" y="39620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Cấu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trúc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7414" y="3900241"/>
            <a:ext cx="744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00"/>
                </a:solidFill>
              </a:rPr>
              <a:t>attribute1=“value1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vi-VN" dirty="0" smtClean="0">
                <a:solidFill>
                  <a:srgbClr val="FF0000"/>
                </a:solidFill>
              </a:rPr>
              <a:t> attribute2=“value2”</a:t>
            </a:r>
            <a:r>
              <a:rPr lang="en-US" dirty="0" smtClean="0"/>
              <a:t>&gt; content… &lt;/</a:t>
            </a:r>
            <a:r>
              <a:rPr lang="en-US" dirty="0" err="1" smtClean="0"/>
              <a:t>tagname</a:t>
            </a:r>
            <a:r>
              <a:rPr lang="en-US" dirty="0"/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28924" y="3838450"/>
            <a:ext cx="7948803" cy="492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2688" y="855039"/>
            <a:ext cx="1032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HTML (Hyper Text Markup language) </a:t>
            </a:r>
            <a:r>
              <a:rPr lang="en-US" sz="1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ngôn</a:t>
            </a:r>
            <a:r>
              <a:rPr lang="en-US" sz="1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ngữ</a:t>
            </a:r>
            <a:r>
              <a:rPr lang="en-US" sz="1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đánh</a:t>
            </a:r>
            <a:r>
              <a:rPr lang="en-US" sz="1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dấu</a:t>
            </a:r>
            <a:r>
              <a:rPr lang="en-US" sz="1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siêu</a:t>
            </a:r>
            <a:r>
              <a:rPr lang="en-US" sz="1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văn</a:t>
            </a:r>
            <a:r>
              <a:rPr lang="en-US" sz="1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bản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nội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dung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trang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web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lên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browser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thông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qua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.  </a:t>
            </a:r>
            <a:endParaRPr lang="vi-VN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6891" y="305701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hay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1" y="898218"/>
            <a:ext cx="10582309" cy="46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0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272" y="194002"/>
            <a:ext cx="1566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Bài</a:t>
            </a:r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tập</a:t>
            </a:r>
            <a:endParaRPr lang="en-US" sz="22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" y="816864"/>
            <a:ext cx="10977455" cy="570585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61415" y="1502306"/>
            <a:ext cx="1115569" cy="463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07007" y="1918179"/>
            <a:ext cx="24384" cy="40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132" y="2273091"/>
            <a:ext cx="235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khác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4110" y="1804735"/>
            <a:ext cx="34245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&lt;div&gt; chia </a:t>
            </a:r>
            <a:r>
              <a:rPr lang="en-US" sz="2200" dirty="0" err="1" smtClean="0">
                <a:solidFill>
                  <a:srgbClr val="FF0000"/>
                </a:solidFill>
              </a:rPr>
              <a:t>khu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vực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&lt;h1&gt;: </a:t>
            </a:r>
            <a:r>
              <a:rPr lang="en-US" sz="2200" dirty="0" err="1" smtClean="0">
                <a:solidFill>
                  <a:srgbClr val="FF0000"/>
                </a:solidFill>
              </a:rPr>
              <a:t>thiết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lập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tiêu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đề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&lt;p&gt;: </a:t>
            </a:r>
            <a:r>
              <a:rPr lang="en-US" sz="2200" dirty="0" err="1" smtClean="0">
                <a:solidFill>
                  <a:srgbClr val="FF0000"/>
                </a:solidFill>
              </a:rPr>
              <a:t>chứa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đoạn</a:t>
            </a:r>
            <a:r>
              <a:rPr lang="en-US" sz="2200" dirty="0" smtClean="0">
                <a:solidFill>
                  <a:srgbClr val="FF0000"/>
                </a:solidFill>
              </a:rPr>
              <a:t>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Luyện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tập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với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bảng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&lt;</a:t>
            </a:r>
            <a:r>
              <a:rPr lang="en-US" sz="2200" dirty="0" err="1" smtClean="0">
                <a:solidFill>
                  <a:srgbClr val="FF0000"/>
                </a:solidFill>
              </a:rPr>
              <a:t>hr</a:t>
            </a:r>
            <a:r>
              <a:rPr lang="en-US" sz="2200" dirty="0" smtClean="0">
                <a:solidFill>
                  <a:srgbClr val="FF0000"/>
                </a:solidFill>
              </a:rPr>
              <a:t>&gt;: </a:t>
            </a:r>
            <a:r>
              <a:rPr lang="en-US" sz="2200" dirty="0" err="1" smtClean="0">
                <a:solidFill>
                  <a:srgbClr val="FF0000"/>
                </a:solidFill>
              </a:rPr>
              <a:t>tạo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đường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kẻ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ngang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8304" y="1790605"/>
            <a:ext cx="10326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 tính style là một trường hợp đặc biệt, giá trị của nó gồm 1 hoặc nhiều cặp </a:t>
            </a:r>
            <a:r>
              <a:rPr lang="vi-VN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thuộc tính: giá trị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Một số thuộc tính style hay dùng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Background-color: set màu nền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Color: set màu chữ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Font-size: kích thước chữ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Text-align: căn lề cho đoạn văn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104" y="1174109"/>
            <a:ext cx="721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00"/>
                </a:solidFill>
              </a:rPr>
              <a:t>style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vi-VN" dirty="0" smtClean="0">
                <a:solidFill>
                  <a:srgbClr val="FF0000"/>
                </a:solidFill>
              </a:rPr>
              <a:t>”property:value;property:value”</a:t>
            </a:r>
            <a:r>
              <a:rPr lang="en-US" dirty="0" smtClean="0"/>
              <a:t>&gt; content… &lt;/</a:t>
            </a:r>
            <a:r>
              <a:rPr lang="en-US" dirty="0" err="1" smtClean="0"/>
              <a:t>tagname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2160" y="1053731"/>
            <a:ext cx="7839456" cy="616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8576" y="621424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Cấu trúc thuộc tính style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347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26561" y="184680"/>
            <a:ext cx="9144000" cy="531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cơ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bản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(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cần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nhớ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endParaRPr lang="en-US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192" y="932384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 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&lt;div</a:t>
            </a: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&gt; (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division) HMLT Block 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249" y="1368474"/>
            <a:ext cx="1032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1 Block 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&lt;div&gt;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gom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nhóm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khu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vực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trên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tran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con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" y="2921746"/>
            <a:ext cx="5992181" cy="2564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31" y="2060528"/>
            <a:ext cx="3400900" cy="4086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5975" y="2864023"/>
            <a:ext cx="15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</a:t>
            </a:r>
            <a:r>
              <a:rPr lang="en-US" dirty="0" smtClean="0">
                <a:solidFill>
                  <a:srgbClr val="FF0000"/>
                </a:solidFill>
              </a:rPr>
              <a:t> 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05664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 heading thường dùng cho tiêu đề: &lt;h1&gt;.... &lt;h6&gt; (HTML Block Element)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36923"/>
            <a:ext cx="5973009" cy="3096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02" y="1036923"/>
            <a:ext cx="3494422" cy="3096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4375056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 thẻ &lt;p&gt; để hiện thị đoạn văn: &lt;p&gt;&lt;/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vi-VN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&gt; &gt; (HTML Block Element)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48964"/>
            <a:ext cx="10293409" cy="9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40" y="371552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 thẻ định dạng đến chữ, vị trí của chữ (HTML Inline Element)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" y="710106"/>
            <a:ext cx="10326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 &lt;sub&gt;: đẩy chữ xuống dưới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 &lt;sup&gt;: đẩy chữ lên trên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 &lt;i&gt;: tạo chữ nghiêng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 &lt;b&gt;: tạo chữ đậm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&lt;span&gt;: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1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đoạn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văn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ngắn</a:t>
            </a:r>
            <a:endParaRPr lang="vi-VN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2630976"/>
            <a:ext cx="4048690" cy="301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68" y="2630976"/>
            <a:ext cx="5717996" cy="13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40" y="371552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Image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cài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đặt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hình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ảnh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1924" y="1104161"/>
            <a:ext cx="4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attribute=“value”</a:t>
            </a:r>
            <a:r>
              <a:rPr lang="en-US" dirty="0" smtClean="0"/>
              <a:t>&gt; content… </a:t>
            </a:r>
            <a:r>
              <a:rPr lang="en-US" dirty="0"/>
              <a:t>/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0112" y="980579"/>
            <a:ext cx="6601968" cy="616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040" y="1720657"/>
            <a:ext cx="10326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Lưu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ý: &lt;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img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&gt;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đóng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Src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dẫn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đến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file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chứa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ảnh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dẫn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tương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đối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Alt: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chú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thích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ảnh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Border: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dày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viền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Width: set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rộng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Height: set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dài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" y="3444677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&lt;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hr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&gt; (Horizontal rules)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1924" y="4243601"/>
            <a:ext cx="4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attribute=“value”</a:t>
            </a:r>
            <a:r>
              <a:rPr lang="en-US" dirty="0" smtClean="0"/>
              <a:t>&gt; content… 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20112" y="4120019"/>
            <a:ext cx="6601968" cy="616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1040" y="4860097"/>
            <a:ext cx="10326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align: set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kẻ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ngang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so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trang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Width: 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dài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kẻ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size: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đọ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rộng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kẻ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Noshase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đổ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bóng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464" y="474419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liên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&lt;a&gt; (Hyperlinks)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3700" y="1079777"/>
            <a:ext cx="63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” target=“target value”</a:t>
            </a:r>
            <a:r>
              <a:rPr lang="en-US" dirty="0" smtClean="0"/>
              <a:t>&gt; content… &gt;content &lt;a&gt;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1888" y="956195"/>
            <a:ext cx="8162544" cy="616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464" y="1696119"/>
            <a:ext cx="1032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dẫn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Url: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Đường dẫn tuyệt đối (là một chuỗi đầy đủ bao gổm </a:t>
            </a:r>
            <a:r>
              <a:rPr lang="vi-VN" sz="1400" i="1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http://</a:t>
            </a:r>
            <a:r>
              <a:rPr lang="vi-VN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 </a:t>
            </a:r>
            <a:r>
              <a:rPr lang="vi-VN" sz="1400" i="1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tên miền của trang web</a:t>
            </a:r>
            <a:r>
              <a:rPr lang="vi-VN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 </a:t>
            </a:r>
            <a:r>
              <a:rPr lang="vi-VN" sz="1400" i="1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đường dẫn đến tập tin</a:t>
            </a: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dẫn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tương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đối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t</a:t>
            </a:r>
            <a:r>
              <a:rPr lang="vi-VN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hì </a:t>
            </a:r>
            <a:r>
              <a:rPr lang="vi-VN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chúng ta sử dụng không đòi hỏi phải bắt đầu từ / (root) mà có thể tiếp cận được với các thư mục hay tệp tin bên trong thư mục hiện hành (working directory)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Target value: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_self: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tải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trang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web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vào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chính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cửa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sổ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đang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chạy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(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mặc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_blank: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tải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trang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web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vào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cửa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sổ</a:t>
            </a:r>
            <a:r>
              <a:rPr lang="en-US" sz="14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mới</a:t>
            </a:r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endParaRPr lang="en-US" sz="14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48" y="3446302"/>
            <a:ext cx="6263244" cy="3172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50100" y="5461001"/>
            <a:ext cx="3910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folder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ChildTwo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lệnh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”../” quay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trở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lại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thư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Lệnh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”/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childOne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vào</a:t>
            </a:r>
            <a:r>
              <a:rPr lang="en-US" sz="1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thư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childOne</a:t>
            </a:r>
            <a:endParaRPr lang="en-US" sz="1400" dirty="0" smtClean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Cuối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cùng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vào</a:t>
            </a:r>
            <a:r>
              <a:rPr lang="en-US" sz="14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file html “ChildOnw.html”</a:t>
            </a:r>
            <a:endParaRPr lang="en-US" sz="14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464" y="3988661"/>
            <a:ext cx="447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Ví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file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childTwo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liên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đến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file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childOne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0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4464" y="474419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Tag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danh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sách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8" y="919427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Tag &lt;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ol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&gt; &lt;li&gt;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danh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sách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thứ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304" y="3812822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Tag &lt;</a:t>
            </a:r>
            <a:r>
              <a:rPr lang="en-US" sz="16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u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&gt; &lt;li&gt;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danh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sách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thứ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364435"/>
            <a:ext cx="5047488" cy="2341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04" y="1526102"/>
            <a:ext cx="2743583" cy="1314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257830"/>
            <a:ext cx="5047488" cy="2028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04" y="4163568"/>
            <a:ext cx="278168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464" y="474419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Tag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danh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sách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94" y="1537991"/>
            <a:ext cx="9611763" cy="216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2764" y="889901"/>
            <a:ext cx="1032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Tag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423723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580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Wingdings</vt:lpstr>
      <vt:lpstr>Office Theme</vt:lpstr>
      <vt:lpstr>HTML là gì?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là gì?</dc:title>
  <dc:creator>AD</dc:creator>
  <cp:lastModifiedBy>AD</cp:lastModifiedBy>
  <cp:revision>226</cp:revision>
  <dcterms:created xsi:type="dcterms:W3CDTF">2022-03-22T09:51:12Z</dcterms:created>
  <dcterms:modified xsi:type="dcterms:W3CDTF">2022-03-23T13:23:25Z</dcterms:modified>
</cp:coreProperties>
</file>