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1"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60"/>
  </p:normalViewPr>
  <p:slideViewPr>
    <p:cSldViewPr snapToGrid="0" showGuides="1">
      <p:cViewPr>
        <p:scale>
          <a:sx n="75" d="100"/>
          <a:sy n="75" d="100"/>
        </p:scale>
        <p:origin x="31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968B33-B63B-4B2D-8410-D38AF75006F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6068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968B33-B63B-4B2D-8410-D38AF75006F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176473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968B33-B63B-4B2D-8410-D38AF75006F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15578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968B33-B63B-4B2D-8410-D38AF75006F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307259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68B33-B63B-4B2D-8410-D38AF75006F6}"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148428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968B33-B63B-4B2D-8410-D38AF75006F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30559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968B33-B63B-4B2D-8410-D38AF75006F6}"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191065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968B33-B63B-4B2D-8410-D38AF75006F6}"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398087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68B33-B63B-4B2D-8410-D38AF75006F6}"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237543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968B33-B63B-4B2D-8410-D38AF75006F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250730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968B33-B63B-4B2D-8410-D38AF75006F6}"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8EAD2-399E-4206-A141-E2C62F236165}" type="slidenum">
              <a:rPr lang="en-US" smtClean="0"/>
              <a:t>‹#›</a:t>
            </a:fld>
            <a:endParaRPr lang="en-US"/>
          </a:p>
        </p:txBody>
      </p:sp>
    </p:spTree>
    <p:extLst>
      <p:ext uri="{BB962C8B-B14F-4D97-AF65-F5344CB8AC3E}">
        <p14:creationId xmlns:p14="http://schemas.microsoft.com/office/powerpoint/2010/main" val="239699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68B33-B63B-4B2D-8410-D38AF75006F6}" type="datetimeFigureOut">
              <a:rPr lang="en-US" smtClean="0"/>
              <a:t>4/3/2022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8EAD2-399E-4206-A141-E2C62F236165}" type="slidenum">
              <a:rPr lang="en-US" smtClean="0"/>
              <a:t>‹#›</a:t>
            </a:fld>
            <a:endParaRPr lang="en-US"/>
          </a:p>
        </p:txBody>
      </p:sp>
    </p:spTree>
    <p:extLst>
      <p:ext uri="{BB962C8B-B14F-4D97-AF65-F5344CB8AC3E}">
        <p14:creationId xmlns:p14="http://schemas.microsoft.com/office/powerpoint/2010/main" val="290303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11808" y="414352"/>
            <a:ext cx="9144000" cy="456196"/>
          </a:xfrm>
        </p:spPr>
        <p:txBody>
          <a:bodyPr>
            <a:normAutofit/>
          </a:bodyPr>
          <a:lstStyle/>
          <a:p>
            <a:r>
              <a:rPr lang="en-US" sz="2400" b="1" dirty="0" smtClean="0">
                <a:latin typeface="Open Sans" pitchFamily="2" charset="0"/>
                <a:ea typeface="Open Sans" pitchFamily="2" charset="0"/>
                <a:cs typeface="Open Sans" pitchFamily="2" charset="0"/>
              </a:rPr>
              <a:t>HTML5 </a:t>
            </a:r>
            <a:r>
              <a:rPr lang="en-US" sz="2400" b="1" dirty="0" err="1" smtClean="0">
                <a:latin typeface="Open Sans" pitchFamily="2" charset="0"/>
                <a:ea typeface="Open Sans" pitchFamily="2" charset="0"/>
                <a:cs typeface="Open Sans" pitchFamily="2" charset="0"/>
              </a:rPr>
              <a:t>là</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gì</a:t>
            </a:r>
            <a:r>
              <a:rPr lang="en-US" sz="2400" b="1" dirty="0" smtClean="0">
                <a:latin typeface="Open Sans" pitchFamily="2" charset="0"/>
                <a:ea typeface="Open Sans" pitchFamily="2" charset="0"/>
                <a:cs typeface="Open Sans" pitchFamily="2" charset="0"/>
              </a:rPr>
              <a:t>?</a:t>
            </a:r>
            <a:endParaRPr lang="en-US" sz="2400" b="1" dirty="0">
              <a:latin typeface="Open Sans" pitchFamily="2" charset="0"/>
              <a:ea typeface="Open Sans" pitchFamily="2" charset="0"/>
              <a:cs typeface="Open Sans" pitchFamily="2" charset="0"/>
            </a:endParaRPr>
          </a:p>
        </p:txBody>
      </p:sp>
      <p:sp>
        <p:nvSpPr>
          <p:cNvPr id="6" name="Rectangle 5"/>
          <p:cNvSpPr/>
          <p:nvPr/>
        </p:nvSpPr>
        <p:spPr>
          <a:xfrm>
            <a:off x="1207008" y="1441544"/>
            <a:ext cx="10076688" cy="3785652"/>
          </a:xfrm>
          <a:prstGeom prst="rect">
            <a:avLst/>
          </a:prstGeom>
        </p:spPr>
        <p:txBody>
          <a:bodyPr wrap="square">
            <a:spAutoFit/>
          </a:bodyPr>
          <a:lstStyle/>
          <a:p>
            <a:pPr>
              <a:buFont typeface="Arial" panose="020B0604020202020204" pitchFamily="34" charset="0"/>
              <a:buChar char="•"/>
            </a:pPr>
            <a:r>
              <a:rPr lang="vi-VN" sz="1600" b="1" i="1" dirty="0" smtClean="0">
                <a:effectLst/>
                <a:latin typeface="Open Sans" pitchFamily="2" charset="0"/>
                <a:ea typeface="Open Sans" pitchFamily="2" charset="0"/>
                <a:cs typeface="Open Sans" pitchFamily="2" charset="0"/>
              </a:rPr>
              <a:t>HTML5 hỗ trợ cho nhiều ứng dụng hơn</a:t>
            </a:r>
            <a:r>
              <a:rPr lang="vi-VN" sz="1600" b="0" i="0" dirty="0" smtClean="0">
                <a:effectLst/>
                <a:latin typeface="Open Sans" pitchFamily="2" charset="0"/>
                <a:ea typeface="Open Sans" pitchFamily="2" charset="0"/>
                <a:cs typeface="Open Sans" pitchFamily="2" charset="0"/>
              </a:rPr>
              <a:t>: Một số ứng dụng như SVG, canvas… được </a:t>
            </a:r>
            <a:r>
              <a:rPr lang="vi-VN" sz="1600" b="1" i="0" dirty="0" smtClean="0">
                <a:effectLst/>
                <a:latin typeface="Open Sans" pitchFamily="2" charset="0"/>
                <a:ea typeface="Open Sans" pitchFamily="2" charset="0"/>
                <a:cs typeface="Open Sans" pitchFamily="2" charset="0"/>
              </a:rPr>
              <a:t>HTML5</a:t>
            </a:r>
            <a:r>
              <a:rPr lang="vi-VN" sz="1600" b="0" i="0" dirty="0" smtClean="0">
                <a:effectLst/>
                <a:latin typeface="Open Sans" pitchFamily="2" charset="0"/>
                <a:ea typeface="Open Sans" pitchFamily="2" charset="0"/>
                <a:cs typeface="Open Sans" pitchFamily="2" charset="0"/>
              </a:rPr>
              <a:t> hỗ trợ, nhưng dùng trong HTML thì phải sử dụng thêm các phương tiện bổ trợ.</a:t>
            </a:r>
          </a:p>
          <a:p>
            <a:pPr>
              <a:buFont typeface="Arial" panose="020B0604020202020204" pitchFamily="34" charset="0"/>
              <a:buChar char="•"/>
            </a:pPr>
            <a:r>
              <a:rPr lang="vi-VN" sz="1600" b="1" i="1" dirty="0" smtClean="0">
                <a:effectLst/>
                <a:latin typeface="Open Sans" pitchFamily="2" charset="0"/>
                <a:ea typeface="Open Sans" pitchFamily="2" charset="0"/>
                <a:cs typeface="Open Sans" pitchFamily="2" charset="0"/>
              </a:rPr>
              <a:t>Lưu dữ liệu tạm</a:t>
            </a:r>
            <a:r>
              <a:rPr lang="vi-VN" sz="1600" b="0" i="0" dirty="0" smtClean="0">
                <a:effectLst/>
                <a:latin typeface="Open Sans" pitchFamily="2" charset="0"/>
                <a:ea typeface="Open Sans" pitchFamily="2" charset="0"/>
                <a:cs typeface="Open Sans" pitchFamily="2" charset="0"/>
              </a:rPr>
              <a:t>: </a:t>
            </a:r>
            <a:r>
              <a:rPr lang="vi-VN" sz="1600" b="1" i="0" dirty="0" smtClean="0">
                <a:effectLst/>
                <a:latin typeface="Open Sans" pitchFamily="2" charset="0"/>
                <a:ea typeface="Open Sans" pitchFamily="2" charset="0"/>
                <a:cs typeface="Open Sans" pitchFamily="2" charset="0"/>
              </a:rPr>
              <a:t>HTML5</a:t>
            </a:r>
            <a:r>
              <a:rPr lang="vi-VN" sz="1600" b="0" i="0" dirty="0" smtClean="0">
                <a:effectLst/>
                <a:latin typeface="Open Sans" pitchFamily="2" charset="0"/>
                <a:ea typeface="Open Sans" pitchFamily="2" charset="0"/>
                <a:cs typeface="Open Sans" pitchFamily="2" charset="0"/>
              </a:rPr>
              <a:t> sử dụng web </a:t>
            </a:r>
            <a:r>
              <a:rPr lang="vi-VN" sz="1600" b="1" i="0" dirty="0" smtClean="0">
                <a:effectLst/>
                <a:latin typeface="Open Sans" pitchFamily="2" charset="0"/>
                <a:ea typeface="Open Sans" pitchFamily="2" charset="0"/>
                <a:cs typeface="Open Sans" pitchFamily="2" charset="0"/>
              </a:rPr>
              <a:t>SQL databases</a:t>
            </a:r>
            <a:r>
              <a:rPr lang="vi-VN" sz="1600" b="0" i="0" dirty="0" smtClean="0">
                <a:effectLst/>
                <a:latin typeface="Open Sans" pitchFamily="2" charset="0"/>
                <a:ea typeface="Open Sans" pitchFamily="2" charset="0"/>
                <a:cs typeface="Open Sans" pitchFamily="2" charset="0"/>
              </a:rPr>
              <a:t>, </a:t>
            </a:r>
            <a:r>
              <a:rPr lang="vi-VN" sz="1600" b="1" i="0" dirty="0" smtClean="0">
                <a:effectLst/>
                <a:latin typeface="Open Sans" pitchFamily="2" charset="0"/>
                <a:ea typeface="Open Sans" pitchFamily="2" charset="0"/>
                <a:cs typeface="Open Sans" pitchFamily="2" charset="0"/>
              </a:rPr>
              <a:t>application cache</a:t>
            </a:r>
            <a:r>
              <a:rPr lang="vi-VN" sz="1600" b="0" i="0" dirty="0" smtClean="0">
                <a:effectLst/>
                <a:latin typeface="Open Sans" pitchFamily="2" charset="0"/>
                <a:ea typeface="Open Sans" pitchFamily="2" charset="0"/>
                <a:cs typeface="Open Sans" pitchFamily="2" charset="0"/>
              </a:rPr>
              <a:t> còn HTML chỉ dùng cache của trình duyệt.</a:t>
            </a:r>
          </a:p>
          <a:p>
            <a:pPr>
              <a:buFont typeface="Arial" panose="020B0604020202020204" pitchFamily="34" charset="0"/>
              <a:buChar char="•"/>
            </a:pPr>
            <a:r>
              <a:rPr lang="vi-VN" sz="1600" b="1" i="1" dirty="0" smtClean="0">
                <a:effectLst/>
                <a:latin typeface="Open Sans" pitchFamily="2" charset="0"/>
                <a:ea typeface="Open Sans" pitchFamily="2" charset="0"/>
                <a:cs typeface="Open Sans" pitchFamily="2" charset="0"/>
              </a:rPr>
              <a:t>JavaScript chạy trong web browser</a:t>
            </a:r>
            <a:r>
              <a:rPr lang="vi-VN" sz="1600" b="0" i="0" dirty="0" smtClean="0">
                <a:effectLst/>
                <a:latin typeface="Open Sans" pitchFamily="2" charset="0"/>
                <a:ea typeface="Open Sans" pitchFamily="2" charset="0"/>
                <a:cs typeface="Open Sans" pitchFamily="2" charset="0"/>
              </a:rPr>
              <a:t>: </a:t>
            </a:r>
            <a:r>
              <a:rPr lang="vi-VN" sz="1600" b="1" i="0" dirty="0" smtClean="0">
                <a:effectLst/>
                <a:latin typeface="Open Sans" pitchFamily="2" charset="0"/>
                <a:ea typeface="Open Sans" pitchFamily="2" charset="0"/>
                <a:cs typeface="Open Sans" pitchFamily="2" charset="0"/>
              </a:rPr>
              <a:t>HTML5</a:t>
            </a:r>
            <a:r>
              <a:rPr lang="vi-VN" sz="1600" b="0" i="0" dirty="0" smtClean="0">
                <a:effectLst/>
                <a:latin typeface="Open Sans" pitchFamily="2" charset="0"/>
                <a:ea typeface="Open Sans" pitchFamily="2" charset="0"/>
                <a:cs typeface="Open Sans" pitchFamily="2" charset="0"/>
              </a:rPr>
              <a:t> hỗ trợ hoàn toàn cho JavaScript chạy trên web browser, còn HTML ở các phiên bản cũ hơn thì không thể thực hiện được.</a:t>
            </a:r>
          </a:p>
          <a:p>
            <a:pPr>
              <a:buFont typeface="Arial" panose="020B0604020202020204" pitchFamily="34" charset="0"/>
              <a:buChar char="•"/>
            </a:pPr>
            <a:r>
              <a:rPr lang="vi-VN" sz="1600" b="1" i="1" dirty="0" smtClean="0">
                <a:effectLst/>
                <a:latin typeface="Open Sans" pitchFamily="2" charset="0"/>
                <a:ea typeface="Open Sans" pitchFamily="2" charset="0"/>
                <a:cs typeface="Open Sans" pitchFamily="2" charset="0"/>
              </a:rPr>
              <a:t>SGML</a:t>
            </a:r>
            <a:r>
              <a:rPr lang="vi-VN" sz="1600" b="0" i="0" dirty="0" smtClean="0">
                <a:effectLst/>
                <a:latin typeface="Open Sans" pitchFamily="2" charset="0"/>
                <a:ea typeface="Open Sans" pitchFamily="2" charset="0"/>
                <a:cs typeface="Open Sans" pitchFamily="2" charset="0"/>
              </a:rPr>
              <a:t>: Khác với HTML, </a:t>
            </a:r>
            <a:r>
              <a:rPr lang="vi-VN" sz="1600" b="1" i="0" dirty="0" smtClean="0">
                <a:effectLst/>
                <a:latin typeface="Open Sans" pitchFamily="2" charset="0"/>
                <a:ea typeface="Open Sans" pitchFamily="2" charset="0"/>
                <a:cs typeface="Open Sans" pitchFamily="2" charset="0"/>
              </a:rPr>
              <a:t>HTML5</a:t>
            </a:r>
            <a:r>
              <a:rPr lang="vi-VN" sz="1600" b="0" i="0" dirty="0" smtClean="0">
                <a:effectLst/>
                <a:latin typeface="Open Sans" pitchFamily="2" charset="0"/>
                <a:ea typeface="Open Sans" pitchFamily="2" charset="0"/>
                <a:cs typeface="Open Sans" pitchFamily="2" charset="0"/>
              </a:rPr>
              <a:t> không dựa trên SGML, nhờ vậy, sản phẩm lập trình có độ tương thích cao hơn.</a:t>
            </a:r>
          </a:p>
          <a:p>
            <a:pPr>
              <a:buFont typeface="Arial" panose="020B0604020202020204" pitchFamily="34" charset="0"/>
              <a:buChar char="•"/>
            </a:pPr>
            <a:r>
              <a:rPr lang="vi-VN" sz="1600" b="1" i="1" dirty="0" smtClean="0">
                <a:effectLst/>
                <a:latin typeface="Open Sans" pitchFamily="2" charset="0"/>
                <a:ea typeface="Open Sans" pitchFamily="2" charset="0"/>
                <a:cs typeface="Open Sans" pitchFamily="2" charset="0"/>
              </a:rPr>
              <a:t>Sử dụng MathML và SVG</a:t>
            </a:r>
            <a:r>
              <a:rPr lang="vi-VN" sz="1600" b="0" i="1" dirty="0" smtClean="0">
                <a:effectLst/>
                <a:latin typeface="Open Sans" pitchFamily="2" charset="0"/>
                <a:ea typeface="Open Sans" pitchFamily="2" charset="0"/>
                <a:cs typeface="Open Sans" pitchFamily="2" charset="0"/>
              </a:rPr>
              <a:t>:</a:t>
            </a:r>
            <a:r>
              <a:rPr lang="vi-VN" sz="1600" b="0" i="0" dirty="0" smtClean="0">
                <a:effectLst/>
                <a:latin typeface="Open Sans" pitchFamily="2" charset="0"/>
                <a:ea typeface="Open Sans" pitchFamily="2" charset="0"/>
                <a:cs typeface="Open Sans" pitchFamily="2" charset="0"/>
              </a:rPr>
              <a:t> </a:t>
            </a:r>
            <a:r>
              <a:rPr lang="vi-VN" sz="1600" b="1" i="0" dirty="0" smtClean="0">
                <a:effectLst/>
                <a:latin typeface="Open Sans" pitchFamily="2" charset="0"/>
                <a:ea typeface="Open Sans" pitchFamily="2" charset="0"/>
                <a:cs typeface="Open Sans" pitchFamily="2" charset="0"/>
              </a:rPr>
              <a:t>HTML5</a:t>
            </a:r>
            <a:r>
              <a:rPr lang="vi-VN" sz="1600" b="0" i="0" dirty="0" smtClean="0">
                <a:effectLst/>
                <a:latin typeface="Open Sans" pitchFamily="2" charset="0"/>
                <a:ea typeface="Open Sans" pitchFamily="2" charset="0"/>
                <a:cs typeface="Open Sans" pitchFamily="2" charset="0"/>
              </a:rPr>
              <a:t> cho phép sử dụng MathML và SVG cho văn bản, nhưng trong HTML thì không được hỗ trợ.</a:t>
            </a:r>
          </a:p>
          <a:p>
            <a:pPr>
              <a:buFont typeface="Arial" panose="020B0604020202020204" pitchFamily="34" charset="0"/>
              <a:buChar char="•"/>
            </a:pPr>
            <a:r>
              <a:rPr lang="vi-VN" sz="1600" b="1" i="1" dirty="0" smtClean="0">
                <a:effectLst/>
                <a:latin typeface="Open Sans" pitchFamily="2" charset="0"/>
                <a:ea typeface="Open Sans" pitchFamily="2" charset="0"/>
                <a:cs typeface="Open Sans" pitchFamily="2" charset="0"/>
              </a:rPr>
              <a:t>Các element</a:t>
            </a:r>
            <a:r>
              <a:rPr lang="vi-VN" sz="1600" b="0" i="1" dirty="0" smtClean="0">
                <a:effectLst/>
                <a:latin typeface="Open Sans" pitchFamily="2" charset="0"/>
                <a:ea typeface="Open Sans" pitchFamily="2" charset="0"/>
                <a:cs typeface="Open Sans" pitchFamily="2" charset="0"/>
              </a:rPr>
              <a:t>:</a:t>
            </a:r>
            <a:r>
              <a:rPr lang="vi-VN" sz="1600" b="0" i="0" dirty="0" smtClean="0">
                <a:effectLst/>
                <a:latin typeface="Open Sans" pitchFamily="2" charset="0"/>
                <a:ea typeface="Open Sans" pitchFamily="2" charset="0"/>
                <a:cs typeface="Open Sans" pitchFamily="2" charset="0"/>
              </a:rPr>
              <a:t> </a:t>
            </a:r>
            <a:r>
              <a:rPr lang="vi-VN" sz="1600" b="1" i="0" dirty="0" smtClean="0">
                <a:effectLst/>
                <a:latin typeface="Open Sans" pitchFamily="2" charset="0"/>
                <a:ea typeface="Open Sans" pitchFamily="2" charset="0"/>
                <a:cs typeface="Open Sans" pitchFamily="2" charset="0"/>
              </a:rPr>
              <a:t>HTML5 </a:t>
            </a:r>
            <a:r>
              <a:rPr lang="vi-VN" sz="1600" b="0" i="0" dirty="0" smtClean="0">
                <a:effectLst/>
                <a:latin typeface="Open Sans" pitchFamily="2" charset="0"/>
                <a:ea typeface="Open Sans" pitchFamily="2" charset="0"/>
                <a:cs typeface="Open Sans" pitchFamily="2" charset="0"/>
              </a:rPr>
              <a:t>tích hợp các element mới mẻ và quan trọng như summary, time, aside, audio, command, data, datalist, details, embed, wbr, figcaption, figure, footer, header, article, hgroup, bdi, canvas, keygen, mark, meter, nav, output, progress, rp, rt, ruby, section, source, track, video… Bên cạnh đó, nó cũng được loại bỏ các elements lỗi thời trong HTML như isindex, noframes, acronym, applet, basefont, dir, font, frame, frameset, big, center, strike….</a:t>
            </a:r>
            <a:endParaRPr lang="vi-VN" sz="1600" b="0" i="0" dirty="0">
              <a:effectLst/>
              <a:latin typeface="Open Sans" pitchFamily="2" charset="0"/>
              <a:ea typeface="Open Sans" pitchFamily="2" charset="0"/>
              <a:cs typeface="Open Sans" pitchFamily="2" charset="0"/>
            </a:endParaRPr>
          </a:p>
        </p:txBody>
      </p:sp>
      <p:sp>
        <p:nvSpPr>
          <p:cNvPr id="7" name="Rectangle 6"/>
          <p:cNvSpPr/>
          <p:nvPr/>
        </p:nvSpPr>
        <p:spPr>
          <a:xfrm>
            <a:off x="731520" y="971380"/>
            <a:ext cx="6096000" cy="369332"/>
          </a:xfrm>
          <a:prstGeom prst="rect">
            <a:avLst/>
          </a:prstGeom>
        </p:spPr>
        <p:txBody>
          <a:bodyPr>
            <a:spAutoFit/>
          </a:bodyPr>
          <a:lstStyle/>
          <a:p>
            <a:pPr marL="285750" indent="-285750">
              <a:buFont typeface="Wingdings" panose="05000000000000000000" pitchFamily="2" charset="2"/>
              <a:buChar char="v"/>
            </a:pPr>
            <a:r>
              <a:rPr lang="en-US" b="1" i="0" dirty="0" err="1" smtClean="0">
                <a:solidFill>
                  <a:srgbClr val="101419"/>
                </a:solidFill>
                <a:effectLst/>
                <a:latin typeface="Open Sans" pitchFamily="2" charset="0"/>
                <a:ea typeface="Open Sans" pitchFamily="2" charset="0"/>
                <a:cs typeface="Open Sans" pitchFamily="2" charset="0"/>
              </a:rPr>
              <a:t>Sự</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khác</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biệt</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giữa</a:t>
            </a:r>
            <a:r>
              <a:rPr lang="en-US" b="1" i="0" dirty="0" smtClean="0">
                <a:solidFill>
                  <a:srgbClr val="101419"/>
                </a:solidFill>
                <a:effectLst/>
                <a:latin typeface="Open Sans" pitchFamily="2" charset="0"/>
                <a:ea typeface="Open Sans" pitchFamily="2" charset="0"/>
                <a:cs typeface="Open Sans" pitchFamily="2" charset="0"/>
              </a:rPr>
              <a:t> HTML </a:t>
            </a:r>
            <a:r>
              <a:rPr lang="en-US" b="1" i="0" dirty="0" err="1" smtClean="0">
                <a:solidFill>
                  <a:srgbClr val="101419"/>
                </a:solidFill>
                <a:effectLst/>
                <a:latin typeface="Open Sans" pitchFamily="2" charset="0"/>
                <a:ea typeface="Open Sans" pitchFamily="2" charset="0"/>
                <a:cs typeface="Open Sans" pitchFamily="2" charset="0"/>
              </a:rPr>
              <a:t>và</a:t>
            </a:r>
            <a:r>
              <a:rPr lang="en-US" b="1" i="0" dirty="0" smtClean="0">
                <a:solidFill>
                  <a:srgbClr val="101419"/>
                </a:solidFill>
                <a:effectLst/>
                <a:latin typeface="Open Sans" pitchFamily="2" charset="0"/>
                <a:ea typeface="Open Sans" pitchFamily="2" charset="0"/>
                <a:cs typeface="Open Sans" pitchFamily="2" charset="0"/>
              </a:rPr>
              <a:t> HTML5</a:t>
            </a:r>
          </a:p>
        </p:txBody>
      </p:sp>
    </p:spTree>
    <p:extLst>
      <p:ext uri="{BB962C8B-B14F-4D97-AF65-F5344CB8AC3E}">
        <p14:creationId xmlns:p14="http://schemas.microsoft.com/office/powerpoint/2010/main" val="54708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560" y="414820"/>
            <a:ext cx="10290048" cy="2585323"/>
          </a:xfrm>
          <a:prstGeom prst="rect">
            <a:avLst/>
          </a:prstGeom>
        </p:spPr>
        <p:txBody>
          <a:bodyPr wrap="square">
            <a:spAutoFit/>
          </a:bodyPr>
          <a:lstStyle/>
          <a:p>
            <a:pPr marL="742950" lvl="1" indent="-285750">
              <a:buFont typeface="Wingdings" panose="05000000000000000000" pitchFamily="2" charset="2"/>
              <a:buChar char="Ø"/>
            </a:pPr>
            <a:r>
              <a:rPr lang="en-US" b="1" dirty="0" smtClean="0">
                <a:latin typeface="Open Sans" pitchFamily="2" charset="0"/>
                <a:ea typeface="Open Sans" pitchFamily="2" charset="0"/>
                <a:cs typeface="Open Sans" pitchFamily="2" charset="0"/>
              </a:rPr>
              <a:t>Autocomplete</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Khi</a:t>
            </a:r>
            <a:r>
              <a:rPr lang="en-US" dirty="0" smtClean="0">
                <a:latin typeface="Open Sans" pitchFamily="2" charset="0"/>
                <a:ea typeface="Open Sans" pitchFamily="2" charset="0"/>
                <a:cs typeface="Open Sans" pitchFamily="2" charset="0"/>
              </a:rPr>
              <a:t> autocomplete </a:t>
            </a:r>
            <a:r>
              <a:rPr lang="en-US" dirty="0" err="1" smtClean="0">
                <a:latin typeface="Open Sans" pitchFamily="2" charset="0"/>
                <a:ea typeface="Open Sans" pitchFamily="2" charset="0"/>
                <a:cs typeface="Open Sans" pitchFamily="2" charset="0"/>
              </a:rPr>
              <a:t>được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bật</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brower</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sẽ</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tự</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động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điền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lại</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những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thông</a:t>
            </a:r>
            <a:r>
              <a:rPr lang="en-US" dirty="0" smtClean="0">
                <a:latin typeface="Open Sans" pitchFamily="2" charset="0"/>
                <a:ea typeface="Open Sans" pitchFamily="2" charset="0"/>
                <a:cs typeface="Open Sans" pitchFamily="2" charset="0"/>
              </a:rPr>
              <a:t> tin </a:t>
            </a:r>
            <a:r>
              <a:rPr lang="en-US" dirty="0" err="1" smtClean="0">
                <a:latin typeface="Open Sans" pitchFamily="2" charset="0"/>
                <a:ea typeface="Open Sans" pitchFamily="2" charset="0"/>
                <a:cs typeface="Open Sans" pitchFamily="2" charset="0"/>
              </a:rPr>
              <a:t>đã</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được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nhập</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trước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đó</a:t>
            </a:r>
            <a:r>
              <a:rPr lang="en-US" dirty="0" smtClean="0">
                <a:latin typeface="Open Sans" pitchFamily="2" charset="0"/>
                <a:ea typeface="Open Sans" pitchFamily="2" charset="0"/>
                <a:cs typeface="Open Sans" pitchFamily="2" charset="0"/>
              </a:rPr>
              <a:t>.</a:t>
            </a:r>
            <a:r>
              <a:rPr lang="en-US" dirty="0"/>
              <a:t> </a:t>
            </a:r>
            <a:endParaRPr lang="en-US" dirty="0" smtClean="0"/>
          </a:p>
          <a:p>
            <a:pPr marL="1200150" lvl="2" indent="-285750">
              <a:buFont typeface="Wingdings" panose="05000000000000000000" pitchFamily="2" charset="2"/>
              <a:buChar char="Ø"/>
            </a:pPr>
            <a:endParaRPr lang="en-US" dirty="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b="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b="1" dirty="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b="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r>
              <a:rPr lang="en-US" b="1" dirty="0" err="1" smtClean="0">
                <a:latin typeface="Open Sans" pitchFamily="2" charset="0"/>
                <a:ea typeface="Open Sans" pitchFamily="2" charset="0"/>
                <a:cs typeface="Open Sans" pitchFamily="2" charset="0"/>
              </a:rPr>
              <a:t>Novalidate</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Các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dữ</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liệu</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trong</a:t>
            </a:r>
            <a:r>
              <a:rPr lang="en-US" dirty="0" smtClean="0">
                <a:latin typeface="Open Sans" pitchFamily="2" charset="0"/>
                <a:ea typeface="Open Sans" pitchFamily="2" charset="0"/>
                <a:cs typeface="Open Sans" pitchFamily="2" charset="0"/>
              </a:rPr>
              <a:t> form </a:t>
            </a:r>
            <a:r>
              <a:rPr lang="en-US" dirty="0" err="1" smtClean="0">
                <a:latin typeface="Open Sans" pitchFamily="2" charset="0"/>
                <a:ea typeface="Open Sans" pitchFamily="2" charset="0"/>
                <a:cs typeface="Open Sans" pitchFamily="2" charset="0"/>
              </a:rPr>
              <a:t>không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cần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xác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định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tính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hợp</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lệ</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trước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khi</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gửi</a:t>
            </a:r>
            <a:endParaRPr lang="en-US" dirty="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r>
              <a:rPr lang="en-US" b="1" dirty="0">
                <a:latin typeface="Open Sans" pitchFamily="2" charset="0"/>
                <a:ea typeface="Open Sans" pitchFamily="2" charset="0"/>
                <a:cs typeface="Open Sans" pitchFamily="2" charset="0"/>
              </a:rPr>
              <a:t>Name</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Định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nghĩa</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tên</a:t>
            </a:r>
            <a:r>
              <a:rPr lang="en-US" dirty="0" smtClean="0">
                <a:latin typeface="Open Sans" pitchFamily="2" charset="0"/>
                <a:ea typeface="Open Sans" pitchFamily="2" charset="0"/>
                <a:cs typeface="Open Sans" pitchFamily="2" charset="0"/>
              </a:rPr>
              <a:t> form</a:t>
            </a:r>
          </a:p>
          <a:p>
            <a:pPr marL="742950" lvl="1" indent="-285750">
              <a:buFont typeface="Wingdings" panose="05000000000000000000" pitchFamily="2" charset="2"/>
              <a:buChar char="Ø"/>
            </a:pPr>
            <a:r>
              <a:rPr lang="en-US" b="1" dirty="0" smtClean="0">
                <a:latin typeface="Open Sans" pitchFamily="2" charset="0"/>
                <a:ea typeface="Open Sans" pitchFamily="2" charset="0"/>
                <a:cs typeface="Open Sans" pitchFamily="2" charset="0"/>
              </a:rPr>
              <a:t>Method</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Có</a:t>
            </a:r>
            <a:r>
              <a:rPr lang="en-US" dirty="0" smtClean="0">
                <a:latin typeface="Open Sans" pitchFamily="2" charset="0"/>
                <a:ea typeface="Open Sans" pitchFamily="2" charset="0"/>
                <a:cs typeface="Open Sans" pitchFamily="2" charset="0"/>
              </a:rPr>
              <a:t> 2 </a:t>
            </a:r>
            <a:r>
              <a:rPr lang="en-US" dirty="0" err="1" smtClean="0">
                <a:latin typeface="Open Sans" pitchFamily="2" charset="0"/>
                <a:ea typeface="Open Sans" pitchFamily="2" charset="0"/>
                <a:cs typeface="Open Sans" pitchFamily="2" charset="0"/>
              </a:rPr>
              <a:t>giá</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trị</a:t>
            </a:r>
            <a:r>
              <a:rPr lang="en-US" dirty="0" smtClean="0">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Get, Post</a:t>
            </a:r>
            <a:endParaRPr lang="en-US" b="1" dirty="0">
              <a:latin typeface="Open Sans" pitchFamily="2" charset="0"/>
              <a:ea typeface="Open Sans" pitchFamily="2" charset="0"/>
              <a:cs typeface="Open Sans"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50" y="1111340"/>
            <a:ext cx="8861350" cy="632115"/>
          </a:xfrm>
          <a:prstGeom prst="rect">
            <a:avLst/>
          </a:prstGeom>
        </p:spPr>
      </p:pic>
      <p:sp>
        <p:nvSpPr>
          <p:cNvPr id="6" name="Rectangle 5"/>
          <p:cNvSpPr/>
          <p:nvPr/>
        </p:nvSpPr>
        <p:spPr>
          <a:xfrm>
            <a:off x="4937760" y="1201846"/>
            <a:ext cx="2060448" cy="4511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04032" y="3938016"/>
            <a:ext cx="184731" cy="369332"/>
          </a:xfrm>
          <a:prstGeom prst="rect">
            <a:avLst/>
          </a:prstGeom>
          <a:noFill/>
        </p:spPr>
        <p:txBody>
          <a:bodyPr wrap="none" rtlCol="0">
            <a:spAutoFit/>
          </a:bodyPr>
          <a:lstStyle/>
          <a:p>
            <a:endParaRPr lang="en-US" dirty="0"/>
          </a:p>
        </p:txBody>
      </p:sp>
      <p:sp>
        <p:nvSpPr>
          <p:cNvPr id="9" name="TextBox 8"/>
          <p:cNvSpPr txBox="1"/>
          <p:nvPr/>
        </p:nvSpPr>
        <p:spPr>
          <a:xfrm>
            <a:off x="2060448" y="3000143"/>
            <a:ext cx="8522208" cy="1600438"/>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Get method</a:t>
            </a:r>
            <a:r>
              <a:rPr lang="vi-VN" b="1" dirty="0" smtClean="0">
                <a:latin typeface="Open Sans" pitchFamily="2" charset="0"/>
                <a:ea typeface="Open Sans" pitchFamily="2" charset="0"/>
                <a:cs typeface="Open Sans" pitchFamily="2" charset="0"/>
              </a:rPr>
              <a:t> (mặc định)</a:t>
            </a:r>
            <a:r>
              <a:rPr lang="en-US" b="1" dirty="0" smtClean="0">
                <a:latin typeface="Open Sans" pitchFamily="2" charset="0"/>
                <a:ea typeface="Open Sans" pitchFamily="2" charset="0"/>
                <a:cs typeface="Open Sans" pitchFamily="2" charset="0"/>
              </a:rPr>
              <a:t>:</a:t>
            </a:r>
          </a:p>
          <a:p>
            <a:pPr marL="742950" lvl="1" indent="-285750">
              <a:buFont typeface="Wingdings" panose="05000000000000000000" pitchFamily="2" charset="2"/>
              <a:buChar char="§"/>
            </a:pPr>
            <a:r>
              <a:rPr lang="vi-VN" sz="1600" dirty="0" smtClean="0">
                <a:latin typeface="Open Sans" pitchFamily="2" charset="0"/>
                <a:ea typeface="Open Sans" pitchFamily="2" charset="0"/>
                <a:cs typeface="Open Sans" pitchFamily="2" charset="0"/>
              </a:rPr>
              <a:t>Chèn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dữ</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từ</a:t>
            </a:r>
            <a:r>
              <a:rPr lang="en-US" sz="1600" dirty="0" smtClean="0">
                <a:latin typeface="Open Sans" pitchFamily="2" charset="0"/>
                <a:ea typeface="Open Sans" pitchFamily="2" charset="0"/>
                <a:cs typeface="Open Sans" pitchFamily="2" charset="0"/>
              </a:rPr>
              <a:t> form </a:t>
            </a:r>
            <a:r>
              <a:rPr lang="en-US" sz="1600" dirty="0" err="1" smtClean="0">
                <a:latin typeface="Open Sans" pitchFamily="2" charset="0"/>
                <a:ea typeface="Open Sans" pitchFamily="2" charset="0"/>
                <a:cs typeface="Open Sans" pitchFamily="2" charset="0"/>
              </a:rPr>
              <a:t>vào</a:t>
            </a:r>
            <a:r>
              <a:rPr lang="en-US" sz="1600"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URL</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bằng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cặp</a:t>
            </a:r>
            <a:r>
              <a:rPr lang="en-US" sz="1600" dirty="0" smtClean="0">
                <a:latin typeface="Open Sans" pitchFamily="2" charset="0"/>
                <a:ea typeface="Open Sans" pitchFamily="2" charset="0"/>
                <a:cs typeface="Open Sans" pitchFamily="2" charset="0"/>
              </a:rPr>
              <a:t> name/value</a:t>
            </a:r>
          </a:p>
          <a:p>
            <a:pPr marL="742950" lvl="1" indent="-285750">
              <a:buFont typeface="Wingdings" panose="05000000000000000000" pitchFamily="2" charset="2"/>
              <a:buChar char="§"/>
            </a:pPr>
            <a:r>
              <a:rPr lang="en-US" sz="1600" dirty="0" err="1" smtClean="0">
                <a:latin typeface="Open Sans" pitchFamily="2" charset="0"/>
                <a:ea typeface="Open Sans" pitchFamily="2" charset="0"/>
                <a:cs typeface="Open Sans" pitchFamily="2" charset="0"/>
              </a:rPr>
              <a:t>Không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sử</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dụng</a:t>
            </a:r>
            <a:r>
              <a:rPr lang="en-US" sz="1600" dirty="0" smtClean="0">
                <a:latin typeface="Open Sans" pitchFamily="2" charset="0"/>
                <a:ea typeface="Open Sans" pitchFamily="2" charset="0"/>
                <a:cs typeface="Open Sans" pitchFamily="2" charset="0"/>
              </a:rPr>
              <a:t> GET </a:t>
            </a:r>
            <a:r>
              <a:rPr lang="en-US" sz="1600" dirty="0" err="1" smtClean="0">
                <a:latin typeface="Open Sans" pitchFamily="2" charset="0"/>
                <a:ea typeface="Open Sans" pitchFamily="2" charset="0"/>
                <a:cs typeface="Open Sans" pitchFamily="2" charset="0"/>
              </a:rPr>
              <a:t>để</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gửi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các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dữ</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nhạy</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cảm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vì</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dữ</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sẽ</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hiển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thị</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trên</a:t>
            </a:r>
            <a:r>
              <a:rPr lang="en-US" sz="1600" dirty="0" smtClean="0">
                <a:latin typeface="Open Sans" pitchFamily="2" charset="0"/>
                <a:ea typeface="Open Sans" pitchFamily="2" charset="0"/>
                <a:cs typeface="Open Sans" pitchFamily="2" charset="0"/>
              </a:rPr>
              <a:t> URL)</a:t>
            </a:r>
          </a:p>
          <a:p>
            <a:pPr marL="742950" lvl="1" indent="-285750">
              <a:buFont typeface="Wingdings" panose="05000000000000000000" pitchFamily="2" charset="2"/>
              <a:buChar char="§"/>
            </a:pPr>
            <a:r>
              <a:rPr lang="en-US" sz="1600" dirty="0" err="1" smtClean="0">
                <a:latin typeface="Open Sans" pitchFamily="2" charset="0"/>
                <a:ea typeface="Open Sans" pitchFamily="2" charset="0"/>
                <a:cs typeface="Open Sans" pitchFamily="2" charset="0"/>
              </a:rPr>
              <a:t>Độ</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dài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của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một</a:t>
            </a:r>
            <a:r>
              <a:rPr lang="en-US" sz="1600" dirty="0" smtClean="0">
                <a:latin typeface="Open Sans" pitchFamily="2" charset="0"/>
                <a:ea typeface="Open Sans" pitchFamily="2" charset="0"/>
                <a:cs typeface="Open Sans" pitchFamily="2" charset="0"/>
              </a:rPr>
              <a:t> URL </a:t>
            </a:r>
            <a:r>
              <a:rPr lang="en-US" sz="1600" dirty="0" err="1" smtClean="0">
                <a:latin typeface="Open Sans" pitchFamily="2" charset="0"/>
                <a:ea typeface="Open Sans" pitchFamily="2" charset="0"/>
                <a:cs typeface="Open Sans" pitchFamily="2" charset="0"/>
              </a:rPr>
              <a:t>là</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giới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hạn</a:t>
            </a:r>
            <a:r>
              <a:rPr lang="en-US" sz="1600" dirty="0" smtClean="0">
                <a:latin typeface="Open Sans" pitchFamily="2" charset="0"/>
                <a:ea typeface="Open Sans" pitchFamily="2" charset="0"/>
                <a:cs typeface="Open Sans" pitchFamily="2" charset="0"/>
              </a:rPr>
              <a:t> (</a:t>
            </a:r>
            <a:r>
              <a:rPr lang="vi-VN" sz="1600" dirty="0" smtClean="0">
                <a:latin typeface="Open Sans" pitchFamily="2" charset="0"/>
                <a:ea typeface="Open Sans" pitchFamily="2" charset="0"/>
                <a:cs typeface="Open Sans" pitchFamily="2" charset="0"/>
              </a:rPr>
              <a:t> khoảng 2048 ký tự)</a:t>
            </a:r>
          </a:p>
          <a:p>
            <a:pPr marL="742950" lvl="1" indent="-285750">
              <a:buFont typeface="Wingdings" panose="05000000000000000000" pitchFamily="2" charset="2"/>
              <a:buChar char="§"/>
            </a:pPr>
            <a:r>
              <a:rPr lang="vi-VN" sz="1600" dirty="0" smtClean="0">
                <a:latin typeface="Open Sans" pitchFamily="2" charset="0"/>
                <a:ea typeface="Open Sans" pitchFamily="2" charset="0"/>
                <a:cs typeface="Open Sans" pitchFamily="2" charset="0"/>
              </a:rPr>
              <a:t>Thuận tiện cho người dùng muốn bookmark lại kết quả</a:t>
            </a:r>
          </a:p>
          <a:p>
            <a:pPr marL="742950" lvl="1" indent="-285750">
              <a:buFont typeface="Wingdings" panose="05000000000000000000" pitchFamily="2" charset="2"/>
              <a:buChar char="§"/>
            </a:pPr>
            <a:r>
              <a:rPr lang="vi-VN" sz="1600" dirty="0" smtClean="0">
                <a:latin typeface="Open Sans" pitchFamily="2" charset="0"/>
                <a:ea typeface="Open Sans" pitchFamily="2" charset="0"/>
                <a:cs typeface="Open Sans" pitchFamily="2" charset="0"/>
              </a:rPr>
              <a:t>GET rất tốt cho các dữ liệu không cần bảo mật, như chuỗi truy vấn trong google</a:t>
            </a:r>
            <a:endParaRPr lang="en-US" sz="1600" dirty="0">
              <a:latin typeface="Open Sans" pitchFamily="2" charset="0"/>
              <a:ea typeface="Open Sans" pitchFamily="2" charset="0"/>
              <a:cs typeface="Open Sans" pitchFamily="2" charset="0"/>
            </a:endParaRPr>
          </a:p>
        </p:txBody>
      </p:sp>
      <p:sp>
        <p:nvSpPr>
          <p:cNvPr id="10" name="TextBox 9"/>
          <p:cNvSpPr txBox="1"/>
          <p:nvPr/>
        </p:nvSpPr>
        <p:spPr>
          <a:xfrm>
            <a:off x="2060448" y="4600581"/>
            <a:ext cx="8522208" cy="1384995"/>
          </a:xfrm>
          <a:prstGeom prst="rect">
            <a:avLst/>
          </a:prstGeom>
          <a:noFill/>
        </p:spPr>
        <p:txBody>
          <a:bodyPr wrap="square" rtlCol="0">
            <a:spAutoFit/>
          </a:bodyPr>
          <a:lstStyle/>
          <a:p>
            <a:pPr marL="285750" indent="-285750">
              <a:buFont typeface="Wingdings" panose="05000000000000000000" pitchFamily="2" charset="2"/>
              <a:buChar char="v"/>
            </a:pPr>
            <a:r>
              <a:rPr lang="vi-VN" b="1" dirty="0" smtClean="0">
                <a:latin typeface="Open Sans" pitchFamily="2" charset="0"/>
                <a:ea typeface="Open Sans" pitchFamily="2" charset="0"/>
                <a:cs typeface="Open Sans" pitchFamily="2" charset="0"/>
              </a:rPr>
              <a:t>Post</a:t>
            </a:r>
            <a:r>
              <a:rPr lang="en-US" b="1" dirty="0" smtClean="0">
                <a:latin typeface="Open Sans" pitchFamily="2" charset="0"/>
                <a:ea typeface="Open Sans" pitchFamily="2" charset="0"/>
                <a:cs typeface="Open Sans" pitchFamily="2" charset="0"/>
              </a:rPr>
              <a:t> method:</a:t>
            </a:r>
          </a:p>
          <a:p>
            <a:pPr marL="742950" lvl="1" indent="-285750">
              <a:buFont typeface="Wingdings" panose="05000000000000000000" pitchFamily="2" charset="2"/>
              <a:buChar char="§"/>
            </a:pPr>
            <a:r>
              <a:rPr lang="vi-VN" sz="1600" dirty="0" smtClean="0">
                <a:latin typeface="Open Sans" pitchFamily="2" charset="0"/>
                <a:ea typeface="Open Sans" pitchFamily="2" charset="0"/>
                <a:cs typeface="Open Sans" pitchFamily="2" charset="0"/>
              </a:rPr>
              <a:t>Chèn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dữ</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từ</a:t>
            </a:r>
            <a:r>
              <a:rPr lang="en-US" sz="1600" dirty="0" smtClean="0">
                <a:latin typeface="Open Sans" pitchFamily="2" charset="0"/>
                <a:ea typeface="Open Sans" pitchFamily="2" charset="0"/>
                <a:cs typeface="Open Sans" pitchFamily="2" charset="0"/>
              </a:rPr>
              <a:t> </a:t>
            </a:r>
            <a:r>
              <a:rPr lang="vi-VN" sz="1600" dirty="0" smtClean="0">
                <a:latin typeface="Open Sans" pitchFamily="2" charset="0"/>
                <a:ea typeface="Open Sans" pitchFamily="2" charset="0"/>
                <a:cs typeface="Open Sans" pitchFamily="2" charset="0"/>
              </a:rPr>
              <a:t>vào bên trong body của HTML request (dữ liệu từ form không hiển thị trên URL)</a:t>
            </a: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
            </a:pPr>
            <a:r>
              <a:rPr lang="vi-VN" sz="1600" dirty="0" smtClean="0">
                <a:latin typeface="Open Sans" pitchFamily="2" charset="0"/>
                <a:ea typeface="Open Sans" pitchFamily="2" charset="0"/>
                <a:cs typeface="Open Sans" pitchFamily="2" charset="0"/>
              </a:rPr>
              <a:t>Post không giới hạn đọ dài</a:t>
            </a:r>
          </a:p>
          <a:p>
            <a:pPr marL="742950" lvl="1" indent="-285750">
              <a:buFont typeface="Wingdings" panose="05000000000000000000" pitchFamily="2" charset="2"/>
              <a:buChar char="§"/>
            </a:pPr>
            <a:r>
              <a:rPr lang="en-US" sz="1600" dirty="0">
                <a:latin typeface="Open Sans" pitchFamily="2" charset="0"/>
                <a:ea typeface="Open Sans" pitchFamily="2" charset="0"/>
                <a:cs typeface="Open Sans" pitchFamily="2" charset="0"/>
              </a:rPr>
              <a:t>Form </a:t>
            </a:r>
            <a:r>
              <a:rPr lang="en-US" sz="1600" dirty="0" smtClean="0">
                <a:latin typeface="Open Sans" pitchFamily="2" charset="0"/>
                <a:ea typeface="Open Sans" pitchFamily="2" charset="0"/>
                <a:cs typeface="Open Sans" pitchFamily="2" charset="0"/>
              </a:rPr>
              <a:t>submissions</a:t>
            </a:r>
            <a:r>
              <a:rPr lang="vi-VN" sz="1600" dirty="0" smtClean="0">
                <a:latin typeface="Open Sans" pitchFamily="2" charset="0"/>
                <a:ea typeface="Open Sans" pitchFamily="2" charset="0"/>
                <a:cs typeface="Open Sans" pitchFamily="2" charset="0"/>
              </a:rPr>
              <a:t> có phương thức POST thì không thể bookmark</a:t>
            </a:r>
            <a:endParaRPr lang="en-US" sz="16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85748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20" y="585216"/>
            <a:ext cx="2895344" cy="369332"/>
          </a:xfrm>
          <a:prstGeom prst="rect">
            <a:avLst/>
          </a:prstGeom>
          <a:noFill/>
        </p:spPr>
        <p:txBody>
          <a:bodyPr wrap="none" rtlCol="0">
            <a:spAutoFit/>
          </a:bodyPr>
          <a:lstStyle/>
          <a:p>
            <a:r>
              <a:rPr lang="vi-VN" b="1" dirty="0" smtClean="0">
                <a:solidFill>
                  <a:schemeClr val="accent2">
                    <a:lumMod val="75000"/>
                  </a:schemeClr>
                </a:solidFill>
                <a:latin typeface="Open Sans" pitchFamily="2" charset="0"/>
                <a:ea typeface="Open Sans" pitchFamily="2" charset="0"/>
                <a:cs typeface="Open Sans" pitchFamily="2" charset="0"/>
              </a:rPr>
              <a:t>Ví dụ: phương thức GET</a:t>
            </a:r>
            <a:endParaRPr lang="en-US" b="1" dirty="0">
              <a:solidFill>
                <a:schemeClr val="accent2">
                  <a:lumMod val="75000"/>
                </a:schemeClr>
              </a:solidFill>
              <a:latin typeface="Open Sans" pitchFamily="2" charset="0"/>
              <a:ea typeface="Open Sans" pitchFamily="2" charset="0"/>
              <a:cs typeface="Open Sans"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133874"/>
            <a:ext cx="5010849" cy="12955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342" y="1133873"/>
            <a:ext cx="2172003" cy="129558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 y="2854343"/>
            <a:ext cx="7045441" cy="582386"/>
          </a:xfrm>
          <a:prstGeom prst="rect">
            <a:avLst/>
          </a:prstGeom>
        </p:spPr>
      </p:pic>
      <p:sp>
        <p:nvSpPr>
          <p:cNvPr id="9" name="Rectangle 8"/>
          <p:cNvSpPr/>
          <p:nvPr/>
        </p:nvSpPr>
        <p:spPr>
          <a:xfrm>
            <a:off x="5327904" y="2919984"/>
            <a:ext cx="2377439" cy="451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7961376" y="3145536"/>
            <a:ext cx="829969" cy="4159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56448" y="2272566"/>
            <a:ext cx="4095993" cy="369332"/>
          </a:xfrm>
          <a:prstGeom prst="rect">
            <a:avLst/>
          </a:prstGeom>
          <a:noFill/>
        </p:spPr>
        <p:txBody>
          <a:bodyPr wrap="none" rtlCol="0">
            <a:spAutoFit/>
          </a:bodyPr>
          <a:lstStyle/>
          <a:p>
            <a:r>
              <a:rPr lang="vi-VN" b="1" dirty="0" smtClean="0">
                <a:latin typeface="Open Sans" pitchFamily="2" charset="0"/>
                <a:ea typeface="Open Sans" pitchFamily="2" charset="0"/>
                <a:cs typeface="Open Sans" pitchFamily="2" charset="0"/>
              </a:rPr>
              <a:t>Thông tin được hiển thị trong URL</a:t>
            </a:r>
            <a:endParaRPr lang="en-US" b="1" dirty="0">
              <a:latin typeface="Open Sans" pitchFamily="2" charset="0"/>
              <a:ea typeface="Open Sans" pitchFamily="2" charset="0"/>
              <a:cs typeface="Open Sans" pitchFamily="2" charset="0"/>
            </a:endParaRPr>
          </a:p>
        </p:txBody>
      </p:sp>
      <p:sp>
        <p:nvSpPr>
          <p:cNvPr id="15" name="TextBox 14"/>
          <p:cNvSpPr txBox="1"/>
          <p:nvPr/>
        </p:nvSpPr>
        <p:spPr>
          <a:xfrm>
            <a:off x="731520" y="3861617"/>
            <a:ext cx="3054041" cy="369332"/>
          </a:xfrm>
          <a:prstGeom prst="rect">
            <a:avLst/>
          </a:prstGeom>
          <a:noFill/>
        </p:spPr>
        <p:txBody>
          <a:bodyPr wrap="none" rtlCol="0">
            <a:spAutoFit/>
          </a:bodyPr>
          <a:lstStyle/>
          <a:p>
            <a:r>
              <a:rPr lang="vi-VN" b="1" dirty="0" smtClean="0">
                <a:solidFill>
                  <a:schemeClr val="accent2">
                    <a:lumMod val="75000"/>
                  </a:schemeClr>
                </a:solidFill>
                <a:latin typeface="Open Sans" pitchFamily="2" charset="0"/>
                <a:ea typeface="Open Sans" pitchFamily="2" charset="0"/>
                <a:cs typeface="Open Sans" pitchFamily="2" charset="0"/>
              </a:rPr>
              <a:t>Ví dụ: phương thức POST</a:t>
            </a:r>
            <a:endParaRPr lang="en-US" b="1" dirty="0">
              <a:solidFill>
                <a:schemeClr val="accent2">
                  <a:lumMod val="75000"/>
                </a:schemeClr>
              </a:solidFill>
              <a:latin typeface="Open Sans" pitchFamily="2" charset="0"/>
              <a:ea typeface="Open Sans" pitchFamily="2" charset="0"/>
              <a:cs typeface="Open Sans" pitchFamily="2" charset="0"/>
            </a:endParaRPr>
          </a:p>
        </p:txBody>
      </p:sp>
      <p:sp>
        <p:nvSpPr>
          <p:cNvPr id="16" name="Rectangle 15"/>
          <p:cNvSpPr/>
          <p:nvPr/>
        </p:nvSpPr>
        <p:spPr>
          <a:xfrm>
            <a:off x="3986784" y="1133873"/>
            <a:ext cx="1182624" cy="304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 y="4364072"/>
            <a:ext cx="5010849" cy="1324160"/>
          </a:xfrm>
          <a:prstGeom prst="rect">
            <a:avLst/>
          </a:prstGeom>
        </p:spPr>
      </p:pic>
      <p:sp>
        <p:nvSpPr>
          <p:cNvPr id="18" name="Rectangle 17"/>
          <p:cNvSpPr/>
          <p:nvPr/>
        </p:nvSpPr>
        <p:spPr>
          <a:xfrm>
            <a:off x="3986784" y="4364072"/>
            <a:ext cx="1182624" cy="304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8336" y="4385400"/>
            <a:ext cx="5126018" cy="640752"/>
          </a:xfrm>
          <a:prstGeom prst="rect">
            <a:avLst/>
          </a:prstGeom>
        </p:spPr>
      </p:pic>
    </p:spTree>
    <p:extLst>
      <p:ext uri="{BB962C8B-B14F-4D97-AF65-F5344CB8AC3E}">
        <p14:creationId xmlns:p14="http://schemas.microsoft.com/office/powerpoint/2010/main" val="80458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78892"/>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HTML </a:t>
            </a:r>
            <a:r>
              <a:rPr lang="en-US" sz="2600" b="1" dirty="0">
                <a:latin typeface="Open Sans" pitchFamily="2" charset="0"/>
                <a:ea typeface="Open Sans" pitchFamily="2" charset="0"/>
                <a:cs typeface="Open Sans" pitchFamily="2" charset="0"/>
              </a:rPr>
              <a:t>F</a:t>
            </a:r>
            <a:r>
              <a:rPr lang="en-US" sz="2600" b="1" dirty="0" smtClean="0">
                <a:latin typeface="Open Sans" pitchFamily="2" charset="0"/>
                <a:ea typeface="Open Sans" pitchFamily="2" charset="0"/>
                <a:cs typeface="Open Sans" pitchFamily="2" charset="0"/>
              </a:rPr>
              <a:t>orm Elements</a:t>
            </a:r>
            <a:endParaRPr lang="en-US" sz="22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1439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240" y="577063"/>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&lt;Input&gt;: </a:t>
            </a:r>
            <a:r>
              <a:rPr lang="en-US" dirty="0" err="1" smtClean="0">
                <a:latin typeface="Open Sans" pitchFamily="2" charset="0"/>
                <a:ea typeface="Open Sans" pitchFamily="2" charset="0"/>
                <a:cs typeface="Open Sans" pitchFamily="2" charset="0"/>
              </a:rPr>
              <a:t>Một</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trong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những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thành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phần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quan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trọng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trong</a:t>
            </a:r>
            <a:r>
              <a:rPr lang="en-US" dirty="0" smtClean="0">
                <a:latin typeface="Open Sans" pitchFamily="2" charset="0"/>
                <a:ea typeface="Open Sans" pitchFamily="2" charset="0"/>
                <a:cs typeface="Open Sans" pitchFamily="2" charset="0"/>
              </a:rPr>
              <a:t> form</a:t>
            </a:r>
            <a:endParaRPr lang="en-US" dirty="0">
              <a:latin typeface="Open Sans" pitchFamily="2" charset="0"/>
              <a:ea typeface="Open Sans" pitchFamily="2" charset="0"/>
              <a:cs typeface="Open Sans" pitchFamily="2" charset="0"/>
            </a:endParaRPr>
          </a:p>
        </p:txBody>
      </p:sp>
      <p:sp>
        <p:nvSpPr>
          <p:cNvPr id="3" name="TextBox 2"/>
          <p:cNvSpPr txBox="1"/>
          <p:nvPr/>
        </p:nvSpPr>
        <p:spPr>
          <a:xfrm>
            <a:off x="1219200" y="1060704"/>
            <a:ext cx="10073640" cy="5386090"/>
          </a:xfrm>
          <a:prstGeom prst="rect">
            <a:avLst/>
          </a:prstGeom>
          <a:noFill/>
        </p:spPr>
        <p:txBody>
          <a:bodyPr wrap="square" rtlCol="0">
            <a:spAutoFit/>
          </a:bodyPr>
          <a:lstStyle/>
          <a:p>
            <a:pPr marL="285750" indent="-285750">
              <a:buFont typeface="Wingdings" panose="05000000000000000000" pitchFamily="2" charset="2"/>
              <a:buChar char="v"/>
            </a:pPr>
            <a:r>
              <a:rPr lang="en-US" b="1" dirty="0" err="1" smtClean="0">
                <a:latin typeface="Open Sans" pitchFamily="2" charset="0"/>
                <a:ea typeface="Open Sans" pitchFamily="2" charset="0"/>
                <a:cs typeface="Open Sans" pitchFamily="2" charset="0"/>
              </a:rPr>
              <a:t>Các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thuộc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tính</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của</a:t>
            </a:r>
            <a:r>
              <a:rPr lang="en-US" b="1" dirty="0" smtClean="0">
                <a:latin typeface="Open Sans" pitchFamily="2" charset="0"/>
                <a:ea typeface="Open Sans" pitchFamily="2" charset="0"/>
                <a:cs typeface="Open Sans" pitchFamily="2" charset="0"/>
              </a:rPr>
              <a:t> &lt;input&gt;:</a:t>
            </a:r>
          </a:p>
          <a:p>
            <a:pPr marL="285750" indent="-285750">
              <a:buFont typeface="Wingdings" panose="05000000000000000000" pitchFamily="2" charset="2"/>
              <a:buChar char="v"/>
            </a:pPr>
            <a:endParaRPr lang="en-US"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Value: </a:t>
            </a:r>
            <a:r>
              <a:rPr lang="en-US" sz="1600" i="1" dirty="0" err="1" smtClean="0">
                <a:latin typeface="Open Sans" pitchFamily="2" charset="0"/>
                <a:ea typeface="Open Sans" pitchFamily="2" charset="0"/>
                <a:cs typeface="Open Sans" pitchFamily="2" charset="0"/>
              </a:rPr>
              <a:t>Xác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giá</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trị</a:t>
            </a:r>
            <a:r>
              <a:rPr lang="en-US" sz="1600" i="1" dirty="0" smtClean="0">
                <a:latin typeface="Open Sans" pitchFamily="2" charset="0"/>
                <a:ea typeface="Open Sans" pitchFamily="2" charset="0"/>
                <a:cs typeface="Open Sans" pitchFamily="2" charset="0"/>
              </a:rPr>
              <a:t> ban </a:t>
            </a:r>
            <a:r>
              <a:rPr lang="en-US" sz="1600" i="1" dirty="0" err="1" smtClean="0">
                <a:latin typeface="Open Sans" pitchFamily="2" charset="0"/>
                <a:ea typeface="Open Sans" pitchFamily="2" charset="0"/>
                <a:cs typeface="Open Sans" pitchFamily="2" charset="0"/>
              </a:rPr>
              <a:t>đầu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cho</a:t>
            </a:r>
            <a:r>
              <a:rPr lang="en-US" sz="1600" i="1" dirty="0" smtClean="0">
                <a:latin typeface="Open Sans" pitchFamily="2" charset="0"/>
                <a:ea typeface="Open Sans" pitchFamily="2" charset="0"/>
                <a:cs typeface="Open Sans" pitchFamily="2" charset="0"/>
              </a:rPr>
              <a:t> ô input</a:t>
            </a:r>
          </a:p>
          <a:p>
            <a:pPr marL="742950" lvl="1" indent="-285750">
              <a:buFont typeface="Arial" panose="020B0604020202020204" pitchFamily="34" charset="0"/>
              <a:buChar char="•"/>
            </a:pPr>
            <a:endParaRPr lang="en-US" sz="1600"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err="1" smtClean="0">
                <a:latin typeface="Open Sans" pitchFamily="2" charset="0"/>
                <a:ea typeface="Open Sans" pitchFamily="2" charset="0"/>
                <a:cs typeface="Open Sans" pitchFamily="2" charset="0"/>
              </a:rPr>
              <a:t>Readonly</a:t>
            </a:r>
            <a:r>
              <a:rPr lang="en-US" sz="1600" b="1" dirty="0" smtClean="0">
                <a:latin typeface="Open Sans" pitchFamily="2" charset="0"/>
                <a:ea typeface="Open Sans" pitchFamily="2" charset="0"/>
                <a:cs typeface="Open Sans" pitchFamily="2" charset="0"/>
              </a:rPr>
              <a:t>: </a:t>
            </a:r>
            <a:r>
              <a:rPr lang="en-US" sz="1600" i="1" dirty="0">
                <a:latin typeface="Open Sans" pitchFamily="2" charset="0"/>
                <a:ea typeface="Open Sans" pitchFamily="2" charset="0"/>
                <a:cs typeface="Open Sans" pitchFamily="2" charset="0"/>
              </a:rPr>
              <a:t>X</a:t>
            </a:r>
            <a:r>
              <a:rPr lang="vi-VN" sz="1600" i="1" dirty="0" smtClean="0">
                <a:latin typeface="Open Sans" pitchFamily="2" charset="0"/>
                <a:ea typeface="Open Sans" pitchFamily="2" charset="0"/>
                <a:cs typeface="Open Sans" pitchFamily="2" charset="0"/>
              </a:rPr>
              <a:t>ác </a:t>
            </a:r>
            <a:r>
              <a:rPr lang="vi-VN" sz="1600" i="1" dirty="0">
                <a:latin typeface="Open Sans" pitchFamily="2" charset="0"/>
                <a:ea typeface="Open Sans" pitchFamily="2" charset="0"/>
                <a:cs typeface="Open Sans" pitchFamily="2" charset="0"/>
              </a:rPr>
              <a:t>định rằng trường dữ liệu đầu vào chỉ có thể đọc (không thể bị thay đổi</a:t>
            </a:r>
            <a:r>
              <a:rPr lang="vi-VN" sz="1600" i="1" dirty="0" smtClean="0">
                <a:latin typeface="Open Sans" pitchFamily="2" charset="0"/>
                <a:ea typeface="Open Sans" pitchFamily="2" charset="0"/>
                <a:cs typeface="Open Sans" pitchFamily="2" charset="0"/>
              </a:rPr>
              <a:t>)</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742950" lvl="1" indent="-285750">
              <a:buSzPct val="111000"/>
              <a:buFont typeface="Arial" panose="020B0604020202020204" pitchFamily="34" charset="0"/>
              <a:buChar char="•"/>
            </a:pPr>
            <a:r>
              <a:rPr lang="en-US" sz="1600" b="1" dirty="0" smtClean="0">
                <a:latin typeface="Open Sans" pitchFamily="2" charset="0"/>
                <a:ea typeface="Open Sans" pitchFamily="2" charset="0"/>
                <a:cs typeface="Open Sans" pitchFamily="2" charset="0"/>
              </a:rPr>
              <a:t>Disabled: </a:t>
            </a:r>
            <a:r>
              <a:rPr lang="en-US" sz="1600" i="1" dirty="0" err="1" smtClean="0">
                <a:latin typeface="Open Sans" pitchFamily="2" charset="0"/>
                <a:ea typeface="Open Sans" pitchFamily="2" charset="0"/>
                <a:cs typeface="Open Sans" pitchFamily="2" charset="0"/>
              </a:rPr>
              <a:t>Xác</a:t>
            </a:r>
            <a:r>
              <a:rPr lang="vi-VN" sz="1600" i="1" dirty="0" smtClean="0">
                <a:latin typeface="Open Sans" pitchFamily="2" charset="0"/>
                <a:ea typeface="Open Sans" pitchFamily="2" charset="0"/>
                <a:cs typeface="Open Sans" pitchFamily="2" charset="0"/>
              </a:rPr>
              <a:t> </a:t>
            </a:r>
            <a:r>
              <a:rPr lang="vi-VN" sz="1600" i="1" dirty="0">
                <a:latin typeface="Open Sans" pitchFamily="2" charset="0"/>
                <a:ea typeface="Open Sans" pitchFamily="2" charset="0"/>
                <a:cs typeface="Open Sans" pitchFamily="2" charset="0"/>
              </a:rPr>
              <a:t>định rằng trường dữ liệu đầu vào bị vô hiệu hóa, tức là không thể sử dụng, không thể click vào và giá trị cũng </a:t>
            </a:r>
            <a:r>
              <a:rPr lang="vi-VN" sz="1600" b="1" i="1" dirty="0">
                <a:latin typeface="Open Sans" pitchFamily="2" charset="0"/>
                <a:ea typeface="Open Sans" pitchFamily="2" charset="0"/>
                <a:cs typeface="Open Sans" pitchFamily="2" charset="0"/>
              </a:rPr>
              <a:t>không được gửi </a:t>
            </a:r>
            <a:r>
              <a:rPr lang="vi-VN" sz="1600" i="1" dirty="0">
                <a:latin typeface="Open Sans" pitchFamily="2" charset="0"/>
                <a:ea typeface="Open Sans" pitchFamily="2" charset="0"/>
                <a:cs typeface="Open Sans" pitchFamily="2" charset="0"/>
              </a:rPr>
              <a:t>khi biểu mẫu gửi đi</a:t>
            </a:r>
            <a:r>
              <a:rPr lang="vi-VN" sz="1600" i="1" dirty="0" smtClean="0">
                <a:latin typeface="Open Sans" pitchFamily="2" charset="0"/>
                <a:ea typeface="Open Sans" pitchFamily="2" charset="0"/>
                <a:cs typeface="Open Sans" pitchFamily="2" charset="0"/>
              </a:rPr>
              <a:t>.</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Size:</a:t>
            </a:r>
            <a:r>
              <a:rPr lang="vi-VN" dirty="0"/>
              <a:t> </a:t>
            </a:r>
            <a:r>
              <a:rPr lang="en-US" sz="1600" i="1" dirty="0">
                <a:latin typeface="Open Sans" pitchFamily="2" charset="0"/>
                <a:ea typeface="Open Sans" pitchFamily="2" charset="0"/>
                <a:cs typeface="Open Sans" pitchFamily="2" charset="0"/>
              </a:rPr>
              <a:t>X</a:t>
            </a:r>
            <a:r>
              <a:rPr lang="vi-VN" sz="1600" i="1" dirty="0" smtClean="0">
                <a:latin typeface="Open Sans" pitchFamily="2" charset="0"/>
                <a:ea typeface="Open Sans" pitchFamily="2" charset="0"/>
                <a:cs typeface="Open Sans" pitchFamily="2" charset="0"/>
              </a:rPr>
              <a:t>ác </a:t>
            </a:r>
            <a:r>
              <a:rPr lang="vi-VN" sz="1600" i="1" dirty="0">
                <a:latin typeface="Open Sans" pitchFamily="2" charset="0"/>
                <a:ea typeface="Open Sans" pitchFamily="2" charset="0"/>
                <a:cs typeface="Open Sans" pitchFamily="2" charset="0"/>
              </a:rPr>
              <a:t>định kích thước (tính bằng kí tự) cho trường nhập dữ </a:t>
            </a:r>
            <a:r>
              <a:rPr lang="vi-VN" sz="1600" i="1" dirty="0"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mặc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20 </a:t>
            </a:r>
            <a:r>
              <a:rPr lang="en-US" sz="1600" i="1" dirty="0" err="1" smtClean="0">
                <a:latin typeface="Open Sans" pitchFamily="2" charset="0"/>
                <a:ea typeface="Open Sans" pitchFamily="2" charset="0"/>
                <a:cs typeface="Open Sans" pitchFamily="2" charset="0"/>
              </a:rPr>
              <a:t>kí</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tự</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chỉ</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hoạt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động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vớí</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kiểu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như</a:t>
            </a:r>
            <a:r>
              <a:rPr lang="en-US" sz="1600" i="1" dirty="0" smtClean="0">
                <a:latin typeface="Open Sans" pitchFamily="2" charset="0"/>
                <a:ea typeface="Open Sans" pitchFamily="2" charset="0"/>
                <a:cs typeface="Open Sans" pitchFamily="2" charset="0"/>
              </a:rPr>
              <a:t>: text, search, </a:t>
            </a:r>
            <a:r>
              <a:rPr lang="en-US" sz="1600" i="1" dirty="0" err="1" smtClean="0">
                <a:latin typeface="Open Sans" pitchFamily="2" charset="0"/>
                <a:ea typeface="Open Sans" pitchFamily="2" charset="0"/>
                <a:cs typeface="Open Sans" pitchFamily="2" charset="0"/>
              </a:rPr>
              <a:t>tel</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url</a:t>
            </a:r>
            <a:r>
              <a:rPr lang="en-US" sz="1600" i="1" dirty="0" smtClean="0">
                <a:latin typeface="Open Sans" pitchFamily="2" charset="0"/>
                <a:ea typeface="Open Sans" pitchFamily="2" charset="0"/>
                <a:cs typeface="Open Sans" pitchFamily="2" charset="0"/>
              </a:rPr>
              <a:t>, email </a:t>
            </a:r>
            <a:r>
              <a:rPr lang="en-US" sz="1600" i="1" dirty="0" err="1" smtClean="0">
                <a:latin typeface="Open Sans" pitchFamily="2" charset="0"/>
                <a:ea typeface="Open Sans" pitchFamily="2" charset="0"/>
                <a:cs typeface="Open Sans" pitchFamily="2" charset="0"/>
              </a:rPr>
              <a:t>và</a:t>
            </a:r>
            <a:r>
              <a:rPr lang="en-US" sz="1600" i="1" dirty="0" smtClean="0">
                <a:latin typeface="Open Sans" pitchFamily="2" charset="0"/>
                <a:ea typeface="Open Sans" pitchFamily="2" charset="0"/>
                <a:cs typeface="Open Sans" pitchFamily="2" charset="0"/>
              </a:rPr>
              <a:t> password</a:t>
            </a:r>
          </a:p>
          <a:p>
            <a:pPr marL="742950" lvl="1"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err="1" smtClean="0">
                <a:latin typeface="Open Sans" pitchFamily="2" charset="0"/>
                <a:ea typeface="Open Sans" pitchFamily="2" charset="0"/>
                <a:cs typeface="Open Sans" pitchFamily="2" charset="0"/>
              </a:rPr>
              <a:t>Maxlength</a:t>
            </a:r>
            <a:r>
              <a:rPr lang="en-US" sz="1600" b="1" dirty="0" smtClean="0">
                <a:latin typeface="Open Sans" pitchFamily="2" charset="0"/>
                <a:ea typeface="Open Sans" pitchFamily="2" charset="0"/>
                <a:cs typeface="Open Sans" pitchFamily="2" charset="0"/>
              </a:rPr>
              <a:t>: </a:t>
            </a:r>
            <a:r>
              <a:rPr lang="en-US" sz="1600" i="1" dirty="0">
                <a:latin typeface="Open Sans" pitchFamily="2" charset="0"/>
                <a:ea typeface="Open Sans" pitchFamily="2" charset="0"/>
                <a:cs typeface="Open Sans" pitchFamily="2" charset="0"/>
              </a:rPr>
              <a:t>X</a:t>
            </a:r>
            <a:r>
              <a:rPr lang="vi-VN" sz="1600" i="1" dirty="0" smtClean="0">
                <a:latin typeface="Open Sans" pitchFamily="2" charset="0"/>
                <a:ea typeface="Open Sans" pitchFamily="2" charset="0"/>
                <a:cs typeface="Open Sans" pitchFamily="2" charset="0"/>
              </a:rPr>
              <a:t>ác </a:t>
            </a:r>
            <a:r>
              <a:rPr lang="vi-VN" sz="1600" i="1" dirty="0">
                <a:latin typeface="Open Sans" pitchFamily="2" charset="0"/>
                <a:ea typeface="Open Sans" pitchFamily="2" charset="0"/>
                <a:cs typeface="Open Sans" pitchFamily="2" charset="0"/>
              </a:rPr>
              <a:t>định độ dài tối đa cho trường nhập dữ </a:t>
            </a:r>
            <a:r>
              <a:rPr lang="vi-VN" sz="1600" i="1" dirty="0"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a:t>
            </a:r>
            <a:r>
              <a:rPr lang="vi-VN" sz="1600" i="1" dirty="0">
                <a:latin typeface="Open Sans" pitchFamily="2" charset="0"/>
                <a:ea typeface="Open Sans" pitchFamily="2" charset="0"/>
                <a:cs typeface="Open Sans" pitchFamily="2" charset="0"/>
              </a:rPr>
              <a:t> trường dữ liệu đầu vào không chấp nhận nhiều hơn số kí tự đã định sẵn cũng không phản hồi lại cho người dùng khi mắc lỗi. Nếu muốn cảnh báo người dùng, bạn phải dùng </a:t>
            </a:r>
            <a:r>
              <a:rPr lang="vi-VN" sz="1600" i="1" dirty="0" smtClean="0">
                <a:latin typeface="Open Sans" pitchFamily="2" charset="0"/>
                <a:ea typeface="Open Sans" pitchFamily="2" charset="0"/>
                <a:cs typeface="Open Sans" pitchFamily="2" charset="0"/>
              </a:rPr>
              <a:t>JavaScript</a:t>
            </a:r>
            <a:endParaRPr lang="en-US" sz="1600" i="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a:p>
            <a:pPr marL="800100" lvl="1" indent="-342900">
              <a:buFont typeface="Arial" panose="020B0604020202020204" pitchFamily="34" charset="0"/>
              <a:buChar char="•"/>
            </a:pPr>
            <a:r>
              <a:rPr lang="en-US" sz="1600" b="1" dirty="0" smtClean="0">
                <a:latin typeface="Open Sans" pitchFamily="2" charset="0"/>
                <a:ea typeface="Open Sans" pitchFamily="2" charset="0"/>
                <a:cs typeface="Open Sans" pitchFamily="2" charset="0"/>
              </a:rPr>
              <a:t>Min/max: </a:t>
            </a:r>
            <a:r>
              <a:rPr lang="en-US" sz="1600" i="1" dirty="0" err="1" smtClean="0">
                <a:latin typeface="Open Sans" pitchFamily="2" charset="0"/>
                <a:ea typeface="Open Sans" pitchFamily="2" charset="0"/>
                <a:cs typeface="Open Sans" pitchFamily="2" charset="0"/>
              </a:rPr>
              <a:t>Xác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giá</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trị</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nhỏ</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nhất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và</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lớn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nhất</a:t>
            </a:r>
            <a:r>
              <a:rPr lang="en-US" sz="1600"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chỉ</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hoạt</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động</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với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kiểu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dữ</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liệu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như</a:t>
            </a:r>
            <a:r>
              <a:rPr lang="en-US" sz="1600" i="1" dirty="0">
                <a:latin typeface="Open Sans" pitchFamily="2" charset="0"/>
                <a:ea typeface="Open Sans" pitchFamily="2" charset="0"/>
                <a:cs typeface="Open Sans" pitchFamily="2" charset="0"/>
              </a:rPr>
              <a:t>: number, range, date, </a:t>
            </a:r>
            <a:r>
              <a:rPr lang="en-US" sz="1600" i="1" dirty="0" err="1">
                <a:latin typeface="Open Sans" pitchFamily="2" charset="0"/>
                <a:ea typeface="Open Sans" pitchFamily="2" charset="0"/>
                <a:cs typeface="Open Sans" pitchFamily="2" charset="0"/>
              </a:rPr>
              <a:t>datetime</a:t>
            </a:r>
            <a:r>
              <a:rPr lang="en-US" sz="1600" i="1" dirty="0">
                <a:latin typeface="Open Sans" pitchFamily="2" charset="0"/>
                <a:ea typeface="Open Sans" pitchFamily="2" charset="0"/>
                <a:cs typeface="Open Sans" pitchFamily="2" charset="0"/>
              </a:rPr>
              <a:t>-local, month, time and </a:t>
            </a:r>
            <a:r>
              <a:rPr lang="en-US" sz="1600" i="1" dirty="0" smtClean="0">
                <a:latin typeface="Open Sans" pitchFamily="2" charset="0"/>
                <a:ea typeface="Open Sans" pitchFamily="2" charset="0"/>
                <a:cs typeface="Open Sans" pitchFamily="2" charset="0"/>
              </a:rPr>
              <a:t>week</a:t>
            </a:r>
          </a:p>
          <a:p>
            <a:pPr marL="742950" lvl="1" indent="-285750">
              <a:buFont typeface="Wingdings" panose="05000000000000000000" pitchFamily="2" charset="2"/>
              <a:buChar char="v"/>
            </a:pP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Multiple:</a:t>
            </a:r>
            <a:r>
              <a:rPr lang="vi-VN" sz="1600" dirty="0">
                <a:latin typeface="Open Sans" pitchFamily="2" charset="0"/>
                <a:ea typeface="Open Sans" pitchFamily="2" charset="0"/>
                <a:cs typeface="Open Sans" pitchFamily="2" charset="0"/>
              </a:rPr>
              <a:t> </a:t>
            </a:r>
            <a:r>
              <a:rPr lang="vi-VN" sz="1600" i="1" dirty="0">
                <a:latin typeface="Open Sans" pitchFamily="2" charset="0"/>
                <a:ea typeface="Open Sans" pitchFamily="2" charset="0"/>
                <a:cs typeface="Open Sans" pitchFamily="2" charset="0"/>
              </a:rPr>
              <a:t>cho biết người dùng có được nhập nhiều hơn một giá trị cho phần tử &lt;input&gt; không, dùng với các kiểu dữ liệu email và tập tin</a:t>
            </a:r>
            <a:r>
              <a:rPr lang="vi-VN" sz="1600" i="1" dirty="0" smtClean="0">
                <a:latin typeface="Open Sans" pitchFamily="2" charset="0"/>
                <a:ea typeface="Open Sans" pitchFamily="2" charset="0"/>
                <a:cs typeface="Open Sans" pitchFamily="2" charset="0"/>
              </a:rPr>
              <a:t>.</a:t>
            </a:r>
            <a:endParaRPr lang="en-US" sz="1600" b="1" i="1"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0034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2800" y="362204"/>
            <a:ext cx="10579100" cy="5816977"/>
          </a:xfrm>
          <a:prstGeom prst="rect">
            <a:avLst/>
          </a:prstGeom>
          <a:noFill/>
        </p:spPr>
        <p:txBody>
          <a:bodyPr wrap="square" rtlCol="0">
            <a:spAutoFit/>
          </a:bodyPr>
          <a:lstStyle/>
          <a:p>
            <a:pPr marL="742950" lvl="1" indent="-285750">
              <a:buFont typeface="Wingdings" panose="05000000000000000000" pitchFamily="2" charset="2"/>
              <a:buChar char="v"/>
            </a:pPr>
            <a:r>
              <a:rPr lang="en-US" b="1" dirty="0" err="1">
                <a:latin typeface="Open Sans" pitchFamily="2" charset="0"/>
                <a:ea typeface="Open Sans" pitchFamily="2" charset="0"/>
                <a:cs typeface="Open Sans" pitchFamily="2" charset="0"/>
              </a:rPr>
              <a:t>Các</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thuộc</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tính</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của</a:t>
            </a:r>
            <a:r>
              <a:rPr lang="en-US" b="1" dirty="0">
                <a:latin typeface="Open Sans" pitchFamily="2" charset="0"/>
                <a:ea typeface="Open Sans" pitchFamily="2" charset="0"/>
                <a:cs typeface="Open Sans" pitchFamily="2" charset="0"/>
              </a:rPr>
              <a:t> &lt;input&gt;:</a:t>
            </a:r>
          </a:p>
          <a:p>
            <a:pPr lvl="1"/>
            <a:endParaRPr lang="en-US" sz="1600" b="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Pattern: </a:t>
            </a:r>
            <a:r>
              <a:rPr lang="en-US" sz="1600" i="1" dirty="0">
                <a:latin typeface="Open Sans" pitchFamily="2" charset="0"/>
                <a:ea typeface="Open Sans" pitchFamily="2" charset="0"/>
                <a:cs typeface="Open Sans" pitchFamily="2" charset="0"/>
              </a:rPr>
              <a:t>C</a:t>
            </a:r>
            <a:r>
              <a:rPr lang="en-US" sz="1600" i="1" dirty="0" smtClean="0">
                <a:latin typeface="Open Sans" pitchFamily="2" charset="0"/>
                <a:ea typeface="Open Sans" pitchFamily="2" charset="0"/>
                <a:cs typeface="Open Sans" pitchFamily="2" charset="0"/>
              </a:rPr>
              <a:t>ho </a:t>
            </a:r>
            <a:r>
              <a:rPr lang="en-US" sz="1600" i="1" dirty="0" err="1">
                <a:latin typeface="Open Sans" pitchFamily="2" charset="0"/>
                <a:ea typeface="Open Sans" pitchFamily="2" charset="0"/>
                <a:cs typeface="Open Sans" pitchFamily="2" charset="0"/>
              </a:rPr>
              <a:t>biết</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biểu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thức</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chính</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quy</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mà</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giá</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trị</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của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phần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tử</a:t>
            </a:r>
            <a:r>
              <a:rPr lang="en-US" sz="1600" i="1" dirty="0">
                <a:latin typeface="Open Sans" pitchFamily="2" charset="0"/>
                <a:ea typeface="Open Sans" pitchFamily="2" charset="0"/>
                <a:cs typeface="Open Sans" pitchFamily="2" charset="0"/>
              </a:rPr>
              <a:t> &lt;input&gt; </a:t>
            </a:r>
            <a:r>
              <a:rPr lang="en-US" sz="1600" i="1" dirty="0" err="1">
                <a:latin typeface="Open Sans" pitchFamily="2" charset="0"/>
                <a:ea typeface="Open Sans" pitchFamily="2" charset="0"/>
                <a:cs typeface="Open Sans" pitchFamily="2" charset="0"/>
              </a:rPr>
              <a:t>sẽ</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phải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kiểm</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tra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với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nó</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dùng</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với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các</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kiểu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dữ</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liệu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văn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bản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tìm</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kiếm</a:t>
            </a:r>
            <a:r>
              <a:rPr lang="en-US" sz="1600" i="1" dirty="0">
                <a:latin typeface="Open Sans" pitchFamily="2" charset="0"/>
                <a:ea typeface="Open Sans" pitchFamily="2" charset="0"/>
                <a:cs typeface="Open Sans" pitchFamily="2" charset="0"/>
              </a:rPr>
              <a:t>, URL, </a:t>
            </a:r>
            <a:r>
              <a:rPr lang="en-US" sz="1600" i="1" dirty="0" err="1">
                <a:latin typeface="Open Sans" pitchFamily="2" charset="0"/>
                <a:ea typeface="Open Sans" pitchFamily="2" charset="0"/>
                <a:cs typeface="Open Sans" pitchFamily="2" charset="0"/>
              </a:rPr>
              <a:t>số</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điện</a:t>
            </a:r>
            <a:r>
              <a:rPr lang="en-US" sz="1600" i="1" dirty="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thoại</a:t>
            </a:r>
            <a:r>
              <a:rPr lang="en-US" sz="1600" i="1" dirty="0" smtClean="0">
                <a:latin typeface="Open Sans" pitchFamily="2" charset="0"/>
                <a:ea typeface="Open Sans" pitchFamily="2" charset="0"/>
                <a:cs typeface="Open Sans" pitchFamily="2" charset="0"/>
              </a:rPr>
              <a:t>, email </a:t>
            </a:r>
            <a:r>
              <a:rPr lang="en-US" sz="1600" i="1" dirty="0" err="1" smtClean="0">
                <a:latin typeface="Open Sans" pitchFamily="2" charset="0"/>
                <a:ea typeface="Open Sans" pitchFamily="2" charset="0"/>
                <a:cs typeface="Open Sans" pitchFamily="2" charset="0"/>
              </a:rPr>
              <a:t>và</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mật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khẩu</a:t>
            </a:r>
            <a:endParaRPr lang="en-US" sz="1600"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err="1" smtClean="0">
                <a:latin typeface="Open Sans" pitchFamily="2" charset="0"/>
                <a:ea typeface="Open Sans" pitchFamily="2" charset="0"/>
                <a:cs typeface="Open Sans" pitchFamily="2" charset="0"/>
              </a:rPr>
              <a:t>Placholder</a:t>
            </a:r>
            <a:r>
              <a:rPr lang="en-US" sz="1600" b="1" dirty="0" smtClean="0">
                <a:latin typeface="Open Sans" pitchFamily="2" charset="0"/>
                <a:ea typeface="Open Sans" pitchFamily="2" charset="0"/>
                <a:cs typeface="Open Sans" pitchFamily="2" charset="0"/>
              </a:rPr>
              <a:t>: </a:t>
            </a:r>
            <a:r>
              <a:rPr lang="en-US" sz="1600" i="1" dirty="0">
                <a:latin typeface="Open Sans" pitchFamily="2" charset="0"/>
                <a:ea typeface="Open Sans" pitchFamily="2" charset="0"/>
                <a:cs typeface="Open Sans" pitchFamily="2" charset="0"/>
              </a:rPr>
              <a:t>G</a:t>
            </a:r>
            <a:r>
              <a:rPr lang="vi-VN" sz="1600" i="1" dirty="0" smtClean="0">
                <a:latin typeface="Open Sans" pitchFamily="2" charset="0"/>
                <a:ea typeface="Open Sans" pitchFamily="2" charset="0"/>
                <a:cs typeface="Open Sans" pitchFamily="2" charset="0"/>
              </a:rPr>
              <a:t>ợi </a:t>
            </a:r>
            <a:r>
              <a:rPr lang="vi-VN" sz="1600" i="1" dirty="0">
                <a:latin typeface="Open Sans" pitchFamily="2" charset="0"/>
                <a:ea typeface="Open Sans" pitchFamily="2" charset="0"/>
                <a:cs typeface="Open Sans" pitchFamily="2" charset="0"/>
              </a:rPr>
              <a:t>ý một giá trị nào đó cho trường nhập dữ liệu (thường là giá trị mẫu hay mô tả ngắn gọn về định dạng cần nhập), hiển thị trước khi người dùng nhập dữ liệu. Nó dùng với các kiểu dữ liệu: văn bản, tìm kiếm, URL, số điện thoại, email và mật </a:t>
            </a:r>
            <a:r>
              <a:rPr lang="vi-VN" sz="1600" i="1" dirty="0" smtClean="0">
                <a:latin typeface="Open Sans" pitchFamily="2" charset="0"/>
                <a:ea typeface="Open Sans" pitchFamily="2" charset="0"/>
                <a:cs typeface="Open Sans" pitchFamily="2" charset="0"/>
              </a:rPr>
              <a:t>khẩu</a:t>
            </a:r>
            <a:endParaRPr lang="en-US" sz="1600"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Required:</a:t>
            </a:r>
            <a:r>
              <a:rPr lang="en-US" sz="1600" b="1" i="1" dirty="0" smtClean="0">
                <a:latin typeface="Open Sans" pitchFamily="2" charset="0"/>
                <a:ea typeface="Open Sans" pitchFamily="2" charset="0"/>
                <a:cs typeface="Open Sans" pitchFamily="2" charset="0"/>
              </a:rPr>
              <a:t> </a:t>
            </a:r>
            <a:r>
              <a:rPr lang="en-US" sz="1600" i="1" dirty="0">
                <a:latin typeface="Open Sans" pitchFamily="2" charset="0"/>
                <a:ea typeface="Open Sans" pitchFamily="2" charset="0"/>
                <a:cs typeface="Open Sans" pitchFamily="2" charset="0"/>
              </a:rPr>
              <a:t>C</a:t>
            </a:r>
            <a:r>
              <a:rPr lang="vi-VN" sz="1600" i="1" dirty="0" smtClean="0">
                <a:latin typeface="Open Sans" pitchFamily="2" charset="0"/>
                <a:ea typeface="Open Sans" pitchFamily="2" charset="0"/>
                <a:cs typeface="Open Sans" pitchFamily="2" charset="0"/>
              </a:rPr>
              <a:t>ho </a:t>
            </a:r>
            <a:r>
              <a:rPr lang="vi-VN" sz="1600" i="1" dirty="0">
                <a:latin typeface="Open Sans" pitchFamily="2" charset="0"/>
                <a:ea typeface="Open Sans" pitchFamily="2" charset="0"/>
                <a:cs typeface="Open Sans" pitchFamily="2" charset="0"/>
              </a:rPr>
              <a:t>biết phải nhập trường dữ liệu đó mới có thể gửi biểu mẫu, dùng với các kiểu dữ liệu: văn bản, tìm kiếm, URL, số điện thoại, email, mật khẩu, chọn ngày, số, checkbox, nút tròn, tập </a:t>
            </a:r>
            <a:r>
              <a:rPr lang="vi-VN" sz="1600" i="1" dirty="0" smtClean="0">
                <a:latin typeface="Open Sans" pitchFamily="2" charset="0"/>
                <a:ea typeface="Open Sans" pitchFamily="2" charset="0"/>
                <a:cs typeface="Open Sans" pitchFamily="2" charset="0"/>
              </a:rPr>
              <a:t>tin</a:t>
            </a:r>
            <a:endParaRPr lang="en-US" sz="1600" i="1"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Step: </a:t>
            </a:r>
            <a:r>
              <a:rPr lang="en-US" sz="1600" i="1" dirty="0">
                <a:latin typeface="Open Sans" pitchFamily="2" charset="0"/>
                <a:ea typeface="Open Sans" pitchFamily="2" charset="0"/>
                <a:cs typeface="Open Sans" pitchFamily="2" charset="0"/>
              </a:rPr>
              <a:t>C</a:t>
            </a:r>
            <a:r>
              <a:rPr lang="en-US" sz="1600" i="1" dirty="0" smtClean="0">
                <a:latin typeface="Open Sans" pitchFamily="2" charset="0"/>
                <a:ea typeface="Open Sans" pitchFamily="2" charset="0"/>
                <a:cs typeface="Open Sans" pitchFamily="2" charset="0"/>
              </a:rPr>
              <a:t>ho </a:t>
            </a:r>
            <a:r>
              <a:rPr lang="en-US" sz="1600" i="1" dirty="0" err="1" smtClean="0">
                <a:latin typeface="Open Sans" pitchFamily="2" charset="0"/>
                <a:ea typeface="Open Sans" pitchFamily="2" charset="0"/>
                <a:cs typeface="Open Sans" pitchFamily="2" charset="0"/>
              </a:rPr>
              <a:t>biết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khoảng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giữa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giá</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trị</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số</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hợp</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lệ</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trong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phần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tử</a:t>
            </a:r>
            <a:r>
              <a:rPr lang="en-US" sz="1600" i="1" dirty="0" smtClean="0">
                <a:latin typeface="Open Sans" pitchFamily="2" charset="0"/>
                <a:ea typeface="Open Sans" pitchFamily="2" charset="0"/>
                <a:cs typeface="Open Sans" pitchFamily="2" charset="0"/>
              </a:rPr>
              <a:t> &lt;input&gt;. </a:t>
            </a:r>
            <a:r>
              <a:rPr lang="en-US" sz="1600" i="1" dirty="0" err="1" smtClean="0">
                <a:latin typeface="Open Sans" pitchFamily="2" charset="0"/>
                <a:ea typeface="Open Sans" pitchFamily="2" charset="0"/>
                <a:cs typeface="Open Sans" pitchFamily="2" charset="0"/>
              </a:rPr>
              <a:t>Ví</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dụ</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nếu</a:t>
            </a:r>
            <a:r>
              <a:rPr lang="en-US" sz="1600" i="1" dirty="0" smtClean="0">
                <a:latin typeface="Open Sans" pitchFamily="2" charset="0"/>
                <a:ea typeface="Open Sans" pitchFamily="2" charset="0"/>
                <a:cs typeface="Open Sans" pitchFamily="2" charset="0"/>
              </a:rPr>
              <a:t> step=”3” </a:t>
            </a:r>
            <a:r>
              <a:rPr lang="en-US" sz="1600" i="1" dirty="0" err="1" smtClean="0">
                <a:latin typeface="Open Sans" pitchFamily="2" charset="0"/>
                <a:ea typeface="Open Sans" pitchFamily="2" charset="0"/>
                <a:cs typeface="Open Sans" pitchFamily="2" charset="0"/>
              </a:rPr>
              <a:t>thì</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a:t>
            </a:r>
            <a:r>
              <a:rPr lang="en-US" sz="1600" i="1" dirty="0" smtClean="0">
                <a:latin typeface="Open Sans" pitchFamily="2" charset="0"/>
                <a:ea typeface="Open Sans" pitchFamily="2" charset="0"/>
                <a:cs typeface="Open Sans" pitchFamily="2" charset="0"/>
              </a:rPr>
              <a:t> con </a:t>
            </a:r>
            <a:r>
              <a:rPr lang="en-US" sz="1600" i="1" dirty="0" err="1" smtClean="0">
                <a:latin typeface="Open Sans" pitchFamily="2" charset="0"/>
                <a:ea typeface="Open Sans" pitchFamily="2" charset="0"/>
                <a:cs typeface="Open Sans" pitchFamily="2" charset="0"/>
              </a:rPr>
              <a:t>số</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hợp</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lệ</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sẽ</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là</a:t>
            </a:r>
            <a:r>
              <a:rPr lang="en-US" sz="1600" i="1" dirty="0" smtClean="0">
                <a:latin typeface="Open Sans" pitchFamily="2" charset="0"/>
                <a:ea typeface="Open Sans" pitchFamily="2" charset="0"/>
                <a:cs typeface="Open Sans" pitchFamily="2" charset="0"/>
              </a:rPr>
              <a:t> -3, 0, 3, 6… </a:t>
            </a:r>
            <a:r>
              <a:rPr lang="en-US" sz="1600" i="1" dirty="0" err="1" smtClean="0">
                <a:latin typeface="Open Sans" pitchFamily="2" charset="0"/>
                <a:ea typeface="Open Sans" pitchFamily="2" charset="0"/>
                <a:cs typeface="Open Sans" pitchFamily="2" charset="0"/>
              </a:rPr>
              <a:t>Có</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thể</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dùng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kết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hợp</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thuộc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này</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với</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thuộc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min </a:t>
            </a:r>
            <a:r>
              <a:rPr lang="en-US" sz="1600" i="1" dirty="0" err="1" smtClean="0">
                <a:latin typeface="Open Sans" pitchFamily="2" charset="0"/>
                <a:ea typeface="Open Sans" pitchFamily="2" charset="0"/>
                <a:cs typeface="Open Sans" pitchFamily="2" charset="0"/>
              </a:rPr>
              <a:t>và</a:t>
            </a:r>
            <a:r>
              <a:rPr lang="en-US" sz="1600" i="1" dirty="0" smtClean="0">
                <a:latin typeface="Open Sans" pitchFamily="2" charset="0"/>
                <a:ea typeface="Open Sans" pitchFamily="2" charset="0"/>
                <a:cs typeface="Open Sans" pitchFamily="2" charset="0"/>
              </a:rPr>
              <a:t> max </a:t>
            </a:r>
            <a:r>
              <a:rPr lang="en-US" sz="1600" i="1" dirty="0" err="1" smtClean="0">
                <a:latin typeface="Open Sans" pitchFamily="2" charset="0"/>
                <a:ea typeface="Open Sans" pitchFamily="2" charset="0"/>
                <a:cs typeface="Open Sans" pitchFamily="2" charset="0"/>
              </a:rPr>
              <a:t>để</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tạo</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khoảng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giá</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trị</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hợp</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lệ</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Thuộc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này</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dùng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với</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kiểu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số</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khoảng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ngày</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ngày</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giờ</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tháng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thời</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gian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tuần</a:t>
            </a:r>
            <a:endParaRPr lang="en-US" sz="1600"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Autofocus: </a:t>
            </a:r>
            <a:r>
              <a:rPr lang="en-US" sz="1600" dirty="0">
                <a:latin typeface="Open Sans" pitchFamily="2" charset="0"/>
                <a:ea typeface="Open Sans" pitchFamily="2" charset="0"/>
                <a:cs typeface="Open Sans" pitchFamily="2" charset="0"/>
              </a:rPr>
              <a:t>X</a:t>
            </a:r>
            <a:r>
              <a:rPr lang="vi-VN" sz="1600" dirty="0" smtClean="0">
                <a:latin typeface="Open Sans" pitchFamily="2" charset="0"/>
                <a:ea typeface="Open Sans" pitchFamily="2" charset="0"/>
                <a:cs typeface="Open Sans" pitchFamily="2" charset="0"/>
              </a:rPr>
              <a:t>ác </a:t>
            </a:r>
            <a:r>
              <a:rPr lang="vi-VN" sz="1600" dirty="0">
                <a:latin typeface="Open Sans" pitchFamily="2" charset="0"/>
                <a:ea typeface="Open Sans" pitchFamily="2" charset="0"/>
                <a:cs typeface="Open Sans" pitchFamily="2" charset="0"/>
              </a:rPr>
              <a:t>định trường nhập dữ liệu tự động được làm nổi bật khi tải </a:t>
            </a:r>
            <a:r>
              <a:rPr lang="vi-VN" sz="1600" dirty="0" smtClean="0">
                <a:latin typeface="Open Sans" pitchFamily="2" charset="0"/>
                <a:ea typeface="Open Sans" pitchFamily="2" charset="0"/>
                <a:cs typeface="Open Sans" pitchFamily="2" charset="0"/>
              </a:rPr>
              <a:t>trang</a:t>
            </a:r>
            <a:endParaRPr lang="en-US"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Height/width: </a:t>
            </a:r>
            <a:r>
              <a:rPr lang="vi-VN" dirty="0"/>
              <a:t> </a:t>
            </a:r>
            <a:r>
              <a:rPr lang="en-US" sz="1600" i="1" dirty="0" smtClean="0">
                <a:latin typeface="Open Sans" pitchFamily="2" charset="0"/>
                <a:ea typeface="Open Sans" pitchFamily="2" charset="0"/>
                <a:cs typeface="Open Sans" pitchFamily="2" charset="0"/>
              </a:rPr>
              <a:t>X</a:t>
            </a:r>
            <a:r>
              <a:rPr lang="vi-VN" sz="1600" i="1" dirty="0" smtClean="0">
                <a:latin typeface="Open Sans" pitchFamily="2" charset="0"/>
                <a:ea typeface="Open Sans" pitchFamily="2" charset="0"/>
                <a:cs typeface="Open Sans" pitchFamily="2" charset="0"/>
              </a:rPr>
              <a:t>ác </a:t>
            </a:r>
            <a:r>
              <a:rPr lang="vi-VN" sz="1600" i="1" dirty="0">
                <a:latin typeface="Open Sans" pitchFamily="2" charset="0"/>
                <a:ea typeface="Open Sans" pitchFamily="2" charset="0"/>
                <a:cs typeface="Open Sans" pitchFamily="2" charset="0"/>
              </a:rPr>
              <a:t>định chiều cao và độ rộng của phần tử &lt;input type=”image&gt;. Hãy nhớ luôn xác định kích thước của </a:t>
            </a:r>
            <a:r>
              <a:rPr lang="vi-VN" sz="1600" i="1" dirty="0" smtClean="0">
                <a:latin typeface="Open Sans" pitchFamily="2" charset="0"/>
                <a:ea typeface="Open Sans" pitchFamily="2" charset="0"/>
                <a:cs typeface="Open Sans" pitchFamily="2" charset="0"/>
              </a:rPr>
              <a:t>ảnh</a:t>
            </a:r>
            <a:endParaRPr lang="en-US" sz="1600"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List: </a:t>
            </a:r>
            <a:r>
              <a:rPr lang="en-US" sz="1600" i="1" dirty="0" err="1" smtClean="0">
                <a:latin typeface="Open Sans" pitchFamily="2" charset="0"/>
                <a:ea typeface="Open Sans" pitchFamily="2" charset="0"/>
                <a:cs typeface="Open Sans" pitchFamily="2" charset="0"/>
              </a:rPr>
              <a:t>Tham</a:t>
            </a:r>
            <a:r>
              <a:rPr lang="en-US" sz="1600"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chiếu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tới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phần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tử</a:t>
            </a:r>
            <a:r>
              <a:rPr lang="en-US" sz="1600" i="1" dirty="0">
                <a:latin typeface="Open Sans" pitchFamily="2" charset="0"/>
                <a:ea typeface="Open Sans" pitchFamily="2" charset="0"/>
                <a:cs typeface="Open Sans" pitchFamily="2" charset="0"/>
              </a:rPr>
              <a:t> &lt;</a:t>
            </a:r>
            <a:r>
              <a:rPr lang="en-US" sz="1600" i="1" dirty="0" err="1">
                <a:latin typeface="Open Sans" pitchFamily="2" charset="0"/>
                <a:ea typeface="Open Sans" pitchFamily="2" charset="0"/>
                <a:cs typeface="Open Sans" pitchFamily="2" charset="0"/>
              </a:rPr>
              <a:t>datalist</a:t>
            </a:r>
            <a:r>
              <a:rPr lang="en-US" sz="1600" i="1" dirty="0">
                <a:latin typeface="Open Sans" pitchFamily="2" charset="0"/>
                <a:ea typeface="Open Sans" pitchFamily="2" charset="0"/>
                <a:cs typeface="Open Sans" pitchFamily="2" charset="0"/>
              </a:rPr>
              <a:t>&gt; </a:t>
            </a:r>
            <a:r>
              <a:rPr lang="en-US" sz="1600" i="1" dirty="0" err="1">
                <a:latin typeface="Open Sans" pitchFamily="2" charset="0"/>
                <a:ea typeface="Open Sans" pitchFamily="2" charset="0"/>
                <a:cs typeface="Open Sans" pitchFamily="2" charset="0"/>
              </a:rPr>
              <a:t>chứa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các</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lựa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chọn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định</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sẵn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của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phần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tử</a:t>
            </a:r>
            <a:r>
              <a:rPr lang="en-US" sz="1600" i="1" dirty="0">
                <a:latin typeface="Open Sans" pitchFamily="2" charset="0"/>
                <a:ea typeface="Open Sans" pitchFamily="2" charset="0"/>
                <a:cs typeface="Open Sans" pitchFamily="2" charset="0"/>
              </a:rPr>
              <a:t> &lt;input</a:t>
            </a:r>
            <a:r>
              <a:rPr lang="en-US" sz="1600" i="1" dirty="0" smtClean="0">
                <a:latin typeface="Open Sans" pitchFamily="2" charset="0"/>
                <a:ea typeface="Open Sans" pitchFamily="2" charset="0"/>
                <a:cs typeface="Open Sans" pitchFamily="2" charset="0"/>
              </a:rPr>
              <a:t>&gt;</a:t>
            </a:r>
            <a:endParaRPr lang="en-US" sz="1600" b="1" i="1"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59524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3440" y="438912"/>
            <a:ext cx="10073640" cy="5909310"/>
          </a:xfrm>
          <a:prstGeom prst="rect">
            <a:avLst/>
          </a:prstGeom>
          <a:noFill/>
        </p:spPr>
        <p:txBody>
          <a:bodyPr wrap="square" rtlCol="0">
            <a:spAutoFit/>
          </a:bodyPr>
          <a:lstStyle/>
          <a:p>
            <a:pPr marL="285750" indent="-285750">
              <a:buFont typeface="Wingdings" panose="05000000000000000000" pitchFamily="2" charset="2"/>
              <a:buChar char="v"/>
            </a:pPr>
            <a:r>
              <a:rPr lang="en-US" b="1" dirty="0" err="1" smtClean="0">
                <a:latin typeface="Open Sans" pitchFamily="2" charset="0"/>
                <a:ea typeface="Open Sans" pitchFamily="2" charset="0"/>
                <a:cs typeface="Open Sans" pitchFamily="2" charset="0"/>
              </a:rPr>
              <a:t>Các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kiểu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dữ</a:t>
            </a:r>
            <a:r>
              <a:rPr lang="en-US" b="1" dirty="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liệu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của</a:t>
            </a:r>
            <a:r>
              <a:rPr lang="en-US" b="1" dirty="0" smtClean="0">
                <a:latin typeface="Open Sans" pitchFamily="2" charset="0"/>
                <a:ea typeface="Open Sans" pitchFamily="2" charset="0"/>
                <a:cs typeface="Open Sans" pitchFamily="2" charset="0"/>
              </a:rPr>
              <a:t> &lt;input&gt;:</a:t>
            </a:r>
          </a:p>
          <a:p>
            <a:pPr marL="285750" indent="-285750">
              <a:buFont typeface="Wingdings" panose="05000000000000000000" pitchFamily="2" charset="2"/>
              <a:buChar char="v"/>
            </a:pPr>
            <a:endParaRPr lang="en-US"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Text: </a:t>
            </a:r>
            <a:r>
              <a:rPr lang="en-US" sz="1600" i="1" dirty="0" err="1" smtClean="0">
                <a:latin typeface="Open Sans" pitchFamily="2" charset="0"/>
                <a:ea typeface="Open Sans" pitchFamily="2" charset="0"/>
                <a:cs typeface="Open Sans" pitchFamily="2" charset="0"/>
              </a:rPr>
              <a:t>Xác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văn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bản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truyền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vào</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Password: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là</a:t>
            </a:r>
            <a:r>
              <a:rPr lang="en-US" sz="1600" i="1" dirty="0" smtClean="0">
                <a:latin typeface="Open Sans" pitchFamily="2" charset="0"/>
                <a:ea typeface="Open Sans" pitchFamily="2" charset="0"/>
                <a:cs typeface="Open Sans" pitchFamily="2" charset="0"/>
              </a:rPr>
              <a:t> password</a:t>
            </a:r>
          </a:p>
          <a:p>
            <a:pPr marL="742950" lvl="1"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742950" lvl="1" indent="-285750">
              <a:buSzPct val="111000"/>
              <a:buFont typeface="Arial" panose="020B0604020202020204" pitchFamily="34" charset="0"/>
              <a:buChar char="•"/>
            </a:pPr>
            <a:r>
              <a:rPr lang="en-US" sz="1600" b="1" dirty="0" smtClean="0">
                <a:latin typeface="Open Sans" pitchFamily="2" charset="0"/>
                <a:ea typeface="Open Sans" pitchFamily="2" charset="0"/>
                <a:cs typeface="Open Sans" pitchFamily="2" charset="0"/>
              </a:rPr>
              <a:t>submit: </a:t>
            </a:r>
            <a:r>
              <a:rPr lang="en-US" sz="1600" i="1" dirty="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nút để gửi biểu mẫu tới form-handler, thường là trang chủ có kịch bản xử lý dữ liệu đầu vào và được chỉ định bằng thuộc </a:t>
            </a:r>
            <a:r>
              <a:rPr lang="vi-VN" sz="1600" i="1" dirty="0"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a:t>
            </a:r>
            <a:r>
              <a:rPr lang="en-US" sz="1600" b="1" i="1" dirty="0" smtClean="0">
                <a:latin typeface="Open Sans" pitchFamily="2" charset="0"/>
                <a:ea typeface="Open Sans" pitchFamily="2" charset="0"/>
                <a:cs typeface="Open Sans" pitchFamily="2" charset="0"/>
              </a:rPr>
              <a:t>action</a:t>
            </a:r>
          </a:p>
          <a:p>
            <a:pPr marL="742950" lvl="1" indent="-285750">
              <a:buSzPct val="11100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Reset:</a:t>
            </a:r>
            <a:r>
              <a:rPr lang="vi-VN" dirty="0" smtClean="0"/>
              <a:t> </a:t>
            </a:r>
            <a:r>
              <a:rPr lang="en-US" sz="1600" i="1" dirty="0" err="1">
                <a:latin typeface="Open Sans" pitchFamily="2" charset="0"/>
                <a:ea typeface="Open Sans" pitchFamily="2" charset="0"/>
                <a:cs typeface="Open Sans" pitchFamily="2" charset="0"/>
              </a:rPr>
              <a:t>Đ</a:t>
            </a:r>
            <a:r>
              <a:rPr lang="en-US" sz="1600" i="1" dirty="0" err="1" smtClean="0">
                <a:latin typeface="Open Sans" pitchFamily="2" charset="0"/>
                <a:ea typeface="Open Sans" pitchFamily="2" charset="0"/>
                <a:cs typeface="Open Sans" pitchFamily="2" charset="0"/>
              </a:rPr>
              <a:t>ịnh</a:t>
            </a:r>
            <a:r>
              <a:rPr lang="en-US" sz="1600"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nghĩa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nút</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làm</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mới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tất</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cả</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các</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giá</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trị</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trong</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biểu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mẫu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về</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giá</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trị</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mặc</a:t>
            </a:r>
            <a:r>
              <a:rPr lang="en-US" sz="1600" i="1" dirty="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Radio: </a:t>
            </a:r>
            <a:r>
              <a:rPr lang="en-US" sz="1600" i="1" dirty="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nút tròn để chọn chỉ một đáp án trong các đáp án cho </a:t>
            </a:r>
            <a:r>
              <a:rPr lang="vi-VN" sz="1600" i="1" dirty="0" smtClean="0">
                <a:latin typeface="Open Sans" pitchFamily="2" charset="0"/>
                <a:ea typeface="Open Sans" pitchFamily="2" charset="0"/>
                <a:cs typeface="Open Sans" pitchFamily="2" charset="0"/>
              </a:rPr>
              <a:t>trước</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i="1" dirty="0" smtClean="0">
              <a:latin typeface="Open Sans" pitchFamily="2" charset="0"/>
              <a:ea typeface="Open Sans" pitchFamily="2" charset="0"/>
              <a:cs typeface="Open Sans" pitchFamily="2" charset="0"/>
            </a:endParaRPr>
          </a:p>
          <a:p>
            <a:pPr marL="800100" lvl="1" indent="-342900">
              <a:buFont typeface="Arial" panose="020B0604020202020204" pitchFamily="34" charset="0"/>
              <a:buChar char="•"/>
            </a:pPr>
            <a:r>
              <a:rPr lang="en-US" sz="1600" b="1" dirty="0" smtClean="0">
                <a:latin typeface="Open Sans" pitchFamily="2" charset="0"/>
                <a:ea typeface="Open Sans" pitchFamily="2" charset="0"/>
                <a:cs typeface="Open Sans" pitchFamily="2" charset="0"/>
              </a:rPr>
              <a:t>Checkbox: </a:t>
            </a:r>
            <a:r>
              <a:rPr lang="en-US" sz="1600" i="1" dirty="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hộp checkbox, cho phép người dùng không chọn hoặc chọn nhiều đáp án</a:t>
            </a:r>
            <a:endParaRPr lang="en-US" sz="1600" i="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Button:</a:t>
            </a:r>
            <a:r>
              <a:rPr lang="vi-VN" sz="1600" dirty="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nghĩa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nút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ấn</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i="1" dirty="0" smtClean="0">
                <a:latin typeface="Open Sans" pitchFamily="2" charset="0"/>
                <a:ea typeface="Open Sans" pitchFamily="2" charset="0"/>
                <a:cs typeface="Open Sans" pitchFamily="2" charset="0"/>
              </a:rPr>
              <a:t>Color: </a:t>
            </a:r>
            <a:r>
              <a:rPr lang="en-US" sz="1600" i="1" dirty="0">
                <a:latin typeface="Open Sans" pitchFamily="2" charset="0"/>
                <a:ea typeface="Open Sans" pitchFamily="2" charset="0"/>
                <a:cs typeface="Open Sans" pitchFamily="2" charset="0"/>
              </a:rPr>
              <a:t>D</a:t>
            </a:r>
            <a:r>
              <a:rPr lang="vi-VN" sz="1600" i="1" dirty="0" smtClean="0">
                <a:latin typeface="Open Sans" pitchFamily="2" charset="0"/>
                <a:ea typeface="Open Sans" pitchFamily="2" charset="0"/>
                <a:cs typeface="Open Sans" pitchFamily="2" charset="0"/>
              </a:rPr>
              <a:t>ùng </a:t>
            </a:r>
            <a:r>
              <a:rPr lang="vi-VN" sz="1600" i="1" dirty="0">
                <a:latin typeface="Open Sans" pitchFamily="2" charset="0"/>
                <a:ea typeface="Open Sans" pitchFamily="2" charset="0"/>
                <a:cs typeface="Open Sans" pitchFamily="2" charset="0"/>
              </a:rPr>
              <a:t>để đổ màu trường nhập dữ liệu đầu vào. Tùy vào trình duyệt mà bảng màu sẽ xuất </a:t>
            </a:r>
            <a:r>
              <a:rPr lang="vi-VN" sz="1600" i="1" dirty="0" smtClean="0">
                <a:latin typeface="Open Sans" pitchFamily="2" charset="0"/>
                <a:ea typeface="Open Sans" pitchFamily="2" charset="0"/>
                <a:cs typeface="Open Sans" pitchFamily="2" charset="0"/>
              </a:rPr>
              <a:t>hiện</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i="1" dirty="0" smtClean="0">
                <a:latin typeface="Open Sans" pitchFamily="2" charset="0"/>
                <a:ea typeface="Open Sans" pitchFamily="2" charset="0"/>
                <a:cs typeface="Open Sans" pitchFamily="2" charset="0"/>
              </a:rPr>
              <a:t>Date: </a:t>
            </a:r>
            <a:r>
              <a:rPr lang="en-US" sz="1600" i="1" dirty="0" smtClean="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trường dữ liệu ngày tháng. Tùy trình duyệt sẽ hiển thị công cụ chọn ngày </a:t>
            </a:r>
            <a:r>
              <a:rPr lang="vi-VN" sz="1600" i="1" dirty="0" smtClean="0">
                <a:latin typeface="Open Sans" pitchFamily="2" charset="0"/>
                <a:ea typeface="Open Sans" pitchFamily="2" charset="0"/>
                <a:cs typeface="Open Sans" pitchFamily="2" charset="0"/>
              </a:rPr>
              <a:t>tháng</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i="1" dirty="0" err="1" smtClean="0">
                <a:latin typeface="Open Sans" pitchFamily="2" charset="0"/>
                <a:ea typeface="Open Sans" pitchFamily="2" charset="0"/>
                <a:cs typeface="Open Sans" pitchFamily="2" charset="0"/>
              </a:rPr>
              <a:t>Datetime</a:t>
            </a:r>
            <a:r>
              <a:rPr lang="en-US" sz="1600" b="1" i="1" dirty="0" smtClean="0">
                <a:latin typeface="Open Sans" pitchFamily="2" charset="0"/>
                <a:ea typeface="Open Sans" pitchFamily="2" charset="0"/>
                <a:cs typeface="Open Sans" pitchFamily="2" charset="0"/>
              </a:rPr>
              <a:t>-local: </a:t>
            </a:r>
            <a:r>
              <a:rPr lang="en-US" sz="1600" i="1" dirty="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ngày giờ trong trường dữ liệu, không dùng tới múi giờ. Tùy trình duyệt sẽ hiển thị công cụ chọn ngày giờ</a:t>
            </a:r>
            <a:endParaRPr lang="en-US" sz="1600" b="1" i="1"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79625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3740" y="400812"/>
            <a:ext cx="10652760" cy="6063198"/>
          </a:xfrm>
          <a:prstGeom prst="rect">
            <a:avLst/>
          </a:prstGeom>
          <a:noFill/>
        </p:spPr>
        <p:txBody>
          <a:bodyPr wrap="square" rtlCol="0">
            <a:spAutoFit/>
          </a:bodyPr>
          <a:lstStyle/>
          <a:p>
            <a:pPr marL="285750" indent="-285750">
              <a:buFont typeface="Wingdings" panose="05000000000000000000" pitchFamily="2" charset="2"/>
              <a:buChar char="v"/>
            </a:pPr>
            <a:r>
              <a:rPr lang="en-US" b="1" dirty="0" err="1" smtClean="0">
                <a:latin typeface="Open Sans" pitchFamily="2" charset="0"/>
                <a:ea typeface="Open Sans" pitchFamily="2" charset="0"/>
                <a:cs typeface="Open Sans" pitchFamily="2" charset="0"/>
              </a:rPr>
              <a:t>Các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kiểu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dữ</a:t>
            </a:r>
            <a:r>
              <a:rPr lang="en-US" b="1" dirty="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liệu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của</a:t>
            </a:r>
            <a:r>
              <a:rPr lang="en-US" b="1" dirty="0" smtClean="0">
                <a:latin typeface="Open Sans" pitchFamily="2" charset="0"/>
                <a:ea typeface="Open Sans" pitchFamily="2" charset="0"/>
                <a:cs typeface="Open Sans" pitchFamily="2" charset="0"/>
              </a:rPr>
              <a:t> &lt;input&gt;:</a:t>
            </a:r>
          </a:p>
          <a:p>
            <a:pPr marL="285750" indent="-285750">
              <a:buFont typeface="Wingdings" panose="05000000000000000000" pitchFamily="2" charset="2"/>
              <a:buChar char="v"/>
            </a:pPr>
            <a:endParaRPr lang="en-US"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Email: </a:t>
            </a:r>
            <a:r>
              <a:rPr lang="en-US" sz="1600" i="1" dirty="0" smtClean="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dữ liệu đầu vào là địa chỉ email. Tùy theo trình duyệt có hỗ trợ không mà địa chỉ tự động được xác minh. Một số smartphone nhận diện email và thêm “.com” vào bàn phím</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F</a:t>
            </a:r>
            <a:r>
              <a:rPr lang="en-US" sz="1600" b="1" dirty="0" smtClean="0">
                <a:latin typeface="Open Sans" pitchFamily="2" charset="0"/>
                <a:ea typeface="Open Sans" pitchFamily="2" charset="0"/>
                <a:cs typeface="Open Sans" pitchFamily="2" charset="0"/>
              </a:rPr>
              <a:t>ile:</a:t>
            </a:r>
            <a:r>
              <a:rPr lang="en-US" sz="1600" b="1"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nghĩa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vùng</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chọn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tập</a:t>
            </a:r>
            <a:r>
              <a:rPr lang="en-US" sz="1600" i="1" dirty="0">
                <a:latin typeface="Open Sans" pitchFamily="2" charset="0"/>
                <a:ea typeface="Open Sans" pitchFamily="2" charset="0"/>
                <a:cs typeface="Open Sans" pitchFamily="2" charset="0"/>
              </a:rPr>
              <a:t> tin </a:t>
            </a:r>
            <a:r>
              <a:rPr lang="en-US" sz="1600" i="1" dirty="0" err="1">
                <a:latin typeface="Open Sans" pitchFamily="2" charset="0"/>
                <a:ea typeface="Open Sans" pitchFamily="2" charset="0"/>
                <a:cs typeface="Open Sans" pitchFamily="2" charset="0"/>
              </a:rPr>
              <a:t>và</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nút</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Duyệt</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để</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chọn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tập</a:t>
            </a:r>
            <a:r>
              <a:rPr lang="en-US" sz="1600" i="1" dirty="0">
                <a:latin typeface="Open Sans" pitchFamily="2" charset="0"/>
                <a:ea typeface="Open Sans" pitchFamily="2" charset="0"/>
                <a:cs typeface="Open Sans" pitchFamily="2" charset="0"/>
              </a:rPr>
              <a:t> tin </a:t>
            </a:r>
            <a:r>
              <a:rPr lang="en-US" sz="1600" i="1" dirty="0" err="1">
                <a:latin typeface="Open Sans" pitchFamily="2" charset="0"/>
                <a:ea typeface="Open Sans" pitchFamily="2" charset="0"/>
                <a:cs typeface="Open Sans" pitchFamily="2" charset="0"/>
              </a:rPr>
              <a:t>và</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tải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lên</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742950" lvl="1" indent="-285750">
              <a:buSzPct val="111000"/>
              <a:buFont typeface="Arial" panose="020B0604020202020204" pitchFamily="34" charset="0"/>
              <a:buChar char="•"/>
            </a:pPr>
            <a:r>
              <a:rPr lang="en-US" sz="1600" b="1" dirty="0" smtClean="0">
                <a:latin typeface="Open Sans" pitchFamily="2" charset="0"/>
                <a:ea typeface="Open Sans" pitchFamily="2" charset="0"/>
                <a:cs typeface="Open Sans" pitchFamily="2" charset="0"/>
              </a:rPr>
              <a:t>Hidden: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nghĩa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trường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nhập</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bị</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ẩn</a:t>
            </a:r>
            <a:r>
              <a:rPr lang="en-US" sz="1600" i="1" dirty="0">
                <a:latin typeface="Open Sans" pitchFamily="2" charset="0"/>
                <a:ea typeface="Open Sans" pitchFamily="2" charset="0"/>
                <a:cs typeface="Open Sans" pitchFamily="2" charset="0"/>
              </a:rPr>
              <a:t> </a:t>
            </a:r>
            <a:r>
              <a:rPr lang="en-US" sz="1600" i="1" dirty="0" smtClean="0">
                <a:latin typeface="Open Sans" pitchFamily="2" charset="0"/>
                <a:ea typeface="Open Sans" pitchFamily="2" charset="0"/>
                <a:cs typeface="Open Sans" pitchFamily="2" charset="0"/>
              </a:rPr>
              <a:t>(</a:t>
            </a:r>
            <a:r>
              <a:rPr lang="en-US" sz="1600" i="1" dirty="0" err="1" smtClean="0">
                <a:latin typeface="Open Sans" pitchFamily="2" charset="0"/>
                <a:ea typeface="Open Sans" pitchFamily="2" charset="0"/>
                <a:cs typeface="Open Sans" pitchFamily="2" charset="0"/>
              </a:rPr>
              <a:t>không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hiển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thị</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cho</a:t>
            </a:r>
            <a:r>
              <a:rPr lang="en-US" sz="1600" i="1" dirty="0" smtClean="0">
                <a:latin typeface="Open Sans" pitchFamily="2" charset="0"/>
                <a:ea typeface="Open Sans" pitchFamily="2" charset="0"/>
                <a:cs typeface="Open Sans" pitchFamily="2" charset="0"/>
              </a:rPr>
              <a:t> User), </a:t>
            </a:r>
            <a:r>
              <a:rPr lang="en-US" sz="1600" i="1" dirty="0" err="1" smtClean="0">
                <a:latin typeface="Open Sans" pitchFamily="2" charset="0"/>
                <a:ea typeface="Open Sans" pitchFamily="2" charset="0"/>
                <a:cs typeface="Open Sans" pitchFamily="2" charset="0"/>
              </a:rPr>
              <a:t>người</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dùng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không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thể</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nhìn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thấy</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và</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sửa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đổi</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nhưng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vẫn</a:t>
            </a:r>
            <a:r>
              <a:rPr lang="en-US" sz="1600" i="1" dirty="0" smtClean="0">
                <a:latin typeface="Open Sans" pitchFamily="2" charset="0"/>
                <a:ea typeface="Open Sans" pitchFamily="2" charset="0"/>
                <a:cs typeface="Open Sans" pitchFamily="2" charset="0"/>
              </a:rPr>
              <a:t> </a:t>
            </a:r>
            <a:r>
              <a:rPr lang="en-US" sz="1600" b="1" i="1" dirty="0" err="1" smtClean="0">
                <a:latin typeface="Open Sans" pitchFamily="2" charset="0"/>
                <a:ea typeface="Open Sans" pitchFamily="2" charset="0"/>
                <a:cs typeface="Open Sans" pitchFamily="2" charset="0"/>
              </a:rPr>
              <a:t>được</a:t>
            </a:r>
            <a:r>
              <a:rPr lang="en-US" sz="1600" b="1" i="1" dirty="0" smtClean="0">
                <a:latin typeface="Open Sans" pitchFamily="2" charset="0"/>
                <a:ea typeface="Open Sans" pitchFamily="2" charset="0"/>
                <a:cs typeface="Open Sans" pitchFamily="2" charset="0"/>
              </a:rPr>
              <a:t> </a:t>
            </a:r>
            <a:r>
              <a:rPr lang="en-US" sz="1600" b="1" i="1" dirty="0" err="1" smtClean="0">
                <a:latin typeface="Open Sans" pitchFamily="2" charset="0"/>
                <a:ea typeface="Open Sans" pitchFamily="2" charset="0"/>
                <a:cs typeface="Open Sans" pitchFamily="2" charset="0"/>
              </a:rPr>
              <a:t>gửi</a:t>
            </a:r>
            <a:r>
              <a:rPr lang="en-US" sz="1600" b="1" i="1" dirty="0" smtClean="0">
                <a:latin typeface="Open Sans" pitchFamily="2" charset="0"/>
                <a:ea typeface="Open Sans" pitchFamily="2" charset="0"/>
                <a:cs typeface="Open Sans" pitchFamily="2" charset="0"/>
              </a:rPr>
              <a:t> </a:t>
            </a:r>
            <a:r>
              <a:rPr lang="en-US" sz="1600" b="1" i="1" dirty="0" err="1" smtClean="0">
                <a:latin typeface="Open Sans" pitchFamily="2" charset="0"/>
                <a:ea typeface="Open Sans" pitchFamily="2" charset="0"/>
                <a:cs typeface="Open Sans" pitchFamily="2" charset="0"/>
              </a:rPr>
              <a:t>đi</a:t>
            </a:r>
            <a:r>
              <a:rPr lang="en-US" sz="1600" b="1"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khi</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biểu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mẫu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gửi</a:t>
            </a:r>
            <a:r>
              <a:rPr lang="en-US" sz="1600" i="1" dirty="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đi</a:t>
            </a:r>
            <a:r>
              <a:rPr lang="en-US" sz="1600" i="1" dirty="0">
                <a:latin typeface="Open Sans" pitchFamily="2" charset="0"/>
                <a:ea typeface="Open Sans" pitchFamily="2" charset="0"/>
                <a:cs typeface="Open Sans" pitchFamily="2" charset="0"/>
              </a:rPr>
              <a:t>.</a:t>
            </a:r>
            <a:endParaRPr lang="en-US" sz="1600" b="1" i="1" dirty="0" smtClean="0">
              <a:latin typeface="Open Sans" pitchFamily="2" charset="0"/>
              <a:ea typeface="Open Sans" pitchFamily="2" charset="0"/>
              <a:cs typeface="Open Sans" pitchFamily="2" charset="0"/>
            </a:endParaRPr>
          </a:p>
          <a:p>
            <a:pPr marL="742950" lvl="1" indent="-285750">
              <a:buSzPct val="11100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Month: </a:t>
            </a:r>
            <a:r>
              <a:rPr lang="en-US" sz="1600" i="1" dirty="0">
                <a:latin typeface="Open Sans" pitchFamily="2" charset="0"/>
                <a:ea typeface="Open Sans" pitchFamily="2" charset="0"/>
                <a:cs typeface="Open Sans" pitchFamily="2" charset="0"/>
              </a:rPr>
              <a:t>C</a:t>
            </a:r>
            <a:r>
              <a:rPr lang="vi-VN" sz="1600" i="1" dirty="0" smtClean="0">
                <a:latin typeface="Open Sans" pitchFamily="2" charset="0"/>
                <a:ea typeface="Open Sans" pitchFamily="2" charset="0"/>
                <a:cs typeface="Open Sans" pitchFamily="2" charset="0"/>
              </a:rPr>
              <a:t>ho </a:t>
            </a:r>
            <a:r>
              <a:rPr lang="vi-VN" sz="1600" i="1" dirty="0">
                <a:latin typeface="Open Sans" pitchFamily="2" charset="0"/>
                <a:ea typeface="Open Sans" pitchFamily="2" charset="0"/>
                <a:cs typeface="Open Sans" pitchFamily="2" charset="0"/>
              </a:rPr>
              <a:t>phép người dùng chọn tháng và năm. Tùy trình duyệt có hỗ trợ không mà công cụ chọn ngày sẽ hiện </a:t>
            </a:r>
            <a:r>
              <a:rPr lang="vi-VN" sz="1600" i="1" dirty="0" smtClean="0">
                <a:latin typeface="Open Sans" pitchFamily="2" charset="0"/>
                <a:ea typeface="Open Sans" pitchFamily="2" charset="0"/>
                <a:cs typeface="Open Sans" pitchFamily="2" charset="0"/>
              </a:rPr>
              <a:t>ra</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Number: </a:t>
            </a:r>
            <a:r>
              <a:rPr lang="en-US" sz="1600" i="1" dirty="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nghĩa </a:t>
            </a:r>
            <a:r>
              <a:rPr lang="vi-VN" sz="1600" i="1" dirty="0">
                <a:latin typeface="Open Sans" pitchFamily="2" charset="0"/>
                <a:ea typeface="Open Sans" pitchFamily="2" charset="0"/>
                <a:cs typeface="Open Sans" pitchFamily="2" charset="0"/>
              </a:rPr>
              <a:t>trường dữ liệu dạng số, có thể giới hạn các con số được chấp </a:t>
            </a:r>
            <a:r>
              <a:rPr lang="vi-VN" sz="1600" i="1" dirty="0" smtClean="0">
                <a:latin typeface="Open Sans" pitchFamily="2" charset="0"/>
                <a:ea typeface="Open Sans" pitchFamily="2" charset="0"/>
                <a:cs typeface="Open Sans" pitchFamily="2" charset="0"/>
              </a:rPr>
              <a:t>thuận</a:t>
            </a:r>
          </a:p>
          <a:p>
            <a:pPr marL="742950" lvl="1" indent="-285750">
              <a:buFont typeface="Arial" panose="020B0604020202020204" pitchFamily="34" charset="0"/>
              <a:buChar char="•"/>
            </a:pPr>
            <a:endParaRPr lang="en-US" sz="1600" i="1" dirty="0" smtClean="0">
              <a:latin typeface="Open Sans" pitchFamily="2" charset="0"/>
              <a:ea typeface="Open Sans" pitchFamily="2" charset="0"/>
              <a:cs typeface="Open Sans" pitchFamily="2" charset="0"/>
            </a:endParaRPr>
          </a:p>
          <a:p>
            <a:pPr marL="800100" lvl="1" indent="-342900">
              <a:buFont typeface="Arial" panose="020B0604020202020204" pitchFamily="34" charset="0"/>
              <a:buChar char="•"/>
            </a:pPr>
            <a:r>
              <a:rPr lang="en-US" sz="1600" b="1" dirty="0" smtClean="0">
                <a:latin typeface="Open Sans" pitchFamily="2" charset="0"/>
                <a:ea typeface="Open Sans" pitchFamily="2" charset="0"/>
                <a:cs typeface="Open Sans" pitchFamily="2" charset="0"/>
              </a:rPr>
              <a:t>Range: </a:t>
            </a:r>
            <a:r>
              <a:rPr lang="en-US" sz="1600" i="1" dirty="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ịnh </a:t>
            </a:r>
            <a:r>
              <a:rPr lang="vi-VN" sz="1600" i="1" dirty="0">
                <a:latin typeface="Open Sans" pitchFamily="2" charset="0"/>
                <a:ea typeface="Open Sans" pitchFamily="2" charset="0"/>
                <a:cs typeface="Open Sans" pitchFamily="2" charset="0"/>
              </a:rPr>
              <a:t>nghĩa khi giá trị chính xác không quan trọng, ví dụ như dùng thanh trượt. Giá trị mặc định nằm trong khoảng từ 0 tới 100. Bạn có thể tự chọn khoảng bằng các thuộc </a:t>
            </a:r>
            <a:r>
              <a:rPr lang="vi-VN" sz="1600" i="1" dirty="0"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min, max </a:t>
            </a:r>
            <a:r>
              <a:rPr lang="en-US" sz="1600" i="1" dirty="0" err="1" smtClean="0">
                <a:latin typeface="Open Sans" pitchFamily="2" charset="0"/>
                <a:ea typeface="Open Sans" pitchFamily="2" charset="0"/>
                <a:cs typeface="Open Sans" pitchFamily="2" charset="0"/>
              </a:rPr>
              <a:t>và</a:t>
            </a:r>
            <a:r>
              <a:rPr lang="en-US" sz="1600" i="1" dirty="0" smtClean="0">
                <a:latin typeface="Open Sans" pitchFamily="2" charset="0"/>
                <a:ea typeface="Open Sans" pitchFamily="2" charset="0"/>
                <a:cs typeface="Open Sans" pitchFamily="2" charset="0"/>
              </a:rPr>
              <a:t> step</a:t>
            </a:r>
          </a:p>
          <a:p>
            <a:pPr marL="742950" lvl="1" indent="-285750">
              <a:buFont typeface="Wingdings" panose="05000000000000000000" pitchFamily="2" charset="2"/>
              <a:buChar char="v"/>
            </a:pP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Search:</a:t>
            </a:r>
            <a:r>
              <a:rPr lang="vi-VN" sz="1600" dirty="0" smtClean="0">
                <a:latin typeface="Open Sans" pitchFamily="2" charset="0"/>
                <a:ea typeface="Open Sans" pitchFamily="2" charset="0"/>
                <a:cs typeface="Open Sans" pitchFamily="2" charset="0"/>
              </a:rPr>
              <a:t> </a:t>
            </a:r>
            <a:r>
              <a:rPr lang="en-US" sz="1600" i="1" dirty="0">
                <a:latin typeface="Open Sans" pitchFamily="2" charset="0"/>
                <a:ea typeface="Open Sans" pitchFamily="2" charset="0"/>
                <a:cs typeface="Open Sans" pitchFamily="2" charset="0"/>
              </a:rPr>
              <a:t>D</a:t>
            </a:r>
            <a:r>
              <a:rPr lang="vi-VN" sz="1600" i="1" dirty="0" smtClean="0">
                <a:latin typeface="Open Sans" pitchFamily="2" charset="0"/>
                <a:ea typeface="Open Sans" pitchFamily="2" charset="0"/>
                <a:cs typeface="Open Sans" pitchFamily="2" charset="0"/>
              </a:rPr>
              <a:t>ùng </a:t>
            </a:r>
            <a:r>
              <a:rPr lang="vi-VN" sz="1600" i="1" dirty="0">
                <a:latin typeface="Open Sans" pitchFamily="2" charset="0"/>
                <a:ea typeface="Open Sans" pitchFamily="2" charset="0"/>
                <a:cs typeface="Open Sans" pitchFamily="2" charset="0"/>
              </a:rPr>
              <a:t>để định nghĩa trường tìm kiếm (giống trường nhập văn bản)</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i="1" dirty="0" smtClean="0">
                <a:latin typeface="Open Sans" pitchFamily="2" charset="0"/>
                <a:ea typeface="Open Sans" pitchFamily="2" charset="0"/>
                <a:cs typeface="Open Sans" pitchFamily="2" charset="0"/>
              </a:rPr>
              <a:t>Tel: </a:t>
            </a:r>
            <a:r>
              <a:rPr lang="en-US" sz="1600" i="1" dirty="0" smtClean="0">
                <a:latin typeface="Open Sans" pitchFamily="2" charset="0"/>
                <a:ea typeface="Open Sans" pitchFamily="2" charset="0"/>
                <a:cs typeface="Open Sans" pitchFamily="2" charset="0"/>
              </a:rPr>
              <a:t>D</a:t>
            </a:r>
            <a:r>
              <a:rPr lang="vi-VN" sz="1600" i="1" dirty="0" smtClean="0">
                <a:latin typeface="Open Sans" pitchFamily="2" charset="0"/>
                <a:ea typeface="Open Sans" pitchFamily="2" charset="0"/>
                <a:cs typeface="Open Sans" pitchFamily="2" charset="0"/>
              </a:rPr>
              <a:t>ùng để </a:t>
            </a:r>
            <a:r>
              <a:rPr lang="en-US" sz="1600" i="1" dirty="0" err="1" smtClean="0">
                <a:latin typeface="Open Sans" pitchFamily="2" charset="0"/>
                <a:ea typeface="Open Sans" pitchFamily="2" charset="0"/>
                <a:cs typeface="Open Sans" pitchFamily="2" charset="0"/>
              </a:rPr>
              <a:t>nhập</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số</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điện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thoại</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b="1"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i="1" dirty="0" smtClean="0">
                <a:latin typeface="Open Sans" pitchFamily="2" charset="0"/>
                <a:ea typeface="Open Sans" pitchFamily="2" charset="0"/>
                <a:cs typeface="Open Sans" pitchFamily="2" charset="0"/>
              </a:rPr>
              <a:t>Time: </a:t>
            </a:r>
            <a:r>
              <a:rPr lang="en-US" sz="1600" dirty="0" err="1">
                <a:latin typeface="Open Sans" pitchFamily="2" charset="0"/>
                <a:ea typeface="Open Sans" pitchFamily="2" charset="0"/>
                <a:cs typeface="Open Sans" pitchFamily="2" charset="0"/>
              </a:rPr>
              <a:t>D</a:t>
            </a:r>
            <a:r>
              <a:rPr lang="en-US" sz="1600" dirty="0" err="1" smtClean="0">
                <a:latin typeface="Open Sans" pitchFamily="2" charset="0"/>
                <a:ea typeface="Open Sans" pitchFamily="2" charset="0"/>
                <a:cs typeface="Open Sans" pitchFamily="2" charset="0"/>
              </a:rPr>
              <a:t>ùng</a:t>
            </a:r>
            <a:r>
              <a:rPr lang="en-US" sz="1600" dirty="0" smtClean="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để</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chọn</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thời</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gian</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không</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theo</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múi</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giờ</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Tùy</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trình</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duyệt</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có</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hỗ</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trợ</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không</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mà</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công</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cụ</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chọn</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thời</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gian</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sẽ</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hiện</a:t>
            </a:r>
            <a:r>
              <a:rPr lang="en-US" sz="1600" dirty="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ra</a:t>
            </a:r>
            <a:endParaRPr lang="en-US" sz="1600"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78667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440" y="438912"/>
            <a:ext cx="10073640" cy="2154436"/>
          </a:xfrm>
          <a:prstGeom prst="rect">
            <a:avLst/>
          </a:prstGeom>
          <a:noFill/>
        </p:spPr>
        <p:txBody>
          <a:bodyPr wrap="square" rtlCol="0">
            <a:spAutoFit/>
          </a:bodyPr>
          <a:lstStyle/>
          <a:p>
            <a:pPr marL="285750" indent="-285750">
              <a:buFont typeface="Wingdings" panose="05000000000000000000" pitchFamily="2" charset="2"/>
              <a:buChar char="v"/>
            </a:pPr>
            <a:r>
              <a:rPr lang="en-US" b="1" dirty="0" err="1" smtClean="0">
                <a:latin typeface="Open Sans" pitchFamily="2" charset="0"/>
                <a:ea typeface="Open Sans" pitchFamily="2" charset="0"/>
                <a:cs typeface="Open Sans" pitchFamily="2" charset="0"/>
              </a:rPr>
              <a:t>Các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kiểu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dữ</a:t>
            </a:r>
            <a:r>
              <a:rPr lang="en-US" b="1" dirty="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liệu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của</a:t>
            </a:r>
            <a:r>
              <a:rPr lang="en-US" b="1" dirty="0" smtClean="0">
                <a:latin typeface="Open Sans" pitchFamily="2" charset="0"/>
                <a:ea typeface="Open Sans" pitchFamily="2" charset="0"/>
                <a:cs typeface="Open Sans" pitchFamily="2" charset="0"/>
              </a:rPr>
              <a:t> &lt;input&gt;:</a:t>
            </a:r>
          </a:p>
          <a:p>
            <a:pPr marL="285750" indent="-285750">
              <a:buFont typeface="Wingdings" panose="05000000000000000000" pitchFamily="2" charset="2"/>
              <a:buChar char="v"/>
            </a:pPr>
            <a:endParaRPr lang="en-US"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URL: </a:t>
            </a:r>
            <a:r>
              <a:rPr lang="en-US" sz="1600" i="1" dirty="0">
                <a:latin typeface="Open Sans" pitchFamily="2" charset="0"/>
                <a:ea typeface="Open Sans" pitchFamily="2" charset="0"/>
                <a:cs typeface="Open Sans" pitchFamily="2" charset="0"/>
              </a:rPr>
              <a:t>D</a:t>
            </a:r>
            <a:r>
              <a:rPr lang="vi-VN" sz="1600" i="1" dirty="0" smtClean="0">
                <a:latin typeface="Open Sans" pitchFamily="2" charset="0"/>
                <a:ea typeface="Open Sans" pitchFamily="2" charset="0"/>
                <a:cs typeface="Open Sans" pitchFamily="2" charset="0"/>
              </a:rPr>
              <a:t>ùng </a:t>
            </a:r>
            <a:r>
              <a:rPr lang="vi-VN" sz="1600" i="1" dirty="0">
                <a:latin typeface="Open Sans" pitchFamily="2" charset="0"/>
                <a:ea typeface="Open Sans" pitchFamily="2" charset="0"/>
                <a:cs typeface="Open Sans" pitchFamily="2" charset="0"/>
              </a:rPr>
              <a:t>cho trường dữ liệu có địa chỉ URL. Tùy trình duyệt có hỗ trợ không mà địa chỉ sẽ tự động được xác minh hợp lệ. Một số thiết bị điện thoại thông minh nhận diện URL và thêm “.com” vào bàn phím</a:t>
            </a:r>
            <a:endParaRPr lang="en-US" sz="1600" i="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endParaRPr lang="en-US" sz="1600"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Week:</a:t>
            </a:r>
            <a:r>
              <a:rPr lang="en-US" sz="1600" b="1" i="1" dirty="0" smtClean="0">
                <a:latin typeface="Open Sans" pitchFamily="2" charset="0"/>
                <a:ea typeface="Open Sans" pitchFamily="2" charset="0"/>
                <a:cs typeface="Open Sans" pitchFamily="2" charset="0"/>
              </a:rPr>
              <a:t> </a:t>
            </a:r>
            <a:r>
              <a:rPr lang="vi-VN" dirty="0"/>
              <a:t> </a:t>
            </a:r>
            <a:r>
              <a:rPr lang="en-US" sz="1600" i="1" dirty="0" smtClean="0">
                <a:latin typeface="Open Sans" pitchFamily="2" charset="0"/>
                <a:ea typeface="Open Sans" pitchFamily="2" charset="0"/>
                <a:cs typeface="Open Sans" pitchFamily="2" charset="0"/>
              </a:rPr>
              <a:t>D</a:t>
            </a:r>
            <a:r>
              <a:rPr lang="vi-VN" sz="1600" i="1" dirty="0" smtClean="0">
                <a:latin typeface="Open Sans" pitchFamily="2" charset="0"/>
                <a:ea typeface="Open Sans" pitchFamily="2" charset="0"/>
                <a:cs typeface="Open Sans" pitchFamily="2" charset="0"/>
              </a:rPr>
              <a:t>ùng </a:t>
            </a:r>
            <a:r>
              <a:rPr lang="vi-VN" sz="1600" i="1" dirty="0">
                <a:latin typeface="Open Sans" pitchFamily="2" charset="0"/>
                <a:ea typeface="Open Sans" pitchFamily="2" charset="0"/>
                <a:cs typeface="Open Sans" pitchFamily="2" charset="0"/>
              </a:rPr>
              <a:t>để người dùng chọn tuần và năm. Tùy theo trình duyệt có hỗ trợ không mà công cụ chọn sẽ hiện </a:t>
            </a:r>
            <a:r>
              <a:rPr lang="vi-VN" sz="1600" i="1" dirty="0" smtClean="0">
                <a:latin typeface="Open Sans" pitchFamily="2" charset="0"/>
                <a:ea typeface="Open Sans" pitchFamily="2" charset="0"/>
                <a:cs typeface="Open Sans" pitchFamily="2" charset="0"/>
              </a:rPr>
              <a:t>ra</a:t>
            </a:r>
            <a:endParaRPr lang="en-US" sz="1600" i="1" dirty="0" smtClean="0">
              <a:latin typeface="Open Sans" pitchFamily="2" charset="0"/>
              <a:ea typeface="Open Sans" pitchFamily="2" charset="0"/>
              <a:cs typeface="Open Sans" pitchFamily="2" charset="0"/>
            </a:endParaRPr>
          </a:p>
        </p:txBody>
      </p:sp>
      <p:sp>
        <p:nvSpPr>
          <p:cNvPr id="3" name="Rectangle 2"/>
          <p:cNvSpPr/>
          <p:nvPr/>
        </p:nvSpPr>
        <p:spPr>
          <a:xfrm>
            <a:off x="853440" y="3442183"/>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&lt;Section&gt; : </a:t>
            </a:r>
            <a:r>
              <a:rPr lang="en-US" i="1" dirty="0" err="1">
                <a:latin typeface="Open Sans" pitchFamily="2" charset="0"/>
                <a:ea typeface="Open Sans" pitchFamily="2" charset="0"/>
                <a:cs typeface="Open Sans" pitchFamily="2" charset="0"/>
              </a:rPr>
              <a:t>D</a:t>
            </a:r>
            <a:r>
              <a:rPr lang="en-US" i="1" dirty="0" err="1" smtClean="0">
                <a:latin typeface="Open Sans" pitchFamily="2" charset="0"/>
                <a:ea typeface="Open Sans" pitchFamily="2" charset="0"/>
                <a:cs typeface="Open Sans" pitchFamily="2" charset="0"/>
              </a:rPr>
              <a:t>ùng</a:t>
            </a:r>
            <a:r>
              <a:rPr lang="en-US" i="1" dirty="0" smtClean="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để</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định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nghĩa</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một</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danh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sách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xổ</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xuống</a:t>
            </a:r>
            <a:endParaRPr lang="en-US" i="1" dirty="0">
              <a:latin typeface="Open Sans" pitchFamily="2" charset="0"/>
              <a:ea typeface="Open Sans" pitchFamily="2" charset="0"/>
              <a:cs typeface="Open Sans" pitchFamily="2" charset="0"/>
            </a:endParaRPr>
          </a:p>
        </p:txBody>
      </p:sp>
      <p:sp>
        <p:nvSpPr>
          <p:cNvPr id="4" name="Rectangle 3"/>
          <p:cNvSpPr/>
          <p:nvPr/>
        </p:nvSpPr>
        <p:spPr>
          <a:xfrm>
            <a:off x="853440" y="3852883"/>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&lt;Option&gt; : </a:t>
            </a:r>
            <a:r>
              <a:rPr lang="en-US" i="1" dirty="0" err="1">
                <a:latin typeface="Open Sans" pitchFamily="2" charset="0"/>
                <a:ea typeface="Open Sans" pitchFamily="2" charset="0"/>
                <a:cs typeface="Open Sans" pitchFamily="2" charset="0"/>
              </a:rPr>
              <a:t>D</a:t>
            </a:r>
            <a:r>
              <a:rPr lang="en-US" i="1" dirty="0" err="1" smtClean="0">
                <a:latin typeface="Open Sans" pitchFamily="2" charset="0"/>
                <a:ea typeface="Open Sans" pitchFamily="2" charset="0"/>
                <a:cs typeface="Open Sans" pitchFamily="2" charset="0"/>
              </a:rPr>
              <a:t>ùng</a:t>
            </a:r>
            <a:r>
              <a:rPr lang="en-US" i="1" dirty="0" smtClean="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để</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định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nghĩa</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một</a:t>
            </a:r>
            <a:r>
              <a:rPr lang="en-US" i="1" dirty="0">
                <a:latin typeface="Open Sans" pitchFamily="2" charset="0"/>
                <a:ea typeface="Open Sans" pitchFamily="2" charset="0"/>
                <a:cs typeface="Open Sans" pitchFamily="2" charset="0"/>
              </a:rPr>
              <a:t> </a:t>
            </a:r>
            <a:r>
              <a:rPr lang="en-US" i="1" dirty="0" err="1" smtClean="0">
                <a:latin typeface="Open Sans" pitchFamily="2" charset="0"/>
                <a:ea typeface="Open Sans" pitchFamily="2" charset="0"/>
                <a:cs typeface="Open Sans" pitchFamily="2" charset="0"/>
              </a:rPr>
              <a:t>lựa</a:t>
            </a:r>
            <a:r>
              <a:rPr lang="en-US" i="1" dirty="0" smtClean="0">
                <a:latin typeface="Open Sans" pitchFamily="2" charset="0"/>
                <a:ea typeface="Open Sans" pitchFamily="2" charset="0"/>
                <a:cs typeface="Open Sans" pitchFamily="2" charset="0"/>
              </a:rPr>
              <a:t> </a:t>
            </a:r>
            <a:r>
              <a:rPr lang="en-US" i="1" dirty="0" err="1" smtClean="0">
                <a:latin typeface="Open Sans" pitchFamily="2" charset="0"/>
                <a:ea typeface="Open Sans" pitchFamily="2" charset="0"/>
                <a:cs typeface="Open Sans" pitchFamily="2" charset="0"/>
              </a:rPr>
              <a:t>chọn</a:t>
            </a:r>
            <a:endParaRPr lang="en-US" i="1" dirty="0">
              <a:latin typeface="Open Sans" pitchFamily="2" charset="0"/>
              <a:ea typeface="Open Sans" pitchFamily="2" charset="0"/>
              <a:cs typeface="Open Sans" pitchFamily="2" charset="0"/>
            </a:endParaRPr>
          </a:p>
        </p:txBody>
      </p:sp>
      <p:sp>
        <p:nvSpPr>
          <p:cNvPr id="6" name="Title 1"/>
          <p:cNvSpPr txBox="1">
            <a:spLocks/>
          </p:cNvSpPr>
          <p:nvPr/>
        </p:nvSpPr>
        <p:spPr>
          <a:xfrm>
            <a:off x="853440" y="2707315"/>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COMBOBOX</a:t>
            </a:r>
            <a:endParaRPr lang="en-US" sz="2200" dirty="0">
              <a:latin typeface="Open Sans" pitchFamily="2" charset="0"/>
              <a:ea typeface="Open Sans" pitchFamily="2" charset="0"/>
              <a:cs typeface="Open Sans"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41" y="4496980"/>
            <a:ext cx="4322100" cy="211108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996" y="4744950"/>
            <a:ext cx="4993030" cy="1082826"/>
          </a:xfrm>
          <a:prstGeom prst="rect">
            <a:avLst/>
          </a:prstGeom>
        </p:spPr>
      </p:pic>
    </p:spTree>
    <p:extLst>
      <p:ext uri="{BB962C8B-B14F-4D97-AF65-F5344CB8AC3E}">
        <p14:creationId xmlns:p14="http://schemas.microsoft.com/office/powerpoint/2010/main" val="3085137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451104"/>
            <a:ext cx="3366627" cy="338554"/>
          </a:xfrm>
          <a:prstGeom prst="rect">
            <a:avLst/>
          </a:prstGeom>
          <a:noFill/>
        </p:spPr>
        <p:txBody>
          <a:bodyPr wrap="none" rtlCol="0">
            <a:spAutoFit/>
          </a:bodyPr>
          <a:lstStyle/>
          <a:p>
            <a:r>
              <a:rPr lang="en-US" sz="1600" b="1" dirty="0" smtClean="0">
                <a:latin typeface="Open Sans" pitchFamily="2" charset="0"/>
                <a:ea typeface="Open Sans" pitchFamily="2" charset="0"/>
                <a:cs typeface="Open Sans" pitchFamily="2" charset="0"/>
              </a:rPr>
              <a:t>Size</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số</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giá</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trị</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nhìn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thấy</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được</a:t>
            </a:r>
            <a:endParaRPr lang="en-US" sz="1600" i="1" dirty="0">
              <a:latin typeface="Open Sans" pitchFamily="2" charset="0"/>
              <a:ea typeface="Open Sans" pitchFamily="2" charset="0"/>
              <a:cs typeface="Open Sans" pitchFamily="2" charset="0"/>
            </a:endParaRPr>
          </a:p>
        </p:txBody>
      </p:sp>
      <p:sp>
        <p:nvSpPr>
          <p:cNvPr id="3" name="TextBox 2"/>
          <p:cNvSpPr txBox="1"/>
          <p:nvPr/>
        </p:nvSpPr>
        <p:spPr>
          <a:xfrm>
            <a:off x="731519" y="890016"/>
            <a:ext cx="3919663" cy="338554"/>
          </a:xfrm>
          <a:prstGeom prst="rect">
            <a:avLst/>
          </a:prstGeom>
          <a:noFill/>
        </p:spPr>
        <p:txBody>
          <a:bodyPr wrap="none" rtlCol="0">
            <a:spAutoFit/>
          </a:bodyPr>
          <a:lstStyle/>
          <a:p>
            <a:r>
              <a:rPr lang="en-US" sz="1600" b="1" dirty="0">
                <a:latin typeface="Open Sans" pitchFamily="2" charset="0"/>
                <a:ea typeface="Open Sans" pitchFamily="2" charset="0"/>
                <a:cs typeface="Open Sans" pitchFamily="2" charset="0"/>
              </a:rPr>
              <a:t>Multiple</a:t>
            </a:r>
            <a:r>
              <a:rPr lang="en-US" sz="1600" i="1" dirty="0">
                <a:latin typeface="Open Sans" pitchFamily="2" charset="0"/>
                <a:ea typeface="Open Sans" pitchFamily="2" charset="0"/>
                <a:cs typeface="Open Sans" pitchFamily="2" charset="0"/>
              </a:rPr>
              <a:t>: Cho </a:t>
            </a:r>
            <a:r>
              <a:rPr lang="en-US" sz="1600" i="1" dirty="0" err="1">
                <a:latin typeface="Open Sans" pitchFamily="2" charset="0"/>
                <a:ea typeface="Open Sans" pitchFamily="2" charset="0"/>
                <a:cs typeface="Open Sans" pitchFamily="2" charset="0"/>
              </a:rPr>
              <a:t>phép</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chọn</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nhiều</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lựa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chọn</a:t>
            </a:r>
            <a:endParaRPr lang="en-US" sz="1600" i="1" dirty="0">
              <a:latin typeface="Open Sans" pitchFamily="2" charset="0"/>
              <a:ea typeface="Open Sans" pitchFamily="2" charset="0"/>
              <a:cs typeface="Open Sans" pitchFamily="2" charset="0"/>
            </a:endParaRPr>
          </a:p>
        </p:txBody>
      </p:sp>
      <p:sp>
        <p:nvSpPr>
          <p:cNvPr id="8" name="TextBox 7"/>
          <p:cNvSpPr txBox="1"/>
          <p:nvPr/>
        </p:nvSpPr>
        <p:spPr>
          <a:xfrm>
            <a:off x="731519" y="1328928"/>
            <a:ext cx="4304383" cy="338554"/>
          </a:xfrm>
          <a:prstGeom prst="rect">
            <a:avLst/>
          </a:prstGeom>
          <a:noFill/>
        </p:spPr>
        <p:txBody>
          <a:bodyPr wrap="none" rtlCol="0">
            <a:spAutoFit/>
          </a:bodyPr>
          <a:lstStyle/>
          <a:p>
            <a:r>
              <a:rPr lang="en-US" sz="1600" b="1" dirty="0" smtClean="0">
                <a:latin typeface="Open Sans" pitchFamily="2" charset="0"/>
                <a:ea typeface="Open Sans" pitchFamily="2" charset="0"/>
                <a:cs typeface="Open Sans" pitchFamily="2" charset="0"/>
              </a:rPr>
              <a:t>Selected</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nghĩa</a:t>
            </a:r>
            <a:r>
              <a:rPr lang="en-US" sz="1600" i="1" dirty="0" smtClean="0">
                <a:latin typeface="Open Sans" pitchFamily="2" charset="0"/>
                <a:ea typeface="Open Sans" pitchFamily="2" charset="0"/>
                <a:cs typeface="Open Sans" pitchFamily="2" charset="0"/>
              </a:rPr>
              <a:t> option </a:t>
            </a:r>
            <a:r>
              <a:rPr lang="en-US" sz="1600" i="1" dirty="0" err="1" smtClean="0">
                <a:latin typeface="Open Sans" pitchFamily="2" charset="0"/>
                <a:ea typeface="Open Sans" pitchFamily="2" charset="0"/>
                <a:cs typeface="Open Sans" pitchFamily="2" charset="0"/>
              </a:rPr>
              <a:t>đang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được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chọn</a:t>
            </a:r>
            <a:endParaRPr lang="en-US" sz="1600" i="1" dirty="0">
              <a:latin typeface="Open Sans" pitchFamily="2" charset="0"/>
              <a:ea typeface="Open Sans" pitchFamily="2" charset="0"/>
              <a:cs typeface="Open Sans"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24" y="2189295"/>
            <a:ext cx="5498804" cy="246741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899" y="2189295"/>
            <a:ext cx="4942481" cy="1919409"/>
          </a:xfrm>
          <a:prstGeom prst="rect">
            <a:avLst/>
          </a:prstGeom>
        </p:spPr>
      </p:pic>
      <p:sp>
        <p:nvSpPr>
          <p:cNvPr id="11" name="Rectangle 10"/>
          <p:cNvSpPr/>
          <p:nvPr/>
        </p:nvSpPr>
        <p:spPr>
          <a:xfrm>
            <a:off x="2987040" y="2682240"/>
            <a:ext cx="1901952"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21408" y="2981361"/>
            <a:ext cx="865632" cy="3226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92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1519" y="572388"/>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t>
            </a:r>
            <a:r>
              <a:rPr lang="en-US" sz="2600" b="1" dirty="0" err="1" smtClean="0">
                <a:latin typeface="Open Sans" pitchFamily="2" charset="0"/>
                <a:ea typeface="Open Sans" pitchFamily="2" charset="0"/>
                <a:cs typeface="Open Sans" pitchFamily="2" charset="0"/>
              </a:rPr>
              <a:t>Textarea</a:t>
            </a:r>
            <a:r>
              <a:rPr lang="en-US" sz="2600" b="1" dirty="0" smtClean="0">
                <a:latin typeface="Open Sans" pitchFamily="2" charset="0"/>
                <a:ea typeface="Open Sans" pitchFamily="2" charset="0"/>
                <a:cs typeface="Open Sans" pitchFamily="2" charset="0"/>
              </a:rPr>
              <a:t>&gt;</a:t>
            </a:r>
            <a:endParaRPr lang="en-US" sz="2200" dirty="0">
              <a:latin typeface="Open Sans" pitchFamily="2" charset="0"/>
              <a:ea typeface="Open Sans" pitchFamily="2" charset="0"/>
              <a:cs typeface="Open Sans" pitchFamily="2" charset="0"/>
            </a:endParaRPr>
          </a:p>
        </p:txBody>
      </p:sp>
      <p:sp>
        <p:nvSpPr>
          <p:cNvPr id="5" name="Rectangle 4"/>
          <p:cNvSpPr/>
          <p:nvPr/>
        </p:nvSpPr>
        <p:spPr>
          <a:xfrm>
            <a:off x="950976" y="1048511"/>
            <a:ext cx="10515600" cy="615553"/>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a:t>
            </a:r>
            <a:r>
              <a:rPr lang="en-US" b="1" dirty="0" err="1">
                <a:latin typeface="Open Sans" pitchFamily="2" charset="0"/>
                <a:ea typeface="Open Sans" pitchFamily="2" charset="0"/>
                <a:cs typeface="Open Sans" pitchFamily="2" charset="0"/>
              </a:rPr>
              <a:t>T</a:t>
            </a:r>
            <a:r>
              <a:rPr lang="en-US" b="1" dirty="0" err="1" smtClean="0">
                <a:latin typeface="Open Sans" pitchFamily="2" charset="0"/>
                <a:ea typeface="Open Sans" pitchFamily="2" charset="0"/>
                <a:cs typeface="Open Sans" pitchFamily="2" charset="0"/>
              </a:rPr>
              <a:t>extarea</a:t>
            </a:r>
            <a:r>
              <a:rPr lang="en-US" b="1" dirty="0" smtClean="0">
                <a:latin typeface="Open Sans" pitchFamily="2" charset="0"/>
                <a:ea typeface="Open Sans" pitchFamily="2" charset="0"/>
                <a:cs typeface="Open Sans" pitchFamily="2" charset="0"/>
              </a:rPr>
              <a:t>&gt;: </a:t>
            </a:r>
            <a:r>
              <a:rPr lang="en-US" sz="1600" i="1" dirty="0" smtClean="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ược </a:t>
            </a:r>
            <a:r>
              <a:rPr lang="vi-VN" sz="1600" i="1" dirty="0">
                <a:latin typeface="Open Sans" pitchFamily="2" charset="0"/>
                <a:ea typeface="Open Sans" pitchFamily="2" charset="0"/>
                <a:cs typeface="Open Sans" pitchFamily="2" charset="0"/>
              </a:rPr>
              <a:t>dùng để định nghĩa trường nhập dữ liệu nhiều dòng (văn bản</a:t>
            </a:r>
            <a:r>
              <a:rPr lang="vi-VN" sz="1600" i="1" dirty="0" smtClean="0">
                <a:latin typeface="Open Sans" pitchFamily="2" charset="0"/>
                <a:ea typeface="Open Sans" pitchFamily="2" charset="0"/>
                <a:cs typeface="Open Sans" pitchFamily="2" charset="0"/>
              </a:rPr>
              <a: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thuộc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row </a:t>
            </a:r>
            <a:r>
              <a:rPr lang="en-US" sz="1600" i="1" dirty="0" err="1" smtClean="0">
                <a:latin typeface="Open Sans" pitchFamily="2" charset="0"/>
                <a:ea typeface="Open Sans" pitchFamily="2" charset="0"/>
                <a:cs typeface="Open Sans" pitchFamily="2" charset="0"/>
              </a:rPr>
              <a:t>xác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dòng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thuộc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col </a:t>
            </a:r>
            <a:r>
              <a:rPr lang="en-US" sz="1600" i="1" dirty="0" err="1" smtClean="0">
                <a:latin typeface="Open Sans" pitchFamily="2" charset="0"/>
                <a:ea typeface="Open Sans" pitchFamily="2" charset="0"/>
                <a:cs typeface="Open Sans" pitchFamily="2" charset="0"/>
              </a:rPr>
              <a:t>xác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cột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Bạn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cũng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có</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thể</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xác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kích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thước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của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textarea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bằng</a:t>
            </a:r>
            <a:r>
              <a:rPr lang="en-US" sz="1600" i="1" dirty="0" smtClean="0">
                <a:latin typeface="Open Sans" pitchFamily="2" charset="0"/>
                <a:ea typeface="Open Sans" pitchFamily="2" charset="0"/>
                <a:cs typeface="Open Sans" pitchFamily="2" charset="0"/>
              </a:rPr>
              <a:t> </a:t>
            </a:r>
            <a:r>
              <a:rPr lang="en-US" sz="1600" b="1" i="1" dirty="0" smtClean="0">
                <a:latin typeface="Open Sans" pitchFamily="2" charset="0"/>
                <a:ea typeface="Open Sans" pitchFamily="2" charset="0"/>
                <a:cs typeface="Open Sans" pitchFamily="2" charset="0"/>
              </a:rPr>
              <a:t>CSS</a:t>
            </a:r>
            <a:endParaRPr lang="en-US" sz="1600" b="1" i="1" dirty="0">
              <a:latin typeface="Open Sans" pitchFamily="2" charset="0"/>
              <a:ea typeface="Open Sans" pitchFamily="2" charset="0"/>
              <a:cs typeface="Open Sans" pitchFamily="2" charset="0"/>
            </a:endParaRPr>
          </a:p>
        </p:txBody>
      </p:sp>
      <p:sp>
        <p:nvSpPr>
          <p:cNvPr id="6" name="Title 1"/>
          <p:cNvSpPr txBox="1">
            <a:spLocks/>
          </p:cNvSpPr>
          <p:nvPr/>
        </p:nvSpPr>
        <p:spPr>
          <a:xfrm>
            <a:off x="731519" y="1767204"/>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&lt;Button&gt;</a:t>
            </a:r>
            <a:endParaRPr lang="en-US" sz="2200" dirty="0">
              <a:latin typeface="Open Sans" pitchFamily="2" charset="0"/>
              <a:ea typeface="Open Sans" pitchFamily="2" charset="0"/>
              <a:cs typeface="Open Sans" pitchFamily="2" charset="0"/>
            </a:endParaRPr>
          </a:p>
        </p:txBody>
      </p:sp>
      <p:sp>
        <p:nvSpPr>
          <p:cNvPr id="7" name="Rectangle 6"/>
          <p:cNvSpPr/>
          <p:nvPr/>
        </p:nvSpPr>
        <p:spPr>
          <a:xfrm>
            <a:off x="950976" y="2243327"/>
            <a:ext cx="10515600" cy="615553"/>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&lt;Button&gt;: </a:t>
            </a:r>
            <a:r>
              <a:rPr lang="en-US" sz="1600" i="1" dirty="0" smtClean="0">
                <a:latin typeface="Open Sans" pitchFamily="2" charset="0"/>
                <a:ea typeface="Open Sans" pitchFamily="2" charset="0"/>
                <a:cs typeface="Open Sans" pitchFamily="2" charset="0"/>
              </a:rPr>
              <a:t>Đ</a:t>
            </a:r>
            <a:r>
              <a:rPr lang="vi-VN" sz="1600" i="1" dirty="0" smtClean="0">
                <a:latin typeface="Open Sans" pitchFamily="2" charset="0"/>
                <a:ea typeface="Open Sans" pitchFamily="2" charset="0"/>
                <a:cs typeface="Open Sans" pitchFamily="2" charset="0"/>
              </a:rPr>
              <a:t>ược </a:t>
            </a:r>
            <a:r>
              <a:rPr lang="vi-VN" sz="1600" i="1" dirty="0">
                <a:latin typeface="Open Sans" pitchFamily="2" charset="0"/>
                <a:ea typeface="Open Sans" pitchFamily="2" charset="0"/>
                <a:cs typeface="Open Sans" pitchFamily="2" charset="0"/>
              </a:rPr>
              <a:t>dùng để định nghĩa </a:t>
            </a:r>
            <a:r>
              <a:rPr lang="en-US" sz="1600" i="1" dirty="0" err="1" smtClean="0">
                <a:latin typeface="Open Sans" pitchFamily="2" charset="0"/>
                <a:ea typeface="Open Sans" pitchFamily="2" charset="0"/>
                <a:cs typeface="Open Sans" pitchFamily="2" charset="0"/>
              </a:rPr>
              <a:t>nút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bấm</a:t>
            </a:r>
            <a:r>
              <a:rPr lang="en-US" sz="1600" i="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Lưu</a:t>
            </a:r>
            <a:r>
              <a:rPr lang="en-US" sz="1600" b="1" dirty="0" smtClean="0">
                <a:latin typeface="Open Sans" pitchFamily="2" charset="0"/>
                <a:ea typeface="Open Sans" pitchFamily="2" charset="0"/>
                <a:cs typeface="Open Sans" pitchFamily="2" charset="0"/>
              </a:rPr>
              <a:t> ý</a:t>
            </a:r>
            <a:r>
              <a:rPr lang="en-US" sz="1600" b="1"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luôn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dùng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thuộc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tính</a:t>
            </a:r>
            <a:r>
              <a:rPr lang="en-US" sz="1600" i="1" dirty="0" smtClean="0">
                <a:latin typeface="Open Sans" pitchFamily="2" charset="0"/>
                <a:ea typeface="Open Sans" pitchFamily="2" charset="0"/>
                <a:cs typeface="Open Sans" pitchFamily="2" charset="0"/>
              </a:rPr>
              <a:t> </a:t>
            </a:r>
            <a:r>
              <a:rPr lang="en-US" sz="1600" b="1" i="1" dirty="0" smtClean="0">
                <a:latin typeface="Open Sans" pitchFamily="2" charset="0"/>
                <a:ea typeface="Open Sans" pitchFamily="2" charset="0"/>
                <a:cs typeface="Open Sans" pitchFamily="2" charset="0"/>
              </a:rPr>
              <a:t>type</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cho</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phần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tử</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nút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bấm</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trình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duyệt</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nhau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sẽ</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sử</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dụng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nhiều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kiểu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mặc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khác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nhau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của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phần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tử</a:t>
            </a:r>
            <a:r>
              <a:rPr lang="en-US" sz="1600" i="1" dirty="0" smtClean="0">
                <a:latin typeface="Open Sans" pitchFamily="2" charset="0"/>
                <a:ea typeface="Open Sans" pitchFamily="2" charset="0"/>
                <a:cs typeface="Open Sans" pitchFamily="2" charset="0"/>
              </a:rPr>
              <a:t> button</a:t>
            </a:r>
            <a:endParaRPr lang="en-US" sz="1600" i="1" dirty="0">
              <a:latin typeface="Open Sans" pitchFamily="2" charset="0"/>
              <a:ea typeface="Open Sans" pitchFamily="2" charset="0"/>
              <a:cs typeface="Open Sans" pitchFamily="2" charset="0"/>
            </a:endParaRPr>
          </a:p>
        </p:txBody>
      </p:sp>
      <p:sp>
        <p:nvSpPr>
          <p:cNvPr id="8" name="Title 1"/>
          <p:cNvSpPr txBox="1">
            <a:spLocks/>
          </p:cNvSpPr>
          <p:nvPr/>
        </p:nvSpPr>
        <p:spPr>
          <a:xfrm>
            <a:off x="731519" y="3010787"/>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t>
            </a:r>
            <a:r>
              <a:rPr lang="en-US" sz="2600" b="1" dirty="0" err="1" smtClean="0">
                <a:latin typeface="Open Sans" pitchFamily="2" charset="0"/>
                <a:ea typeface="Open Sans" pitchFamily="2" charset="0"/>
                <a:cs typeface="Open Sans" pitchFamily="2" charset="0"/>
              </a:rPr>
              <a:t>fieldset</a:t>
            </a:r>
            <a:r>
              <a:rPr lang="en-US" sz="2600" b="1" dirty="0" smtClean="0">
                <a:latin typeface="Open Sans" pitchFamily="2" charset="0"/>
                <a:ea typeface="Open Sans" pitchFamily="2" charset="0"/>
                <a:cs typeface="Open Sans" pitchFamily="2" charset="0"/>
              </a:rPr>
              <a:t>&gt; </a:t>
            </a:r>
            <a:r>
              <a:rPr lang="en-US" sz="2600" b="1" dirty="0" err="1" smtClean="0">
                <a:latin typeface="Open Sans" pitchFamily="2" charset="0"/>
                <a:ea typeface="Open Sans" pitchFamily="2" charset="0"/>
                <a:cs typeface="Open Sans" pitchFamily="2" charset="0"/>
              </a:rPr>
              <a:t>và</a:t>
            </a:r>
            <a:r>
              <a:rPr lang="en-US" sz="2600" b="1" dirty="0" smtClean="0">
                <a:latin typeface="Open Sans" pitchFamily="2" charset="0"/>
                <a:ea typeface="Open Sans" pitchFamily="2" charset="0"/>
                <a:cs typeface="Open Sans" pitchFamily="2" charset="0"/>
              </a:rPr>
              <a:t> &lt;legend&gt;</a:t>
            </a:r>
            <a:endParaRPr lang="en-US" sz="2200" dirty="0">
              <a:latin typeface="Open Sans" pitchFamily="2" charset="0"/>
              <a:ea typeface="Open Sans" pitchFamily="2" charset="0"/>
              <a:cs typeface="Open Sans" pitchFamily="2" charset="0"/>
            </a:endParaRPr>
          </a:p>
        </p:txBody>
      </p:sp>
      <p:sp>
        <p:nvSpPr>
          <p:cNvPr id="9" name="Rectangle 8"/>
          <p:cNvSpPr/>
          <p:nvPr/>
        </p:nvSpPr>
        <p:spPr>
          <a:xfrm>
            <a:off x="950976" y="3626340"/>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a:t>
            </a:r>
            <a:r>
              <a:rPr lang="en-US" b="1" dirty="0" err="1" smtClean="0">
                <a:latin typeface="Open Sans" pitchFamily="2" charset="0"/>
                <a:ea typeface="Open Sans" pitchFamily="2" charset="0"/>
                <a:cs typeface="Open Sans" pitchFamily="2" charset="0"/>
              </a:rPr>
              <a:t>Fieldset</a:t>
            </a:r>
            <a:r>
              <a:rPr lang="en-US" b="1" dirty="0" smtClean="0">
                <a:latin typeface="Open Sans" pitchFamily="2" charset="0"/>
                <a:ea typeface="Open Sans" pitchFamily="2" charset="0"/>
                <a:cs typeface="Open Sans" pitchFamily="2" charset="0"/>
              </a:rPr>
              <a:t>&gt;: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nghĩa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các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dữ</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liệu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có</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quan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hệ</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cùng</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một</a:t>
            </a:r>
            <a:r>
              <a:rPr lang="en-US" sz="1600" i="1" dirty="0" smtClean="0">
                <a:latin typeface="Open Sans" pitchFamily="2" charset="0"/>
                <a:ea typeface="Open Sans" pitchFamily="2" charset="0"/>
                <a:cs typeface="Open Sans" pitchFamily="2" charset="0"/>
              </a:rPr>
              <a:t> Group </a:t>
            </a:r>
            <a:r>
              <a:rPr lang="en-US" sz="1600" i="1" dirty="0" err="1" smtClean="0">
                <a:latin typeface="Open Sans" pitchFamily="2" charset="0"/>
                <a:ea typeface="Open Sans" pitchFamily="2" charset="0"/>
                <a:cs typeface="Open Sans" pitchFamily="2" charset="0"/>
              </a:rPr>
              <a:t>trong</a:t>
            </a:r>
            <a:r>
              <a:rPr lang="en-US" sz="1600" i="1" dirty="0" smtClean="0">
                <a:latin typeface="Open Sans" pitchFamily="2" charset="0"/>
                <a:ea typeface="Open Sans" pitchFamily="2" charset="0"/>
                <a:cs typeface="Open Sans" pitchFamily="2" charset="0"/>
              </a:rPr>
              <a:t> form</a:t>
            </a:r>
            <a:endParaRPr lang="en-US" sz="1600" i="1" dirty="0">
              <a:latin typeface="Open Sans" pitchFamily="2" charset="0"/>
              <a:ea typeface="Open Sans" pitchFamily="2" charset="0"/>
              <a:cs typeface="Open Sans" pitchFamily="2" charset="0"/>
            </a:endParaRPr>
          </a:p>
        </p:txBody>
      </p:sp>
      <p:sp>
        <p:nvSpPr>
          <p:cNvPr id="11" name="Rectangle 10"/>
          <p:cNvSpPr/>
          <p:nvPr/>
        </p:nvSpPr>
        <p:spPr>
          <a:xfrm>
            <a:off x="950976" y="4135102"/>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&lt;Legend&gt;: </a:t>
            </a:r>
            <a:r>
              <a:rPr lang="en-US" sz="1600" i="1" dirty="0" err="1" smtClean="0">
                <a:latin typeface="Open Sans" pitchFamily="2" charset="0"/>
                <a:ea typeface="Open Sans" pitchFamily="2" charset="0"/>
                <a:cs typeface="Open Sans" pitchFamily="2" charset="0"/>
              </a:rPr>
              <a:t>Định</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nghĩa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tên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tiêu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đề</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cho</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phần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tử</a:t>
            </a:r>
            <a:r>
              <a:rPr lang="en-US" sz="1600" i="1" dirty="0" smtClean="0">
                <a:latin typeface="Open Sans" pitchFamily="2" charset="0"/>
                <a:ea typeface="Open Sans" pitchFamily="2" charset="0"/>
                <a:cs typeface="Open Sans" pitchFamily="2" charset="0"/>
              </a:rPr>
              <a:t> </a:t>
            </a:r>
            <a:r>
              <a:rPr lang="en-US" sz="1600" b="1" i="1" dirty="0" smtClean="0">
                <a:latin typeface="Open Sans" pitchFamily="2" charset="0"/>
                <a:ea typeface="Open Sans" pitchFamily="2" charset="0"/>
                <a:cs typeface="Open Sans" pitchFamily="2" charset="0"/>
              </a:rPr>
              <a:t>&lt;</a:t>
            </a:r>
            <a:r>
              <a:rPr lang="en-US" sz="1600" b="1" i="1" dirty="0" err="1" smtClean="0">
                <a:latin typeface="Open Sans" pitchFamily="2" charset="0"/>
                <a:ea typeface="Open Sans" pitchFamily="2" charset="0"/>
                <a:cs typeface="Open Sans" pitchFamily="2" charset="0"/>
              </a:rPr>
              <a:t>fieldset</a:t>
            </a:r>
            <a:r>
              <a:rPr lang="en-US" sz="1600" b="1" i="1" dirty="0" smtClean="0">
                <a:latin typeface="Open Sans" pitchFamily="2" charset="0"/>
                <a:ea typeface="Open Sans" pitchFamily="2" charset="0"/>
                <a:cs typeface="Open Sans" pitchFamily="2" charset="0"/>
              </a:rPr>
              <a:t>&gt;</a:t>
            </a:r>
            <a:endParaRPr lang="en-US" sz="1600" b="1" i="1" dirty="0">
              <a:latin typeface="Open Sans" pitchFamily="2" charset="0"/>
              <a:ea typeface="Open Sans" pitchFamily="2" charset="0"/>
              <a:cs typeface="Open Sans" pitchFamily="2"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4929842"/>
            <a:ext cx="5658640" cy="1533739"/>
          </a:xfrm>
          <a:prstGeom prst="rect">
            <a:avLst/>
          </a:prstGeom>
        </p:spPr>
      </p:pic>
      <p:sp>
        <p:nvSpPr>
          <p:cNvPr id="13" name="Rectangle 12"/>
          <p:cNvSpPr/>
          <p:nvPr/>
        </p:nvSpPr>
        <p:spPr>
          <a:xfrm>
            <a:off x="1048512" y="4929842"/>
            <a:ext cx="755904" cy="1786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1609344" y="4754880"/>
            <a:ext cx="731520" cy="609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26208" y="4523934"/>
            <a:ext cx="1245854" cy="369332"/>
          </a:xfrm>
          <a:prstGeom prst="rect">
            <a:avLst/>
          </a:prstGeom>
          <a:noFill/>
        </p:spPr>
        <p:txBody>
          <a:bodyPr wrap="none" rtlCol="0">
            <a:spAutoFit/>
          </a:bodyPr>
          <a:lstStyle/>
          <a:p>
            <a:r>
              <a:rPr lang="en-US" dirty="0" smtClean="0"/>
              <a:t>&lt;</a:t>
            </a:r>
            <a:r>
              <a:rPr lang="en-US" b="1" dirty="0" smtClean="0">
                <a:solidFill>
                  <a:srgbClr val="FF0000"/>
                </a:solidFill>
                <a:latin typeface="Open Sans" pitchFamily="2" charset="0"/>
                <a:ea typeface="Open Sans" pitchFamily="2" charset="0"/>
                <a:cs typeface="Open Sans" pitchFamily="2" charset="0"/>
              </a:rPr>
              <a:t>Legend</a:t>
            </a:r>
            <a:r>
              <a:rPr lang="en-US" dirty="0" smtClean="0"/>
              <a:t>&gt;</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817" y="4708600"/>
            <a:ext cx="5027011" cy="1655128"/>
          </a:xfrm>
          <a:prstGeom prst="rect">
            <a:avLst/>
          </a:prstGeom>
        </p:spPr>
      </p:pic>
    </p:spTree>
    <p:extLst>
      <p:ext uri="{BB962C8B-B14F-4D97-AF65-F5344CB8AC3E}">
        <p14:creationId xmlns:p14="http://schemas.microsoft.com/office/powerpoint/2010/main" val="108444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3712" y="565511"/>
            <a:ext cx="6096000" cy="369332"/>
          </a:xfrm>
          <a:prstGeom prst="rect">
            <a:avLst/>
          </a:prstGeom>
        </p:spPr>
        <p:txBody>
          <a:bodyPr>
            <a:spAutoFit/>
          </a:bodyPr>
          <a:lstStyle/>
          <a:p>
            <a:r>
              <a:rPr lang="en-US" b="1" i="0" dirty="0" err="1" smtClean="0">
                <a:solidFill>
                  <a:srgbClr val="101419"/>
                </a:solidFill>
                <a:effectLst/>
                <a:latin typeface="Open Sans" pitchFamily="2" charset="0"/>
                <a:ea typeface="Open Sans" pitchFamily="2" charset="0"/>
                <a:cs typeface="Open Sans" pitchFamily="2" charset="0"/>
              </a:rPr>
              <a:t>Các</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thẻ</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đã</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thay</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đổi</a:t>
            </a:r>
            <a:r>
              <a:rPr lang="en-US" b="1" i="0" dirty="0" smtClean="0">
                <a:solidFill>
                  <a:srgbClr val="101419"/>
                </a:solidFill>
                <a:effectLst/>
                <a:latin typeface="Open Sans" pitchFamily="2" charset="0"/>
                <a:ea typeface="Open Sans" pitchFamily="2" charset="0"/>
                <a:cs typeface="Open Sans" pitchFamily="2" charset="0"/>
              </a:rPr>
              <a:t> </a:t>
            </a:r>
            <a:r>
              <a:rPr lang="en-US" b="1" i="0" dirty="0" err="1" smtClean="0">
                <a:solidFill>
                  <a:srgbClr val="101419"/>
                </a:solidFill>
                <a:effectLst/>
                <a:latin typeface="Open Sans" pitchFamily="2" charset="0"/>
                <a:ea typeface="Open Sans" pitchFamily="2" charset="0"/>
                <a:cs typeface="Open Sans" pitchFamily="2" charset="0"/>
              </a:rPr>
              <a:t>trong</a:t>
            </a:r>
            <a:r>
              <a:rPr lang="en-US" b="1" i="0" dirty="0" smtClean="0">
                <a:solidFill>
                  <a:srgbClr val="101419"/>
                </a:solidFill>
                <a:effectLst/>
                <a:latin typeface="Open Sans" pitchFamily="2" charset="0"/>
                <a:ea typeface="Open Sans" pitchFamily="2" charset="0"/>
                <a:cs typeface="Open Sans" pitchFamily="2" charset="0"/>
              </a:rPr>
              <a:t> HTML5</a:t>
            </a:r>
          </a:p>
        </p:txBody>
      </p:sp>
      <p:sp>
        <p:nvSpPr>
          <p:cNvPr id="5" name="Rectangle 4"/>
          <p:cNvSpPr/>
          <p:nvPr/>
        </p:nvSpPr>
        <p:spPr>
          <a:xfrm>
            <a:off x="1219200" y="1088333"/>
            <a:ext cx="9985248" cy="3293209"/>
          </a:xfrm>
          <a:prstGeom prst="rect">
            <a:avLst/>
          </a:prstGeom>
        </p:spPr>
        <p:txBody>
          <a:bodyPr wrap="square">
            <a:spAutoFit/>
          </a:bodyPr>
          <a:lstStyle/>
          <a:p>
            <a:r>
              <a:rPr lang="vi-VN" sz="1600" b="0" i="0" dirty="0" smtClean="0">
                <a:solidFill>
                  <a:srgbClr val="444444"/>
                </a:solidFill>
                <a:effectLst/>
                <a:latin typeface="Open Sans" pitchFamily="2" charset="0"/>
                <a:ea typeface="Open Sans" pitchFamily="2" charset="0"/>
                <a:cs typeface="Open Sans" pitchFamily="2" charset="0"/>
              </a:rPr>
              <a:t>Phiên bản </a:t>
            </a:r>
            <a:r>
              <a:rPr lang="vi-VN" sz="1600" b="1" i="0" dirty="0" smtClean="0">
                <a:solidFill>
                  <a:srgbClr val="444444"/>
                </a:solidFill>
                <a:effectLst/>
                <a:latin typeface="Open Sans" pitchFamily="2" charset="0"/>
                <a:ea typeface="Open Sans" pitchFamily="2" charset="0"/>
                <a:cs typeface="Open Sans" pitchFamily="2" charset="0"/>
              </a:rPr>
              <a:t>HTML5</a:t>
            </a:r>
            <a:r>
              <a:rPr lang="vi-VN" sz="1600" b="0" i="0" dirty="0" smtClean="0">
                <a:solidFill>
                  <a:srgbClr val="444444"/>
                </a:solidFill>
                <a:effectLst/>
                <a:latin typeface="Open Sans" pitchFamily="2" charset="0"/>
                <a:ea typeface="Open Sans" pitchFamily="2" charset="0"/>
                <a:cs typeface="Open Sans" pitchFamily="2" charset="0"/>
              </a:rPr>
              <a:t> đã cập nhật rất nhiều thẻ mới cho việc tạo lập các bài viết và đa phương tiện, điển hình là các thẻ sau:</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&lt;article&gt;</a:t>
            </a:r>
            <a:r>
              <a:rPr lang="vi-VN" sz="1600" b="0" i="0" dirty="0" smtClean="0">
                <a:solidFill>
                  <a:srgbClr val="444444"/>
                </a:solidFill>
                <a:effectLst/>
                <a:latin typeface="Open Sans" pitchFamily="2" charset="0"/>
                <a:ea typeface="Open Sans" pitchFamily="2" charset="0"/>
                <a:cs typeface="Open Sans" pitchFamily="2" charset="0"/>
              </a:rPr>
              <a:t>: Định nghĩa một bài viết hoặc bình luận của người dùng, độc lập với content của website.</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&lt;aside&gt;</a:t>
            </a:r>
            <a:r>
              <a:rPr lang="vi-VN" sz="1600" b="0" i="0" dirty="0" smtClean="0">
                <a:solidFill>
                  <a:srgbClr val="444444"/>
                </a:solidFill>
                <a:effectLst/>
                <a:latin typeface="Open Sans" pitchFamily="2" charset="0"/>
                <a:ea typeface="Open Sans" pitchFamily="2" charset="0"/>
                <a:cs typeface="Open Sans" pitchFamily="2" charset="0"/>
              </a:rPr>
              <a:t>: Đánh dấu nội dung một trang hiện tại.</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&lt;header&gt;&lt;footer&gt;: </a:t>
            </a:r>
            <a:r>
              <a:rPr lang="vi-VN" sz="1600" b="0" i="0" dirty="0" smtClean="0">
                <a:solidFill>
                  <a:srgbClr val="444444"/>
                </a:solidFill>
                <a:effectLst/>
                <a:latin typeface="Open Sans" pitchFamily="2" charset="0"/>
                <a:ea typeface="Open Sans" pitchFamily="2" charset="0"/>
                <a:cs typeface="Open Sans" pitchFamily="2" charset="0"/>
              </a:rPr>
              <a:t>Loại bỏ việc định nghĩa id cho tiêu đề và cuối trang.</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&lt;nav&gt;</a:t>
            </a:r>
            <a:r>
              <a:rPr lang="vi-VN" sz="1600" b="0" i="0" dirty="0" smtClean="0">
                <a:solidFill>
                  <a:srgbClr val="444444"/>
                </a:solidFill>
                <a:effectLst/>
                <a:latin typeface="Open Sans" pitchFamily="2" charset="0"/>
                <a:ea typeface="Open Sans" pitchFamily="2" charset="0"/>
                <a:cs typeface="Open Sans" pitchFamily="2" charset="0"/>
              </a:rPr>
              <a:t>: Định nghĩa phần menu điều hướng cho website.</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&lt;section&gt;</a:t>
            </a:r>
            <a:r>
              <a:rPr lang="vi-VN" sz="1600" b="0" i="0" dirty="0" smtClean="0">
                <a:solidFill>
                  <a:srgbClr val="444444"/>
                </a:solidFill>
                <a:effectLst/>
                <a:latin typeface="Open Sans" pitchFamily="2" charset="0"/>
                <a:ea typeface="Open Sans" pitchFamily="2" charset="0"/>
                <a:cs typeface="Open Sans" pitchFamily="2" charset="0"/>
              </a:rPr>
              <a:t>: Xác định các thành phần khác nhau trong website.</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&lt;audio&gt;, &lt;video&gt;</a:t>
            </a:r>
            <a:r>
              <a:rPr lang="en-US" sz="1600" b="1" i="0" dirty="0" smtClean="0">
                <a:solidFill>
                  <a:srgbClr val="444444"/>
                </a:solidFill>
                <a:effectLst/>
                <a:latin typeface="Open Sans" pitchFamily="2" charset="0"/>
                <a:ea typeface="Open Sans" pitchFamily="2" charset="0"/>
                <a:cs typeface="Open Sans" pitchFamily="2" charset="0"/>
              </a:rPr>
              <a:t>&lt;</a:t>
            </a:r>
            <a:r>
              <a:rPr lang="en-US" sz="1600" b="1" dirty="0" err="1" smtClean="0">
                <a:solidFill>
                  <a:srgbClr val="444444"/>
                </a:solidFill>
                <a:latin typeface="Open Sans" pitchFamily="2" charset="0"/>
                <a:ea typeface="Open Sans" pitchFamily="2" charset="0"/>
                <a:cs typeface="Open Sans" pitchFamily="2" charset="0"/>
              </a:rPr>
              <a:t>ifame</a:t>
            </a:r>
            <a:r>
              <a:rPr lang="en-US" sz="1600" b="1" dirty="0" smtClean="0">
                <a:solidFill>
                  <a:srgbClr val="444444"/>
                </a:solidFill>
                <a:latin typeface="Open Sans" pitchFamily="2" charset="0"/>
                <a:ea typeface="Open Sans" pitchFamily="2" charset="0"/>
                <a:cs typeface="Open Sans" pitchFamily="2" charset="0"/>
              </a:rPr>
              <a:t>&gt;</a:t>
            </a:r>
            <a:r>
              <a:rPr lang="vi-VN" sz="1600" b="1" i="0" dirty="0" smtClean="0">
                <a:solidFill>
                  <a:srgbClr val="444444"/>
                </a:solidFill>
                <a:effectLst/>
                <a:latin typeface="Open Sans" pitchFamily="2" charset="0"/>
                <a:ea typeface="Open Sans" pitchFamily="2" charset="0"/>
                <a:cs typeface="Open Sans" pitchFamily="2" charset="0"/>
              </a:rPr>
              <a:t>: </a:t>
            </a:r>
            <a:r>
              <a:rPr lang="vi-VN" sz="1600" b="0" i="0" dirty="0" smtClean="0">
                <a:solidFill>
                  <a:srgbClr val="444444"/>
                </a:solidFill>
                <a:effectLst/>
                <a:latin typeface="Open Sans" pitchFamily="2" charset="0"/>
                <a:ea typeface="Open Sans" pitchFamily="2" charset="0"/>
                <a:cs typeface="Open Sans" pitchFamily="2" charset="0"/>
              </a:rPr>
              <a:t>Hỗ trợ người dùng xem clip và nghe nhạc trên website mà không cần bên thứ ba.</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&lt;embed&gt;: </a:t>
            </a:r>
            <a:r>
              <a:rPr lang="vi-VN" sz="1600" b="0" i="0" dirty="0" smtClean="0">
                <a:solidFill>
                  <a:srgbClr val="444444"/>
                </a:solidFill>
                <a:effectLst/>
                <a:latin typeface="Open Sans" pitchFamily="2" charset="0"/>
                <a:ea typeface="Open Sans" pitchFamily="2" charset="0"/>
                <a:cs typeface="Open Sans" pitchFamily="2" charset="0"/>
              </a:rPr>
              <a:t>Xác định một container các plugin tương tác với ứng dụng bên ngoài.</a:t>
            </a:r>
          </a:p>
          <a:p>
            <a:pPr>
              <a:buFont typeface="Arial" panose="020B0604020202020204" pitchFamily="34" charset="0"/>
              <a:buChar char="•"/>
            </a:pPr>
            <a:r>
              <a:rPr lang="vi-VN" sz="1600" b="1" i="0" dirty="0" smtClean="0">
                <a:solidFill>
                  <a:srgbClr val="444444"/>
                </a:solidFill>
                <a:effectLst/>
                <a:latin typeface="Open Sans" pitchFamily="2" charset="0"/>
                <a:ea typeface="Open Sans" pitchFamily="2" charset="0"/>
                <a:cs typeface="Open Sans" pitchFamily="2" charset="0"/>
              </a:rPr>
              <a:t>&lt;canvas&gt;</a:t>
            </a:r>
            <a:r>
              <a:rPr lang="en-US" sz="1600" b="1" i="0" dirty="0" smtClean="0">
                <a:solidFill>
                  <a:srgbClr val="444444"/>
                </a:solidFill>
                <a:effectLst/>
                <a:latin typeface="Open Sans" pitchFamily="2" charset="0"/>
                <a:ea typeface="Open Sans" pitchFamily="2" charset="0"/>
                <a:cs typeface="Open Sans" pitchFamily="2" charset="0"/>
              </a:rPr>
              <a:t>, &lt;</a:t>
            </a:r>
            <a:r>
              <a:rPr lang="en-US" sz="1600" b="1" i="0" dirty="0" err="1" smtClean="0">
                <a:solidFill>
                  <a:srgbClr val="444444"/>
                </a:solidFill>
                <a:effectLst/>
                <a:latin typeface="Open Sans" pitchFamily="2" charset="0"/>
                <a:ea typeface="Open Sans" pitchFamily="2" charset="0"/>
                <a:cs typeface="Open Sans" pitchFamily="2" charset="0"/>
              </a:rPr>
              <a:t>svg</a:t>
            </a:r>
            <a:r>
              <a:rPr lang="en-US" sz="1600" b="1" i="0" dirty="0" smtClean="0">
                <a:solidFill>
                  <a:srgbClr val="444444"/>
                </a:solidFill>
                <a:effectLst/>
                <a:latin typeface="Open Sans" pitchFamily="2" charset="0"/>
                <a:ea typeface="Open Sans" pitchFamily="2" charset="0"/>
                <a:cs typeface="Open Sans" pitchFamily="2" charset="0"/>
              </a:rPr>
              <a:t>&gt;</a:t>
            </a:r>
            <a:r>
              <a:rPr lang="vi-VN" sz="1600" b="0" i="0" dirty="0" smtClean="0">
                <a:solidFill>
                  <a:srgbClr val="444444"/>
                </a:solidFill>
                <a:effectLst/>
                <a:latin typeface="Open Sans" pitchFamily="2" charset="0"/>
                <a:ea typeface="Open Sans" pitchFamily="2" charset="0"/>
                <a:cs typeface="Open Sans" pitchFamily="2" charset="0"/>
              </a:rPr>
              <a:t>: Cho phép bạn đồ họa mà không cần ứng dụng hỗ trợ.</a:t>
            </a:r>
          </a:p>
          <a:p>
            <a:pPr>
              <a:buFont typeface="Arial" panose="020B0604020202020204" pitchFamily="34" charset="0"/>
              <a:buChar char="•"/>
            </a:pPr>
            <a:r>
              <a:rPr lang="vi-VN" sz="1600" b="0" i="0" dirty="0" smtClean="0">
                <a:solidFill>
                  <a:srgbClr val="444444"/>
                </a:solidFill>
                <a:effectLst/>
                <a:latin typeface="Open Sans" pitchFamily="2" charset="0"/>
                <a:ea typeface="Open Sans" pitchFamily="2" charset="0"/>
                <a:cs typeface="Open Sans" pitchFamily="2" charset="0"/>
              </a:rPr>
              <a:t>Ngoài ra, phiên bản </a:t>
            </a:r>
            <a:r>
              <a:rPr lang="vi-VN" sz="1600" b="1" i="0" dirty="0" smtClean="0">
                <a:solidFill>
                  <a:srgbClr val="444444"/>
                </a:solidFill>
                <a:effectLst/>
                <a:latin typeface="Open Sans" pitchFamily="2" charset="0"/>
                <a:ea typeface="Open Sans" pitchFamily="2" charset="0"/>
                <a:cs typeface="Open Sans" pitchFamily="2" charset="0"/>
              </a:rPr>
              <a:t>HTML5</a:t>
            </a:r>
            <a:r>
              <a:rPr lang="vi-VN" sz="1600" b="0" i="0" dirty="0" smtClean="0">
                <a:solidFill>
                  <a:srgbClr val="444444"/>
                </a:solidFill>
                <a:effectLst/>
                <a:latin typeface="Open Sans" pitchFamily="2" charset="0"/>
                <a:ea typeface="Open Sans" pitchFamily="2" charset="0"/>
                <a:cs typeface="Open Sans" pitchFamily="2" charset="0"/>
              </a:rPr>
              <a:t> đã loại bỏ một số thẻ lỗi thời như: &lt;acronym&gt;, &lt;applet&gt;, &lt;basefont&gt;, &lt;big&gt;, &lt;center&gt;, &lt;dir&gt;, &lt;font&gt;, &lt;frame&gt;, &lt;frameset&gt;, &lt;noframes&gt;, &lt;strike&gt;</a:t>
            </a:r>
            <a:endParaRPr lang="vi-VN" sz="1600" b="0" i="0" dirty="0">
              <a:solidFill>
                <a:srgbClr val="444444"/>
              </a:solidFill>
              <a:effectLst/>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89912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1519" y="487044"/>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t>
            </a:r>
            <a:r>
              <a:rPr lang="en-US" sz="2600" b="1" dirty="0" err="1" smtClean="0">
                <a:latin typeface="Open Sans" pitchFamily="2" charset="0"/>
                <a:ea typeface="Open Sans" pitchFamily="2" charset="0"/>
                <a:cs typeface="Open Sans" pitchFamily="2" charset="0"/>
              </a:rPr>
              <a:t>Datalist</a:t>
            </a:r>
            <a:r>
              <a:rPr lang="en-US" sz="2600" b="1" dirty="0" smtClean="0">
                <a:latin typeface="Open Sans" pitchFamily="2" charset="0"/>
                <a:ea typeface="Open Sans" pitchFamily="2" charset="0"/>
                <a:cs typeface="Open Sans" pitchFamily="2" charset="0"/>
              </a:rPr>
              <a:t>&gt;</a:t>
            </a:r>
            <a:endParaRPr lang="en-US" sz="2200" dirty="0">
              <a:latin typeface="Open Sans" pitchFamily="2" charset="0"/>
              <a:ea typeface="Open Sans" pitchFamily="2" charset="0"/>
              <a:cs typeface="Open Sans" pitchFamily="2" charset="0"/>
            </a:endParaRPr>
          </a:p>
        </p:txBody>
      </p:sp>
      <p:sp>
        <p:nvSpPr>
          <p:cNvPr id="6" name="Rectangle 5"/>
          <p:cNvSpPr/>
          <p:nvPr/>
        </p:nvSpPr>
        <p:spPr>
          <a:xfrm>
            <a:off x="950976" y="963167"/>
            <a:ext cx="10515600" cy="861774"/>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&lt;</a:t>
            </a:r>
            <a:r>
              <a:rPr lang="en-US" b="1" dirty="0" err="1" smtClean="0">
                <a:latin typeface="Open Sans" pitchFamily="2" charset="0"/>
                <a:ea typeface="Open Sans" pitchFamily="2" charset="0"/>
                <a:cs typeface="Open Sans" pitchFamily="2" charset="0"/>
              </a:rPr>
              <a:t>Datalist</a:t>
            </a:r>
            <a:r>
              <a:rPr lang="en-US" b="1" dirty="0" smtClean="0">
                <a:latin typeface="Open Sans" pitchFamily="2" charset="0"/>
                <a:ea typeface="Open Sans" pitchFamily="2" charset="0"/>
                <a:cs typeface="Open Sans" pitchFamily="2" charset="0"/>
              </a:rPr>
              <a:t>&gt;: </a:t>
            </a:r>
            <a:r>
              <a:rPr lang="en-US" dirty="0"/>
              <a:t> </a:t>
            </a:r>
            <a:r>
              <a:rPr lang="en-US" i="1" dirty="0" err="1">
                <a:latin typeface="Open Sans" pitchFamily="2" charset="0"/>
                <a:ea typeface="Open Sans" pitchFamily="2" charset="0"/>
                <a:cs typeface="Open Sans" pitchFamily="2" charset="0"/>
              </a:rPr>
              <a:t>X</a:t>
            </a:r>
            <a:r>
              <a:rPr lang="en-US" i="1" dirty="0" err="1" smtClean="0">
                <a:latin typeface="Open Sans" pitchFamily="2" charset="0"/>
                <a:ea typeface="Open Sans" pitchFamily="2" charset="0"/>
                <a:cs typeface="Open Sans" pitchFamily="2" charset="0"/>
              </a:rPr>
              <a:t>ác</a:t>
            </a:r>
            <a:r>
              <a:rPr lang="en-US" i="1" dirty="0" smtClean="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định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danh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sách</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các</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lựa</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chọn</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có</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sẵn</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cho</a:t>
            </a:r>
            <a:r>
              <a:rPr lang="en-US" i="1" dirty="0">
                <a:latin typeface="Open Sans" pitchFamily="2" charset="0"/>
                <a:ea typeface="Open Sans" pitchFamily="2" charset="0"/>
                <a:cs typeface="Open Sans" pitchFamily="2" charset="0"/>
              </a:rPr>
              <a:t> </a:t>
            </a:r>
            <a:r>
              <a:rPr lang="en-US" i="1" dirty="0" err="1">
                <a:latin typeface="Open Sans" pitchFamily="2" charset="0"/>
                <a:ea typeface="Open Sans" pitchFamily="2" charset="0"/>
                <a:cs typeface="Open Sans" pitchFamily="2" charset="0"/>
              </a:rPr>
              <a:t>phần</a:t>
            </a:r>
            <a:r>
              <a:rPr lang="en-US" i="1" dirty="0">
                <a:latin typeface="Open Sans" pitchFamily="2" charset="0"/>
                <a:ea typeface="Open Sans" pitchFamily="2" charset="0"/>
                <a:cs typeface="Open Sans" pitchFamily="2" charset="0"/>
              </a:rPr>
              <a:t> </a:t>
            </a:r>
            <a:r>
              <a:rPr lang="en-US" i="1" dirty="0" err="1" smtClean="0">
                <a:latin typeface="Open Sans" pitchFamily="2" charset="0"/>
                <a:ea typeface="Open Sans" pitchFamily="2" charset="0"/>
                <a:cs typeface="Open Sans" pitchFamily="2" charset="0"/>
              </a:rPr>
              <a:t>tử</a:t>
            </a:r>
            <a:r>
              <a:rPr lang="en-US" i="1" dirty="0" smtClean="0">
                <a:latin typeface="Open Sans" pitchFamily="2" charset="0"/>
                <a:ea typeface="Open Sans" pitchFamily="2" charset="0"/>
                <a:cs typeface="Open Sans" pitchFamily="2" charset="0"/>
              </a:rPr>
              <a:t> &lt;input&gt;. </a:t>
            </a:r>
            <a:r>
              <a:rPr lang="vi-VN" sz="1600" i="1" dirty="0" smtClean="0">
                <a:latin typeface="Open Sans" pitchFamily="2" charset="0"/>
                <a:ea typeface="Open Sans" pitchFamily="2" charset="0"/>
                <a:cs typeface="Open Sans" pitchFamily="2" charset="0"/>
              </a:rPr>
              <a:t>Người </a:t>
            </a:r>
            <a:r>
              <a:rPr lang="vi-VN" sz="1600" i="1" dirty="0">
                <a:latin typeface="Open Sans" pitchFamily="2" charset="0"/>
                <a:ea typeface="Open Sans" pitchFamily="2" charset="0"/>
                <a:cs typeface="Open Sans" pitchFamily="2" charset="0"/>
              </a:rPr>
              <a:t>dùng sẽ thấy danh sách xổ xuống các lựa chọn có </a:t>
            </a:r>
            <a:r>
              <a:rPr lang="vi-VN" sz="1600" i="1" dirty="0" smtClean="0">
                <a:latin typeface="Open Sans" pitchFamily="2" charset="0"/>
                <a:ea typeface="Open Sans" pitchFamily="2" charset="0"/>
                <a:cs typeface="Open Sans" pitchFamily="2" charset="0"/>
              </a:rPr>
              <a:t>sẵn</a:t>
            </a:r>
            <a:r>
              <a:rPr lang="en-US" sz="1600"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a:t>
            </a:r>
            <a:r>
              <a:rPr lang="en-US" sz="1600" i="1" dirty="0" err="1" smtClean="0">
                <a:latin typeface="Open Sans" pitchFamily="2" charset="0"/>
                <a:ea typeface="Open Sans" pitchFamily="2" charset="0"/>
                <a:cs typeface="Open Sans" pitchFamily="2" charset="0"/>
              </a:rPr>
              <a:t>huộc</a:t>
            </a:r>
            <a:r>
              <a:rPr lang="en-US" sz="1600" i="1" dirty="0" smtClean="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tính</a:t>
            </a:r>
            <a:r>
              <a:rPr lang="en-US" sz="1600" i="1" dirty="0">
                <a:latin typeface="Open Sans" pitchFamily="2" charset="0"/>
                <a:ea typeface="Open Sans" pitchFamily="2" charset="0"/>
                <a:cs typeface="Open Sans" pitchFamily="2" charset="0"/>
              </a:rPr>
              <a:t> list </a:t>
            </a:r>
            <a:r>
              <a:rPr lang="en-US" sz="1600" i="1" dirty="0" err="1">
                <a:latin typeface="Open Sans" pitchFamily="2" charset="0"/>
                <a:ea typeface="Open Sans" pitchFamily="2" charset="0"/>
                <a:cs typeface="Open Sans" pitchFamily="2" charset="0"/>
              </a:rPr>
              <a:t>của</a:t>
            </a:r>
            <a:r>
              <a:rPr lang="en-US" sz="1600" i="1" dirty="0">
                <a:latin typeface="Open Sans" pitchFamily="2" charset="0"/>
                <a:ea typeface="Open Sans" pitchFamily="2" charset="0"/>
                <a:cs typeface="Open Sans" pitchFamily="2" charset="0"/>
              </a:rPr>
              <a:t> </a:t>
            </a:r>
            <a:r>
              <a:rPr lang="en-US" sz="1600" i="1" dirty="0" err="1">
                <a:latin typeface="Open Sans" pitchFamily="2" charset="0"/>
                <a:ea typeface="Open Sans" pitchFamily="2" charset="0"/>
                <a:cs typeface="Open Sans" pitchFamily="2" charset="0"/>
              </a:rPr>
              <a:t>phần</a:t>
            </a:r>
            <a:r>
              <a:rPr lang="en-US" sz="1600" i="1" dirty="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tử</a:t>
            </a:r>
            <a:r>
              <a:rPr lang="en-US" sz="1600" i="1" dirty="0" smtClean="0">
                <a:latin typeface="Open Sans" pitchFamily="2" charset="0"/>
                <a:ea typeface="Open Sans" pitchFamily="2" charset="0"/>
                <a:cs typeface="Open Sans" pitchFamily="2" charset="0"/>
              </a:rPr>
              <a:t> &lt;input&gt; </a:t>
            </a:r>
            <a:r>
              <a:rPr lang="en-US" sz="1600" i="1" dirty="0" err="1" smtClean="0">
                <a:latin typeface="Open Sans" pitchFamily="2" charset="0"/>
                <a:ea typeface="Open Sans" pitchFamily="2" charset="0"/>
                <a:cs typeface="Open Sans" pitchFamily="2" charset="0"/>
              </a:rPr>
              <a:t>phải</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được</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tham</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chiếu</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đến</a:t>
            </a:r>
            <a:r>
              <a:rPr lang="en-US" sz="1600" i="1" dirty="0" smtClean="0">
                <a:latin typeface="Open Sans" pitchFamily="2" charset="0"/>
                <a:ea typeface="Open Sans" pitchFamily="2" charset="0"/>
                <a:cs typeface="Open Sans" pitchFamily="2" charset="0"/>
              </a:rPr>
              <a:t> id </a:t>
            </a:r>
            <a:r>
              <a:rPr lang="en-US" sz="1600" i="1" dirty="0" err="1" smtClean="0">
                <a:latin typeface="Open Sans" pitchFamily="2" charset="0"/>
                <a:ea typeface="Open Sans" pitchFamily="2" charset="0"/>
                <a:cs typeface="Open Sans" pitchFamily="2" charset="0"/>
              </a:rPr>
              <a:t>của</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phần</a:t>
            </a:r>
            <a:r>
              <a:rPr lang="en-US" sz="1600" i="1" dirty="0" smtClean="0">
                <a:latin typeface="Open Sans" pitchFamily="2" charset="0"/>
                <a:ea typeface="Open Sans" pitchFamily="2" charset="0"/>
                <a:cs typeface="Open Sans" pitchFamily="2" charset="0"/>
              </a:rPr>
              <a:t> </a:t>
            </a:r>
            <a:r>
              <a:rPr lang="en-US" sz="1600" i="1" dirty="0" err="1" smtClean="0">
                <a:latin typeface="Open Sans" pitchFamily="2" charset="0"/>
                <a:ea typeface="Open Sans" pitchFamily="2" charset="0"/>
                <a:cs typeface="Open Sans" pitchFamily="2" charset="0"/>
              </a:rPr>
              <a:t>tử</a:t>
            </a:r>
            <a:r>
              <a:rPr lang="en-US" sz="1600" i="1" dirty="0" smtClean="0">
                <a:latin typeface="Open Sans" pitchFamily="2" charset="0"/>
                <a:ea typeface="Open Sans" pitchFamily="2" charset="0"/>
                <a:cs typeface="Open Sans" pitchFamily="2" charset="0"/>
              </a:rPr>
              <a:t> &lt;</a:t>
            </a:r>
            <a:r>
              <a:rPr lang="en-US" sz="1600" i="1" dirty="0" err="1" smtClean="0">
                <a:latin typeface="Open Sans" pitchFamily="2" charset="0"/>
                <a:ea typeface="Open Sans" pitchFamily="2" charset="0"/>
                <a:cs typeface="Open Sans" pitchFamily="2" charset="0"/>
              </a:rPr>
              <a:t>datalist</a:t>
            </a:r>
            <a:r>
              <a:rPr lang="en-US" sz="1600" i="1" dirty="0" smtClean="0">
                <a:latin typeface="Open Sans" pitchFamily="2" charset="0"/>
                <a:ea typeface="Open Sans" pitchFamily="2" charset="0"/>
                <a:cs typeface="Open Sans" pitchFamily="2" charset="0"/>
              </a:rPr>
              <a:t>&gt;</a:t>
            </a:r>
            <a:endParaRPr lang="en-US" sz="1600" i="1" dirty="0">
              <a:latin typeface="Open Sans" pitchFamily="2" charset="0"/>
              <a:ea typeface="Open Sans" pitchFamily="2" charset="0"/>
              <a:cs typeface="Open Sans"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2301064"/>
            <a:ext cx="3828288" cy="27882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677" y="2301064"/>
            <a:ext cx="3162741" cy="2314898"/>
          </a:xfrm>
          <a:prstGeom prst="rect">
            <a:avLst/>
          </a:prstGeom>
        </p:spPr>
      </p:pic>
    </p:spTree>
    <p:extLst>
      <p:ext uri="{BB962C8B-B14F-4D97-AF65-F5344CB8AC3E}">
        <p14:creationId xmlns:p14="http://schemas.microsoft.com/office/powerpoint/2010/main" val="320955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11808" y="414352"/>
            <a:ext cx="9144000" cy="456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Open Sans" pitchFamily="2" charset="0"/>
                <a:ea typeface="Open Sans" pitchFamily="2" charset="0"/>
                <a:cs typeface="Open Sans" pitchFamily="2" charset="0"/>
              </a:rPr>
              <a:t>CSS3 </a:t>
            </a:r>
            <a:r>
              <a:rPr lang="en-US" sz="2400" b="1" dirty="0" err="1" smtClean="0">
                <a:latin typeface="Open Sans" pitchFamily="2" charset="0"/>
                <a:ea typeface="Open Sans" pitchFamily="2" charset="0"/>
                <a:cs typeface="Open Sans" pitchFamily="2" charset="0"/>
              </a:rPr>
              <a:t>là</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gì</a:t>
            </a:r>
            <a:r>
              <a:rPr lang="en-US" sz="2400" b="1" dirty="0" smtClean="0">
                <a:latin typeface="Open Sans" pitchFamily="2" charset="0"/>
                <a:ea typeface="Open Sans" pitchFamily="2" charset="0"/>
                <a:cs typeface="Open Sans" pitchFamily="2" charset="0"/>
              </a:rPr>
              <a:t>?</a:t>
            </a:r>
            <a:endParaRPr lang="en-US" sz="2400" b="1" dirty="0">
              <a:latin typeface="Open Sans" pitchFamily="2" charset="0"/>
              <a:ea typeface="Open Sans" pitchFamily="2" charset="0"/>
              <a:cs typeface="Open Sans" pitchFamily="2" charset="0"/>
            </a:endParaRPr>
          </a:p>
        </p:txBody>
      </p:sp>
      <p:sp>
        <p:nvSpPr>
          <p:cNvPr id="2" name="TextBox 1"/>
          <p:cNvSpPr txBox="1"/>
          <p:nvPr/>
        </p:nvSpPr>
        <p:spPr>
          <a:xfrm>
            <a:off x="627888" y="984597"/>
            <a:ext cx="10911840" cy="584775"/>
          </a:xfrm>
          <a:prstGeom prst="rect">
            <a:avLst/>
          </a:prstGeom>
          <a:noFill/>
        </p:spPr>
        <p:txBody>
          <a:bodyPr wrap="square" rtlCol="0">
            <a:spAutoFit/>
          </a:bodyPr>
          <a:lstStyle/>
          <a:p>
            <a:r>
              <a:rPr lang="en-US" sz="1600" b="1" dirty="0" smtClean="0">
                <a:latin typeface="Open Sans" pitchFamily="2" charset="0"/>
                <a:ea typeface="Open Sans" pitchFamily="2" charset="0"/>
                <a:cs typeface="Open Sans" pitchFamily="2" charset="0"/>
              </a:rPr>
              <a:t>CSS3</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là</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chuẩn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phiên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bản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mới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nhất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của</a:t>
            </a:r>
            <a:r>
              <a:rPr lang="en-US" sz="1600" dirty="0" smtClean="0">
                <a:latin typeface="Open Sans" pitchFamily="2" charset="0"/>
                <a:ea typeface="Open Sans" pitchFamily="2" charset="0"/>
                <a:cs typeface="Open Sans" pitchFamily="2" charset="0"/>
              </a:rPr>
              <a:t> CSS </a:t>
            </a:r>
            <a:r>
              <a:rPr lang="en-US" sz="1600" dirty="0" err="1" smtClean="0">
                <a:latin typeface="Open Sans" pitchFamily="2" charset="0"/>
                <a:ea typeface="Open Sans" pitchFamily="2" charset="0"/>
                <a:cs typeface="Open Sans" pitchFamily="2" charset="0"/>
              </a:rPr>
              <a:t>bổ</a:t>
            </a:r>
            <a:r>
              <a:rPr lang="en-US" sz="1600" dirty="0" smtClean="0">
                <a:latin typeface="Open Sans" pitchFamily="2" charset="0"/>
                <a:ea typeface="Open Sans" pitchFamily="2" charset="0"/>
                <a:cs typeface="Open Sans" pitchFamily="2" charset="0"/>
              </a:rPr>
              <a:t> sung </a:t>
            </a:r>
            <a:r>
              <a:rPr lang="en-US" sz="1600" dirty="0" err="1" smtClean="0">
                <a:latin typeface="Open Sans" pitchFamily="2" charset="0"/>
                <a:ea typeface="Open Sans" pitchFamily="2" charset="0"/>
                <a:cs typeface="Open Sans" pitchFamily="2" charset="0"/>
              </a:rPr>
              <a:t>nhiều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tính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năng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mới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như</a:t>
            </a:r>
            <a:r>
              <a:rPr lang="en-US" sz="1600"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flex, grid, background-image...</a:t>
            </a:r>
            <a:r>
              <a:rPr lang="en-US" sz="1600"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CSS3</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có</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thể</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tạo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được</a:t>
            </a:r>
            <a:r>
              <a:rPr lang="en-US" sz="1600"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animation</a:t>
            </a:r>
            <a:r>
              <a:rPr lang="en-US" sz="1600" dirty="0" smtClean="0">
                <a:latin typeface="Open Sans" pitchFamily="2" charset="0"/>
                <a:ea typeface="Open Sans" pitchFamily="2" charset="0"/>
                <a:cs typeface="Open Sans" pitchFamily="2" charset="0"/>
              </a:rPr>
              <a:t>.</a:t>
            </a:r>
            <a:endParaRPr lang="en-US" sz="1600" dirty="0">
              <a:latin typeface="Open Sans" pitchFamily="2" charset="0"/>
              <a:ea typeface="Open Sans" pitchFamily="2" charset="0"/>
              <a:cs typeface="Open Sans" pitchFamily="2" charset="0"/>
            </a:endParaRPr>
          </a:p>
        </p:txBody>
      </p:sp>
      <p:sp>
        <p:nvSpPr>
          <p:cNvPr id="5" name="Title 1"/>
          <p:cNvSpPr txBox="1">
            <a:spLocks/>
          </p:cNvSpPr>
          <p:nvPr/>
        </p:nvSpPr>
        <p:spPr>
          <a:xfrm>
            <a:off x="1511808" y="1744977"/>
            <a:ext cx="9144000" cy="456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err="1" smtClean="0">
                <a:latin typeface="Open Sans" pitchFamily="2" charset="0"/>
                <a:ea typeface="Open Sans" pitchFamily="2" charset="0"/>
                <a:cs typeface="Open Sans" pitchFamily="2" charset="0"/>
              </a:rPr>
              <a:t>Các</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thuộc</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tính</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và</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tính</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năng</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thông</a:t>
            </a:r>
            <a:r>
              <a:rPr lang="en-US" sz="2400" b="1" dirty="0" smtClean="0">
                <a:latin typeface="Open Sans" pitchFamily="2" charset="0"/>
                <a:ea typeface="Open Sans" pitchFamily="2" charset="0"/>
                <a:cs typeface="Open Sans" pitchFamily="2" charset="0"/>
              </a:rPr>
              <a:t> </a:t>
            </a:r>
            <a:r>
              <a:rPr lang="en-US" sz="2400" b="1" dirty="0" err="1" smtClean="0">
                <a:latin typeface="Open Sans" pitchFamily="2" charset="0"/>
                <a:ea typeface="Open Sans" pitchFamily="2" charset="0"/>
                <a:cs typeface="Open Sans" pitchFamily="2" charset="0"/>
              </a:rPr>
              <a:t>dụng</a:t>
            </a:r>
            <a:r>
              <a:rPr lang="en-US" sz="2400" b="1" dirty="0" smtClean="0">
                <a:latin typeface="Open Sans" pitchFamily="2" charset="0"/>
                <a:ea typeface="Open Sans" pitchFamily="2" charset="0"/>
                <a:cs typeface="Open Sans" pitchFamily="2" charset="0"/>
              </a:rPr>
              <a:t> CSS3</a:t>
            </a:r>
            <a:endParaRPr lang="en-US" sz="2400" b="1" dirty="0">
              <a:latin typeface="Open Sans" pitchFamily="2" charset="0"/>
              <a:ea typeface="Open Sans" pitchFamily="2" charset="0"/>
              <a:cs typeface="Open Sans" pitchFamily="2" charset="0"/>
            </a:endParaRPr>
          </a:p>
        </p:txBody>
      </p:sp>
      <p:sp>
        <p:nvSpPr>
          <p:cNvPr id="3" name="TextBox 2"/>
          <p:cNvSpPr txBox="1"/>
          <p:nvPr/>
        </p:nvSpPr>
        <p:spPr>
          <a:xfrm>
            <a:off x="627888" y="2315222"/>
            <a:ext cx="10911840" cy="615553"/>
          </a:xfrm>
          <a:prstGeom prst="rect">
            <a:avLst/>
          </a:prstGeom>
          <a:noFill/>
        </p:spPr>
        <p:txBody>
          <a:bodyPr wrap="square" rtlCol="0">
            <a:spAutoFit/>
          </a:bodyPr>
          <a:lstStyle/>
          <a:p>
            <a:pPr marL="285750" indent="-285750">
              <a:buFont typeface="Wingdings" panose="05000000000000000000" pitchFamily="2" charset="2"/>
              <a:buChar char="q"/>
            </a:pPr>
            <a:r>
              <a:rPr lang="en-US" b="1" dirty="0" err="1" smtClean="0">
                <a:latin typeface="Open Sans" pitchFamily="2" charset="0"/>
                <a:ea typeface="Open Sans" pitchFamily="2" charset="0"/>
                <a:cs typeface="Open Sans" pitchFamily="2" charset="0"/>
              </a:rPr>
              <a:t>Màu</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trong</a:t>
            </a:r>
            <a:r>
              <a:rPr lang="en-US" b="1" dirty="0" smtClean="0">
                <a:latin typeface="Open Sans" pitchFamily="2" charset="0"/>
                <a:ea typeface="Open Sans" pitchFamily="2" charset="0"/>
                <a:cs typeface="Open Sans" pitchFamily="2" charset="0"/>
              </a:rPr>
              <a:t> css3: </a:t>
            </a:r>
          </a:p>
          <a:p>
            <a:pPr marL="742950" lvl="1" indent="-285750">
              <a:buFont typeface="Wingdings" panose="05000000000000000000" pitchFamily="2" charset="2"/>
              <a:buChar char="v"/>
            </a:pPr>
            <a:r>
              <a:rPr lang="en-US" sz="1600" b="1" dirty="0" smtClean="0">
                <a:latin typeface="Open Sans" pitchFamily="2" charset="0"/>
                <a:ea typeface="Open Sans" pitchFamily="2" charset="0"/>
                <a:cs typeface="Open Sans" pitchFamily="2" charset="0"/>
              </a:rPr>
              <a:t>RGBA </a:t>
            </a:r>
            <a:r>
              <a:rPr lang="en-US" sz="1600" dirty="0" err="1" smtClean="0">
                <a:latin typeface="Open Sans" pitchFamily="2" charset="0"/>
                <a:ea typeface="Open Sans" pitchFamily="2" charset="0"/>
                <a:cs typeface="Open Sans" pitchFamily="2" charset="0"/>
              </a:rPr>
              <a:t>giống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như</a:t>
            </a:r>
            <a:r>
              <a:rPr lang="en-US" sz="1600" dirty="0" smtClean="0">
                <a:latin typeface="Open Sans" pitchFamily="2" charset="0"/>
                <a:ea typeface="Open Sans" pitchFamily="2" charset="0"/>
                <a:cs typeface="Open Sans" pitchFamily="2" charset="0"/>
              </a:rPr>
              <a:t> RGB </a:t>
            </a:r>
            <a:r>
              <a:rPr lang="en-US" sz="1600" dirty="0" err="1" smtClean="0">
                <a:latin typeface="Open Sans" pitchFamily="2" charset="0"/>
                <a:ea typeface="Open Sans" pitchFamily="2" charset="0"/>
                <a:cs typeface="Open Sans" pitchFamily="2" charset="0"/>
              </a:rPr>
              <a:t>nhưng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thêm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giá</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trị</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thứ</a:t>
            </a:r>
            <a:r>
              <a:rPr lang="en-US" sz="1600" dirty="0" smtClean="0">
                <a:latin typeface="Open Sans" pitchFamily="2" charset="0"/>
                <a:ea typeface="Open Sans" pitchFamily="2" charset="0"/>
                <a:cs typeface="Open Sans" pitchFamily="2" charset="0"/>
              </a:rPr>
              <a:t> 4 A (alpha) </a:t>
            </a:r>
            <a:r>
              <a:rPr lang="en-US" sz="1600" dirty="0" err="1" smtClean="0">
                <a:latin typeface="Open Sans" pitchFamily="2" charset="0"/>
                <a:ea typeface="Open Sans" pitchFamily="2" charset="0"/>
                <a:cs typeface="Open Sans" pitchFamily="2" charset="0"/>
              </a:rPr>
              <a:t>thể</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hiện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mức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mờ</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đục</a:t>
            </a:r>
            <a:r>
              <a:rPr lang="en-US" sz="1600" dirty="0" smtClean="0">
                <a:latin typeface="Open Sans" pitchFamily="2" charset="0"/>
                <a:ea typeface="Open Sans" pitchFamily="2" charset="0"/>
                <a:cs typeface="Open Sans" pitchFamily="2" charset="0"/>
              </a:rPr>
              <a:t> hay </a:t>
            </a:r>
            <a:r>
              <a:rPr lang="en-US" sz="1600" dirty="0" err="1" smtClean="0">
                <a:latin typeface="Open Sans" pitchFamily="2" charset="0"/>
                <a:ea typeface="Open Sans" pitchFamily="2" charset="0"/>
                <a:cs typeface="Open Sans" pitchFamily="2" charset="0"/>
              </a:rPr>
              <a:t>trong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suốt</a:t>
            </a:r>
            <a:endParaRPr lang="en-US" b="1" dirty="0">
              <a:latin typeface="Open Sans" pitchFamily="2" charset="0"/>
              <a:ea typeface="Open Sans" pitchFamily="2" charset="0"/>
              <a:cs typeface="Open Sans"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808" y="3044824"/>
            <a:ext cx="3010902" cy="36466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727" y="3044824"/>
            <a:ext cx="3512513" cy="3646635"/>
          </a:xfrm>
          <a:prstGeom prst="rect">
            <a:avLst/>
          </a:prstGeom>
        </p:spPr>
      </p:pic>
      <p:sp>
        <p:nvSpPr>
          <p:cNvPr id="8" name="Oval 7"/>
          <p:cNvSpPr/>
          <p:nvPr/>
        </p:nvSpPr>
        <p:spPr>
          <a:xfrm>
            <a:off x="7985760" y="3044824"/>
            <a:ext cx="438912" cy="5274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5400000">
            <a:off x="8909812" y="2750248"/>
            <a:ext cx="316992" cy="111658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779508" y="2893041"/>
            <a:ext cx="2184400" cy="830997"/>
          </a:xfrm>
          <a:prstGeom prst="rect">
            <a:avLst/>
          </a:prstGeom>
          <a:noFill/>
        </p:spPr>
        <p:txBody>
          <a:bodyPr wrap="square" rtlCol="0">
            <a:spAutoFit/>
          </a:bodyPr>
          <a:lstStyle/>
          <a:p>
            <a:r>
              <a:rPr lang="en-US" sz="1600" b="1" dirty="0" err="1" smtClean="0">
                <a:solidFill>
                  <a:schemeClr val="accent2">
                    <a:lumMod val="75000"/>
                  </a:schemeClr>
                </a:solidFill>
                <a:latin typeface="Open Sans" pitchFamily="2" charset="0"/>
                <a:ea typeface="Open Sans" pitchFamily="2" charset="0"/>
                <a:cs typeface="Open Sans" pitchFamily="2" charset="0"/>
              </a:rPr>
              <a:t>Giá</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trị</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từ</a:t>
            </a:r>
            <a:r>
              <a:rPr lang="en-US" sz="1600" b="1" dirty="0" smtClean="0">
                <a:solidFill>
                  <a:schemeClr val="accent2">
                    <a:lumMod val="75000"/>
                  </a:schemeClr>
                </a:solidFill>
                <a:latin typeface="Open Sans" pitchFamily="2" charset="0"/>
                <a:ea typeface="Open Sans" pitchFamily="2" charset="0"/>
                <a:cs typeface="Open Sans" pitchFamily="2" charset="0"/>
              </a:rPr>
              <a:t> 0 -&gt; 1, </a:t>
            </a:r>
            <a:r>
              <a:rPr lang="en-US" sz="1600" b="1" dirty="0" err="1" smtClean="0">
                <a:solidFill>
                  <a:schemeClr val="accent2">
                    <a:lumMod val="75000"/>
                  </a:schemeClr>
                </a:solidFill>
                <a:latin typeface="Open Sans" pitchFamily="2" charset="0"/>
                <a:ea typeface="Open Sans" pitchFamily="2" charset="0"/>
                <a:cs typeface="Open Sans" pitchFamily="2" charset="0"/>
              </a:rPr>
              <a:t>giá</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trị</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càng</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lớn</a:t>
            </a:r>
            <a:r>
              <a:rPr lang="en-US" sz="1600" b="1" dirty="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càng</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đậm</a:t>
            </a:r>
            <a:endParaRPr lang="en-US" sz="1600" b="1" dirty="0">
              <a:solidFill>
                <a:schemeClr val="accent2">
                  <a:lumMod val="75000"/>
                </a:schemeClr>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71546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5688" y="295922"/>
            <a:ext cx="10911840" cy="3077766"/>
          </a:xfrm>
          <a:prstGeom prst="rect">
            <a:avLst/>
          </a:prstGeom>
          <a:noFill/>
        </p:spPr>
        <p:txBody>
          <a:bodyPr wrap="square" rtlCol="0">
            <a:spAutoFit/>
          </a:bodyPr>
          <a:lstStyle/>
          <a:p>
            <a:pPr marL="742950" lvl="1"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HSLA: </a:t>
            </a:r>
            <a:r>
              <a:rPr lang="en-US" sz="1600" dirty="0" err="1">
                <a:solidFill>
                  <a:srgbClr val="444444"/>
                </a:solidFill>
                <a:latin typeface="Open Sans" pitchFamily="2" charset="0"/>
                <a:ea typeface="Open Sans" pitchFamily="2" charset="0"/>
                <a:cs typeface="Open Sans" pitchFamily="2" charset="0"/>
              </a:rPr>
              <a:t>V</a:t>
            </a:r>
            <a:r>
              <a:rPr lang="en-US" sz="1600" dirty="0" err="1" smtClean="0">
                <a:solidFill>
                  <a:srgbClr val="444444"/>
                </a:solidFill>
                <a:latin typeface="Open Sans" pitchFamily="2" charset="0"/>
                <a:ea typeface="Open Sans" pitchFamily="2" charset="0"/>
                <a:cs typeface="Open Sans" pitchFamily="2" charset="0"/>
              </a:rPr>
              <a:t>iết</a:t>
            </a:r>
            <a:r>
              <a:rPr lang="en-US" sz="1600" dirty="0" smtClean="0">
                <a:solidFill>
                  <a:srgbClr val="444444"/>
                </a:solidFill>
                <a:latin typeface="Open Sans" pitchFamily="2" charset="0"/>
                <a:ea typeface="Open Sans" pitchFamily="2" charset="0"/>
                <a:cs typeface="Open Sans" pitchFamily="2" charset="0"/>
              </a:rPr>
              <a:t> </a:t>
            </a:r>
            <a:r>
              <a:rPr lang="en-US" sz="1600" dirty="0" err="1">
                <a:solidFill>
                  <a:srgbClr val="444444"/>
                </a:solidFill>
                <a:latin typeface="Open Sans" pitchFamily="2" charset="0"/>
                <a:ea typeface="Open Sans" pitchFamily="2" charset="0"/>
                <a:cs typeface="Open Sans" pitchFamily="2" charset="0"/>
              </a:rPr>
              <a:t>tắt</a:t>
            </a:r>
            <a:r>
              <a:rPr lang="en-US" sz="1600" dirty="0">
                <a:solidFill>
                  <a:srgbClr val="444444"/>
                </a:solidFill>
                <a:latin typeface="Open Sans" pitchFamily="2" charset="0"/>
                <a:ea typeface="Open Sans" pitchFamily="2" charset="0"/>
                <a:cs typeface="Open Sans" pitchFamily="2" charset="0"/>
              </a:rPr>
              <a:t> </a:t>
            </a:r>
            <a:r>
              <a:rPr lang="en-US" sz="1600" dirty="0" err="1">
                <a:solidFill>
                  <a:srgbClr val="444444"/>
                </a:solidFill>
                <a:latin typeface="Open Sans" pitchFamily="2" charset="0"/>
                <a:ea typeface="Open Sans" pitchFamily="2" charset="0"/>
                <a:cs typeface="Open Sans" pitchFamily="2" charset="0"/>
              </a:rPr>
              <a:t>của</a:t>
            </a:r>
            <a:r>
              <a:rPr lang="en-US" sz="1600" dirty="0">
                <a:solidFill>
                  <a:srgbClr val="444444"/>
                </a:solidFill>
                <a:latin typeface="Open Sans" pitchFamily="2" charset="0"/>
                <a:ea typeface="Open Sans" pitchFamily="2" charset="0"/>
                <a:cs typeface="Open Sans" pitchFamily="2" charset="0"/>
              </a:rPr>
              <a:t> </a:t>
            </a:r>
            <a:r>
              <a:rPr lang="en-US" sz="1600" dirty="0" err="1">
                <a:solidFill>
                  <a:srgbClr val="444444"/>
                </a:solidFill>
                <a:latin typeface="Open Sans" pitchFamily="2" charset="0"/>
                <a:ea typeface="Open Sans" pitchFamily="2" charset="0"/>
                <a:cs typeface="Open Sans" pitchFamily="2" charset="0"/>
              </a:rPr>
              <a:t>màu</a:t>
            </a:r>
            <a:r>
              <a:rPr lang="en-US" sz="1600" dirty="0">
                <a:solidFill>
                  <a:srgbClr val="444444"/>
                </a:solidFill>
                <a:latin typeface="Open Sans" pitchFamily="2" charset="0"/>
                <a:ea typeface="Open Sans" pitchFamily="2" charset="0"/>
                <a:cs typeface="Open Sans" pitchFamily="2" charset="0"/>
              </a:rPr>
              <a:t> </a:t>
            </a:r>
            <a:r>
              <a:rPr lang="en-US" sz="1600" b="1" dirty="0" err="1" smtClean="0">
                <a:solidFill>
                  <a:srgbClr val="444444"/>
                </a:solidFill>
                <a:latin typeface="Open Sans" pitchFamily="2" charset="0"/>
                <a:ea typeface="Open Sans" pitchFamily="2" charset="0"/>
                <a:cs typeface="Open Sans" pitchFamily="2" charset="0"/>
              </a:rPr>
              <a:t>sắc</a:t>
            </a:r>
            <a:r>
              <a:rPr lang="en-US" sz="1600" b="1" dirty="0" smtClean="0">
                <a:solidFill>
                  <a:srgbClr val="444444"/>
                </a:solidFill>
                <a:latin typeface="Open Sans" pitchFamily="2" charset="0"/>
                <a:ea typeface="Open Sans" pitchFamily="2" charset="0"/>
                <a:cs typeface="Open Sans" pitchFamily="2" charset="0"/>
              </a:rPr>
              <a:t> (hue), </a:t>
            </a:r>
            <a:r>
              <a:rPr lang="en-US" sz="1600" b="1" dirty="0" err="1">
                <a:solidFill>
                  <a:srgbClr val="444444"/>
                </a:solidFill>
                <a:latin typeface="Open Sans" pitchFamily="2" charset="0"/>
                <a:ea typeface="Open Sans" pitchFamily="2" charset="0"/>
                <a:cs typeface="Open Sans" pitchFamily="2" charset="0"/>
              </a:rPr>
              <a:t>độ</a:t>
            </a:r>
            <a:r>
              <a:rPr lang="en-US" sz="1600" b="1" dirty="0">
                <a:solidFill>
                  <a:srgbClr val="444444"/>
                </a:solidFill>
                <a:latin typeface="Open Sans" pitchFamily="2" charset="0"/>
                <a:ea typeface="Open Sans" pitchFamily="2" charset="0"/>
                <a:cs typeface="Open Sans" pitchFamily="2" charset="0"/>
              </a:rPr>
              <a:t> </a:t>
            </a:r>
            <a:r>
              <a:rPr lang="en-US" sz="1600" b="1" dirty="0" err="1">
                <a:solidFill>
                  <a:srgbClr val="444444"/>
                </a:solidFill>
                <a:latin typeface="Open Sans" pitchFamily="2" charset="0"/>
                <a:ea typeface="Open Sans" pitchFamily="2" charset="0"/>
                <a:cs typeface="Open Sans" pitchFamily="2" charset="0"/>
              </a:rPr>
              <a:t>bão</a:t>
            </a:r>
            <a:r>
              <a:rPr lang="en-US" sz="1600" b="1" dirty="0">
                <a:solidFill>
                  <a:srgbClr val="444444"/>
                </a:solidFill>
                <a:latin typeface="Open Sans" pitchFamily="2" charset="0"/>
                <a:ea typeface="Open Sans" pitchFamily="2" charset="0"/>
                <a:cs typeface="Open Sans" pitchFamily="2" charset="0"/>
              </a:rPr>
              <a:t> </a:t>
            </a:r>
            <a:r>
              <a:rPr lang="en-US" sz="1600" b="1" dirty="0" err="1" smtClean="0">
                <a:solidFill>
                  <a:srgbClr val="444444"/>
                </a:solidFill>
                <a:latin typeface="Open Sans" pitchFamily="2" charset="0"/>
                <a:ea typeface="Open Sans" pitchFamily="2" charset="0"/>
                <a:cs typeface="Open Sans" pitchFamily="2" charset="0"/>
              </a:rPr>
              <a:t>hòa</a:t>
            </a:r>
            <a:r>
              <a:rPr lang="en-US" sz="1600" b="1" dirty="0" smtClean="0">
                <a:solidFill>
                  <a:srgbClr val="444444"/>
                </a:solidFill>
                <a:latin typeface="Open Sans" pitchFamily="2" charset="0"/>
                <a:ea typeface="Open Sans" pitchFamily="2" charset="0"/>
                <a:cs typeface="Open Sans" pitchFamily="2" charset="0"/>
              </a:rPr>
              <a:t> (saturation) </a:t>
            </a:r>
            <a:r>
              <a:rPr lang="en-US" sz="1600" b="1" dirty="0" err="1">
                <a:solidFill>
                  <a:srgbClr val="444444"/>
                </a:solidFill>
                <a:latin typeface="Open Sans" pitchFamily="2" charset="0"/>
                <a:ea typeface="Open Sans" pitchFamily="2" charset="0"/>
                <a:cs typeface="Open Sans" pitchFamily="2" charset="0"/>
              </a:rPr>
              <a:t>và</a:t>
            </a:r>
            <a:r>
              <a:rPr lang="en-US" sz="1600" b="1" dirty="0">
                <a:solidFill>
                  <a:srgbClr val="444444"/>
                </a:solidFill>
                <a:latin typeface="Open Sans" pitchFamily="2" charset="0"/>
                <a:ea typeface="Open Sans" pitchFamily="2" charset="0"/>
                <a:cs typeface="Open Sans" pitchFamily="2" charset="0"/>
              </a:rPr>
              <a:t> </a:t>
            </a:r>
            <a:r>
              <a:rPr lang="en-US" sz="1600" b="1" dirty="0" err="1">
                <a:solidFill>
                  <a:srgbClr val="444444"/>
                </a:solidFill>
                <a:latin typeface="Open Sans" pitchFamily="2" charset="0"/>
                <a:ea typeface="Open Sans" pitchFamily="2" charset="0"/>
                <a:cs typeface="Open Sans" pitchFamily="2" charset="0"/>
              </a:rPr>
              <a:t>độ</a:t>
            </a:r>
            <a:r>
              <a:rPr lang="en-US" sz="1600" b="1" dirty="0">
                <a:solidFill>
                  <a:srgbClr val="444444"/>
                </a:solidFill>
                <a:latin typeface="Open Sans" pitchFamily="2" charset="0"/>
                <a:ea typeface="Open Sans" pitchFamily="2" charset="0"/>
                <a:cs typeface="Open Sans" pitchFamily="2" charset="0"/>
              </a:rPr>
              <a:t> </a:t>
            </a:r>
            <a:r>
              <a:rPr lang="en-US" sz="1600" b="1" dirty="0" err="1" smtClean="0">
                <a:solidFill>
                  <a:srgbClr val="444444"/>
                </a:solidFill>
                <a:latin typeface="Open Sans" pitchFamily="2" charset="0"/>
                <a:ea typeface="Open Sans" pitchFamily="2" charset="0"/>
                <a:cs typeface="Open Sans" pitchFamily="2" charset="0"/>
              </a:rPr>
              <a:t>sáng</a:t>
            </a:r>
            <a:r>
              <a:rPr lang="en-US" sz="1600" b="1" dirty="0" smtClean="0">
                <a:solidFill>
                  <a:srgbClr val="444444"/>
                </a:solidFill>
                <a:latin typeface="Open Sans" pitchFamily="2" charset="0"/>
                <a:ea typeface="Open Sans" pitchFamily="2" charset="0"/>
                <a:cs typeface="Open Sans" pitchFamily="2" charset="0"/>
              </a:rPr>
              <a:t> (lightness)</a:t>
            </a:r>
            <a:r>
              <a:rPr lang="en-US" sz="1600" dirty="0" smtClean="0">
                <a:solidFill>
                  <a:srgbClr val="444444"/>
                </a:solidFill>
                <a:latin typeface="Open Sans" pitchFamily="2" charset="0"/>
                <a:ea typeface="Open Sans" pitchFamily="2" charset="0"/>
                <a:cs typeface="Open Sans" pitchFamily="2" charset="0"/>
              </a:rPr>
              <a:t> </a:t>
            </a:r>
            <a:r>
              <a:rPr lang="en-US" sz="1600" dirty="0" err="1" smtClean="0">
                <a:solidFill>
                  <a:srgbClr val="444444"/>
                </a:solidFill>
                <a:latin typeface="Open Sans" pitchFamily="2" charset="0"/>
                <a:ea typeface="Open Sans" pitchFamily="2" charset="0"/>
                <a:cs typeface="Open Sans" pitchFamily="2" charset="0"/>
              </a:rPr>
              <a:t>và</a:t>
            </a:r>
            <a:r>
              <a:rPr lang="en-US" sz="1600" dirty="0" smtClean="0">
                <a:solidFill>
                  <a:srgbClr val="444444"/>
                </a:solidFill>
                <a:latin typeface="Open Sans" pitchFamily="2" charset="0"/>
                <a:ea typeface="Open Sans" pitchFamily="2" charset="0"/>
                <a:cs typeface="Open Sans" pitchFamily="2" charset="0"/>
              </a:rPr>
              <a:t> </a:t>
            </a:r>
            <a:r>
              <a:rPr lang="en-US" sz="1600" b="1" dirty="0" smtClean="0">
                <a:solidFill>
                  <a:srgbClr val="444444"/>
                </a:solidFill>
                <a:latin typeface="Open Sans" pitchFamily="2" charset="0"/>
                <a:ea typeface="Open Sans" pitchFamily="2" charset="0"/>
                <a:cs typeface="Open Sans" pitchFamily="2" charset="0"/>
              </a:rPr>
              <a:t>alpha</a:t>
            </a:r>
          </a:p>
          <a:p>
            <a:pPr marL="742950" lvl="1" indent="-285750">
              <a:buFont typeface="Wingdings" panose="05000000000000000000" pitchFamily="2" charset="2"/>
              <a:buChar char="v"/>
            </a:pPr>
            <a:endParaRPr lang="en-US" sz="1600" dirty="0" smtClean="0">
              <a:solidFill>
                <a:srgbClr val="444444"/>
              </a:solidFill>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vi-VN" sz="1600" dirty="0">
                <a:latin typeface="Open Sans" pitchFamily="2" charset="0"/>
                <a:ea typeface="Open Sans" pitchFamily="2" charset="0"/>
                <a:cs typeface="Open Sans" pitchFamily="2" charset="0"/>
              </a:rPr>
              <a:t>Màu sắc theo độ từ 0 đến 359. Một số ví dụ là: 0 = đỏ, 60 = vàng, 120 = xanh lá cây, 180 = lục lam, 240 = xanh lam và 300 = đỏ tươi</a:t>
            </a:r>
            <a:r>
              <a:rPr lang="vi-VN" sz="1600" dirty="0" smtClean="0">
                <a:latin typeface="Open Sans" pitchFamily="2" charset="0"/>
                <a:ea typeface="Open Sans" pitchFamily="2" charset="0"/>
                <a:cs typeface="Open Sans" pitchFamily="2" charset="0"/>
              </a:rPr>
              <a:t>.</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vi-VN"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vi-VN" sz="1600" dirty="0">
                <a:latin typeface="Open Sans" pitchFamily="2" charset="0"/>
                <a:ea typeface="Open Sans" pitchFamily="2" charset="0"/>
                <a:cs typeface="Open Sans" pitchFamily="2" charset="0"/>
              </a:rPr>
              <a:t>Độ bão hòa dưới dạng phần trăm với 100% là chỉ tiêu. Độ bão hòa 100% sẽ cho màu sắc đầy đủ và độ bão hòa 0 sẽ cho bạn một màu xám – có thể hiểu là làm cho giá trị màu sắc bị bỏ qua</a:t>
            </a:r>
            <a:r>
              <a:rPr lang="vi-VN" sz="1600" dirty="0" smtClean="0">
                <a:latin typeface="Open Sans" pitchFamily="2" charset="0"/>
                <a:ea typeface="Open Sans" pitchFamily="2" charset="0"/>
                <a:cs typeface="Open Sans" pitchFamily="2" charset="0"/>
              </a:rPr>
              <a:t>.</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vi-VN"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vi-VN" sz="1600" dirty="0">
                <a:latin typeface="Open Sans" pitchFamily="2" charset="0"/>
                <a:ea typeface="Open Sans" pitchFamily="2" charset="0"/>
                <a:cs typeface="Open Sans" pitchFamily="2" charset="0"/>
              </a:rPr>
              <a:t>Một tỷ lệ phần trăm để độ sáng với 100% sẽ là màu trắng, 50% sẽ là màu sắc thực tế và 0% sẽ là màu đen (độ sáng bằng 0</a:t>
            </a:r>
            <a:r>
              <a:rPr lang="vi-VN" sz="1600" dirty="0" smtClean="0">
                <a:latin typeface="Open Sans" pitchFamily="2" charset="0"/>
                <a:ea typeface="Open Sans" pitchFamily="2" charset="0"/>
                <a:cs typeface="Open Sans" pitchFamily="2" charset="0"/>
              </a:rPr>
              <a:t>).</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endParaRPr lang="vi-VN"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vi-VN" sz="1600" dirty="0">
                <a:latin typeface="Open Sans" pitchFamily="2" charset="0"/>
                <a:ea typeface="Open Sans" pitchFamily="2" charset="0"/>
                <a:cs typeface="Open Sans" pitchFamily="2" charset="0"/>
              </a:rPr>
              <a:t>Chữ a trong HSLA ()  ở đây cũng hoạt động giống như trong RGBA ()  tức alpha</a:t>
            </a:r>
            <a:r>
              <a:rPr lang="vi-VN" sz="1600" dirty="0" smtClean="0">
                <a:latin typeface="Open Sans" pitchFamily="2" charset="0"/>
                <a:ea typeface="Open Sans" pitchFamily="2" charset="0"/>
                <a:cs typeface="Open Sans" pitchFamily="2" charset="0"/>
              </a:rPr>
              <a:t>.</a:t>
            </a:r>
            <a:endParaRPr lang="vi-VN" sz="1600" dirty="0">
              <a:latin typeface="Open Sans" pitchFamily="2" charset="0"/>
              <a:ea typeface="Open Sans" pitchFamily="2" charset="0"/>
              <a:cs typeface="Open Sans" pitchFamily="2" charset="0"/>
            </a:endParaRPr>
          </a:p>
        </p:txBody>
      </p:sp>
      <p:sp>
        <p:nvSpPr>
          <p:cNvPr id="6" name="TextBox 5"/>
          <p:cNvSpPr txBox="1"/>
          <p:nvPr/>
        </p:nvSpPr>
        <p:spPr>
          <a:xfrm>
            <a:off x="704088" y="3551031"/>
            <a:ext cx="10911840" cy="2893100"/>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background-size:  </a:t>
            </a:r>
            <a:r>
              <a:rPr lang="en-US" dirty="0" err="1" smtClean="0">
                <a:latin typeface="Open Sans" pitchFamily="2" charset="0"/>
                <a:ea typeface="Open Sans" pitchFamily="2" charset="0"/>
                <a:cs typeface="Open Sans" pitchFamily="2" charset="0"/>
              </a:rPr>
              <a:t>Xác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định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kích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thước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cho</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khung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hình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kết</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hợp</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với</a:t>
            </a:r>
            <a:r>
              <a:rPr lang="en-US" dirty="0" smtClean="0">
                <a:latin typeface="Open Sans" pitchFamily="2" charset="0"/>
                <a:ea typeface="Open Sans" pitchFamily="2" charset="0"/>
                <a:cs typeface="Open Sans" pitchFamily="2" charset="0"/>
              </a:rPr>
              <a:t> background-image </a:t>
            </a:r>
            <a:r>
              <a:rPr lang="en-US" dirty="0" err="1" smtClean="0">
                <a:latin typeface="Open Sans" pitchFamily="2" charset="0"/>
                <a:ea typeface="Open Sans" pitchFamily="2" charset="0"/>
                <a:cs typeface="Open Sans" pitchFamily="2" charset="0"/>
              </a:rPr>
              <a:t>chèn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hình</a:t>
            </a:r>
            <a:r>
              <a:rPr lang="en-US" dirty="0" smtClean="0">
                <a:latin typeface="Open Sans" pitchFamily="2" charset="0"/>
                <a:ea typeface="Open Sans" pitchFamily="2" charset="0"/>
                <a:cs typeface="Open Sans" pitchFamily="2" charset="0"/>
              </a:rPr>
              <a:t>.</a:t>
            </a:r>
          </a:p>
          <a:p>
            <a:pPr marL="742950" lvl="1" indent="-285750">
              <a:buFont typeface="Wingdings" panose="05000000000000000000" pitchFamily="2" charset="2"/>
              <a:buChar char="v"/>
            </a:pPr>
            <a:r>
              <a:rPr lang="en-US" b="1" dirty="0" err="1" smtClean="0">
                <a:latin typeface="Open Sans" pitchFamily="2" charset="0"/>
                <a:ea typeface="Open Sans" pitchFamily="2" charset="0"/>
                <a:cs typeface="Open Sans" pitchFamily="2" charset="0"/>
              </a:rPr>
              <a:t>Các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giá</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trị</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thông</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dụng</a:t>
            </a:r>
            <a:r>
              <a:rPr lang="en-US" b="1" dirty="0" smtClean="0">
                <a:latin typeface="Open Sans" pitchFamily="2" charset="0"/>
                <a:ea typeface="Open Sans" pitchFamily="2" charset="0"/>
                <a:cs typeface="Open Sans" pitchFamily="2" charset="0"/>
              </a:rPr>
              <a:t>:</a:t>
            </a: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Cover</a:t>
            </a:r>
            <a:r>
              <a:rPr lang="en-US" sz="1600" dirty="0" smtClean="0">
                <a:latin typeface="Open Sans" pitchFamily="2" charset="0"/>
                <a:ea typeface="Open Sans" pitchFamily="2" charset="0"/>
                <a:cs typeface="Open Sans" pitchFamily="2" charset="0"/>
              </a:rPr>
              <a:t>: </a:t>
            </a:r>
            <a:r>
              <a:rPr lang="vi-VN" sz="1600" dirty="0">
                <a:latin typeface="Open Sans" pitchFamily="2" charset="0"/>
                <a:ea typeface="Open Sans" pitchFamily="2" charset="0"/>
                <a:cs typeface="Open Sans" pitchFamily="2" charset="0"/>
              </a:rPr>
              <a:t>Tự chia tỷ lệ tới kích thước lớn nhất của chiều rộng hoặc chiều cao để phù hợp với vùng nội </a:t>
            </a:r>
            <a:r>
              <a:rPr lang="vi-VN" sz="1600" dirty="0" smtClean="0">
                <a:latin typeface="Open Sans" pitchFamily="2" charset="0"/>
                <a:ea typeface="Open Sans" pitchFamily="2" charset="0"/>
                <a:cs typeface="Open Sans" pitchFamily="2" charset="0"/>
              </a:rPr>
              <a:t>dung.</a:t>
            </a:r>
            <a:r>
              <a:rPr lang="en-US" sz="1600" dirty="0" smtClean="0">
                <a:latin typeface="Open Sans" pitchFamily="2" charset="0"/>
                <a:ea typeface="Open Sans" pitchFamily="2" charset="0"/>
                <a:cs typeface="Open Sans" pitchFamily="2" charset="0"/>
              </a:rPr>
              <a:t> </a:t>
            </a:r>
            <a:r>
              <a:rPr lang="vi-VN" sz="1600" dirty="0" smtClean="0">
                <a:latin typeface="Open Sans" pitchFamily="2" charset="0"/>
                <a:ea typeface="Open Sans" pitchFamily="2" charset="0"/>
                <a:cs typeface="Open Sans" pitchFamily="2" charset="0"/>
              </a:rPr>
              <a:t>Nếu </a:t>
            </a:r>
            <a:r>
              <a:rPr lang="vi-VN" sz="1600" dirty="0">
                <a:latin typeface="Open Sans" pitchFamily="2" charset="0"/>
                <a:ea typeface="Open Sans" pitchFamily="2" charset="0"/>
                <a:cs typeface="Open Sans" pitchFamily="2" charset="0"/>
              </a:rPr>
              <a:t>chiều cao lớn hơn chiều rộng thì background sẽ chỉnh 100% theo chiều cao, chiều rộng sẽ tự động chỉnh tỷ lệ cho phù hợp (auto</a:t>
            </a:r>
            <a:r>
              <a:rPr lang="vi-VN" sz="1600" dirty="0" smtClean="0">
                <a:latin typeface="Open Sans" pitchFamily="2" charset="0"/>
                <a:ea typeface="Open Sans" pitchFamily="2" charset="0"/>
                <a:cs typeface="Open Sans" pitchFamily="2" charset="0"/>
              </a:rPr>
              <a:t>).</a:t>
            </a:r>
            <a:r>
              <a:rPr lang="en-US" sz="1600" dirty="0" smtClean="0">
                <a:latin typeface="Open Sans" pitchFamily="2" charset="0"/>
                <a:ea typeface="Open Sans" pitchFamily="2" charset="0"/>
                <a:cs typeface="Open Sans" pitchFamily="2" charset="0"/>
              </a:rPr>
              <a:t> </a:t>
            </a:r>
            <a:r>
              <a:rPr lang="vi-VN" sz="1600" dirty="0" smtClean="0">
                <a:latin typeface="Open Sans" pitchFamily="2" charset="0"/>
                <a:ea typeface="Open Sans" pitchFamily="2" charset="0"/>
                <a:cs typeface="Open Sans" pitchFamily="2" charset="0"/>
              </a:rPr>
              <a:t>Ngược </a:t>
            </a:r>
            <a:r>
              <a:rPr lang="vi-VN" sz="1600" dirty="0">
                <a:latin typeface="Open Sans" pitchFamily="2" charset="0"/>
                <a:ea typeface="Open Sans" pitchFamily="2" charset="0"/>
                <a:cs typeface="Open Sans" pitchFamily="2" charset="0"/>
              </a:rPr>
              <a:t>lại nếu chiều rộng lớn hơn chiều cao thì background sẽ chỉnh 100% theo chiều rộng, chiều cao sẽ tự động chỉnh tỷ lệ cho phù hợp (auto</a:t>
            </a:r>
            <a:r>
              <a:rPr lang="vi-VN" sz="1600" dirty="0" smtClean="0">
                <a:latin typeface="Open Sans" pitchFamily="2" charset="0"/>
                <a:ea typeface="Open Sans" pitchFamily="2" charset="0"/>
                <a:cs typeface="Open Sans" pitchFamily="2" charset="0"/>
              </a:rPr>
              <a:t>)</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Contain</a:t>
            </a:r>
            <a:r>
              <a:rPr lang="en-US" sz="1600" dirty="0" smtClean="0">
                <a:latin typeface="Open Sans" pitchFamily="2" charset="0"/>
                <a:ea typeface="Open Sans" pitchFamily="2" charset="0"/>
                <a:cs typeface="Open Sans" pitchFamily="2" charset="0"/>
              </a:rPr>
              <a:t>: </a:t>
            </a:r>
            <a:r>
              <a:rPr lang="vi-VN" sz="1600" dirty="0">
                <a:latin typeface="Open Sans" pitchFamily="2" charset="0"/>
                <a:ea typeface="Open Sans" pitchFamily="2" charset="0"/>
                <a:cs typeface="Open Sans" pitchFamily="2" charset="0"/>
              </a:rPr>
              <a:t>Tự chia tỷ lệ tới kích thước nhỏ nhất của chiều rộng hoặc chiều cao để phù hợp với vùng nội </a:t>
            </a:r>
            <a:r>
              <a:rPr lang="vi-VN" sz="1600" dirty="0" smtClean="0">
                <a:latin typeface="Open Sans" pitchFamily="2" charset="0"/>
                <a:ea typeface="Open Sans" pitchFamily="2" charset="0"/>
                <a:cs typeface="Open Sans" pitchFamily="2" charset="0"/>
              </a:rPr>
              <a:t>dung</a:t>
            </a:r>
            <a:r>
              <a:rPr lang="en-US" sz="1600" dirty="0" smtClean="0">
                <a:latin typeface="Open Sans" pitchFamily="2" charset="0"/>
                <a:ea typeface="Open Sans" pitchFamily="2" charset="0"/>
                <a:cs typeface="Open Sans" pitchFamily="2" charset="0"/>
              </a:rPr>
              <a:t>. </a:t>
            </a:r>
            <a:r>
              <a:rPr lang="vi-VN" sz="1600" dirty="0" smtClean="0">
                <a:latin typeface="Open Sans" pitchFamily="2" charset="0"/>
                <a:ea typeface="Open Sans" pitchFamily="2" charset="0"/>
                <a:cs typeface="Open Sans" pitchFamily="2" charset="0"/>
              </a:rPr>
              <a:t>Nếu </a:t>
            </a:r>
            <a:r>
              <a:rPr lang="vi-VN" sz="1600" dirty="0">
                <a:latin typeface="Open Sans" pitchFamily="2" charset="0"/>
                <a:ea typeface="Open Sans" pitchFamily="2" charset="0"/>
                <a:cs typeface="Open Sans" pitchFamily="2" charset="0"/>
              </a:rPr>
              <a:t>chiều cao nhỏ hơn chiều rộng thì background sẽ chỉnh 100% theo chiều cao, chiều rộng sẽ tự động chỉnh tỷ lệ cho phù hợp (</a:t>
            </a:r>
            <a:r>
              <a:rPr lang="vi-VN" sz="1600" dirty="0" smtClean="0">
                <a:latin typeface="Open Sans" pitchFamily="2" charset="0"/>
                <a:ea typeface="Open Sans" pitchFamily="2" charset="0"/>
                <a:cs typeface="Open Sans" pitchFamily="2" charset="0"/>
              </a:rPr>
              <a:t>auto)</a:t>
            </a:r>
            <a:r>
              <a:rPr lang="en-US" sz="1600" dirty="0" smtClean="0">
                <a:latin typeface="Open Sans" pitchFamily="2" charset="0"/>
                <a:ea typeface="Open Sans" pitchFamily="2" charset="0"/>
                <a:cs typeface="Open Sans" pitchFamily="2" charset="0"/>
              </a:rPr>
              <a:t>. N</a:t>
            </a:r>
            <a:r>
              <a:rPr lang="vi-VN" sz="1600" dirty="0" smtClean="0">
                <a:latin typeface="Open Sans" pitchFamily="2" charset="0"/>
                <a:ea typeface="Open Sans" pitchFamily="2" charset="0"/>
                <a:cs typeface="Open Sans" pitchFamily="2" charset="0"/>
              </a:rPr>
              <a:t>gược </a:t>
            </a:r>
            <a:r>
              <a:rPr lang="vi-VN" sz="1600" dirty="0">
                <a:latin typeface="Open Sans" pitchFamily="2" charset="0"/>
                <a:ea typeface="Open Sans" pitchFamily="2" charset="0"/>
                <a:cs typeface="Open Sans" pitchFamily="2" charset="0"/>
              </a:rPr>
              <a:t>lại nếu chiều rộng nhỏ hơn chiều cao thì background sẽ chỉnh 100% theo chiều rộng, chiều cao sẽ tự động chỉnh tỷ lệ cho phù hợp (auto</a:t>
            </a:r>
            <a:r>
              <a:rPr lang="vi-VN" sz="1600" dirty="0" smtClean="0">
                <a:latin typeface="Open Sans" pitchFamily="2" charset="0"/>
                <a:ea typeface="Open Sans" pitchFamily="2" charset="0"/>
                <a:cs typeface="Open Sans" pitchFamily="2" charset="0"/>
              </a:rPr>
              <a:t>).</a:t>
            </a:r>
            <a:endParaRPr lang="en-US"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37204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388" y="287131"/>
            <a:ext cx="10911840" cy="1384995"/>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background-clip:</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Xác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định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phủ</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của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hình</a:t>
            </a: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b="1" dirty="0" err="1">
                <a:latin typeface="Open Sans" pitchFamily="2" charset="0"/>
                <a:ea typeface="Open Sans" pitchFamily="2" charset="0"/>
                <a:cs typeface="Open Sans" pitchFamily="2" charset="0"/>
              </a:rPr>
              <a:t>Các</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giá</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trị</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thông</a:t>
            </a:r>
            <a:r>
              <a:rPr lang="en-US" b="1" dirty="0">
                <a:latin typeface="Open Sans" pitchFamily="2" charset="0"/>
                <a:ea typeface="Open Sans" pitchFamily="2" charset="0"/>
                <a:cs typeface="Open Sans" pitchFamily="2" charset="0"/>
              </a:rPr>
              <a:t> </a:t>
            </a:r>
            <a:r>
              <a:rPr lang="en-US" b="1" dirty="0" err="1">
                <a:latin typeface="Open Sans" pitchFamily="2" charset="0"/>
                <a:ea typeface="Open Sans" pitchFamily="2" charset="0"/>
                <a:cs typeface="Open Sans" pitchFamily="2" charset="0"/>
              </a:rPr>
              <a:t>dụng</a:t>
            </a:r>
            <a:r>
              <a:rPr lang="en-US" b="1" dirty="0" smtClean="0">
                <a:latin typeface="Open Sans" pitchFamily="2" charset="0"/>
                <a:ea typeface="Open Sans" pitchFamily="2" charset="0"/>
                <a:cs typeface="Open Sans" pitchFamily="2" charset="0"/>
              </a:rPr>
              <a:t>:</a:t>
            </a: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Padding-box: </a:t>
            </a:r>
            <a:r>
              <a:rPr lang="en-US" sz="1600" dirty="0" err="1" smtClean="0">
                <a:latin typeface="Open Sans" pitchFamily="2" charset="0"/>
                <a:ea typeface="Open Sans" pitchFamily="2" charset="0"/>
                <a:cs typeface="Open Sans" pitchFamily="2" charset="0"/>
              </a:rPr>
              <a:t>Hình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bao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phủ</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vừa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nội</a:t>
            </a:r>
            <a:r>
              <a:rPr lang="en-US" sz="1600" dirty="0" smtClean="0">
                <a:latin typeface="Open Sans" pitchFamily="2" charset="0"/>
                <a:ea typeface="Open Sans" pitchFamily="2" charset="0"/>
                <a:cs typeface="Open Sans" pitchFamily="2" charset="0"/>
              </a:rPr>
              <a:t> dung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padding (</a:t>
            </a:r>
            <a:r>
              <a:rPr lang="en-US" sz="1600" dirty="0" err="1" smtClean="0">
                <a:latin typeface="Open Sans" pitchFamily="2" charset="0"/>
                <a:ea typeface="Open Sans" pitchFamily="2" charset="0"/>
                <a:cs typeface="Open Sans" pitchFamily="2" charset="0"/>
              </a:rPr>
              <a:t>không</a:t>
            </a:r>
            <a:r>
              <a:rPr lang="en-US" sz="1600" dirty="0" smtClean="0">
                <a:latin typeface="Open Sans" pitchFamily="2" charset="0"/>
                <a:ea typeface="Open Sans" pitchFamily="2" charset="0"/>
                <a:cs typeface="Open Sans" pitchFamily="2" charset="0"/>
              </a:rPr>
              <a:t> border)</a:t>
            </a: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Border-box: </a:t>
            </a:r>
            <a:r>
              <a:rPr lang="en-US" sz="1600" dirty="0" err="1" smtClean="0">
                <a:latin typeface="Open Sans" pitchFamily="2" charset="0"/>
                <a:ea typeface="Open Sans" pitchFamily="2" charset="0"/>
                <a:cs typeface="Open Sans" pitchFamily="2" charset="0"/>
              </a:rPr>
              <a:t>Hình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bao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phủ</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cả</a:t>
            </a:r>
            <a:r>
              <a:rPr lang="en-US" sz="1600" dirty="0" smtClean="0">
                <a:latin typeface="Open Sans" pitchFamily="2" charset="0"/>
                <a:ea typeface="Open Sans" pitchFamily="2" charset="0"/>
                <a:cs typeface="Open Sans" pitchFamily="2" charset="0"/>
              </a:rPr>
              <a:t> border</a:t>
            </a: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Content-box: </a:t>
            </a:r>
            <a:r>
              <a:rPr lang="en-US" sz="1600" dirty="0" err="1" smtClean="0">
                <a:latin typeface="Open Sans" pitchFamily="2" charset="0"/>
                <a:ea typeface="Open Sans" pitchFamily="2" charset="0"/>
                <a:cs typeface="Open Sans" pitchFamily="2" charset="0"/>
              </a:rPr>
              <a:t>Hình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chỉ</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được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bao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phủ</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nội</a:t>
            </a:r>
            <a:r>
              <a:rPr lang="en-US" sz="1600" dirty="0" smtClean="0">
                <a:latin typeface="Open Sans" pitchFamily="2" charset="0"/>
                <a:ea typeface="Open Sans" pitchFamily="2" charset="0"/>
                <a:cs typeface="Open Sans" pitchFamily="2" charset="0"/>
              </a:rPr>
              <a:t> dung </a:t>
            </a:r>
            <a:r>
              <a:rPr lang="en-US" sz="1600" dirty="0" err="1" smtClean="0">
                <a:latin typeface="Open Sans" pitchFamily="2" charset="0"/>
                <a:ea typeface="Open Sans" pitchFamily="2" charset="0"/>
                <a:cs typeface="Open Sans" pitchFamily="2" charset="0"/>
              </a:rPr>
              <a:t>bên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trong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không</a:t>
            </a:r>
            <a:r>
              <a:rPr lang="en-US" sz="1600" dirty="0" smtClean="0">
                <a:latin typeface="Open Sans" pitchFamily="2" charset="0"/>
                <a:ea typeface="Open Sans" pitchFamily="2" charset="0"/>
                <a:cs typeface="Open Sans" pitchFamily="2" charset="0"/>
              </a:rPr>
              <a:t> padding, border)</a:t>
            </a:r>
            <a:endParaRPr lang="en-US" sz="1600" dirty="0">
              <a:latin typeface="Open Sans" pitchFamily="2" charset="0"/>
              <a:ea typeface="Open Sans" pitchFamily="2" charset="0"/>
              <a:cs typeface="Open Sans" pitchFamily="2" charset="0"/>
            </a:endParaRPr>
          </a:p>
        </p:txBody>
      </p:sp>
      <p:sp>
        <p:nvSpPr>
          <p:cNvPr id="5" name="TextBox 4"/>
          <p:cNvSpPr txBox="1"/>
          <p:nvPr/>
        </p:nvSpPr>
        <p:spPr>
          <a:xfrm>
            <a:off x="564388" y="1861931"/>
            <a:ext cx="1091184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border-radius: </a:t>
            </a:r>
            <a:r>
              <a:rPr lang="en-US" sz="1600" dirty="0">
                <a:latin typeface="Open Sans" pitchFamily="2" charset="0"/>
                <a:ea typeface="Open Sans" pitchFamily="2" charset="0"/>
                <a:cs typeface="Open Sans" pitchFamily="2" charset="0"/>
              </a:rPr>
              <a:t>B</a:t>
            </a:r>
            <a:r>
              <a:rPr lang="en-US" sz="1600" dirty="0" smtClean="0">
                <a:latin typeface="Open Sans" pitchFamily="2" charset="0"/>
                <a:ea typeface="Open Sans" pitchFamily="2" charset="0"/>
                <a:cs typeface="Open Sans" pitchFamily="2" charset="0"/>
              </a:rPr>
              <a:t>o </a:t>
            </a:r>
            <a:r>
              <a:rPr lang="en-US" sz="1600" dirty="0" err="1" smtClean="0">
                <a:latin typeface="Open Sans" pitchFamily="2" charset="0"/>
                <a:ea typeface="Open Sans" pitchFamily="2" charset="0"/>
                <a:cs typeface="Open Sans" pitchFamily="2" charset="0"/>
              </a:rPr>
              <a:t>tròn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gốc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của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các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endParaRPr lang="en-US" sz="1600" dirty="0">
              <a:latin typeface="Open Sans" pitchFamily="2" charset="0"/>
              <a:ea typeface="Open Sans" pitchFamily="2" charset="0"/>
              <a:cs typeface="Open Sans"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24" y="3103345"/>
            <a:ext cx="3238952" cy="3115110"/>
          </a:xfrm>
          <a:prstGeom prst="rect">
            <a:avLst/>
          </a:prstGeom>
        </p:spPr>
      </p:pic>
      <p:sp>
        <p:nvSpPr>
          <p:cNvPr id="7" name="TextBox 6"/>
          <p:cNvSpPr txBox="1"/>
          <p:nvPr/>
        </p:nvSpPr>
        <p:spPr>
          <a:xfrm>
            <a:off x="564388" y="2544208"/>
            <a:ext cx="3118612" cy="338554"/>
          </a:xfrm>
          <a:prstGeom prst="rect">
            <a:avLst/>
          </a:prstGeom>
          <a:noFill/>
        </p:spPr>
        <p:txBody>
          <a:bodyPr wrap="square" rtlCol="0">
            <a:spAutoFit/>
          </a:bodyPr>
          <a:lstStyle/>
          <a:p>
            <a:r>
              <a:rPr lang="en-US" sz="1600" b="1" dirty="0" err="1" smtClean="0">
                <a:solidFill>
                  <a:schemeClr val="accent2">
                    <a:lumMod val="75000"/>
                  </a:schemeClr>
                </a:solidFill>
                <a:latin typeface="Open Sans" pitchFamily="2" charset="0"/>
                <a:ea typeface="Open Sans" pitchFamily="2" charset="0"/>
                <a:cs typeface="Open Sans" pitchFamily="2" charset="0"/>
              </a:rPr>
              <a:t>Ví</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dụ</a:t>
            </a:r>
            <a:r>
              <a:rPr lang="en-US" sz="1600" b="1" dirty="0" smtClean="0">
                <a:solidFill>
                  <a:schemeClr val="accent2">
                    <a:lumMod val="75000"/>
                  </a:schemeClr>
                </a:solidFill>
                <a:latin typeface="Open Sans" pitchFamily="2" charset="0"/>
                <a:ea typeface="Open Sans" pitchFamily="2" charset="0"/>
                <a:cs typeface="Open Sans" pitchFamily="2" charset="0"/>
              </a:rPr>
              <a:t>: border-radius: 10px;</a:t>
            </a:r>
            <a:endParaRPr lang="en-US" sz="1600" b="1" dirty="0">
              <a:solidFill>
                <a:schemeClr val="accent2">
                  <a:lumMod val="75000"/>
                </a:schemeClr>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54486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688" y="414131"/>
            <a:ext cx="10911840" cy="923330"/>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linear Gradients:</a:t>
            </a:r>
          </a:p>
          <a:p>
            <a:pPr marL="285750" indent="-285750">
              <a:buFont typeface="Wingdings" panose="05000000000000000000" pitchFamily="2" charset="2"/>
              <a:buChar char="q"/>
            </a:pPr>
            <a:endParaRPr lang="en-US" b="1" dirty="0" smtClean="0">
              <a:latin typeface="Open Sans" pitchFamily="2" charset="0"/>
              <a:ea typeface="Open Sans" pitchFamily="2" charset="0"/>
              <a:cs typeface="Open Sans" pitchFamily="2" charset="0"/>
            </a:endParaRPr>
          </a:p>
          <a:p>
            <a:pPr lvl="2"/>
            <a:r>
              <a:rPr lang="en-US" b="1" dirty="0" err="1" smtClean="0">
                <a:latin typeface="Open Sans" pitchFamily="2" charset="0"/>
                <a:ea typeface="Open Sans" pitchFamily="2" charset="0"/>
                <a:cs typeface="Open Sans" pitchFamily="2" charset="0"/>
              </a:rPr>
              <a:t>Cú</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pháp</a:t>
            </a:r>
            <a:r>
              <a:rPr lang="en-US" b="1" dirty="0" smtClean="0">
                <a:latin typeface="Open Sans" pitchFamily="2" charset="0"/>
                <a:ea typeface="Open Sans" pitchFamily="2" charset="0"/>
                <a:cs typeface="Open Sans" pitchFamily="2" charset="0"/>
              </a:rPr>
              <a:t>: </a:t>
            </a:r>
            <a:r>
              <a:rPr lang="en-US" dirty="0" smtClean="0">
                <a:latin typeface="Open Sans" pitchFamily="2" charset="0"/>
                <a:ea typeface="Open Sans" pitchFamily="2" charset="0"/>
                <a:cs typeface="Open Sans" pitchFamily="2" charset="0"/>
              </a:rPr>
              <a:t>background: linear-gradient(direction/</a:t>
            </a:r>
            <a:r>
              <a:rPr lang="en-US" dirty="0" err="1" smtClean="0">
                <a:latin typeface="Open Sans" pitchFamily="2" charset="0"/>
                <a:ea typeface="Open Sans" pitchFamily="2" charset="0"/>
                <a:cs typeface="Open Sans" pitchFamily="2" charset="0"/>
              </a:rPr>
              <a:t>các</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đơn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vị</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đo</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độ</a:t>
            </a:r>
            <a:r>
              <a:rPr lang="en-US" dirty="0" smtClean="0">
                <a:latin typeface="Open Sans" pitchFamily="2" charset="0"/>
                <a:ea typeface="Open Sans" pitchFamily="2" charset="0"/>
                <a:cs typeface="Open Sans" pitchFamily="2" charset="0"/>
              </a:rPr>
              <a:t>, color1, color2,…) </a:t>
            </a:r>
            <a:endParaRPr lang="en-US" sz="1600" dirty="0">
              <a:latin typeface="Open Sans" pitchFamily="2" charset="0"/>
              <a:ea typeface="Open Sans" pitchFamily="2" charset="0"/>
              <a:cs typeface="Open Sans"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154" y="1432481"/>
            <a:ext cx="5134692" cy="52597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78" y="1490315"/>
            <a:ext cx="4672361" cy="4891435"/>
          </a:xfrm>
          <a:prstGeom prst="rect">
            <a:avLst/>
          </a:prstGeom>
        </p:spPr>
      </p:pic>
      <p:sp>
        <p:nvSpPr>
          <p:cNvPr id="7" name="TextBox 6"/>
          <p:cNvSpPr txBox="1"/>
          <p:nvPr/>
        </p:nvSpPr>
        <p:spPr>
          <a:xfrm>
            <a:off x="10238146" y="1765300"/>
            <a:ext cx="1754006" cy="369332"/>
          </a:xfrm>
          <a:prstGeom prst="rect">
            <a:avLst/>
          </a:prstGeom>
          <a:noFill/>
        </p:spPr>
        <p:txBody>
          <a:bodyPr wrap="none" rtlCol="0">
            <a:spAutoFit/>
          </a:bodyPr>
          <a:lstStyle/>
          <a:p>
            <a:r>
              <a:rPr lang="en-US" b="1" dirty="0" smtClean="0">
                <a:solidFill>
                  <a:srgbClr val="FF0000"/>
                </a:solidFill>
                <a:latin typeface="Open Sans" pitchFamily="2" charset="0"/>
                <a:ea typeface="Open Sans" pitchFamily="2" charset="0"/>
                <a:cs typeface="Open Sans" pitchFamily="2" charset="0"/>
              </a:rPr>
              <a:t>.red1: to right</a:t>
            </a:r>
            <a:endParaRPr lang="en-US" b="1" dirty="0">
              <a:solidFill>
                <a:srgbClr val="FF0000"/>
              </a:solidFill>
              <a:latin typeface="Open Sans" pitchFamily="2" charset="0"/>
              <a:ea typeface="Open Sans" pitchFamily="2" charset="0"/>
              <a:cs typeface="Open Sans" pitchFamily="2" charset="0"/>
            </a:endParaRPr>
          </a:p>
        </p:txBody>
      </p:sp>
      <p:sp>
        <p:nvSpPr>
          <p:cNvPr id="8" name="TextBox 7"/>
          <p:cNvSpPr txBox="1"/>
          <p:nvPr/>
        </p:nvSpPr>
        <p:spPr>
          <a:xfrm>
            <a:off x="10377846" y="2933701"/>
            <a:ext cx="1754006" cy="646331"/>
          </a:xfrm>
          <a:prstGeom prst="rect">
            <a:avLst/>
          </a:prstGeom>
          <a:noFill/>
        </p:spPr>
        <p:txBody>
          <a:bodyPr wrap="square" rtlCol="0">
            <a:spAutoFit/>
          </a:bodyPr>
          <a:lstStyle/>
          <a:p>
            <a:r>
              <a:rPr lang="en-US" b="1" dirty="0" smtClean="0">
                <a:solidFill>
                  <a:srgbClr val="FF0000"/>
                </a:solidFill>
                <a:latin typeface="Open Sans" pitchFamily="2" charset="0"/>
                <a:ea typeface="Open Sans" pitchFamily="2" charset="0"/>
                <a:cs typeface="Open Sans" pitchFamily="2" charset="0"/>
              </a:rPr>
              <a:t>.red2: to bottom</a:t>
            </a:r>
            <a:endParaRPr lang="en-US" b="1" dirty="0">
              <a:solidFill>
                <a:srgbClr val="FF0000"/>
              </a:solidFill>
              <a:latin typeface="Open Sans" pitchFamily="2" charset="0"/>
              <a:ea typeface="Open Sans" pitchFamily="2" charset="0"/>
              <a:cs typeface="Open Sans" pitchFamily="2" charset="0"/>
            </a:endParaRPr>
          </a:p>
        </p:txBody>
      </p:sp>
      <p:sp>
        <p:nvSpPr>
          <p:cNvPr id="9" name="TextBox 8"/>
          <p:cNvSpPr txBox="1"/>
          <p:nvPr/>
        </p:nvSpPr>
        <p:spPr>
          <a:xfrm>
            <a:off x="10377846" y="4360746"/>
            <a:ext cx="1754006" cy="646331"/>
          </a:xfrm>
          <a:prstGeom prst="rect">
            <a:avLst/>
          </a:prstGeom>
          <a:noFill/>
        </p:spPr>
        <p:txBody>
          <a:bodyPr wrap="square" rtlCol="0">
            <a:spAutoFit/>
          </a:bodyPr>
          <a:lstStyle/>
          <a:p>
            <a:r>
              <a:rPr lang="en-US" b="1" dirty="0" smtClean="0">
                <a:solidFill>
                  <a:srgbClr val="FF0000"/>
                </a:solidFill>
                <a:latin typeface="Open Sans" pitchFamily="2" charset="0"/>
                <a:ea typeface="Open Sans" pitchFamily="2" charset="0"/>
                <a:cs typeface="Open Sans" pitchFamily="2" charset="0"/>
              </a:rPr>
              <a:t>.red3: to top right</a:t>
            </a:r>
            <a:endParaRPr lang="en-US" b="1" dirty="0">
              <a:solidFill>
                <a:srgbClr val="FF0000"/>
              </a:solidFill>
              <a:latin typeface="Open Sans" pitchFamily="2" charset="0"/>
              <a:ea typeface="Open Sans" pitchFamily="2" charset="0"/>
              <a:cs typeface="Open Sans" pitchFamily="2" charset="0"/>
            </a:endParaRPr>
          </a:p>
        </p:txBody>
      </p:sp>
      <p:sp>
        <p:nvSpPr>
          <p:cNvPr id="10" name="TextBox 9"/>
          <p:cNvSpPr txBox="1"/>
          <p:nvPr/>
        </p:nvSpPr>
        <p:spPr>
          <a:xfrm>
            <a:off x="10327046" y="5516782"/>
            <a:ext cx="1864954" cy="646331"/>
          </a:xfrm>
          <a:prstGeom prst="rect">
            <a:avLst/>
          </a:prstGeom>
          <a:noFill/>
        </p:spPr>
        <p:txBody>
          <a:bodyPr wrap="square" rtlCol="0">
            <a:spAutoFit/>
          </a:bodyPr>
          <a:lstStyle/>
          <a:p>
            <a:r>
              <a:rPr lang="en-US" b="1" dirty="0" smtClean="0">
                <a:solidFill>
                  <a:srgbClr val="FF0000"/>
                </a:solidFill>
                <a:latin typeface="Open Sans" pitchFamily="2" charset="0"/>
                <a:ea typeface="Open Sans" pitchFamily="2" charset="0"/>
                <a:cs typeface="Open Sans" pitchFamily="2" charset="0"/>
              </a:rPr>
              <a:t>.red4: to bottom left</a:t>
            </a:r>
            <a:endParaRPr lang="en-US" b="1" dirty="0">
              <a:solidFill>
                <a:srgbClr val="FF0000"/>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713413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080" y="374134"/>
            <a:ext cx="6830716" cy="369332"/>
          </a:xfrm>
          <a:prstGeom prst="rect">
            <a:avLst/>
          </a:prstGeom>
        </p:spPr>
        <p:txBody>
          <a:bodyPr wrap="none">
            <a:spAutoFit/>
          </a:bodyPr>
          <a:lstStyle/>
          <a:p>
            <a:r>
              <a:rPr lang="vi-VN" dirty="0">
                <a:solidFill>
                  <a:srgbClr val="444444"/>
                </a:solidFill>
                <a:latin typeface="Open Sans" pitchFamily="2" charset="0"/>
                <a:ea typeface="Open Sans" pitchFamily="2" charset="0"/>
                <a:cs typeface="Open Sans" pitchFamily="2" charset="0"/>
              </a:rPr>
              <a:t>Có thể xác </a:t>
            </a:r>
            <a:r>
              <a:rPr lang="en-US" dirty="0" err="1" smtClean="0">
                <a:solidFill>
                  <a:srgbClr val="444444"/>
                </a:solidFill>
                <a:latin typeface="Open Sans" pitchFamily="2" charset="0"/>
                <a:ea typeface="Open Sans" pitchFamily="2" charset="0"/>
                <a:cs typeface="Open Sans" pitchFamily="2" charset="0"/>
              </a:rPr>
              <a:t>thay</a:t>
            </a:r>
            <a:r>
              <a:rPr lang="en-US" dirty="0" smtClean="0">
                <a:solidFill>
                  <a:srgbClr val="444444"/>
                </a:solidFill>
                <a:latin typeface="Open Sans" pitchFamily="2" charset="0"/>
                <a:ea typeface="Open Sans" pitchFamily="2" charset="0"/>
                <a:cs typeface="Open Sans" pitchFamily="2" charset="0"/>
              </a:rPr>
              <a:t> direction</a:t>
            </a:r>
            <a:r>
              <a:rPr lang="vi-VN" dirty="0" smtClean="0">
                <a:solidFill>
                  <a:srgbClr val="444444"/>
                </a:solidFill>
                <a:latin typeface="Open Sans" pitchFamily="2" charset="0"/>
                <a:ea typeface="Open Sans" pitchFamily="2" charset="0"/>
                <a:cs typeface="Open Sans" pitchFamily="2" charset="0"/>
              </a:rPr>
              <a:t> </a:t>
            </a:r>
            <a:r>
              <a:rPr lang="vi-VN" dirty="0">
                <a:solidFill>
                  <a:srgbClr val="444444"/>
                </a:solidFill>
                <a:latin typeface="Open Sans" pitchFamily="2" charset="0"/>
                <a:ea typeface="Open Sans" pitchFamily="2" charset="0"/>
                <a:cs typeface="Open Sans" pitchFamily="2" charset="0"/>
              </a:rPr>
              <a:t>của </a:t>
            </a:r>
            <a:r>
              <a:rPr lang="vi-VN" dirty="0" smtClean="0">
                <a:solidFill>
                  <a:srgbClr val="444444"/>
                </a:solidFill>
                <a:latin typeface="Open Sans" pitchFamily="2" charset="0"/>
                <a:ea typeface="Open Sans" pitchFamily="2" charset="0"/>
                <a:cs typeface="Open Sans" pitchFamily="2" charset="0"/>
              </a:rPr>
              <a:t>gradient </a:t>
            </a:r>
            <a:r>
              <a:rPr lang="vi-VN" dirty="0">
                <a:solidFill>
                  <a:srgbClr val="444444"/>
                </a:solidFill>
                <a:latin typeface="Open Sans" pitchFamily="2" charset="0"/>
                <a:ea typeface="Open Sans" pitchFamily="2" charset="0"/>
                <a:cs typeface="Open Sans" pitchFamily="2" charset="0"/>
              </a:rPr>
              <a:t>bằng đơn vị </a:t>
            </a:r>
            <a:r>
              <a:rPr lang="vi-VN" dirty="0" smtClean="0">
                <a:solidFill>
                  <a:srgbClr val="444444"/>
                </a:solidFill>
                <a:latin typeface="Open Sans" pitchFamily="2" charset="0"/>
                <a:ea typeface="Open Sans" pitchFamily="2" charset="0"/>
                <a:cs typeface="Open Sans" pitchFamily="2" charset="0"/>
              </a:rPr>
              <a:t>độ</a:t>
            </a:r>
            <a:r>
              <a:rPr lang="en-US" dirty="0" smtClean="0">
                <a:solidFill>
                  <a:srgbClr val="444444"/>
                </a:solidFill>
                <a:latin typeface="Open Sans" pitchFamily="2" charset="0"/>
                <a:ea typeface="Open Sans" pitchFamily="2" charset="0"/>
                <a:cs typeface="Open Sans" pitchFamily="2" charset="0"/>
              </a:rPr>
              <a:t> (degree)</a:t>
            </a:r>
            <a:endParaRPr lang="en-US" dirty="0">
              <a:latin typeface="Open Sans" pitchFamily="2" charset="0"/>
              <a:ea typeface="Open Sans" pitchFamily="2" charset="0"/>
              <a:cs typeface="Open Sans"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080" y="1096604"/>
            <a:ext cx="4534533" cy="5372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092" y="953131"/>
            <a:ext cx="5029902" cy="5659796"/>
          </a:xfrm>
          <a:prstGeom prst="rect">
            <a:avLst/>
          </a:prstGeom>
        </p:spPr>
      </p:pic>
      <p:sp>
        <p:nvSpPr>
          <p:cNvPr id="7" name="TextBox 6"/>
          <p:cNvSpPr txBox="1"/>
          <p:nvPr/>
        </p:nvSpPr>
        <p:spPr>
          <a:xfrm>
            <a:off x="10437994" y="1249004"/>
            <a:ext cx="728084" cy="369332"/>
          </a:xfrm>
          <a:prstGeom prst="rect">
            <a:avLst/>
          </a:prstGeom>
          <a:noFill/>
        </p:spPr>
        <p:txBody>
          <a:bodyPr wrap="none" rtlCol="0">
            <a:spAutoFit/>
          </a:bodyPr>
          <a:lstStyle/>
          <a:p>
            <a:r>
              <a:rPr lang="en-US" b="1" dirty="0" smtClean="0">
                <a:solidFill>
                  <a:srgbClr val="FF0000"/>
                </a:solidFill>
                <a:latin typeface="Open Sans" pitchFamily="2" charset="0"/>
                <a:ea typeface="Open Sans" pitchFamily="2" charset="0"/>
                <a:cs typeface="Open Sans" pitchFamily="2" charset="0"/>
              </a:rPr>
              <a:t>0deg</a:t>
            </a:r>
            <a:endParaRPr lang="en-US" b="1" dirty="0">
              <a:solidFill>
                <a:srgbClr val="FF0000"/>
              </a:solidFill>
              <a:latin typeface="Open Sans" pitchFamily="2" charset="0"/>
              <a:ea typeface="Open Sans" pitchFamily="2" charset="0"/>
              <a:cs typeface="Open Sans" pitchFamily="2" charset="0"/>
            </a:endParaRPr>
          </a:p>
        </p:txBody>
      </p:sp>
      <p:sp>
        <p:nvSpPr>
          <p:cNvPr id="8" name="TextBox 7"/>
          <p:cNvSpPr txBox="1"/>
          <p:nvPr/>
        </p:nvSpPr>
        <p:spPr>
          <a:xfrm>
            <a:off x="10437994" y="2772803"/>
            <a:ext cx="859531" cy="369332"/>
          </a:xfrm>
          <a:prstGeom prst="rect">
            <a:avLst/>
          </a:prstGeom>
          <a:noFill/>
        </p:spPr>
        <p:txBody>
          <a:bodyPr wrap="none" rtlCol="0">
            <a:spAutoFit/>
          </a:bodyPr>
          <a:lstStyle/>
          <a:p>
            <a:r>
              <a:rPr lang="en-US" b="1" dirty="0" smtClean="0">
                <a:solidFill>
                  <a:srgbClr val="FF0000"/>
                </a:solidFill>
                <a:latin typeface="Open Sans" pitchFamily="2" charset="0"/>
                <a:ea typeface="Open Sans" pitchFamily="2" charset="0"/>
                <a:cs typeface="Open Sans" pitchFamily="2" charset="0"/>
              </a:rPr>
              <a:t>90deg</a:t>
            </a:r>
            <a:endParaRPr lang="en-US" b="1" dirty="0">
              <a:solidFill>
                <a:srgbClr val="FF0000"/>
              </a:solidFill>
              <a:latin typeface="Open Sans" pitchFamily="2" charset="0"/>
              <a:ea typeface="Open Sans" pitchFamily="2" charset="0"/>
              <a:cs typeface="Open Sans" pitchFamily="2" charset="0"/>
            </a:endParaRPr>
          </a:p>
        </p:txBody>
      </p:sp>
      <p:sp>
        <p:nvSpPr>
          <p:cNvPr id="9" name="TextBox 8"/>
          <p:cNvSpPr txBox="1"/>
          <p:nvPr/>
        </p:nvSpPr>
        <p:spPr>
          <a:xfrm>
            <a:off x="10437994" y="4296602"/>
            <a:ext cx="990977" cy="369332"/>
          </a:xfrm>
          <a:prstGeom prst="rect">
            <a:avLst/>
          </a:prstGeom>
          <a:noFill/>
        </p:spPr>
        <p:txBody>
          <a:bodyPr wrap="none" rtlCol="0">
            <a:spAutoFit/>
          </a:bodyPr>
          <a:lstStyle/>
          <a:p>
            <a:r>
              <a:rPr lang="en-US" b="1" dirty="0" smtClean="0">
                <a:solidFill>
                  <a:srgbClr val="FF0000"/>
                </a:solidFill>
                <a:latin typeface="Open Sans" pitchFamily="2" charset="0"/>
                <a:ea typeface="Open Sans" pitchFamily="2" charset="0"/>
                <a:cs typeface="Open Sans" pitchFamily="2" charset="0"/>
              </a:rPr>
              <a:t>180deg</a:t>
            </a:r>
            <a:endParaRPr lang="en-US" b="1" dirty="0">
              <a:solidFill>
                <a:srgbClr val="FF0000"/>
              </a:solidFill>
              <a:latin typeface="Open Sans" pitchFamily="2" charset="0"/>
              <a:ea typeface="Open Sans" pitchFamily="2" charset="0"/>
              <a:cs typeface="Open Sans" pitchFamily="2" charset="0"/>
            </a:endParaRPr>
          </a:p>
        </p:txBody>
      </p:sp>
      <p:sp>
        <p:nvSpPr>
          <p:cNvPr id="10" name="TextBox 9"/>
          <p:cNvSpPr txBox="1"/>
          <p:nvPr/>
        </p:nvSpPr>
        <p:spPr>
          <a:xfrm>
            <a:off x="10437994" y="5802068"/>
            <a:ext cx="933269" cy="369332"/>
          </a:xfrm>
          <a:prstGeom prst="rect">
            <a:avLst/>
          </a:prstGeom>
          <a:noFill/>
        </p:spPr>
        <p:txBody>
          <a:bodyPr wrap="none" rtlCol="0">
            <a:spAutoFit/>
          </a:bodyPr>
          <a:lstStyle/>
          <a:p>
            <a:r>
              <a:rPr lang="en-US" b="1" dirty="0" smtClean="0">
                <a:solidFill>
                  <a:srgbClr val="FF0000"/>
                </a:solidFill>
                <a:latin typeface="Open Sans" pitchFamily="2" charset="0"/>
                <a:ea typeface="Open Sans" pitchFamily="2" charset="0"/>
                <a:cs typeface="Open Sans" pitchFamily="2" charset="0"/>
              </a:rPr>
              <a:t>-90deg</a:t>
            </a:r>
            <a:endParaRPr lang="en-US" b="1" dirty="0">
              <a:solidFill>
                <a:srgbClr val="FF0000"/>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019412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8449" y="336034"/>
            <a:ext cx="10254851" cy="369332"/>
          </a:xfrm>
          <a:prstGeom prst="rect">
            <a:avLst/>
          </a:prstGeom>
        </p:spPr>
        <p:txBody>
          <a:bodyPr wrap="square">
            <a:spAutoFit/>
          </a:bodyPr>
          <a:lstStyle/>
          <a:p>
            <a:r>
              <a:rPr lang="en-US" b="1" dirty="0">
                <a:solidFill>
                  <a:srgbClr val="101419"/>
                </a:solidFill>
                <a:latin typeface="Open Sans" pitchFamily="2" charset="0"/>
                <a:ea typeface="Open Sans" pitchFamily="2" charset="0"/>
                <a:cs typeface="Open Sans" pitchFamily="2" charset="0"/>
              </a:rPr>
              <a:t>Radial </a:t>
            </a:r>
            <a:r>
              <a:rPr lang="en-US" b="1" dirty="0" smtClean="0">
                <a:solidFill>
                  <a:srgbClr val="101419"/>
                </a:solidFill>
                <a:latin typeface="Open Sans" pitchFamily="2" charset="0"/>
                <a:ea typeface="Open Sans" pitchFamily="2" charset="0"/>
                <a:cs typeface="Open Sans" pitchFamily="2" charset="0"/>
              </a:rPr>
              <a:t>Gradients: </a:t>
            </a:r>
            <a:r>
              <a:rPr lang="en-US" sz="1600" dirty="0" err="1" smtClean="0">
                <a:solidFill>
                  <a:srgbClr val="101419"/>
                </a:solidFill>
                <a:latin typeface="Open Sans" pitchFamily="2" charset="0"/>
                <a:ea typeface="Open Sans" pitchFamily="2" charset="0"/>
                <a:cs typeface="Open Sans" pitchFamily="2" charset="0"/>
              </a:rPr>
              <a:t>Trải</a:t>
            </a:r>
            <a:r>
              <a:rPr lang="en-US" sz="1600" dirty="0" smtClean="0">
                <a:solidFill>
                  <a:srgbClr val="101419"/>
                </a:solidFill>
                <a:latin typeface="Open Sans" pitchFamily="2" charset="0"/>
                <a:ea typeface="Open Sans" pitchFamily="2" charset="0"/>
                <a:cs typeface="Open Sans" pitchFamily="2" charset="0"/>
              </a:rPr>
              <a:t> </a:t>
            </a:r>
            <a:r>
              <a:rPr lang="en-US" sz="1600" dirty="0" err="1" smtClean="0">
                <a:solidFill>
                  <a:srgbClr val="101419"/>
                </a:solidFill>
                <a:latin typeface="Open Sans" pitchFamily="2" charset="0"/>
                <a:ea typeface="Open Sans" pitchFamily="2" charset="0"/>
                <a:cs typeface="Open Sans" pitchFamily="2" charset="0"/>
              </a:rPr>
              <a:t>màu</a:t>
            </a:r>
            <a:r>
              <a:rPr lang="en-US" sz="1600" dirty="0" smtClean="0">
                <a:solidFill>
                  <a:srgbClr val="101419"/>
                </a:solidFill>
                <a:latin typeface="Open Sans" pitchFamily="2" charset="0"/>
                <a:ea typeface="Open Sans" pitchFamily="2" charset="0"/>
                <a:cs typeface="Open Sans" pitchFamily="2" charset="0"/>
              </a:rPr>
              <a:t> </a:t>
            </a:r>
            <a:r>
              <a:rPr lang="en-US" sz="1600" dirty="0" err="1" smtClean="0">
                <a:solidFill>
                  <a:srgbClr val="101419"/>
                </a:solidFill>
                <a:latin typeface="Open Sans" pitchFamily="2" charset="0"/>
                <a:ea typeface="Open Sans" pitchFamily="2" charset="0"/>
                <a:cs typeface="Open Sans" pitchFamily="2" charset="0"/>
              </a:rPr>
              <a:t>từ</a:t>
            </a:r>
            <a:r>
              <a:rPr lang="en-US" sz="1600" dirty="0" smtClean="0">
                <a:solidFill>
                  <a:srgbClr val="101419"/>
                </a:solidFill>
                <a:latin typeface="Open Sans" pitchFamily="2" charset="0"/>
                <a:ea typeface="Open Sans" pitchFamily="2" charset="0"/>
                <a:cs typeface="Open Sans" pitchFamily="2" charset="0"/>
              </a:rPr>
              <a:t> </a:t>
            </a:r>
            <a:r>
              <a:rPr lang="en-US" sz="1600" dirty="0" err="1" smtClean="0">
                <a:solidFill>
                  <a:srgbClr val="101419"/>
                </a:solidFill>
                <a:latin typeface="Open Sans" pitchFamily="2" charset="0"/>
                <a:ea typeface="Open Sans" pitchFamily="2" charset="0"/>
                <a:cs typeface="Open Sans" pitchFamily="2" charset="0"/>
              </a:rPr>
              <a:t>tâm</a:t>
            </a:r>
            <a:r>
              <a:rPr lang="en-US" sz="1600" dirty="0" smtClean="0">
                <a:solidFill>
                  <a:srgbClr val="101419"/>
                </a:solidFill>
                <a:latin typeface="Open Sans" pitchFamily="2" charset="0"/>
                <a:ea typeface="Open Sans" pitchFamily="2" charset="0"/>
                <a:cs typeface="Open Sans" pitchFamily="2" charset="0"/>
              </a:rPr>
              <a:t>, </a:t>
            </a:r>
            <a:r>
              <a:rPr lang="vi-VN" sz="1600" dirty="0">
                <a:latin typeface="Open Sans" pitchFamily="2" charset="0"/>
                <a:ea typeface="Open Sans" pitchFamily="2" charset="0"/>
                <a:cs typeface="Open Sans" pitchFamily="2" charset="0"/>
              </a:rPr>
              <a:t>có màu trộn từ điểm bắt đầu ra xung quanh theo mọi hướng</a:t>
            </a:r>
            <a:endParaRPr lang="en-US" sz="1600" dirty="0">
              <a:solidFill>
                <a:srgbClr val="101419"/>
              </a:solidFill>
              <a:effectLst/>
              <a:latin typeface="Open Sans" pitchFamily="2" charset="0"/>
              <a:ea typeface="Open Sans" pitchFamily="2" charset="0"/>
              <a:cs typeface="Open Sans"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548" y="969622"/>
            <a:ext cx="8692751" cy="5470437"/>
          </a:xfrm>
          <a:prstGeom prst="rect">
            <a:avLst/>
          </a:prstGeom>
        </p:spPr>
      </p:pic>
    </p:spTree>
    <p:extLst>
      <p:ext uri="{BB962C8B-B14F-4D97-AF65-F5344CB8AC3E}">
        <p14:creationId xmlns:p14="http://schemas.microsoft.com/office/powerpoint/2010/main" val="395162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7888" y="401431"/>
            <a:ext cx="10911840" cy="3108543"/>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Box-shadow: </a:t>
            </a:r>
            <a:r>
              <a:rPr lang="en-US" sz="1600" dirty="0" err="1" smtClean="0">
                <a:latin typeface="Open Sans" pitchFamily="2" charset="0"/>
                <a:ea typeface="Open Sans" pitchFamily="2" charset="0"/>
                <a:cs typeface="Open Sans" pitchFamily="2" charset="0"/>
              </a:rPr>
              <a:t>Hiệu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ứng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đổ</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r>
              <a:rPr lang="en-US" b="1" dirty="0" smtClean="0">
                <a:latin typeface="Open Sans" pitchFamily="2" charset="0"/>
                <a:ea typeface="Open Sans" pitchFamily="2" charset="0"/>
                <a:cs typeface="Open Sans" pitchFamily="2" charset="0"/>
              </a:rPr>
              <a:t> </a:t>
            </a:r>
          </a:p>
          <a:p>
            <a:pPr marL="285750" indent="-285750">
              <a:buFont typeface="Wingdings" panose="05000000000000000000" pitchFamily="2" charset="2"/>
              <a:buChar char="q"/>
            </a:pPr>
            <a:endParaRPr lang="en-US" b="1" dirty="0" smtClean="0">
              <a:latin typeface="Open Sans" pitchFamily="2" charset="0"/>
              <a:ea typeface="Open Sans" pitchFamily="2" charset="0"/>
              <a:cs typeface="Open Sans" pitchFamily="2" charset="0"/>
            </a:endParaRPr>
          </a:p>
          <a:p>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t>
            </a:r>
            <a:r>
              <a:rPr lang="en-US" sz="1600" dirty="0">
                <a:latin typeface="Open Sans" pitchFamily="2" charset="0"/>
                <a:ea typeface="Open Sans" pitchFamily="2" charset="0"/>
                <a:cs typeface="Open Sans" pitchFamily="2" charset="0"/>
              </a:rPr>
              <a:t>box-shadow: </a:t>
            </a:r>
            <a:r>
              <a:rPr lang="en-US" sz="1600" dirty="0" smtClean="0">
                <a:solidFill>
                  <a:srgbClr val="FF0000"/>
                </a:solidFill>
                <a:latin typeface="Open Sans" pitchFamily="2" charset="0"/>
                <a:ea typeface="Open Sans" pitchFamily="2" charset="0"/>
                <a:cs typeface="Open Sans" pitchFamily="2" charset="0"/>
              </a:rPr>
              <a:t>h-offset </a:t>
            </a:r>
            <a:r>
              <a:rPr lang="en-US" sz="1600" dirty="0">
                <a:solidFill>
                  <a:srgbClr val="FF0000"/>
                </a:solidFill>
                <a:latin typeface="Open Sans" pitchFamily="2" charset="0"/>
                <a:ea typeface="Open Sans" pitchFamily="2" charset="0"/>
                <a:cs typeface="Open Sans" pitchFamily="2" charset="0"/>
              </a:rPr>
              <a:t>v-offset</a:t>
            </a:r>
            <a:r>
              <a:rPr lang="en-US" sz="1600" dirty="0">
                <a:latin typeface="Open Sans" pitchFamily="2" charset="0"/>
                <a:ea typeface="Open Sans" pitchFamily="2" charset="0"/>
                <a:cs typeface="Open Sans" pitchFamily="2" charset="0"/>
              </a:rPr>
              <a:t> blur spread </a:t>
            </a:r>
            <a:r>
              <a:rPr lang="en-US" sz="1600" dirty="0" smtClean="0">
                <a:latin typeface="Open Sans" pitchFamily="2" charset="0"/>
                <a:ea typeface="Open Sans" pitchFamily="2" charset="0"/>
                <a:cs typeface="Open Sans" pitchFamily="2" charset="0"/>
              </a:rPr>
              <a:t>color </a:t>
            </a:r>
            <a:r>
              <a:rPr lang="en-US" sz="1600" b="1" dirty="0" smtClean="0">
                <a:latin typeface="Open Sans" pitchFamily="2" charset="0"/>
                <a:ea typeface="Open Sans" pitchFamily="2" charset="0"/>
                <a:cs typeface="Open Sans" pitchFamily="2" charset="0"/>
              </a:rPr>
              <a:t>(</a:t>
            </a:r>
            <a:r>
              <a:rPr lang="en-US" sz="1600" b="1" dirty="0" err="1" smtClean="0">
                <a:latin typeface="Open Sans" pitchFamily="2" charset="0"/>
                <a:ea typeface="Open Sans" pitchFamily="2" charset="0"/>
                <a:cs typeface="Open Sans" pitchFamily="2" charset="0"/>
              </a:rPr>
              <a:t>các</a:t>
            </a:r>
            <a:r>
              <a:rPr lang="en-US" sz="1600" b="1" dirty="0" smtClean="0">
                <a:latin typeface="Open Sans" pitchFamily="2" charset="0"/>
                <a:ea typeface="Open Sans" pitchFamily="2" charset="0"/>
                <a:cs typeface="Open Sans" pitchFamily="2" charset="0"/>
              </a:rPr>
              <a:t> value </a:t>
            </a:r>
            <a:r>
              <a:rPr lang="en-US" sz="1600" b="1" dirty="0" err="1" smtClean="0">
                <a:latin typeface="Open Sans" pitchFamily="2" charset="0"/>
                <a:ea typeface="Open Sans" pitchFamily="2" charset="0"/>
                <a:cs typeface="Open Sans" pitchFamily="2" charset="0"/>
              </a:rPr>
              <a:t>màu</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đỏ</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buộc</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phải</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có</a:t>
            </a:r>
            <a:r>
              <a:rPr lang="en-US" sz="1600" b="1" dirty="0" smtClean="0">
                <a:latin typeface="Open Sans" pitchFamily="2" charset="0"/>
                <a:ea typeface="Open Sans" pitchFamily="2" charset="0"/>
                <a:cs typeface="Open Sans" pitchFamily="2" charset="0"/>
              </a:rPr>
              <a:t>)</a:t>
            </a:r>
          </a:p>
          <a:p>
            <a:endParaRPr lang="en-US" sz="1600" dirty="0" smtClean="0">
              <a:latin typeface="Open Sans" pitchFamily="2" charset="0"/>
              <a:ea typeface="Open Sans" pitchFamily="2" charset="0"/>
              <a:cs typeface="Open Sans" pitchFamily="2" charset="0"/>
            </a:endParaRPr>
          </a:p>
          <a:p>
            <a:r>
              <a:rPr lang="en-US" sz="1600" dirty="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Trong</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đó</a:t>
            </a:r>
            <a:r>
              <a:rPr lang="en-US" sz="1600" dirty="0" smtClean="0">
                <a:latin typeface="Open Sans" pitchFamily="2" charset="0"/>
                <a:ea typeface="Open Sans" pitchFamily="2" charset="0"/>
                <a:cs typeface="Open Sans" pitchFamily="2" charset="0"/>
              </a:rPr>
              <a:t>: </a:t>
            </a:r>
          </a:p>
          <a:p>
            <a:r>
              <a:rPr lang="en-US" sz="1600" dirty="0">
                <a:latin typeface="Open Sans" pitchFamily="2" charset="0"/>
                <a:ea typeface="Open Sans" pitchFamily="2" charset="0"/>
                <a:cs typeface="Open Sans" pitchFamily="2" charset="0"/>
              </a:rPr>
              <a:t>s</a:t>
            </a:r>
            <a:endParaRPr lang="en-US" sz="1600" dirty="0" smtClean="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H</a:t>
            </a:r>
            <a:r>
              <a:rPr lang="en-US" sz="1600" b="1" dirty="0" smtClean="0">
                <a:latin typeface="Open Sans" pitchFamily="2" charset="0"/>
                <a:ea typeface="Open Sans" pitchFamily="2" charset="0"/>
                <a:cs typeface="Open Sans" pitchFamily="2" charset="0"/>
              </a:rPr>
              <a:t>-</a:t>
            </a:r>
            <a:r>
              <a:rPr lang="en-US" sz="1600" b="1" dirty="0" err="1" smtClean="0">
                <a:latin typeface="Open Sans" pitchFamily="2" charset="0"/>
                <a:ea typeface="Open Sans" pitchFamily="2" charset="0"/>
                <a:cs typeface="Open Sans" pitchFamily="2" charset="0"/>
              </a:rPr>
              <a:t>offser</a:t>
            </a:r>
            <a:r>
              <a:rPr lang="en-US" sz="1600" dirty="0" smtClean="0">
                <a:latin typeface="Open Sans" pitchFamily="2" charset="0"/>
                <a:ea typeface="Open Sans" pitchFamily="2" charset="0"/>
                <a:cs typeface="Open Sans" pitchFamily="2" charset="0"/>
              </a:rPr>
              <a:t>:  </a:t>
            </a:r>
            <a:r>
              <a:rPr lang="en-US" sz="1600" dirty="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tạo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chiều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ngang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giá</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trị</a:t>
            </a:r>
            <a:r>
              <a:rPr lang="en-US" sz="1600"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dương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đổ</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bên</a:t>
            </a:r>
            <a:r>
              <a:rPr lang="en-US" sz="1600"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phải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ngược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lại</a:t>
            </a:r>
            <a:endParaRPr lang="en-US" sz="1600" dirty="0" smtClean="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endParaRPr lang="en-US" sz="1600" dirty="0" smtClean="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V-offset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tạo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chiều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đứng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giá</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trị</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dương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đổ</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xuống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dưới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âm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đổ</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trên</a:t>
            </a:r>
            <a:endParaRPr lang="en-US" sz="1600" dirty="0" smtClean="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r>
              <a:rPr lang="en-US" sz="1600" dirty="0" smtClean="0">
                <a:latin typeface="Open Sans" pitchFamily="2" charset="0"/>
                <a:ea typeface="Open Sans" pitchFamily="2" charset="0"/>
                <a:cs typeface="Open Sans" pitchFamily="2" charset="0"/>
              </a:rPr>
              <a:t>Blur: </a:t>
            </a:r>
            <a:r>
              <a:rPr lang="en-US" sz="1600" dirty="0" err="1" smtClean="0">
                <a:latin typeface="Open Sans" pitchFamily="2" charset="0"/>
                <a:ea typeface="Open Sans" pitchFamily="2" charset="0"/>
                <a:cs typeface="Open Sans" pitchFamily="2" charset="0"/>
              </a:rPr>
              <a:t>tạo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đổ</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mờ</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endParaRPr lang="en-US" sz="1600" dirty="0" smtClean="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endParaRPr lang="en-US" sz="1600" dirty="0" smtClean="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Spread: </a:t>
            </a:r>
            <a:r>
              <a:rPr lang="en-US" sz="1600" dirty="0" err="1" smtClean="0">
                <a:latin typeface="Open Sans" pitchFamily="2" charset="0"/>
                <a:ea typeface="Open Sans" pitchFamily="2" charset="0"/>
                <a:cs typeface="Open Sans" pitchFamily="2" charset="0"/>
              </a:rPr>
              <a:t>pha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loãng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giá</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trị</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dương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làm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tăng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kích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thước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âm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giảm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kích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thước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a:t>
            </a:r>
            <a:endParaRPr lang="en-US" sz="1600" dirty="0">
              <a:latin typeface="Open Sans" pitchFamily="2" charset="0"/>
              <a:ea typeface="Open Sans" pitchFamily="2" charset="0"/>
              <a:cs typeface="Open Sans"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40" y="3632200"/>
            <a:ext cx="4246760" cy="29466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394" y="3632200"/>
            <a:ext cx="5620534" cy="2946612"/>
          </a:xfrm>
          <a:prstGeom prst="rect">
            <a:avLst/>
          </a:prstGeom>
        </p:spPr>
      </p:pic>
    </p:spTree>
    <p:extLst>
      <p:ext uri="{BB962C8B-B14F-4D97-AF65-F5344CB8AC3E}">
        <p14:creationId xmlns:p14="http://schemas.microsoft.com/office/powerpoint/2010/main" val="131592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7888" y="401431"/>
            <a:ext cx="10911840" cy="1877437"/>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Text-shadow: </a:t>
            </a:r>
            <a:r>
              <a:rPr lang="en-US" sz="1600" dirty="0" err="1" smtClean="0">
                <a:latin typeface="Open Sans" pitchFamily="2" charset="0"/>
                <a:ea typeface="Open Sans" pitchFamily="2" charset="0"/>
                <a:cs typeface="Open Sans" pitchFamily="2" charset="0"/>
              </a:rPr>
              <a:t>Đổ</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bóng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văn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bản</a:t>
            </a:r>
            <a:endParaRPr lang="en-US" b="1"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q"/>
            </a:pPr>
            <a:endParaRPr lang="en-US" b="1" dirty="0" smtClean="0">
              <a:latin typeface="Open Sans" pitchFamily="2" charset="0"/>
              <a:ea typeface="Open Sans" pitchFamily="2" charset="0"/>
              <a:cs typeface="Open Sans" pitchFamily="2" charset="0"/>
            </a:endParaRPr>
          </a:p>
          <a:p>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t>
            </a:r>
            <a:r>
              <a:rPr lang="en-US" sz="1600" dirty="0" smtClean="0">
                <a:latin typeface="Open Sans" pitchFamily="2" charset="0"/>
                <a:ea typeface="Open Sans" pitchFamily="2" charset="0"/>
                <a:cs typeface="Open Sans" pitchFamily="2" charset="0"/>
              </a:rPr>
              <a:t>text-shadow</a:t>
            </a:r>
            <a:r>
              <a:rPr lang="en-US" sz="1600" dirty="0">
                <a:latin typeface="Open Sans" pitchFamily="2" charset="0"/>
                <a:ea typeface="Open Sans" pitchFamily="2" charset="0"/>
                <a:cs typeface="Open Sans" pitchFamily="2" charset="0"/>
              </a:rPr>
              <a:t>: </a:t>
            </a:r>
            <a:r>
              <a:rPr lang="en-US" sz="1600" dirty="0" smtClean="0">
                <a:solidFill>
                  <a:srgbClr val="FF0000"/>
                </a:solidFill>
                <a:latin typeface="Open Sans" pitchFamily="2" charset="0"/>
                <a:ea typeface="Open Sans" pitchFamily="2" charset="0"/>
                <a:cs typeface="Open Sans" pitchFamily="2" charset="0"/>
              </a:rPr>
              <a:t>h-offset </a:t>
            </a:r>
            <a:r>
              <a:rPr lang="en-US" sz="1600" dirty="0">
                <a:solidFill>
                  <a:srgbClr val="FF0000"/>
                </a:solidFill>
                <a:latin typeface="Open Sans" pitchFamily="2" charset="0"/>
                <a:ea typeface="Open Sans" pitchFamily="2" charset="0"/>
                <a:cs typeface="Open Sans" pitchFamily="2" charset="0"/>
              </a:rPr>
              <a:t>v-offset</a:t>
            </a:r>
            <a:r>
              <a:rPr lang="en-US" sz="1600" dirty="0">
                <a:latin typeface="Open Sans" pitchFamily="2" charset="0"/>
                <a:ea typeface="Open Sans" pitchFamily="2" charset="0"/>
                <a:cs typeface="Open Sans" pitchFamily="2" charset="0"/>
              </a:rPr>
              <a:t> </a:t>
            </a:r>
            <a:r>
              <a:rPr lang="en-US" sz="1600" dirty="0">
                <a:solidFill>
                  <a:srgbClr val="000000"/>
                </a:solidFill>
                <a:latin typeface="Open Sans" pitchFamily="2" charset="0"/>
                <a:ea typeface="Open Sans" pitchFamily="2" charset="0"/>
                <a:cs typeface="Open Sans" pitchFamily="2" charset="0"/>
              </a:rPr>
              <a:t>blur-radius</a:t>
            </a:r>
            <a:r>
              <a:rPr lang="en-US" sz="1600" dirty="0" smtClean="0">
                <a:latin typeface="Open Sans" pitchFamily="2" charset="0"/>
                <a:ea typeface="Open Sans" pitchFamily="2" charset="0"/>
                <a:cs typeface="Open Sans" pitchFamily="2" charset="0"/>
              </a:rPr>
              <a:t> color </a:t>
            </a:r>
            <a:r>
              <a:rPr lang="en-US" sz="1600" b="1" dirty="0" smtClean="0">
                <a:latin typeface="Open Sans" pitchFamily="2" charset="0"/>
                <a:ea typeface="Open Sans" pitchFamily="2" charset="0"/>
                <a:cs typeface="Open Sans" pitchFamily="2" charset="0"/>
              </a:rPr>
              <a:t>(</a:t>
            </a:r>
            <a:r>
              <a:rPr lang="en-US" sz="1600" b="1" dirty="0" err="1" smtClean="0">
                <a:latin typeface="Open Sans" pitchFamily="2" charset="0"/>
                <a:ea typeface="Open Sans" pitchFamily="2" charset="0"/>
                <a:cs typeface="Open Sans" pitchFamily="2" charset="0"/>
              </a:rPr>
              <a:t>các</a:t>
            </a:r>
            <a:r>
              <a:rPr lang="en-US" sz="1600" b="1" dirty="0" smtClean="0">
                <a:latin typeface="Open Sans" pitchFamily="2" charset="0"/>
                <a:ea typeface="Open Sans" pitchFamily="2" charset="0"/>
                <a:cs typeface="Open Sans" pitchFamily="2" charset="0"/>
              </a:rPr>
              <a:t> value </a:t>
            </a:r>
            <a:r>
              <a:rPr lang="en-US" sz="1600" b="1" dirty="0" err="1" smtClean="0">
                <a:latin typeface="Open Sans" pitchFamily="2" charset="0"/>
                <a:ea typeface="Open Sans" pitchFamily="2" charset="0"/>
                <a:cs typeface="Open Sans" pitchFamily="2" charset="0"/>
              </a:rPr>
              <a:t>màu</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đỏ</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buộc</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phải</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có</a:t>
            </a:r>
            <a:r>
              <a:rPr lang="en-US" sz="1600" b="1" dirty="0" smtClean="0">
                <a:latin typeface="Open Sans" pitchFamily="2" charset="0"/>
                <a:ea typeface="Open Sans" pitchFamily="2" charset="0"/>
                <a:cs typeface="Open Sans" pitchFamily="2" charset="0"/>
              </a:rPr>
              <a:t>)</a:t>
            </a:r>
          </a:p>
          <a:p>
            <a:endParaRPr lang="en-US" sz="1600" dirty="0" smtClean="0">
              <a:latin typeface="Open Sans" pitchFamily="2" charset="0"/>
              <a:ea typeface="Open Sans" pitchFamily="2" charset="0"/>
              <a:cs typeface="Open Sans" pitchFamily="2" charset="0"/>
            </a:endParaRPr>
          </a:p>
          <a:p>
            <a:pPr lvl="2"/>
            <a:r>
              <a:rPr lang="en-US" sz="1600" b="1" dirty="0" err="1">
                <a:latin typeface="Open Sans" pitchFamily="2" charset="0"/>
                <a:ea typeface="Open Sans" pitchFamily="2" charset="0"/>
                <a:cs typeface="Open Sans" pitchFamily="2" charset="0"/>
              </a:rPr>
              <a:t>Trong</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đó</a:t>
            </a:r>
            <a:r>
              <a:rPr lang="en-US" sz="1600" dirty="0">
                <a:latin typeface="Open Sans" pitchFamily="2" charset="0"/>
                <a:ea typeface="Open Sans" pitchFamily="2" charset="0"/>
                <a:cs typeface="Open Sans" pitchFamily="2" charset="0"/>
              </a:rPr>
              <a:t>: </a:t>
            </a:r>
            <a:endParaRPr lang="en-US" sz="1600" dirty="0" smtClean="0">
              <a:latin typeface="Open Sans" pitchFamily="2" charset="0"/>
              <a:ea typeface="Open Sans" pitchFamily="2" charset="0"/>
              <a:cs typeface="Open Sans" pitchFamily="2" charset="0"/>
            </a:endParaRPr>
          </a:p>
          <a:p>
            <a:pPr lvl="2"/>
            <a:endParaRPr lang="en-US" sz="1600" dirty="0">
              <a:latin typeface="Open Sans" pitchFamily="2" charset="0"/>
              <a:ea typeface="Open Sans" pitchFamily="2" charset="0"/>
              <a:cs typeface="Open Sans" pitchFamily="2" charset="0"/>
            </a:endParaRPr>
          </a:p>
          <a:p>
            <a:pPr marL="1657350" lvl="3" indent="-285750">
              <a:buFont typeface="Arial" panose="020B0604020202020204" pitchFamily="34" charset="0"/>
              <a:buChar char="•"/>
            </a:pPr>
            <a:r>
              <a:rPr lang="en-US" sz="1600" b="1" dirty="0" smtClean="0">
                <a:solidFill>
                  <a:srgbClr val="000000"/>
                </a:solidFill>
                <a:latin typeface="Open Sans" pitchFamily="2" charset="0"/>
                <a:ea typeface="Open Sans" pitchFamily="2" charset="0"/>
                <a:cs typeface="Open Sans" pitchFamily="2" charset="0"/>
              </a:rPr>
              <a:t>blur-radius</a:t>
            </a:r>
            <a:r>
              <a:rPr lang="en-US" sz="1600" b="1"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loãng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bán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kính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mặc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định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là</a:t>
            </a:r>
            <a:r>
              <a:rPr lang="en-US" sz="1600" dirty="0" smtClean="0">
                <a:latin typeface="Open Sans" pitchFamily="2" charset="0"/>
                <a:ea typeface="Open Sans" pitchFamily="2" charset="0"/>
                <a:cs typeface="Open Sans" pitchFamily="2" charset="0"/>
              </a:rPr>
              <a:t> 0</a:t>
            </a:r>
            <a:r>
              <a:rPr lang="en-US" sz="1600" dirty="0">
                <a:latin typeface="Open Sans" pitchFamily="2" charset="0"/>
                <a:ea typeface="Open Sans" pitchFamily="2" charset="0"/>
                <a:cs typeface="Open Sans" pitchFamily="2"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481" y="2528634"/>
            <a:ext cx="4183319" cy="397647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060" y="2528634"/>
            <a:ext cx="3610479" cy="1143160"/>
          </a:xfrm>
          <a:prstGeom prst="rect">
            <a:avLst/>
          </a:prstGeom>
        </p:spPr>
      </p:pic>
    </p:spTree>
    <p:extLst>
      <p:ext uri="{BB962C8B-B14F-4D97-AF65-F5344CB8AC3E}">
        <p14:creationId xmlns:p14="http://schemas.microsoft.com/office/powerpoint/2010/main" val="227643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888" y="401431"/>
            <a:ext cx="10911840" cy="233910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Transform: </a:t>
            </a:r>
            <a:r>
              <a:rPr lang="en-US" dirty="0" err="1" smtClean="0">
                <a:latin typeface="Open Sans" pitchFamily="2" charset="0"/>
                <a:ea typeface="Open Sans" pitchFamily="2" charset="0"/>
                <a:cs typeface="Open Sans" pitchFamily="2" charset="0"/>
              </a:rPr>
              <a:t>làm</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một</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phần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tử</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dịch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chuyển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động</a:t>
            </a:r>
            <a:r>
              <a:rPr lang="en-US" dirty="0" smtClean="0">
                <a:latin typeface="Open Sans" pitchFamily="2" charset="0"/>
                <a:ea typeface="Open Sans" pitchFamily="2" charset="0"/>
                <a:cs typeface="Open Sans" pitchFamily="2" charset="0"/>
              </a:rPr>
              <a:t> 2D hay 3D</a:t>
            </a:r>
            <a:endParaRPr lang="en-US" dirty="0" smtClean="0">
              <a:latin typeface="Open Sans" pitchFamily="2" charset="0"/>
              <a:ea typeface="Open Sans" pitchFamily="2" charset="0"/>
              <a:cs typeface="Open Sans" pitchFamily="2" charset="0"/>
            </a:endParaRPr>
          </a:p>
          <a:p>
            <a:r>
              <a:rPr lang="en-US" sz="1600" b="1" dirty="0" smtClean="0">
                <a:latin typeface="Open Sans" pitchFamily="2" charset="0"/>
                <a:ea typeface="Open Sans" pitchFamily="2" charset="0"/>
                <a:cs typeface="Open Sans" pitchFamily="2" charset="0"/>
              </a:rPr>
              <a:t>	</a:t>
            </a:r>
            <a:endParaRPr lang="en-US" sz="1600" b="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Các</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hàm</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kết</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hợp</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với</a:t>
            </a:r>
            <a:r>
              <a:rPr lang="en-US" sz="1600" b="1" dirty="0" smtClean="0">
                <a:latin typeface="Open Sans" pitchFamily="2" charset="0"/>
                <a:ea typeface="Open Sans" pitchFamily="2" charset="0"/>
                <a:cs typeface="Open Sans" pitchFamily="2" charset="0"/>
              </a:rPr>
              <a:t> transform:</a:t>
            </a:r>
          </a:p>
          <a:p>
            <a:pPr marL="1200150" lvl="2" indent="-285750">
              <a:buFont typeface="Arial" panose="020B0604020202020204" pitchFamily="34" charset="0"/>
              <a:buChar char="•"/>
            </a:pPr>
            <a:endParaRPr lang="en-US" sz="1600" b="1"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Translate: </a:t>
            </a:r>
            <a:r>
              <a:rPr lang="en-US" sz="1600" dirty="0" err="1">
                <a:latin typeface="Open Sans" pitchFamily="2" charset="0"/>
                <a:ea typeface="Open Sans" pitchFamily="2" charset="0"/>
                <a:cs typeface="Open Sans" pitchFamily="2" charset="0"/>
              </a:rPr>
              <a:t>D</a:t>
            </a:r>
            <a:r>
              <a:rPr lang="en-US" sz="1600" dirty="0" err="1" smtClean="0">
                <a:latin typeface="Open Sans" pitchFamily="2" charset="0"/>
                <a:ea typeface="Open Sans" pitchFamily="2" charset="0"/>
                <a:cs typeface="Open Sans" pitchFamily="2" charset="0"/>
              </a:rPr>
              <a:t>ịch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chuyển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Rotate: </a:t>
            </a:r>
            <a:r>
              <a:rPr lang="en-US" sz="1600" dirty="0" err="1">
                <a:latin typeface="Open Sans" pitchFamily="2" charset="0"/>
                <a:ea typeface="Open Sans" pitchFamily="2" charset="0"/>
                <a:cs typeface="Open Sans" pitchFamily="2" charset="0"/>
              </a:rPr>
              <a:t>X</a:t>
            </a:r>
            <a:r>
              <a:rPr lang="en-US" sz="1600" dirty="0" err="1" smtClean="0">
                <a:latin typeface="Open Sans" pitchFamily="2" charset="0"/>
                <a:ea typeface="Open Sans" pitchFamily="2" charset="0"/>
                <a:cs typeface="Open Sans" pitchFamily="2" charset="0"/>
              </a:rPr>
              <a:t>oay</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Skew: </a:t>
            </a:r>
            <a:r>
              <a:rPr lang="en-US" sz="1600" dirty="0" err="1">
                <a:latin typeface="Open Sans" pitchFamily="2" charset="0"/>
                <a:ea typeface="Open Sans" pitchFamily="2" charset="0"/>
                <a:cs typeface="Open Sans" pitchFamily="2" charset="0"/>
              </a:rPr>
              <a:t>L</a:t>
            </a:r>
            <a:r>
              <a:rPr lang="en-US" sz="1600" dirty="0" err="1" smtClean="0">
                <a:latin typeface="Open Sans" pitchFamily="2" charset="0"/>
                <a:ea typeface="Open Sans" pitchFamily="2" charset="0"/>
                <a:cs typeface="Open Sans" pitchFamily="2" charset="0"/>
              </a:rPr>
              <a:t>àm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nghiêng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Matrix: </a:t>
            </a:r>
            <a:r>
              <a:rPr lang="en-US" sz="1600" dirty="0" smtClean="0">
                <a:latin typeface="Open Sans" pitchFamily="2" charset="0"/>
                <a:ea typeface="Open Sans" pitchFamily="2" charset="0"/>
                <a:cs typeface="Open Sans" pitchFamily="2" charset="0"/>
              </a:rPr>
              <a:t>Ma </a:t>
            </a:r>
            <a:r>
              <a:rPr lang="en-US" sz="1600" dirty="0" err="1" smtClean="0">
                <a:latin typeface="Open Sans" pitchFamily="2" charset="0"/>
                <a:ea typeface="Open Sans" pitchFamily="2" charset="0"/>
                <a:cs typeface="Open Sans" pitchFamily="2" charset="0"/>
              </a:rPr>
              <a:t>trận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kết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hợp</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các</a:t>
            </a:r>
            <a:r>
              <a:rPr lang="en-US" sz="1600" dirty="0" smtClean="0">
                <a:latin typeface="Open Sans" pitchFamily="2" charset="0"/>
                <a:ea typeface="Open Sans" pitchFamily="2" charset="0"/>
                <a:cs typeface="Open Sans" pitchFamily="2" charset="0"/>
              </a:rPr>
              <a:t> di </a:t>
            </a:r>
            <a:r>
              <a:rPr lang="en-US" sz="1600" dirty="0" err="1" smtClean="0">
                <a:latin typeface="Open Sans" pitchFamily="2" charset="0"/>
                <a:ea typeface="Open Sans" pitchFamily="2" charset="0"/>
                <a:cs typeface="Open Sans" pitchFamily="2" charset="0"/>
              </a:rPr>
              <a:t>chuyển</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Scale: </a:t>
            </a:r>
            <a:r>
              <a:rPr lang="en-US" sz="1600" dirty="0" err="1">
                <a:latin typeface="Open Sans" pitchFamily="2" charset="0"/>
                <a:ea typeface="Open Sans" pitchFamily="2" charset="0"/>
                <a:cs typeface="Open Sans" pitchFamily="2" charset="0"/>
              </a:rPr>
              <a:t>P</a:t>
            </a:r>
            <a:r>
              <a:rPr lang="en-US" sz="1600" dirty="0" err="1" smtClean="0">
                <a:latin typeface="Open Sans" pitchFamily="2" charset="0"/>
                <a:ea typeface="Open Sans" pitchFamily="2" charset="0"/>
                <a:cs typeface="Open Sans" pitchFamily="2" charset="0"/>
              </a:rPr>
              <a:t>hóng</a:t>
            </a:r>
            <a:r>
              <a:rPr lang="en-US" sz="1600" dirty="0" smtClean="0">
                <a:latin typeface="Open Sans" pitchFamily="2" charset="0"/>
                <a:ea typeface="Open Sans" pitchFamily="2" charset="0"/>
                <a:cs typeface="Open Sans" pitchFamily="2" charset="0"/>
              </a:rPr>
              <a:t> to, </a:t>
            </a:r>
            <a:r>
              <a:rPr lang="en-US" sz="1600" dirty="0" err="1" smtClean="0">
                <a:latin typeface="Open Sans" pitchFamily="2" charset="0"/>
                <a:ea typeface="Open Sans" pitchFamily="2" charset="0"/>
                <a:cs typeface="Open Sans" pitchFamily="2" charset="0"/>
              </a:rPr>
              <a:t>thu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nhỏ</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endParaRPr lang="en-US" sz="1600" dirty="0">
              <a:latin typeface="Open Sans" pitchFamily="2" charset="0"/>
              <a:ea typeface="Open Sans" pitchFamily="2" charset="0"/>
              <a:cs typeface="Open Sans" pitchFamily="2" charset="0"/>
            </a:endParaRPr>
          </a:p>
        </p:txBody>
      </p:sp>
      <p:sp>
        <p:nvSpPr>
          <p:cNvPr id="3" name="TextBox 2"/>
          <p:cNvSpPr txBox="1"/>
          <p:nvPr/>
        </p:nvSpPr>
        <p:spPr>
          <a:xfrm>
            <a:off x="627888" y="2876407"/>
            <a:ext cx="10911840" cy="2092881"/>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Transition: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làm</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chậm</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quá</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trình</a:t>
            </a:r>
            <a:r>
              <a:rPr lang="en-US" dirty="0" smtClean="0">
                <a:latin typeface="Open Sans" pitchFamily="2" charset="0"/>
                <a:ea typeface="Open Sans" pitchFamily="2" charset="0"/>
                <a:cs typeface="Open Sans" pitchFamily="2" charset="0"/>
              </a:rPr>
              <a:t> transform</a:t>
            </a:r>
            <a:endParaRPr lang="en-US" dirty="0" smtClean="0">
              <a:latin typeface="Open Sans" pitchFamily="2" charset="0"/>
              <a:ea typeface="Open Sans" pitchFamily="2" charset="0"/>
              <a:cs typeface="Open Sans" pitchFamily="2" charset="0"/>
            </a:endParaRPr>
          </a:p>
          <a:p>
            <a:r>
              <a:rPr lang="en-US" sz="1600" b="1" dirty="0" smtClean="0">
                <a:latin typeface="Open Sans" pitchFamily="2" charset="0"/>
                <a:ea typeface="Open Sans" pitchFamily="2" charset="0"/>
                <a:cs typeface="Open Sans" pitchFamily="2" charset="0"/>
              </a:rPr>
              <a:t>	</a:t>
            </a:r>
            <a:endParaRPr lang="en-US" sz="1600" b="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Cách</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sử</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dụng</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để</a:t>
            </a:r>
            <a:r>
              <a:rPr lang="en-US" sz="1600" b="1" dirty="0" smtClean="0">
                <a:latin typeface="Open Sans" pitchFamily="2" charset="0"/>
                <a:ea typeface="Open Sans" pitchFamily="2" charset="0"/>
                <a:cs typeface="Open Sans" pitchFamily="2" charset="0"/>
              </a:rPr>
              <a:t> transition </a:t>
            </a:r>
            <a:r>
              <a:rPr lang="en-US" sz="1600" b="1" dirty="0" err="1" smtClean="0">
                <a:latin typeface="Open Sans" pitchFamily="2" charset="0"/>
                <a:ea typeface="Open Sans" pitchFamily="2" charset="0"/>
                <a:cs typeface="Open Sans" pitchFamily="2" charset="0"/>
              </a:rPr>
              <a:t>hoạt</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động</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thì</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phải</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định</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nghĩa</a:t>
            </a:r>
            <a:r>
              <a:rPr lang="en-US" sz="1600" b="1" dirty="0" smtClean="0">
                <a:latin typeface="Open Sans" pitchFamily="2" charset="0"/>
                <a:ea typeface="Open Sans" pitchFamily="2" charset="0"/>
                <a:cs typeface="Open Sans" pitchFamily="2" charset="0"/>
              </a:rPr>
              <a:t> 2 </a:t>
            </a:r>
            <a:r>
              <a:rPr lang="en-US" sz="1600" b="1" dirty="0" err="1" smtClean="0">
                <a:latin typeface="Open Sans" pitchFamily="2" charset="0"/>
                <a:ea typeface="Open Sans" pitchFamily="2" charset="0"/>
                <a:cs typeface="Open Sans" pitchFamily="2" charset="0"/>
              </a:rPr>
              <a:t>thứ</a:t>
            </a:r>
            <a:r>
              <a:rPr lang="en-US" sz="1600" b="1" dirty="0" smtClean="0">
                <a:latin typeface="Open Sans" pitchFamily="2" charset="0"/>
                <a:ea typeface="Open Sans" pitchFamily="2" charset="0"/>
                <a:cs typeface="Open Sans" pitchFamily="2" charset="0"/>
              </a:rPr>
              <a:t>:</a:t>
            </a:r>
          </a:p>
          <a:p>
            <a:pPr marL="1200150" lvl="2" indent="-285750">
              <a:buFont typeface="Arial" panose="020B0604020202020204" pitchFamily="34" charset="0"/>
              <a:buChar char="•"/>
            </a:pPr>
            <a:endParaRPr lang="en-US" sz="1600" b="1"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dirty="0" err="1" smtClean="0">
                <a:latin typeface="Open Sans" pitchFamily="2" charset="0"/>
                <a:ea typeface="Open Sans" pitchFamily="2" charset="0"/>
                <a:cs typeface="Open Sans" pitchFamily="2" charset="0"/>
              </a:rPr>
              <a:t>Tên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thuộc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tính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css</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bạn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muốn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hoạt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động</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dirty="0" smtClean="0">
                <a:latin typeface="Open Sans" pitchFamily="2" charset="0"/>
                <a:ea typeface="Open Sans" pitchFamily="2" charset="0"/>
                <a:cs typeface="Open Sans" pitchFamily="2" charset="0"/>
              </a:rPr>
              <a:t>Duration </a:t>
            </a:r>
            <a:r>
              <a:rPr lang="en-US" sz="1600" dirty="0" err="1" smtClean="0">
                <a:latin typeface="Open Sans" pitchFamily="2" charset="0"/>
                <a:ea typeface="Open Sans" pitchFamily="2" charset="0"/>
                <a:cs typeface="Open Sans" pitchFamily="2" charset="0"/>
              </a:rPr>
              <a:t>của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hoạt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động</a:t>
            </a:r>
            <a:endParaRPr lang="en-US" sz="1600" dirty="0" smtClean="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err="1" smtClean="0">
                <a:latin typeface="Open Sans" pitchFamily="2" charset="0"/>
                <a:ea typeface="Open Sans" pitchFamily="2" charset="0"/>
                <a:cs typeface="Open Sans" pitchFamily="2" charset="0"/>
              </a:rPr>
              <a:t>Ví</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dụ</a:t>
            </a:r>
            <a:r>
              <a:rPr lang="en-US" sz="1600" dirty="0" smtClean="0">
                <a:latin typeface="Open Sans" pitchFamily="2" charset="0"/>
                <a:ea typeface="Open Sans" pitchFamily="2" charset="0"/>
                <a:cs typeface="Open Sans" pitchFamily="2" charset="0"/>
              </a:rPr>
              <a:t>: </a:t>
            </a:r>
            <a:r>
              <a:rPr lang="en-US" sz="1600" dirty="0">
                <a:latin typeface="Open Sans" pitchFamily="2" charset="0"/>
                <a:ea typeface="Open Sans" pitchFamily="2" charset="0"/>
                <a:cs typeface="Open Sans" pitchFamily="2" charset="0"/>
              </a:rPr>
              <a:t>  transition: </a:t>
            </a:r>
            <a:r>
              <a:rPr lang="en-US" sz="1600" dirty="0">
                <a:solidFill>
                  <a:schemeClr val="accent2">
                    <a:lumMod val="75000"/>
                  </a:schemeClr>
                </a:solidFill>
                <a:latin typeface="Open Sans" pitchFamily="2" charset="0"/>
                <a:ea typeface="Open Sans" pitchFamily="2" charset="0"/>
                <a:cs typeface="Open Sans" pitchFamily="2" charset="0"/>
              </a:rPr>
              <a:t>width</a:t>
            </a:r>
            <a:r>
              <a:rPr lang="en-US" sz="1600" dirty="0">
                <a:latin typeface="Open Sans" pitchFamily="2" charset="0"/>
                <a:ea typeface="Open Sans" pitchFamily="2" charset="0"/>
                <a:cs typeface="Open Sans" pitchFamily="2" charset="0"/>
              </a:rPr>
              <a:t> </a:t>
            </a:r>
            <a:r>
              <a:rPr lang="en-US" sz="1600" dirty="0" smtClean="0">
                <a:solidFill>
                  <a:srgbClr val="FF0000"/>
                </a:solidFill>
                <a:latin typeface="Open Sans" pitchFamily="2" charset="0"/>
                <a:ea typeface="Open Sans" pitchFamily="2" charset="0"/>
                <a:cs typeface="Open Sans" pitchFamily="2" charset="0"/>
              </a:rPr>
              <a:t>2s. </a:t>
            </a:r>
            <a:r>
              <a:rPr lang="en-US" sz="1600" dirty="0" err="1" smtClean="0">
                <a:latin typeface="Open Sans" pitchFamily="2" charset="0"/>
                <a:ea typeface="Open Sans" pitchFamily="2" charset="0"/>
                <a:cs typeface="Open Sans" pitchFamily="2" charset="0"/>
              </a:rPr>
              <a:t>Có</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thể</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viết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tách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ra</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thành</a:t>
            </a:r>
            <a:r>
              <a:rPr lang="en-US" sz="1600"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transition-property: width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transition-duration: 2s</a:t>
            </a:r>
          </a:p>
        </p:txBody>
      </p:sp>
    </p:spTree>
    <p:extLst>
      <p:ext uri="{BB962C8B-B14F-4D97-AF65-F5344CB8AC3E}">
        <p14:creationId xmlns:p14="http://schemas.microsoft.com/office/powerpoint/2010/main" val="204056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2480" y="512064"/>
            <a:ext cx="1779654" cy="369332"/>
          </a:xfrm>
          <a:prstGeom prst="rect">
            <a:avLst/>
          </a:prstGeom>
          <a:noFill/>
        </p:spPr>
        <p:txBody>
          <a:bodyPr wrap="none" rtlCol="0">
            <a:spAutoFit/>
          </a:bodyPr>
          <a:lstStyle/>
          <a:p>
            <a:r>
              <a:rPr lang="en-US" b="1" dirty="0" err="1" smtClean="0">
                <a:solidFill>
                  <a:schemeClr val="accent2">
                    <a:lumMod val="75000"/>
                  </a:schemeClr>
                </a:solidFill>
                <a:latin typeface="Open Sans" pitchFamily="2" charset="0"/>
                <a:ea typeface="Open Sans" pitchFamily="2" charset="0"/>
                <a:cs typeface="Open Sans" pitchFamily="2" charset="0"/>
              </a:rPr>
              <a:t>Bố</a:t>
            </a:r>
            <a:r>
              <a:rPr lang="en-US" b="1" dirty="0" smtClean="0">
                <a:solidFill>
                  <a:schemeClr val="accent2">
                    <a:lumMod val="75000"/>
                  </a:schemeClr>
                </a:solidFill>
                <a:latin typeface="Open Sans" pitchFamily="2" charset="0"/>
                <a:ea typeface="Open Sans" pitchFamily="2" charset="0"/>
                <a:cs typeface="Open Sans" pitchFamily="2" charset="0"/>
              </a:rPr>
              <a:t> </a:t>
            </a:r>
            <a:r>
              <a:rPr lang="en-US" b="1" dirty="0" err="1" smtClean="0">
                <a:solidFill>
                  <a:schemeClr val="accent2">
                    <a:lumMod val="75000"/>
                  </a:schemeClr>
                </a:solidFill>
                <a:latin typeface="Open Sans" pitchFamily="2" charset="0"/>
                <a:ea typeface="Open Sans" pitchFamily="2" charset="0"/>
                <a:cs typeface="Open Sans" pitchFamily="2" charset="0"/>
              </a:rPr>
              <a:t>cục</a:t>
            </a:r>
            <a:r>
              <a:rPr lang="en-US" b="1" dirty="0" smtClean="0">
                <a:solidFill>
                  <a:schemeClr val="accent2">
                    <a:lumMod val="75000"/>
                  </a:schemeClr>
                </a:solidFill>
                <a:latin typeface="Open Sans" pitchFamily="2" charset="0"/>
                <a:ea typeface="Open Sans" pitchFamily="2" charset="0"/>
                <a:cs typeface="Open Sans" pitchFamily="2" charset="0"/>
              </a:rPr>
              <a:t> HTML5</a:t>
            </a:r>
            <a:endParaRPr lang="en-US" b="1" dirty="0">
              <a:solidFill>
                <a:schemeClr val="accent2">
                  <a:lumMod val="75000"/>
                </a:schemeClr>
              </a:solidFill>
              <a:latin typeface="Open Sans" pitchFamily="2" charset="0"/>
              <a:ea typeface="Open Sans" pitchFamily="2" charset="0"/>
              <a:cs typeface="Open Sans"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881396"/>
            <a:ext cx="4953000" cy="4663440"/>
          </a:xfrm>
          <a:prstGeom prst="rect">
            <a:avLst/>
          </a:prstGeom>
        </p:spPr>
      </p:pic>
    </p:spTree>
    <p:extLst>
      <p:ext uri="{BB962C8B-B14F-4D97-AF65-F5344CB8AC3E}">
        <p14:creationId xmlns:p14="http://schemas.microsoft.com/office/powerpoint/2010/main" val="389810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04" y="3087707"/>
            <a:ext cx="10911840" cy="110799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Transition-property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Chỉ</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thuộc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tính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muốn</a:t>
            </a:r>
            <a:r>
              <a:rPr lang="en-US" sz="1600" dirty="0" smtClean="0">
                <a:latin typeface="Open Sans" pitchFamily="2" charset="0"/>
                <a:ea typeface="Open Sans" pitchFamily="2" charset="0"/>
                <a:cs typeface="Open Sans" pitchFamily="2" charset="0"/>
              </a:rPr>
              <a:t> transition</a:t>
            </a: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transition-property: </a:t>
            </a:r>
            <a:r>
              <a:rPr lang="en-US" sz="1600" b="1" dirty="0">
                <a:latin typeface="Open Sans" pitchFamily="2" charset="0"/>
                <a:ea typeface="Open Sans" pitchFamily="2" charset="0"/>
                <a:cs typeface="Open Sans" pitchFamily="2" charset="0"/>
              </a:rPr>
              <a:t>[</a:t>
            </a:r>
            <a:r>
              <a:rPr lang="en-US" sz="1600" b="1" dirty="0" err="1" smtClean="0">
                <a:latin typeface="Open Sans" pitchFamily="2" charset="0"/>
                <a:ea typeface="Open Sans" pitchFamily="2" charset="0"/>
                <a:cs typeface="Open Sans" pitchFamily="2" charset="0"/>
              </a:rPr>
              <a:t>tên</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thuộc</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tính</a:t>
            </a:r>
            <a:r>
              <a:rPr lang="en-US" sz="1600" b="1" dirty="0" smtClean="0">
                <a:latin typeface="Open Sans" pitchFamily="2" charset="0"/>
                <a:ea typeface="Open Sans" pitchFamily="2" charset="0"/>
                <a:cs typeface="Open Sans" pitchFamily="2" charset="0"/>
              </a:rPr>
              <a:t>/all]</a:t>
            </a:r>
            <a:r>
              <a:rPr lang="en-US" sz="1600" b="1" dirty="0" smtClean="0">
                <a:latin typeface="Open Sans" pitchFamily="2" charset="0"/>
                <a:ea typeface="Open Sans" pitchFamily="2" charset="0"/>
                <a:cs typeface="Open Sans" pitchFamily="2" charset="0"/>
              </a:rPr>
              <a:t>	</a:t>
            </a: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75" y="315192"/>
            <a:ext cx="5146549" cy="2313256"/>
          </a:xfrm>
          <a:prstGeom prst="rect">
            <a:avLst/>
          </a:prstGeom>
        </p:spPr>
      </p:pic>
      <p:sp>
        <p:nvSpPr>
          <p:cNvPr id="4" name="TextBox 3"/>
          <p:cNvSpPr txBox="1"/>
          <p:nvPr/>
        </p:nvSpPr>
        <p:spPr>
          <a:xfrm>
            <a:off x="603504" y="4654963"/>
            <a:ext cx="10911840" cy="110799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Transition-duration </a:t>
            </a:r>
            <a:r>
              <a:rPr lang="en-US" b="1" dirty="0">
                <a:solidFill>
                  <a:srgbClr val="FF0000"/>
                </a:solidFill>
                <a:latin typeface="Open Sans" pitchFamily="2" charset="0"/>
                <a:ea typeface="Open Sans" pitchFamily="2" charset="0"/>
                <a:cs typeface="Open Sans" pitchFamily="2" charset="0"/>
              </a:rPr>
              <a:t>(</a:t>
            </a:r>
            <a:r>
              <a:rPr lang="en-US" b="1" dirty="0" err="1">
                <a:solidFill>
                  <a:srgbClr val="FF0000"/>
                </a:solidFill>
                <a:latin typeface="Open Sans" pitchFamily="2" charset="0"/>
                <a:ea typeface="Open Sans" pitchFamily="2" charset="0"/>
                <a:cs typeface="Open Sans" pitchFamily="2" charset="0"/>
              </a:rPr>
              <a:t>bắt</a:t>
            </a:r>
            <a:r>
              <a:rPr lang="en-US" b="1" dirty="0">
                <a:solidFill>
                  <a:srgbClr val="FF0000"/>
                </a:solidFill>
                <a:latin typeface="Open Sans" pitchFamily="2" charset="0"/>
                <a:ea typeface="Open Sans" pitchFamily="2" charset="0"/>
                <a:cs typeface="Open Sans" pitchFamily="2" charset="0"/>
              </a:rPr>
              <a:t> </a:t>
            </a:r>
            <a:r>
              <a:rPr lang="en-US" b="1" dirty="0" err="1">
                <a:solidFill>
                  <a:srgbClr val="FF0000"/>
                </a:solidFill>
                <a:latin typeface="Open Sans" pitchFamily="2" charset="0"/>
                <a:ea typeface="Open Sans" pitchFamily="2" charset="0"/>
                <a:cs typeface="Open Sans" pitchFamily="2" charset="0"/>
              </a:rPr>
              <a:t>buộc</a:t>
            </a:r>
            <a:r>
              <a:rPr lang="en-US" b="1" dirty="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Thời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gian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thực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hiện</a:t>
            </a:r>
            <a:endParaRPr lang="en-US" sz="1600"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transition-property: [time]</a:t>
            </a:r>
            <a:r>
              <a:rPr lang="en-US" sz="1600" b="1" dirty="0" smtClean="0">
                <a:latin typeface="Open Sans" pitchFamily="2" charset="0"/>
                <a:ea typeface="Open Sans" pitchFamily="2" charset="0"/>
                <a:cs typeface="Open Sans" pitchFamily="2" charset="0"/>
              </a:rPr>
              <a:t>	</a:t>
            </a: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65995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04" y="496015"/>
            <a:ext cx="10911840" cy="2831544"/>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Transition-timing-function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không</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Xác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định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tốc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của</a:t>
            </a:r>
            <a:r>
              <a:rPr lang="en-US" sz="1600" dirty="0" smtClean="0">
                <a:latin typeface="Open Sans" pitchFamily="2" charset="0"/>
                <a:ea typeface="Open Sans" pitchFamily="2" charset="0"/>
                <a:cs typeface="Open Sans" pitchFamily="2" charset="0"/>
              </a:rPr>
              <a:t> transition</a:t>
            </a: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285750" lvl="1" indent="-285750">
              <a:buFont typeface="Wingdings" panose="05000000000000000000" pitchFamily="2" charset="2"/>
              <a:buChar char="v"/>
            </a:pPr>
            <a:r>
              <a:rPr lang="en-US" sz="1600" b="1" dirty="0" err="1">
                <a:latin typeface="Open Sans" pitchFamily="2" charset="0"/>
                <a:ea typeface="Open Sans" pitchFamily="2" charset="0"/>
                <a:cs typeface="Open Sans" pitchFamily="2" charset="0"/>
              </a:rPr>
              <a:t>Cú</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pháp</a:t>
            </a:r>
            <a:r>
              <a:rPr lang="en-US" sz="1600" b="1" dirty="0">
                <a:latin typeface="Open Sans" pitchFamily="2" charset="0"/>
                <a:ea typeface="Open Sans" pitchFamily="2" charset="0"/>
                <a:cs typeface="Open Sans" pitchFamily="2" charset="0"/>
              </a:rPr>
              <a:t>: transition-property: </a:t>
            </a:r>
            <a:r>
              <a:rPr lang="en-US" sz="1600" b="1" dirty="0" smtClean="0">
                <a:latin typeface="Open Sans" pitchFamily="2" charset="0"/>
                <a:ea typeface="Open Sans" pitchFamily="2" charset="0"/>
                <a:cs typeface="Open Sans" pitchFamily="2" charset="0"/>
              </a:rPr>
              <a:t>[value]</a:t>
            </a:r>
            <a:r>
              <a:rPr lang="en-US" sz="1600" b="1" dirty="0">
                <a:latin typeface="Open Sans" pitchFamily="2" charset="0"/>
                <a:ea typeface="Open Sans" pitchFamily="2" charset="0"/>
                <a:cs typeface="Open Sans" pitchFamily="2" charset="0"/>
              </a:rPr>
              <a:t>	</a:t>
            </a:r>
            <a:endParaRPr lang="en-US" sz="1600" dirty="0">
              <a:latin typeface="Open Sans" pitchFamily="2" charset="0"/>
              <a:ea typeface="Open Sans" pitchFamily="2" charset="0"/>
              <a:cs typeface="Open Sans" pitchFamily="2" charset="0"/>
            </a:endParaRP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v"/>
            </a:pPr>
            <a:r>
              <a:rPr lang="en-US" sz="1600" b="1" dirty="0" smtClean="0">
                <a:latin typeface="Open Sans" pitchFamily="2" charset="0"/>
                <a:ea typeface="Open Sans" pitchFamily="2" charset="0"/>
                <a:cs typeface="Open Sans" pitchFamily="2" charset="0"/>
              </a:rPr>
              <a:t>Transition-timing-function </a:t>
            </a:r>
            <a:r>
              <a:rPr lang="en-US" sz="1600" b="1" dirty="0" err="1" smtClean="0">
                <a:latin typeface="Open Sans" pitchFamily="2" charset="0"/>
                <a:ea typeface="Open Sans" pitchFamily="2" charset="0"/>
                <a:cs typeface="Open Sans" pitchFamily="2" charset="0"/>
              </a:rPr>
              <a:t>có</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thể</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có</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các</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giá</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trị</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sau</a:t>
            </a:r>
            <a:r>
              <a:rPr lang="en-US" sz="1600" b="1" dirty="0" smtClean="0">
                <a:latin typeface="Open Sans" pitchFamily="2" charset="0"/>
                <a:ea typeface="Open Sans" pitchFamily="2" charset="0"/>
                <a:cs typeface="Open Sans" pitchFamily="2" charset="0"/>
              </a:rPr>
              <a:t>:</a:t>
            </a:r>
          </a:p>
          <a:p>
            <a:pPr marL="285750"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Ease</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ứng</a:t>
            </a:r>
            <a:r>
              <a:rPr lang="en-US" sz="1600" dirty="0" smtClean="0">
                <a:latin typeface="Open Sans" pitchFamily="2" charset="0"/>
                <a:ea typeface="Open Sans" pitchFamily="2" charset="0"/>
                <a:cs typeface="Open Sans" pitchFamily="2" charset="0"/>
              </a:rPr>
              <a:t> ban </a:t>
            </a:r>
            <a:r>
              <a:rPr lang="en-US" sz="1600" dirty="0" err="1" smtClean="0">
                <a:latin typeface="Open Sans" pitchFamily="2" charset="0"/>
                <a:ea typeface="Open Sans" pitchFamily="2" charset="0"/>
                <a:cs typeface="Open Sans" pitchFamily="2" charset="0"/>
              </a:rPr>
              <a:t>đầu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chậm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sau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đó</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nhanh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chậm</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dần</a:t>
            </a:r>
            <a:endParaRPr lang="en-US" sz="1600" dirty="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Linear: </a:t>
            </a:r>
            <a:r>
              <a:rPr lang="en-US" sz="1600" dirty="0" err="1" smtClean="0">
                <a:latin typeface="Open Sans" pitchFamily="2" charset="0"/>
                <a:ea typeface="Open Sans" pitchFamily="2" charset="0"/>
                <a:cs typeface="Open Sans" pitchFamily="2" charset="0"/>
              </a:rPr>
              <a:t>Tốc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giữ</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nguyên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từ</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đầu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đến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cuối</a:t>
            </a:r>
            <a:endParaRPr lang="en-US" sz="1600"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Ease-in: </a:t>
            </a:r>
            <a:r>
              <a:rPr lang="en-US" sz="1600" b="1" dirty="0" err="1" smtClean="0">
                <a:latin typeface="Open Sans" pitchFamily="2" charset="0"/>
                <a:ea typeface="Open Sans" pitchFamily="2" charset="0"/>
                <a:cs typeface="Open Sans" pitchFamily="2" charset="0"/>
              </a:rPr>
              <a:t>Bắt</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đầu</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chậm</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sau</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đó</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nhanh</a:t>
            </a:r>
            <a:endParaRPr lang="en-US" sz="1600" b="1"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Ease-out: </a:t>
            </a:r>
            <a:r>
              <a:rPr lang="en-US" sz="1600" dirty="0" err="1" smtClean="0">
                <a:latin typeface="Open Sans" pitchFamily="2" charset="0"/>
                <a:ea typeface="Open Sans" pitchFamily="2" charset="0"/>
                <a:cs typeface="Open Sans" pitchFamily="2" charset="0"/>
              </a:rPr>
              <a:t>Bắt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đầu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nhanh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sau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đó</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chậm</a:t>
            </a:r>
            <a:endParaRPr lang="en-US" sz="1600" dirty="0" smtClean="0">
              <a:latin typeface="Open Sans" pitchFamily="2" charset="0"/>
              <a:ea typeface="Open Sans" pitchFamily="2" charset="0"/>
              <a:cs typeface="Open Sans" pitchFamily="2" charset="0"/>
            </a:endParaRPr>
          </a:p>
          <a:p>
            <a:pPr marL="742950" lvl="1" indent="-285750">
              <a:buFont typeface="Arial" panose="020B0604020202020204" pitchFamily="34" charset="0"/>
              <a:buChar char="•"/>
            </a:pPr>
            <a:r>
              <a:rPr lang="en-US" sz="1600" b="1" dirty="0" smtClean="0">
                <a:latin typeface="Open Sans" pitchFamily="2" charset="0"/>
                <a:ea typeface="Open Sans" pitchFamily="2" charset="0"/>
                <a:cs typeface="Open Sans" pitchFamily="2" charset="0"/>
              </a:rPr>
              <a:t>Ease-in-out: </a:t>
            </a:r>
            <a:r>
              <a:rPr lang="en-US" sz="1600" dirty="0" err="1" smtClean="0">
                <a:latin typeface="Open Sans" pitchFamily="2" charset="0"/>
                <a:ea typeface="Open Sans" pitchFamily="2" charset="0"/>
                <a:cs typeface="Open Sans" pitchFamily="2" charset="0"/>
              </a:rPr>
              <a:t>Bắt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đầu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kết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thúc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chậm</a:t>
            </a:r>
            <a:endParaRPr lang="en-US" sz="1600" dirty="0">
              <a:latin typeface="Open Sans" pitchFamily="2" charset="0"/>
              <a:ea typeface="Open Sans" pitchFamily="2" charset="0"/>
              <a:cs typeface="Open Sans" pitchFamily="2" charset="0"/>
            </a:endParaRPr>
          </a:p>
        </p:txBody>
      </p:sp>
      <p:sp>
        <p:nvSpPr>
          <p:cNvPr id="4" name="TextBox 3"/>
          <p:cNvSpPr txBox="1"/>
          <p:nvPr/>
        </p:nvSpPr>
        <p:spPr>
          <a:xfrm>
            <a:off x="603504" y="3556715"/>
            <a:ext cx="10911840" cy="861774"/>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Transition-delay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không</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Thời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gian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bị</a:t>
            </a:r>
            <a:r>
              <a:rPr lang="en-US" sz="1600" dirty="0" smtClean="0">
                <a:latin typeface="Open Sans" pitchFamily="2" charset="0"/>
                <a:ea typeface="Open Sans" pitchFamily="2" charset="0"/>
                <a:cs typeface="Open Sans" pitchFamily="2" charset="0"/>
              </a:rPr>
              <a:t> delay </a:t>
            </a:r>
            <a:r>
              <a:rPr lang="en-US" sz="1600" dirty="0" err="1" smtClean="0">
                <a:latin typeface="Open Sans" pitchFamily="2" charset="0"/>
                <a:ea typeface="Open Sans" pitchFamily="2" charset="0"/>
                <a:cs typeface="Open Sans" pitchFamily="2" charset="0"/>
              </a:rPr>
              <a:t>trước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khi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phần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tử</a:t>
            </a:r>
            <a:r>
              <a:rPr lang="en-US" sz="1600" dirty="0" smtClean="0">
                <a:latin typeface="Open Sans" pitchFamily="2" charset="0"/>
                <a:ea typeface="Open Sans" pitchFamily="2" charset="0"/>
                <a:cs typeface="Open Sans" pitchFamily="2" charset="0"/>
              </a:rPr>
              <a:t> transform</a:t>
            </a:r>
          </a:p>
          <a:p>
            <a:pPr marL="285750" indent="-285750">
              <a:buFont typeface="Wingdings" panose="05000000000000000000" pitchFamily="2" charset="2"/>
              <a:buChar char="v"/>
            </a:pPr>
            <a:endParaRPr lang="en-US" sz="1600" b="1" dirty="0">
              <a:latin typeface="Open Sans" pitchFamily="2" charset="0"/>
              <a:ea typeface="Open Sans" pitchFamily="2" charset="0"/>
              <a:cs typeface="Open Sans" pitchFamily="2" charset="0"/>
            </a:endParaRPr>
          </a:p>
          <a:p>
            <a:pPr marL="285750"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pháp</a:t>
            </a:r>
            <a:r>
              <a:rPr lang="en-US" sz="1600" b="1" dirty="0">
                <a:latin typeface="Open Sans" pitchFamily="2" charset="0"/>
                <a:ea typeface="Open Sans" pitchFamily="2" charset="0"/>
                <a:cs typeface="Open Sans" pitchFamily="2" charset="0"/>
              </a:rPr>
              <a:t>: transition-property: </a:t>
            </a:r>
            <a:r>
              <a:rPr lang="en-US" sz="1600" b="1" dirty="0" smtClean="0">
                <a:latin typeface="Open Sans" pitchFamily="2" charset="0"/>
                <a:ea typeface="Open Sans" pitchFamily="2" charset="0"/>
                <a:cs typeface="Open Sans" pitchFamily="2" charset="0"/>
              </a:rPr>
              <a:t>[time]</a:t>
            </a:r>
            <a:r>
              <a:rPr lang="en-US" sz="1600" b="1" dirty="0">
                <a:latin typeface="Open Sans" pitchFamily="2" charset="0"/>
                <a:ea typeface="Open Sans" pitchFamily="2" charset="0"/>
                <a:cs typeface="Open Sans" pitchFamily="2" charset="0"/>
              </a:rPr>
              <a:t>	</a:t>
            </a:r>
          </a:p>
        </p:txBody>
      </p:sp>
    </p:spTree>
    <p:extLst>
      <p:ext uri="{BB962C8B-B14F-4D97-AF65-F5344CB8AC3E}">
        <p14:creationId xmlns:p14="http://schemas.microsoft.com/office/powerpoint/2010/main" val="257935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04" y="521415"/>
            <a:ext cx="10911840" cy="2092881"/>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Animation</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Kết</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hợp</a:t>
            </a:r>
            <a:r>
              <a:rPr lang="en-US" sz="1600" dirty="0" smtClean="0">
                <a:latin typeface="Open Sans" pitchFamily="2" charset="0"/>
                <a:ea typeface="Open Sans" pitchFamily="2" charset="0"/>
                <a:cs typeface="Open Sans" pitchFamily="2" charset="0"/>
              </a:rPr>
              <a:t> transform </a:t>
            </a:r>
            <a:r>
              <a:rPr lang="en-US" sz="1600" dirty="0" err="1" smtClean="0">
                <a:latin typeface="Open Sans" pitchFamily="2" charset="0"/>
                <a:ea typeface="Open Sans" pitchFamily="2" charset="0"/>
                <a:cs typeface="Open Sans" pitchFamily="2" charset="0"/>
              </a:rPr>
              <a:t>và</a:t>
            </a:r>
            <a:r>
              <a:rPr lang="en-US" sz="1600" dirty="0" smtClean="0">
                <a:latin typeface="Open Sans" pitchFamily="2" charset="0"/>
                <a:ea typeface="Open Sans" pitchFamily="2" charset="0"/>
                <a:cs typeface="Open Sans" pitchFamily="2" charset="0"/>
              </a:rPr>
              <a:t> transition </a:t>
            </a:r>
            <a:r>
              <a:rPr lang="en-US" sz="1600" dirty="0" err="1" smtClean="0">
                <a:latin typeface="Open Sans" pitchFamily="2" charset="0"/>
                <a:ea typeface="Open Sans" pitchFamily="2" charset="0"/>
                <a:cs typeface="Open Sans" pitchFamily="2" charset="0"/>
              </a:rPr>
              <a:t>tạo</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các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ứng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liên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tục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nhiêu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hoặc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chay</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liên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tục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không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dừng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có</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thể</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chạy</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khi</a:t>
            </a:r>
            <a:r>
              <a:rPr lang="en-US" sz="1600" dirty="0" smtClean="0">
                <a:latin typeface="Open Sans" pitchFamily="2" charset="0"/>
                <a:ea typeface="Open Sans" pitchFamily="2" charset="0"/>
                <a:cs typeface="Open Sans" pitchFamily="2" charset="0"/>
              </a:rPr>
              <a:t> load </a:t>
            </a:r>
            <a:r>
              <a:rPr lang="en-US" sz="1600" dirty="0" err="1" smtClean="0">
                <a:latin typeface="Open Sans" pitchFamily="2" charset="0"/>
                <a:ea typeface="Open Sans" pitchFamily="2" charset="0"/>
                <a:cs typeface="Open Sans" pitchFamily="2" charset="0"/>
              </a:rPr>
              <a:t>trang</a:t>
            </a:r>
            <a:r>
              <a:rPr lang="en-US" sz="1600" dirty="0" smtClean="0">
                <a:latin typeface="Open Sans" pitchFamily="2" charset="0"/>
                <a:ea typeface="Open Sans" pitchFamily="2" charset="0"/>
                <a:cs typeface="Open Sans" pitchFamily="2" charset="0"/>
              </a:rPr>
              <a:t> web</a:t>
            </a:r>
          </a:p>
          <a:p>
            <a:pPr marL="285750" indent="-285750">
              <a:buFont typeface="Wingdings" panose="05000000000000000000" pitchFamily="2" charset="2"/>
              <a:buChar char="v"/>
            </a:pPr>
            <a:endParaRPr lang="en-US" sz="1600" b="1" dirty="0">
              <a:latin typeface="Open Sans" pitchFamily="2" charset="0"/>
              <a:ea typeface="Open Sans" pitchFamily="2" charset="0"/>
              <a:cs typeface="Open Sans" pitchFamily="2" charset="0"/>
            </a:endParaRPr>
          </a:p>
          <a:p>
            <a:pPr marL="285750"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tạo</a:t>
            </a:r>
            <a:r>
              <a:rPr lang="en-US" sz="1600" b="1" dirty="0" smtClean="0">
                <a:latin typeface="Open Sans" pitchFamily="2" charset="0"/>
                <a:ea typeface="Open Sans" pitchFamily="2" charset="0"/>
                <a:cs typeface="Open Sans" pitchFamily="2" charset="0"/>
              </a:rPr>
              <a:t> Animation: </a:t>
            </a:r>
          </a:p>
          <a:p>
            <a:pPr marL="285750"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a:p>
            <a:pPr lvl="1"/>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keyframes</a:t>
            </a:r>
            <a:r>
              <a:rPr lang="en-US" sz="1600" b="1" dirty="0" smtClean="0">
                <a:latin typeface="Open Sans" pitchFamily="2" charset="0"/>
                <a:ea typeface="Open Sans" pitchFamily="2" charset="0"/>
                <a:cs typeface="Open Sans" pitchFamily="2" charset="0"/>
              </a:rPr>
              <a:t> </a:t>
            </a:r>
            <a:r>
              <a:rPr lang="en-US" sz="1600" b="1" dirty="0" smtClean="0">
                <a:solidFill>
                  <a:srgbClr val="FF0000"/>
                </a:solidFill>
                <a:latin typeface="Open Sans" pitchFamily="2" charset="0"/>
                <a:ea typeface="Open Sans" pitchFamily="2" charset="0"/>
                <a:cs typeface="Open Sans" pitchFamily="2" charset="0"/>
              </a:rPr>
              <a:t>[</a:t>
            </a:r>
            <a:r>
              <a:rPr lang="en-US" sz="1600" b="1" dirty="0" err="1">
                <a:solidFill>
                  <a:srgbClr val="FF0000"/>
                </a:solidFill>
                <a:latin typeface="Open Sans" pitchFamily="2" charset="0"/>
                <a:ea typeface="Open Sans" pitchFamily="2" charset="0"/>
                <a:cs typeface="Open Sans" pitchFamily="2" charset="0"/>
              </a:rPr>
              <a:t>A</a:t>
            </a:r>
            <a:r>
              <a:rPr lang="en-US" sz="1600" b="1" dirty="0" err="1" smtClean="0">
                <a:solidFill>
                  <a:srgbClr val="FF0000"/>
                </a:solidFill>
                <a:latin typeface="Open Sans" pitchFamily="2" charset="0"/>
                <a:ea typeface="Open Sans" pitchFamily="2" charset="0"/>
                <a:cs typeface="Open Sans" pitchFamily="2" charset="0"/>
              </a:rPr>
              <a:t>nimationName</a:t>
            </a:r>
            <a:r>
              <a:rPr lang="en-US" sz="1600" b="1" dirty="0" smtClean="0">
                <a:solidFill>
                  <a:srgbClr val="FF0000"/>
                </a:solidFill>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a:t>
            </a:r>
          </a:p>
          <a:p>
            <a:pPr lvl="3"/>
            <a:r>
              <a:rPr lang="en-US" sz="1600" b="1" dirty="0" err="1" smtClean="0">
                <a:latin typeface="Open Sans" pitchFamily="2" charset="0"/>
                <a:ea typeface="Open Sans" pitchFamily="2" charset="0"/>
                <a:cs typeface="Open Sans" pitchFamily="2" charset="0"/>
              </a:rPr>
              <a:t>Tùy</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chỉnh</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theo</a:t>
            </a:r>
            <a:r>
              <a:rPr lang="en-US" sz="1600" b="1" dirty="0" smtClean="0">
                <a:latin typeface="Open Sans" pitchFamily="2" charset="0"/>
                <a:ea typeface="Open Sans" pitchFamily="2" charset="0"/>
                <a:cs typeface="Open Sans" pitchFamily="2" charset="0"/>
              </a:rPr>
              <a:t> from … to </a:t>
            </a:r>
            <a:r>
              <a:rPr lang="en-US" sz="1600" b="1" dirty="0" err="1" smtClean="0">
                <a:latin typeface="Open Sans" pitchFamily="2" charset="0"/>
                <a:ea typeface="Open Sans" pitchFamily="2" charset="0"/>
                <a:cs typeface="Open Sans" pitchFamily="2" charset="0"/>
              </a:rPr>
              <a:t>hoặc</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tỷ</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lệ</a:t>
            </a:r>
            <a:r>
              <a:rPr lang="en-US" sz="1600" b="1" dirty="0" smtClean="0">
                <a:latin typeface="Open Sans" pitchFamily="2" charset="0"/>
                <a:ea typeface="Open Sans" pitchFamily="2" charset="0"/>
                <a:cs typeface="Open Sans" pitchFamily="2" charset="0"/>
              </a:rPr>
              <a:t> %</a:t>
            </a:r>
            <a:endParaRPr lang="en-US" sz="1600" b="1" dirty="0">
              <a:latin typeface="Open Sans" pitchFamily="2" charset="0"/>
              <a:ea typeface="Open Sans" pitchFamily="2" charset="0"/>
              <a:cs typeface="Open Sans" pitchFamily="2" charset="0"/>
            </a:endParaRPr>
          </a:p>
          <a:p>
            <a:pPr lvl="1"/>
            <a:r>
              <a:rPr lang="en-US" sz="1600" b="1" dirty="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a:t>
            </a:r>
            <a:endParaRPr lang="en-US" sz="1600" b="1" dirty="0">
              <a:latin typeface="Open Sans" pitchFamily="2" charset="0"/>
              <a:ea typeface="Open Sans" pitchFamily="2" charset="0"/>
              <a:cs typeface="Open Sans"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72" y="3638556"/>
            <a:ext cx="4261028" cy="20510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587" y="3868651"/>
            <a:ext cx="5380930" cy="1820922"/>
          </a:xfrm>
          <a:prstGeom prst="rect">
            <a:avLst/>
          </a:prstGeom>
        </p:spPr>
      </p:pic>
      <p:sp>
        <p:nvSpPr>
          <p:cNvPr id="5" name="TextBox 4"/>
          <p:cNvSpPr txBox="1"/>
          <p:nvPr/>
        </p:nvSpPr>
        <p:spPr>
          <a:xfrm>
            <a:off x="940956" y="3072196"/>
            <a:ext cx="2064989" cy="338554"/>
          </a:xfrm>
          <a:prstGeom prst="rect">
            <a:avLst/>
          </a:prstGeom>
          <a:noFill/>
        </p:spPr>
        <p:txBody>
          <a:bodyPr wrap="none" rtlCol="0">
            <a:spAutoFit/>
          </a:bodyPr>
          <a:lstStyle/>
          <a:p>
            <a:r>
              <a:rPr lang="en-US" sz="1600" b="1" dirty="0" err="1" smtClean="0">
                <a:solidFill>
                  <a:schemeClr val="accent2">
                    <a:lumMod val="75000"/>
                  </a:schemeClr>
                </a:solidFill>
                <a:latin typeface="Open Sans" pitchFamily="2" charset="0"/>
                <a:ea typeface="Open Sans" pitchFamily="2" charset="0"/>
                <a:cs typeface="Open Sans" pitchFamily="2" charset="0"/>
              </a:rPr>
              <a:t>Cách</a:t>
            </a:r>
            <a:r>
              <a:rPr lang="en-US" sz="1600" b="1" dirty="0" smtClean="0">
                <a:solidFill>
                  <a:schemeClr val="accent2">
                    <a:lumMod val="75000"/>
                  </a:schemeClr>
                </a:solidFill>
                <a:latin typeface="Open Sans" pitchFamily="2" charset="0"/>
                <a:ea typeface="Open Sans" pitchFamily="2" charset="0"/>
                <a:cs typeface="Open Sans" pitchFamily="2" charset="0"/>
              </a:rPr>
              <a:t> 1: </a:t>
            </a:r>
            <a:r>
              <a:rPr lang="en-US" sz="1600" b="1" dirty="0" err="1" smtClean="0">
                <a:solidFill>
                  <a:schemeClr val="accent2">
                    <a:lumMod val="75000"/>
                  </a:schemeClr>
                </a:solidFill>
                <a:latin typeface="Open Sans" pitchFamily="2" charset="0"/>
                <a:ea typeface="Open Sans" pitchFamily="2" charset="0"/>
                <a:cs typeface="Open Sans" pitchFamily="2" charset="0"/>
              </a:rPr>
              <a:t>tạo</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theo</a:t>
            </a:r>
            <a:r>
              <a:rPr lang="en-US" sz="1600" b="1" dirty="0" smtClean="0">
                <a:solidFill>
                  <a:schemeClr val="accent2">
                    <a:lumMod val="75000"/>
                  </a:schemeClr>
                </a:solidFill>
                <a:latin typeface="Open Sans" pitchFamily="2" charset="0"/>
                <a:ea typeface="Open Sans" pitchFamily="2" charset="0"/>
                <a:cs typeface="Open Sans" pitchFamily="2" charset="0"/>
              </a:rPr>
              <a:t> %</a:t>
            </a:r>
            <a:endParaRPr lang="en-US" sz="1600" b="1" dirty="0">
              <a:solidFill>
                <a:schemeClr val="accent2">
                  <a:lumMod val="75000"/>
                </a:schemeClr>
              </a:solidFill>
              <a:latin typeface="Open Sans" pitchFamily="2" charset="0"/>
              <a:ea typeface="Open Sans" pitchFamily="2" charset="0"/>
              <a:cs typeface="Open Sans" pitchFamily="2" charset="0"/>
            </a:endParaRPr>
          </a:p>
        </p:txBody>
      </p:sp>
      <p:sp>
        <p:nvSpPr>
          <p:cNvPr id="6" name="TextBox 5"/>
          <p:cNvSpPr txBox="1"/>
          <p:nvPr/>
        </p:nvSpPr>
        <p:spPr>
          <a:xfrm>
            <a:off x="5719587" y="3072196"/>
            <a:ext cx="2957861" cy="338554"/>
          </a:xfrm>
          <a:prstGeom prst="rect">
            <a:avLst/>
          </a:prstGeom>
          <a:noFill/>
        </p:spPr>
        <p:txBody>
          <a:bodyPr wrap="none" rtlCol="0">
            <a:spAutoFit/>
          </a:bodyPr>
          <a:lstStyle/>
          <a:p>
            <a:r>
              <a:rPr lang="en-US" sz="1600" b="1" dirty="0" err="1" smtClean="0">
                <a:solidFill>
                  <a:schemeClr val="accent2">
                    <a:lumMod val="75000"/>
                  </a:schemeClr>
                </a:solidFill>
                <a:latin typeface="Open Sans" pitchFamily="2" charset="0"/>
                <a:ea typeface="Open Sans" pitchFamily="2" charset="0"/>
                <a:cs typeface="Open Sans" pitchFamily="2" charset="0"/>
              </a:rPr>
              <a:t>Cách</a:t>
            </a:r>
            <a:r>
              <a:rPr lang="en-US" sz="1600" b="1" dirty="0" smtClean="0">
                <a:solidFill>
                  <a:schemeClr val="accent2">
                    <a:lumMod val="75000"/>
                  </a:schemeClr>
                </a:solidFill>
                <a:latin typeface="Open Sans" pitchFamily="2" charset="0"/>
                <a:ea typeface="Open Sans" pitchFamily="2" charset="0"/>
                <a:cs typeface="Open Sans" pitchFamily="2" charset="0"/>
              </a:rPr>
              <a:t> 2: </a:t>
            </a:r>
            <a:r>
              <a:rPr lang="en-US" sz="1600" b="1" dirty="0" err="1" smtClean="0">
                <a:solidFill>
                  <a:schemeClr val="accent2">
                    <a:lumMod val="75000"/>
                  </a:schemeClr>
                </a:solidFill>
                <a:latin typeface="Open Sans" pitchFamily="2" charset="0"/>
                <a:ea typeface="Open Sans" pitchFamily="2" charset="0"/>
                <a:cs typeface="Open Sans" pitchFamily="2" charset="0"/>
              </a:rPr>
              <a:t>tạo</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theo</a:t>
            </a:r>
            <a:r>
              <a:rPr lang="en-US" sz="1600" b="1" dirty="0" smtClean="0">
                <a:solidFill>
                  <a:schemeClr val="accent2">
                    <a:lumMod val="75000"/>
                  </a:schemeClr>
                </a:solidFill>
                <a:latin typeface="Open Sans" pitchFamily="2" charset="0"/>
                <a:ea typeface="Open Sans" pitchFamily="2" charset="0"/>
                <a:cs typeface="Open Sans" pitchFamily="2" charset="0"/>
              </a:rPr>
              <a:t> %from…to</a:t>
            </a:r>
            <a:endParaRPr lang="en-US" sz="1600" b="1" dirty="0">
              <a:solidFill>
                <a:schemeClr val="accent2">
                  <a:lumMod val="75000"/>
                </a:schemeClr>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391549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81" y="595193"/>
            <a:ext cx="5604119" cy="2740812"/>
          </a:xfrm>
          <a:prstGeom prst="rect">
            <a:avLst/>
          </a:prstGeom>
        </p:spPr>
      </p:pic>
      <p:sp>
        <p:nvSpPr>
          <p:cNvPr id="5" name="TextBox 4"/>
          <p:cNvSpPr txBox="1"/>
          <p:nvPr/>
        </p:nvSpPr>
        <p:spPr>
          <a:xfrm>
            <a:off x="603504" y="3608407"/>
            <a:ext cx="10911840" cy="110799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Animation-name</a:t>
            </a:r>
            <a:r>
              <a:rPr lang="en-US" b="1" dirty="0" smtClean="0">
                <a:latin typeface="Open Sans" pitchFamily="2" charset="0"/>
                <a:ea typeface="Open Sans" pitchFamily="2" charset="0"/>
                <a:cs typeface="Open Sans" pitchFamily="2" charset="0"/>
              </a:rPr>
              <a:t>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Chỉ</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tên</a:t>
            </a:r>
            <a:r>
              <a:rPr lang="en-US" sz="1600" dirty="0" smtClean="0">
                <a:latin typeface="Open Sans" pitchFamily="2" charset="0"/>
                <a:ea typeface="Open Sans" pitchFamily="2" charset="0"/>
                <a:cs typeface="Open Sans" pitchFamily="2" charset="0"/>
              </a:rPr>
              <a:t> animation</a:t>
            </a: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animation-name: </a:t>
            </a:r>
            <a:r>
              <a:rPr lang="en-US" sz="1600" b="1" dirty="0" smtClean="0">
                <a:latin typeface="Open Sans" pitchFamily="2" charset="0"/>
                <a:ea typeface="Open Sans" pitchFamily="2" charset="0"/>
                <a:cs typeface="Open Sans" pitchFamily="2" charset="0"/>
              </a:rPr>
              <a:t>[</a:t>
            </a:r>
            <a:r>
              <a:rPr lang="en-US" sz="1600" b="1" dirty="0" err="1" smtClean="0">
                <a:latin typeface="Open Sans" pitchFamily="2" charset="0"/>
                <a:ea typeface="Open Sans" pitchFamily="2" charset="0"/>
                <a:cs typeface="Open Sans" pitchFamily="2" charset="0"/>
              </a:rPr>
              <a:t>tên</a:t>
            </a:r>
            <a:r>
              <a:rPr lang="en-US" sz="1600" b="1" dirty="0" smtClean="0">
                <a:latin typeface="Open Sans" pitchFamily="2" charset="0"/>
                <a:ea typeface="Open Sans" pitchFamily="2" charset="0"/>
                <a:cs typeface="Open Sans" pitchFamily="2" charset="0"/>
              </a:rPr>
              <a:t> animation</a:t>
            </a:r>
            <a:r>
              <a:rPr lang="en-US" sz="1600" b="1" dirty="0" smtClean="0">
                <a:latin typeface="Open Sans" pitchFamily="2" charset="0"/>
                <a:ea typeface="Open Sans" pitchFamily="2" charset="0"/>
                <a:cs typeface="Open Sans" pitchFamily="2" charset="0"/>
              </a:rPr>
              <a:t>]</a:t>
            </a:r>
            <a:r>
              <a:rPr lang="en-US" sz="1600" b="1" dirty="0" smtClean="0">
                <a:latin typeface="Open Sans" pitchFamily="2" charset="0"/>
                <a:ea typeface="Open Sans" pitchFamily="2" charset="0"/>
                <a:cs typeface="Open Sans" pitchFamily="2" charset="0"/>
              </a:rPr>
              <a:t>	</a:t>
            </a: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sp>
        <p:nvSpPr>
          <p:cNvPr id="6" name="TextBox 5"/>
          <p:cNvSpPr txBox="1"/>
          <p:nvPr/>
        </p:nvSpPr>
        <p:spPr>
          <a:xfrm>
            <a:off x="603504" y="4853007"/>
            <a:ext cx="10911840" cy="110799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Animation-duration</a:t>
            </a:r>
            <a:r>
              <a:rPr lang="en-US" b="1" dirty="0" smtClean="0">
                <a:latin typeface="Open Sans" pitchFamily="2" charset="0"/>
                <a:ea typeface="Open Sans" pitchFamily="2" charset="0"/>
                <a:cs typeface="Open Sans" pitchFamily="2" charset="0"/>
              </a:rPr>
              <a:t>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Thời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gian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một</a:t>
            </a:r>
            <a:r>
              <a:rPr lang="en-US" sz="1600" dirty="0" smtClean="0">
                <a:latin typeface="Open Sans" pitchFamily="2" charset="0"/>
                <a:ea typeface="Open Sans" pitchFamily="2" charset="0"/>
                <a:cs typeface="Open Sans" pitchFamily="2" charset="0"/>
              </a:rPr>
              <a:t> animation di </a:t>
            </a:r>
            <a:r>
              <a:rPr lang="en-US" sz="1600" dirty="0" err="1" smtClean="0">
                <a:latin typeface="Open Sans" pitchFamily="2" charset="0"/>
                <a:ea typeface="Open Sans" pitchFamily="2" charset="0"/>
                <a:cs typeface="Open Sans" pitchFamily="2" charset="0"/>
              </a:rPr>
              <a:t>chuyển</a:t>
            </a:r>
            <a:endParaRPr lang="en-US" sz="1600"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animation-duration: </a:t>
            </a:r>
            <a:r>
              <a:rPr lang="en-US" sz="1600" b="1" dirty="0" smtClean="0">
                <a:latin typeface="Open Sans" pitchFamily="2" charset="0"/>
                <a:ea typeface="Open Sans" pitchFamily="2" charset="0"/>
                <a:cs typeface="Open Sans" pitchFamily="2" charset="0"/>
              </a:rPr>
              <a:t>[time</a:t>
            </a:r>
            <a:r>
              <a:rPr lang="en-US" sz="1600" b="1" dirty="0" smtClean="0">
                <a:latin typeface="Open Sans" pitchFamily="2" charset="0"/>
                <a:ea typeface="Open Sans" pitchFamily="2" charset="0"/>
                <a:cs typeface="Open Sans" pitchFamily="2" charset="0"/>
              </a:rPr>
              <a:t>]</a:t>
            </a:r>
            <a:r>
              <a:rPr lang="en-US" sz="1600" b="1" dirty="0" smtClean="0">
                <a:latin typeface="Open Sans" pitchFamily="2" charset="0"/>
                <a:ea typeface="Open Sans" pitchFamily="2" charset="0"/>
                <a:cs typeface="Open Sans" pitchFamily="2" charset="0"/>
              </a:rPr>
              <a:t>	</a:t>
            </a: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29085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504" y="522307"/>
            <a:ext cx="10911840" cy="110799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Animation-delay</a:t>
            </a:r>
            <a:r>
              <a:rPr lang="en-US" b="1" dirty="0" smtClean="0">
                <a:latin typeface="Open Sans" pitchFamily="2" charset="0"/>
                <a:ea typeface="Open Sans" pitchFamily="2" charset="0"/>
                <a:cs typeface="Open Sans" pitchFamily="2" charset="0"/>
              </a:rPr>
              <a:t>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không</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Thời</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gian</a:t>
            </a:r>
            <a:r>
              <a:rPr lang="en-US" sz="1600" dirty="0" smtClean="0">
                <a:latin typeface="Open Sans" pitchFamily="2" charset="0"/>
                <a:ea typeface="Open Sans" pitchFamily="2" charset="0"/>
                <a:cs typeface="Open Sans" pitchFamily="2" charset="0"/>
              </a:rPr>
              <a:t> delay </a:t>
            </a:r>
            <a:r>
              <a:rPr lang="en-US" sz="1600" dirty="0" err="1" smtClean="0">
                <a:latin typeface="Open Sans" pitchFamily="2" charset="0"/>
                <a:ea typeface="Open Sans" pitchFamily="2" charset="0"/>
                <a:cs typeface="Open Sans" pitchFamily="2" charset="0"/>
              </a:rPr>
              <a:t>trước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khi</a:t>
            </a:r>
            <a:r>
              <a:rPr lang="en-US" sz="1600" dirty="0" smtClean="0">
                <a:latin typeface="Open Sans" pitchFamily="2" charset="0"/>
                <a:ea typeface="Open Sans" pitchFamily="2" charset="0"/>
                <a:cs typeface="Open Sans" pitchFamily="2" charset="0"/>
              </a:rPr>
              <a:t> di </a:t>
            </a:r>
            <a:r>
              <a:rPr lang="en-US" sz="1600" dirty="0" err="1" smtClean="0">
                <a:latin typeface="Open Sans" pitchFamily="2" charset="0"/>
                <a:ea typeface="Open Sans" pitchFamily="2" charset="0"/>
                <a:cs typeface="Open Sans" pitchFamily="2" charset="0"/>
              </a:rPr>
              <a:t>chuyển</a:t>
            </a:r>
            <a:endParaRPr lang="en-US" sz="1600"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animation-duration: </a:t>
            </a:r>
            <a:r>
              <a:rPr lang="en-US" sz="1600" b="1" dirty="0" smtClean="0">
                <a:latin typeface="Open Sans" pitchFamily="2" charset="0"/>
                <a:ea typeface="Open Sans" pitchFamily="2" charset="0"/>
                <a:cs typeface="Open Sans" pitchFamily="2" charset="0"/>
              </a:rPr>
              <a:t>[time</a:t>
            </a:r>
            <a:r>
              <a:rPr lang="en-US" sz="1600" b="1" dirty="0" smtClean="0">
                <a:latin typeface="Open Sans" pitchFamily="2" charset="0"/>
                <a:ea typeface="Open Sans" pitchFamily="2" charset="0"/>
                <a:cs typeface="Open Sans" pitchFamily="2" charset="0"/>
              </a:rPr>
              <a:t>]</a:t>
            </a:r>
            <a:r>
              <a:rPr lang="en-US" sz="1600" b="1" dirty="0" smtClean="0">
                <a:latin typeface="Open Sans" pitchFamily="2" charset="0"/>
                <a:ea typeface="Open Sans" pitchFamily="2" charset="0"/>
                <a:cs typeface="Open Sans" pitchFamily="2" charset="0"/>
              </a:rPr>
              <a:t>	</a:t>
            </a: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sp>
        <p:nvSpPr>
          <p:cNvPr id="5" name="TextBox 4"/>
          <p:cNvSpPr txBox="1"/>
          <p:nvPr/>
        </p:nvSpPr>
        <p:spPr>
          <a:xfrm>
            <a:off x="603504" y="1805007"/>
            <a:ext cx="10911840" cy="110799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Animation-</a:t>
            </a:r>
            <a:r>
              <a:rPr lang="en-US" b="1" dirty="0" err="1" smtClean="0">
                <a:latin typeface="Open Sans" pitchFamily="2" charset="0"/>
                <a:ea typeface="Open Sans" pitchFamily="2" charset="0"/>
                <a:cs typeface="Open Sans" pitchFamily="2" charset="0"/>
              </a:rPr>
              <a:t>interation</a:t>
            </a:r>
            <a:r>
              <a:rPr lang="en-US" b="1" dirty="0" smtClean="0">
                <a:latin typeface="Open Sans" pitchFamily="2" charset="0"/>
                <a:ea typeface="Open Sans" pitchFamily="2" charset="0"/>
                <a:cs typeface="Open Sans" pitchFamily="2" charset="0"/>
              </a:rPr>
              <a:t>-count</a:t>
            </a:r>
            <a:r>
              <a:rPr lang="en-US" b="1" dirty="0" smtClean="0">
                <a:latin typeface="Open Sans" pitchFamily="2" charset="0"/>
                <a:ea typeface="Open Sans" pitchFamily="2" charset="0"/>
                <a:cs typeface="Open Sans" pitchFamily="2" charset="0"/>
              </a:rPr>
              <a:t>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không</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Số</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lần</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hiệu</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ứng</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lặp</a:t>
            </a:r>
            <a:endParaRPr lang="en-US" sz="1600"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animation-</a:t>
            </a:r>
            <a:r>
              <a:rPr lang="en-US" sz="1600" b="1" dirty="0" err="1" smtClean="0">
                <a:latin typeface="Open Sans" pitchFamily="2" charset="0"/>
                <a:ea typeface="Open Sans" pitchFamily="2" charset="0"/>
                <a:cs typeface="Open Sans" pitchFamily="2" charset="0"/>
              </a:rPr>
              <a:t>interation</a:t>
            </a:r>
            <a:r>
              <a:rPr lang="en-US" sz="1600" b="1" dirty="0" smtClean="0">
                <a:latin typeface="Open Sans" pitchFamily="2" charset="0"/>
                <a:ea typeface="Open Sans" pitchFamily="2" charset="0"/>
                <a:cs typeface="Open Sans" pitchFamily="2" charset="0"/>
              </a:rPr>
              <a:t>-count: </a:t>
            </a:r>
            <a:r>
              <a:rPr lang="en-US" sz="1600" b="1" dirty="0" smtClean="0">
                <a:latin typeface="Open Sans" pitchFamily="2" charset="0"/>
                <a:ea typeface="Open Sans" pitchFamily="2" charset="0"/>
                <a:cs typeface="Open Sans" pitchFamily="2" charset="0"/>
              </a:rPr>
              <a:t>[times</a:t>
            </a:r>
            <a:r>
              <a:rPr lang="en-US" sz="1600" b="1" dirty="0" smtClean="0">
                <a:latin typeface="Open Sans" pitchFamily="2" charset="0"/>
                <a:ea typeface="Open Sans" pitchFamily="2" charset="0"/>
                <a:cs typeface="Open Sans" pitchFamily="2" charset="0"/>
              </a:rPr>
              <a:t>]</a:t>
            </a:r>
            <a:r>
              <a:rPr lang="en-US" sz="1600" b="1" dirty="0" smtClean="0">
                <a:latin typeface="Open Sans" pitchFamily="2" charset="0"/>
                <a:ea typeface="Open Sans" pitchFamily="2" charset="0"/>
                <a:cs typeface="Open Sans" pitchFamily="2" charset="0"/>
              </a:rPr>
              <a:t>	</a:t>
            </a: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sp>
        <p:nvSpPr>
          <p:cNvPr id="6" name="TextBox 5"/>
          <p:cNvSpPr txBox="1"/>
          <p:nvPr/>
        </p:nvSpPr>
        <p:spPr>
          <a:xfrm>
            <a:off x="603504" y="3087707"/>
            <a:ext cx="10911840" cy="3077766"/>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Open Sans" pitchFamily="2" charset="0"/>
                <a:ea typeface="Open Sans" pitchFamily="2" charset="0"/>
                <a:cs typeface="Open Sans" pitchFamily="2" charset="0"/>
              </a:rPr>
              <a:t>CSS3 </a:t>
            </a:r>
            <a:r>
              <a:rPr lang="en-US" b="1" dirty="0" smtClean="0">
                <a:latin typeface="Open Sans" pitchFamily="2" charset="0"/>
                <a:ea typeface="Open Sans" pitchFamily="2" charset="0"/>
                <a:cs typeface="Open Sans" pitchFamily="2" charset="0"/>
              </a:rPr>
              <a:t>Animation-timing-</a:t>
            </a:r>
            <a:r>
              <a:rPr lang="en-US" b="1" dirty="0" err="1" smtClean="0">
                <a:latin typeface="Open Sans" pitchFamily="2" charset="0"/>
                <a:ea typeface="Open Sans" pitchFamily="2" charset="0"/>
                <a:cs typeface="Open Sans" pitchFamily="2" charset="0"/>
              </a:rPr>
              <a:t>funtion</a:t>
            </a:r>
            <a:r>
              <a:rPr lang="en-US" b="1" dirty="0" smtClean="0">
                <a:latin typeface="Open Sans" pitchFamily="2" charset="0"/>
                <a:ea typeface="Open Sans" pitchFamily="2" charset="0"/>
                <a:cs typeface="Open Sans" pitchFamily="2" charset="0"/>
              </a:rPr>
              <a:t> </a:t>
            </a:r>
            <a:r>
              <a:rPr lang="en-US" b="1" dirty="0" smtClean="0">
                <a:solidFill>
                  <a:srgbClr val="FF0000"/>
                </a:solidFill>
                <a:latin typeface="Open Sans" pitchFamily="2" charset="0"/>
                <a:ea typeface="Open Sans" pitchFamily="2" charset="0"/>
                <a:cs typeface="Open Sans" pitchFamily="2" charset="0"/>
              </a:rPr>
              <a:t>(</a:t>
            </a:r>
            <a:r>
              <a:rPr lang="en-US" b="1" dirty="0" err="1" smtClean="0">
                <a:solidFill>
                  <a:srgbClr val="FF0000"/>
                </a:solidFill>
                <a:latin typeface="Open Sans" pitchFamily="2" charset="0"/>
                <a:ea typeface="Open Sans" pitchFamily="2" charset="0"/>
                <a:cs typeface="Open Sans" pitchFamily="2" charset="0"/>
              </a:rPr>
              <a:t>không</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bắt</a:t>
            </a:r>
            <a:r>
              <a:rPr lang="en-US" b="1" dirty="0" smtClean="0">
                <a:solidFill>
                  <a:srgbClr val="FF0000"/>
                </a:solidFill>
                <a:latin typeface="Open Sans" pitchFamily="2" charset="0"/>
                <a:ea typeface="Open Sans" pitchFamily="2" charset="0"/>
                <a:cs typeface="Open Sans" pitchFamily="2" charset="0"/>
              </a:rPr>
              <a:t> </a:t>
            </a:r>
            <a:r>
              <a:rPr lang="en-US" b="1" dirty="0" err="1" smtClean="0">
                <a:solidFill>
                  <a:srgbClr val="FF0000"/>
                </a:solidFill>
                <a:latin typeface="Open Sans" pitchFamily="2" charset="0"/>
                <a:ea typeface="Open Sans" pitchFamily="2" charset="0"/>
                <a:cs typeface="Open Sans" pitchFamily="2" charset="0"/>
              </a:rPr>
              <a:t>buộc</a:t>
            </a:r>
            <a:r>
              <a:rPr lang="en-US" b="1" dirty="0" smtClean="0">
                <a:solidFill>
                  <a:srgbClr val="FF0000"/>
                </a:solidFill>
                <a:latin typeface="Open Sans" pitchFamily="2" charset="0"/>
                <a:ea typeface="Open Sans" pitchFamily="2" charset="0"/>
                <a:cs typeface="Open Sans" pitchFamily="2" charset="0"/>
              </a:rPr>
              <a:t>)</a:t>
            </a:r>
            <a:r>
              <a:rPr lang="en-US" b="1" dirty="0" smtClean="0">
                <a:latin typeface="Open Sans" pitchFamily="2" charset="0"/>
                <a:ea typeface="Open Sans" pitchFamily="2" charset="0"/>
                <a:cs typeface="Open Sans" pitchFamily="2" charset="0"/>
              </a:rPr>
              <a:t>:</a:t>
            </a:r>
            <a:r>
              <a:rPr lang="en-US"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Xác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định</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tốc</a:t>
            </a:r>
            <a:r>
              <a:rPr lang="en-US" sz="1600" dirty="0" smtClean="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độ</a:t>
            </a:r>
            <a:endParaRPr lang="en-US" sz="1600" dirty="0" smtClean="0">
              <a:latin typeface="Open Sans" pitchFamily="2" charset="0"/>
              <a:ea typeface="Open Sans" pitchFamily="2" charset="0"/>
              <a:cs typeface="Open Sans" pitchFamily="2" charset="0"/>
            </a:endParaRPr>
          </a:p>
          <a:p>
            <a:pPr marL="285750" indent="-285750">
              <a:buFont typeface="Wingdings" panose="05000000000000000000" pitchFamily="2" charset="2"/>
              <a:buChar char="v"/>
            </a:pPr>
            <a:endParaRPr lang="en-US" sz="1600"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err="1" smtClean="0">
                <a:latin typeface="Open Sans" pitchFamily="2" charset="0"/>
                <a:ea typeface="Open Sans" pitchFamily="2" charset="0"/>
                <a:cs typeface="Open Sans" pitchFamily="2" charset="0"/>
              </a:rPr>
              <a:t>Cú</a:t>
            </a:r>
            <a:r>
              <a:rPr lang="en-US" sz="1600" b="1" dirty="0" smtClean="0">
                <a:latin typeface="Open Sans" pitchFamily="2" charset="0"/>
                <a:ea typeface="Open Sans" pitchFamily="2" charset="0"/>
                <a:cs typeface="Open Sans" pitchFamily="2" charset="0"/>
              </a:rPr>
              <a:t> </a:t>
            </a:r>
            <a:r>
              <a:rPr lang="en-US" sz="1600" b="1" dirty="0" err="1" smtClean="0">
                <a:latin typeface="Open Sans" pitchFamily="2" charset="0"/>
                <a:ea typeface="Open Sans" pitchFamily="2" charset="0"/>
                <a:cs typeface="Open Sans" pitchFamily="2" charset="0"/>
              </a:rPr>
              <a:t>pháp</a:t>
            </a:r>
            <a:r>
              <a:rPr lang="en-US" sz="1600" b="1" dirty="0" smtClean="0">
                <a:latin typeface="Open Sans" pitchFamily="2" charset="0"/>
                <a:ea typeface="Open Sans" pitchFamily="2" charset="0"/>
                <a:cs typeface="Open Sans" pitchFamily="2" charset="0"/>
              </a:rPr>
              <a:t>: animation-</a:t>
            </a:r>
            <a:r>
              <a:rPr lang="en-US" sz="1600" b="1" dirty="0" smtClean="0">
                <a:latin typeface="Open Sans" pitchFamily="2" charset="0"/>
                <a:ea typeface="Open Sans" pitchFamily="2" charset="0"/>
                <a:cs typeface="Open Sans" pitchFamily="2" charset="0"/>
              </a:rPr>
              <a:t>timing-</a:t>
            </a:r>
            <a:r>
              <a:rPr lang="en-US" sz="1600" b="1" dirty="0" err="1" smtClean="0">
                <a:latin typeface="Open Sans" pitchFamily="2" charset="0"/>
                <a:ea typeface="Open Sans" pitchFamily="2" charset="0"/>
                <a:cs typeface="Open Sans" pitchFamily="2" charset="0"/>
              </a:rPr>
              <a:t>funtion</a:t>
            </a:r>
            <a:r>
              <a:rPr lang="en-US" sz="1600" b="1" dirty="0" smtClean="0">
                <a:latin typeface="Open Sans" pitchFamily="2" charset="0"/>
                <a:ea typeface="Open Sans" pitchFamily="2" charset="0"/>
                <a:cs typeface="Open Sans" pitchFamily="2" charset="0"/>
              </a:rPr>
              <a:t>: </a:t>
            </a:r>
            <a:r>
              <a:rPr lang="en-US" sz="1600" b="1" dirty="0" smtClean="0">
                <a:latin typeface="Open Sans" pitchFamily="2" charset="0"/>
                <a:ea typeface="Open Sans" pitchFamily="2" charset="0"/>
                <a:cs typeface="Open Sans" pitchFamily="2" charset="0"/>
              </a:rPr>
              <a:t>[value</a:t>
            </a:r>
            <a:r>
              <a:rPr lang="en-US" sz="1600" b="1" dirty="0" smtClean="0">
                <a:latin typeface="Open Sans" pitchFamily="2" charset="0"/>
                <a:ea typeface="Open Sans" pitchFamily="2" charset="0"/>
                <a:cs typeface="Open Sans" pitchFamily="2" charset="0"/>
              </a:rPr>
              <a:t>]</a:t>
            </a:r>
          </a:p>
          <a:p>
            <a:pPr marL="742950" lvl="1" indent="-285750">
              <a:buFont typeface="Wingdings" panose="05000000000000000000" pitchFamily="2" charset="2"/>
              <a:buChar char="v"/>
            </a:pPr>
            <a:endParaRPr lang="en-US" sz="1600" b="1" dirty="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r>
              <a:rPr lang="en-US" sz="1600" b="1" dirty="0">
                <a:latin typeface="Open Sans" pitchFamily="2" charset="0"/>
                <a:ea typeface="Open Sans" pitchFamily="2" charset="0"/>
                <a:cs typeface="Open Sans" pitchFamily="2" charset="0"/>
              </a:rPr>
              <a:t>Transition-timing-function </a:t>
            </a:r>
            <a:r>
              <a:rPr lang="en-US" sz="1600" b="1" dirty="0" err="1">
                <a:latin typeface="Open Sans" pitchFamily="2" charset="0"/>
                <a:ea typeface="Open Sans" pitchFamily="2" charset="0"/>
                <a:cs typeface="Open Sans" pitchFamily="2" charset="0"/>
              </a:rPr>
              <a:t>có</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thể</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có</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các</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giá</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trị</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sau</a:t>
            </a:r>
            <a:r>
              <a:rPr lang="en-US" sz="1600" b="1" dirty="0">
                <a:latin typeface="Open Sans" pitchFamily="2" charset="0"/>
                <a:ea typeface="Open Sans" pitchFamily="2" charset="0"/>
                <a:cs typeface="Open Sans" pitchFamily="2" charset="0"/>
              </a:rPr>
              <a:t>:</a:t>
            </a:r>
          </a:p>
          <a:p>
            <a:pPr marL="742950" lvl="1" indent="-285750">
              <a:buFont typeface="Wingdings" panose="05000000000000000000" pitchFamily="2" charset="2"/>
              <a:buChar char="v"/>
            </a:pPr>
            <a:endParaRPr lang="en-US" sz="1600" b="1"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Ease</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Hiệu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ứng</a:t>
            </a:r>
            <a:r>
              <a:rPr lang="en-US" sz="1600" dirty="0">
                <a:latin typeface="Open Sans" pitchFamily="2" charset="0"/>
                <a:ea typeface="Open Sans" pitchFamily="2" charset="0"/>
                <a:cs typeface="Open Sans" pitchFamily="2" charset="0"/>
              </a:rPr>
              <a:t> ban </a:t>
            </a:r>
            <a:r>
              <a:rPr lang="en-US" sz="1600" dirty="0" err="1">
                <a:latin typeface="Open Sans" pitchFamily="2" charset="0"/>
                <a:ea typeface="Open Sans" pitchFamily="2" charset="0"/>
                <a:cs typeface="Open Sans" pitchFamily="2" charset="0"/>
              </a:rPr>
              <a:t>đầu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chậm</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sau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đó</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nhanh</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và</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chậm</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dần</a:t>
            </a:r>
            <a:endParaRPr lang="en-US"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Linear: </a:t>
            </a:r>
            <a:r>
              <a:rPr lang="en-US" sz="1600" dirty="0" err="1">
                <a:latin typeface="Open Sans" pitchFamily="2" charset="0"/>
                <a:ea typeface="Open Sans" pitchFamily="2" charset="0"/>
                <a:cs typeface="Open Sans" pitchFamily="2" charset="0"/>
              </a:rPr>
              <a:t>Tốc</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độ</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giữ</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nguyên</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từ</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đầu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đến</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cuối</a:t>
            </a:r>
            <a:endParaRPr lang="en-US"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Ease-in: </a:t>
            </a:r>
            <a:r>
              <a:rPr lang="en-US" sz="1600" b="1" dirty="0" err="1">
                <a:latin typeface="Open Sans" pitchFamily="2" charset="0"/>
                <a:ea typeface="Open Sans" pitchFamily="2" charset="0"/>
                <a:cs typeface="Open Sans" pitchFamily="2" charset="0"/>
              </a:rPr>
              <a:t>Bắt</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đầu</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chậm</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sau</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đó</a:t>
            </a:r>
            <a:r>
              <a:rPr lang="en-US" sz="1600" b="1" dirty="0">
                <a:latin typeface="Open Sans" pitchFamily="2" charset="0"/>
                <a:ea typeface="Open Sans" pitchFamily="2" charset="0"/>
                <a:cs typeface="Open Sans" pitchFamily="2" charset="0"/>
              </a:rPr>
              <a:t> </a:t>
            </a:r>
            <a:r>
              <a:rPr lang="en-US" sz="1600" b="1" dirty="0" err="1">
                <a:latin typeface="Open Sans" pitchFamily="2" charset="0"/>
                <a:ea typeface="Open Sans" pitchFamily="2" charset="0"/>
                <a:cs typeface="Open Sans" pitchFamily="2" charset="0"/>
              </a:rPr>
              <a:t>nhanh</a:t>
            </a:r>
            <a:endParaRPr lang="en-US" sz="1600" b="1"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Ease-out: </a:t>
            </a:r>
            <a:r>
              <a:rPr lang="en-US" sz="1600" dirty="0" err="1">
                <a:latin typeface="Open Sans" pitchFamily="2" charset="0"/>
                <a:ea typeface="Open Sans" pitchFamily="2" charset="0"/>
                <a:cs typeface="Open Sans" pitchFamily="2" charset="0"/>
              </a:rPr>
              <a:t>Bắt</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đầu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nhanh</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sau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đó</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chậm</a:t>
            </a:r>
            <a:endParaRPr lang="en-US" sz="1600" dirty="0">
              <a:latin typeface="Open Sans" pitchFamily="2" charset="0"/>
              <a:ea typeface="Open Sans" pitchFamily="2" charset="0"/>
              <a:cs typeface="Open Sans" pitchFamily="2" charset="0"/>
            </a:endParaRPr>
          </a:p>
          <a:p>
            <a:pPr marL="1200150" lvl="2" indent="-285750">
              <a:buFont typeface="Arial" panose="020B0604020202020204" pitchFamily="34" charset="0"/>
              <a:buChar char="•"/>
            </a:pPr>
            <a:r>
              <a:rPr lang="en-US" sz="1600" b="1" dirty="0">
                <a:latin typeface="Open Sans" pitchFamily="2" charset="0"/>
                <a:ea typeface="Open Sans" pitchFamily="2" charset="0"/>
                <a:cs typeface="Open Sans" pitchFamily="2" charset="0"/>
              </a:rPr>
              <a:t>Ease-in-out: </a:t>
            </a:r>
            <a:r>
              <a:rPr lang="en-US" sz="1600" dirty="0" err="1">
                <a:latin typeface="Open Sans" pitchFamily="2" charset="0"/>
                <a:ea typeface="Open Sans" pitchFamily="2" charset="0"/>
                <a:cs typeface="Open Sans" pitchFamily="2" charset="0"/>
              </a:rPr>
              <a:t>Bắt</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đầu</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và</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kết</a:t>
            </a:r>
            <a:r>
              <a:rPr lang="en-US" sz="1600" dirty="0">
                <a:latin typeface="Open Sans" pitchFamily="2" charset="0"/>
                <a:ea typeface="Open Sans" pitchFamily="2" charset="0"/>
                <a:cs typeface="Open Sans" pitchFamily="2" charset="0"/>
              </a:rPr>
              <a:t> </a:t>
            </a:r>
            <a:r>
              <a:rPr lang="en-US" sz="1600" dirty="0" err="1">
                <a:latin typeface="Open Sans" pitchFamily="2" charset="0"/>
                <a:ea typeface="Open Sans" pitchFamily="2" charset="0"/>
                <a:cs typeface="Open Sans" pitchFamily="2" charset="0"/>
              </a:rPr>
              <a:t>thúc</a:t>
            </a:r>
            <a:r>
              <a:rPr lang="en-US" sz="1600" dirty="0">
                <a:latin typeface="Open Sans" pitchFamily="2" charset="0"/>
                <a:ea typeface="Open Sans" pitchFamily="2" charset="0"/>
                <a:cs typeface="Open Sans" pitchFamily="2" charset="0"/>
              </a:rPr>
              <a:t> </a:t>
            </a:r>
            <a:r>
              <a:rPr lang="en-US" sz="1600" dirty="0" err="1" smtClean="0">
                <a:latin typeface="Open Sans" pitchFamily="2" charset="0"/>
                <a:ea typeface="Open Sans" pitchFamily="2" charset="0"/>
                <a:cs typeface="Open Sans" pitchFamily="2" charset="0"/>
              </a:rPr>
              <a:t>chậm</a:t>
            </a:r>
            <a:endParaRPr lang="en-US" sz="1600" b="1"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v"/>
            </a:pPr>
            <a:endParaRPr lang="en-US" sz="1600" b="1" dirty="0" smtClean="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160344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324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62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6123"/>
          </a:xfrm>
        </p:spPr>
        <p:txBody>
          <a:bodyPr>
            <a:normAutofit/>
          </a:bodyPr>
          <a:lstStyle/>
          <a:p>
            <a:pPr algn="ctr"/>
            <a:r>
              <a:rPr lang="en-US" sz="2600" b="1" dirty="0" smtClean="0">
                <a:latin typeface="Open Sans" pitchFamily="2" charset="0"/>
                <a:ea typeface="Open Sans" pitchFamily="2" charset="0"/>
                <a:cs typeface="Open Sans" pitchFamily="2" charset="0"/>
              </a:rPr>
              <a:t>&lt;header&gt;, &lt;footer&gt;, &lt;</a:t>
            </a:r>
            <a:r>
              <a:rPr lang="vi-VN" sz="2800" b="1" dirty="0">
                <a:solidFill>
                  <a:srgbClr val="444444"/>
                </a:solidFill>
                <a:latin typeface="Open Sans" pitchFamily="2" charset="0"/>
                <a:ea typeface="Open Sans" pitchFamily="2" charset="0"/>
                <a:cs typeface="Open Sans" pitchFamily="2" charset="0"/>
              </a:rPr>
              <a:t> </a:t>
            </a:r>
            <a:r>
              <a:rPr lang="vi-VN" sz="2800" b="1" dirty="0" smtClean="0">
                <a:solidFill>
                  <a:srgbClr val="444444"/>
                </a:solidFill>
                <a:latin typeface="Open Sans" pitchFamily="2" charset="0"/>
                <a:ea typeface="Open Sans" pitchFamily="2" charset="0"/>
                <a:cs typeface="Open Sans" pitchFamily="2" charset="0"/>
              </a:rPr>
              <a:t>nav</a:t>
            </a:r>
            <a:r>
              <a:rPr lang="en-US" sz="2800" b="1" dirty="0" smtClean="0">
                <a:solidFill>
                  <a:srgbClr val="444444"/>
                </a:solidFill>
                <a:latin typeface="Open Sans" pitchFamily="2" charset="0"/>
                <a:ea typeface="Open Sans" pitchFamily="2" charset="0"/>
                <a:cs typeface="Open Sans" pitchFamily="2" charset="0"/>
              </a:rPr>
              <a:t>&gt; </a:t>
            </a:r>
            <a:r>
              <a:rPr lang="en-US" sz="2800" b="1" dirty="0" err="1" smtClean="0">
                <a:solidFill>
                  <a:srgbClr val="444444"/>
                </a:solidFill>
                <a:latin typeface="Open Sans" pitchFamily="2" charset="0"/>
                <a:ea typeface="Open Sans" pitchFamily="2" charset="0"/>
                <a:cs typeface="Open Sans" pitchFamily="2" charset="0"/>
              </a:rPr>
              <a:t>và</a:t>
            </a:r>
            <a:r>
              <a:rPr lang="en-US" sz="2800" b="1" dirty="0" smtClean="0">
                <a:solidFill>
                  <a:srgbClr val="444444"/>
                </a:solidFill>
                <a:latin typeface="Open Sans" pitchFamily="2" charset="0"/>
                <a:ea typeface="Open Sans" pitchFamily="2" charset="0"/>
                <a:cs typeface="Open Sans" pitchFamily="2" charset="0"/>
              </a:rPr>
              <a:t> &lt;section&gt;</a:t>
            </a:r>
            <a:endParaRPr lang="en-US" sz="2600" b="1" dirty="0">
              <a:latin typeface="Open Sans" pitchFamily="2" charset="0"/>
              <a:ea typeface="Open Sans" pitchFamily="2" charset="0"/>
              <a:cs typeface="Open Sans" pitchFamily="2" charset="0"/>
            </a:endParaRPr>
          </a:p>
        </p:txBody>
      </p:sp>
      <p:sp>
        <p:nvSpPr>
          <p:cNvPr id="4" name="Rectangle 3"/>
          <p:cNvSpPr/>
          <p:nvPr/>
        </p:nvSpPr>
        <p:spPr>
          <a:xfrm>
            <a:off x="838200" y="947851"/>
            <a:ext cx="10683240" cy="646331"/>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solidFill>
                  <a:srgbClr val="414141"/>
                </a:solidFill>
                <a:latin typeface="Open Sans" pitchFamily="2" charset="0"/>
                <a:ea typeface="Open Sans" pitchFamily="2" charset="0"/>
                <a:cs typeface="Open Sans" pitchFamily="2" charset="0"/>
              </a:rPr>
              <a:t>Header tag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Dùng</a:t>
            </a:r>
            <a:r>
              <a:rPr lang="en-US" dirty="0" smtClean="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để</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khai</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báo</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phần</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đầu</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tiêu</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đề</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cho</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một</a:t>
            </a:r>
            <a:r>
              <a:rPr lang="en-US" dirty="0">
                <a:solidFill>
                  <a:srgbClr val="414141"/>
                </a:solidFill>
                <a:latin typeface="Open Sans" pitchFamily="2" charset="0"/>
                <a:ea typeface="Open Sans" pitchFamily="2" charset="0"/>
                <a:cs typeface="Open Sans" pitchFamily="2" charset="0"/>
              </a:rPr>
              <a:t> </a:t>
            </a:r>
            <a:r>
              <a:rPr lang="en-US" b="1" dirty="0" err="1">
                <a:solidFill>
                  <a:srgbClr val="414141"/>
                </a:solidFill>
                <a:latin typeface="Open Sans" pitchFamily="2" charset="0"/>
                <a:ea typeface="Open Sans" pitchFamily="2" charset="0"/>
                <a:cs typeface="Open Sans" pitchFamily="2" charset="0"/>
              </a:rPr>
              <a:t>trang</a:t>
            </a:r>
            <a:r>
              <a:rPr lang="en-US" b="1" dirty="0">
                <a:solidFill>
                  <a:srgbClr val="414141"/>
                </a:solidFill>
                <a:latin typeface="Open Sans" pitchFamily="2" charset="0"/>
                <a:ea typeface="Open Sans" pitchFamily="2" charset="0"/>
                <a:cs typeface="Open Sans" pitchFamily="2" charset="0"/>
              </a:rPr>
              <a:t> web </a:t>
            </a:r>
            <a:r>
              <a:rPr lang="en-US" dirty="0" err="1">
                <a:solidFill>
                  <a:srgbClr val="414141"/>
                </a:solidFill>
                <a:latin typeface="Open Sans" pitchFamily="2" charset="0"/>
                <a:ea typeface="Open Sans" pitchFamily="2" charset="0"/>
                <a:cs typeface="Open Sans" pitchFamily="2" charset="0"/>
              </a:rPr>
              <a:t>hoặc</a:t>
            </a:r>
            <a:r>
              <a:rPr lang="en-US" dirty="0">
                <a:solidFill>
                  <a:srgbClr val="414141"/>
                </a:solidFill>
                <a:latin typeface="Open Sans" pitchFamily="2" charset="0"/>
                <a:ea typeface="Open Sans" pitchFamily="2" charset="0"/>
                <a:cs typeface="Open Sans" pitchFamily="2" charset="0"/>
              </a:rPr>
              <a:t> </a:t>
            </a:r>
            <a:r>
              <a:rPr lang="en-US" b="1" dirty="0" err="1">
                <a:solidFill>
                  <a:srgbClr val="414141"/>
                </a:solidFill>
                <a:latin typeface="Open Sans" pitchFamily="2" charset="0"/>
                <a:ea typeface="Open Sans" pitchFamily="2" charset="0"/>
                <a:cs typeface="Open Sans" pitchFamily="2" charset="0"/>
              </a:rPr>
              <a:t>các</a:t>
            </a:r>
            <a:r>
              <a:rPr lang="en-US" b="1" dirty="0">
                <a:solidFill>
                  <a:srgbClr val="414141"/>
                </a:solidFill>
                <a:latin typeface="Open Sans" pitchFamily="2" charset="0"/>
                <a:ea typeface="Open Sans" pitchFamily="2" charset="0"/>
                <a:cs typeface="Open Sans" pitchFamily="2" charset="0"/>
              </a:rPr>
              <a:t> </a:t>
            </a:r>
            <a:r>
              <a:rPr lang="en-US" b="1" dirty="0" err="1">
                <a:solidFill>
                  <a:srgbClr val="414141"/>
                </a:solidFill>
                <a:latin typeface="Open Sans" pitchFamily="2" charset="0"/>
                <a:ea typeface="Open Sans" pitchFamily="2" charset="0"/>
                <a:cs typeface="Open Sans" pitchFamily="2" charset="0"/>
              </a:rPr>
              <a:t>bài</a:t>
            </a:r>
            <a:r>
              <a:rPr lang="en-US" b="1" dirty="0">
                <a:solidFill>
                  <a:srgbClr val="414141"/>
                </a:solidFill>
                <a:latin typeface="Open Sans" pitchFamily="2" charset="0"/>
                <a:ea typeface="Open Sans" pitchFamily="2" charset="0"/>
                <a:cs typeface="Open Sans" pitchFamily="2" charset="0"/>
              </a:rPr>
              <a:t> </a:t>
            </a:r>
            <a:r>
              <a:rPr lang="en-US" b="1" dirty="0" err="1">
                <a:solidFill>
                  <a:srgbClr val="414141"/>
                </a:solidFill>
                <a:latin typeface="Open Sans" pitchFamily="2" charset="0"/>
                <a:ea typeface="Open Sans" pitchFamily="2" charset="0"/>
                <a:cs typeface="Open Sans" pitchFamily="2" charset="0"/>
              </a:rPr>
              <a:t>viết</a:t>
            </a:r>
            <a:r>
              <a:rPr lang="en-US" dirty="0" smtClean="0">
                <a:solidFill>
                  <a:srgbClr val="414141"/>
                </a:solidFill>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Nó</a:t>
            </a:r>
            <a:r>
              <a:rPr lang="en-US" dirty="0" smtClean="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chủ</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yếu</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chứa</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một</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vài</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thông</a:t>
            </a:r>
            <a:r>
              <a:rPr lang="en-US" dirty="0">
                <a:latin typeface="Open Sans" pitchFamily="2" charset="0"/>
                <a:ea typeface="Open Sans" pitchFamily="2" charset="0"/>
                <a:cs typeface="Open Sans" pitchFamily="2" charset="0"/>
              </a:rPr>
              <a:t> tin, </a:t>
            </a:r>
            <a:r>
              <a:rPr lang="en-US" dirty="0" err="1">
                <a:latin typeface="Open Sans" pitchFamily="2" charset="0"/>
                <a:ea typeface="Open Sans" pitchFamily="2" charset="0"/>
                <a:cs typeface="Open Sans" pitchFamily="2" charset="0"/>
              </a:rPr>
              <a:t>tiêu</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đề</a:t>
            </a:r>
            <a:r>
              <a:rPr lang="en-US" dirty="0">
                <a:latin typeface="Open Sans" pitchFamily="2" charset="0"/>
                <a:ea typeface="Open Sans" pitchFamily="2" charset="0"/>
                <a:cs typeface="Open Sans" pitchFamily="2" charset="0"/>
              </a:rPr>
              <a:t>, logo, </a:t>
            </a:r>
            <a:r>
              <a:rPr lang="en-US" dirty="0" err="1">
                <a:latin typeface="Open Sans" pitchFamily="2" charset="0"/>
                <a:ea typeface="Open Sans" pitchFamily="2" charset="0"/>
                <a:cs typeface="Open Sans" pitchFamily="2" charset="0"/>
              </a:rPr>
              <a:t>liên</a:t>
            </a:r>
            <a:r>
              <a:rPr lang="en-US" dirty="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hệ</a:t>
            </a:r>
            <a:endParaRPr lang="en-US" dirty="0">
              <a:latin typeface="Open Sans" pitchFamily="2" charset="0"/>
              <a:ea typeface="Open Sans" pitchFamily="2" charset="0"/>
              <a:cs typeface="Open Sans" pitchFamily="2" charset="0"/>
            </a:endParaRPr>
          </a:p>
        </p:txBody>
      </p:sp>
      <p:sp>
        <p:nvSpPr>
          <p:cNvPr id="5" name="Rectangle 4"/>
          <p:cNvSpPr/>
          <p:nvPr/>
        </p:nvSpPr>
        <p:spPr>
          <a:xfrm>
            <a:off x="838200" y="1700785"/>
            <a:ext cx="10515600" cy="646331"/>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solidFill>
                  <a:srgbClr val="414141"/>
                </a:solidFill>
                <a:latin typeface="Open Sans" pitchFamily="2" charset="0"/>
                <a:ea typeface="Open Sans" pitchFamily="2" charset="0"/>
                <a:cs typeface="Open Sans" pitchFamily="2" charset="0"/>
              </a:rPr>
              <a:t>Footer </a:t>
            </a:r>
            <a:r>
              <a:rPr lang="en-US" b="1" dirty="0">
                <a:solidFill>
                  <a:srgbClr val="414141"/>
                </a:solidFill>
                <a:latin typeface="Open Sans" pitchFamily="2" charset="0"/>
                <a:ea typeface="Open Sans" pitchFamily="2" charset="0"/>
                <a:cs typeface="Open Sans" pitchFamily="2" charset="0"/>
              </a:rPr>
              <a:t>tag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Định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nghĩa</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phần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cuối</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của</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trang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thường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chứa</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các</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thông</a:t>
            </a:r>
            <a:r>
              <a:rPr lang="en-US" dirty="0" smtClean="0">
                <a:solidFill>
                  <a:srgbClr val="414141"/>
                </a:solidFill>
                <a:latin typeface="Open Sans" pitchFamily="2" charset="0"/>
                <a:ea typeface="Open Sans" pitchFamily="2" charset="0"/>
                <a:cs typeface="Open Sans" pitchFamily="2" charset="0"/>
              </a:rPr>
              <a:t> tin </a:t>
            </a:r>
            <a:r>
              <a:rPr lang="en-US" dirty="0" err="1" smtClean="0">
                <a:solidFill>
                  <a:srgbClr val="414141"/>
                </a:solidFill>
                <a:latin typeface="Open Sans" pitchFamily="2" charset="0"/>
                <a:ea typeface="Open Sans" pitchFamily="2" charset="0"/>
                <a:cs typeface="Open Sans" pitchFamily="2" charset="0"/>
              </a:rPr>
              <a:t>bản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quyền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liên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hệ</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tác</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giả</a:t>
            </a:r>
            <a:r>
              <a:rPr lang="en-US" dirty="0" smtClean="0">
                <a:solidFill>
                  <a:srgbClr val="414141"/>
                </a:solidFill>
                <a:latin typeface="Open Sans" pitchFamily="2" charset="0"/>
                <a:ea typeface="Open Sans" pitchFamily="2" charset="0"/>
                <a:cs typeface="Open Sans" pitchFamily="2" charset="0"/>
              </a:rPr>
              <a:t>,… </a:t>
            </a:r>
            <a:endParaRPr lang="en-US" dirty="0">
              <a:latin typeface="Open Sans" pitchFamily="2" charset="0"/>
              <a:ea typeface="Open Sans" pitchFamily="2" charset="0"/>
              <a:cs typeface="Open Sans" pitchFamily="2" charset="0"/>
            </a:endParaRPr>
          </a:p>
        </p:txBody>
      </p:sp>
      <p:sp>
        <p:nvSpPr>
          <p:cNvPr id="6" name="Rectangle 5"/>
          <p:cNvSpPr/>
          <p:nvPr/>
        </p:nvSpPr>
        <p:spPr>
          <a:xfrm>
            <a:off x="838200" y="2472163"/>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err="1" smtClean="0">
                <a:solidFill>
                  <a:srgbClr val="414141"/>
                </a:solidFill>
                <a:latin typeface="Open Sans" pitchFamily="2" charset="0"/>
                <a:ea typeface="Open Sans" pitchFamily="2" charset="0"/>
                <a:cs typeface="Open Sans" pitchFamily="2" charset="0"/>
              </a:rPr>
              <a:t>Nav</a:t>
            </a:r>
            <a:r>
              <a:rPr lang="en-US" b="1" dirty="0" smtClean="0">
                <a:solidFill>
                  <a:srgbClr val="414141"/>
                </a:solidFill>
                <a:latin typeface="Open Sans" pitchFamily="2" charset="0"/>
                <a:ea typeface="Open Sans" pitchFamily="2" charset="0"/>
                <a:cs typeface="Open Sans" pitchFamily="2" charset="0"/>
              </a:rPr>
              <a:t> </a:t>
            </a:r>
            <a:r>
              <a:rPr lang="en-US" b="1" dirty="0">
                <a:solidFill>
                  <a:srgbClr val="414141"/>
                </a:solidFill>
                <a:latin typeface="Open Sans" pitchFamily="2" charset="0"/>
                <a:ea typeface="Open Sans" pitchFamily="2" charset="0"/>
                <a:cs typeface="Open Sans" pitchFamily="2" charset="0"/>
              </a:rPr>
              <a:t>tag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Định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nghĩa</a:t>
            </a:r>
            <a:r>
              <a:rPr lang="en-US" dirty="0" smtClean="0">
                <a:solidFill>
                  <a:srgbClr val="414141"/>
                </a:solidFill>
                <a:latin typeface="Open Sans" pitchFamily="2" charset="0"/>
                <a:ea typeface="Open Sans" pitchFamily="2" charset="0"/>
                <a:cs typeface="Open Sans" pitchFamily="2" charset="0"/>
              </a:rPr>
              <a:t> </a:t>
            </a:r>
            <a:r>
              <a:rPr lang="vi-VN" dirty="0">
                <a:solidFill>
                  <a:srgbClr val="444444"/>
                </a:solidFill>
                <a:latin typeface="Open Sans" pitchFamily="2" charset="0"/>
                <a:ea typeface="Open Sans" pitchFamily="2" charset="0"/>
                <a:cs typeface="Open Sans" pitchFamily="2" charset="0"/>
              </a:rPr>
              <a:t>phần menu điều hướng cho website</a:t>
            </a:r>
            <a:r>
              <a:rPr lang="en-US" dirty="0" smtClean="0">
                <a:solidFill>
                  <a:srgbClr val="414141"/>
                </a:solidFill>
                <a:latin typeface="Open Sans" pitchFamily="2" charset="0"/>
                <a:ea typeface="Open Sans" pitchFamily="2" charset="0"/>
                <a:cs typeface="Open Sans" pitchFamily="2" charset="0"/>
              </a:rPr>
              <a:t> </a:t>
            </a:r>
            <a:endParaRPr lang="en-US" dirty="0">
              <a:latin typeface="Open Sans" pitchFamily="2" charset="0"/>
              <a:ea typeface="Open Sans" pitchFamily="2" charset="0"/>
              <a:cs typeface="Open Sans" pitchFamily="2" charset="0"/>
            </a:endParaRPr>
          </a:p>
        </p:txBody>
      </p:sp>
      <p:sp>
        <p:nvSpPr>
          <p:cNvPr id="7" name="Rectangle 6"/>
          <p:cNvSpPr/>
          <p:nvPr/>
        </p:nvSpPr>
        <p:spPr>
          <a:xfrm>
            <a:off x="838200" y="2966542"/>
            <a:ext cx="10515600" cy="646331"/>
          </a:xfrm>
          <a:prstGeom prst="rect">
            <a:avLst/>
          </a:prstGeom>
        </p:spPr>
        <p:txBody>
          <a:bodyPr wrap="square">
            <a:spAutoFit/>
          </a:bodyPr>
          <a:lstStyle/>
          <a:p>
            <a:pPr marL="285750" indent="-285750">
              <a:buFont typeface="Wingdings" panose="05000000000000000000" pitchFamily="2" charset="2"/>
              <a:buChar char="q"/>
            </a:pPr>
            <a:r>
              <a:rPr lang="en-US" b="1" dirty="0" smtClean="0">
                <a:solidFill>
                  <a:srgbClr val="414141"/>
                </a:solidFill>
                <a:latin typeface="Open Sans" pitchFamily="2" charset="0"/>
                <a:ea typeface="Open Sans" pitchFamily="2" charset="0"/>
                <a:cs typeface="Open Sans" pitchFamily="2" charset="0"/>
              </a:rPr>
              <a:t> Section </a:t>
            </a:r>
            <a:r>
              <a:rPr lang="en-US" b="1" dirty="0">
                <a:solidFill>
                  <a:srgbClr val="414141"/>
                </a:solidFill>
                <a:latin typeface="Open Sans" pitchFamily="2" charset="0"/>
                <a:ea typeface="Open Sans" pitchFamily="2" charset="0"/>
                <a:cs typeface="Open Sans" pitchFamily="2" charset="0"/>
              </a:rPr>
              <a:t>tag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tương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tự</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thẻ</a:t>
            </a:r>
            <a:r>
              <a:rPr lang="en-US" dirty="0" smtClean="0">
                <a:solidFill>
                  <a:srgbClr val="414141"/>
                </a:solidFill>
                <a:latin typeface="Open Sans" pitchFamily="2" charset="0"/>
                <a:ea typeface="Open Sans" pitchFamily="2" charset="0"/>
                <a:cs typeface="Open Sans" pitchFamily="2" charset="0"/>
              </a:rPr>
              <a:t> </a:t>
            </a:r>
            <a:r>
              <a:rPr lang="en-US" b="1" dirty="0" smtClean="0">
                <a:solidFill>
                  <a:srgbClr val="414141"/>
                </a:solidFill>
                <a:latin typeface="Open Sans" pitchFamily="2" charset="0"/>
                <a:ea typeface="Open Sans" pitchFamily="2" charset="0"/>
                <a:cs typeface="Open Sans" pitchFamily="2" charset="0"/>
              </a:rPr>
              <a:t>&lt;div&gt;</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nó</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xác</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định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và</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phân</a:t>
            </a:r>
            <a:r>
              <a:rPr lang="en-US" dirty="0" smtClean="0">
                <a:solidFill>
                  <a:srgbClr val="414141"/>
                </a:solidFill>
                <a:latin typeface="Open Sans" pitchFamily="2" charset="0"/>
                <a:ea typeface="Open Sans" pitchFamily="2" charset="0"/>
                <a:cs typeface="Open Sans" pitchFamily="2" charset="0"/>
              </a:rPr>
              <a:t> chia </a:t>
            </a:r>
            <a:r>
              <a:rPr lang="en-US" dirty="0" err="1" smtClean="0">
                <a:solidFill>
                  <a:srgbClr val="414141"/>
                </a:solidFill>
                <a:latin typeface="Open Sans" pitchFamily="2" charset="0"/>
                <a:ea typeface="Open Sans" pitchFamily="2" charset="0"/>
                <a:cs typeface="Open Sans" pitchFamily="2" charset="0"/>
              </a:rPr>
              <a:t>các</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phần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tử</a:t>
            </a:r>
            <a:r>
              <a:rPr lang="en-US" dirty="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trong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trang</a:t>
            </a:r>
            <a:r>
              <a:rPr lang="en-US" dirty="0" smtClean="0">
                <a:solidFill>
                  <a:srgbClr val="414141"/>
                </a:solidFill>
                <a:latin typeface="Open Sans" pitchFamily="2" charset="0"/>
                <a:ea typeface="Open Sans" pitchFamily="2" charset="0"/>
                <a:cs typeface="Open Sans" pitchFamily="2" charset="0"/>
              </a:rPr>
              <a:t> web, </a:t>
            </a:r>
            <a:r>
              <a:rPr lang="en-US" dirty="0" err="1" smtClean="0">
                <a:solidFill>
                  <a:srgbClr val="414141"/>
                </a:solidFill>
                <a:latin typeface="Open Sans" pitchFamily="2" charset="0"/>
                <a:ea typeface="Open Sans" pitchFamily="2" charset="0"/>
                <a:cs typeface="Open Sans" pitchFamily="2" charset="0"/>
              </a:rPr>
              <a:t>các</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nội</a:t>
            </a:r>
            <a:r>
              <a:rPr lang="en-US" dirty="0" smtClean="0">
                <a:solidFill>
                  <a:srgbClr val="414141"/>
                </a:solidFill>
                <a:latin typeface="Open Sans" pitchFamily="2" charset="0"/>
                <a:ea typeface="Open Sans" pitchFamily="2" charset="0"/>
                <a:cs typeface="Open Sans" pitchFamily="2" charset="0"/>
              </a:rPr>
              <a:t> dung </a:t>
            </a:r>
            <a:r>
              <a:rPr lang="en-US" dirty="0" err="1" smtClean="0">
                <a:solidFill>
                  <a:srgbClr val="414141"/>
                </a:solidFill>
                <a:latin typeface="Open Sans" pitchFamily="2" charset="0"/>
                <a:ea typeface="Open Sans" pitchFamily="2" charset="0"/>
                <a:cs typeface="Open Sans" pitchFamily="2" charset="0"/>
              </a:rPr>
              <a:t>bên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trong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có</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liên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quan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với</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nhau</a:t>
            </a:r>
            <a:endParaRPr lang="en-US" dirty="0">
              <a:latin typeface="Open Sans" pitchFamily="2" charset="0"/>
              <a:ea typeface="Open Sans" pitchFamily="2" charset="0"/>
              <a:cs typeface="Open Sans" pitchFamily="2" charset="0"/>
            </a:endParaRPr>
          </a:p>
        </p:txBody>
      </p:sp>
      <p:sp>
        <p:nvSpPr>
          <p:cNvPr id="8" name="Title 1"/>
          <p:cNvSpPr txBox="1">
            <a:spLocks/>
          </p:cNvSpPr>
          <p:nvPr/>
        </p:nvSpPr>
        <p:spPr>
          <a:xfrm>
            <a:off x="838200" y="3737920"/>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&lt;article&gt;</a:t>
            </a:r>
            <a:r>
              <a:rPr lang="en-US" sz="2200" dirty="0" smtClean="0">
                <a:latin typeface="Open Sans" pitchFamily="2" charset="0"/>
                <a:ea typeface="Open Sans" pitchFamily="2" charset="0"/>
                <a:cs typeface="Open Sans" pitchFamily="2" charset="0"/>
              </a:rPr>
              <a:t> (</a:t>
            </a:r>
            <a:r>
              <a:rPr lang="en-US" sz="2200" dirty="0" err="1" smtClean="0">
                <a:latin typeface="Open Sans" pitchFamily="2" charset="0"/>
                <a:ea typeface="Open Sans" pitchFamily="2" charset="0"/>
                <a:cs typeface="Open Sans" pitchFamily="2" charset="0"/>
              </a:rPr>
              <a:t>bài</a:t>
            </a:r>
            <a:r>
              <a:rPr lang="en-US" sz="2200" dirty="0" smtClean="0">
                <a:latin typeface="Open Sans" pitchFamily="2" charset="0"/>
                <a:ea typeface="Open Sans" pitchFamily="2" charset="0"/>
                <a:cs typeface="Open Sans" pitchFamily="2" charset="0"/>
              </a:rPr>
              <a:t> </a:t>
            </a:r>
            <a:r>
              <a:rPr lang="en-US" sz="2200" dirty="0" err="1" smtClean="0">
                <a:latin typeface="Open Sans" pitchFamily="2" charset="0"/>
                <a:ea typeface="Open Sans" pitchFamily="2" charset="0"/>
                <a:cs typeface="Open Sans" pitchFamily="2" charset="0"/>
              </a:rPr>
              <a:t>báo</a:t>
            </a:r>
            <a:r>
              <a:rPr lang="en-US" sz="2200" dirty="0" smtClean="0">
                <a:latin typeface="Open Sans" pitchFamily="2" charset="0"/>
                <a:ea typeface="Open Sans" pitchFamily="2" charset="0"/>
                <a:cs typeface="Open Sans" pitchFamily="2" charset="0"/>
              </a:rPr>
              <a:t>, </a:t>
            </a:r>
            <a:r>
              <a:rPr lang="en-US" sz="2200" dirty="0" err="1" smtClean="0">
                <a:latin typeface="Open Sans" pitchFamily="2" charset="0"/>
                <a:ea typeface="Open Sans" pitchFamily="2" charset="0"/>
                <a:cs typeface="Open Sans" pitchFamily="2" charset="0"/>
              </a:rPr>
              <a:t>bài</a:t>
            </a:r>
            <a:r>
              <a:rPr lang="en-US" sz="2200" dirty="0" smtClean="0">
                <a:latin typeface="Open Sans" pitchFamily="2" charset="0"/>
                <a:ea typeface="Open Sans" pitchFamily="2" charset="0"/>
                <a:cs typeface="Open Sans" pitchFamily="2" charset="0"/>
              </a:rPr>
              <a:t> </a:t>
            </a:r>
            <a:r>
              <a:rPr lang="en-US" sz="2200" dirty="0" err="1" smtClean="0">
                <a:latin typeface="Open Sans" pitchFamily="2" charset="0"/>
                <a:ea typeface="Open Sans" pitchFamily="2" charset="0"/>
                <a:cs typeface="Open Sans" pitchFamily="2" charset="0"/>
              </a:rPr>
              <a:t>viết</a:t>
            </a:r>
            <a:r>
              <a:rPr lang="en-US" sz="2200" dirty="0" smtClean="0">
                <a:latin typeface="Open Sans" pitchFamily="2" charset="0"/>
                <a:ea typeface="Open Sans" pitchFamily="2" charset="0"/>
                <a:cs typeface="Open Sans" pitchFamily="2" charset="0"/>
              </a:rPr>
              <a:t>)</a:t>
            </a:r>
            <a:endParaRPr lang="en-US" sz="2200" dirty="0">
              <a:latin typeface="Open Sans" pitchFamily="2" charset="0"/>
              <a:ea typeface="Open Sans" pitchFamily="2" charset="0"/>
              <a:cs typeface="Open Sans" pitchFamily="2" charset="0"/>
            </a:endParaRPr>
          </a:p>
        </p:txBody>
      </p:sp>
      <p:sp>
        <p:nvSpPr>
          <p:cNvPr id="9" name="Rectangle 8"/>
          <p:cNvSpPr/>
          <p:nvPr/>
        </p:nvSpPr>
        <p:spPr>
          <a:xfrm>
            <a:off x="838200" y="4339090"/>
            <a:ext cx="10515600" cy="646331"/>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solidFill>
                  <a:srgbClr val="414141"/>
                </a:solidFill>
                <a:latin typeface="Open Sans" pitchFamily="2" charset="0"/>
                <a:ea typeface="Open Sans" pitchFamily="2" charset="0"/>
                <a:cs typeface="Open Sans" pitchFamily="2" charset="0"/>
              </a:rPr>
              <a:t>Article </a:t>
            </a:r>
            <a:r>
              <a:rPr lang="en-US" b="1" dirty="0">
                <a:solidFill>
                  <a:srgbClr val="414141"/>
                </a:solidFill>
                <a:latin typeface="Open Sans" pitchFamily="2" charset="0"/>
                <a:ea typeface="Open Sans" pitchFamily="2" charset="0"/>
                <a:cs typeface="Open Sans" pitchFamily="2" charset="0"/>
              </a:rPr>
              <a:t>tag</a:t>
            </a:r>
            <a:r>
              <a:rPr lang="en-US" dirty="0" smtClean="0">
                <a:solidFill>
                  <a:srgbClr val="414141"/>
                </a:solidFill>
                <a:latin typeface="Open Sans" pitchFamily="2" charset="0"/>
                <a:ea typeface="Open Sans" pitchFamily="2" charset="0"/>
                <a:cs typeface="Open Sans" pitchFamily="2" charset="0"/>
              </a:rPr>
              <a:t>: </a:t>
            </a:r>
            <a:r>
              <a:rPr lang="vi-VN" dirty="0" smtClean="0">
                <a:solidFill>
                  <a:srgbClr val="444444"/>
                </a:solidFill>
                <a:latin typeface="Open Sans" pitchFamily="2" charset="0"/>
                <a:ea typeface="Open Sans" pitchFamily="2" charset="0"/>
                <a:cs typeface="Open Sans" pitchFamily="2" charset="0"/>
              </a:rPr>
              <a:t>Định </a:t>
            </a:r>
            <a:r>
              <a:rPr lang="vi-VN" dirty="0">
                <a:solidFill>
                  <a:srgbClr val="444444"/>
                </a:solidFill>
                <a:latin typeface="Open Sans" pitchFamily="2" charset="0"/>
                <a:ea typeface="Open Sans" pitchFamily="2" charset="0"/>
                <a:cs typeface="Open Sans" pitchFamily="2" charset="0"/>
              </a:rPr>
              <a:t>nghĩa một bài viết hoặc bình luận của người dùng, độc lập với content của </a:t>
            </a:r>
            <a:r>
              <a:rPr lang="vi-VN" dirty="0" smtClean="0">
                <a:solidFill>
                  <a:srgbClr val="444444"/>
                </a:solidFill>
                <a:latin typeface="Open Sans" pitchFamily="2" charset="0"/>
                <a:ea typeface="Open Sans" pitchFamily="2" charset="0"/>
                <a:cs typeface="Open Sans" pitchFamily="2" charset="0"/>
              </a:rPr>
              <a:t>website</a:t>
            </a:r>
            <a:r>
              <a:rPr lang="en-US" dirty="0" smtClean="0">
                <a:solidFill>
                  <a:srgbClr val="444444"/>
                </a:solidFill>
                <a:latin typeface="Open Sans" pitchFamily="2" charset="0"/>
                <a:ea typeface="Open Sans" pitchFamily="2" charset="0"/>
                <a:cs typeface="Open Sans" pitchFamily="2" charset="0"/>
              </a:rPr>
              <a:t>. </a:t>
            </a:r>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27587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32" y="1080584"/>
            <a:ext cx="7792537" cy="4477375"/>
          </a:xfrm>
          <a:prstGeom prst="rect">
            <a:avLst/>
          </a:prstGeom>
        </p:spPr>
      </p:pic>
      <p:sp>
        <p:nvSpPr>
          <p:cNvPr id="5" name="TextBox 4"/>
          <p:cNvSpPr txBox="1"/>
          <p:nvPr/>
        </p:nvSpPr>
        <p:spPr>
          <a:xfrm>
            <a:off x="865632" y="377952"/>
            <a:ext cx="1891865" cy="369332"/>
          </a:xfrm>
          <a:prstGeom prst="rect">
            <a:avLst/>
          </a:prstGeom>
          <a:noFill/>
        </p:spPr>
        <p:txBody>
          <a:bodyPr wrap="none" rtlCol="0">
            <a:spAutoFit/>
          </a:bodyPr>
          <a:lstStyle/>
          <a:p>
            <a:r>
              <a:rPr lang="en-US" b="1" dirty="0" err="1" smtClean="0">
                <a:solidFill>
                  <a:schemeClr val="accent2">
                    <a:lumMod val="75000"/>
                  </a:schemeClr>
                </a:solidFill>
                <a:latin typeface="Open Sans" pitchFamily="2" charset="0"/>
                <a:ea typeface="Open Sans" pitchFamily="2" charset="0"/>
                <a:cs typeface="Open Sans" pitchFamily="2" charset="0"/>
              </a:rPr>
              <a:t>Ví</a:t>
            </a:r>
            <a:r>
              <a:rPr lang="en-US" b="1" dirty="0" smtClean="0">
                <a:solidFill>
                  <a:schemeClr val="accent2">
                    <a:lumMod val="75000"/>
                  </a:schemeClr>
                </a:solidFill>
                <a:latin typeface="Open Sans" pitchFamily="2" charset="0"/>
                <a:ea typeface="Open Sans" pitchFamily="2" charset="0"/>
                <a:cs typeface="Open Sans" pitchFamily="2" charset="0"/>
              </a:rPr>
              <a:t> </a:t>
            </a:r>
            <a:r>
              <a:rPr lang="en-US" b="1" dirty="0" err="1" smtClean="0">
                <a:solidFill>
                  <a:schemeClr val="accent2">
                    <a:lumMod val="75000"/>
                  </a:schemeClr>
                </a:solidFill>
                <a:latin typeface="Open Sans" pitchFamily="2" charset="0"/>
                <a:ea typeface="Open Sans" pitchFamily="2" charset="0"/>
                <a:cs typeface="Open Sans" pitchFamily="2" charset="0"/>
              </a:rPr>
              <a:t>dụ</a:t>
            </a:r>
            <a:r>
              <a:rPr lang="en-US" b="1" dirty="0" smtClean="0">
                <a:solidFill>
                  <a:schemeClr val="accent2">
                    <a:lumMod val="75000"/>
                  </a:schemeClr>
                </a:solidFill>
                <a:latin typeface="Open Sans" pitchFamily="2" charset="0"/>
                <a:ea typeface="Open Sans" pitchFamily="2" charset="0"/>
                <a:cs typeface="Open Sans" pitchFamily="2" charset="0"/>
              </a:rPr>
              <a:t>: &lt;article&gt;</a:t>
            </a:r>
            <a:endParaRPr lang="en-US" b="1" dirty="0">
              <a:solidFill>
                <a:schemeClr val="accent2">
                  <a:lumMod val="75000"/>
                </a:schemeClr>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28323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1624" y="494848"/>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&lt;aside&gt; </a:t>
            </a:r>
            <a:r>
              <a:rPr lang="en-US" sz="2200" dirty="0" smtClean="0">
                <a:latin typeface="Open Sans" pitchFamily="2" charset="0"/>
                <a:ea typeface="Open Sans" pitchFamily="2" charset="0"/>
                <a:cs typeface="Open Sans" pitchFamily="2" charset="0"/>
              </a:rPr>
              <a:t>(qua 1 </a:t>
            </a:r>
            <a:r>
              <a:rPr lang="en-US" sz="2200" dirty="0" err="1" smtClean="0">
                <a:latin typeface="Open Sans" pitchFamily="2" charset="0"/>
                <a:ea typeface="Open Sans" pitchFamily="2" charset="0"/>
                <a:cs typeface="Open Sans" pitchFamily="2" charset="0"/>
              </a:rPr>
              <a:t>bên</a:t>
            </a:r>
            <a:r>
              <a:rPr lang="en-US" sz="2200" dirty="0" smtClean="0">
                <a:latin typeface="Open Sans" pitchFamily="2" charset="0"/>
                <a:ea typeface="Open Sans" pitchFamily="2" charset="0"/>
                <a:cs typeface="Open Sans" pitchFamily="2" charset="0"/>
              </a:rPr>
              <a:t>)</a:t>
            </a:r>
            <a:endParaRPr lang="en-US" sz="2200" dirty="0">
              <a:latin typeface="Open Sans" pitchFamily="2" charset="0"/>
              <a:ea typeface="Open Sans" pitchFamily="2" charset="0"/>
              <a:cs typeface="Open Sans" pitchFamily="2" charset="0"/>
            </a:endParaRPr>
          </a:p>
        </p:txBody>
      </p:sp>
      <p:sp>
        <p:nvSpPr>
          <p:cNvPr id="5" name="Rectangle 4"/>
          <p:cNvSpPr/>
          <p:nvPr/>
        </p:nvSpPr>
        <p:spPr>
          <a:xfrm>
            <a:off x="801624" y="1096018"/>
            <a:ext cx="10515600" cy="646331"/>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smtClean="0">
                <a:solidFill>
                  <a:srgbClr val="414141"/>
                </a:solidFill>
                <a:latin typeface="Open Sans" pitchFamily="2" charset="0"/>
                <a:ea typeface="Open Sans" pitchFamily="2" charset="0"/>
                <a:cs typeface="Open Sans" pitchFamily="2" charset="0"/>
              </a:rPr>
              <a:t>Article </a:t>
            </a:r>
            <a:r>
              <a:rPr lang="en-US" b="1" dirty="0">
                <a:solidFill>
                  <a:srgbClr val="414141"/>
                </a:solidFill>
                <a:latin typeface="Open Sans" pitchFamily="2" charset="0"/>
                <a:ea typeface="Open Sans" pitchFamily="2" charset="0"/>
                <a:cs typeface="Open Sans" pitchFamily="2" charset="0"/>
              </a:rPr>
              <a:t>tag</a:t>
            </a:r>
            <a:r>
              <a:rPr lang="en-US" dirty="0" smtClean="0">
                <a:solidFill>
                  <a:srgbClr val="414141"/>
                </a:solidFill>
                <a:latin typeface="Open Sans" pitchFamily="2" charset="0"/>
                <a:ea typeface="Open Sans" pitchFamily="2" charset="0"/>
                <a:cs typeface="Open Sans" pitchFamily="2" charset="0"/>
              </a:rPr>
              <a:t>: </a:t>
            </a:r>
            <a:r>
              <a:rPr lang="vi-VN" dirty="0" smtClean="0">
                <a:solidFill>
                  <a:srgbClr val="444444"/>
                </a:solidFill>
                <a:latin typeface="Open Sans" pitchFamily="2" charset="0"/>
                <a:ea typeface="Open Sans" pitchFamily="2" charset="0"/>
                <a:cs typeface="Open Sans" pitchFamily="2" charset="0"/>
              </a:rPr>
              <a:t>Định </a:t>
            </a:r>
            <a:r>
              <a:rPr lang="vi-VN" dirty="0">
                <a:solidFill>
                  <a:srgbClr val="444444"/>
                </a:solidFill>
                <a:latin typeface="Open Sans" pitchFamily="2" charset="0"/>
                <a:ea typeface="Open Sans" pitchFamily="2" charset="0"/>
                <a:cs typeface="Open Sans" pitchFamily="2" charset="0"/>
              </a:rPr>
              <a:t>nghĩa </a:t>
            </a:r>
            <a:r>
              <a:rPr lang="en-US" dirty="0" err="1" smtClean="0">
                <a:solidFill>
                  <a:srgbClr val="444444"/>
                </a:solidFill>
                <a:latin typeface="Open Sans" pitchFamily="2" charset="0"/>
                <a:ea typeface="Open Sans" pitchFamily="2" charset="0"/>
                <a:cs typeface="Open Sans" pitchFamily="2" charset="0"/>
              </a:rPr>
              <a:t>nội</a:t>
            </a:r>
            <a:r>
              <a:rPr lang="en-US" dirty="0" smtClean="0">
                <a:solidFill>
                  <a:srgbClr val="444444"/>
                </a:solidFill>
                <a:latin typeface="Open Sans" pitchFamily="2" charset="0"/>
                <a:ea typeface="Open Sans" pitchFamily="2" charset="0"/>
                <a:cs typeface="Open Sans" pitchFamily="2" charset="0"/>
              </a:rPr>
              <a:t> dung </a:t>
            </a:r>
            <a:r>
              <a:rPr lang="en-US" dirty="0" err="1" smtClean="0">
                <a:solidFill>
                  <a:srgbClr val="444444"/>
                </a:solidFill>
                <a:latin typeface="Open Sans" pitchFamily="2" charset="0"/>
                <a:ea typeface="Open Sans" pitchFamily="2" charset="0"/>
                <a:cs typeface="Open Sans" pitchFamily="2" charset="0"/>
              </a:rPr>
              <a:t>bổ</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trợ</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gián</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tiếp</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cho</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các</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nội</a:t>
            </a:r>
            <a:r>
              <a:rPr lang="en-US" dirty="0" smtClean="0">
                <a:solidFill>
                  <a:srgbClr val="444444"/>
                </a:solidFill>
                <a:latin typeface="Open Sans" pitchFamily="2" charset="0"/>
                <a:ea typeface="Open Sans" pitchFamily="2" charset="0"/>
                <a:cs typeface="Open Sans" pitchFamily="2" charset="0"/>
              </a:rPr>
              <a:t> dung </a:t>
            </a:r>
            <a:r>
              <a:rPr lang="en-US" dirty="0" err="1" smtClean="0">
                <a:solidFill>
                  <a:srgbClr val="444444"/>
                </a:solidFill>
                <a:latin typeface="Open Sans" pitchFamily="2" charset="0"/>
                <a:ea typeface="Open Sans" pitchFamily="2" charset="0"/>
                <a:cs typeface="Open Sans" pitchFamily="2" charset="0"/>
              </a:rPr>
              <a:t>xung</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quanh</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nó</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thường</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dùng</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cho</a:t>
            </a:r>
            <a:r>
              <a:rPr lang="en-US" dirty="0" smtClean="0">
                <a:solidFill>
                  <a:srgbClr val="444444"/>
                </a:solidFill>
                <a:latin typeface="Open Sans" pitchFamily="2" charset="0"/>
                <a:ea typeface="Open Sans" pitchFamily="2" charset="0"/>
                <a:cs typeface="Open Sans" pitchFamily="2" charset="0"/>
              </a:rPr>
              <a:t> sidebar</a:t>
            </a:r>
            <a:endParaRPr lang="en-US" dirty="0">
              <a:latin typeface="Open Sans" pitchFamily="2" charset="0"/>
              <a:ea typeface="Open Sans" pitchFamily="2" charset="0"/>
              <a:cs typeface="Open Sans"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4" y="2653262"/>
            <a:ext cx="5896798" cy="3038899"/>
          </a:xfrm>
          <a:prstGeom prst="rect">
            <a:avLst/>
          </a:prstGeom>
        </p:spPr>
      </p:pic>
      <p:sp>
        <p:nvSpPr>
          <p:cNvPr id="7" name="TextBox 6"/>
          <p:cNvSpPr txBox="1"/>
          <p:nvPr/>
        </p:nvSpPr>
        <p:spPr>
          <a:xfrm>
            <a:off x="801624" y="1970467"/>
            <a:ext cx="1758815" cy="369332"/>
          </a:xfrm>
          <a:prstGeom prst="rect">
            <a:avLst/>
          </a:prstGeom>
          <a:noFill/>
        </p:spPr>
        <p:txBody>
          <a:bodyPr wrap="none" rtlCol="0">
            <a:spAutoFit/>
          </a:bodyPr>
          <a:lstStyle/>
          <a:p>
            <a:r>
              <a:rPr lang="en-US" b="1" dirty="0" err="1" smtClean="0">
                <a:solidFill>
                  <a:schemeClr val="accent2">
                    <a:lumMod val="75000"/>
                  </a:schemeClr>
                </a:solidFill>
                <a:latin typeface="Open Sans" pitchFamily="2" charset="0"/>
                <a:ea typeface="Open Sans" pitchFamily="2" charset="0"/>
                <a:cs typeface="Open Sans" pitchFamily="2" charset="0"/>
              </a:rPr>
              <a:t>Ví</a:t>
            </a:r>
            <a:r>
              <a:rPr lang="en-US" b="1" dirty="0" smtClean="0">
                <a:solidFill>
                  <a:schemeClr val="accent2">
                    <a:lumMod val="75000"/>
                  </a:schemeClr>
                </a:solidFill>
                <a:latin typeface="Open Sans" pitchFamily="2" charset="0"/>
                <a:ea typeface="Open Sans" pitchFamily="2" charset="0"/>
                <a:cs typeface="Open Sans" pitchFamily="2" charset="0"/>
              </a:rPr>
              <a:t> </a:t>
            </a:r>
            <a:r>
              <a:rPr lang="en-US" b="1" dirty="0" err="1" smtClean="0">
                <a:solidFill>
                  <a:schemeClr val="accent2">
                    <a:lumMod val="75000"/>
                  </a:schemeClr>
                </a:solidFill>
                <a:latin typeface="Open Sans" pitchFamily="2" charset="0"/>
                <a:ea typeface="Open Sans" pitchFamily="2" charset="0"/>
                <a:cs typeface="Open Sans" pitchFamily="2" charset="0"/>
              </a:rPr>
              <a:t>dụ</a:t>
            </a:r>
            <a:r>
              <a:rPr lang="en-US" b="1" dirty="0" smtClean="0">
                <a:solidFill>
                  <a:schemeClr val="accent2">
                    <a:lumMod val="75000"/>
                  </a:schemeClr>
                </a:solidFill>
                <a:latin typeface="Open Sans" pitchFamily="2" charset="0"/>
                <a:ea typeface="Open Sans" pitchFamily="2" charset="0"/>
                <a:cs typeface="Open Sans" pitchFamily="2" charset="0"/>
              </a:rPr>
              <a:t>: &lt;aside&gt;</a:t>
            </a:r>
            <a:endParaRPr lang="en-US" b="1" dirty="0">
              <a:solidFill>
                <a:schemeClr val="accent2">
                  <a:lumMod val="75000"/>
                </a:schemeClr>
              </a:solidFill>
              <a:latin typeface="Open Sans" pitchFamily="2" charset="0"/>
              <a:ea typeface="Open Sans" pitchFamily="2" charset="0"/>
              <a:cs typeface="Open Sans" pitchFamily="2" charset="0"/>
            </a:endParaRPr>
          </a:p>
        </p:txBody>
      </p:sp>
      <p:sp>
        <p:nvSpPr>
          <p:cNvPr id="8" name="Oval 7"/>
          <p:cNvSpPr/>
          <p:nvPr/>
        </p:nvSpPr>
        <p:spPr>
          <a:xfrm>
            <a:off x="4212336" y="3511296"/>
            <a:ext cx="2968752" cy="19578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7181088" y="4172711"/>
            <a:ext cx="999744" cy="1310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05801" y="3868911"/>
            <a:ext cx="2435351" cy="369332"/>
          </a:xfrm>
          <a:prstGeom prst="rect">
            <a:avLst/>
          </a:prstGeom>
          <a:noFill/>
        </p:spPr>
        <p:txBody>
          <a:bodyPr wrap="square" rtlCol="0">
            <a:spAutoFit/>
          </a:bodyPr>
          <a:lstStyle/>
          <a:p>
            <a:r>
              <a:rPr lang="en-US" b="1" dirty="0" err="1" smtClean="0">
                <a:latin typeface="Open Sans" pitchFamily="2" charset="0"/>
                <a:ea typeface="Open Sans" pitchFamily="2" charset="0"/>
                <a:cs typeface="Open Sans" pitchFamily="2" charset="0"/>
              </a:rPr>
              <a:t>Vị</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trí</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dùng</a:t>
            </a:r>
            <a:r>
              <a:rPr lang="en-US" b="1" dirty="0" smtClean="0">
                <a:latin typeface="Open Sans" pitchFamily="2" charset="0"/>
                <a:ea typeface="Open Sans" pitchFamily="2" charset="0"/>
                <a:cs typeface="Open Sans" pitchFamily="2" charset="0"/>
              </a:rPr>
              <a:t> &lt;aside&gt;</a:t>
            </a:r>
            <a:endParaRPr lang="en-US" b="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00691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01624" y="494848"/>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t>
            </a:r>
            <a:r>
              <a:rPr lang="vi-VN" sz="2800" b="1" dirty="0">
                <a:solidFill>
                  <a:srgbClr val="444444"/>
                </a:solidFill>
                <a:latin typeface="Open Sans" pitchFamily="2" charset="0"/>
                <a:ea typeface="Open Sans" pitchFamily="2" charset="0"/>
                <a:cs typeface="Open Sans" pitchFamily="2" charset="0"/>
              </a:rPr>
              <a:t> embed </a:t>
            </a:r>
            <a:r>
              <a:rPr lang="en-US" sz="2600" b="1" dirty="0" smtClean="0">
                <a:latin typeface="Open Sans" pitchFamily="2" charset="0"/>
                <a:ea typeface="Open Sans" pitchFamily="2" charset="0"/>
                <a:cs typeface="Open Sans" pitchFamily="2" charset="0"/>
              </a:rPr>
              <a:t>&gt; </a:t>
            </a:r>
            <a:r>
              <a:rPr lang="en-US" sz="2200" dirty="0" smtClean="0">
                <a:latin typeface="Open Sans" pitchFamily="2" charset="0"/>
                <a:ea typeface="Open Sans" pitchFamily="2" charset="0"/>
                <a:cs typeface="Open Sans" pitchFamily="2" charset="0"/>
              </a:rPr>
              <a:t>(</a:t>
            </a:r>
            <a:r>
              <a:rPr lang="en-US" sz="2200" dirty="0" err="1" smtClean="0">
                <a:latin typeface="Open Sans" pitchFamily="2" charset="0"/>
                <a:ea typeface="Open Sans" pitchFamily="2" charset="0"/>
                <a:cs typeface="Open Sans" pitchFamily="2" charset="0"/>
              </a:rPr>
              <a:t>nhúng</a:t>
            </a:r>
            <a:r>
              <a:rPr lang="en-US" sz="2200" dirty="0" smtClean="0">
                <a:latin typeface="Open Sans" pitchFamily="2" charset="0"/>
                <a:ea typeface="Open Sans" pitchFamily="2" charset="0"/>
                <a:cs typeface="Open Sans" pitchFamily="2" charset="0"/>
              </a:rPr>
              <a:t>)</a:t>
            </a:r>
            <a:endParaRPr lang="en-US" sz="2200" dirty="0">
              <a:latin typeface="Open Sans" pitchFamily="2" charset="0"/>
              <a:ea typeface="Open Sans" pitchFamily="2" charset="0"/>
              <a:cs typeface="Open Sans" pitchFamily="2" charset="0"/>
            </a:endParaRPr>
          </a:p>
        </p:txBody>
      </p:sp>
      <p:sp>
        <p:nvSpPr>
          <p:cNvPr id="7" name="Rectangle 6"/>
          <p:cNvSpPr/>
          <p:nvPr/>
        </p:nvSpPr>
        <p:spPr>
          <a:xfrm>
            <a:off x="801624" y="1096018"/>
            <a:ext cx="10515600" cy="646331"/>
          </a:xfrm>
          <a:prstGeom prst="rect">
            <a:avLst/>
          </a:prstGeom>
        </p:spPr>
        <p:txBody>
          <a:bodyPr wrap="square">
            <a:spAutoFit/>
          </a:bodyPr>
          <a:lstStyle/>
          <a:p>
            <a:pPr marL="285750" indent="-285750">
              <a:buFont typeface="Wingdings" panose="05000000000000000000" pitchFamily="2" charset="2"/>
              <a:buChar char="q"/>
            </a:pPr>
            <a:r>
              <a:rPr lang="en-US" dirty="0" smtClean="0">
                <a:solidFill>
                  <a:srgbClr val="414141"/>
                </a:solidFill>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Embed</a:t>
            </a:r>
            <a:r>
              <a:rPr lang="en-US" b="1" dirty="0" smtClean="0">
                <a:solidFill>
                  <a:srgbClr val="414141"/>
                </a:solidFill>
                <a:latin typeface="Open Sans" pitchFamily="2" charset="0"/>
                <a:ea typeface="Open Sans" pitchFamily="2" charset="0"/>
                <a:cs typeface="Open Sans" pitchFamily="2" charset="0"/>
              </a:rPr>
              <a:t> tag</a:t>
            </a:r>
            <a:r>
              <a:rPr lang="en-US" dirty="0" smtClean="0">
                <a:solidFill>
                  <a:srgbClr val="414141"/>
                </a:solidFill>
                <a:latin typeface="Open Sans" pitchFamily="2" charset="0"/>
                <a:ea typeface="Open Sans" pitchFamily="2" charset="0"/>
                <a:cs typeface="Open Sans" pitchFamily="2" charset="0"/>
              </a:rPr>
              <a:t>: </a:t>
            </a:r>
            <a:r>
              <a:rPr lang="vi-VN" dirty="0" smtClean="0">
                <a:solidFill>
                  <a:srgbClr val="444444"/>
                </a:solidFill>
                <a:latin typeface="Open Sans" pitchFamily="2" charset="0"/>
                <a:ea typeface="Open Sans" pitchFamily="2" charset="0"/>
                <a:cs typeface="Open Sans" pitchFamily="2" charset="0"/>
              </a:rPr>
              <a:t>Định nghĩa</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một</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nội</a:t>
            </a:r>
            <a:r>
              <a:rPr lang="en-US" dirty="0" smtClean="0">
                <a:solidFill>
                  <a:srgbClr val="444444"/>
                </a:solidFill>
                <a:latin typeface="Open Sans" pitchFamily="2" charset="0"/>
                <a:ea typeface="Open Sans" pitchFamily="2" charset="0"/>
                <a:cs typeface="Open Sans" pitchFamily="2" charset="0"/>
              </a:rPr>
              <a:t> dung </a:t>
            </a:r>
            <a:r>
              <a:rPr lang="en-US" dirty="0" err="1" smtClean="0">
                <a:solidFill>
                  <a:srgbClr val="444444"/>
                </a:solidFill>
                <a:latin typeface="Open Sans" pitchFamily="2" charset="0"/>
                <a:ea typeface="Open Sans" pitchFamily="2" charset="0"/>
                <a:cs typeface="Open Sans" pitchFamily="2" charset="0"/>
              </a:rPr>
              <a:t>bên</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ngoài</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được</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nhúng</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vào</a:t>
            </a:r>
            <a:r>
              <a:rPr lang="en-US" dirty="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như</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một</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trang</a:t>
            </a:r>
            <a:r>
              <a:rPr lang="en-US" dirty="0" smtClean="0">
                <a:solidFill>
                  <a:srgbClr val="444444"/>
                </a:solidFill>
                <a:latin typeface="Open Sans" pitchFamily="2" charset="0"/>
                <a:ea typeface="Open Sans" pitchFamily="2" charset="0"/>
                <a:cs typeface="Open Sans" pitchFamily="2" charset="0"/>
              </a:rPr>
              <a:t> web, media, </a:t>
            </a:r>
            <a:r>
              <a:rPr lang="en-US" dirty="0" err="1" smtClean="0">
                <a:solidFill>
                  <a:srgbClr val="444444"/>
                </a:solidFill>
                <a:latin typeface="Open Sans" pitchFamily="2" charset="0"/>
                <a:ea typeface="Open Sans" pitchFamily="2" charset="0"/>
                <a:cs typeface="Open Sans" pitchFamily="2" charset="0"/>
              </a:rPr>
              <a:t>hình</a:t>
            </a:r>
            <a:r>
              <a:rPr lang="en-US" dirty="0" smtClean="0">
                <a:solidFill>
                  <a:srgbClr val="444444"/>
                </a:solidFill>
                <a:latin typeface="Open Sans" pitchFamily="2" charset="0"/>
                <a:ea typeface="Open Sans" pitchFamily="2" charset="0"/>
                <a:cs typeface="Open Sans" pitchFamily="2" charset="0"/>
              </a:rPr>
              <a:t> </a:t>
            </a:r>
            <a:r>
              <a:rPr lang="en-US" dirty="0" err="1" smtClean="0">
                <a:solidFill>
                  <a:srgbClr val="444444"/>
                </a:solidFill>
                <a:latin typeface="Open Sans" pitchFamily="2" charset="0"/>
                <a:ea typeface="Open Sans" pitchFamily="2" charset="0"/>
                <a:cs typeface="Open Sans" pitchFamily="2" charset="0"/>
              </a:rPr>
              <a:t>ảnh</a:t>
            </a:r>
            <a:r>
              <a:rPr lang="en-US" dirty="0" smtClean="0">
                <a:solidFill>
                  <a:srgbClr val="444444"/>
                </a:solidFill>
                <a:latin typeface="Open Sans" pitchFamily="2" charset="0"/>
                <a:ea typeface="Open Sans" pitchFamily="2" charset="0"/>
                <a:cs typeface="Open Sans" pitchFamily="2" charset="0"/>
              </a:rPr>
              <a:t>, plug-in,…</a:t>
            </a:r>
            <a:endParaRPr lang="en-US" dirty="0">
              <a:latin typeface="Open Sans" pitchFamily="2" charset="0"/>
              <a:ea typeface="Open Sans" pitchFamily="2" charset="0"/>
              <a:cs typeface="Open Sans" pitchFamily="2" charset="0"/>
            </a:endParaRPr>
          </a:p>
        </p:txBody>
      </p:sp>
      <p:sp>
        <p:nvSpPr>
          <p:cNvPr id="8" name="Rectangle 7"/>
          <p:cNvSpPr/>
          <p:nvPr/>
        </p:nvSpPr>
        <p:spPr>
          <a:xfrm>
            <a:off x="801624" y="1921311"/>
            <a:ext cx="10515600" cy="646331"/>
          </a:xfrm>
          <a:prstGeom prst="rect">
            <a:avLst/>
          </a:prstGeom>
        </p:spPr>
        <p:txBody>
          <a:bodyPr wrap="square">
            <a:spAutoFit/>
          </a:bodyPr>
          <a:lstStyle/>
          <a:p>
            <a:pPr marL="285750" indent="-285750">
              <a:buFont typeface="Wingdings" panose="05000000000000000000" pitchFamily="2" charset="2"/>
              <a:buChar char="q"/>
            </a:pPr>
            <a:r>
              <a:rPr lang="en-US" dirty="0" smtClean="0">
                <a:solidFill>
                  <a:srgbClr val="414141"/>
                </a:solidFill>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Lưu</a:t>
            </a:r>
            <a:r>
              <a:rPr lang="en-US" b="1" dirty="0" smtClean="0">
                <a:latin typeface="Open Sans" pitchFamily="2" charset="0"/>
                <a:ea typeface="Open Sans" pitchFamily="2" charset="0"/>
                <a:cs typeface="Open Sans" pitchFamily="2" charset="0"/>
              </a:rPr>
              <a:t> ý</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hầu</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hết</a:t>
            </a:r>
            <a:r>
              <a:rPr lang="en-US" dirty="0" smtClean="0">
                <a:solidFill>
                  <a:srgbClr val="414141"/>
                </a:solidFill>
                <a:latin typeface="Open Sans" pitchFamily="2" charset="0"/>
                <a:ea typeface="Open Sans" pitchFamily="2" charset="0"/>
                <a:cs typeface="Open Sans" pitchFamily="2" charset="0"/>
              </a:rPr>
              <a:t> browser </a:t>
            </a:r>
            <a:r>
              <a:rPr lang="en-US" dirty="0" err="1" smtClean="0">
                <a:solidFill>
                  <a:srgbClr val="414141"/>
                </a:solidFill>
                <a:latin typeface="Open Sans" pitchFamily="2" charset="0"/>
                <a:ea typeface="Open Sans" pitchFamily="2" charset="0"/>
                <a:cs typeface="Open Sans" pitchFamily="2" charset="0"/>
              </a:rPr>
              <a:t>không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còn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hỗ</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trợ</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vì</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vậy</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thay</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bằng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các</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thẻ</a:t>
            </a:r>
            <a:r>
              <a:rPr lang="en-US" dirty="0" smtClean="0">
                <a:solidFill>
                  <a:srgbClr val="414141"/>
                </a:solidFill>
                <a:latin typeface="Open Sans" pitchFamily="2" charset="0"/>
                <a:ea typeface="Open Sans" pitchFamily="2" charset="0"/>
                <a:cs typeface="Open Sans" pitchFamily="2" charset="0"/>
              </a:rPr>
              <a:t> &lt;</a:t>
            </a:r>
            <a:r>
              <a:rPr lang="en-US" dirty="0" err="1" smtClean="0">
                <a:solidFill>
                  <a:srgbClr val="414141"/>
                </a:solidFill>
                <a:latin typeface="Open Sans" pitchFamily="2" charset="0"/>
                <a:ea typeface="Open Sans" pitchFamily="2" charset="0"/>
                <a:cs typeface="Open Sans" pitchFamily="2" charset="0"/>
              </a:rPr>
              <a:t>img</a:t>
            </a:r>
            <a:r>
              <a:rPr lang="en-US" dirty="0" smtClean="0">
                <a:solidFill>
                  <a:srgbClr val="414141"/>
                </a:solidFill>
                <a:latin typeface="Open Sans" pitchFamily="2" charset="0"/>
                <a:ea typeface="Open Sans" pitchFamily="2" charset="0"/>
                <a:cs typeface="Open Sans" pitchFamily="2" charset="0"/>
              </a:rPr>
              <a:t>&gt;(</a:t>
            </a:r>
            <a:r>
              <a:rPr lang="en-US" dirty="0" err="1" smtClean="0">
                <a:solidFill>
                  <a:srgbClr val="414141"/>
                </a:solidFill>
                <a:latin typeface="Open Sans" pitchFamily="2" charset="0"/>
                <a:ea typeface="Open Sans" pitchFamily="2" charset="0"/>
                <a:cs typeface="Open Sans" pitchFamily="2" charset="0"/>
              </a:rPr>
              <a:t>hình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ảnh</a:t>
            </a:r>
            <a:r>
              <a:rPr lang="en-US" dirty="0" smtClean="0">
                <a:solidFill>
                  <a:srgbClr val="414141"/>
                </a:solidFill>
                <a:latin typeface="Open Sans" pitchFamily="2" charset="0"/>
                <a:ea typeface="Open Sans" pitchFamily="2" charset="0"/>
                <a:cs typeface="Open Sans" pitchFamily="2" charset="0"/>
              </a:rPr>
              <a:t>), &lt;</a:t>
            </a:r>
            <a:r>
              <a:rPr lang="en-US" dirty="0" err="1" smtClean="0">
                <a:solidFill>
                  <a:srgbClr val="414141"/>
                </a:solidFill>
                <a:latin typeface="Open Sans" pitchFamily="2" charset="0"/>
                <a:ea typeface="Open Sans" pitchFamily="2" charset="0"/>
                <a:cs typeface="Open Sans" pitchFamily="2" charset="0"/>
              </a:rPr>
              <a:t>ifame</a:t>
            </a:r>
            <a:r>
              <a:rPr lang="en-US" dirty="0" smtClean="0">
                <a:solidFill>
                  <a:srgbClr val="414141"/>
                </a:solidFill>
                <a:latin typeface="Open Sans" pitchFamily="2" charset="0"/>
                <a:ea typeface="Open Sans" pitchFamily="2" charset="0"/>
                <a:cs typeface="Open Sans" pitchFamily="2" charset="0"/>
              </a:rPr>
              <a:t>&gt;(html, video), &lt;video&gt;, &lt;audio&gt;,… </a:t>
            </a:r>
            <a:endParaRPr lang="en-US" dirty="0">
              <a:latin typeface="Open Sans" pitchFamily="2" charset="0"/>
              <a:ea typeface="Open Sans" pitchFamily="2" charset="0"/>
              <a:cs typeface="Open Sans" pitchFamily="2" charset="0"/>
            </a:endParaRPr>
          </a:p>
        </p:txBody>
      </p:sp>
      <p:sp>
        <p:nvSpPr>
          <p:cNvPr id="5" name="Title 1"/>
          <p:cNvSpPr txBox="1">
            <a:spLocks/>
          </p:cNvSpPr>
          <p:nvPr/>
        </p:nvSpPr>
        <p:spPr>
          <a:xfrm>
            <a:off x="801624" y="2746604"/>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a:t>
            </a:r>
            <a:r>
              <a:rPr lang="vi-VN" sz="2800" b="1" dirty="0">
                <a:solidFill>
                  <a:srgbClr val="444444"/>
                </a:solidFill>
                <a:latin typeface="Open Sans" pitchFamily="2" charset="0"/>
                <a:ea typeface="Open Sans" pitchFamily="2" charset="0"/>
                <a:cs typeface="Open Sans" pitchFamily="2" charset="0"/>
              </a:rPr>
              <a:t> </a:t>
            </a:r>
            <a:r>
              <a:rPr lang="en-US" sz="2800" b="1" dirty="0" smtClean="0">
                <a:latin typeface="Open Sans" pitchFamily="2" charset="0"/>
                <a:ea typeface="Open Sans" pitchFamily="2" charset="0"/>
                <a:cs typeface="Open Sans" pitchFamily="2" charset="0"/>
              </a:rPr>
              <a:t>canvas</a:t>
            </a:r>
            <a:r>
              <a:rPr lang="vi-VN" sz="2800" b="1" dirty="0" smtClean="0">
                <a:solidFill>
                  <a:srgbClr val="444444"/>
                </a:solidFill>
                <a:latin typeface="Open Sans" pitchFamily="2" charset="0"/>
                <a:ea typeface="Open Sans" pitchFamily="2" charset="0"/>
                <a:cs typeface="Open Sans" pitchFamily="2" charset="0"/>
              </a:rPr>
              <a:t> </a:t>
            </a:r>
            <a:r>
              <a:rPr lang="en-US" sz="2600" b="1" dirty="0" smtClean="0">
                <a:latin typeface="Open Sans" pitchFamily="2" charset="0"/>
                <a:ea typeface="Open Sans" pitchFamily="2" charset="0"/>
                <a:cs typeface="Open Sans" pitchFamily="2" charset="0"/>
              </a:rPr>
              <a:t>&gt; </a:t>
            </a:r>
            <a:r>
              <a:rPr lang="en-US" sz="2600" b="1" dirty="0" err="1" smtClean="0">
                <a:latin typeface="Open Sans" pitchFamily="2" charset="0"/>
                <a:ea typeface="Open Sans" pitchFamily="2" charset="0"/>
                <a:cs typeface="Open Sans" pitchFamily="2" charset="0"/>
              </a:rPr>
              <a:t>và</a:t>
            </a:r>
            <a:r>
              <a:rPr lang="en-US" sz="2600" b="1" dirty="0" smtClean="0">
                <a:latin typeface="Open Sans" pitchFamily="2" charset="0"/>
                <a:ea typeface="Open Sans" pitchFamily="2" charset="0"/>
                <a:cs typeface="Open Sans" pitchFamily="2" charset="0"/>
              </a:rPr>
              <a:t> &lt;</a:t>
            </a:r>
            <a:r>
              <a:rPr lang="en-US" sz="2600" b="1" dirty="0" err="1" smtClean="0">
                <a:latin typeface="Open Sans" pitchFamily="2" charset="0"/>
                <a:ea typeface="Open Sans" pitchFamily="2" charset="0"/>
                <a:cs typeface="Open Sans" pitchFamily="2" charset="0"/>
              </a:rPr>
              <a:t>svg</a:t>
            </a:r>
            <a:r>
              <a:rPr lang="en-US" sz="2600" b="1" dirty="0" smtClean="0">
                <a:latin typeface="Open Sans" pitchFamily="2" charset="0"/>
                <a:ea typeface="Open Sans" pitchFamily="2" charset="0"/>
                <a:cs typeface="Open Sans" pitchFamily="2" charset="0"/>
              </a:rPr>
              <a:t>&gt;</a:t>
            </a:r>
            <a:endParaRPr lang="en-US" sz="2200" dirty="0">
              <a:latin typeface="Open Sans" pitchFamily="2" charset="0"/>
              <a:ea typeface="Open Sans" pitchFamily="2" charset="0"/>
              <a:cs typeface="Open Sans" pitchFamily="2" charset="0"/>
            </a:endParaRPr>
          </a:p>
        </p:txBody>
      </p:sp>
      <p:sp>
        <p:nvSpPr>
          <p:cNvPr id="9" name="Rectangle 8"/>
          <p:cNvSpPr/>
          <p:nvPr/>
        </p:nvSpPr>
        <p:spPr>
          <a:xfrm>
            <a:off x="801624" y="3401689"/>
            <a:ext cx="6601908" cy="369332"/>
          </a:xfrm>
          <a:prstGeom prst="rect">
            <a:avLst/>
          </a:prstGeom>
        </p:spPr>
        <p:txBody>
          <a:bodyPr wrap="square">
            <a:spAutoFit/>
          </a:bodyPr>
          <a:lstStyle/>
          <a:p>
            <a:pPr marL="285750" indent="-285750">
              <a:buFont typeface="Wingdings" panose="05000000000000000000" pitchFamily="2" charset="2"/>
              <a:buChar char="q"/>
            </a:pPr>
            <a:r>
              <a:rPr lang="en-US" dirty="0" smtClean="0">
                <a:solidFill>
                  <a:srgbClr val="414141"/>
                </a:solidFill>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canvas tag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dùng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để</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vẽ</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hình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ảnh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thông</a:t>
            </a:r>
            <a:r>
              <a:rPr lang="en-US" dirty="0" smtClean="0">
                <a:solidFill>
                  <a:srgbClr val="414141"/>
                </a:solidFill>
                <a:latin typeface="Open Sans" pitchFamily="2" charset="0"/>
                <a:ea typeface="Open Sans" pitchFamily="2" charset="0"/>
                <a:cs typeface="Open Sans" pitchFamily="2" charset="0"/>
              </a:rPr>
              <a:t> qua </a:t>
            </a:r>
            <a:r>
              <a:rPr lang="en-US" dirty="0" err="1" smtClean="0">
                <a:solidFill>
                  <a:srgbClr val="414141"/>
                </a:solidFill>
                <a:latin typeface="Open Sans" pitchFamily="2" charset="0"/>
                <a:ea typeface="Open Sans" pitchFamily="2" charset="0"/>
                <a:cs typeface="Open Sans" pitchFamily="2" charset="0"/>
              </a:rPr>
              <a:t>Javascript</a:t>
            </a:r>
            <a:r>
              <a:rPr lang="en-US" dirty="0" smtClean="0">
                <a:solidFill>
                  <a:srgbClr val="414141"/>
                </a:solidFill>
                <a:latin typeface="Open Sans" pitchFamily="2" charset="0"/>
                <a:ea typeface="Open Sans" pitchFamily="2" charset="0"/>
                <a:cs typeface="Open Sans" pitchFamily="2" charset="0"/>
              </a:rPr>
              <a:t> </a:t>
            </a:r>
            <a:endParaRPr lang="en-US" dirty="0">
              <a:latin typeface="Open Sans" pitchFamily="2" charset="0"/>
              <a:ea typeface="Open Sans" pitchFamily="2" charset="0"/>
              <a:cs typeface="Open Sans"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4" y="4493028"/>
            <a:ext cx="6277851" cy="1505160"/>
          </a:xfrm>
          <a:prstGeom prst="rect">
            <a:avLst/>
          </a:prstGeom>
        </p:spPr>
      </p:pic>
      <p:sp>
        <p:nvSpPr>
          <p:cNvPr id="10" name="TextBox 9"/>
          <p:cNvSpPr txBox="1"/>
          <p:nvPr/>
        </p:nvSpPr>
        <p:spPr>
          <a:xfrm>
            <a:off x="801624" y="3944734"/>
            <a:ext cx="888385" cy="369332"/>
          </a:xfrm>
          <a:prstGeom prst="rect">
            <a:avLst/>
          </a:prstGeom>
          <a:noFill/>
        </p:spPr>
        <p:txBody>
          <a:bodyPr wrap="none" rtlCol="0">
            <a:spAutoFit/>
          </a:bodyPr>
          <a:lstStyle/>
          <a:p>
            <a:r>
              <a:rPr lang="en-US" b="1" dirty="0" err="1" smtClean="0">
                <a:solidFill>
                  <a:schemeClr val="accent2">
                    <a:lumMod val="75000"/>
                  </a:schemeClr>
                </a:solidFill>
                <a:latin typeface="Open Sans" pitchFamily="2" charset="0"/>
                <a:ea typeface="Open Sans" pitchFamily="2" charset="0"/>
                <a:cs typeface="Open Sans" pitchFamily="2" charset="0"/>
              </a:rPr>
              <a:t>Ví</a:t>
            </a:r>
            <a:r>
              <a:rPr lang="en-US" b="1" dirty="0" smtClean="0">
                <a:solidFill>
                  <a:schemeClr val="accent2">
                    <a:lumMod val="75000"/>
                  </a:schemeClr>
                </a:solidFill>
                <a:latin typeface="Open Sans" pitchFamily="2" charset="0"/>
                <a:ea typeface="Open Sans" pitchFamily="2" charset="0"/>
                <a:cs typeface="Open Sans" pitchFamily="2" charset="0"/>
              </a:rPr>
              <a:t> </a:t>
            </a:r>
            <a:r>
              <a:rPr lang="en-US" b="1" dirty="0" err="1" smtClean="0">
                <a:solidFill>
                  <a:schemeClr val="accent2">
                    <a:lumMod val="75000"/>
                  </a:schemeClr>
                </a:solidFill>
                <a:latin typeface="Open Sans" pitchFamily="2" charset="0"/>
                <a:ea typeface="Open Sans" pitchFamily="2" charset="0"/>
                <a:cs typeface="Open Sans" pitchFamily="2" charset="0"/>
              </a:rPr>
              <a:t>dụ</a:t>
            </a:r>
            <a:r>
              <a:rPr lang="en-US" b="1" dirty="0" smtClean="0">
                <a:solidFill>
                  <a:schemeClr val="accent2">
                    <a:lumMod val="75000"/>
                  </a:schemeClr>
                </a:solidFill>
                <a:latin typeface="Open Sans" pitchFamily="2" charset="0"/>
                <a:ea typeface="Open Sans" pitchFamily="2" charset="0"/>
                <a:cs typeface="Open Sans" pitchFamily="2" charset="0"/>
              </a:rPr>
              <a:t>: </a:t>
            </a:r>
            <a:endParaRPr lang="en-US" b="1" dirty="0">
              <a:solidFill>
                <a:schemeClr val="accent2">
                  <a:lumMod val="75000"/>
                </a:schemeClr>
              </a:solidFill>
              <a:latin typeface="Open Sans" pitchFamily="2" charset="0"/>
              <a:ea typeface="Open Sans" pitchFamily="2" charset="0"/>
              <a:cs typeface="Open Sans" pitchFamily="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532" y="4129400"/>
            <a:ext cx="4264212" cy="2212472"/>
          </a:xfrm>
          <a:prstGeom prst="rect">
            <a:avLst/>
          </a:prstGeom>
        </p:spPr>
      </p:pic>
      <p:sp>
        <p:nvSpPr>
          <p:cNvPr id="4" name="Oval 3"/>
          <p:cNvSpPr/>
          <p:nvPr/>
        </p:nvSpPr>
        <p:spPr>
          <a:xfrm>
            <a:off x="7205472" y="3944734"/>
            <a:ext cx="1304544" cy="10417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p:nvPr/>
        </p:nvCxnSpPr>
        <p:spPr>
          <a:xfrm flipV="1">
            <a:off x="8119872" y="3401689"/>
            <a:ext cx="829056" cy="54304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84056" y="3109301"/>
            <a:ext cx="2572512" cy="584775"/>
          </a:xfrm>
          <a:prstGeom prst="rect">
            <a:avLst/>
          </a:prstGeom>
          <a:noFill/>
        </p:spPr>
        <p:txBody>
          <a:bodyPr wrap="square" rtlCol="0">
            <a:spAutoFit/>
          </a:bodyPr>
          <a:lstStyle/>
          <a:p>
            <a:r>
              <a:rPr lang="en-US" sz="1600" b="1" dirty="0" err="1" smtClean="0">
                <a:solidFill>
                  <a:schemeClr val="accent2">
                    <a:lumMod val="75000"/>
                  </a:schemeClr>
                </a:solidFill>
                <a:latin typeface="Open Sans" pitchFamily="2" charset="0"/>
                <a:ea typeface="Open Sans" pitchFamily="2" charset="0"/>
                <a:cs typeface="Open Sans" pitchFamily="2" charset="0"/>
              </a:rPr>
              <a:t>Không</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thể</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bôi</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đen</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vì</a:t>
            </a:r>
            <a:r>
              <a:rPr lang="en-US" sz="1600" b="1" dirty="0" smtClean="0">
                <a:solidFill>
                  <a:schemeClr val="accent2">
                    <a:lumMod val="75000"/>
                  </a:schemeClr>
                </a:solidFill>
                <a:latin typeface="Open Sans" pitchFamily="2" charset="0"/>
                <a:ea typeface="Open Sans" pitchFamily="2" charset="0"/>
                <a:cs typeface="Open Sans" pitchFamily="2" charset="0"/>
              </a:rPr>
              <a:t> </a:t>
            </a:r>
            <a:r>
              <a:rPr lang="en-US" sz="1600" b="1" dirty="0" err="1" smtClean="0">
                <a:solidFill>
                  <a:schemeClr val="accent2">
                    <a:lumMod val="75000"/>
                  </a:schemeClr>
                </a:solidFill>
                <a:latin typeface="Open Sans" pitchFamily="2" charset="0"/>
                <a:ea typeface="Open Sans" pitchFamily="2" charset="0"/>
                <a:cs typeface="Open Sans" pitchFamily="2" charset="0"/>
              </a:rPr>
              <a:t>là</a:t>
            </a:r>
            <a:r>
              <a:rPr lang="en-US" sz="1600" b="1" dirty="0" smtClean="0">
                <a:solidFill>
                  <a:schemeClr val="accent2">
                    <a:lumMod val="75000"/>
                  </a:schemeClr>
                </a:solidFill>
                <a:latin typeface="Open Sans" pitchFamily="2" charset="0"/>
                <a:ea typeface="Open Sans" pitchFamily="2" charset="0"/>
                <a:cs typeface="Open Sans" pitchFamily="2" charset="0"/>
              </a:rPr>
              <a:t> file </a:t>
            </a:r>
            <a:r>
              <a:rPr lang="en-US" sz="1600" b="1" dirty="0" err="1" smtClean="0">
                <a:solidFill>
                  <a:schemeClr val="accent2">
                    <a:lumMod val="75000"/>
                  </a:schemeClr>
                </a:solidFill>
                <a:latin typeface="Open Sans" pitchFamily="2" charset="0"/>
                <a:ea typeface="Open Sans" pitchFamily="2" charset="0"/>
                <a:cs typeface="Open Sans" pitchFamily="2" charset="0"/>
              </a:rPr>
              <a:t>hình</a:t>
            </a:r>
            <a:endParaRPr lang="en-US" sz="1600" b="1" dirty="0">
              <a:solidFill>
                <a:schemeClr val="accent2">
                  <a:lumMod val="75000"/>
                </a:schemeClr>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62456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5500" y="540435"/>
            <a:ext cx="65024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svg</a:t>
            </a:r>
            <a:r>
              <a:rPr lang="en-US" b="1" dirty="0" smtClean="0">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tag</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dùng</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để</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vẽ</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hình</a:t>
            </a:r>
            <a:r>
              <a:rPr lang="en-US" dirty="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ảnh</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không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cần</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javascript</a:t>
            </a:r>
            <a:endParaRPr lang="en-US" dirty="0">
              <a:latin typeface="Open Sans" pitchFamily="2" charset="0"/>
              <a:ea typeface="Open Sans" pitchFamily="2" charset="0"/>
              <a:cs typeface="Open Sans" pitchFamily="2" charset="0"/>
            </a:endParaRPr>
          </a:p>
        </p:txBody>
      </p:sp>
      <p:sp>
        <p:nvSpPr>
          <p:cNvPr id="5" name="TextBox 4"/>
          <p:cNvSpPr txBox="1"/>
          <p:nvPr/>
        </p:nvSpPr>
        <p:spPr>
          <a:xfrm>
            <a:off x="825500" y="1125334"/>
            <a:ext cx="888385" cy="369332"/>
          </a:xfrm>
          <a:prstGeom prst="rect">
            <a:avLst/>
          </a:prstGeom>
          <a:noFill/>
        </p:spPr>
        <p:txBody>
          <a:bodyPr wrap="none" rtlCol="0">
            <a:spAutoFit/>
          </a:bodyPr>
          <a:lstStyle/>
          <a:p>
            <a:r>
              <a:rPr lang="en-US" b="1" dirty="0" err="1" smtClean="0">
                <a:solidFill>
                  <a:schemeClr val="accent2">
                    <a:lumMod val="75000"/>
                  </a:schemeClr>
                </a:solidFill>
                <a:latin typeface="Open Sans" pitchFamily="2" charset="0"/>
                <a:ea typeface="Open Sans" pitchFamily="2" charset="0"/>
                <a:cs typeface="Open Sans" pitchFamily="2" charset="0"/>
              </a:rPr>
              <a:t>Ví</a:t>
            </a:r>
            <a:r>
              <a:rPr lang="en-US" b="1" dirty="0" smtClean="0">
                <a:solidFill>
                  <a:schemeClr val="accent2">
                    <a:lumMod val="75000"/>
                  </a:schemeClr>
                </a:solidFill>
                <a:latin typeface="Open Sans" pitchFamily="2" charset="0"/>
                <a:ea typeface="Open Sans" pitchFamily="2" charset="0"/>
                <a:cs typeface="Open Sans" pitchFamily="2" charset="0"/>
              </a:rPr>
              <a:t> </a:t>
            </a:r>
            <a:r>
              <a:rPr lang="en-US" b="1" dirty="0" err="1" smtClean="0">
                <a:solidFill>
                  <a:schemeClr val="accent2">
                    <a:lumMod val="75000"/>
                  </a:schemeClr>
                </a:solidFill>
                <a:latin typeface="Open Sans" pitchFamily="2" charset="0"/>
                <a:ea typeface="Open Sans" pitchFamily="2" charset="0"/>
                <a:cs typeface="Open Sans" pitchFamily="2" charset="0"/>
              </a:rPr>
              <a:t>dụ</a:t>
            </a:r>
            <a:r>
              <a:rPr lang="en-US" b="1" dirty="0" smtClean="0">
                <a:solidFill>
                  <a:schemeClr val="accent2">
                    <a:lumMod val="75000"/>
                  </a:schemeClr>
                </a:solidFill>
                <a:latin typeface="Open Sans" pitchFamily="2" charset="0"/>
                <a:ea typeface="Open Sans" pitchFamily="2" charset="0"/>
                <a:cs typeface="Open Sans" pitchFamily="2" charset="0"/>
              </a:rPr>
              <a:t>: </a:t>
            </a:r>
            <a:endParaRPr lang="en-US" b="1" dirty="0">
              <a:solidFill>
                <a:schemeClr val="accent2">
                  <a:lumMod val="75000"/>
                </a:schemeClr>
              </a:solidFill>
              <a:latin typeface="Open Sans" pitchFamily="2" charset="0"/>
              <a:ea typeface="Open Sans" pitchFamily="2" charset="0"/>
              <a:cs typeface="Open Sans"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1809125"/>
            <a:ext cx="7794244" cy="17300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3736208"/>
            <a:ext cx="2219635" cy="2229161"/>
          </a:xfrm>
          <a:prstGeom prst="rect">
            <a:avLst/>
          </a:prstGeom>
        </p:spPr>
      </p:pic>
    </p:spTree>
    <p:extLst>
      <p:ext uri="{BB962C8B-B14F-4D97-AF65-F5344CB8AC3E}">
        <p14:creationId xmlns:p14="http://schemas.microsoft.com/office/powerpoint/2010/main" val="149574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78892"/>
            <a:ext cx="10515600" cy="476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smtClean="0">
                <a:latin typeface="Open Sans" pitchFamily="2" charset="0"/>
                <a:ea typeface="Open Sans" pitchFamily="2" charset="0"/>
                <a:cs typeface="Open Sans" pitchFamily="2" charset="0"/>
              </a:rPr>
              <a:t>&lt;form&gt;</a:t>
            </a:r>
            <a:endParaRPr lang="en-US" sz="2200" dirty="0">
              <a:latin typeface="Open Sans" pitchFamily="2" charset="0"/>
              <a:ea typeface="Open Sans" pitchFamily="2" charset="0"/>
              <a:cs typeface="Open Sans" pitchFamily="2" charset="0"/>
            </a:endParaRPr>
          </a:p>
        </p:txBody>
      </p:sp>
      <p:sp>
        <p:nvSpPr>
          <p:cNvPr id="3" name="Rectangle 2"/>
          <p:cNvSpPr/>
          <p:nvPr/>
        </p:nvSpPr>
        <p:spPr>
          <a:xfrm>
            <a:off x="838200" y="955015"/>
            <a:ext cx="10515600" cy="36933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form </a:t>
            </a:r>
            <a:r>
              <a:rPr lang="en-US" b="1" dirty="0">
                <a:latin typeface="Open Sans" pitchFamily="2" charset="0"/>
                <a:ea typeface="Open Sans" pitchFamily="2" charset="0"/>
                <a:cs typeface="Open Sans" pitchFamily="2" charset="0"/>
              </a:rPr>
              <a:t>tag</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dùng</a:t>
            </a:r>
            <a:r>
              <a:rPr lang="en-US" dirty="0">
                <a:solidFill>
                  <a:srgbClr val="414141"/>
                </a:solidFill>
                <a:latin typeface="Open Sans" pitchFamily="2" charset="0"/>
                <a:ea typeface="Open Sans" pitchFamily="2" charset="0"/>
                <a:cs typeface="Open Sans" pitchFamily="2" charset="0"/>
              </a:rPr>
              <a:t> </a:t>
            </a:r>
            <a:r>
              <a:rPr lang="en-US" dirty="0" err="1">
                <a:solidFill>
                  <a:srgbClr val="414141"/>
                </a:solidFill>
                <a:latin typeface="Open Sans" pitchFamily="2" charset="0"/>
                <a:ea typeface="Open Sans" pitchFamily="2" charset="0"/>
                <a:cs typeface="Open Sans" pitchFamily="2" charset="0"/>
              </a:rPr>
              <a:t>để</a:t>
            </a:r>
            <a:r>
              <a:rPr lang="en-US" dirty="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tạo</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ra</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biểu</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mẫu</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nhập</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liệu</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để</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người</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dùng</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gửi</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dữ</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liệu</a:t>
            </a:r>
            <a:r>
              <a:rPr lang="en-US" dirty="0" smtClean="0">
                <a:solidFill>
                  <a:srgbClr val="414141"/>
                </a:solidFill>
                <a:latin typeface="Open Sans" pitchFamily="2" charset="0"/>
                <a:ea typeface="Open Sans" pitchFamily="2" charset="0"/>
                <a:cs typeface="Open Sans" pitchFamily="2" charset="0"/>
              </a:rPr>
              <a:t> </a:t>
            </a:r>
            <a:r>
              <a:rPr lang="en-US" dirty="0" err="1" smtClean="0">
                <a:solidFill>
                  <a:srgbClr val="414141"/>
                </a:solidFill>
                <a:latin typeface="Open Sans" pitchFamily="2" charset="0"/>
                <a:ea typeface="Open Sans" pitchFamily="2" charset="0"/>
                <a:cs typeface="Open Sans" pitchFamily="2" charset="0"/>
              </a:rPr>
              <a:t>lên</a:t>
            </a:r>
            <a:r>
              <a:rPr lang="en-US" dirty="0" smtClean="0">
                <a:solidFill>
                  <a:srgbClr val="414141"/>
                </a:solidFill>
                <a:latin typeface="Open Sans" pitchFamily="2" charset="0"/>
                <a:ea typeface="Open Sans" pitchFamily="2" charset="0"/>
                <a:cs typeface="Open Sans" pitchFamily="2" charset="0"/>
              </a:rPr>
              <a:t> server</a:t>
            </a:r>
            <a:endParaRPr lang="en-US" dirty="0">
              <a:latin typeface="Open Sans" pitchFamily="2" charset="0"/>
              <a:ea typeface="Open Sans" pitchFamily="2" charset="0"/>
              <a:cs typeface="Open Sans" pitchFamily="2" charset="0"/>
            </a:endParaRPr>
          </a:p>
        </p:txBody>
      </p:sp>
      <p:sp>
        <p:nvSpPr>
          <p:cNvPr id="4" name="Rectangle 3"/>
          <p:cNvSpPr/>
          <p:nvPr/>
        </p:nvSpPr>
        <p:spPr>
          <a:xfrm>
            <a:off x="838200" y="1431138"/>
            <a:ext cx="10515600" cy="2862322"/>
          </a:xfrm>
          <a:prstGeom prst="rect">
            <a:avLst/>
          </a:prstGeom>
        </p:spPr>
        <p:txBody>
          <a:bodyPr wrap="square">
            <a:spAutoFit/>
          </a:bodyPr>
          <a:lstStyle/>
          <a:p>
            <a:pPr marL="285750" indent="-285750">
              <a:buFont typeface="Wingdings" panose="05000000000000000000" pitchFamily="2" charset="2"/>
              <a:buChar char="q"/>
            </a:pPr>
            <a:r>
              <a:rPr lang="en-US" dirty="0">
                <a:solidFill>
                  <a:srgbClr val="414141"/>
                </a:solidFill>
                <a:latin typeface="Open Sans" pitchFamily="2" charset="0"/>
                <a:ea typeface="Open Sans" pitchFamily="2" charset="0"/>
                <a:cs typeface="Open Sans" pitchFamily="2" charset="0"/>
              </a:rPr>
              <a:t> </a:t>
            </a:r>
            <a:r>
              <a:rPr lang="en-US" b="1" dirty="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các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thuộc</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tính</a:t>
            </a:r>
            <a:r>
              <a:rPr lang="en-US" b="1" dirty="0" smtClean="0">
                <a:latin typeface="Open Sans" pitchFamily="2" charset="0"/>
                <a:ea typeface="Open Sans" pitchFamily="2" charset="0"/>
                <a:cs typeface="Open Sans" pitchFamily="2" charset="0"/>
              </a:rPr>
              <a:t> </a:t>
            </a:r>
            <a:r>
              <a:rPr lang="en-US" b="1" dirty="0" err="1" smtClean="0">
                <a:latin typeface="Open Sans" pitchFamily="2" charset="0"/>
                <a:ea typeface="Open Sans" pitchFamily="2" charset="0"/>
                <a:cs typeface="Open Sans" pitchFamily="2" charset="0"/>
              </a:rPr>
              <a:t>của</a:t>
            </a:r>
            <a:r>
              <a:rPr lang="en-US" b="1" dirty="0" smtClean="0">
                <a:latin typeface="Open Sans" pitchFamily="2" charset="0"/>
                <a:ea typeface="Open Sans" pitchFamily="2" charset="0"/>
                <a:cs typeface="Open Sans" pitchFamily="2" charset="0"/>
              </a:rPr>
              <a:t> &lt;form&gt;: </a:t>
            </a:r>
          </a:p>
          <a:p>
            <a:pPr marL="742950" lvl="1" indent="-285750">
              <a:buFont typeface="Wingdings" panose="05000000000000000000" pitchFamily="2" charset="2"/>
              <a:buChar char="Ø"/>
            </a:pPr>
            <a:r>
              <a:rPr lang="en-US" b="1" dirty="0" smtClean="0">
                <a:latin typeface="Open Sans" pitchFamily="2" charset="0"/>
                <a:ea typeface="Open Sans" pitchFamily="2" charset="0"/>
                <a:cs typeface="Open Sans" pitchFamily="2" charset="0"/>
              </a:rPr>
              <a:t>Action</a:t>
            </a:r>
            <a:r>
              <a:rPr lang="en-US" dirty="0" smtClean="0">
                <a:latin typeface="Open Sans" pitchFamily="2" charset="0"/>
                <a:ea typeface="Open Sans" pitchFamily="2" charset="0"/>
                <a:cs typeface="Open Sans" pitchFamily="2" charset="0"/>
              </a:rPr>
              <a:t>: </a:t>
            </a:r>
            <a:r>
              <a:rPr lang="en-US" dirty="0" err="1">
                <a:latin typeface="Open Sans" pitchFamily="2" charset="0"/>
                <a:ea typeface="Open Sans" pitchFamily="2" charset="0"/>
                <a:cs typeface="Open Sans" pitchFamily="2" charset="0"/>
              </a:rPr>
              <a:t>C</a:t>
            </a:r>
            <a:r>
              <a:rPr lang="en-US" dirty="0" err="1" smtClean="0">
                <a:latin typeface="Open Sans" pitchFamily="2" charset="0"/>
                <a:ea typeface="Open Sans" pitchFamily="2" charset="0"/>
                <a:cs typeface="Open Sans" pitchFamily="2" charset="0"/>
              </a:rPr>
              <a:t>ó</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giá</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trị</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là</a:t>
            </a:r>
            <a:r>
              <a:rPr lang="en-US" dirty="0" smtClean="0">
                <a:latin typeface="Open Sans" pitchFamily="2" charset="0"/>
                <a:ea typeface="Open Sans" pitchFamily="2" charset="0"/>
                <a:cs typeface="Open Sans" pitchFamily="2" charset="0"/>
              </a:rPr>
              <a:t> </a:t>
            </a:r>
            <a:r>
              <a:rPr lang="en-US" b="1" dirty="0" smtClean="0">
                <a:latin typeface="Open Sans" pitchFamily="2" charset="0"/>
                <a:ea typeface="Open Sans" pitchFamily="2" charset="0"/>
                <a:cs typeface="Open Sans" pitchFamily="2" charset="0"/>
              </a:rPr>
              <a:t>URL</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chỉ</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định</a:t>
            </a:r>
            <a:r>
              <a:rPr lang="en-US" dirty="0" smtClean="0">
                <a:latin typeface="Open Sans" pitchFamily="2" charset="0"/>
                <a:ea typeface="Open Sans" pitchFamily="2" charset="0"/>
                <a:cs typeface="Open Sans" pitchFamily="2" charset="0"/>
              </a:rPr>
              <a:t> 1 </a:t>
            </a:r>
            <a:r>
              <a:rPr lang="en-US" dirty="0" err="1" smtClean="0">
                <a:latin typeface="Open Sans" pitchFamily="2" charset="0"/>
                <a:ea typeface="Open Sans" pitchFamily="2" charset="0"/>
                <a:cs typeface="Open Sans" pitchFamily="2" charset="0"/>
              </a:rPr>
              <a:t>trang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sẽ</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nhận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thông</a:t>
            </a:r>
            <a:r>
              <a:rPr lang="en-US" dirty="0" smtClean="0">
                <a:latin typeface="Open Sans" pitchFamily="2" charset="0"/>
                <a:ea typeface="Open Sans" pitchFamily="2" charset="0"/>
                <a:cs typeface="Open Sans" pitchFamily="2" charset="0"/>
              </a:rPr>
              <a:t> tin </a:t>
            </a:r>
            <a:r>
              <a:rPr lang="en-US" dirty="0" err="1" smtClean="0">
                <a:latin typeface="Open Sans" pitchFamily="2" charset="0"/>
                <a:ea typeface="Open Sans" pitchFamily="2" charset="0"/>
                <a:cs typeface="Open Sans" pitchFamily="2" charset="0"/>
              </a:rPr>
              <a:t>trong</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biểu</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mẫu</a:t>
            </a:r>
            <a:endParaRPr lang="en-US" dirty="0" smtClean="0">
              <a:latin typeface="Open Sans" pitchFamily="2" charset="0"/>
              <a:ea typeface="Open Sans" pitchFamily="2" charset="0"/>
              <a:cs typeface="Open Sans" pitchFamily="2" charset="0"/>
            </a:endParaRPr>
          </a:p>
          <a:p>
            <a:pPr marL="1200150" lvl="2" indent="-285750">
              <a:buFont typeface="Wingdings" panose="05000000000000000000" pitchFamily="2" charset="2"/>
              <a:buChar char="v"/>
            </a:pPr>
            <a:r>
              <a:rPr lang="en-US" dirty="0" err="1" smtClean="0">
                <a:latin typeface="Open Sans" pitchFamily="2" charset="0"/>
                <a:ea typeface="Open Sans" pitchFamily="2" charset="0"/>
                <a:cs typeface="Open Sans" pitchFamily="2" charset="0"/>
              </a:rPr>
              <a:t>Ví</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dụ</a:t>
            </a:r>
            <a:r>
              <a:rPr lang="en-US" dirty="0" smtClean="0">
                <a:latin typeface="Open Sans" pitchFamily="2" charset="0"/>
                <a:ea typeface="Open Sans" pitchFamily="2" charset="0"/>
                <a:cs typeface="Open Sans" pitchFamily="2" charset="0"/>
              </a:rPr>
              <a:t>:</a:t>
            </a:r>
          </a:p>
          <a:p>
            <a:pPr marL="1200150" lvl="2" indent="-285750">
              <a:buFont typeface="Wingdings" panose="05000000000000000000" pitchFamily="2" charset="2"/>
              <a:buChar char="v"/>
            </a:pPr>
            <a:endParaRPr lang="en-US"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dirty="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dirty="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endParaRPr lang="en-US" dirty="0" smtClean="0">
              <a:latin typeface="Open Sans" pitchFamily="2" charset="0"/>
              <a:ea typeface="Open Sans" pitchFamily="2" charset="0"/>
              <a:cs typeface="Open Sans" pitchFamily="2" charset="0"/>
            </a:endParaRPr>
          </a:p>
          <a:p>
            <a:pPr marL="742950" lvl="1" indent="-285750">
              <a:buFont typeface="Wingdings" panose="05000000000000000000" pitchFamily="2" charset="2"/>
              <a:buChar char="Ø"/>
            </a:pPr>
            <a:r>
              <a:rPr lang="en-US" b="1" dirty="0" smtClean="0">
                <a:latin typeface="Open Sans" pitchFamily="2" charset="0"/>
                <a:ea typeface="Open Sans" pitchFamily="2" charset="0"/>
                <a:cs typeface="Open Sans" pitchFamily="2" charset="0"/>
              </a:rPr>
              <a:t>Target</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Chỉ</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định</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nơi</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hiển</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thị</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kết</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quả</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sau</a:t>
            </a:r>
            <a:r>
              <a:rPr lang="en-US" dirty="0" smtClean="0">
                <a:latin typeface="Open Sans" pitchFamily="2" charset="0"/>
                <a:ea typeface="Open Sans" pitchFamily="2" charset="0"/>
                <a:cs typeface="Open Sans" pitchFamily="2" charset="0"/>
              </a:rPr>
              <a:t> </a:t>
            </a:r>
            <a:r>
              <a:rPr lang="en-US" dirty="0" err="1" smtClean="0">
                <a:latin typeface="Open Sans" pitchFamily="2" charset="0"/>
                <a:ea typeface="Open Sans" pitchFamily="2" charset="0"/>
                <a:cs typeface="Open Sans" pitchFamily="2" charset="0"/>
              </a:rPr>
              <a:t>khi</a:t>
            </a:r>
            <a:r>
              <a:rPr lang="en-US" dirty="0">
                <a:latin typeface="Open Sans" pitchFamily="2" charset="0"/>
                <a:ea typeface="Open Sans" pitchFamily="2" charset="0"/>
                <a:cs typeface="Open Sans" pitchFamily="2" charset="0"/>
              </a:rPr>
              <a:t> </a:t>
            </a:r>
            <a:r>
              <a:rPr lang="en-US" dirty="0" smtClean="0">
                <a:latin typeface="Open Sans" pitchFamily="2" charset="0"/>
                <a:ea typeface="Open Sans" pitchFamily="2" charset="0"/>
                <a:cs typeface="Open Sans" pitchFamily="2" charset="0"/>
              </a:rPr>
              <a:t>submitting the form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666" y="2302893"/>
            <a:ext cx="6310683" cy="1586355"/>
          </a:xfrm>
          <a:prstGeom prst="rect">
            <a:avLst/>
          </a:prstGeom>
        </p:spPr>
      </p:pic>
      <p:sp>
        <p:nvSpPr>
          <p:cNvPr id="6" name="Rectangle 5"/>
          <p:cNvSpPr/>
          <p:nvPr/>
        </p:nvSpPr>
        <p:spPr>
          <a:xfrm>
            <a:off x="4242816" y="2302893"/>
            <a:ext cx="1658112"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665" y="4622214"/>
            <a:ext cx="6310683" cy="873080"/>
          </a:xfrm>
          <a:prstGeom prst="rect">
            <a:avLst/>
          </a:prstGeom>
        </p:spPr>
      </p:pic>
    </p:spTree>
    <p:extLst>
      <p:ext uri="{BB962C8B-B14F-4D97-AF65-F5344CB8AC3E}">
        <p14:creationId xmlns:p14="http://schemas.microsoft.com/office/powerpoint/2010/main" val="4000840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2177</Words>
  <Application>Microsoft Office PowerPoint</Application>
  <PresentationFormat>Widescreen</PresentationFormat>
  <Paragraphs>293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Open Sans</vt:lpstr>
      <vt:lpstr>Wingdings</vt:lpstr>
      <vt:lpstr>Office Theme</vt:lpstr>
      <vt:lpstr>HTML5 là gì?</vt:lpstr>
      <vt:lpstr>PowerPoint Presentation</vt:lpstr>
      <vt:lpstr>PowerPoint Presentation</vt:lpstr>
      <vt:lpstr>&lt;header&gt;, &lt;footer&gt;, &lt; nav&gt; và &lt;section&gt;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AD</cp:lastModifiedBy>
  <cp:revision>759</cp:revision>
  <dcterms:created xsi:type="dcterms:W3CDTF">2022-03-27T16:38:56Z</dcterms:created>
  <dcterms:modified xsi:type="dcterms:W3CDTF">2022-04-03T08:24:47Z</dcterms:modified>
</cp:coreProperties>
</file>