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0" r:id="rId6"/>
    <p:sldId id="263" r:id="rId7"/>
    <p:sldId id="267" r:id="rId8"/>
    <p:sldId id="264" r:id="rId9"/>
    <p:sldId id="266" r:id="rId10"/>
    <p:sldId id="259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077" autoAdjust="0"/>
  </p:normalViewPr>
  <p:slideViewPr>
    <p:cSldViewPr snapToGrid="0">
      <p:cViewPr varScale="1">
        <p:scale>
          <a:sx n="77" d="100"/>
          <a:sy n="77" d="100"/>
        </p:scale>
        <p:origin x="4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765CF-B5C3-4F79-AB6B-02091F77EBCE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A4487-F46F-4F9A-93D0-2AEAAD613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5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focuses</a:t>
            </a:r>
            <a:r>
              <a:rPr lang="de-DE" dirty="0"/>
              <a:t> on host/</a:t>
            </a:r>
            <a:r>
              <a:rPr lang="de-DE" dirty="0" err="1"/>
              <a:t>parasite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&gt; </a:t>
            </a: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and </a:t>
            </a:r>
            <a:r>
              <a:rPr lang="de-DE" dirty="0" err="1"/>
              <a:t>endoparasite</a:t>
            </a:r>
            <a:r>
              <a:rPr lang="de-DE" dirty="0"/>
              <a:t> </a:t>
            </a:r>
            <a:r>
              <a:rPr lang="de-DE" i="1" dirty="0" err="1"/>
              <a:t>Eimeria</a:t>
            </a:r>
            <a:endParaRPr lang="de-DE" i="1" dirty="0"/>
          </a:p>
          <a:p>
            <a:pPr marL="171450" indent="-171450">
              <a:buFontTx/>
              <a:buChar char="-"/>
            </a:pPr>
            <a:r>
              <a:rPr lang="de-DE" i="0" dirty="0" err="1"/>
              <a:t>verifying</a:t>
            </a:r>
            <a:r>
              <a:rPr lang="de-DE" i="0" dirty="0"/>
              <a:t> </a:t>
            </a:r>
            <a:r>
              <a:rPr lang="de-DE" i="0" dirty="0" err="1"/>
              <a:t>previous</a:t>
            </a:r>
            <a:r>
              <a:rPr lang="de-DE" i="0" dirty="0"/>
              <a:t> </a:t>
            </a:r>
            <a:r>
              <a:rPr lang="de-DE" i="0" dirty="0" err="1"/>
              <a:t>studies</a:t>
            </a:r>
            <a:r>
              <a:rPr lang="de-DE" i="0" dirty="0"/>
              <a:t> </a:t>
            </a:r>
            <a:r>
              <a:rPr lang="de-DE" i="0" dirty="0" err="1"/>
              <a:t>by</a:t>
            </a:r>
            <a:r>
              <a:rPr lang="de-DE" i="0" dirty="0"/>
              <a:t> </a:t>
            </a:r>
            <a:r>
              <a:rPr lang="de-DE" i="0" dirty="0" err="1"/>
              <a:t>conducting</a:t>
            </a:r>
            <a:r>
              <a:rPr lang="de-DE" i="0" dirty="0"/>
              <a:t> </a:t>
            </a:r>
            <a:r>
              <a:rPr lang="de-DE" i="0" dirty="0" err="1"/>
              <a:t>the</a:t>
            </a:r>
            <a:r>
              <a:rPr lang="de-DE" i="0" dirty="0"/>
              <a:t> </a:t>
            </a:r>
            <a:r>
              <a:rPr lang="de-DE" i="0" dirty="0" err="1"/>
              <a:t>similar</a:t>
            </a:r>
            <a:r>
              <a:rPr lang="de-DE" i="0" dirty="0"/>
              <a:t> </a:t>
            </a:r>
            <a:r>
              <a:rPr lang="de-DE" i="0" dirty="0" err="1"/>
              <a:t>experiment</a:t>
            </a:r>
            <a:r>
              <a:rPr lang="de-DE" i="0" dirty="0"/>
              <a:t> and </a:t>
            </a:r>
            <a:r>
              <a:rPr lang="de-DE" i="0" dirty="0" err="1"/>
              <a:t>gather</a:t>
            </a:r>
            <a:r>
              <a:rPr lang="de-DE" i="0" dirty="0"/>
              <a:t> </a:t>
            </a:r>
            <a:r>
              <a:rPr lang="de-DE" i="0" dirty="0" err="1"/>
              <a:t>more</a:t>
            </a:r>
            <a:r>
              <a:rPr lang="de-DE" i="0" dirty="0"/>
              <a:t> </a:t>
            </a:r>
            <a:r>
              <a:rPr lang="de-DE" i="0" dirty="0" err="1"/>
              <a:t>datasets</a:t>
            </a:r>
            <a:endParaRPr lang="de-DE" i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6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researched</a:t>
            </a:r>
            <a:r>
              <a:rPr lang="de-DE" dirty="0"/>
              <a:t> and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mammal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easy </a:t>
            </a:r>
            <a:r>
              <a:rPr lang="de-DE" dirty="0" err="1"/>
              <a:t>handling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reproductive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&gt;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laboratory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genus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phylogentic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i="1" dirty="0"/>
              <a:t>Mus musculus </a:t>
            </a:r>
            <a:r>
              <a:rPr lang="de-DE" i="0" dirty="0"/>
              <a:t>and </a:t>
            </a:r>
            <a:r>
              <a:rPr lang="de-DE" i="0" dirty="0" err="1"/>
              <a:t>it‘s</a:t>
            </a:r>
            <a:r>
              <a:rPr lang="de-DE" i="0" dirty="0"/>
              <a:t> 3 </a:t>
            </a:r>
            <a:r>
              <a:rPr lang="de-DE" i="0" dirty="0" err="1"/>
              <a:t>subspecies</a:t>
            </a:r>
            <a:r>
              <a:rPr lang="de-DE" i="0" dirty="0"/>
              <a:t> </a:t>
            </a:r>
            <a:r>
              <a:rPr lang="de-DE" i="1" dirty="0"/>
              <a:t>Mus musculus </a:t>
            </a:r>
            <a:r>
              <a:rPr lang="de-DE" i="1" dirty="0" err="1"/>
              <a:t>musculus</a:t>
            </a:r>
            <a:r>
              <a:rPr lang="de-DE" i="1" dirty="0"/>
              <a:t> </a:t>
            </a:r>
            <a:r>
              <a:rPr lang="de-DE" i="0" dirty="0"/>
              <a:t>(</a:t>
            </a:r>
            <a:r>
              <a:rPr lang="de-DE" i="0" dirty="0" err="1"/>
              <a:t>east</a:t>
            </a:r>
            <a:r>
              <a:rPr lang="de-DE" i="0" dirty="0"/>
              <a:t> </a:t>
            </a:r>
            <a:r>
              <a:rPr lang="de-DE" i="0" dirty="0" err="1"/>
              <a:t>mouse</a:t>
            </a:r>
            <a:r>
              <a:rPr lang="de-DE" i="0" dirty="0"/>
              <a:t>), </a:t>
            </a:r>
            <a:r>
              <a:rPr lang="de-DE" i="1" dirty="0"/>
              <a:t>Mus musculus domesticus </a:t>
            </a:r>
            <a:r>
              <a:rPr lang="de-DE" i="0" dirty="0"/>
              <a:t>(west </a:t>
            </a:r>
            <a:r>
              <a:rPr lang="de-DE" i="0" dirty="0" err="1"/>
              <a:t>mouse</a:t>
            </a:r>
            <a:r>
              <a:rPr lang="de-DE" i="0" dirty="0"/>
              <a:t>) and </a:t>
            </a:r>
            <a:r>
              <a:rPr lang="de-DE" i="1" dirty="0"/>
              <a:t>Mus musculus </a:t>
            </a:r>
            <a:r>
              <a:rPr lang="de-DE" i="1" dirty="0" err="1"/>
              <a:t>castaneus</a:t>
            </a:r>
            <a:r>
              <a:rPr lang="de-DE" i="1" dirty="0"/>
              <a:t> </a:t>
            </a:r>
            <a:r>
              <a:rPr lang="de-DE" i="0" dirty="0"/>
              <a:t>(</a:t>
            </a:r>
            <a:r>
              <a:rPr lang="de-DE" i="0" dirty="0" err="1"/>
              <a:t>asian</a:t>
            </a:r>
            <a:r>
              <a:rPr lang="de-DE" i="0" dirty="0"/>
              <a:t> </a:t>
            </a:r>
            <a:r>
              <a:rPr lang="de-DE" i="0" dirty="0" err="1"/>
              <a:t>mouse</a:t>
            </a:r>
            <a:r>
              <a:rPr lang="de-DE" i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i="0" dirty="0" err="1"/>
              <a:t>radiated</a:t>
            </a:r>
            <a:r>
              <a:rPr lang="de-DE" i="0" dirty="0"/>
              <a:t> </a:t>
            </a:r>
            <a:r>
              <a:rPr lang="de-DE" i="0" dirty="0" err="1"/>
              <a:t>appr</a:t>
            </a:r>
            <a:r>
              <a:rPr lang="de-DE" i="0" dirty="0"/>
              <a:t>. 0,5 </a:t>
            </a:r>
            <a:r>
              <a:rPr lang="de-DE" i="0" dirty="0" err="1"/>
              <a:t>million</a:t>
            </a:r>
            <a:r>
              <a:rPr lang="de-DE" i="0" dirty="0"/>
              <a:t> </a:t>
            </a:r>
            <a:r>
              <a:rPr lang="de-DE" i="0" dirty="0" err="1"/>
              <a:t>years</a:t>
            </a:r>
            <a:r>
              <a:rPr lang="de-DE" i="0" dirty="0"/>
              <a:t> </a:t>
            </a:r>
            <a:r>
              <a:rPr lang="de-DE" i="0" dirty="0" err="1"/>
              <a:t>ago</a:t>
            </a:r>
            <a:r>
              <a:rPr lang="de-DE" i="0" dirty="0"/>
              <a:t> in </a:t>
            </a:r>
            <a:r>
              <a:rPr lang="de-DE" i="0" dirty="0" err="1"/>
              <a:t>the</a:t>
            </a:r>
            <a:r>
              <a:rPr lang="de-DE" i="0" dirty="0"/>
              <a:t> </a:t>
            </a:r>
            <a:r>
              <a:rPr lang="de-DE" i="0" dirty="0" err="1"/>
              <a:t>north</a:t>
            </a:r>
            <a:r>
              <a:rPr lang="de-DE" i="0" dirty="0"/>
              <a:t> </a:t>
            </a:r>
            <a:r>
              <a:rPr lang="de-DE" i="0" dirty="0" err="1"/>
              <a:t>of</a:t>
            </a:r>
            <a:r>
              <a:rPr lang="de-DE" i="0" dirty="0"/>
              <a:t> Indian </a:t>
            </a:r>
            <a:r>
              <a:rPr lang="de-DE" i="0" dirty="0" err="1"/>
              <a:t>subcontinent</a:t>
            </a:r>
            <a:endParaRPr lang="de-DE" i="0" dirty="0"/>
          </a:p>
          <a:p>
            <a:pPr marL="171450" indent="-171450">
              <a:buFontTx/>
              <a:buChar char="-"/>
            </a:pPr>
            <a:r>
              <a:rPr lang="de-DE" i="0" dirty="0"/>
              <a:t>different </a:t>
            </a:r>
            <a:r>
              <a:rPr lang="de-DE" i="0" dirty="0" err="1"/>
              <a:t>colonization</a:t>
            </a:r>
            <a:r>
              <a:rPr lang="de-DE" i="0" dirty="0"/>
              <a:t> </a:t>
            </a:r>
            <a:r>
              <a:rPr lang="de-DE" i="0" dirty="0" err="1"/>
              <a:t>paths</a:t>
            </a:r>
            <a:r>
              <a:rPr lang="de-DE" i="0" dirty="0"/>
              <a:t> &gt; musculus </a:t>
            </a:r>
            <a:r>
              <a:rPr lang="de-DE" i="0" dirty="0" err="1"/>
              <a:t>eastern</a:t>
            </a:r>
            <a:r>
              <a:rPr lang="de-DE" i="0" dirty="0"/>
              <a:t> </a:t>
            </a:r>
            <a:r>
              <a:rPr lang="de-DE" i="0" dirty="0" err="1"/>
              <a:t>pathway</a:t>
            </a:r>
            <a:r>
              <a:rPr lang="de-DE" i="0" dirty="0"/>
              <a:t> </a:t>
            </a:r>
            <a:r>
              <a:rPr lang="de-DE" i="0" dirty="0" err="1"/>
              <a:t>north</a:t>
            </a:r>
            <a:r>
              <a:rPr lang="de-DE" i="0" dirty="0"/>
              <a:t> </a:t>
            </a:r>
            <a:r>
              <a:rPr lang="de-DE" i="0" dirty="0" err="1"/>
              <a:t>of</a:t>
            </a:r>
            <a:r>
              <a:rPr lang="de-DE" i="0" dirty="0"/>
              <a:t> </a:t>
            </a:r>
            <a:r>
              <a:rPr lang="de-DE" i="0" dirty="0" err="1"/>
              <a:t>black</a:t>
            </a:r>
            <a:r>
              <a:rPr lang="de-DE" i="0" dirty="0"/>
              <a:t> </a:t>
            </a:r>
            <a:r>
              <a:rPr lang="de-DE" i="0" dirty="0" err="1"/>
              <a:t>sea</a:t>
            </a:r>
            <a:r>
              <a:rPr lang="de-DE" i="0" dirty="0"/>
              <a:t>  /  domesticus </a:t>
            </a:r>
            <a:r>
              <a:rPr lang="de-DE" i="0" dirty="0" err="1"/>
              <a:t>through</a:t>
            </a:r>
            <a:r>
              <a:rPr lang="de-DE" i="0" dirty="0"/>
              <a:t> </a:t>
            </a:r>
            <a:r>
              <a:rPr lang="de-DE" i="0" dirty="0" err="1"/>
              <a:t>middle</a:t>
            </a:r>
            <a:r>
              <a:rPr lang="de-DE" i="0" dirty="0"/>
              <a:t> </a:t>
            </a:r>
            <a:r>
              <a:rPr lang="de-DE" i="0" dirty="0" err="1"/>
              <a:t>east</a:t>
            </a:r>
            <a:r>
              <a:rPr lang="de-DE" i="0" dirty="0"/>
              <a:t> and </a:t>
            </a:r>
            <a:r>
              <a:rPr lang="de-DE" i="0" dirty="0" err="1"/>
              <a:t>Mediterranean</a:t>
            </a:r>
            <a:r>
              <a:rPr lang="de-DE" i="0" dirty="0"/>
              <a:t> </a:t>
            </a:r>
            <a:r>
              <a:rPr lang="de-DE" i="0" dirty="0" err="1"/>
              <a:t>into</a:t>
            </a:r>
            <a:r>
              <a:rPr lang="de-DE" i="0" dirty="0"/>
              <a:t> western Europe / </a:t>
            </a:r>
            <a:r>
              <a:rPr lang="de-DE" i="1" dirty="0"/>
              <a:t>domesticus</a:t>
            </a:r>
            <a:r>
              <a:rPr lang="de-DE" i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eastern part of the Indian subcontinent to southeastern Asia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due to commensalism with human migration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Zones where different subspecies meet and interbreed called Hybrid Zones &gt;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musculus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domesticus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Europe: Denmark (Jutland), Germany (Brandenburg, Munich)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Czechia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Bulgaria</a:t>
            </a:r>
            <a:endParaRPr lang="de-DE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 km Transition Zone (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clines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allele </a:t>
            </a:r>
            <a:r>
              <a:rPr lang="de-D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frequencies</a:t>
            </a:r>
            <a:r>
              <a:rPr lang="de-D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4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characteristics</a:t>
            </a:r>
            <a:r>
              <a:rPr lang="de-DE" dirty="0"/>
              <a:t>:   </a:t>
            </a:r>
            <a:br>
              <a:rPr lang="de-DE" dirty="0"/>
            </a:br>
            <a:r>
              <a:rPr lang="de-DE" dirty="0" err="1"/>
              <a:t>apical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(</a:t>
            </a:r>
            <a:r>
              <a:rPr lang="de-DE" dirty="0" err="1"/>
              <a:t>polring</a:t>
            </a:r>
            <a:r>
              <a:rPr lang="de-DE" dirty="0"/>
              <a:t>, </a:t>
            </a:r>
            <a:r>
              <a:rPr lang="de-DE" dirty="0" err="1"/>
              <a:t>micronemes</a:t>
            </a:r>
            <a:r>
              <a:rPr lang="de-DE" dirty="0"/>
              <a:t>, </a:t>
            </a:r>
            <a:r>
              <a:rPr lang="de-DE" dirty="0" err="1"/>
              <a:t>rhoptrien</a:t>
            </a:r>
            <a:r>
              <a:rPr lang="de-DE" dirty="0"/>
              <a:t>, </a:t>
            </a:r>
            <a:r>
              <a:rPr lang="de-DE" dirty="0" err="1"/>
              <a:t>conoid</a:t>
            </a:r>
            <a:r>
              <a:rPr lang="de-DE" dirty="0"/>
              <a:t>, </a:t>
            </a:r>
            <a:r>
              <a:rPr lang="de-DE" dirty="0" err="1"/>
              <a:t>granula</a:t>
            </a:r>
            <a:br>
              <a:rPr lang="de-DE" dirty="0"/>
            </a:br>
            <a:r>
              <a:rPr lang="de-DE" dirty="0" err="1"/>
              <a:t>monoxenous</a:t>
            </a:r>
            <a:r>
              <a:rPr lang="de-DE" dirty="0"/>
              <a:t> (</a:t>
            </a:r>
            <a:r>
              <a:rPr lang="de-DE" dirty="0" err="1"/>
              <a:t>Eimeria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very</a:t>
            </a:r>
            <a:r>
              <a:rPr lang="de-DE" dirty="0"/>
              <a:t> host and </a:t>
            </a:r>
            <a:r>
              <a:rPr lang="de-DE" dirty="0" err="1"/>
              <a:t>tissue</a:t>
            </a:r>
            <a:r>
              <a:rPr lang="de-DE" dirty="0"/>
              <a:t> </a:t>
            </a:r>
            <a:r>
              <a:rPr lang="de-DE" dirty="0" err="1"/>
              <a:t>specific</a:t>
            </a:r>
            <a:br>
              <a:rPr lang="de-DE" dirty="0"/>
            </a:b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invasion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gliding</a:t>
            </a:r>
            <a:r>
              <a:rPr lang="de-DE" dirty="0"/>
              <a:t> </a:t>
            </a:r>
            <a:r>
              <a:rPr lang="de-DE" dirty="0" err="1"/>
              <a:t>motility</a:t>
            </a:r>
            <a:br>
              <a:rPr lang="de-DE" dirty="0"/>
            </a:br>
            <a:r>
              <a:rPr lang="de-DE" dirty="0" err="1"/>
              <a:t>life-cycle</a:t>
            </a:r>
            <a:r>
              <a:rPr lang="de-DE" dirty="0"/>
              <a:t> (</a:t>
            </a:r>
            <a:r>
              <a:rPr lang="de-DE" dirty="0" err="1"/>
              <a:t>schizogony</a:t>
            </a:r>
            <a:r>
              <a:rPr lang="de-DE" dirty="0"/>
              <a:t>, </a:t>
            </a:r>
            <a:r>
              <a:rPr lang="de-DE" dirty="0" err="1"/>
              <a:t>merogony</a:t>
            </a:r>
            <a:r>
              <a:rPr lang="de-DE" dirty="0"/>
              <a:t>, </a:t>
            </a:r>
            <a:r>
              <a:rPr lang="de-DE" dirty="0" err="1"/>
              <a:t>sporogony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infect</a:t>
            </a:r>
            <a:r>
              <a:rPr lang="de-DE" dirty="0"/>
              <a:t> </a:t>
            </a:r>
            <a:r>
              <a:rPr lang="de-DE" dirty="0" err="1"/>
              <a:t>epethelial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caecum</a:t>
            </a:r>
            <a:r>
              <a:rPr lang="de-DE" dirty="0"/>
              <a:t> and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colon</a:t>
            </a:r>
            <a:r>
              <a:rPr lang="de-DE" dirty="0"/>
              <a:t> (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schizonts</a:t>
            </a:r>
            <a:r>
              <a:rPr lang="de-DE" dirty="0"/>
              <a:t> in </a:t>
            </a:r>
            <a:r>
              <a:rPr lang="de-DE" dirty="0" err="1"/>
              <a:t>jejenum</a:t>
            </a:r>
            <a:r>
              <a:rPr lang="de-DE" dirty="0"/>
              <a:t> and </a:t>
            </a:r>
            <a:r>
              <a:rPr lang="de-DE" dirty="0" err="1"/>
              <a:t>several</a:t>
            </a:r>
            <a:r>
              <a:rPr lang="de-DE" dirty="0"/>
              <a:t> in </a:t>
            </a:r>
            <a:r>
              <a:rPr lang="de-DE" dirty="0" err="1"/>
              <a:t>ileum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infects</a:t>
            </a:r>
            <a:r>
              <a:rPr lang="de-DE" dirty="0"/>
              <a:t> livestock (</a:t>
            </a:r>
            <a:r>
              <a:rPr lang="de-DE" i="1" dirty="0" err="1"/>
              <a:t>bovis</a:t>
            </a:r>
            <a:r>
              <a:rPr lang="de-DE" i="1" dirty="0"/>
              <a:t> – </a:t>
            </a:r>
            <a:r>
              <a:rPr lang="de-DE" i="0" dirty="0" err="1"/>
              <a:t>cattle</a:t>
            </a:r>
            <a:r>
              <a:rPr lang="de-DE" i="0" dirty="0"/>
              <a:t>  ;  </a:t>
            </a:r>
            <a:r>
              <a:rPr lang="de-DE" i="1" dirty="0" err="1"/>
              <a:t>tenella</a:t>
            </a:r>
            <a:r>
              <a:rPr lang="de-DE" i="1" dirty="0"/>
              <a:t> </a:t>
            </a:r>
            <a:r>
              <a:rPr lang="de-DE" i="0" dirty="0"/>
              <a:t>– </a:t>
            </a:r>
            <a:r>
              <a:rPr lang="de-DE" i="0" dirty="0" err="1"/>
              <a:t>poultry</a:t>
            </a:r>
            <a:r>
              <a:rPr lang="de-DE" i="0" dirty="0"/>
              <a:t>) and </a:t>
            </a:r>
            <a:r>
              <a:rPr lang="de-DE" i="0" dirty="0" err="1"/>
              <a:t>rodents</a:t>
            </a:r>
            <a:r>
              <a:rPr lang="de-DE" i="0" dirty="0"/>
              <a:t> </a:t>
            </a:r>
            <a:br>
              <a:rPr lang="de-DE" i="0" dirty="0"/>
            </a:br>
            <a:r>
              <a:rPr lang="de-DE" i="0" dirty="0"/>
              <a:t>(</a:t>
            </a:r>
            <a:r>
              <a:rPr lang="de-DE" i="0" dirty="0" err="1"/>
              <a:t>for</a:t>
            </a:r>
            <a:r>
              <a:rPr lang="de-DE" i="0" dirty="0"/>
              <a:t> </a:t>
            </a:r>
            <a:r>
              <a:rPr lang="de-DE" i="0" dirty="0" err="1"/>
              <a:t>us</a:t>
            </a:r>
            <a:r>
              <a:rPr lang="de-DE" i="0" dirty="0"/>
              <a:t> relevant </a:t>
            </a:r>
            <a:r>
              <a:rPr lang="de-DE" i="1" dirty="0" err="1"/>
              <a:t>ferrisi</a:t>
            </a:r>
            <a:r>
              <a:rPr lang="de-DE" i="0" dirty="0"/>
              <a:t> and </a:t>
            </a:r>
            <a:r>
              <a:rPr lang="de-DE" i="1" dirty="0" err="1"/>
              <a:t>falciformis</a:t>
            </a:r>
            <a:r>
              <a:rPr lang="de-DE" i="0" dirty="0"/>
              <a:t> &gt; </a:t>
            </a:r>
            <a:r>
              <a:rPr lang="de-DE" i="1" dirty="0"/>
              <a:t>Mus musculus</a:t>
            </a:r>
            <a:r>
              <a:rPr lang="de-DE" i="0" dirty="0"/>
              <a:t>)</a:t>
            </a:r>
          </a:p>
          <a:p>
            <a:pPr marL="171450" indent="-171450">
              <a:buFontTx/>
              <a:buChar char="-"/>
            </a:pPr>
            <a:endParaRPr lang="de-DE" i="0" dirty="0"/>
          </a:p>
          <a:p>
            <a:pPr marL="171450" indent="-171450">
              <a:buFontTx/>
              <a:buChar char="-"/>
            </a:pPr>
            <a:r>
              <a:rPr lang="de-DE" i="0" dirty="0" err="1"/>
              <a:t>causes</a:t>
            </a:r>
            <a:r>
              <a:rPr lang="de-DE" i="0" dirty="0"/>
              <a:t> </a:t>
            </a:r>
            <a:r>
              <a:rPr lang="de-DE" i="0" dirty="0" err="1"/>
              <a:t>coccidiosis</a:t>
            </a:r>
            <a:r>
              <a:rPr lang="de-DE" i="0" dirty="0"/>
              <a:t>: </a:t>
            </a:r>
            <a:r>
              <a:rPr lang="en-US" i="0" dirty="0"/>
              <a:t>hemorrhagic diarrhea, reduced food and water uptake, lethargy and death</a:t>
            </a:r>
            <a:endParaRPr lang="de-DE" i="0" dirty="0"/>
          </a:p>
          <a:p>
            <a:pPr marL="171450" indent="-171450">
              <a:buFontTx/>
              <a:buChar char="-"/>
            </a:pPr>
            <a:endParaRPr lang="de-DE" i="0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914400" lvl="2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2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concsists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steps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schizogony</a:t>
            </a:r>
            <a:br>
              <a:rPr lang="de-DE" dirty="0"/>
            </a:br>
            <a:r>
              <a:rPr lang="de-DE" dirty="0"/>
              <a:t>4 </a:t>
            </a:r>
            <a:r>
              <a:rPr lang="de-DE" dirty="0" err="1"/>
              <a:t>sporocysts</a:t>
            </a:r>
            <a:r>
              <a:rPr lang="de-DE" dirty="0"/>
              <a:t> </a:t>
            </a:r>
            <a:r>
              <a:rPr lang="de-DE" dirty="0" err="1"/>
              <a:t>hatch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orally</a:t>
            </a:r>
            <a:r>
              <a:rPr lang="de-DE" dirty="0"/>
              <a:t> </a:t>
            </a:r>
            <a:r>
              <a:rPr lang="de-DE" dirty="0" err="1"/>
              <a:t>ingested</a:t>
            </a:r>
            <a:r>
              <a:rPr lang="de-DE" dirty="0"/>
              <a:t> </a:t>
            </a:r>
            <a:r>
              <a:rPr lang="de-DE" dirty="0" err="1"/>
              <a:t>oocysts</a:t>
            </a:r>
            <a:r>
              <a:rPr lang="de-DE" dirty="0"/>
              <a:t> &gt;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releases</a:t>
            </a:r>
            <a:r>
              <a:rPr lang="de-DE" dirty="0"/>
              <a:t> 2 </a:t>
            </a:r>
            <a:r>
              <a:rPr lang="de-DE" dirty="0" err="1"/>
              <a:t>sporozoites</a:t>
            </a:r>
            <a:r>
              <a:rPr lang="de-DE" dirty="0"/>
              <a:t> &gt; </a:t>
            </a:r>
            <a:r>
              <a:rPr lang="de-DE" dirty="0" err="1"/>
              <a:t>invade</a:t>
            </a:r>
            <a:r>
              <a:rPr lang="de-DE" dirty="0"/>
              <a:t> murine </a:t>
            </a:r>
            <a:r>
              <a:rPr lang="de-DE" dirty="0" err="1"/>
              <a:t>caecum</a:t>
            </a:r>
            <a:r>
              <a:rPr lang="de-DE" dirty="0"/>
              <a:t> </a:t>
            </a:r>
            <a:r>
              <a:rPr lang="de-DE" dirty="0" err="1"/>
              <a:t>epithelium</a:t>
            </a:r>
            <a:br>
              <a:rPr lang="de-DE" dirty="0"/>
            </a:b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shizonts</a:t>
            </a:r>
            <a:r>
              <a:rPr lang="de-DE" dirty="0"/>
              <a:t> &gt;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merozoits</a:t>
            </a:r>
            <a:r>
              <a:rPr lang="de-DE" dirty="0"/>
              <a:t> </a:t>
            </a:r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infected</a:t>
            </a:r>
            <a:r>
              <a:rPr lang="de-DE" dirty="0"/>
              <a:t> </a:t>
            </a:r>
            <a:r>
              <a:rPr lang="de-DE" dirty="0" err="1"/>
              <a:t>cell</a:t>
            </a:r>
            <a:br>
              <a:rPr lang="de-DE" dirty="0"/>
            </a:b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re-infection</a:t>
            </a:r>
            <a:r>
              <a:rPr lang="de-DE" dirty="0"/>
              <a:t> </a:t>
            </a:r>
            <a:r>
              <a:rPr lang="de-DE" dirty="0" err="1"/>
              <a:t>cycles</a:t>
            </a:r>
            <a:r>
              <a:rPr lang="de-DE" dirty="0"/>
              <a:t> </a:t>
            </a:r>
            <a:r>
              <a:rPr lang="de-DE" dirty="0" err="1"/>
              <a:t>befeore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male and </a:t>
            </a:r>
            <a:r>
              <a:rPr lang="de-DE" dirty="0" err="1"/>
              <a:t>female</a:t>
            </a:r>
            <a:r>
              <a:rPr lang="de-DE" dirty="0"/>
              <a:t> </a:t>
            </a:r>
            <a:r>
              <a:rPr lang="de-DE" dirty="0" err="1"/>
              <a:t>gametes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gamogony</a:t>
            </a:r>
            <a:br>
              <a:rPr lang="de-DE" dirty="0"/>
            </a:br>
            <a:r>
              <a:rPr lang="de-DE" dirty="0"/>
              <a:t>m./f. </a:t>
            </a:r>
            <a:r>
              <a:rPr lang="de-DE" dirty="0" err="1"/>
              <a:t>gametes</a:t>
            </a:r>
            <a:r>
              <a:rPr lang="de-DE" dirty="0"/>
              <a:t> &gt; </a:t>
            </a:r>
            <a:r>
              <a:rPr lang="de-DE" dirty="0" err="1"/>
              <a:t>gametocytes</a:t>
            </a:r>
            <a:r>
              <a:rPr lang="de-DE" dirty="0"/>
              <a:t>  &gt; </a:t>
            </a:r>
            <a:r>
              <a:rPr lang="de-DE" dirty="0" err="1"/>
              <a:t>fuse</a:t>
            </a:r>
            <a:r>
              <a:rPr lang="de-DE" dirty="0"/>
              <a:t> and form a </a:t>
            </a:r>
            <a:r>
              <a:rPr lang="de-DE" dirty="0" err="1"/>
              <a:t>zygote</a:t>
            </a:r>
            <a:r>
              <a:rPr lang="de-DE" dirty="0"/>
              <a:t> &gt; </a:t>
            </a:r>
            <a:r>
              <a:rPr lang="de-DE" dirty="0" err="1"/>
              <a:t>develops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unsporulated</a:t>
            </a:r>
            <a:r>
              <a:rPr lang="de-DE" dirty="0"/>
              <a:t> </a:t>
            </a:r>
            <a:r>
              <a:rPr lang="de-DE" dirty="0" err="1"/>
              <a:t>oocyst</a:t>
            </a:r>
            <a:r>
              <a:rPr lang="de-DE" dirty="0"/>
              <a:t> and </a:t>
            </a:r>
            <a:r>
              <a:rPr lang="de-DE" dirty="0" err="1"/>
              <a:t>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feces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sporogony</a:t>
            </a:r>
            <a:br>
              <a:rPr lang="de-DE" dirty="0"/>
            </a:br>
            <a:r>
              <a:rPr lang="de-DE" dirty="0" err="1"/>
              <a:t>unsporulated</a:t>
            </a:r>
            <a:r>
              <a:rPr lang="de-DE" dirty="0"/>
              <a:t> </a:t>
            </a:r>
            <a:r>
              <a:rPr lang="de-DE" dirty="0" err="1"/>
              <a:t>oocyst</a:t>
            </a:r>
            <a:r>
              <a:rPr lang="de-DE" dirty="0"/>
              <a:t>  &gt; </a:t>
            </a:r>
            <a:r>
              <a:rPr lang="de-DE" dirty="0" err="1"/>
              <a:t>sporulated</a:t>
            </a:r>
            <a:r>
              <a:rPr lang="de-DE" dirty="0"/>
              <a:t> </a:t>
            </a:r>
            <a:r>
              <a:rPr lang="de-DE" dirty="0" err="1"/>
              <a:t>oocyst</a:t>
            </a:r>
            <a:r>
              <a:rPr lang="de-DE" dirty="0"/>
              <a:t> (</a:t>
            </a:r>
            <a:r>
              <a:rPr lang="de-DE" dirty="0" err="1"/>
              <a:t>contains</a:t>
            </a:r>
            <a:r>
              <a:rPr lang="de-DE" dirty="0"/>
              <a:t> 4 </a:t>
            </a:r>
            <a:r>
              <a:rPr lang="de-DE" dirty="0" err="1"/>
              <a:t>sporocysts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sporozoites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ingestion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7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Homogenization</a:t>
            </a:r>
            <a:endParaRPr lang="de-DE" dirty="0"/>
          </a:p>
          <a:p>
            <a:r>
              <a:rPr lang="de-DE" dirty="0"/>
              <a:t> sample + liquid Nitrogen in </a:t>
            </a:r>
            <a:r>
              <a:rPr lang="de-DE" dirty="0" err="1"/>
              <a:t>mortar</a:t>
            </a:r>
            <a:r>
              <a:rPr lang="de-DE" dirty="0"/>
              <a:t> and </a:t>
            </a:r>
            <a:r>
              <a:rPr lang="de-DE" dirty="0" err="1"/>
              <a:t>pestle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powder</a:t>
            </a:r>
            <a:r>
              <a:rPr lang="de-DE" dirty="0"/>
              <a:t> &gt; half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tube</a:t>
            </a:r>
            <a:r>
              <a:rPr lang="de-DE" dirty="0"/>
              <a:t> , half back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ELISA</a:t>
            </a:r>
          </a:p>
          <a:p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Extraction</a:t>
            </a:r>
            <a:endParaRPr lang="de-DE" dirty="0"/>
          </a:p>
          <a:p>
            <a:r>
              <a:rPr lang="de-DE" dirty="0"/>
              <a:t> 1. 700 </a:t>
            </a:r>
            <a:r>
              <a:rPr lang="el-GR" dirty="0"/>
              <a:t>μ</a:t>
            </a:r>
            <a:r>
              <a:rPr lang="de-DE" dirty="0"/>
              <a:t>L </a:t>
            </a:r>
            <a:r>
              <a:rPr lang="de-DE" dirty="0" err="1"/>
              <a:t>Lysisbuffer</a:t>
            </a:r>
            <a:r>
              <a:rPr lang="de-DE" dirty="0"/>
              <a:t> + 1% beta-</a:t>
            </a:r>
            <a:r>
              <a:rPr lang="de-DE" dirty="0" err="1"/>
              <a:t>mercaptoethanol</a:t>
            </a:r>
            <a:r>
              <a:rPr lang="de-DE" dirty="0"/>
              <a:t>  &gt; Vortexen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2. </a:t>
            </a:r>
            <a:r>
              <a:rPr lang="de-DE" dirty="0" err="1"/>
              <a:t>add</a:t>
            </a:r>
            <a:r>
              <a:rPr lang="de-DE" dirty="0"/>
              <a:t> 700 </a:t>
            </a:r>
            <a:r>
              <a:rPr lang="el-GR" dirty="0"/>
              <a:t>μ</a:t>
            </a:r>
            <a:r>
              <a:rPr lang="de-DE" dirty="0"/>
              <a:t>L 70 % Ethanol  &gt;  Vortexen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  <a:r>
              <a:rPr lang="de-DE" b="0" dirty="0"/>
              <a:t>3. </a:t>
            </a:r>
            <a:r>
              <a:rPr lang="de-DE" b="0" dirty="0" err="1"/>
              <a:t>transfer</a:t>
            </a:r>
            <a:r>
              <a:rPr lang="de-DE" b="0" dirty="0"/>
              <a:t> </a:t>
            </a:r>
            <a:r>
              <a:rPr lang="de-DE" b="0" dirty="0" err="1"/>
              <a:t>up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700 </a:t>
            </a:r>
            <a:r>
              <a:rPr lang="el-GR" dirty="0"/>
              <a:t>μ</a:t>
            </a:r>
            <a:r>
              <a:rPr lang="de-DE" dirty="0"/>
              <a:t>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spin</a:t>
            </a:r>
            <a:r>
              <a:rPr lang="de-DE" dirty="0"/>
              <a:t> </a:t>
            </a:r>
            <a:r>
              <a:rPr lang="de-DE" dirty="0" err="1"/>
              <a:t>cartridge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tube</a:t>
            </a: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4. </a:t>
            </a:r>
            <a:r>
              <a:rPr lang="de-DE" b="0" dirty="0" err="1"/>
              <a:t>centrifuge</a:t>
            </a:r>
            <a:r>
              <a:rPr lang="de-DE" b="0" dirty="0"/>
              <a:t> at 12.000 x g </a:t>
            </a:r>
            <a:r>
              <a:rPr lang="de-DE" b="0" dirty="0" err="1"/>
              <a:t>for</a:t>
            </a:r>
            <a:r>
              <a:rPr lang="de-DE" b="0" dirty="0"/>
              <a:t> 30 s at </a:t>
            </a:r>
            <a:r>
              <a:rPr lang="de-DE" b="0" dirty="0" err="1"/>
              <a:t>room</a:t>
            </a:r>
            <a:r>
              <a:rPr lang="de-DE" b="0" dirty="0"/>
              <a:t> </a:t>
            </a:r>
            <a:r>
              <a:rPr lang="de-DE" b="0" dirty="0" err="1"/>
              <a:t>temp</a:t>
            </a:r>
            <a:r>
              <a:rPr lang="de-DE" b="0" dirty="0"/>
              <a:t>.; </a:t>
            </a:r>
            <a:r>
              <a:rPr lang="de-DE" b="0" dirty="0" err="1"/>
              <a:t>Discard</a:t>
            </a:r>
            <a:r>
              <a:rPr lang="de-DE" b="0" dirty="0"/>
              <a:t> </a:t>
            </a:r>
            <a:r>
              <a:rPr lang="de-DE" b="0" dirty="0" err="1"/>
              <a:t>flow-through</a:t>
            </a:r>
            <a:r>
              <a:rPr lang="de-DE" b="0" dirty="0"/>
              <a:t>; </a:t>
            </a:r>
            <a:r>
              <a:rPr lang="de-DE" b="0" dirty="0" err="1"/>
              <a:t>Reinsert</a:t>
            </a:r>
            <a:r>
              <a:rPr lang="de-DE" b="0" dirty="0"/>
              <a:t> </a:t>
            </a:r>
            <a:r>
              <a:rPr lang="de-DE" b="0" dirty="0" err="1"/>
              <a:t>spin</a:t>
            </a:r>
            <a:r>
              <a:rPr lang="de-DE" b="0" dirty="0"/>
              <a:t> </a:t>
            </a:r>
            <a:r>
              <a:rPr lang="de-DE" b="0" dirty="0" err="1"/>
              <a:t>cartridge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same </a:t>
            </a:r>
            <a:r>
              <a:rPr lang="de-DE" b="0" dirty="0" err="1"/>
              <a:t>collection</a:t>
            </a:r>
            <a:r>
              <a:rPr lang="de-DE" b="0" dirty="0"/>
              <a:t> </a:t>
            </a:r>
            <a:r>
              <a:rPr lang="de-DE" b="0" dirty="0" err="1"/>
              <a:t>tube</a:t>
            </a:r>
            <a:r>
              <a:rPr lang="de-DE" b="0" dirty="0"/>
              <a:t> ; </a:t>
            </a:r>
            <a:r>
              <a:rPr lang="de-DE" b="0" dirty="0" err="1"/>
              <a:t>repeat</a:t>
            </a:r>
            <a:r>
              <a:rPr lang="de-DE" b="0" dirty="0"/>
              <a:t> </a:t>
            </a:r>
            <a:r>
              <a:rPr lang="de-DE" b="0" dirty="0" err="1"/>
              <a:t>step</a:t>
            </a:r>
            <a:r>
              <a:rPr lang="de-DE" b="0" dirty="0"/>
              <a:t> 3-4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5. Add 700 </a:t>
            </a:r>
            <a:r>
              <a:rPr lang="el-GR" dirty="0"/>
              <a:t>μ</a:t>
            </a:r>
            <a:r>
              <a:rPr lang="de-DE" dirty="0"/>
              <a:t>L </a:t>
            </a:r>
            <a:r>
              <a:rPr lang="de-DE" dirty="0" err="1"/>
              <a:t>Wash</a:t>
            </a:r>
            <a:r>
              <a:rPr lang="de-DE" dirty="0"/>
              <a:t> Buffer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6. </a:t>
            </a:r>
            <a:r>
              <a:rPr lang="de-DE" b="0" dirty="0" err="1"/>
              <a:t>Centrifuge</a:t>
            </a:r>
            <a:r>
              <a:rPr lang="de-DE" b="0" dirty="0"/>
              <a:t> at 12.000 x g </a:t>
            </a:r>
            <a:r>
              <a:rPr lang="de-DE" b="0" dirty="0" err="1"/>
              <a:t>for</a:t>
            </a:r>
            <a:r>
              <a:rPr lang="de-DE" b="0" dirty="0"/>
              <a:t> 30 s; </a:t>
            </a:r>
            <a:r>
              <a:rPr lang="de-DE" b="0" dirty="0" err="1"/>
              <a:t>Discard</a:t>
            </a:r>
            <a:r>
              <a:rPr lang="de-DE" b="0" dirty="0"/>
              <a:t> </a:t>
            </a:r>
            <a:r>
              <a:rPr lang="de-DE" b="0" dirty="0" err="1"/>
              <a:t>flow-through</a:t>
            </a:r>
            <a:r>
              <a:rPr lang="de-DE" b="0" dirty="0"/>
              <a:t> ; </a:t>
            </a:r>
            <a:r>
              <a:rPr lang="de-DE" b="0" dirty="0" err="1"/>
              <a:t>Reinsert</a:t>
            </a:r>
            <a:r>
              <a:rPr lang="de-DE" b="0" dirty="0"/>
              <a:t> </a:t>
            </a:r>
            <a:r>
              <a:rPr lang="de-DE" b="0" dirty="0" err="1"/>
              <a:t>spin</a:t>
            </a:r>
            <a:r>
              <a:rPr lang="de-DE" b="0" dirty="0"/>
              <a:t> </a:t>
            </a:r>
            <a:r>
              <a:rPr lang="de-DE" b="0" dirty="0" err="1"/>
              <a:t>cartridge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</a:t>
            </a:r>
            <a:r>
              <a:rPr lang="de-DE" b="1" dirty="0" err="1"/>
              <a:t>new</a:t>
            </a:r>
            <a:r>
              <a:rPr lang="de-DE" b="0" dirty="0"/>
              <a:t> </a:t>
            </a:r>
            <a:r>
              <a:rPr lang="de-DE" b="0" dirty="0" err="1"/>
              <a:t>collection</a:t>
            </a:r>
            <a:r>
              <a:rPr lang="de-DE" b="0" dirty="0"/>
              <a:t> </a:t>
            </a:r>
            <a:r>
              <a:rPr lang="de-DE" b="0" dirty="0" err="1"/>
              <a:t>tube</a:t>
            </a:r>
            <a:r>
              <a:rPr lang="de-DE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7. Add 500 </a:t>
            </a:r>
            <a:r>
              <a:rPr lang="el-GR" dirty="0"/>
              <a:t>μ</a:t>
            </a:r>
            <a:r>
              <a:rPr lang="de-DE" dirty="0"/>
              <a:t>L </a:t>
            </a:r>
            <a:r>
              <a:rPr lang="de-DE" dirty="0" err="1"/>
              <a:t>Wash</a:t>
            </a:r>
            <a:r>
              <a:rPr lang="de-DE" dirty="0"/>
              <a:t> Buffer II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ethanol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8. </a:t>
            </a:r>
            <a:r>
              <a:rPr lang="de-DE" b="0" dirty="0" err="1"/>
              <a:t>Centrifuge</a:t>
            </a:r>
            <a:r>
              <a:rPr lang="de-DE" b="0" dirty="0"/>
              <a:t> at 12.000 x g </a:t>
            </a:r>
            <a:r>
              <a:rPr lang="de-DE" b="0" dirty="0" err="1"/>
              <a:t>for</a:t>
            </a:r>
            <a:r>
              <a:rPr lang="de-DE" b="0" dirty="0"/>
              <a:t> 30 s; ; </a:t>
            </a:r>
            <a:r>
              <a:rPr lang="de-DE" b="0" dirty="0" err="1"/>
              <a:t>Discard</a:t>
            </a:r>
            <a:r>
              <a:rPr lang="de-DE" b="0" dirty="0"/>
              <a:t> </a:t>
            </a:r>
            <a:r>
              <a:rPr lang="de-DE" b="0" dirty="0" err="1"/>
              <a:t>flow-through</a:t>
            </a:r>
            <a:r>
              <a:rPr lang="de-DE" b="0" dirty="0"/>
              <a:t>; </a:t>
            </a:r>
            <a:r>
              <a:rPr lang="de-DE" b="0" dirty="0" err="1"/>
              <a:t>Reinsert</a:t>
            </a:r>
            <a:r>
              <a:rPr lang="de-DE" b="0" dirty="0"/>
              <a:t> </a:t>
            </a:r>
            <a:r>
              <a:rPr lang="de-DE" b="0" dirty="0" err="1"/>
              <a:t>spin</a:t>
            </a:r>
            <a:r>
              <a:rPr lang="de-DE" b="0" dirty="0"/>
              <a:t> </a:t>
            </a:r>
            <a:r>
              <a:rPr lang="de-DE" b="0" dirty="0" err="1"/>
              <a:t>cartridge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same </a:t>
            </a:r>
            <a:r>
              <a:rPr lang="de-DE" b="0" dirty="0" err="1"/>
              <a:t>collection</a:t>
            </a:r>
            <a:r>
              <a:rPr lang="de-DE" b="0" dirty="0"/>
              <a:t> </a:t>
            </a:r>
            <a:r>
              <a:rPr lang="de-DE" b="0" dirty="0" err="1"/>
              <a:t>tube</a:t>
            </a:r>
            <a:r>
              <a:rPr lang="de-DE" b="0" dirty="0"/>
              <a:t>; </a:t>
            </a:r>
            <a:r>
              <a:rPr lang="de-DE" b="0" dirty="0" err="1"/>
              <a:t>repeat</a:t>
            </a:r>
            <a:r>
              <a:rPr lang="de-DE" b="0" dirty="0"/>
              <a:t> 7-8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9. </a:t>
            </a:r>
            <a:r>
              <a:rPr lang="de-DE" b="0" dirty="0" err="1"/>
              <a:t>Centrifuge</a:t>
            </a:r>
            <a:r>
              <a:rPr lang="de-DE" b="0" dirty="0"/>
              <a:t> at 12.000 x g </a:t>
            </a:r>
            <a:r>
              <a:rPr lang="de-DE" b="0" dirty="0" err="1"/>
              <a:t>for</a:t>
            </a:r>
            <a:r>
              <a:rPr lang="de-DE" b="0" dirty="0"/>
              <a:t> 2 min </a:t>
            </a:r>
            <a:r>
              <a:rPr lang="de-DE" b="0" dirty="0" err="1"/>
              <a:t>to</a:t>
            </a:r>
            <a:r>
              <a:rPr lang="de-DE" b="0" dirty="0"/>
              <a:t> dry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membrane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boun</a:t>
            </a:r>
            <a:r>
              <a:rPr lang="de-DE" b="0" dirty="0"/>
              <a:t> RNA, </a:t>
            </a:r>
            <a:r>
              <a:rPr lang="de-DE" b="0" dirty="0" err="1"/>
              <a:t>Discard</a:t>
            </a:r>
            <a:r>
              <a:rPr lang="de-DE" b="0" dirty="0"/>
              <a:t> </a:t>
            </a:r>
            <a:r>
              <a:rPr lang="de-DE" b="0" dirty="0" err="1"/>
              <a:t>flow-through</a:t>
            </a:r>
            <a:r>
              <a:rPr lang="de-DE" b="0" dirty="0"/>
              <a:t> ; </a:t>
            </a:r>
            <a:r>
              <a:rPr lang="de-DE" b="0" dirty="0" err="1"/>
              <a:t>Reinsert</a:t>
            </a:r>
            <a:r>
              <a:rPr lang="de-DE" b="0" dirty="0"/>
              <a:t> </a:t>
            </a:r>
            <a:r>
              <a:rPr lang="de-DE" b="0" dirty="0" err="1"/>
              <a:t>spin</a:t>
            </a:r>
            <a:r>
              <a:rPr lang="de-DE" b="0" dirty="0"/>
              <a:t> </a:t>
            </a:r>
            <a:r>
              <a:rPr lang="de-DE" b="0" dirty="0" err="1"/>
              <a:t>cartridge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</a:t>
            </a:r>
            <a:r>
              <a:rPr lang="de-DE" b="1" dirty="0" err="1"/>
              <a:t>new</a:t>
            </a:r>
            <a:r>
              <a:rPr lang="de-DE" b="0" dirty="0"/>
              <a:t> </a:t>
            </a:r>
            <a:r>
              <a:rPr lang="de-DE" b="0" dirty="0" err="1"/>
              <a:t>recovery</a:t>
            </a:r>
            <a:r>
              <a:rPr lang="de-DE" b="0" dirty="0"/>
              <a:t> </a:t>
            </a:r>
            <a:r>
              <a:rPr lang="de-DE" b="0" dirty="0" err="1"/>
              <a:t>tube</a:t>
            </a:r>
            <a:r>
              <a:rPr lang="de-DE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10. Add 50 </a:t>
            </a:r>
            <a:r>
              <a:rPr lang="el-GR" dirty="0"/>
              <a:t>μ</a:t>
            </a:r>
            <a:r>
              <a:rPr lang="de-DE" dirty="0"/>
              <a:t>L </a:t>
            </a: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spin</a:t>
            </a:r>
            <a:r>
              <a:rPr lang="de-DE" dirty="0"/>
              <a:t> </a:t>
            </a:r>
            <a:r>
              <a:rPr lang="de-DE" dirty="0" err="1"/>
              <a:t>cartridge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11. </a:t>
            </a:r>
            <a:r>
              <a:rPr lang="de-DE" b="0" dirty="0" err="1"/>
              <a:t>Incubate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1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 12. </a:t>
            </a:r>
            <a:r>
              <a:rPr lang="de-DE" b="0" dirty="0" err="1"/>
              <a:t>Centrifuge</a:t>
            </a:r>
            <a:r>
              <a:rPr lang="de-DE" b="0" dirty="0"/>
              <a:t> at 12.000 x g </a:t>
            </a:r>
            <a:r>
              <a:rPr lang="de-DE" b="0" dirty="0" err="1"/>
              <a:t>for</a:t>
            </a:r>
            <a:r>
              <a:rPr lang="de-DE" b="0" dirty="0"/>
              <a:t> 2 min, </a:t>
            </a:r>
            <a:r>
              <a:rPr lang="de-DE" b="0" dirty="0" err="1"/>
              <a:t>repeat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reinserted</a:t>
            </a:r>
            <a:r>
              <a:rPr lang="de-DE" b="0" dirty="0"/>
              <a:t>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13. </a:t>
            </a:r>
            <a:r>
              <a:rPr lang="de-DE" b="0" dirty="0" err="1"/>
              <a:t>store</a:t>
            </a:r>
            <a:r>
              <a:rPr lang="de-DE" b="0" dirty="0"/>
              <a:t> sample at -80°C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Quality and quantity of isolated RNA was measured spectrophotometrically in a </a:t>
            </a:r>
            <a:r>
              <a:rPr lang="en-US" dirty="0" err="1"/>
              <a:t>NanoDrop</a:t>
            </a:r>
            <a:r>
              <a:rPr lang="en-US" dirty="0"/>
              <a:t> 2000c (Thermo Scientific, Waltham, USA).</a:t>
            </a: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Kit </a:t>
            </a:r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 err="1"/>
              <a:t>ThermoFisher</a:t>
            </a:r>
            <a:r>
              <a:rPr lang="de-DE" b="0" dirty="0"/>
              <a:t> Scientific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4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4487-F46F-4F9A-93D0-2AEAAD6134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DBE96-2B92-4876-AC47-D033F3E34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CFB4BC-8FD3-41F9-A6F4-47ECD31B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20BC8-20D9-4F62-BEE5-1A517D1F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546AC8-0422-446E-80F7-88A65FC3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C0F38-0C5D-45E7-847D-343F8A37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3B34-04BE-427E-A473-F0760E77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F4B93-F4F5-45F4-8932-CE8F6054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B0B98-E812-408C-BE21-C5F72DC9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88AF5-315A-48F1-9AB0-4CFCD073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78CEB8-9381-456A-B791-FED03A5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5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CAD86-475F-4F06-A765-8C60AC660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47B80B-4106-404E-83DF-579726A0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34938-52AD-47DB-A6B8-BE755267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2E44C-91FB-4085-B57D-81FE6D2B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D637B-394D-4340-9B1A-BE4ACDD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2765B-8B06-4C18-9BF5-79F7F198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21C95-17A1-4F3E-9182-3B45E3CF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E235D-8CA4-42BB-99BA-904D6686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461B3-AC09-4693-B970-EE45FA51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CB713-E588-4E62-BA54-8A3DDA2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3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F482-29ED-4A45-81B1-EAFFD2AB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C2BBB-1833-4DA0-96CE-3B114E02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052CE-0CF7-4F03-AFD6-076AB55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0207F-1064-446F-A865-45FB640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E1636-4BE2-4FE5-93D3-A2EFA14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F6CD3-160D-423D-89BF-B8A627E7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2BFB7-773C-4279-BB99-BDC599F5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B7310A-6811-4EE3-9F01-6A6457E3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ACB0F-64DB-4637-BA10-D773E8A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F0BC8-9308-4FDB-AF03-1FA8BE02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ACC7FD-8959-411B-9767-D04031A9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5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911CD-0F1F-4C75-8FF6-93F8341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5C075-6292-43D1-8C0B-A2BEE166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C4139C-B369-49C8-B81E-82098D30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80550B-0A0D-4A8F-8A0C-5E028696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6F3F5F-D981-4F91-8792-6BD2796DF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F276A8-0272-4E9B-8307-49221D2F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7DBD04-8BB4-4BAD-8056-DF504215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F3CCD-922E-48B5-9E1F-EF9F6E4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22747-B014-43A6-A0AB-5722FEFD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B7963D-96DC-483C-BC58-664A430E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F6717A-162F-436B-A164-2D9C30F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8403EC-0968-492A-B146-B490BE6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8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8F3EC7-5CBE-4C0A-85DE-B6257424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2F86E-262C-47E9-B034-7867B1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9D0B7-9082-422C-A3EF-A32FBCA3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3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A0DDF-1064-449F-9153-947351E6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F0582-8A4D-4466-B2BD-97CEFBA4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CBE356-C750-4336-9B80-21EFE35D8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23415-572D-4282-B694-1005B447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AC01C-533A-45B1-B3B4-492F8DDD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07D42-CC4E-4562-823F-1C6199BC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3196B-35F5-4AE8-9AC4-0363235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98E572-66FB-41E1-8317-E32DB202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7C3DE-376E-4E3C-9441-19B07946A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45362-7D7B-45D5-AE36-310E355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48E81-A4BD-48B7-AF32-F8B99238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8AB09A-DC36-485C-A07B-85EFE317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28BEB7-8898-40EB-B548-89764A71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2BC98A-DF50-45CC-AE22-FA16BB08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D96AA-C05F-4048-82E9-006DFF985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8B5D-D4B2-4C9F-A6E5-B07B6327C9A9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71B8E-450D-44C6-8CB0-1E32B24BC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AC326-516E-4C20-9627-BFE73BF85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D801-C6B9-428E-BDC0-2ACF9DD76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66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3E57-A9A9-4D11-88E4-830A64B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093E5-39A2-4A1A-B2D1-17F3A7903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376"/>
            <a:ext cx="9144000" cy="1655762"/>
          </a:xfrm>
        </p:spPr>
        <p:txBody>
          <a:bodyPr>
            <a:normAutofit/>
          </a:bodyPr>
          <a:lstStyle/>
          <a:p>
            <a:r>
              <a:rPr lang="de-DE" sz="3600" dirty="0"/>
              <a:t>„</a:t>
            </a:r>
            <a:r>
              <a:rPr lang="de-DE" sz="3600" dirty="0" err="1"/>
              <a:t>Does</a:t>
            </a:r>
            <a:r>
              <a:rPr lang="de-DE" sz="3600" dirty="0"/>
              <a:t> a </a:t>
            </a:r>
            <a:r>
              <a:rPr lang="de-DE" sz="3600" dirty="0" err="1"/>
              <a:t>re-infection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i="1" dirty="0" err="1"/>
              <a:t>Eimeria</a:t>
            </a:r>
            <a:r>
              <a:rPr lang="de-DE" sz="3600" dirty="0"/>
              <a:t> </a:t>
            </a:r>
            <a:r>
              <a:rPr lang="de-DE" sz="3600" dirty="0" err="1"/>
              <a:t>lead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a down </a:t>
            </a:r>
            <a:r>
              <a:rPr lang="de-DE" sz="3600" dirty="0" err="1"/>
              <a:t>regulation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Th1 immune </a:t>
            </a:r>
            <a:r>
              <a:rPr lang="de-DE" sz="3600" dirty="0" err="1"/>
              <a:t>reaction</a:t>
            </a:r>
            <a:r>
              <a:rPr lang="de-DE" sz="3600" dirty="0"/>
              <a:t> in </a:t>
            </a:r>
            <a:r>
              <a:rPr lang="de-DE" sz="3600" i="1" dirty="0"/>
              <a:t>Mus musculus</a:t>
            </a:r>
            <a:r>
              <a:rPr lang="de-DE" sz="36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6663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D9EEC-3C01-46B5-864E-D9F7969A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F8DCC-04F4-4507-A6F9-19A05D60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P. </a:t>
            </a:r>
            <a:r>
              <a:rPr lang="en-GB" dirty="0" err="1"/>
              <a:t>Boursot</a:t>
            </a:r>
            <a:r>
              <a:rPr lang="en-GB" dirty="0"/>
              <a:t>, J.-C. </a:t>
            </a:r>
            <a:r>
              <a:rPr lang="en-GB" dirty="0" err="1"/>
              <a:t>Auffray</a:t>
            </a:r>
            <a:r>
              <a:rPr lang="en-GB" dirty="0"/>
              <a:t>, J. Britton-Davidian, F. Bonhomme. The evolution of house mice. </a:t>
            </a:r>
            <a:r>
              <a:rPr lang="en-GB" i="1" dirty="0" err="1"/>
              <a:t>Annu</a:t>
            </a:r>
            <a:r>
              <a:rPr lang="en-GB" i="1" dirty="0"/>
              <a:t>. Rev. Ecol. </a:t>
            </a:r>
            <a:r>
              <a:rPr lang="en-GB" i="1" dirty="0" err="1"/>
              <a:t>Systemat</a:t>
            </a:r>
            <a:r>
              <a:rPr lang="en-GB" dirty="0"/>
              <a:t>., 24 (2003), pp. 119-152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GB" dirty="0" err="1"/>
              <a:t>Guenet</a:t>
            </a:r>
            <a:r>
              <a:rPr lang="en-GB" dirty="0"/>
              <a:t>, J. L. &amp; Bonhomme, F. Wild mice: an ever-increasing contribution to a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mammalian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i="1" dirty="0"/>
              <a:t>Trends Genet.</a:t>
            </a:r>
            <a:r>
              <a:rPr lang="de-DE" dirty="0"/>
              <a:t>19,24–31 (2003)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Lucius R, Loos-Frank B, Lane RP,. Biologie von Parasiten 3. Auflage. </a:t>
            </a:r>
            <a:r>
              <a:rPr lang="de-DE" i="1" dirty="0"/>
              <a:t>Springer-Verlag GmbH Deutschland</a:t>
            </a:r>
            <a:r>
              <a:rPr lang="de-DE" dirty="0"/>
              <a:t> (2018) pp. 185-189</a:t>
            </a:r>
          </a:p>
          <a:p>
            <a:endParaRPr lang="de-DE" dirty="0"/>
          </a:p>
          <a:p>
            <a:r>
              <a:rPr lang="de-DE" dirty="0"/>
              <a:t>E. Al-</a:t>
            </a:r>
            <a:r>
              <a:rPr lang="de-DE" dirty="0" err="1"/>
              <a:t>khlifeh</a:t>
            </a:r>
            <a:r>
              <a:rPr lang="de-DE" dirty="0"/>
              <a:t>, A. </a:t>
            </a:r>
            <a:r>
              <a:rPr lang="de-DE" dirty="0" err="1"/>
              <a:t>Balard</a:t>
            </a:r>
            <a:r>
              <a:rPr lang="de-DE" dirty="0"/>
              <a:t>, V.H. </a:t>
            </a:r>
            <a:r>
              <a:rPr lang="de-DE" dirty="0" err="1"/>
              <a:t>Jarquín</a:t>
            </a:r>
            <a:r>
              <a:rPr lang="de-DE" dirty="0"/>
              <a:t>-Díaz, A. Weyrich, G. Wibbelt, E. </a:t>
            </a:r>
            <a:r>
              <a:rPr lang="de-DE" dirty="0" err="1"/>
              <a:t>Heitlinger</a:t>
            </a:r>
            <a:r>
              <a:rPr lang="de-DE" dirty="0"/>
              <a:t>. </a:t>
            </a:r>
            <a:r>
              <a:rPr lang="en-GB" i="1" dirty="0"/>
              <a:t>Eimeria </a:t>
            </a:r>
            <a:r>
              <a:rPr lang="en-GB" i="1" dirty="0" err="1"/>
              <a:t>falciformis</a:t>
            </a:r>
            <a:r>
              <a:rPr lang="en-GB" dirty="0"/>
              <a:t> BayerHaberkorn1970 and novel wild derived isolates from house mice : differences in parasite lifecycle , pathogenicity and host immune reactions. </a:t>
            </a:r>
            <a:r>
              <a:rPr lang="de-DE" i="1" dirty="0" err="1"/>
              <a:t>bioRxiv</a:t>
            </a:r>
            <a:r>
              <a:rPr lang="de-DE" i="1" dirty="0"/>
              <a:t> </a:t>
            </a:r>
            <a:r>
              <a:rPr lang="de-DE" dirty="0"/>
              <a:t>(2019), pp. 1-33</a:t>
            </a:r>
          </a:p>
          <a:p>
            <a:endParaRPr lang="de-DE" dirty="0"/>
          </a:p>
          <a:p>
            <a:r>
              <a:rPr lang="de-DE" dirty="0"/>
              <a:t>A. Haberkorn. Die Entwicklung von </a:t>
            </a:r>
            <a:r>
              <a:rPr lang="de-DE" dirty="0" err="1"/>
              <a:t>Eimeria</a:t>
            </a:r>
            <a:r>
              <a:rPr lang="de-DE" dirty="0"/>
              <a:t> </a:t>
            </a:r>
            <a:r>
              <a:rPr lang="de-DE" dirty="0" err="1"/>
              <a:t>falciformis</a:t>
            </a:r>
            <a:r>
              <a:rPr lang="de-DE" dirty="0"/>
              <a:t> (Eimer 1870) in der </a:t>
            </a:r>
            <a:r>
              <a:rPr lang="de-DE" dirty="0" err="1"/>
              <a:t>weissen</a:t>
            </a:r>
            <a:r>
              <a:rPr lang="de-DE" dirty="0"/>
              <a:t> Maus (Mus musculus)</a:t>
            </a:r>
            <a:r>
              <a:rPr lang="de-DE" b="1" dirty="0"/>
              <a:t> </a:t>
            </a:r>
            <a:r>
              <a:rPr lang="de-DE" i="1" dirty="0"/>
              <a:t>Z. für </a:t>
            </a:r>
            <a:r>
              <a:rPr lang="de-DE" i="1" dirty="0" err="1"/>
              <a:t>Parasitenkd</a:t>
            </a:r>
            <a:r>
              <a:rPr lang="de-DE" i="1" dirty="0"/>
              <a:t>.,</a:t>
            </a:r>
            <a:r>
              <a:rPr lang="de-DE" dirty="0"/>
              <a:t> 34 (1970), pp. 49-67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06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E5CC2-C022-4B00-ADBB-7C535512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Wang J, Kaylan S, </a:t>
            </a:r>
            <a:r>
              <a:rPr lang="en-GB" sz="2000" dirty="0" err="1"/>
              <a:t>Steck</a:t>
            </a:r>
            <a:r>
              <a:rPr lang="en-GB" sz="2000" dirty="0"/>
              <a:t> N, Turner LM, Harr B, </a:t>
            </a:r>
            <a:r>
              <a:rPr lang="en-GB" sz="2000" dirty="0" err="1"/>
              <a:t>Künzel</a:t>
            </a:r>
            <a:r>
              <a:rPr lang="en-GB" sz="2000" dirty="0"/>
              <a:t> S, </a:t>
            </a:r>
            <a:r>
              <a:rPr lang="en-GB" sz="2000" dirty="0" err="1"/>
              <a:t>Vallier</a:t>
            </a:r>
            <a:r>
              <a:rPr lang="en-GB" sz="2000" dirty="0"/>
              <a:t> M, </a:t>
            </a:r>
            <a:r>
              <a:rPr lang="en-GB" sz="2000" dirty="0" err="1"/>
              <a:t>Häsler</a:t>
            </a:r>
            <a:r>
              <a:rPr lang="en-GB" sz="2000" dirty="0"/>
              <a:t> R, Franke A Oberg HH, Ibrahim SM, </a:t>
            </a:r>
            <a:r>
              <a:rPr lang="en-GB" sz="2000" dirty="0" err="1"/>
              <a:t>Grassl</a:t>
            </a:r>
            <a:r>
              <a:rPr lang="en-GB" sz="2000" dirty="0"/>
              <a:t> GA, </a:t>
            </a:r>
            <a:r>
              <a:rPr lang="en-GB" sz="2000" dirty="0" err="1"/>
              <a:t>Kebelitz</a:t>
            </a:r>
            <a:r>
              <a:rPr lang="en-GB" sz="2000" dirty="0"/>
              <a:t> D, and Baines JF. Analysis of intestinal microbiota in hybrid house mice reveals evolutionary divergence in vertebrate </a:t>
            </a:r>
            <a:r>
              <a:rPr lang="en-GB" sz="2000" dirty="0" err="1"/>
              <a:t>hologenome</a:t>
            </a:r>
            <a:r>
              <a:rPr lang="en-GB" sz="2000" dirty="0"/>
              <a:t>. </a:t>
            </a:r>
            <a:r>
              <a:rPr lang="en-GB" sz="2000" i="1" dirty="0"/>
              <a:t>Nature Communications</a:t>
            </a:r>
            <a:r>
              <a:rPr lang="en-GB" sz="2000" dirty="0"/>
              <a:t>, (6:6440), Jul 2014. DOI: 10.1038/ncomms7440</a:t>
            </a:r>
            <a:endParaRPr lang="de-DE" sz="2000" dirty="0"/>
          </a:p>
          <a:p>
            <a:pPr marL="0" indent="0">
              <a:buNone/>
            </a:pPr>
            <a:r>
              <a:rPr lang="en-GB" sz="2000" dirty="0"/>
              <a:t> </a:t>
            </a:r>
            <a:endParaRPr lang="de-DE" sz="2000" dirty="0"/>
          </a:p>
          <a:p>
            <a:r>
              <a:rPr lang="en-GB" sz="2000" dirty="0" err="1"/>
              <a:t>Figueiredo</a:t>
            </a:r>
            <a:r>
              <a:rPr lang="en-GB" sz="2000" dirty="0"/>
              <a:t>-Campos, P., Ferreira, C., </a:t>
            </a:r>
            <a:r>
              <a:rPr lang="en-GB" sz="2000" dirty="0" err="1"/>
              <a:t>Blankenhaus</a:t>
            </a:r>
            <a:r>
              <a:rPr lang="en-GB" sz="2000" dirty="0"/>
              <a:t>, B. and </a:t>
            </a:r>
            <a:r>
              <a:rPr lang="en-GB" sz="2000" dirty="0" err="1"/>
              <a:t>Veldhoen</a:t>
            </a:r>
            <a:r>
              <a:rPr lang="en-GB" sz="2000" dirty="0"/>
              <a:t>, M. (2018). </a:t>
            </a:r>
            <a:r>
              <a:rPr lang="en-GB" sz="2000" i="1" dirty="0"/>
              <a:t>Eimeria </a:t>
            </a:r>
            <a:r>
              <a:rPr lang="en-GB" sz="2000" i="1" dirty="0" err="1"/>
              <a:t>vermiformis</a:t>
            </a:r>
            <a:r>
              <a:rPr lang="en-GB" sz="2000" dirty="0"/>
              <a:t> Infection Model of Murine Small Intestine. </a:t>
            </a:r>
            <a:r>
              <a:rPr lang="en-GB" sz="2000" i="1" dirty="0"/>
              <a:t>Bio-protocol</a:t>
            </a:r>
            <a:r>
              <a:rPr lang="en-GB" sz="2000" dirty="0"/>
              <a:t> 8(24): e3122.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270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C4686-3875-44D8-92B4-3D22113D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 Host and </a:t>
            </a:r>
            <a:r>
              <a:rPr lang="de-DE" sz="3600" dirty="0" err="1"/>
              <a:t>the</a:t>
            </a:r>
            <a:r>
              <a:rPr lang="de-DE" sz="3600" dirty="0"/>
              <a:t> House Mouse Hybrid Zone (HMHZ)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82509-A8FD-4BC0-B852-45F1D15AB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7AB82E7-5CC2-4D7A-B923-5D5D42C6E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8556" y="1570166"/>
            <a:ext cx="6462841" cy="4424684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EC880C6-6A42-41FB-8960-3572B77F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7854" y="1958586"/>
            <a:ext cx="5183188" cy="4223518"/>
          </a:xfrm>
        </p:spPr>
        <p:txBody>
          <a:bodyPr/>
          <a:lstStyle/>
          <a:p>
            <a:r>
              <a:rPr lang="de-DE" sz="2600" i="1" dirty="0"/>
              <a:t>Mus musculus</a:t>
            </a:r>
            <a:r>
              <a:rPr lang="de-DE" sz="2600" dirty="0"/>
              <a:t> </a:t>
            </a:r>
            <a:r>
              <a:rPr lang="de-DE" sz="2600" dirty="0" err="1"/>
              <a:t>well</a:t>
            </a:r>
            <a:r>
              <a:rPr lang="de-DE" sz="2600" dirty="0"/>
              <a:t> </a:t>
            </a:r>
            <a:r>
              <a:rPr lang="de-DE" sz="2600" dirty="0" err="1"/>
              <a:t>researched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/>
              <a:t>Radiation 0,5 MYA </a:t>
            </a:r>
            <a:r>
              <a:rPr lang="de-DE" sz="2600" dirty="0" err="1"/>
              <a:t>into</a:t>
            </a:r>
            <a:r>
              <a:rPr lang="de-DE" sz="2600" dirty="0"/>
              <a:t> </a:t>
            </a:r>
            <a:r>
              <a:rPr lang="de-DE" sz="2600" dirty="0" err="1"/>
              <a:t>subspecies</a:t>
            </a:r>
            <a:r>
              <a:rPr lang="de-DE" sz="2600" dirty="0"/>
              <a:t> </a:t>
            </a:r>
            <a:r>
              <a:rPr lang="de-DE" sz="2600" i="1" dirty="0"/>
              <a:t>domesticus, musculus </a:t>
            </a:r>
            <a:r>
              <a:rPr lang="de-DE" sz="2600" dirty="0"/>
              <a:t>and </a:t>
            </a:r>
            <a:r>
              <a:rPr lang="de-DE" sz="2600" i="1" dirty="0" err="1"/>
              <a:t>castaneus</a:t>
            </a:r>
            <a:endParaRPr lang="de-DE" sz="2600" i="1" dirty="0"/>
          </a:p>
          <a:p>
            <a:endParaRPr lang="de-DE" sz="2600" i="1" dirty="0"/>
          </a:p>
          <a:p>
            <a:r>
              <a:rPr lang="de-DE" sz="2600" dirty="0"/>
              <a:t>Hybrid Zone: </a:t>
            </a:r>
            <a:r>
              <a:rPr lang="de-DE" sz="2600" dirty="0" err="1"/>
              <a:t>subspecies</a:t>
            </a:r>
            <a:r>
              <a:rPr lang="de-DE" sz="2600" dirty="0"/>
              <a:t> </a:t>
            </a:r>
            <a:r>
              <a:rPr lang="de-DE" sz="2600" dirty="0" err="1"/>
              <a:t>interbreed</a:t>
            </a:r>
            <a:endParaRPr lang="de-DE" sz="2600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2B2D99-F2AA-43D5-8EB3-566CFE759AEA}"/>
              </a:ext>
            </a:extLst>
          </p:cNvPr>
          <p:cNvSpPr txBox="1"/>
          <p:nvPr/>
        </p:nvSpPr>
        <p:spPr>
          <a:xfrm>
            <a:off x="5005874" y="5780700"/>
            <a:ext cx="576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Wang J et al. 2014</a:t>
            </a:r>
          </a:p>
        </p:txBody>
      </p:sp>
    </p:spTree>
    <p:extLst>
      <p:ext uri="{BB962C8B-B14F-4D97-AF65-F5344CB8AC3E}">
        <p14:creationId xmlns:p14="http://schemas.microsoft.com/office/powerpoint/2010/main" val="23607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9B50-C6C0-4BF6-9D05-DDE12306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Parasite</a:t>
            </a:r>
            <a:r>
              <a:rPr lang="de-DE" sz="3600" dirty="0"/>
              <a:t> - </a:t>
            </a:r>
            <a:r>
              <a:rPr lang="de-DE" sz="3600" i="1" dirty="0" err="1"/>
              <a:t>Eimeria</a:t>
            </a:r>
            <a:endParaRPr lang="de-DE" sz="3600" i="1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1F724F-7295-4F2C-9F80-B17DAAD8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4781" y="2165063"/>
            <a:ext cx="5181600" cy="4036245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belongs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Apicomplexa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parasite</a:t>
            </a:r>
            <a:r>
              <a:rPr lang="de-DE" dirty="0"/>
              <a:t> in livestock</a:t>
            </a:r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infect</a:t>
            </a:r>
            <a:r>
              <a:rPr lang="de-DE" dirty="0"/>
              <a:t> </a:t>
            </a:r>
            <a:r>
              <a:rPr lang="de-DE" dirty="0" err="1"/>
              <a:t>humans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causes</a:t>
            </a:r>
            <a:r>
              <a:rPr lang="de-DE" dirty="0"/>
              <a:t> </a:t>
            </a:r>
            <a:r>
              <a:rPr lang="de-DE" dirty="0" err="1"/>
              <a:t>coccidiosis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parasites</a:t>
            </a:r>
            <a:r>
              <a:rPr lang="de-DE" dirty="0"/>
              <a:t> </a:t>
            </a:r>
            <a:r>
              <a:rPr lang="de-DE" i="1" dirty="0" err="1"/>
              <a:t>E.falciformis</a:t>
            </a:r>
            <a:br>
              <a:rPr lang="de-DE" i="1" dirty="0"/>
            </a:br>
            <a:r>
              <a:rPr lang="de-DE" dirty="0"/>
              <a:t>and </a:t>
            </a:r>
            <a:r>
              <a:rPr lang="de-DE" i="1" dirty="0" err="1"/>
              <a:t>E.ferrisi</a:t>
            </a:r>
            <a:endParaRPr lang="de-DE" dirty="0"/>
          </a:p>
          <a:p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029DE7D-2836-4ADF-8221-74351585E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6973" t="26046" r="42448" b="8658"/>
          <a:stretch/>
        </p:blipFill>
        <p:spPr>
          <a:xfrm>
            <a:off x="1173972" y="1233650"/>
            <a:ext cx="2460032" cy="52039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0F522A3-82EC-4C54-9CD4-22B9754BA30E}"/>
              </a:ext>
            </a:extLst>
          </p:cNvPr>
          <p:cNvSpPr txBox="1"/>
          <p:nvPr/>
        </p:nvSpPr>
        <p:spPr>
          <a:xfrm>
            <a:off x="932098" y="6437558"/>
            <a:ext cx="40941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Lucius R, Loos-Frank B, Lane RP,. Biologie von Parasiten 3. Auflage. Springer-Verlag GmbH Deutschland (2018) p. 171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42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67EFE-0B41-4344-A1A8-107F6D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 Life Cycle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i="1" dirty="0" err="1"/>
              <a:t>Eimeria</a:t>
            </a:r>
            <a:endParaRPr lang="de-DE" sz="36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30A0B2-8E15-49BA-8048-7614AD0F3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76" y="1866548"/>
            <a:ext cx="5729323" cy="4269492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6635846-601D-4EE2-911D-E636CEDF39EA}"/>
              </a:ext>
            </a:extLst>
          </p:cNvPr>
          <p:cNvSpPr txBox="1"/>
          <p:nvPr/>
        </p:nvSpPr>
        <p:spPr>
          <a:xfrm>
            <a:off x="3822782" y="6070436"/>
            <a:ext cx="4188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Figueiredo</a:t>
            </a:r>
            <a:r>
              <a:rPr lang="en-GB" sz="900" dirty="0"/>
              <a:t>-Campos et al. 2018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5188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07A7E-9D2E-47E5-8DB9-8CD6A56E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Methodology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914DB-AE67-4327-8EDF-A6304F62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de-DE" sz="2600" dirty="0"/>
              <a:t>RNA </a:t>
            </a:r>
            <a:r>
              <a:rPr lang="de-DE" sz="2600" dirty="0" err="1"/>
              <a:t>Extraction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/>
              <a:t>cDNA </a:t>
            </a:r>
            <a:r>
              <a:rPr lang="de-DE" sz="2600" dirty="0" err="1"/>
              <a:t>Conversion</a:t>
            </a:r>
            <a:endParaRPr lang="de-DE" sz="2600" dirty="0"/>
          </a:p>
          <a:p>
            <a:endParaRPr lang="de-DE" sz="2600" dirty="0"/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7748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E478F-88AB-44F7-AEF2-57292C8B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RNA </a:t>
            </a:r>
            <a:r>
              <a:rPr lang="de-DE" sz="3600" dirty="0" err="1"/>
              <a:t>Extraction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PureLink</a:t>
            </a:r>
            <a:r>
              <a:rPr lang="de-DE" sz="3600" dirty="0"/>
              <a:t>™ RNA Mini Kit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77216-C84A-4C6B-B13A-888F09DA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47"/>
            <a:ext cx="10515600" cy="3937615"/>
          </a:xfrm>
        </p:spPr>
        <p:txBody>
          <a:bodyPr>
            <a:normAutofit fontScale="92500" lnSpcReduction="10000"/>
          </a:bodyPr>
          <a:lstStyle/>
          <a:p>
            <a:r>
              <a:rPr lang="de-DE" sz="2600" dirty="0" err="1"/>
              <a:t>Homogenization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sample</a:t>
            </a:r>
          </a:p>
          <a:p>
            <a:endParaRPr lang="de-DE" sz="2600" dirty="0"/>
          </a:p>
          <a:p>
            <a:r>
              <a:rPr lang="de-DE" sz="2600" dirty="0" err="1"/>
              <a:t>Lsysis</a:t>
            </a:r>
            <a:r>
              <a:rPr lang="de-DE" sz="2600" dirty="0"/>
              <a:t> and </a:t>
            </a:r>
            <a:r>
              <a:rPr lang="de-DE" sz="2600" dirty="0" err="1"/>
              <a:t>binding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filter</a:t>
            </a:r>
            <a:r>
              <a:rPr lang="de-DE" sz="2600" dirty="0"/>
              <a:t> in </a:t>
            </a:r>
            <a:r>
              <a:rPr lang="de-DE" sz="2600" dirty="0" err="1"/>
              <a:t>spin</a:t>
            </a:r>
            <a:r>
              <a:rPr lang="de-DE" sz="2600" dirty="0"/>
              <a:t> </a:t>
            </a:r>
            <a:r>
              <a:rPr lang="de-DE" sz="2600" dirty="0" err="1"/>
              <a:t>cartridge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 err="1"/>
              <a:t>Centrifugation</a:t>
            </a:r>
            <a:r>
              <a:rPr lang="de-DE" sz="2600" dirty="0"/>
              <a:t> and </a:t>
            </a:r>
            <a:r>
              <a:rPr lang="de-DE" sz="2600" dirty="0" err="1"/>
              <a:t>washing</a:t>
            </a:r>
            <a:r>
              <a:rPr lang="de-DE" sz="2600" dirty="0"/>
              <a:t> </a:t>
            </a:r>
            <a:r>
              <a:rPr lang="de-DE" sz="2600" dirty="0" err="1"/>
              <a:t>steps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/>
              <a:t>Release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RNA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filter</a:t>
            </a:r>
            <a:r>
              <a:rPr lang="de-DE" sz="2600" dirty="0"/>
              <a:t> and </a:t>
            </a:r>
            <a:r>
              <a:rPr lang="de-DE" sz="2600" dirty="0" err="1"/>
              <a:t>collection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sample</a:t>
            </a:r>
          </a:p>
          <a:p>
            <a:endParaRPr lang="de-DE" sz="2600" dirty="0"/>
          </a:p>
          <a:p>
            <a:r>
              <a:rPr lang="de-DE" sz="2600" dirty="0" err="1"/>
              <a:t>Photometric</a:t>
            </a:r>
            <a:r>
              <a:rPr lang="de-DE" sz="2600" dirty="0"/>
              <a:t> </a:t>
            </a:r>
            <a:r>
              <a:rPr lang="de-DE" sz="2600" dirty="0" err="1"/>
              <a:t>measurement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nucleic</a:t>
            </a:r>
            <a:r>
              <a:rPr lang="de-DE" sz="2600" dirty="0"/>
              <a:t> </a:t>
            </a:r>
            <a:r>
              <a:rPr lang="de-DE" sz="2600" dirty="0" err="1"/>
              <a:t>acid</a:t>
            </a:r>
            <a:r>
              <a:rPr lang="de-DE" sz="2600" dirty="0"/>
              <a:t> </a:t>
            </a:r>
            <a:r>
              <a:rPr lang="de-DE" sz="2600" dirty="0" err="1"/>
              <a:t>conc</a:t>
            </a:r>
            <a:r>
              <a:rPr lang="de-DE" sz="2600" dirty="0"/>
              <a:t>. and </a:t>
            </a:r>
            <a:r>
              <a:rPr lang="de-DE" sz="2600" dirty="0" err="1"/>
              <a:t>storage</a:t>
            </a:r>
            <a:endParaRPr lang="de-DE" sz="2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5525-AA8B-4029-9974-587B68D8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RNA </a:t>
            </a:r>
            <a:r>
              <a:rPr lang="de-DE" dirty="0" err="1"/>
              <a:t>extraction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8ED570-55F2-46CC-9C97-E7ADFFF0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1" t="81740" r="70992" b="13018"/>
          <a:stretch/>
        </p:blipFill>
        <p:spPr>
          <a:xfrm>
            <a:off x="1029447" y="5903963"/>
            <a:ext cx="4881214" cy="6341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51FEE8-7531-4226-9CA6-F51B451A5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" t="20642"/>
          <a:stretch/>
        </p:blipFill>
        <p:spPr>
          <a:xfrm>
            <a:off x="911922" y="1807077"/>
            <a:ext cx="7963138" cy="38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DEE-09CC-4437-881A-AAF8FFDD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cDNA </a:t>
            </a:r>
            <a:r>
              <a:rPr lang="de-DE" sz="3600" dirty="0" err="1"/>
              <a:t>Conversion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iScript</a:t>
            </a:r>
            <a:r>
              <a:rPr lang="de-DE" sz="3600" dirty="0"/>
              <a:t>™ cDNA Synthesis Kit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DF294D9-A6C8-4A44-9EC1-D4E22C879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59129"/>
              </p:ext>
            </p:extLst>
          </p:nvPr>
        </p:nvGraphicFramePr>
        <p:xfrm>
          <a:off x="838199" y="2037118"/>
          <a:ext cx="4461589" cy="270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369">
                  <a:extLst>
                    <a:ext uri="{9D8B030D-6E8A-4147-A177-3AD203B41FA5}">
                      <a16:colId xmlns:a16="http://schemas.microsoft.com/office/drawing/2014/main" val="2736441288"/>
                    </a:ext>
                  </a:extLst>
                </a:gridCol>
                <a:gridCol w="1456220">
                  <a:extLst>
                    <a:ext uri="{9D8B030D-6E8A-4147-A177-3AD203B41FA5}">
                      <a16:colId xmlns:a16="http://schemas.microsoft.com/office/drawing/2014/main" val="1501752532"/>
                    </a:ext>
                  </a:extLst>
                </a:gridCol>
              </a:tblGrid>
              <a:tr h="421911">
                <a:tc>
                  <a:txBody>
                    <a:bodyPr/>
                    <a:lstStyle/>
                    <a:p>
                      <a:r>
                        <a:rPr lang="de-DE" dirty="0" err="1"/>
                        <a:t>Component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Volume [</a:t>
                      </a:r>
                      <a:r>
                        <a:rPr lang="el-GR" dirty="0"/>
                        <a:t>μ</a:t>
                      </a:r>
                      <a:r>
                        <a:rPr lang="de-DE" dirty="0"/>
                        <a:t>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53115"/>
                  </a:ext>
                </a:extLst>
              </a:tr>
              <a:tr h="421911">
                <a:tc>
                  <a:txBody>
                    <a:bodyPr/>
                    <a:lstStyle/>
                    <a:p>
                      <a:r>
                        <a:rPr lang="de-DE" dirty="0"/>
                        <a:t>5x </a:t>
                      </a:r>
                      <a:r>
                        <a:rPr lang="de-DE" dirty="0" err="1"/>
                        <a:t>iScript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Reaction</a:t>
                      </a:r>
                      <a:r>
                        <a:rPr lang="de-DE" dirty="0"/>
                        <a:t>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92631"/>
                  </a:ext>
                </a:extLst>
              </a:tr>
              <a:tr h="599498">
                <a:tc>
                  <a:txBody>
                    <a:bodyPr/>
                    <a:lstStyle/>
                    <a:p>
                      <a:r>
                        <a:rPr lang="de-DE" dirty="0" err="1"/>
                        <a:t>iScript</a:t>
                      </a:r>
                      <a:r>
                        <a:rPr lang="de-DE" dirty="0"/>
                        <a:t> Reverse </a:t>
                      </a:r>
                      <a:r>
                        <a:rPr lang="de-DE" dirty="0" err="1"/>
                        <a:t>Transcriptase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89174"/>
                  </a:ext>
                </a:extLst>
              </a:tr>
              <a:tr h="421911">
                <a:tc>
                  <a:txBody>
                    <a:bodyPr/>
                    <a:lstStyle/>
                    <a:p>
                      <a:r>
                        <a:rPr lang="de-DE" dirty="0"/>
                        <a:t>Nuclease </a:t>
                      </a:r>
                      <a:r>
                        <a:rPr lang="de-DE" dirty="0" err="1"/>
                        <a:t>free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72023"/>
                  </a:ext>
                </a:extLst>
              </a:tr>
              <a:tr h="421911">
                <a:tc>
                  <a:txBody>
                    <a:bodyPr/>
                    <a:lstStyle/>
                    <a:p>
                      <a:r>
                        <a:rPr lang="de-DE" dirty="0"/>
                        <a:t>RNA </a:t>
                      </a:r>
                      <a:r>
                        <a:rPr lang="de-DE" dirty="0" err="1"/>
                        <a:t>template</a:t>
                      </a:r>
                      <a:r>
                        <a:rPr lang="de-DE" dirty="0"/>
                        <a:t> (1 </a:t>
                      </a:r>
                      <a:r>
                        <a:rPr lang="el-GR" dirty="0"/>
                        <a:t>μ</a:t>
                      </a:r>
                      <a:r>
                        <a:rPr lang="de-DE" dirty="0"/>
                        <a:t>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8291"/>
                  </a:ext>
                </a:extLst>
              </a:tr>
              <a:tr h="421911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9718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78A20CA-7D1D-4335-AECA-D0150F57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51687"/>
              </p:ext>
            </p:extLst>
          </p:nvPr>
        </p:nvGraphicFramePr>
        <p:xfrm>
          <a:off x="5838890" y="2037118"/>
          <a:ext cx="4990840" cy="209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420">
                  <a:extLst>
                    <a:ext uri="{9D8B030D-6E8A-4147-A177-3AD203B41FA5}">
                      <a16:colId xmlns:a16="http://schemas.microsoft.com/office/drawing/2014/main" val="2948552340"/>
                    </a:ext>
                  </a:extLst>
                </a:gridCol>
                <a:gridCol w="2495420">
                  <a:extLst>
                    <a:ext uri="{9D8B030D-6E8A-4147-A177-3AD203B41FA5}">
                      <a16:colId xmlns:a16="http://schemas.microsoft.com/office/drawing/2014/main" val="3738582409"/>
                    </a:ext>
                  </a:extLst>
                </a:gridCol>
              </a:tblGrid>
              <a:tr h="41911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Reaction</a:t>
                      </a:r>
                      <a:r>
                        <a:rPr lang="de-DE" dirty="0"/>
                        <a:t> Protocol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60408"/>
                  </a:ext>
                </a:extLst>
              </a:tr>
              <a:tr h="419117">
                <a:tc>
                  <a:txBody>
                    <a:bodyPr/>
                    <a:lstStyle/>
                    <a:p>
                      <a:r>
                        <a:rPr lang="de-DE" dirty="0"/>
                        <a:t>Priming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 min at 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20533"/>
                  </a:ext>
                </a:extLst>
              </a:tr>
              <a:tr h="419117">
                <a:tc>
                  <a:txBody>
                    <a:bodyPr/>
                    <a:lstStyle/>
                    <a:p>
                      <a:r>
                        <a:rPr lang="de-DE" dirty="0"/>
                        <a:t>Reverse </a:t>
                      </a:r>
                      <a:r>
                        <a:rPr lang="de-DE" dirty="0" err="1"/>
                        <a:t>transcription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  at 46°C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7867"/>
                  </a:ext>
                </a:extLst>
              </a:tr>
              <a:tr h="419117">
                <a:tc>
                  <a:txBody>
                    <a:bodyPr/>
                    <a:lstStyle/>
                    <a:p>
                      <a:r>
                        <a:rPr lang="de-DE" dirty="0"/>
                        <a:t>RT </a:t>
                      </a:r>
                      <a:r>
                        <a:rPr lang="de-DE" dirty="0" err="1"/>
                        <a:t>inactivation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min at 95°C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2800"/>
                  </a:ext>
                </a:extLst>
              </a:tr>
              <a:tr h="419117">
                <a:tc>
                  <a:txBody>
                    <a:bodyPr/>
                    <a:lstStyle/>
                    <a:p>
                      <a:r>
                        <a:rPr lang="de-DE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Cool down at 4°C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662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FD5E5404-6492-4090-8446-E1E398489CD9}"/>
              </a:ext>
            </a:extLst>
          </p:cNvPr>
          <p:cNvSpPr txBox="1"/>
          <p:nvPr/>
        </p:nvSpPr>
        <p:spPr>
          <a:xfrm>
            <a:off x="1909666" y="5506093"/>
            <a:ext cx="7252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err="1"/>
              <a:t>Photometric</a:t>
            </a:r>
            <a:r>
              <a:rPr lang="de-DE" sz="2600" dirty="0"/>
              <a:t> </a:t>
            </a:r>
            <a:r>
              <a:rPr lang="de-DE" sz="2600" dirty="0" err="1"/>
              <a:t>measurement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nucleic</a:t>
            </a:r>
            <a:r>
              <a:rPr lang="de-DE" sz="2600" dirty="0"/>
              <a:t> </a:t>
            </a:r>
            <a:r>
              <a:rPr lang="de-DE" sz="2600" dirty="0" err="1"/>
              <a:t>acid</a:t>
            </a:r>
            <a:r>
              <a:rPr lang="de-DE" sz="2600" dirty="0"/>
              <a:t> </a:t>
            </a:r>
            <a:r>
              <a:rPr lang="de-DE" sz="2600" dirty="0" err="1"/>
              <a:t>conc</a:t>
            </a:r>
            <a:r>
              <a:rPr lang="de-DE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83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B9097-CF7F-46EA-83CC-0DCCE63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cDNA </a:t>
            </a:r>
            <a:r>
              <a:rPr lang="de-DE" dirty="0" err="1"/>
              <a:t>conversion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F921CA-57BA-482E-91D0-299C8FE9D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18569" r="6148" b="5218"/>
          <a:stretch/>
        </p:blipFill>
        <p:spPr>
          <a:xfrm>
            <a:off x="989044" y="1884782"/>
            <a:ext cx="6885992" cy="34518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337A04-8983-4FB2-900A-4786A7B08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9" t="66304" r="70681" b="28889"/>
          <a:stretch/>
        </p:blipFill>
        <p:spPr>
          <a:xfrm>
            <a:off x="1063691" y="5380653"/>
            <a:ext cx="515283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Breitbild</PresentationFormat>
  <Paragraphs>118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Presentation on my study project progress</vt:lpstr>
      <vt:lpstr>The Host and the House Mouse Hybrid Zone (HMHZ)</vt:lpstr>
      <vt:lpstr>The Parasite - Eimeria</vt:lpstr>
      <vt:lpstr>The Life Cycle of Eimeria</vt:lpstr>
      <vt:lpstr>Methodology</vt:lpstr>
      <vt:lpstr>RNA Extraction using PureLink™ RNA Mini Kit </vt:lpstr>
      <vt:lpstr>Results RNA extraction</vt:lpstr>
      <vt:lpstr>cDNA Conversion using iScript™ cDNA Synthesis Kit</vt:lpstr>
      <vt:lpstr>Results cDNA conversion</vt:lpstr>
      <vt:lpstr>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my study project</dc:title>
  <dc:creator>Niklas Leuckhardt</dc:creator>
  <cp:lastModifiedBy>Niklas Leuckhardt</cp:lastModifiedBy>
  <cp:revision>47</cp:revision>
  <dcterms:created xsi:type="dcterms:W3CDTF">2019-11-25T08:53:54Z</dcterms:created>
  <dcterms:modified xsi:type="dcterms:W3CDTF">2019-11-29T09:10:53Z</dcterms:modified>
</cp:coreProperties>
</file>