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Sans 3 SemiBold"/>
      <p:regular r:id="rId24"/>
      <p:bold r:id="rId25"/>
      <p:italic r:id="rId26"/>
      <p:boldItalic r:id="rId27"/>
    </p:embeddedFont>
    <p:embeddedFont>
      <p:font typeface="Source Sans 3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Source Sans 3 Black"/>
      <p:bold r:id="rId36"/>
      <p:boldItalic r:id="rId37"/>
    </p:embeddedFont>
    <p:embeddedFont>
      <p:font typeface="Source Sans 3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3Light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3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3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3SemiBold-italic.fntdata"/><Relationship Id="rId25" Type="http://schemas.openxmlformats.org/officeDocument/2006/relationships/font" Target="fonts/SourceSans3SemiBold-bold.fntdata"/><Relationship Id="rId28" Type="http://schemas.openxmlformats.org/officeDocument/2006/relationships/font" Target="fonts/SourceSans3-regular.fntdata"/><Relationship Id="rId27" Type="http://schemas.openxmlformats.org/officeDocument/2006/relationships/font" Target="fonts/SourceSans3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3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3-boldItalic.fntdata"/><Relationship Id="rId30" Type="http://schemas.openxmlformats.org/officeDocument/2006/relationships/font" Target="fonts/SourceSans3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3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3Black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3Light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3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c05d61410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c05d6141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e84a6ab1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e84a6ab1e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3f5a41c0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3f5a41c01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f5f2b7c7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f5f2b7c7b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3f5a41c01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3f5a41c01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5f2b7c7b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f5f2b7c7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f5f2b7c7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f5f2b7c7b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f9ba4996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f9ba49961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9ba4996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f9ba49961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f5a41c0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f5a41c0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3f5a41c01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3f5a41c01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3f5a41c01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3f5a41c0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e84a6ab1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e84a6ab1e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5f2b7c7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5f2b7c7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3f5a41c01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3f5a41c01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3f5a41c01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3f5a41c01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5f2b7c7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5f2b7c7b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SimpleGold-NotchTop.png" id="12" name="Google Shape;12;p2"/>
          <p:cNvPicPr preferRelativeResize="0"/>
          <p:nvPr/>
        </p:nvPicPr>
        <p:blipFill rotWithShape="1">
          <a:blip r:embed="rId2">
            <a:alphaModFix/>
          </a:blip>
          <a:srcRect b="78580" l="0" r="0" t="26"/>
          <a:stretch/>
        </p:blipFill>
        <p:spPr>
          <a:xfrm>
            <a:off x="1850" y="0"/>
            <a:ext cx="9140300" cy="1100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yellow letter on a black background&#10;&#10;Description automatically generated" id="13" name="Google Shape;13;p2"/>
          <p:cNvPicPr preferRelativeResize="0"/>
          <p:nvPr/>
        </p:nvPicPr>
        <p:blipFill rotWithShape="1">
          <a:blip r:embed="rId3">
            <a:alphaModFix/>
          </a:blip>
          <a:srcRect b="89" l="0" r="0" t="89"/>
          <a:stretch/>
        </p:blipFill>
        <p:spPr>
          <a:xfrm>
            <a:off x="6819843" y="292608"/>
            <a:ext cx="2002535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1" y="4429125"/>
            <a:ext cx="8229599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Font typeface="Source Sans 3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1100950"/>
            <a:ext cx="82392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4600"/>
              <a:buFont typeface="Source Sans 3 Light"/>
              <a:buNone/>
              <a:defRPr sz="4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457200" y="2743200"/>
            <a:ext cx="8239200" cy="570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imple">
  <p:cSld name="Agenda Simp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Numbered">
  <p:cSld name="Agenda Numbered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>
            <p:ph idx="1" type="body"/>
          </p:nvPr>
        </p:nvSpPr>
        <p:spPr>
          <a:xfrm>
            <a:off x="445465" y="3745008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13"/>
          <p:cNvSpPr/>
          <p:nvPr>
            <p:ph idx="2" type="body"/>
          </p:nvPr>
        </p:nvSpPr>
        <p:spPr>
          <a:xfrm>
            <a:off x="445465" y="3207883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3"/>
          <p:cNvSpPr/>
          <p:nvPr>
            <p:ph idx="3" type="body"/>
          </p:nvPr>
        </p:nvSpPr>
        <p:spPr>
          <a:xfrm>
            <a:off x="445465" y="267075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4" type="body"/>
          </p:nvPr>
        </p:nvSpPr>
        <p:spPr>
          <a:xfrm>
            <a:off x="445465" y="2133634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3"/>
          <p:cNvSpPr/>
          <p:nvPr>
            <p:ph idx="5" type="body"/>
          </p:nvPr>
        </p:nvSpPr>
        <p:spPr>
          <a:xfrm>
            <a:off x="445465" y="159650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3"/>
          <p:cNvSpPr/>
          <p:nvPr>
            <p:ph idx="6" type="body"/>
          </p:nvPr>
        </p:nvSpPr>
        <p:spPr>
          <a:xfrm>
            <a:off x="4712053" y="3745008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3"/>
          <p:cNvSpPr/>
          <p:nvPr>
            <p:ph idx="7" type="body"/>
          </p:nvPr>
        </p:nvSpPr>
        <p:spPr>
          <a:xfrm>
            <a:off x="4712053" y="3207883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8" type="body"/>
          </p:nvPr>
        </p:nvSpPr>
        <p:spPr>
          <a:xfrm>
            <a:off x="4712053" y="267075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3"/>
          <p:cNvSpPr/>
          <p:nvPr>
            <p:ph idx="9" type="body"/>
          </p:nvPr>
        </p:nvSpPr>
        <p:spPr>
          <a:xfrm>
            <a:off x="4712053" y="159650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/>
          <p:nvPr>
            <p:ph idx="13" type="body"/>
          </p:nvPr>
        </p:nvSpPr>
        <p:spPr>
          <a:xfrm>
            <a:off x="4712053" y="2133634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4" type="subTitle"/>
          </p:nvPr>
        </p:nvSpPr>
        <p:spPr>
          <a:xfrm>
            <a:off x="944240" y="15892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5" type="subTitle"/>
          </p:nvPr>
        </p:nvSpPr>
        <p:spPr>
          <a:xfrm>
            <a:off x="944240" y="2122363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944240" y="26554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7" type="subTitle"/>
          </p:nvPr>
        </p:nvSpPr>
        <p:spPr>
          <a:xfrm>
            <a:off x="944240" y="3188588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8" type="subTitle"/>
          </p:nvPr>
        </p:nvSpPr>
        <p:spPr>
          <a:xfrm>
            <a:off x="944240" y="37217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9" type="subTitle"/>
          </p:nvPr>
        </p:nvSpPr>
        <p:spPr>
          <a:xfrm>
            <a:off x="5210815" y="15892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0" type="subTitle"/>
          </p:nvPr>
        </p:nvSpPr>
        <p:spPr>
          <a:xfrm>
            <a:off x="5210815" y="2122363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1" type="subTitle"/>
          </p:nvPr>
        </p:nvSpPr>
        <p:spPr>
          <a:xfrm>
            <a:off x="5210815" y="26554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2" type="subTitle"/>
          </p:nvPr>
        </p:nvSpPr>
        <p:spPr>
          <a:xfrm>
            <a:off x="5210815" y="3188588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3" type="subTitle"/>
          </p:nvPr>
        </p:nvSpPr>
        <p:spPr>
          <a:xfrm>
            <a:off x="5210815" y="37217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4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457200" y="438150"/>
            <a:ext cx="8229900" cy="39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4350"/>
              <a:buNone/>
              <a:defRPr b="1" sz="4350"/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57200" y="438150"/>
            <a:ext cx="8229600" cy="283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3100"/>
              <a:buFont typeface="Source Sans 3 Black"/>
              <a:buNone/>
              <a:defRPr sz="13100">
                <a:latin typeface="Source Sans 3 Black"/>
                <a:ea typeface="Source Sans 3 Black"/>
                <a:cs typeface="Source Sans 3 Black"/>
                <a:sym typeface="Source Sans 3 Black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2" type="subTitle"/>
          </p:nvPr>
        </p:nvSpPr>
        <p:spPr>
          <a:xfrm>
            <a:off x="457200" y="3098325"/>
            <a:ext cx="82296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911259" y="3366771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None/>
              <a:defRPr b="1" sz="1150"/>
            </a:lvl1pPr>
            <a:lvl2pPr indent="-3016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2pPr>
            <a:lvl3pPr indent="-3016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3pPr>
            <a:lvl4pPr indent="-3016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4pPr>
            <a:lvl5pPr indent="-3016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5pPr>
            <a:lvl6pPr indent="-301625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6pPr>
            <a:lvl7pPr indent="-301625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7pPr>
            <a:lvl8pPr indent="-301625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8pPr>
            <a:lvl9pPr indent="-301625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657721" y="438150"/>
            <a:ext cx="78285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i="0"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5pPr>
            <a:lvl6pPr indent="-4286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6pPr>
            <a:lvl7pPr indent="-4286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7pPr>
            <a:lvl8pPr indent="-4286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8pPr>
            <a:lvl9pPr indent="-4286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>
            <p:ph idx="2" type="pic"/>
          </p:nvPr>
        </p:nvSpPr>
        <p:spPr>
          <a:xfrm>
            <a:off x="457200" y="438478"/>
            <a:ext cx="5291100" cy="42147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107" name="Google Shape;107;p17"/>
          <p:cNvSpPr/>
          <p:nvPr>
            <p:ph idx="3" type="pic"/>
          </p:nvPr>
        </p:nvSpPr>
        <p:spPr>
          <a:xfrm>
            <a:off x="5910262" y="438146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08" name="Google Shape;108;p17"/>
          <p:cNvSpPr/>
          <p:nvPr>
            <p:ph idx="4" type="pic"/>
          </p:nvPr>
        </p:nvSpPr>
        <p:spPr>
          <a:xfrm>
            <a:off x="5910262" y="2633350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SimpleGold-NotchBottom.png" id="112" name="Google Shape;112;p18"/>
          <p:cNvPicPr preferRelativeResize="0"/>
          <p:nvPr/>
        </p:nvPicPr>
        <p:blipFill rotWithShape="1">
          <a:blip r:embed="rId2">
            <a:alphaModFix/>
          </a:blip>
          <a:srcRect b="0" l="0" r="0" t="84078"/>
          <a:stretch/>
        </p:blipFill>
        <p:spPr>
          <a:xfrm>
            <a:off x="1850" y="4324553"/>
            <a:ext cx="9140300" cy="818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Only">
  <p:cSld name="Footer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SimpleGold-NotchBottom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84078"/>
          <a:stretch/>
        </p:blipFill>
        <p:spPr>
          <a:xfrm>
            <a:off x="1850" y="4324553"/>
            <a:ext cx="9140300" cy="818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D-BrandRefresh-PPTBackgrounds-v4_SimpleGold-NotchTop.png" id="20" name="Google Shape;20;p3"/>
          <p:cNvPicPr preferRelativeResize="0"/>
          <p:nvPr/>
        </p:nvPicPr>
        <p:blipFill rotWithShape="1">
          <a:blip r:embed="rId3">
            <a:alphaModFix/>
          </a:blip>
          <a:srcRect b="78580" l="0" r="0" t="26"/>
          <a:stretch/>
        </p:blipFill>
        <p:spPr>
          <a:xfrm>
            <a:off x="1851" y="0"/>
            <a:ext cx="9138329" cy="1100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474296"/>
            <a:ext cx="8229600" cy="1801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88"/>
              <a:buFont typeface="Source Sans 3 Light"/>
              <a:buNone/>
              <a:defRPr sz="4688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1" y="420624"/>
            <a:ext cx="5366425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Sans 3"/>
              <a:buNone/>
              <a:defRPr sz="11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57200" y="4275665"/>
            <a:ext cx="6501319" cy="429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4" type="pic"/>
          </p:nvPr>
        </p:nvSpPr>
        <p:spPr>
          <a:xfrm>
            <a:off x="6821424" y="292608"/>
            <a:ext cx="2002500" cy="3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1522413"/>
            <a:ext cx="82296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4300"/>
              <a:buFont typeface="Source Sans 3 Light"/>
              <a:buNone/>
              <a:defRPr sz="43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001966" y="438151"/>
            <a:ext cx="3684834" cy="21332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Source Sans 3 Light"/>
              <a:buNone/>
              <a:defRPr sz="3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01875" y="2571400"/>
            <a:ext cx="36849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850"/>
              <a:buNone/>
              <a:defRPr b="1" sz="1850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>
            <p:ph idx="2" type="pic"/>
          </p:nvPr>
        </p:nvSpPr>
        <p:spPr>
          <a:xfrm>
            <a:off x="457200" y="438900"/>
            <a:ext cx="4114800" cy="41148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">
  <p:cSld name="Title &amp; 2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1581150"/>
            <a:ext cx="3984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702200" y="1581150"/>
            <a:ext cx="3984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>
  <p:cSld name="Photo RIgh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300" y="1581150"/>
            <a:ext cx="36624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/>
          <p:nvPr>
            <p:ph idx="2" type="pic"/>
          </p:nvPr>
        </p:nvSpPr>
        <p:spPr>
          <a:xfrm>
            <a:off x="4572000" y="438912"/>
            <a:ext cx="4114800" cy="36576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457276" y="438900"/>
            <a:ext cx="366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3" type="subTitle"/>
          </p:nvPr>
        </p:nvSpPr>
        <p:spPr>
          <a:xfrm>
            <a:off x="466275" y="960125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eft">
  <p:cSld name="Photo Le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5024437" y="438912"/>
            <a:ext cx="3662363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024413" y="960125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5024425" y="1581150"/>
            <a:ext cx="3662400" cy="26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3" type="pic"/>
          </p:nvPr>
        </p:nvSpPr>
        <p:spPr>
          <a:xfrm>
            <a:off x="457200" y="438900"/>
            <a:ext cx="4114800" cy="41148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0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84235"/>
          <a:stretch/>
        </p:blipFill>
        <p:spPr>
          <a:xfrm>
            <a:off x="0" y="4334493"/>
            <a:ext cx="9148763" cy="811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anDiegoLogo-BlueGold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583" y="4654013"/>
            <a:ext cx="1380481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438912"/>
            <a:ext cx="8229599" cy="9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000"/>
              <a:buFont typeface="Source Sans 3 Light"/>
              <a:buNone/>
              <a:defRPr b="0" i="0" sz="3000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790">
          <p15:clr>
            <a:srgbClr val="F26B43"/>
          </p15:clr>
        </p15:guide>
        <p15:guide id="2" orient="horz" pos="276">
          <p15:clr>
            <a:srgbClr val="F26B43"/>
          </p15:clr>
        </p15:guide>
        <p15:guide id="3" orient="horz" pos="996">
          <p15:clr>
            <a:srgbClr val="F26B43"/>
          </p15:clr>
        </p15:guide>
        <p15:guide id="4" pos="5472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  <p15:guide id="7" pos="576">
          <p15:clr>
            <a:srgbClr val="F26B43"/>
          </p15:clr>
        </p15:guide>
        <p15:guide id="8" pos="288">
          <p15:clr>
            <a:srgbClr val="F26B43"/>
          </p15:clr>
        </p15:guide>
        <p15:guide id="9" pos="5616">
          <p15:clr>
            <a:srgbClr val="F26B43"/>
          </p15:clr>
        </p15:guide>
        <p15:guide id="10" orient="horz" pos="8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73950" y="681100"/>
            <a:ext cx="8239200" cy="97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urce Sans 3"/>
                <a:ea typeface="Source Sans 3"/>
                <a:cs typeface="Source Sans 3"/>
                <a:sym typeface="Source Sans 3"/>
              </a:rPr>
              <a:t>Enhanced Inventory Management</a:t>
            </a:r>
            <a:endParaRPr b="1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3956"/>
            <a:ext cx="9144000" cy="338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273950" y="1920900"/>
            <a:ext cx="8239200" cy="570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ECE 143 - Group 10</a:t>
            </a:r>
            <a:endParaRPr/>
          </a:p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5290475" y="3102000"/>
            <a:ext cx="3706500" cy="19050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Arjit Verma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Hangyang Shen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Roberto Reyes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Rosie Wang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Sesha Jonnavithula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57200" y="1522413"/>
            <a:ext cx="8229600" cy="17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Insights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6308650" y="1102475"/>
            <a:ext cx="2750100" cy="31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solidFill>
                  <a:srgbClr val="F5F0E5"/>
                </a:solidFill>
                <a:highlight>
                  <a:srgbClr val="274E13"/>
                </a:highlight>
              </a:rPr>
              <a:t>6%</a:t>
            </a:r>
            <a:r>
              <a:rPr b="0" lang="en-US" sz="1650"/>
              <a:t> of the cities contributed to </a:t>
            </a:r>
            <a:r>
              <a:rPr b="0" lang="en-US" sz="1650">
                <a:solidFill>
                  <a:srgbClr val="F5F0E5"/>
                </a:solidFill>
                <a:highlight>
                  <a:srgbClr val="274E13"/>
                </a:highlight>
              </a:rPr>
              <a:t>29.9%</a:t>
            </a:r>
            <a:r>
              <a:rPr b="0" lang="en-US" sz="1650"/>
              <a:t> of the total sales.</a:t>
            </a:r>
            <a:endParaRPr b="0" sz="16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solidFill>
                  <a:srgbClr val="F5F0E5"/>
                </a:solidFill>
                <a:highlight>
                  <a:srgbClr val="274E13"/>
                </a:highlight>
              </a:rPr>
              <a:t>5x its weight factor</a:t>
            </a:r>
            <a:endParaRPr b="0" sz="1650">
              <a:solidFill>
                <a:srgbClr val="F5F0E5"/>
              </a:solidFill>
              <a:highlight>
                <a:srgbClr val="274E13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highlight>
                  <a:srgbClr val="C69214"/>
                </a:highlight>
              </a:rPr>
              <a:t>6%</a:t>
            </a:r>
            <a:r>
              <a:rPr b="0" lang="en-US" sz="1650"/>
              <a:t> of the cities contributed to </a:t>
            </a:r>
            <a:r>
              <a:rPr b="0" lang="en-US" sz="1650">
                <a:highlight>
                  <a:srgbClr val="C69214"/>
                </a:highlight>
              </a:rPr>
              <a:t>18%</a:t>
            </a:r>
            <a:r>
              <a:rPr b="0" lang="en-US" sz="1650"/>
              <a:t> of the total sales.</a:t>
            </a:r>
            <a:endParaRPr b="0" sz="16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highlight>
                  <a:srgbClr val="C69214"/>
                </a:highlight>
              </a:rPr>
              <a:t>3x its weight factor </a:t>
            </a:r>
            <a:endParaRPr b="0" sz="1650">
              <a:highlight>
                <a:srgbClr val="C69214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highlight>
                  <a:srgbClr val="9FC5E8"/>
                </a:highlight>
              </a:rPr>
              <a:t>88%</a:t>
            </a:r>
            <a:r>
              <a:rPr b="0" lang="en-US" sz="1650"/>
              <a:t> of the cities contributed to  </a:t>
            </a:r>
            <a:r>
              <a:rPr b="0" lang="en-US" sz="1650">
                <a:highlight>
                  <a:srgbClr val="9FC5E8"/>
                </a:highlight>
              </a:rPr>
              <a:t>52%</a:t>
            </a:r>
            <a:r>
              <a:rPr b="0" lang="en-US" sz="1650"/>
              <a:t> of the total sales.</a:t>
            </a:r>
            <a:endParaRPr b="0" sz="16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650">
                <a:highlight>
                  <a:srgbClr val="9FC5E8"/>
                </a:highlight>
              </a:rPr>
              <a:t>0.6x its weight factor</a:t>
            </a:r>
            <a:endParaRPr b="0" sz="1650">
              <a:highlight>
                <a:srgbClr val="9FC5E8"/>
              </a:highlight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275625" y="104975"/>
            <a:ext cx="61275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Categorization of Cities by Sales Volume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5" y="1497100"/>
            <a:ext cx="5881849" cy="24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32267" y="262925"/>
            <a:ext cx="6018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000"/>
              <a:buFont typeface="Source Sans 3 Light"/>
              <a:buNone/>
            </a:pPr>
            <a:r>
              <a:rPr lang="en-US"/>
              <a:t>Sales Distribution across </a:t>
            </a:r>
            <a:r>
              <a:rPr lang="en-US"/>
              <a:t>C</a:t>
            </a:r>
            <a:r>
              <a:rPr lang="en-US"/>
              <a:t>ities</a:t>
            </a:r>
            <a:endParaRPr/>
          </a:p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195825" y="3692825"/>
            <a:ext cx="8590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City populations and drinking cultures are major reasons for the uneven distribution.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https://www.teamdoncaster.org.uk/Documents/DocumentView/Stream/Media/Tenant2/Data%20Observatory/Drugs%20Alcohol%20HNA.pdf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784037"/>
            <a:ext cx="8051914" cy="282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236375" y="3326775"/>
            <a:ext cx="7174500" cy="13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Over the month of January, sales followed a very regular pattern.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The last Friday of the month had higher sales, possibly due to salary credits.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This pattern repeated on a weekly basis.</a:t>
            </a:r>
            <a:endParaRPr b="0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Fridays and Saturdays had significantly higher alcohol sales.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Mondays had the least alcohol sales (no surprises there).</a:t>
            </a:r>
            <a:endParaRPr sz="1650"/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341350" y="94475"/>
            <a:ext cx="79647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Pattern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25" y="745380"/>
            <a:ext cx="3133624" cy="250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50" y="745375"/>
            <a:ext cx="4482782" cy="25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1522413"/>
            <a:ext cx="8229600" cy="17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Purchase Insights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6109325" y="950075"/>
            <a:ext cx="2907300" cy="334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/>
              <a:t>Most vendors seem to extend around </a:t>
            </a:r>
            <a:r>
              <a:rPr lang="en-US"/>
              <a:t>36 days</a:t>
            </a:r>
            <a:r>
              <a:rPr b="0" lang="en-US"/>
              <a:t> of trade credit.</a:t>
            </a:r>
            <a:endParaRPr b="0" sz="1450"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296525" y="94475"/>
            <a:ext cx="59700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000"/>
              <a:buFont typeface="Source Sans 3 Light"/>
              <a:buNone/>
            </a:pPr>
            <a:r>
              <a:rPr lang="en-US" sz="3000"/>
              <a:t>Trade</a:t>
            </a:r>
            <a:r>
              <a:rPr lang="en-US" sz="3000"/>
              <a:t> Credit Time for the Vendors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5" y="1061013"/>
            <a:ext cx="5739226" cy="312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6109325" y="950075"/>
            <a:ext cx="2907300" cy="334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/>
              <a:t>Most vendors seem to take about </a:t>
            </a:r>
            <a:r>
              <a:rPr lang="en-US"/>
              <a:t>7-8 days</a:t>
            </a:r>
            <a:r>
              <a:rPr b="0" lang="en-US"/>
              <a:t> to deliver the products after a purchase order was placed.</a:t>
            </a:r>
            <a:endParaRPr b="0" sz="1450"/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296525" y="94475"/>
            <a:ext cx="59700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Delivery</a:t>
            </a:r>
            <a:r>
              <a:rPr lang="en-US" sz="3000"/>
              <a:t> Lead Time for the Vendors</a:t>
            </a:r>
            <a:endParaRPr/>
          </a:p>
        </p:txBody>
      </p:sp>
      <p:pic>
        <p:nvPicPr>
          <p:cNvPr id="240" name="Google Shape;240;p36" title="Screenshot 2025-03-12 at 3.52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" y="1064550"/>
            <a:ext cx="5712449" cy="30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57300" y="1581150"/>
            <a:ext cx="36624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457276" y="438900"/>
            <a:ext cx="36624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</a:t>
            </a:r>
            <a:r>
              <a:rPr lang="en-US"/>
              <a:t>Forecasting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7"/>
          <p:cNvSpPr txBox="1"/>
          <p:nvPr>
            <p:ph idx="3" type="subTitle"/>
          </p:nvPr>
        </p:nvSpPr>
        <p:spPr>
          <a:xfrm>
            <a:off x="457300" y="876150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Experiments with various models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5" y="1250288"/>
            <a:ext cx="6299875" cy="3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57300" y="1581150"/>
            <a:ext cx="36624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457276" y="438900"/>
            <a:ext cx="36624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Forecasting</a:t>
            </a:r>
            <a:endParaRPr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8"/>
          <p:cNvSpPr txBox="1"/>
          <p:nvPr>
            <p:ph idx="3" type="subTitle"/>
          </p:nvPr>
        </p:nvSpPr>
        <p:spPr>
          <a:xfrm>
            <a:off x="457300" y="897150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7650"/>
            <a:ext cx="5777975" cy="31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4949400" y="1438800"/>
            <a:ext cx="3966000" cy="27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ts val="1850"/>
              <a:buChar char="●"/>
            </a:pPr>
            <a:r>
              <a:rPr lang="en-US"/>
              <a:t>A liquor retailer with 79 stores across 67 cities in England.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US"/>
              <a:t>Inventory data as of 1st January and as of 31st December.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US"/>
              <a:t>Sales data for the month of January.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US"/>
              <a:t>Purchase data from 1st January to 31st December.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US"/>
              <a:t>116 vendors and their invoice data over the year.</a:t>
            </a:r>
            <a:endParaRPr/>
          </a:p>
        </p:txBody>
      </p:sp>
      <p:pic>
        <p:nvPicPr>
          <p:cNvPr descr="Özde Büfe Yenişehir En Yakın Büfe Hizmeti - DİYARBAKIR &gt; yenisehir"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00" y="1214175"/>
            <a:ext cx="4513401" cy="31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273200" y="120450"/>
            <a:ext cx="6014100" cy="7878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dataset - Spirits LLC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 of Data Extraction and Analysis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57200" y="1581150"/>
            <a:ext cx="83079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Cleaning up data and creating coherent data frames from the several csv files.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Proposing hypotheses for correlations and checking if the data supported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Understanding the economic factors involved in efficient inventory management.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Understanding and analyzing the data, and plotting any correlations.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1522413"/>
            <a:ext cx="8229600" cy="17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Insights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6109325" y="950075"/>
            <a:ext cx="2907300" cy="334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Observations from Stock Data as</a:t>
            </a:r>
            <a:r>
              <a:rPr lang="en-US" u="sng"/>
              <a:t> of 1st January</a:t>
            </a:r>
            <a:endParaRPr u="sng"/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SzPts val="1450"/>
              <a:buChar char="●"/>
            </a:pPr>
            <a:r>
              <a:rPr b="0" lang="en-US" sz="1450"/>
              <a:t>Stores do not hold a uniform quantity of stock.</a:t>
            </a:r>
            <a:endParaRPr b="0"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0" lang="en-US" sz="1450"/>
              <a:t>Average price per bottle also differs from store to store.</a:t>
            </a:r>
            <a:endParaRPr b="0"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0" lang="en-US" sz="1450"/>
              <a:t>Stores that held more stock, also had a higher average price per bottle.</a:t>
            </a:r>
            <a:endParaRPr b="0" sz="145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5" y="950075"/>
            <a:ext cx="5812800" cy="3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type="title"/>
          </p:nvPr>
        </p:nvSpPr>
        <p:spPr>
          <a:xfrm>
            <a:off x="296525" y="94475"/>
            <a:ext cx="58128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Quantity and Average Price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5321950" y="950075"/>
            <a:ext cx="3694800" cy="334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88% correlation found</a:t>
            </a:r>
            <a:endParaRPr u="sng"/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The stock quantity held in each store, is correlated with the average price per bottle held.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Stores holding higher quantities might cater to wider markets.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The larger stores might be more popular with the wealthier drinkers.</a:t>
            </a:r>
            <a:endParaRPr b="0" sz="1650"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227025" y="94475"/>
            <a:ext cx="58128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Observed </a:t>
            </a:r>
            <a:r>
              <a:rPr lang="en-US"/>
              <a:t>Correlation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950075"/>
            <a:ext cx="5016125" cy="36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273125" y="3259438"/>
            <a:ext cx="7891200" cy="126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Only 1 of the top 5 most profitable products was held in the top 5 </a:t>
            </a:r>
            <a:r>
              <a:rPr b="0" lang="en-US" sz="1650"/>
              <a:t>quantities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This highlights the need to </a:t>
            </a:r>
            <a:r>
              <a:rPr b="0" lang="en-US" sz="1650"/>
              <a:t>better manage inventory to optimize profits.</a:t>
            </a:r>
            <a:endParaRPr b="0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The profitable products may be running out of stock.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The non-profitable/stagnant products may be held in unnecessary quantities.</a:t>
            </a:r>
            <a:endParaRPr sz="1650"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236375" y="94475"/>
            <a:ext cx="79647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Discrepancy between held stock and profitable stock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0" y="759956"/>
            <a:ext cx="3768674" cy="244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50" y="759950"/>
            <a:ext cx="3768674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5154000" y="834925"/>
            <a:ext cx="3904800" cy="3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u="sng"/>
              <a:t>Stock Movement Analysis</a:t>
            </a:r>
            <a:endParaRPr sz="1650" u="sng"/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Analysed stock movement data from inventory data and purchase data.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Observed that of the products held:</a:t>
            </a:r>
            <a:endParaRPr b="0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56% of them are ~75% stagnant.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35% of them are slow moving, or are ~30-75% stagnant.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7% are nearing re-order levels with &lt; 30% stock stagnated.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2% have run out of stock.</a:t>
            </a:r>
            <a:endParaRPr sz="165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86600" y="94475"/>
            <a:ext cx="61275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Categorization of Products held in stock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0" y="834913"/>
            <a:ext cx="4722218" cy="36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5154000" y="834925"/>
            <a:ext cx="3904800" cy="3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Used sales, purchase and inventory data to perform EOQ analysis.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Limited sales data only covered a subset of all products.</a:t>
            </a:r>
            <a:endParaRPr b="0"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0" lang="en-US" sz="1650"/>
              <a:t>For the products covered, we observed:</a:t>
            </a:r>
            <a:endParaRPr b="0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Select few products were held in insufficient amount.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US" sz="1650"/>
              <a:t>Majority of products were held in excess.</a:t>
            </a:r>
            <a:endParaRPr sz="1650"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160100" y="94475"/>
            <a:ext cx="6127500" cy="855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Economic Order Quantity Analysis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0" y="997500"/>
            <a:ext cx="4729635" cy="351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Gold Line Theme">
  <a:themeElements>
    <a:clrScheme name="Custom 4">
      <a:dk1>
        <a:srgbClr val="182B48"/>
      </a:dk1>
      <a:lt1>
        <a:srgbClr val="F5F0E5"/>
      </a:lt1>
      <a:dk2>
        <a:srgbClr val="182B48"/>
      </a:dk2>
      <a:lt2>
        <a:srgbClr val="F5F0E5"/>
      </a:lt2>
      <a:accent1>
        <a:srgbClr val="C59114"/>
      </a:accent1>
      <a:accent2>
        <a:srgbClr val="00629B"/>
      </a:accent2>
      <a:accent3>
        <a:srgbClr val="182B48"/>
      </a:accent3>
      <a:accent4>
        <a:srgbClr val="C59114"/>
      </a:accent4>
      <a:accent5>
        <a:srgbClr val="00629B"/>
      </a:accent5>
      <a:accent6>
        <a:srgbClr val="182B48"/>
      </a:accent6>
      <a:hlink>
        <a:srgbClr val="00629B"/>
      </a:hlink>
      <a:folHlink>
        <a:srgbClr val="7475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