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35"/>
  </p:notesMasterIdLst>
  <p:handoutMasterIdLst>
    <p:handoutMasterId r:id="rId36"/>
  </p:handoutMasterIdLst>
  <p:sldIdLst>
    <p:sldId id="256" r:id="rId5"/>
    <p:sldId id="275" r:id="rId6"/>
    <p:sldId id="258" r:id="rId7"/>
    <p:sldId id="260" r:id="rId8"/>
    <p:sldId id="276" r:id="rId9"/>
    <p:sldId id="277" r:id="rId10"/>
    <p:sldId id="278" r:id="rId11"/>
    <p:sldId id="297" r:id="rId12"/>
    <p:sldId id="298" r:id="rId13"/>
    <p:sldId id="279" r:id="rId14"/>
    <p:sldId id="280" r:id="rId15"/>
    <p:sldId id="281" r:id="rId16"/>
    <p:sldId id="282" r:id="rId17"/>
    <p:sldId id="283" r:id="rId18"/>
    <p:sldId id="292" r:id="rId19"/>
    <p:sldId id="284" r:id="rId20"/>
    <p:sldId id="293" r:id="rId21"/>
    <p:sldId id="285" r:id="rId22"/>
    <p:sldId id="289" r:id="rId23"/>
    <p:sldId id="290" r:id="rId24"/>
    <p:sldId id="291" r:id="rId25"/>
    <p:sldId id="294" r:id="rId26"/>
    <p:sldId id="299" r:id="rId27"/>
    <p:sldId id="286" r:id="rId28"/>
    <p:sldId id="295" r:id="rId29"/>
    <p:sldId id="287" r:id="rId30"/>
    <p:sldId id="296" r:id="rId31"/>
    <p:sldId id="300" r:id="rId32"/>
    <p:sldId id="288" r:id="rId33"/>
    <p:sldId id="274" r:id="rId34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5BEB4-16FE-483D-B645-70A42C00F89C}" v="116" dt="2020-11-10T15:22:42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4D82819-B6AE-466A-A91B-1E090E2E83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48AA21-CE91-4A84-939E-B85A5A3533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B65F-24A3-4048-9EA3-0AAFC53F775F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2020/11/10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FA3394-A253-415D-81FF-BE22639838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6523C91-DE84-4680-8299-370FEA0113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E07FB-3D07-4315-8463-7CC8F209D61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1215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A962474-3EB0-464C-A77E-BA3FF4CE3042}" type="datetime1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E51E795-A4A9-45C4-898E-4AB76FC232E0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10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1E795-A4A9-45C4-898E-4AB76FC232E0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90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1E795-A4A9-45C4-898E-4AB76FC232E0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44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1E795-A4A9-45C4-898E-4AB76FC232E0}" type="slidenum">
              <a:rPr lang="en-US" altLang="zh-TW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939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1E795-A4A9-45C4-898E-4AB76FC232E0}" type="slidenum">
              <a:rPr lang="en-US" altLang="zh-TW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82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標題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A7CD9D78-9707-4F80-BB3E-834898F824C2}" type="datetime1">
              <a:rPr lang="zh-TW" altLang="en-US" noProof="0" smtClean="0"/>
              <a:t>2020/11/10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 rtl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61770D-3BA4-4AC6-95A7-6EA41CC7BCE7}" type="datetime1">
              <a:rPr lang="zh-TW" altLang="en-US" noProof="0" smtClean="0"/>
              <a:t>2020/11/10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 rtl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12D991-66C6-4904-8094-16CF96CBCFF1}" type="datetime1">
              <a:rPr lang="zh-TW" altLang="en-US" noProof="0" smtClean="0"/>
              <a:t>2020/11/10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 rtl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預留位置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9D0C9FC-EA21-4563-AFA7-E8D33B9C3682}" type="datetime1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A867A6-4153-46EA-8246-ECCF6A192718}" type="datetime1">
              <a:rPr lang="zh-TW" altLang="en-US" noProof="0" smtClean="0"/>
              <a:t>2020/11/10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 rtl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TW" altLang="en-US" sz="8000" noProof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6" name="標題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預留位置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TW" altLang="en-US" noProof="0"/>
              <a:t>編輯母片文字樣式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1BA57BC-272A-42D5-BC51-B6109745E22F}" type="datetime1">
              <a:rPr lang="zh-TW" altLang="en-US" smtClean="0"/>
              <a:pPr/>
              <a:t>2020/11/10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0" name="文字預留位置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TW" altLang="en-US" noProof="0"/>
              <a:t>編輯母片文字樣式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453CA-FEEE-4DA7-B6BC-7334DE9BE26E}" type="datetime1">
              <a:rPr lang="zh-TW" altLang="en-US" noProof="0" smtClean="0"/>
              <a:t>2020/11/10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 rtl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2B8271-B3E1-4DFE-B523-1CEF64C41FF1}" type="datetime1">
              <a:rPr lang="zh-TW" altLang="en-US" noProof="0" smtClean="0"/>
              <a:t>2020/11/10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38A4A-9E06-4718-B3F5-058DA64AE7D5}" type="datetime1">
              <a:rPr lang="zh-TW" altLang="en-US" noProof="0" smtClean="0"/>
              <a:t>2020/11/10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3000FB-18C4-4BB5-A332-856BB4ACBE63}" type="datetime1">
              <a:rPr lang="zh-TW" altLang="en-US" noProof="0" smtClean="0"/>
              <a:t>2020/11/10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FC8DB3-BA3C-4EA7-91C1-D014A4C00F21}" type="datetime1">
              <a:rPr lang="zh-TW" altLang="en-US" noProof="0" smtClean="0"/>
              <a:t>2020/11/10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 rtl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C369B4-91E4-4A64-AA75-A4CA3CC039A3}" type="datetime1">
              <a:rPr lang="zh-TW" altLang="en-US" noProof="0" smtClean="0"/>
              <a:t>2020/11/10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954F9-4097-43C0-A101-DD66FCC0D6F8}" type="datetime1">
              <a:rPr lang="zh-TW" altLang="en-US" noProof="0" smtClean="0"/>
              <a:t>2020/11/10</a:t>
            </a:fld>
            <a:endParaRPr lang="zh-TW" altLang="en-US" noProof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773271-032B-4FEB-B96C-762B02DB02C6}" type="datetime1">
              <a:rPr lang="zh-TW" altLang="en-US" noProof="0" smtClean="0"/>
              <a:t>2020/11/10</a:t>
            </a:fld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9B7EB8-9B55-401F-8E36-E35D985DA228}" type="datetime1">
              <a:rPr lang="zh-TW" altLang="en-US" noProof="0" smtClean="0"/>
              <a:t>2020/11/10</a:t>
            </a:fld>
            <a:endParaRPr lang="zh-TW" altLang="en-US" noProof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F5CB96-3215-440B-BF2C-D3855E494BA1}" type="datetime1">
              <a:rPr lang="zh-TW" altLang="en-US" noProof="0" smtClean="0"/>
              <a:t>2020/11/10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 rtl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天體-R1---重疊內容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4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DCA522-B505-4B1A-B105-A9E4A282121F}" type="datetime1">
              <a:rPr lang="zh-TW" altLang="en-US" noProof="0" smtClean="0"/>
              <a:t>2020/11/10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TW" noProof="0" smtClean="0"/>
              <a:pPr rtl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D1298CE-92A3-4C21-80EE-6E5E481941CA}" type="datetime1">
              <a:rPr lang="zh-TW" altLang="en-US" smtClean="0"/>
              <a:t>2020/11/10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E57DC2-970A-4B3E-BB1C-7A09969E49DF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夜空與遙遠地平線上的群山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926" y="428625"/>
            <a:ext cx="10793130" cy="3355108"/>
          </a:xfrm>
        </p:spPr>
        <p:txBody>
          <a:bodyPr rtlCol="0">
            <a:normAutofit/>
          </a:bodyPr>
          <a:lstStyle/>
          <a:p>
            <a:pPr rtl="0"/>
            <a:r>
              <a:rPr lang="en-GB" altLang="zh-HK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ENG1003 Freshman Seminar for Engineering PROJECT</a:t>
            </a:r>
            <a:br>
              <a:rPr lang="en-GB" altLang="zh-HK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Design of Path Planning Algorithm for Aircraft Operation </a:t>
            </a:r>
            <a:br>
              <a:rPr lang="en-GB" altLang="zh-HK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zh-HK" sz="2000">
                <a:latin typeface="Times New Roman" panose="02020603050405020304" pitchFamily="18" charset="0"/>
                <a:cs typeface="Times New Roman" panose="02020603050405020304" pitchFamily="18" charset="0"/>
              </a:rPr>
              <a:t>Group 8</a:t>
            </a:r>
            <a:br>
              <a:rPr lang="en-GB" altLang="zh-HK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3956" y="3469844"/>
            <a:ext cx="1562100" cy="1755772"/>
          </a:xfrm>
        </p:spPr>
        <p:txBody>
          <a:bodyPr rtlCol="0">
            <a:normAutofit/>
          </a:bodyPr>
          <a:lstStyle/>
          <a:p>
            <a:pPr algn="just" rtl="0"/>
            <a:r>
              <a:rPr lang="en-GB" altLang="zh-HK" sz="1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 Ho LEUNG</a:t>
            </a:r>
          </a:p>
          <a:p>
            <a:pPr algn="just" rtl="0"/>
            <a:r>
              <a:rPr lang="en-GB" altLang="zh-HK" sz="1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Lok </a:t>
            </a:r>
            <a:r>
              <a:rPr lang="en-GB" altLang="zh-HK" sz="1400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Hei</a:t>
            </a:r>
            <a:r>
              <a:rPr lang="en-GB" altLang="zh-HK" sz="1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endParaRPr lang="en-GB" altLang="zh-HK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/>
            <a:r>
              <a:rPr lang="en-GB" altLang="zh-HK" sz="1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Pak Ho CHAN</a:t>
            </a:r>
          </a:p>
          <a:p>
            <a:pPr algn="just" rtl="0"/>
            <a:r>
              <a:rPr lang="en-GB" altLang="zh-HK" sz="1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Hoi Ki TSANG</a:t>
            </a:r>
            <a:endParaRPr lang="en-GB" altLang="zh-HK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/>
            <a:r>
              <a:rPr lang="en-GB" altLang="zh-HK" sz="1400" b="0" i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Yat</a:t>
            </a:r>
            <a:r>
              <a:rPr lang="en-GB" altLang="zh-HK" sz="1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Chi KHIM</a:t>
            </a:r>
            <a:endParaRPr lang="zh-TW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15993-CD62-4F64-95A3-FD04CD2C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847850"/>
            <a:ext cx="10963274" cy="2999318"/>
          </a:xfrm>
        </p:spPr>
        <p:txBody>
          <a:bodyPr/>
          <a:lstStyle/>
          <a:p>
            <a:pPr marL="0" lvl="0" indent="0"/>
            <a:r>
              <a:rPr lang="en-US" altLang="zh-HK" b="1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Introduction of the Engineering Tools </a:t>
            </a:r>
            <a:br>
              <a:rPr lang="en-US" altLang="zh-HK" sz="3200" b="1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HK" sz="1200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2800" kern="1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 P</a:t>
            </a:r>
            <a:r>
              <a:rPr lang="en-US" altLang="zh-HK" sz="2800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ython</a:t>
            </a:r>
            <a:br>
              <a:rPr lang="zh-TW" altLang="zh-HK" sz="2800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2800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 </a:t>
            </a:r>
            <a:r>
              <a:rPr lang="en-US" altLang="zh-HK" sz="2800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GitHub</a:t>
            </a:r>
            <a:endParaRPr lang="zh-HK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68B61-D7E1-402F-B29E-F969BD48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kern="10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lang="en-US" altLang="zh-HK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ython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C0F62E-4809-4180-A516-36672FD11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6" y="1724554"/>
            <a:ext cx="10131425" cy="34088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24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interpret</a:t>
            </a:r>
          </a:p>
          <a:p>
            <a:pPr>
              <a:buFontTx/>
              <a:buChar char="-"/>
            </a:pPr>
            <a:r>
              <a:rPr lang="en-US" altLang="zh-HK" sz="22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handled by the interpreter</a:t>
            </a:r>
          </a:p>
          <a:p>
            <a:pPr marL="0" indent="0">
              <a:buNone/>
            </a:pPr>
            <a:r>
              <a:rPr lang="en-US" altLang="zh-HK" sz="24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Interacting</a:t>
            </a:r>
            <a:endParaRPr lang="en-US" altLang="zh-HK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buFontTx/>
              <a:buChar char="-"/>
            </a:pPr>
            <a:r>
              <a:rPr lang="en-US" altLang="zh-HK" sz="22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write code and interact directly</a:t>
            </a:r>
          </a:p>
          <a:p>
            <a:pPr marL="0" indent="0">
              <a:buNone/>
            </a:pPr>
            <a:r>
              <a:rPr lang="en-US" altLang="zh-HK" sz="24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object-oriented</a:t>
            </a:r>
          </a:p>
          <a:p>
            <a:pPr>
              <a:buFontTx/>
              <a:buChar char="-"/>
            </a:pPr>
            <a:r>
              <a:rPr lang="en-US" altLang="zh-HK" sz="22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support object-oriented styles and programming techniques</a:t>
            </a:r>
          </a:p>
          <a:p>
            <a:pPr marL="0" indent="0">
              <a:buNone/>
            </a:pPr>
            <a:endParaRPr lang="zh-HK" altLang="en-US" sz="2200"/>
          </a:p>
        </p:txBody>
      </p:sp>
    </p:spTree>
    <p:extLst>
      <p:ext uri="{BB962C8B-B14F-4D97-AF65-F5344CB8AC3E}">
        <p14:creationId xmlns:p14="http://schemas.microsoft.com/office/powerpoint/2010/main" val="272927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B5E08-E165-4904-A808-A4B9A0CE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programming language</a:t>
            </a:r>
            <a:endParaRPr lang="zh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C6546-40F8-4B29-92BB-09E55A924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93309"/>
            <a:ext cx="10131425" cy="4258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24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easy to learn</a:t>
            </a:r>
          </a:p>
          <a:p>
            <a:pPr>
              <a:buFontTx/>
              <a:buChar char="-"/>
            </a:pPr>
            <a:r>
              <a:rPr lang="en-US" altLang="zh-HK" sz="20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few keywords, simple structure and clear syntax</a:t>
            </a:r>
          </a:p>
          <a:p>
            <a:pPr marL="0" indent="0">
              <a:buNone/>
            </a:pPr>
            <a:r>
              <a:rPr lang="en-US" altLang="zh-HK" sz="24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easy to read</a:t>
            </a:r>
          </a:p>
          <a:p>
            <a:pPr>
              <a:buFontTx/>
              <a:buChar char="-"/>
            </a:pPr>
            <a:r>
              <a:rPr lang="en-US" altLang="zh-HK" sz="20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code is clearly defined and visible to the eyes</a:t>
            </a:r>
          </a:p>
          <a:p>
            <a:pPr marL="0" indent="0">
              <a:buNone/>
            </a:pPr>
            <a:r>
              <a:rPr lang="en-US" altLang="zh-HK" sz="24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easy to maintain</a:t>
            </a:r>
          </a:p>
          <a:p>
            <a:pPr>
              <a:buFontTx/>
              <a:buChar char="-"/>
            </a:pPr>
            <a:r>
              <a:rPr lang="en-US" altLang="zh-HK" sz="20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source code is easy to maintain</a:t>
            </a:r>
          </a:p>
          <a:p>
            <a:pPr marL="0" indent="0">
              <a:buNone/>
            </a:pPr>
            <a:r>
              <a:rPr lang="en-US" altLang="zh-HK" sz="240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lang="en-US" altLang="zh-HK" sz="24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language for entry-level programmers</a:t>
            </a:r>
          </a:p>
          <a:p>
            <a:pPr>
              <a:buFontTx/>
              <a:buChar char="-"/>
            </a:pPr>
            <a:r>
              <a:rPr lang="en-US" altLang="zh-HK" sz="20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supports the development of various applications</a:t>
            </a:r>
          </a:p>
        </p:txBody>
      </p:sp>
    </p:spTree>
    <p:extLst>
      <p:ext uri="{BB962C8B-B14F-4D97-AF65-F5344CB8AC3E}">
        <p14:creationId xmlns:p14="http://schemas.microsoft.com/office/powerpoint/2010/main" val="62012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806BC9-52A2-4947-B69C-323ABEB8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sz="3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zh-HK" altLang="en-US" sz="3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5A28F0-D4D4-436E-B40D-C1C41941F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76424"/>
            <a:ext cx="10131425" cy="2915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2600" err="1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Github</a:t>
            </a:r>
            <a:r>
              <a:rPr lang="en-US" altLang="zh-HK" sz="26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provides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HK" sz="22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hosting for software development and version control using Git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HK" sz="22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distributed version control of Git and source code management functions</a:t>
            </a:r>
            <a:endParaRPr lang="en-US" altLang="zh-HK" sz="22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HK" sz="22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access control and multiple collaboration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89954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EA172-9C5B-4A1B-8596-81CC5F09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zh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89629-0EC6-42B9-BACC-149947988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694392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26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Five essentials</a:t>
            </a:r>
          </a:p>
          <a:p>
            <a:r>
              <a:rPr lang="en-US" altLang="zh-HK" sz="2200"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HK" sz="22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epositories</a:t>
            </a:r>
          </a:p>
          <a:p>
            <a:r>
              <a:rPr lang="en-US" altLang="zh-HK" sz="22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Branches</a:t>
            </a:r>
            <a:endParaRPr lang="en-US" altLang="zh-HK" sz="22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HK" sz="22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Commits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HK" sz="2200">
                <a:latin typeface="Times New Roman" panose="02020603050405020304" pitchFamily="18" charset="0"/>
                <a:ea typeface="新細明體" panose="02020500000000000000" pitchFamily="18" charset="-120"/>
              </a:rPr>
              <a:t>P</a:t>
            </a:r>
            <a:r>
              <a:rPr lang="en-US" altLang="zh-HK" sz="22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ull requests</a:t>
            </a:r>
            <a:endParaRPr lang="en-US" altLang="zh-HK" sz="22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HK" sz="220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58112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F9EBA-CD31-40D6-A3BD-41997340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sz="3800">
                <a:latin typeface="Times New Roman" panose="02020603050405020304" pitchFamily="18" charset="0"/>
                <a:cs typeface="Times New Roman" panose="02020603050405020304" pitchFamily="18" charset="0"/>
              </a:rPr>
              <a:t>Trip cost</a:t>
            </a:r>
            <a:endParaRPr lang="zh-HK" altLang="en-US" sz="3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DCC733-16CE-49FE-A932-B7E1809BD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5" y="1894417"/>
            <a:ext cx="10131425" cy="3649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zh-HK" sz="2400">
                <a:latin typeface="Times New Roman" panose="02020603050405020304" pitchFamily="18" charset="0"/>
                <a:cs typeface="Times New Roman" panose="02020603050405020304" pitchFamily="18" charset="0"/>
              </a:rPr>
              <a:t>C = </a:t>
            </a:r>
            <a:r>
              <a:rPr lang="zh-HK" alt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𝐶𝐹 ∙ ∆𝐹 </a:t>
            </a:r>
            <a:r>
              <a:rPr lang="en-GB" altLang="zh-HK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HK" alt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𝐶𝑇 ∙ ∆𝑇 </a:t>
            </a:r>
            <a:r>
              <a:rPr lang="en-GB" altLang="zh-HK"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HK" alt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𝐶𝑐</a:t>
            </a:r>
            <a:endParaRPr lang="en-US" altLang="zh-H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H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HK" alt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𝐶𝐹</a:t>
            </a:r>
            <a:r>
              <a:rPr lang="en-GB" altLang="zh-HK" sz="2400">
                <a:latin typeface="Times New Roman" panose="02020603050405020304" pitchFamily="18" charset="0"/>
                <a:cs typeface="Times New Roman" panose="02020603050405020304" pitchFamily="18" charset="0"/>
              </a:rPr>
              <a:t>=cost of fuel per kg </a:t>
            </a:r>
          </a:p>
          <a:p>
            <a:pPr marL="0" indent="0">
              <a:buNone/>
            </a:pPr>
            <a:r>
              <a:rPr lang="zh-HK" alt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𝐶𝑇</a:t>
            </a:r>
            <a:r>
              <a:rPr lang="en-GB" altLang="zh-HK" sz="2400">
                <a:latin typeface="Times New Roman" panose="02020603050405020304" pitchFamily="18" charset="0"/>
                <a:cs typeface="Times New Roman" panose="02020603050405020304" pitchFamily="18" charset="0"/>
              </a:rPr>
              <a:t>=time related cost per minute of flight </a:t>
            </a:r>
          </a:p>
          <a:p>
            <a:pPr marL="0" indent="0">
              <a:buNone/>
            </a:pPr>
            <a:r>
              <a:rPr lang="zh-HK" alt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𝐶𝑐</a:t>
            </a:r>
            <a:r>
              <a:rPr lang="en-GB" altLang="zh-HK" sz="2400">
                <a:latin typeface="Times New Roman" panose="02020603050405020304" pitchFamily="18" charset="0"/>
                <a:cs typeface="Times New Roman" panose="02020603050405020304" pitchFamily="18" charset="0"/>
              </a:rPr>
              <a:t>=fixed cost independent of time </a:t>
            </a:r>
          </a:p>
          <a:p>
            <a:pPr marL="0" indent="0">
              <a:buNone/>
            </a:pPr>
            <a:r>
              <a:rPr lang="zh-HK" alt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𝐶𝑇</a:t>
            </a:r>
            <a:r>
              <a:rPr lang="en-GB" altLang="zh-HK" sz="2400">
                <a:latin typeface="Times New Roman" panose="02020603050405020304" pitchFamily="18" charset="0"/>
                <a:cs typeface="Times New Roman" panose="02020603050405020304" pitchFamily="18" charset="0"/>
              </a:rPr>
              <a:t>=time related cost per minute of flight </a:t>
            </a:r>
          </a:p>
          <a:p>
            <a:pPr marL="0" indent="0">
              <a:buNone/>
            </a:pPr>
            <a:r>
              <a:rPr lang="en-GB" altLang="zh-HK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zh-HK" alt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𝐹</a:t>
            </a:r>
            <a:r>
              <a:rPr lang="en-GB" altLang="zh-HK" sz="2400">
                <a:latin typeface="Times New Roman" panose="02020603050405020304" pitchFamily="18" charset="0"/>
                <a:cs typeface="Times New Roman" panose="02020603050405020304" pitchFamily="18" charset="0"/>
              </a:rPr>
              <a:t>=trip fuel </a:t>
            </a:r>
          </a:p>
          <a:p>
            <a:pPr marL="0" indent="0">
              <a:buNone/>
            </a:pPr>
            <a:r>
              <a:rPr lang="en-GB" altLang="zh-HK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zh-HK" alt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𝑇</a:t>
            </a:r>
            <a:r>
              <a:rPr lang="en-GB" altLang="zh-HK" sz="2400">
                <a:latin typeface="Times New Roman" panose="02020603050405020304" pitchFamily="18" charset="0"/>
                <a:cs typeface="Times New Roman" panose="02020603050405020304" pitchFamily="18" charset="0"/>
              </a:rPr>
              <a:t>=trip Time</a:t>
            </a:r>
          </a:p>
        </p:txBody>
      </p:sp>
    </p:spTree>
    <p:extLst>
      <p:ext uri="{BB962C8B-B14F-4D97-AF65-F5344CB8AC3E}">
        <p14:creationId xmlns:p14="http://schemas.microsoft.com/office/powerpoint/2010/main" val="548308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921AB1-2846-4FAC-9C5C-E056972D3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425" y="1742017"/>
            <a:ext cx="86582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3600" b="1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Task 1: </a:t>
            </a:r>
            <a:r>
              <a:rPr lang="en-US" altLang="zh-HK" sz="3600" b="1">
                <a:effectLst/>
                <a:latin typeface="Times New Roman" panose="02020603050405020304" pitchFamily="18" charset="0"/>
                <a:ea typeface="Brush Script MT" panose="03060802040406070304" pitchFamily="66" charset="0"/>
                <a:cs typeface="Times New Roman" panose="02020603050405020304" pitchFamily="18" charset="0"/>
              </a:rPr>
              <a:t>Finding the </a:t>
            </a:r>
            <a:r>
              <a:rPr lang="en-US" altLang="zh-HK" sz="3600" b="1" err="1">
                <a:effectLst/>
                <a:latin typeface="Times New Roman" panose="02020603050405020304" pitchFamily="18" charset="0"/>
                <a:ea typeface="Brush Script MT" panose="03060802040406070304" pitchFamily="66" charset="0"/>
                <a:cs typeface="Times New Roman" panose="02020603050405020304" pitchFamily="18" charset="0"/>
              </a:rPr>
              <a:t>PolyU</a:t>
            </a:r>
            <a:r>
              <a:rPr lang="en-US" altLang="zh-HK" sz="3600" b="1">
                <a:effectLst/>
                <a:latin typeface="Times New Roman" panose="02020603050405020304" pitchFamily="18" charset="0"/>
                <a:ea typeface="Brush Script MT" panose="03060802040406070304" pitchFamily="66" charset="0"/>
                <a:cs typeface="Times New Roman" panose="02020603050405020304" pitchFamily="18" charset="0"/>
              </a:rPr>
              <a:t> Aircraft Model</a:t>
            </a:r>
          </a:p>
          <a:p>
            <a:pPr marL="0" indent="0">
              <a:buNone/>
            </a:pPr>
            <a:r>
              <a:rPr lang="en-US" altLang="zh-HK" sz="3600" b="1">
                <a:latin typeface="Times New Roman" panose="02020603050405020304" pitchFamily="18" charset="0"/>
                <a:ea typeface="Brush Script MT" panose="03060802040406070304" pitchFamily="66" charset="0"/>
                <a:cs typeface="Times New Roman" panose="02020603050405020304" pitchFamily="18" charset="0"/>
              </a:rPr>
              <a:t>             </a:t>
            </a:r>
            <a:r>
              <a:rPr lang="en-US" altLang="zh-HK" sz="3600" b="1">
                <a:effectLst/>
                <a:latin typeface="Times New Roman" panose="02020603050405020304" pitchFamily="18" charset="0"/>
                <a:ea typeface="Brush Script MT" panose="03060802040406070304" pitchFamily="66" charset="0"/>
                <a:cs typeface="Times New Roman" panose="02020603050405020304" pitchFamily="18" charset="0"/>
              </a:rPr>
              <a:t>that</a:t>
            </a:r>
            <a:r>
              <a:rPr lang="en-US" altLang="zh-HK" sz="3600" b="1">
                <a:latin typeface="Times New Roman" panose="02020603050405020304" pitchFamily="18" charset="0"/>
                <a:ea typeface="Brush Script MT" panose="03060802040406070304" pitchFamily="66" charset="0"/>
                <a:cs typeface="Times New Roman" panose="02020603050405020304" pitchFamily="18" charset="0"/>
              </a:rPr>
              <a:t> </a:t>
            </a:r>
            <a:r>
              <a:rPr lang="en-US" altLang="zh-HK" sz="3600" b="1">
                <a:effectLst/>
                <a:latin typeface="Times New Roman" panose="02020603050405020304" pitchFamily="18" charset="0"/>
                <a:ea typeface="Brush Script MT" panose="03060802040406070304" pitchFamily="66" charset="0"/>
                <a:cs typeface="Times New Roman" panose="02020603050405020304" pitchFamily="18" charset="0"/>
              </a:rPr>
              <a:t>achieve the minimum cost</a:t>
            </a:r>
          </a:p>
        </p:txBody>
      </p:sp>
    </p:spTree>
    <p:extLst>
      <p:ext uri="{BB962C8B-B14F-4D97-AF65-F5344CB8AC3E}">
        <p14:creationId xmlns:p14="http://schemas.microsoft.com/office/powerpoint/2010/main" val="3967767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B6821-CFE9-4A87-9CFF-2A523EF8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71500"/>
            <a:ext cx="10131425" cy="1456267"/>
          </a:xfrm>
        </p:spPr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HK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polyu</a:t>
            </a:r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 aircraft models</a:t>
            </a:r>
            <a:endParaRPr lang="zh-HK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B89D60C-68FF-47FD-842A-2238332B3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761247"/>
              </p:ext>
            </p:extLst>
          </p:nvPr>
        </p:nvGraphicFramePr>
        <p:xfrm>
          <a:off x="838199" y="1838046"/>
          <a:ext cx="8210551" cy="1955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357546">
                  <a:extLst>
                    <a:ext uri="{9D8B030D-6E8A-4147-A177-3AD203B41FA5}">
                      <a16:colId xmlns:a16="http://schemas.microsoft.com/office/drawing/2014/main" val="3541273903"/>
                    </a:ext>
                  </a:extLst>
                </a:gridCol>
                <a:gridCol w="914695">
                  <a:extLst>
                    <a:ext uri="{9D8B030D-6E8A-4147-A177-3AD203B41FA5}">
                      <a16:colId xmlns:a16="http://schemas.microsoft.com/office/drawing/2014/main" val="3579618347"/>
                    </a:ext>
                  </a:extLst>
                </a:gridCol>
                <a:gridCol w="781294">
                  <a:extLst>
                    <a:ext uri="{9D8B030D-6E8A-4147-A177-3AD203B41FA5}">
                      <a16:colId xmlns:a16="http://schemas.microsoft.com/office/drawing/2014/main" val="2185362754"/>
                    </a:ext>
                  </a:extLst>
                </a:gridCol>
                <a:gridCol w="841980">
                  <a:extLst>
                    <a:ext uri="{9D8B030D-6E8A-4147-A177-3AD203B41FA5}">
                      <a16:colId xmlns:a16="http://schemas.microsoft.com/office/drawing/2014/main" val="3441172182"/>
                    </a:ext>
                  </a:extLst>
                </a:gridCol>
                <a:gridCol w="805896">
                  <a:extLst>
                    <a:ext uri="{9D8B030D-6E8A-4147-A177-3AD203B41FA5}">
                      <a16:colId xmlns:a16="http://schemas.microsoft.com/office/drawing/2014/main" val="2942077682"/>
                    </a:ext>
                  </a:extLst>
                </a:gridCol>
                <a:gridCol w="805896">
                  <a:extLst>
                    <a:ext uri="{9D8B030D-6E8A-4147-A177-3AD203B41FA5}">
                      <a16:colId xmlns:a16="http://schemas.microsoft.com/office/drawing/2014/main" val="3332471990"/>
                    </a:ext>
                  </a:extLst>
                </a:gridCol>
                <a:gridCol w="841980">
                  <a:extLst>
                    <a:ext uri="{9D8B030D-6E8A-4147-A177-3AD203B41FA5}">
                      <a16:colId xmlns:a16="http://schemas.microsoft.com/office/drawing/2014/main" val="1703903079"/>
                    </a:ext>
                  </a:extLst>
                </a:gridCol>
                <a:gridCol w="861264">
                  <a:extLst>
                    <a:ext uri="{9D8B030D-6E8A-4147-A177-3AD203B41FA5}">
                      <a16:colId xmlns:a16="http://schemas.microsoft.com/office/drawing/2014/main" val="3639578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HK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Aircraft Model</a:t>
                      </a:r>
                      <a:endParaRPr lang="zh-HK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</a:t>
                      </a:r>
                      <a:endParaRPr lang="zh-HK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GB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∆𝐹 </a:t>
                      </a:r>
                      <a:endParaRPr lang="zh-HK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GB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𝐶𝑇 </a:t>
                      </a:r>
                      <a:endParaRPr lang="zh-HK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GB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∆𝑇 </a:t>
                      </a:r>
                      <a:endParaRPr lang="zh-HK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GB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𝐶𝑐</a:t>
                      </a:r>
                      <a:endParaRPr lang="zh-HK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GB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∆𝐹</a:t>
                      </a:r>
                      <a:r>
                        <a:rPr lang="en-US" altLang="zh-HK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HK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GB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</a:t>
                      </a:r>
                      <a:r>
                        <a:rPr lang="en-US" altLang="zh-HK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</a:t>
                      </a:r>
                      <a:endParaRPr lang="zh-HK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937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PolyU-A380</a:t>
                      </a:r>
                      <a:endParaRPr lang="zh-HK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68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PolyU-A381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94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PolyU-A382</a:t>
                      </a:r>
                      <a:endParaRPr lang="zh-HK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85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PolyU-A383</a:t>
                      </a:r>
                      <a:endParaRPr lang="zh-HK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586185"/>
                  </a:ext>
                </a:extLst>
              </a:tr>
            </a:tbl>
          </a:graphicData>
        </a:graphic>
      </p:graphicFrame>
      <p:grpSp>
        <p:nvGrpSpPr>
          <p:cNvPr id="5" name="Group 7">
            <a:extLst>
              <a:ext uri="{FF2B5EF4-FFF2-40B4-BE49-F238E27FC236}">
                <a16:creationId xmlns:a16="http://schemas.microsoft.com/office/drawing/2014/main" id="{858006A5-BCFE-4340-96DF-573DD0FAD9FA}"/>
              </a:ext>
            </a:extLst>
          </p:cNvPr>
          <p:cNvGrpSpPr/>
          <p:nvPr/>
        </p:nvGrpSpPr>
        <p:grpSpPr>
          <a:xfrm>
            <a:off x="6798946" y="3983038"/>
            <a:ext cx="4884946" cy="2588259"/>
            <a:chOff x="0" y="0"/>
            <a:chExt cx="5486400" cy="3233420"/>
          </a:xfrm>
        </p:grpSpPr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01AD35B0-7A15-44A2-BA22-D5868D8F4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86400" cy="2910840"/>
            </a:xfrm>
            <a:prstGeom prst="rect">
              <a:avLst/>
            </a:prstGeom>
          </p:spPr>
        </p:pic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FB169D63-7D9E-4381-A4F7-43D9B7602A52}"/>
                </a:ext>
              </a:extLst>
            </p:cNvPr>
            <p:cNvSpPr txBox="1"/>
            <p:nvPr/>
          </p:nvSpPr>
          <p:spPr>
            <a:xfrm>
              <a:off x="0" y="2966720"/>
              <a:ext cx="5486400" cy="2667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0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Figure 1, the map given for task 1.</a:t>
              </a:r>
              <a:endParaRPr lang="zh-TW" sz="900" i="1">
                <a:solidFill>
                  <a:srgbClr val="44546A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14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E39A8-7A36-43D4-ABBF-97876FC8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050" y="831133"/>
            <a:ext cx="5147730" cy="1104900"/>
          </a:xfrm>
        </p:spPr>
        <p:txBody>
          <a:bodyPr>
            <a:normAutofit/>
          </a:bodyPr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TASK 1</a:t>
            </a:r>
            <a:endParaRPr lang="zh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E62CF7F-8A42-4F53-8642-D06A8481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050" y="2994537"/>
            <a:ext cx="5147730" cy="1329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HK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PolyU-A380| 1 | 1 | 2 | 5 | 10 | 0.2 | 0.2 | re:1382.7787873376903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C480320-6D55-44F8-A3E2-8AB35A225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" y="1221658"/>
            <a:ext cx="5447070" cy="40853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8844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8F25C-899F-4D4C-8D4D-A6F10BCB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TASK 1</a:t>
            </a:r>
            <a:endParaRPr lang="zh-HK" alt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E30F59-5D48-4C11-A0F2-822202B45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HK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PolyU-A381| 1 | 1.5 | 3 | 5 | 10 | 0.3 | 0.4 | re:1745.6732316404184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B7017D0-F4C3-4CDF-8FD6-F997C8DC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" y="1221658"/>
            <a:ext cx="5447070" cy="40853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56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ED84DB-B789-4830-94FC-3699BA95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6" y="1571625"/>
            <a:ext cx="10875962" cy="3371849"/>
          </a:xfrm>
        </p:spPr>
        <p:txBody>
          <a:bodyPr>
            <a:normAutofit/>
          </a:bodyPr>
          <a:lstStyle/>
          <a:p>
            <a:r>
              <a:rPr lang="en-US" altLang="zh-HK" sz="3600" b="1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Background of </a:t>
            </a:r>
            <a:br>
              <a:rPr lang="en-US" altLang="zh-HK" sz="3600" b="1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3600" b="1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Path Planning to Aviation Engineering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08686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7ECAE5-08B1-4211-B498-886CE713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TASK 1</a:t>
            </a:r>
            <a:endParaRPr lang="zh-HK" altLang="en-US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D9F3C82-899B-4120-9AAE-41C0B236A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HK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PolyU-A382| 1 | 2.0 | 4 | 5 | 10 | 0.4 | 0.5 | re:2108.067675943146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8647B2F-CC03-4C68-B279-B2176FB4B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" y="1221658"/>
            <a:ext cx="5447070" cy="40853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162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F951F-8254-4FE3-ACA7-83BDAD0B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TASK 1</a:t>
            </a:r>
            <a:endParaRPr lang="zh-HK" alt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395161-21FD-473E-8945-49657DF27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HK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PolyU-A383| 1 | 2.5 | 5 | 5 | 10 | 0.5 | 0.1 | re:2467.9621202458734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D4E3F77-0556-4141-A769-C2C3A38B6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" y="1221658"/>
            <a:ext cx="5447070" cy="40853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5821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AB125E-4372-439A-A8F9-176F1036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06033-AF73-4688-9FD6-3A777401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sz="3600">
                <a:effectLst/>
                <a:latin typeface="Times New Roman" panose="02020603050405020304" pitchFamily="18" charset="0"/>
                <a:ea typeface="Brush Script MT" panose="03060802040406070304" pitchFamily="66" charset="0"/>
              </a:rPr>
              <a:t>Task 2.1: Finding the </a:t>
            </a:r>
            <a:r>
              <a:rPr lang="en-US" altLang="zh-HK" sz="3600" err="1">
                <a:effectLst/>
                <a:latin typeface="Times New Roman" panose="02020603050405020304" pitchFamily="18" charset="0"/>
                <a:ea typeface="Brush Script MT" panose="03060802040406070304" pitchFamily="66" charset="0"/>
              </a:rPr>
              <a:t>PolyU</a:t>
            </a:r>
            <a:r>
              <a:rPr lang="en-US" altLang="zh-HK" sz="3600">
                <a:effectLst/>
                <a:latin typeface="Times New Roman" panose="02020603050405020304" pitchFamily="18" charset="0"/>
                <a:ea typeface="Brush Script MT" panose="03060802040406070304" pitchFamily="66" charset="0"/>
              </a:rPr>
              <a:t> Aircraft Model that   </a:t>
            </a:r>
          </a:p>
          <a:p>
            <a:pPr marL="0" indent="0">
              <a:buNone/>
            </a:pPr>
            <a:r>
              <a:rPr lang="en-US" altLang="zh-HK" sz="3600">
                <a:latin typeface="Times New Roman" panose="02020603050405020304" pitchFamily="18" charset="0"/>
                <a:ea typeface="Brush Script MT" panose="03060802040406070304" pitchFamily="66" charset="0"/>
              </a:rPr>
              <a:t>                </a:t>
            </a:r>
            <a:r>
              <a:rPr lang="en-US" altLang="zh-HK" sz="3600">
                <a:effectLst/>
                <a:latin typeface="Times New Roman" panose="02020603050405020304" pitchFamily="18" charset="0"/>
                <a:ea typeface="Brush Script MT" panose="03060802040406070304" pitchFamily="66" charset="0"/>
              </a:rPr>
              <a:t>achieve the minimum cost </a:t>
            </a:r>
            <a:endParaRPr lang="zh-TW" altLang="zh-HK" sz="3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HK" sz="3600">
                <a:effectLst/>
                <a:latin typeface="Times New Roman" panose="02020603050405020304" pitchFamily="18" charset="0"/>
                <a:ea typeface="Brush Script MT" panose="03060802040406070304" pitchFamily="66" charset="0"/>
              </a:rPr>
              <a:t>             </a:t>
            </a:r>
            <a:r>
              <a:rPr lang="en-US" altLang="zh-HK" sz="3000">
                <a:effectLst/>
                <a:latin typeface="Times New Roman" panose="02020603050405020304" pitchFamily="18" charset="0"/>
                <a:ea typeface="Brush Script MT" panose="03060802040406070304" pitchFamily="66" charset="0"/>
              </a:rPr>
              <a:t>(4 constraints with 2 variables)</a:t>
            </a:r>
            <a:endParaRPr lang="zh-TW" altLang="zh-HK" sz="3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zh-HK" altLang="en-US"/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EBA16D6A-EA3C-4E15-955E-892BD6727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329037"/>
              </p:ext>
            </p:extLst>
          </p:nvPr>
        </p:nvGraphicFramePr>
        <p:xfrm>
          <a:off x="811659" y="5049519"/>
          <a:ext cx="8867595" cy="91976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773519">
                  <a:extLst>
                    <a:ext uri="{9D8B030D-6E8A-4147-A177-3AD203B41FA5}">
                      <a16:colId xmlns:a16="http://schemas.microsoft.com/office/drawing/2014/main" val="3287005957"/>
                    </a:ext>
                  </a:extLst>
                </a:gridCol>
                <a:gridCol w="1773519">
                  <a:extLst>
                    <a:ext uri="{9D8B030D-6E8A-4147-A177-3AD203B41FA5}">
                      <a16:colId xmlns:a16="http://schemas.microsoft.com/office/drawing/2014/main" val="2604465434"/>
                    </a:ext>
                  </a:extLst>
                </a:gridCol>
                <a:gridCol w="1773519">
                  <a:extLst>
                    <a:ext uri="{9D8B030D-6E8A-4147-A177-3AD203B41FA5}">
                      <a16:colId xmlns:a16="http://schemas.microsoft.com/office/drawing/2014/main" val="485906675"/>
                    </a:ext>
                  </a:extLst>
                </a:gridCol>
                <a:gridCol w="1773519">
                  <a:extLst>
                    <a:ext uri="{9D8B030D-6E8A-4147-A177-3AD203B41FA5}">
                      <a16:colId xmlns:a16="http://schemas.microsoft.com/office/drawing/2014/main" val="1106046423"/>
                    </a:ext>
                  </a:extLst>
                </a:gridCol>
                <a:gridCol w="1773519">
                  <a:extLst>
                    <a:ext uri="{9D8B030D-6E8A-4147-A177-3AD203B41FA5}">
                      <a16:colId xmlns:a16="http://schemas.microsoft.com/office/drawing/2014/main" val="2080928950"/>
                    </a:ext>
                  </a:extLst>
                </a:gridCol>
              </a:tblGrid>
              <a:tr h="459882">
                <a:tc>
                  <a:txBody>
                    <a:bodyPr/>
                    <a:lstStyle/>
                    <a:p>
                      <a:r>
                        <a:rPr lang="zh-HK" altLang="en-GB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</a:t>
                      </a:r>
                      <a:r>
                        <a:rPr lang="en-US" altLang="zh-HK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GB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</a:t>
                      </a:r>
                      <a:r>
                        <a:rPr lang="en-US" altLang="zh-HK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/>
                        <a:t>Cc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GB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</a:t>
                      </a:r>
                      <a:r>
                        <a:rPr lang="en-US" altLang="zh-HK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GB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</a:t>
                      </a:r>
                      <a:r>
                        <a:rPr lang="en-US" altLang="zh-HK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Ta5</a:t>
                      </a:r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67436"/>
                  </a:ext>
                </a:extLst>
              </a:tr>
              <a:tr h="459882">
                <a:tc>
                  <a:txBody>
                    <a:bodyPr/>
                    <a:lstStyle/>
                    <a:p>
                      <a:r>
                        <a:rPr lang="en-US" altLang="zh-HK"/>
                        <a:t>5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/>
                        <a:t>5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/>
                        <a:t>10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/>
                        <a:t>5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/>
                        <a:t>5</a:t>
                      </a:r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60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887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46DA4-D442-45F5-82CD-9838D8D7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altLang="zh-HK" b="1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01C51-9367-4D00-BCF1-3BA6AA963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1"/>
            <a:ext cx="4002936" cy="21886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HK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for loop</a:t>
            </a:r>
          </a:p>
          <a:p>
            <a:pPr marL="0" indent="0">
              <a:buNone/>
            </a:pPr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   -  </a:t>
            </a:r>
            <a:r>
              <a:rPr lang="en-US" altLang="zh-HK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Cf from range 100 to 1</a:t>
            </a:r>
          </a:p>
          <a:p>
            <a:pPr marL="0" indent="0">
              <a:buNone/>
            </a:pPr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   -  </a:t>
            </a:r>
            <a:r>
              <a:rPr lang="en-US" altLang="zh-HK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 from 1 to 100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HK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loop will break when both of the Cf and Ct fulfill those constraints</a:t>
            </a:r>
            <a:endParaRPr lang="zh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E6B3D800-53F5-483F-885E-2BB5018C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747791"/>
            <a:ext cx="6095593" cy="320018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6881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05018-5880-4526-8802-0C33B37B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altLang="zh-HK"/>
              <a:t>TASK 2.1</a:t>
            </a:r>
            <a:endParaRPr lang="zh-HK" alt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4EE88D-3C4C-4DB3-BDD3-7E6FDAD4A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070151"/>
            <a:ext cx="5147730" cy="2216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When Cf =20 Ct=20 </a:t>
            </a: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Find goal with cost of -&gt; 13842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16E9E8A-8DE1-4BCB-9019-3C0C8D259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" y="1221658"/>
            <a:ext cx="5447070" cy="40853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4708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31DCC-DC3B-423C-B762-C39A0348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F4A7ED-6228-4284-BE3D-D8EC5A69A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K" sz="3600">
                <a:effectLst/>
                <a:latin typeface="Times New Roman" panose="02020603050405020304" pitchFamily="18" charset="0"/>
                <a:ea typeface="Brush Script MT" panose="03060802040406070304" pitchFamily="66" charset="0"/>
              </a:rPr>
              <a:t>Task 2.2: Finding the </a:t>
            </a:r>
            <a:r>
              <a:rPr lang="en-US" altLang="zh-HK" sz="3600" err="1">
                <a:effectLst/>
                <a:latin typeface="Times New Roman" panose="02020603050405020304" pitchFamily="18" charset="0"/>
                <a:ea typeface="Brush Script MT" panose="03060802040406070304" pitchFamily="66" charset="0"/>
              </a:rPr>
              <a:t>PolyU</a:t>
            </a:r>
            <a:r>
              <a:rPr lang="en-US" altLang="zh-HK" sz="3600">
                <a:effectLst/>
                <a:latin typeface="Times New Roman" panose="02020603050405020304" pitchFamily="18" charset="0"/>
                <a:ea typeface="Brush Script MT" panose="03060802040406070304" pitchFamily="66" charset="0"/>
              </a:rPr>
              <a:t> Aircraft Model that </a:t>
            </a:r>
          </a:p>
          <a:p>
            <a:pPr marL="0" indent="0">
              <a:buNone/>
            </a:pPr>
            <a:r>
              <a:rPr lang="en-US" altLang="zh-HK" sz="3600">
                <a:latin typeface="Times New Roman" panose="02020603050405020304" pitchFamily="18" charset="0"/>
                <a:ea typeface="Brush Script MT" panose="03060802040406070304" pitchFamily="66" charset="0"/>
              </a:rPr>
              <a:t>                </a:t>
            </a:r>
            <a:r>
              <a:rPr lang="en-US" altLang="zh-HK" sz="3600">
                <a:effectLst/>
                <a:latin typeface="Times New Roman" panose="02020603050405020304" pitchFamily="18" charset="0"/>
                <a:ea typeface="Brush Script MT" panose="03060802040406070304" pitchFamily="66" charset="0"/>
              </a:rPr>
              <a:t>achieve the minimum cost </a:t>
            </a:r>
            <a:endParaRPr lang="en-US" altLang="zh-HK" sz="3600">
              <a:latin typeface="Times New Roman" panose="02020603050405020304" pitchFamily="18" charset="0"/>
              <a:ea typeface="Brush Script MT" panose="03060802040406070304" pitchFamily="66" charset="0"/>
            </a:endParaRPr>
          </a:p>
          <a:p>
            <a:pPr marL="0" indent="0">
              <a:buNone/>
            </a:pPr>
            <a:r>
              <a:rPr lang="en-US" altLang="zh-HK" sz="3000">
                <a:effectLst/>
                <a:latin typeface="Times New Roman" panose="02020603050405020304" pitchFamily="18" charset="0"/>
                <a:ea typeface="Brush Script MT" panose="03060802040406070304" pitchFamily="66" charset="0"/>
              </a:rPr>
              <a:t>                   (4 constraints with 6 variables)</a:t>
            </a:r>
            <a:endParaRPr lang="zh-TW" altLang="zh-HK" sz="3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zh-HK" altLang="en-US"/>
          </a:p>
        </p:txBody>
      </p:sp>
      <p:grpSp>
        <p:nvGrpSpPr>
          <p:cNvPr id="4" name="Group 48">
            <a:extLst>
              <a:ext uri="{FF2B5EF4-FFF2-40B4-BE49-F238E27FC236}">
                <a16:creationId xmlns:a16="http://schemas.microsoft.com/office/drawing/2014/main" id="{FF57F14F-20A5-446A-8C75-F0311A0A6797}"/>
              </a:ext>
            </a:extLst>
          </p:cNvPr>
          <p:cNvGrpSpPr/>
          <p:nvPr/>
        </p:nvGrpSpPr>
        <p:grpSpPr>
          <a:xfrm>
            <a:off x="7779702" y="3966633"/>
            <a:ext cx="4307523" cy="2414270"/>
            <a:chOff x="0" y="0"/>
            <a:chExt cx="2690495" cy="1318895"/>
          </a:xfrm>
        </p:grpSpPr>
        <p:pic>
          <p:nvPicPr>
            <p:cNvPr id="5" name="Picture 46">
              <a:extLst>
                <a:ext uri="{FF2B5EF4-FFF2-40B4-BE49-F238E27FC236}">
                  <a16:creationId xmlns:a16="http://schemas.microsoft.com/office/drawing/2014/main" id="{08DA8F5B-40A8-4A6E-8F06-9F348C1F9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690495" cy="996315"/>
            </a:xfrm>
            <a:prstGeom prst="rect">
              <a:avLst/>
            </a:prstGeom>
          </p:spPr>
        </p:pic>
        <p:sp>
          <p:nvSpPr>
            <p:cNvPr id="6" name="Text Box 47">
              <a:extLst>
                <a:ext uri="{FF2B5EF4-FFF2-40B4-BE49-F238E27FC236}">
                  <a16:creationId xmlns:a16="http://schemas.microsoft.com/office/drawing/2014/main" id="{34C1E3BB-7833-44FF-ADD4-8A3BBBA03D11}"/>
                </a:ext>
              </a:extLst>
            </p:cNvPr>
            <p:cNvSpPr txBox="1"/>
            <p:nvPr/>
          </p:nvSpPr>
          <p:spPr>
            <a:xfrm>
              <a:off x="0" y="1052195"/>
              <a:ext cx="2690495" cy="26670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000"/>
                </a:spcAft>
              </a:pPr>
              <a:r>
                <a:rPr lang="en-US" sz="900" i="1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Figure 13</a:t>
              </a:r>
              <a:endParaRPr lang="zh-TW" sz="900" i="1">
                <a:solidFill>
                  <a:srgbClr val="44546A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6907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F5E5CB-8E29-400D-B64A-0184BB74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altLang="zh-HK"/>
              <a:t>TASK 2.2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3E4A3-5C85-4F8E-B180-E6C02B7F4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3238500"/>
            <a:ext cx="5147730" cy="206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Per Grid for the current configuration: 35</a:t>
            </a:r>
            <a:endParaRPr lang="en-GB" altLang="zh-HK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HK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goal with cost of -&gt; 2307.9646455628163</a:t>
            </a:r>
            <a:endParaRPr lang="en-US" altLang="zh-H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D839BA6-4690-40D6-A2EC-AA0708073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" y="1221658"/>
            <a:ext cx="5447070" cy="40853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58B273D2-3B0B-4883-B21C-B37FACF87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5644"/>
              </p:ext>
            </p:extLst>
          </p:nvPr>
        </p:nvGraphicFramePr>
        <p:xfrm>
          <a:off x="6400800" y="2613236"/>
          <a:ext cx="4448178" cy="792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5454">
                  <a:extLst>
                    <a:ext uri="{9D8B030D-6E8A-4147-A177-3AD203B41FA5}">
                      <a16:colId xmlns:a16="http://schemas.microsoft.com/office/drawing/2014/main" val="3664953657"/>
                    </a:ext>
                  </a:extLst>
                </a:gridCol>
                <a:gridCol w="635454">
                  <a:extLst>
                    <a:ext uri="{9D8B030D-6E8A-4147-A177-3AD203B41FA5}">
                      <a16:colId xmlns:a16="http://schemas.microsoft.com/office/drawing/2014/main" val="514551158"/>
                    </a:ext>
                  </a:extLst>
                </a:gridCol>
                <a:gridCol w="635454">
                  <a:extLst>
                    <a:ext uri="{9D8B030D-6E8A-4147-A177-3AD203B41FA5}">
                      <a16:colId xmlns:a16="http://schemas.microsoft.com/office/drawing/2014/main" val="2358836572"/>
                    </a:ext>
                  </a:extLst>
                </a:gridCol>
                <a:gridCol w="635454">
                  <a:extLst>
                    <a:ext uri="{9D8B030D-6E8A-4147-A177-3AD203B41FA5}">
                      <a16:colId xmlns:a16="http://schemas.microsoft.com/office/drawing/2014/main" val="1208948741"/>
                    </a:ext>
                  </a:extLst>
                </a:gridCol>
                <a:gridCol w="635454">
                  <a:extLst>
                    <a:ext uri="{9D8B030D-6E8A-4147-A177-3AD203B41FA5}">
                      <a16:colId xmlns:a16="http://schemas.microsoft.com/office/drawing/2014/main" val="226753081"/>
                    </a:ext>
                  </a:extLst>
                </a:gridCol>
                <a:gridCol w="635454">
                  <a:extLst>
                    <a:ext uri="{9D8B030D-6E8A-4147-A177-3AD203B41FA5}">
                      <a16:colId xmlns:a16="http://schemas.microsoft.com/office/drawing/2014/main" val="2324113667"/>
                    </a:ext>
                  </a:extLst>
                </a:gridCol>
                <a:gridCol w="635454">
                  <a:extLst>
                    <a:ext uri="{9D8B030D-6E8A-4147-A177-3AD203B41FA5}">
                      <a16:colId xmlns:a16="http://schemas.microsoft.com/office/drawing/2014/main" val="2734637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altLang="zh-HK" sz="2000" b="0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GB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</a:t>
                      </a:r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GB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</a:t>
                      </a:r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GB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</a:t>
                      </a:r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GB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</a:t>
                      </a:r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38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HK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815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21AFAC-EE35-43A7-BC78-1B83C11B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B57F55-EDDC-4F36-9799-C2628BA7E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3600">
                <a:effectLst/>
                <a:latin typeface="Times New Roman" panose="02020603050405020304" pitchFamily="18" charset="0"/>
                <a:ea typeface="Brush Script MT" panose="03060802040406070304" pitchFamily="66" charset="0"/>
              </a:rPr>
              <a:t>Task 3: Designing a new cost area that can reduce the </a:t>
            </a:r>
          </a:p>
          <a:p>
            <a:pPr marL="0" indent="0">
              <a:buNone/>
            </a:pPr>
            <a:r>
              <a:rPr lang="en-US" altLang="zh-HK" sz="3600">
                <a:latin typeface="Times New Roman" panose="02020603050405020304" pitchFamily="18" charset="0"/>
                <a:ea typeface="Brush Script MT" panose="03060802040406070304" pitchFamily="66" charset="0"/>
              </a:rPr>
              <a:t>             </a:t>
            </a:r>
            <a:r>
              <a:rPr lang="en-US" altLang="zh-HK" sz="3600">
                <a:effectLst/>
                <a:latin typeface="Times New Roman" panose="02020603050405020304" pitchFamily="18" charset="0"/>
                <a:ea typeface="Brush Script MT" panose="03060802040406070304" pitchFamily="66" charset="0"/>
              </a:rPr>
              <a:t>cost of the route</a:t>
            </a:r>
            <a:endParaRPr lang="zh-TW" altLang="zh-HK" sz="3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925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65BB7-F257-4DCB-8494-631A97FD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b="1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46F0B2-00A9-42BF-BF3B-5170E2872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28705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HK" sz="260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zh-TW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zh-TW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zh-TW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</a:rPr>
              <a:t>minus-cost</a:t>
            </a:r>
            <a:r>
              <a:rPr lang="zh-TW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HK" sz="2600">
                <a:latin typeface="Times New Roman" panose="02020603050405020304" pitchFamily="18" charset="0"/>
                <a:cs typeface="Times New Roman" panose="02020603050405020304" pitchFamily="18" charset="0"/>
              </a:rPr>
              <a:t>14 grid points which connected with 2 slopes</a:t>
            </a:r>
            <a:endParaRPr lang="zh-HK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65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E4DD5-41DF-4E84-99C9-3311CDD5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altLang="zh-HK"/>
              <a:t>TASK 3</a:t>
            </a:r>
            <a:endParaRPr lang="zh-HK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9F766B9-7FEE-46F1-AF13-FB2A308CC0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752" r="1" b="1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E96E208-0C60-4ED2-9786-D84F2263CBB9}"/>
              </a:ext>
            </a:extLst>
          </p:cNvPr>
          <p:cNvSpPr txBox="1"/>
          <p:nvPr/>
        </p:nvSpPr>
        <p:spPr>
          <a:xfrm>
            <a:off x="546100" y="2395330"/>
            <a:ext cx="55681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Cost Per Grid for the current configuration: 21</a:t>
            </a:r>
          </a:p>
          <a:p>
            <a:endParaRPr lang="en-US" altLang="zh-HK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K" sz="2200">
                <a:latin typeface="Times New Roman" panose="02020603050405020304" pitchFamily="18" charset="0"/>
                <a:cs typeface="Times New Roman" panose="02020603050405020304" pitchFamily="18" charset="0"/>
              </a:rPr>
              <a:t>Find goal with cost of -&gt; 1259.5828278447962</a:t>
            </a:r>
            <a:endParaRPr lang="zh-HK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D68D3A4-E2A2-4F00-9E29-7FC9EFD93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063982"/>
              </p:ext>
            </p:extLst>
          </p:nvPr>
        </p:nvGraphicFramePr>
        <p:xfrm>
          <a:off x="227769" y="3832789"/>
          <a:ext cx="5886452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3011">
                  <a:extLst>
                    <a:ext uri="{9D8B030D-6E8A-4147-A177-3AD203B41FA5}">
                      <a16:colId xmlns:a16="http://schemas.microsoft.com/office/drawing/2014/main" val="1563719124"/>
                    </a:ext>
                  </a:extLst>
                </a:gridCol>
                <a:gridCol w="477049">
                  <a:extLst>
                    <a:ext uri="{9D8B030D-6E8A-4147-A177-3AD203B41FA5}">
                      <a16:colId xmlns:a16="http://schemas.microsoft.com/office/drawing/2014/main" val="3196546099"/>
                    </a:ext>
                  </a:extLst>
                </a:gridCol>
                <a:gridCol w="477049">
                  <a:extLst>
                    <a:ext uri="{9D8B030D-6E8A-4147-A177-3AD203B41FA5}">
                      <a16:colId xmlns:a16="http://schemas.microsoft.com/office/drawing/2014/main" val="1232410711"/>
                    </a:ext>
                  </a:extLst>
                </a:gridCol>
                <a:gridCol w="477049">
                  <a:extLst>
                    <a:ext uri="{9D8B030D-6E8A-4147-A177-3AD203B41FA5}">
                      <a16:colId xmlns:a16="http://schemas.microsoft.com/office/drawing/2014/main" val="2677588608"/>
                    </a:ext>
                  </a:extLst>
                </a:gridCol>
                <a:gridCol w="477049">
                  <a:extLst>
                    <a:ext uri="{9D8B030D-6E8A-4147-A177-3AD203B41FA5}">
                      <a16:colId xmlns:a16="http://schemas.microsoft.com/office/drawing/2014/main" val="721927096"/>
                    </a:ext>
                  </a:extLst>
                </a:gridCol>
                <a:gridCol w="477049">
                  <a:extLst>
                    <a:ext uri="{9D8B030D-6E8A-4147-A177-3AD203B41FA5}">
                      <a16:colId xmlns:a16="http://schemas.microsoft.com/office/drawing/2014/main" val="2660520906"/>
                    </a:ext>
                  </a:extLst>
                </a:gridCol>
                <a:gridCol w="477049">
                  <a:extLst>
                    <a:ext uri="{9D8B030D-6E8A-4147-A177-3AD203B41FA5}">
                      <a16:colId xmlns:a16="http://schemas.microsoft.com/office/drawing/2014/main" val="124419683"/>
                    </a:ext>
                  </a:extLst>
                </a:gridCol>
                <a:gridCol w="477049">
                  <a:extLst>
                    <a:ext uri="{9D8B030D-6E8A-4147-A177-3AD203B41FA5}">
                      <a16:colId xmlns:a16="http://schemas.microsoft.com/office/drawing/2014/main" val="3622011769"/>
                    </a:ext>
                  </a:extLst>
                </a:gridCol>
                <a:gridCol w="477049">
                  <a:extLst>
                    <a:ext uri="{9D8B030D-6E8A-4147-A177-3AD203B41FA5}">
                      <a16:colId xmlns:a16="http://schemas.microsoft.com/office/drawing/2014/main" val="2882598018"/>
                    </a:ext>
                  </a:extLst>
                </a:gridCol>
                <a:gridCol w="477049">
                  <a:extLst>
                    <a:ext uri="{9D8B030D-6E8A-4147-A177-3AD203B41FA5}">
                      <a16:colId xmlns:a16="http://schemas.microsoft.com/office/drawing/2014/main" val="477852288"/>
                    </a:ext>
                  </a:extLst>
                </a:gridCol>
              </a:tblGrid>
              <a:tr h="554278">
                <a:tc>
                  <a:txBody>
                    <a:bodyPr/>
                    <a:lstStyle/>
                    <a:p>
                      <a:r>
                        <a:rPr lang="en-US" altLang="zh-HK"/>
                        <a:t>Aircraft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/>
                        <a:t>CF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GB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</a:t>
                      </a:r>
                      <a:r>
                        <a:rPr lang="en-US" altLang="zh-HK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/>
                        <a:t>CT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GB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</a:t>
                      </a:r>
                      <a:r>
                        <a:rPr lang="en-US" altLang="zh-HK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/>
                        <a:t>Cc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GB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</a:t>
                      </a:r>
                      <a:r>
                        <a:rPr lang="en-US" altLang="zh-HK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GB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</a:t>
                      </a:r>
                      <a:r>
                        <a:rPr lang="en-US" altLang="zh-HK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/>
                        <a:t>Cp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GB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∆</a:t>
                      </a:r>
                      <a:r>
                        <a:rPr lang="en-US" altLang="zh-HK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996741"/>
                  </a:ext>
                </a:extLst>
              </a:tr>
              <a:tr h="316731">
                <a:tc>
                  <a:txBody>
                    <a:bodyPr/>
                    <a:lstStyle/>
                    <a:p>
                      <a:r>
                        <a:rPr lang="en-US" altLang="zh-HK"/>
                        <a:t>PolyU-A380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/>
                        <a:t>1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/>
                        <a:t>1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/>
                        <a:t>2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/>
                        <a:t>5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/>
                        <a:t>10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/>
                        <a:t>0.2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/>
                        <a:t>0.2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/>
                        <a:t>-2</a:t>
                      </a:r>
                      <a:endParaRPr lang="zh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/>
                        <a:t>5</a:t>
                      </a:r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4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79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96" y="271991"/>
            <a:ext cx="9288780" cy="1213909"/>
          </a:xfrm>
        </p:spPr>
        <p:txBody>
          <a:bodyPr rtlCol="0">
            <a:normAutofit fontScale="90000"/>
          </a:bodyPr>
          <a:lstStyle/>
          <a:p>
            <a:pPr lvl="0"/>
            <a:r>
              <a:rPr lang="en-US" altLang="zh-HK" sz="3200" b="1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Background of </a:t>
            </a:r>
            <a:br>
              <a:rPr lang="en-US" altLang="zh-HK" sz="3200" b="1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3200" b="1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Path Planning to Aviation Engineering</a:t>
            </a:r>
            <a:endParaRPr lang="zh-TW" altLang="zh-HK" sz="3200" b="1" kern="10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朝著夜空的衛星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1" r="16027" b="1"/>
          <a:stretch/>
        </p:blipFill>
        <p:spPr>
          <a:xfrm>
            <a:off x="8929187" y="4740204"/>
            <a:ext cx="2243638" cy="1845806"/>
          </a:xfrm>
          <a:prstGeom prst="flowChartConnector">
            <a:avLst/>
          </a:prstGeom>
        </p:spPr>
      </p:pic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685E08-A7BE-4C04-8F7E-86F3B8D3A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34" y="2085975"/>
            <a:ext cx="9069704" cy="3286125"/>
          </a:xfrm>
        </p:spPr>
        <p:txBody>
          <a:bodyPr/>
          <a:lstStyle/>
          <a:p>
            <a:pPr marL="0" indent="0">
              <a:buNone/>
            </a:pPr>
            <a:r>
              <a:rPr lang="en-HK" altLang="zh-HK" sz="26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planning on the proposed flight route</a:t>
            </a:r>
          </a:p>
          <a:p>
            <a:pPr>
              <a:buFontTx/>
              <a:buChar char="-"/>
            </a:pPr>
            <a:r>
              <a:rPr lang="en-HK" altLang="zh-HK" sz="220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HK" altLang="zh-HK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alculate the amount of fuel needed by the aircraft</a:t>
            </a:r>
            <a:endParaRPr lang="en-HK" altLang="zh-HK" sz="2200">
              <a:latin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HK" altLang="zh-HK" sz="220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HK" altLang="zh-HK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 the reasonable route</a:t>
            </a:r>
          </a:p>
          <a:p>
            <a:pPr>
              <a:buFontTx/>
              <a:buChar char="-"/>
            </a:pPr>
            <a:r>
              <a:rPr lang="en-HK" altLang="zh-HK" sz="2200">
                <a:latin typeface="Times New Roman" panose="02020603050405020304" pitchFamily="18" charset="0"/>
              </a:rPr>
              <a:t>fulfil </a:t>
            </a:r>
            <a:r>
              <a:rPr lang="en-HK" altLang="zh-HK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 of Air Traffic Control</a:t>
            </a:r>
          </a:p>
          <a:p>
            <a:pPr>
              <a:buFontTx/>
              <a:buChar char="-"/>
            </a:pPr>
            <a:endParaRPr lang="en-HK" altLang="zh-HK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HK" altLang="zh-HK">
              <a:latin typeface="Times New Roman" panose="02020603050405020304" pitchFamily="18" charset="0"/>
            </a:endParaRPr>
          </a:p>
        </p:txBody>
      </p:sp>
      <p:pic>
        <p:nvPicPr>
          <p:cNvPr id="2050" name="Picture 2" descr="Airline Routes Seamless. Flight Planes Texture Pattern Travel Airplane  Traffic Line Path Planning Aviation Wallpaper Stock Vector - Illustration  of linear, flight: 148055236">
            <a:extLst>
              <a:ext uri="{FF2B5EF4-FFF2-40B4-BE49-F238E27FC236}">
                <a16:creationId xmlns:a16="http://schemas.microsoft.com/office/drawing/2014/main" id="{D51C5673-E4F3-4017-AD83-BDAE1C63E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161" y="1722821"/>
            <a:ext cx="2344229" cy="247484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光點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8899" y="2595034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sz="54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TW" altLang="en-US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409575"/>
            <a:ext cx="9448799" cy="145626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zh-HK" sz="3600" b="1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Background of </a:t>
            </a:r>
            <a:br>
              <a:rPr lang="en-US" altLang="zh-HK" sz="3600" b="1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3600" b="1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Path Planning to Aviation Engineering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BA3762-0056-4BC1-A4F4-0D887CCE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21420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2600"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  <a:r>
              <a:rPr lang="zh-TW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pPr>
              <a:buFontTx/>
              <a:buChar char="-"/>
            </a:pPr>
            <a:r>
              <a:rPr lang="en-HK" altLang="zh-HK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weather conditions</a:t>
            </a:r>
          </a:p>
          <a:p>
            <a:pPr>
              <a:buFontTx/>
              <a:buChar char="-"/>
            </a:pPr>
            <a:r>
              <a:rPr lang="en-HK" altLang="zh-HK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weight of the aircraft</a:t>
            </a:r>
            <a:endParaRPr lang="en-HK" altLang="zh-HK" sz="2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HK" altLang="zh-HK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length and altitude of the flight</a:t>
            </a:r>
          </a:p>
          <a:p>
            <a:pPr>
              <a:buFontTx/>
              <a:buChar char="-"/>
            </a:pPr>
            <a:r>
              <a:rPr lang="en-HK" altLang="zh-HK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rules</a:t>
            </a:r>
            <a:endParaRPr lang="en-US" altLang="zh-TW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−"/>
            </a:pPr>
            <a:endParaRPr lang="zh-HK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53697-26DA-4944-94E1-5C2747F4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sz="3600" b="1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Background of </a:t>
            </a:r>
            <a:br>
              <a:rPr lang="en-US" altLang="zh-HK" sz="3600" b="1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HK" sz="3600" b="1" kern="10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Path Planning to Aviation Engineering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802272-718B-4CE7-A10A-0940E7C07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1" y="1999192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2600">
                <a:latin typeface="Times New Roman" panose="02020603050405020304" pitchFamily="18" charset="0"/>
                <a:cs typeface="Times New Roman" panose="02020603050405020304" pitchFamily="18" charset="0"/>
              </a:rPr>
              <a:t>Well Path Planning</a:t>
            </a:r>
          </a:p>
          <a:p>
            <a:pPr>
              <a:buFontTx/>
              <a:buChar char="-"/>
            </a:pPr>
            <a:r>
              <a:rPr lang="en-HK" altLang="zh-HK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minimize flight cost</a:t>
            </a:r>
            <a:endParaRPr lang="en-US" altLang="zh-HK" sz="22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altLang="zh-HK" sz="2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minimize fuel consumption</a:t>
            </a:r>
          </a:p>
          <a:p>
            <a:pPr>
              <a:buFontTx/>
              <a:buChar char="-"/>
            </a:pPr>
            <a:r>
              <a:rPr lang="en-US" altLang="zh-HK" sz="2200">
                <a:latin typeface="Times New Roman" panose="02020603050405020304" pitchFamily="18" charset="0"/>
                <a:cs typeface="Times New Roman" panose="02020603050405020304" pitchFamily="18" charset="0"/>
              </a:rPr>
              <a:t>Be environmental-friendly</a:t>
            </a:r>
          </a:p>
          <a:p>
            <a:pPr>
              <a:buFontTx/>
              <a:buChar char="-"/>
            </a:pPr>
            <a:r>
              <a:rPr lang="en-US" altLang="zh-HK" sz="2200">
                <a:latin typeface="Times New Roman" panose="02020603050405020304" pitchFamily="18" charset="0"/>
                <a:cs typeface="Times New Roman" panose="02020603050405020304" pitchFamily="18" charset="0"/>
              </a:rPr>
              <a:t>Good safety condition</a:t>
            </a:r>
            <a:endParaRPr lang="zh-HK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87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2A14C6-8031-4738-90EF-8151E99B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r>
              <a:rPr lang="en-US" altLang="zh-HK" b="1">
                <a:effectLst/>
                <a:latin typeface="Times New Roman" panose="02020603050405020304" pitchFamily="18" charset="0"/>
                <a:ea typeface="Brush Script MT" panose="03060802040406070304" pitchFamily="66" charset="0"/>
              </a:rPr>
              <a:t>Theory of Path Planning Algorithm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4704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D3A2E-3244-40B9-BBC3-CD92AE7A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PATH PLANNING</a:t>
            </a:r>
            <a:endParaRPr lang="zh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B462DD-D34D-4034-8FF4-6FD6D929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334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HK" sz="2400" b="0" i="0">
                <a:effectLst/>
                <a:latin typeface="Times New Roman" panose="02020603050405020304" pitchFamily="18" charset="0"/>
              </a:rPr>
              <a:t>consists of two parts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zh-HK" sz="2400" b="0" i="0">
                <a:effectLst/>
                <a:latin typeface="Times New Roman" panose="02020603050405020304" pitchFamily="18" charset="0"/>
              </a:rPr>
              <a:t>creating a search space</a:t>
            </a:r>
            <a:endParaRPr lang="en-GB" altLang="zh-HK" sz="240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altLang="zh-HK" sz="2400" b="0" i="0">
                <a:effectLst/>
                <a:latin typeface="Times New Roman" panose="02020603050405020304" pitchFamily="18" charset="0"/>
              </a:rPr>
              <a:t>searching the best path</a:t>
            </a:r>
          </a:p>
          <a:p>
            <a:pPr marL="0" indent="0">
              <a:buNone/>
            </a:pPr>
            <a:endParaRPr lang="zh-HK" altLang="en-US" sz="2400"/>
          </a:p>
        </p:txBody>
      </p:sp>
    </p:spTree>
    <p:extLst>
      <p:ext uri="{BB962C8B-B14F-4D97-AF65-F5344CB8AC3E}">
        <p14:creationId xmlns:p14="http://schemas.microsoft.com/office/powerpoint/2010/main" val="26235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7C5DA9-B2B9-4969-8408-DA91CD9E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PATH PLANNING</a:t>
            </a:r>
            <a:endParaRPr lang="zh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ED9EF6-03E3-4A2B-B43C-C166F4DF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2200">
                <a:latin typeface="Times New Roman" panose="02020603050405020304" pitchFamily="18" charset="0"/>
                <a:cs typeface="Times New Roman" panose="02020603050405020304" pitchFamily="18" charset="0"/>
              </a:rPr>
              <a:t>Motion – as path in a configuration</a:t>
            </a:r>
          </a:p>
          <a:p>
            <a:pPr marL="0" indent="0">
              <a:buNone/>
            </a:pPr>
            <a:endParaRPr lang="en-US" altLang="zh-HK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HK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configurations can be represented by </a:t>
            </a:r>
          </a:p>
          <a:p>
            <a:r>
              <a:rPr lang="en-US" altLang="zh-HK" sz="2200">
                <a:latin typeface="Times New Roman" panose="02020603050405020304" pitchFamily="18" charset="0"/>
                <a:cs typeface="Times New Roman" panose="02020603050405020304" pitchFamily="18" charset="0"/>
              </a:rPr>
              <a:t>different numbers of parameters</a:t>
            </a:r>
          </a:p>
          <a:p>
            <a:r>
              <a:rPr lang="en-US" altLang="zh-HK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shape of the object</a:t>
            </a:r>
          </a:p>
          <a:p>
            <a:r>
              <a:rPr lang="en-US" altLang="zh-HK" sz="2200">
                <a:latin typeface="Times New Roman" panose="02020603050405020304" pitchFamily="18" charset="0"/>
                <a:cs typeface="Times New Roman" panose="02020603050405020304" pitchFamily="18" charset="0"/>
              </a:rPr>
              <a:t>dimension of workspace</a:t>
            </a:r>
            <a:endParaRPr lang="zh-HK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54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BA8FD-2094-4363-B8A0-9562DBB7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>
                <a:latin typeface="Times New Roman" panose="02020603050405020304" pitchFamily="18" charset="0"/>
                <a:cs typeface="Times New Roman" panose="02020603050405020304" pitchFamily="18" charset="0"/>
              </a:rPr>
              <a:t>PATH PLANNING</a:t>
            </a:r>
            <a:endParaRPr lang="zh-HK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541771-72A4-45DC-8891-44C02778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HK" sz="2400" b="0" i="0">
                <a:effectLst/>
                <a:latin typeface="Times New Roman" panose="02020603050405020304" pitchFamily="18" charset="0"/>
              </a:rPr>
              <a:t>A* is commonly used to search the </a:t>
            </a:r>
            <a:r>
              <a:rPr lang="en-US" altLang="zh-HK" sz="2400" b="0" i="0">
                <a:effectLst/>
                <a:latin typeface="Times New Roman" panose="02020603050405020304" pitchFamily="18" charset="0"/>
              </a:rPr>
              <a:t>shortest path to pass through</a:t>
            </a:r>
          </a:p>
          <a:p>
            <a:r>
              <a:rPr lang="en-US" altLang="zh-HK" sz="2200" b="0" i="0">
                <a:effectLst/>
                <a:latin typeface="Times New Roman" panose="02020603050405020304" pitchFamily="18" charset="0"/>
              </a:rPr>
              <a:t>completeness</a:t>
            </a:r>
          </a:p>
          <a:p>
            <a:r>
              <a:rPr lang="en-US" altLang="zh-HK" sz="2200" b="0" i="0">
                <a:effectLst/>
                <a:latin typeface="Times New Roman" panose="02020603050405020304" pitchFamily="18" charset="0"/>
              </a:rPr>
              <a:t>optimal efficiency</a:t>
            </a:r>
          </a:p>
          <a:p>
            <a:pPr marL="0" indent="0">
              <a:buNone/>
            </a:pPr>
            <a:r>
              <a:rPr lang="en-US" altLang="zh-HK" sz="2400">
                <a:latin typeface="Times New Roman" panose="02020603050405020304" pitchFamily="18" charset="0"/>
              </a:rPr>
              <a:t>Formula of total </a:t>
            </a:r>
            <a:r>
              <a:rPr lang="en-US" altLang="zh-HK" sz="2400" b="0" i="0">
                <a:effectLst/>
                <a:latin typeface="Times New Roman" panose="02020603050405020304" pitchFamily="18" charset="0"/>
              </a:rPr>
              <a:t>costs of each </a:t>
            </a:r>
            <a:r>
              <a:rPr lang="en-US" altLang="zh-HK" sz="2400" b="0" i="0" err="1">
                <a:effectLst/>
                <a:latin typeface="Times New Roman" panose="02020603050405020304" pitchFamily="18" charset="0"/>
              </a:rPr>
              <a:t>neighbouring</a:t>
            </a:r>
            <a:r>
              <a:rPr lang="en-US" altLang="zh-HK" sz="2400" b="0" i="0">
                <a:effectLst/>
                <a:latin typeface="Times New Roman" panose="02020603050405020304" pitchFamily="18" charset="0"/>
              </a:rPr>
              <a:t> node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HK" altLang="en-US" sz="2200" b="0" i="0">
                <a:effectLst/>
                <a:latin typeface="Times New Roman" panose="02020603050405020304" pitchFamily="18" charset="0"/>
              </a:rPr>
              <a:t>𝑓</a:t>
            </a:r>
            <a:r>
              <a:rPr lang="en-US" altLang="zh-HK" sz="2200" b="0" i="0">
                <a:effectLst/>
                <a:latin typeface="Times New Roman" panose="02020603050405020304" pitchFamily="18" charset="0"/>
              </a:rPr>
              <a:t>(</a:t>
            </a:r>
            <a:r>
              <a:rPr lang="zh-HK" altLang="en-US" sz="2200" b="0" i="0">
                <a:effectLst/>
                <a:latin typeface="Times New Roman" panose="02020603050405020304" pitchFamily="18" charset="0"/>
              </a:rPr>
              <a:t>𝑛</a:t>
            </a:r>
            <a:r>
              <a:rPr lang="en-US" altLang="zh-HK" sz="2200" b="0" i="0">
                <a:effectLst/>
                <a:latin typeface="Times New Roman" panose="02020603050405020304" pitchFamily="18" charset="0"/>
              </a:rPr>
              <a:t>)=</a:t>
            </a:r>
            <a:r>
              <a:rPr lang="zh-HK" altLang="en-US" sz="2200" b="0" i="0">
                <a:effectLst/>
                <a:latin typeface="Times New Roman" panose="02020603050405020304" pitchFamily="18" charset="0"/>
              </a:rPr>
              <a:t>𝑔</a:t>
            </a:r>
            <a:r>
              <a:rPr lang="en-US" altLang="zh-HK" sz="2200" b="0" i="0">
                <a:effectLst/>
                <a:latin typeface="Times New Roman" panose="02020603050405020304" pitchFamily="18" charset="0"/>
              </a:rPr>
              <a:t>(</a:t>
            </a:r>
            <a:r>
              <a:rPr lang="zh-HK" altLang="en-US" sz="2200" b="0" i="0">
                <a:effectLst/>
                <a:latin typeface="Times New Roman" panose="02020603050405020304" pitchFamily="18" charset="0"/>
              </a:rPr>
              <a:t>𝑛</a:t>
            </a:r>
            <a:r>
              <a:rPr lang="en-US" altLang="zh-HK" sz="2200" b="0" i="0">
                <a:effectLst/>
                <a:latin typeface="Times New Roman" panose="02020603050405020304" pitchFamily="18" charset="0"/>
              </a:rPr>
              <a:t>)+ℎ(</a:t>
            </a:r>
            <a:r>
              <a:rPr lang="zh-HK" altLang="en-US" sz="2200" b="0" i="0">
                <a:effectLst/>
                <a:latin typeface="Times New Roman" panose="02020603050405020304" pitchFamily="18" charset="0"/>
              </a:rPr>
              <a:t>𝑛</a:t>
            </a:r>
            <a:r>
              <a:rPr lang="en-US" altLang="zh-HK" sz="2200" b="0" i="0">
                <a:effectLst/>
                <a:latin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altLang="zh-HK" sz="2200" b="0" i="0">
                <a:effectLst/>
                <a:latin typeface="Times New Roman" panose="02020603050405020304" pitchFamily="18" charset="0"/>
              </a:rPr>
              <a:t>where </a:t>
            </a:r>
            <a:r>
              <a:rPr lang="zh-HK" altLang="en-US" sz="2200" b="0" i="0">
                <a:effectLst/>
                <a:latin typeface="Times New Roman" panose="02020603050405020304" pitchFamily="18" charset="0"/>
              </a:rPr>
              <a:t>𝑛 </a:t>
            </a:r>
            <a:r>
              <a:rPr lang="en-US" altLang="zh-HK" sz="2200" b="0" i="0">
                <a:effectLst/>
                <a:latin typeface="Times New Roman" panose="02020603050405020304" pitchFamily="18" charset="0"/>
              </a:rPr>
              <a:t>is the next node on the path</a:t>
            </a:r>
            <a:endParaRPr lang="zh-HK" altLang="en-US" sz="2200"/>
          </a:p>
        </p:txBody>
      </p:sp>
    </p:spTree>
    <p:extLst>
      <p:ext uri="{BB962C8B-B14F-4D97-AF65-F5344CB8AC3E}">
        <p14:creationId xmlns:p14="http://schemas.microsoft.com/office/powerpoint/2010/main" val="2443989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8695aff-3690-43ea-8fb0-37cb1ed37b3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D9CE56C52EF648BAF88C4E8F1DCCF6" ma:contentTypeVersion="7" ma:contentTypeDescription="Create a new document." ma:contentTypeScope="" ma:versionID="f20c5627ed36026ec8a579b777792d3d">
  <xsd:schema xmlns:xsd="http://www.w3.org/2001/XMLSchema" xmlns:xs="http://www.w3.org/2001/XMLSchema" xmlns:p="http://schemas.microsoft.com/office/2006/metadata/properties" xmlns:ns3="d8695aff-3690-43ea-8fb0-37cb1ed37b36" xmlns:ns4="5f371708-2d66-4123-b3d6-b6f548883cdb" targetNamespace="http://schemas.microsoft.com/office/2006/metadata/properties" ma:root="true" ma:fieldsID="fee0264cea74edf7ec84d1b6d5e8afd2" ns3:_="" ns4:_="">
    <xsd:import namespace="d8695aff-3690-43ea-8fb0-37cb1ed37b36"/>
    <xsd:import namespace="5f371708-2d66-4123-b3d6-b6f548883c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95aff-3690-43ea-8fb0-37cb1ed37b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71708-2d66-4123-b3d6-b6f548883cd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d8695aff-3690-43ea-8fb0-37cb1ed37b36"/>
    <ds:schemaRef ds:uri="http://schemas.openxmlformats.org/package/2006/metadata/core-properties"/>
    <ds:schemaRef ds:uri="5f371708-2d66-4123-b3d6-b6f548883cd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D1F6975-0D78-42D9-A8FB-63DC1E4D261E}">
  <ds:schemaRefs>
    <ds:schemaRef ds:uri="5f371708-2d66-4123-b3d6-b6f548883cdb"/>
    <ds:schemaRef ds:uri="d8695aff-3690-43ea-8fb0-37cb1ed37b3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Microsoft Office PowerPoint</Application>
  <PresentationFormat>寬螢幕</PresentationFormat>
  <Paragraphs>209</Paragraphs>
  <Slides>30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Microsoft JhengHei UI</vt:lpstr>
      <vt:lpstr>Arial</vt:lpstr>
      <vt:lpstr>Calibri</vt:lpstr>
      <vt:lpstr>Times New Roman</vt:lpstr>
      <vt:lpstr>Wingdings</vt:lpstr>
      <vt:lpstr>天體</vt:lpstr>
      <vt:lpstr>ENG1003 Freshman Seminar for Engineering PROJECT Design of Path Planning Algorithm for Aircraft Operation  Group 8 </vt:lpstr>
      <vt:lpstr>Background of  Path Planning to Aviation Engineering</vt:lpstr>
      <vt:lpstr>Background of  Path Planning to Aviation Engineering</vt:lpstr>
      <vt:lpstr>Background of  Path Planning to Aviation Engineering</vt:lpstr>
      <vt:lpstr>Background of  Path Planning to Aviation Engineering</vt:lpstr>
      <vt:lpstr>Theory of Path Planning Algorithm</vt:lpstr>
      <vt:lpstr>PATH PLANNING</vt:lpstr>
      <vt:lpstr>PATH PLANNING</vt:lpstr>
      <vt:lpstr>PATH PLANNING</vt:lpstr>
      <vt:lpstr>Introduction of the Engineering Tools   - Python - GitHub</vt:lpstr>
      <vt:lpstr>Python</vt:lpstr>
      <vt:lpstr>Most common programming language</vt:lpstr>
      <vt:lpstr>Github</vt:lpstr>
      <vt:lpstr>Github</vt:lpstr>
      <vt:lpstr>Trip cost</vt:lpstr>
      <vt:lpstr>PowerPoint 簡報</vt:lpstr>
      <vt:lpstr>The polyu aircraft models</vt:lpstr>
      <vt:lpstr>TASK 1</vt:lpstr>
      <vt:lpstr>TASK 1</vt:lpstr>
      <vt:lpstr>TASK 1</vt:lpstr>
      <vt:lpstr>TASK 1</vt:lpstr>
      <vt:lpstr>PowerPoint 簡報</vt:lpstr>
      <vt:lpstr>Methodology</vt:lpstr>
      <vt:lpstr>TASK 2.1</vt:lpstr>
      <vt:lpstr>PowerPoint 簡報</vt:lpstr>
      <vt:lpstr>TASK 2.2</vt:lpstr>
      <vt:lpstr>PowerPoint 簡報</vt:lpstr>
      <vt:lpstr>Methodology</vt:lpstr>
      <vt:lpstr>TASK 3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ENG1003 Freshman Seminar for Engineering PROJECT Design of Path Planning Algorithm for Aircraft Operation   </dc:title>
  <dc:creator>TSANG, helen hk [Student]</dc:creator>
  <cp:lastModifiedBy>TSANG, helen hk [Student]</cp:lastModifiedBy>
  <cp:revision>1</cp:revision>
  <dcterms:created xsi:type="dcterms:W3CDTF">2020-11-10T12:01:48Z</dcterms:created>
  <dcterms:modified xsi:type="dcterms:W3CDTF">2020-11-10T15:22:42Z</dcterms:modified>
</cp:coreProperties>
</file>