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3" r:id="rId3"/>
    <p:sldId id="266" r:id="rId4"/>
    <p:sldId id="259" r:id="rId5"/>
    <p:sldId id="256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B879D2-B420-4C52-AA52-CAD37B0205AE}">
          <p14:sldIdLst>
            <p14:sldId id="265"/>
            <p14:sldId id="263"/>
            <p14:sldId id="266"/>
            <p14:sldId id="259"/>
            <p14:sldId id="256"/>
            <p14:sldId id="260"/>
            <p14:sldId id="261"/>
            <p14:sldId id="262"/>
          </p14:sldIdLst>
        </p14:section>
        <p14:section name="Untitled Section" id="{E5C99795-E1CD-4ABA-A3B2-3BB8738FD51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EF18D-0F7C-44C2-8A05-B1E94569D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6B3E0-08BC-4845-B9D1-81626AAE5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8E02F-E259-4141-8A74-82CCA2F7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C9BE-58D6-4CDC-A62F-6690980309A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2AAC3-C693-43AD-B524-FC4162FE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79CE-697E-42AA-AAB7-9BF1F175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B2F5-FCBC-4A70-B9FE-F4AC26794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9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5396-BEA3-4534-8B55-953FD315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BDABC-92C5-47F5-B0F6-062DD92D3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EB55D-E8EA-4AB0-87C0-151D62DCD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C9BE-58D6-4CDC-A62F-6690980309A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7BD12-0057-4B27-AE90-FB58A198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FC0F0-9202-43B7-8CD3-EEB36575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B2F5-FCBC-4A70-B9FE-F4AC26794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73D9A-E3C4-4ABE-835A-81D9204C4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0925A-2064-404E-A97B-229827688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8FA4B-18F9-42C7-9397-5F58CEB03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C9BE-58D6-4CDC-A62F-6690980309A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3B0A-BEBC-4C59-8BB0-5DB593095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30E20-A0AC-4150-82F3-AD9C6B8A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B2F5-FCBC-4A70-B9FE-F4AC26794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6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EE6D-457F-40FB-AD65-8E783537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C4DCA-4CA6-4925-A18B-44124CB3F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B26DF-AE81-4606-8B3B-07CCF72A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C9BE-58D6-4CDC-A62F-6690980309A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E5971-7937-4D94-8631-CF3E63A3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7C331-0019-44D7-B37A-5A5E7671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B2F5-FCBC-4A70-B9FE-F4AC26794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0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BECC8-740F-43DE-B2AA-78AD13ADA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DB381-268C-47DC-8804-591B179C7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770BA-EC46-42F1-AC59-DBFEF92D3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C9BE-58D6-4CDC-A62F-6690980309A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36D49-3D39-42D1-9949-CAB5D400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2FCFF-84A2-4774-9D1D-5113579E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B2F5-FCBC-4A70-B9FE-F4AC26794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8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3A25D-7A8B-427F-B385-2964A77B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752B7-3083-4E05-949C-E521E56E3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690E1-1ED8-4F9D-8BFC-EE4466D5D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714DA-8BA0-4CC1-93CB-37F62585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C9BE-58D6-4CDC-A62F-6690980309A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5CCDD-5F92-4C15-8EE3-9DC48858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E4024-7C2D-4771-933E-2252D8EB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B2F5-FCBC-4A70-B9FE-F4AC26794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6F426-E9E0-4E1D-8536-8453EA977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BE0A9-C086-47E7-AB3C-3DC5DF9CA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A387C-95A2-4CC5-B5D9-45E29738F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BA3343-557A-4754-8AF9-0B97DCF35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65E519-5E3A-4CAD-8DF5-A21AB601B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F8279-7DAF-4F14-84E4-5097F101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C9BE-58D6-4CDC-A62F-6690980309A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5761F-C6BB-4644-B16D-20B536C4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ED840-409C-49DE-B629-50EB4A827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B2F5-FCBC-4A70-B9FE-F4AC26794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0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9FAA-00BE-4B93-9AA8-7C31AF83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5C2060-70D0-4F0D-8DE1-3D82A851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C9BE-58D6-4CDC-A62F-6690980309A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0CAE4-CE87-4EAF-8DBE-0FC9D5B2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DFC8CE-4BA2-4C58-A172-18BE1EEA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B2F5-FCBC-4A70-B9FE-F4AC26794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7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FD70C-FAD2-4A75-BE76-BC78A137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C9BE-58D6-4CDC-A62F-6690980309A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0CBC7D-D564-451A-871C-CDE8F27E2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AB87F-0368-4AFC-957D-7FB8F9BE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B2F5-FCBC-4A70-B9FE-F4AC26794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1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B3EA-C380-42EA-AE52-898A3229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3C7A3-3BBC-4B21-8ED7-DF52B2C2B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C324D-9684-4EB5-9DDC-9A2B609E9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67E6A-939D-4279-B930-EEADE677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C9BE-58D6-4CDC-A62F-6690980309A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B8930-7C27-4C6F-8480-B5D7EC8F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63A23-DD00-425E-A6FE-E55DA7FB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B2F5-FCBC-4A70-B9FE-F4AC26794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3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1ADD-C1A0-4017-9FC9-32631313E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23C359-92CB-453E-8762-08CA2E469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DB134-BD52-4D2F-9BB5-18237EE7C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9A1C-E776-4149-8794-36D4A3E0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C9BE-58D6-4CDC-A62F-6690980309A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79FBE-6064-43D3-B51A-9BF9095C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D0EAC-7546-4891-9608-44FCA2B62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B2F5-FCBC-4A70-B9FE-F4AC26794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3E21C-FDC5-4ED1-B6E8-B0D34B403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E5C46-3FA8-4343-B774-64C33CB03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2C5D8-851F-4581-A1D9-FBE0B3B5F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1C9BE-58D6-4CDC-A62F-6690980309A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1CF60-CED7-407D-80DB-A98F2723C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39706-5313-43D3-90EB-A6D997F53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FB2F5-FCBC-4A70-B9FE-F4AC26794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4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3224D9-A774-4532-A831-374D3AEC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10"/>
            <a:ext cx="6413500" cy="1355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/>
              <a:t>US BEER TREND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735C7B-8760-4221-AF0E-5615ACE14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608516"/>
            <a:ext cx="5930900" cy="9111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 LIENG &amp; RICHARDSON, LLP</a:t>
            </a:r>
          </a:p>
        </p:txBody>
      </p:sp>
      <p:sp>
        <p:nvSpPr>
          <p:cNvPr id="102" name="Freeform 17">
            <a:extLst>
              <a:ext uri="{FF2B5EF4-FFF2-40B4-BE49-F238E27FC236}">
                <a16:creationId xmlns:a16="http://schemas.microsoft.com/office/drawing/2014/main" id="{41F18803-BE79-4916-AE6B-5DE238B36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110" cy="2130951"/>
          </a:xfrm>
          <a:custGeom>
            <a:avLst/>
            <a:gdLst>
              <a:gd name="connsiteX0" fmla="*/ 0 w 8663110"/>
              <a:gd name="connsiteY0" fmla="*/ 0 h 2130951"/>
              <a:gd name="connsiteX1" fmla="*/ 819150 w 8663110"/>
              <a:gd name="connsiteY1" fmla="*/ 0 h 2130951"/>
              <a:gd name="connsiteX2" fmla="*/ 1028700 w 8663110"/>
              <a:gd name="connsiteY2" fmla="*/ 0 h 2130951"/>
              <a:gd name="connsiteX3" fmla="*/ 4187970 w 8663110"/>
              <a:gd name="connsiteY3" fmla="*/ 0 h 2130951"/>
              <a:gd name="connsiteX4" fmla="*/ 4400550 w 8663110"/>
              <a:gd name="connsiteY4" fmla="*/ 0 h 2130951"/>
              <a:gd name="connsiteX5" fmla="*/ 5262791 w 8663110"/>
              <a:gd name="connsiteY5" fmla="*/ 0 h 2130951"/>
              <a:gd name="connsiteX6" fmla="*/ 5262791 w 8663110"/>
              <a:gd name="connsiteY6" fmla="*/ 478 h 2130951"/>
              <a:gd name="connsiteX7" fmla="*/ 8663110 w 8663110"/>
              <a:gd name="connsiteY7" fmla="*/ 478 h 2130951"/>
              <a:gd name="connsiteX8" fmla="*/ 7676422 w 8663110"/>
              <a:gd name="connsiteY8" fmla="*/ 2130951 h 2130951"/>
              <a:gd name="connsiteX9" fmla="*/ 4400550 w 8663110"/>
              <a:gd name="connsiteY9" fmla="*/ 2130951 h 2130951"/>
              <a:gd name="connsiteX10" fmla="*/ 4187970 w 8663110"/>
              <a:gd name="connsiteY10" fmla="*/ 2130951 h 2130951"/>
              <a:gd name="connsiteX11" fmla="*/ 1028700 w 8663110"/>
              <a:gd name="connsiteY11" fmla="*/ 2130951 h 2130951"/>
              <a:gd name="connsiteX12" fmla="*/ 819150 w 8663110"/>
              <a:gd name="connsiteY12" fmla="*/ 2130951 h 2130951"/>
              <a:gd name="connsiteX13" fmla="*/ 0 w 8663110"/>
              <a:gd name="connsiteY13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3110" h="2130951">
                <a:moveTo>
                  <a:pt x="0" y="0"/>
                </a:moveTo>
                <a:lnTo>
                  <a:pt x="819150" y="0"/>
                </a:lnTo>
                <a:lnTo>
                  <a:pt x="1028700" y="0"/>
                </a:lnTo>
                <a:lnTo>
                  <a:pt x="4187970" y="0"/>
                </a:lnTo>
                <a:lnTo>
                  <a:pt x="4400550" y="0"/>
                </a:lnTo>
                <a:lnTo>
                  <a:pt x="5262791" y="0"/>
                </a:lnTo>
                <a:lnTo>
                  <a:pt x="5262791" y="478"/>
                </a:lnTo>
                <a:lnTo>
                  <a:pt x="8663110" y="478"/>
                </a:lnTo>
                <a:lnTo>
                  <a:pt x="7676422" y="2130951"/>
                </a:lnTo>
                <a:lnTo>
                  <a:pt x="4400550" y="2130951"/>
                </a:lnTo>
                <a:lnTo>
                  <a:pt x="4187970" y="2130951"/>
                </a:lnTo>
                <a:lnTo>
                  <a:pt x="1028700" y="2130951"/>
                </a:lnTo>
                <a:lnTo>
                  <a:pt x="819150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A5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23" descr="Bottle">
            <a:extLst>
              <a:ext uri="{FF2B5EF4-FFF2-40B4-BE49-F238E27FC236}">
                <a16:creationId xmlns:a16="http://schemas.microsoft.com/office/drawing/2014/main" id="{E7F93E8A-65A1-4FB0-9D0A-38DB2964C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4354" y="643467"/>
            <a:ext cx="2624667" cy="2624667"/>
          </a:xfrm>
          <a:prstGeom prst="rect">
            <a:avLst/>
          </a:prstGeom>
        </p:spPr>
      </p:pic>
      <p:sp>
        <p:nvSpPr>
          <p:cNvPr id="103" name="Freeform 18">
            <a:extLst>
              <a:ext uri="{FF2B5EF4-FFF2-40B4-BE49-F238E27FC236}">
                <a16:creationId xmlns:a16="http://schemas.microsoft.com/office/drawing/2014/main" id="{C15229F3-7A2E-4558-98FE-7A5F69409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683319"/>
            <a:ext cx="6516874" cy="2174681"/>
          </a:xfrm>
          <a:custGeom>
            <a:avLst/>
            <a:gdLst>
              <a:gd name="connsiteX0" fmla="*/ 0 w 6516874"/>
              <a:gd name="connsiteY0" fmla="*/ 0 h 2174681"/>
              <a:gd name="connsiteX1" fmla="*/ 819150 w 6516874"/>
              <a:gd name="connsiteY1" fmla="*/ 0 h 2174681"/>
              <a:gd name="connsiteX2" fmla="*/ 1038225 w 6516874"/>
              <a:gd name="connsiteY2" fmla="*/ 0 h 2174681"/>
              <a:gd name="connsiteX3" fmla="*/ 6516874 w 6516874"/>
              <a:gd name="connsiteY3" fmla="*/ 0 h 2174681"/>
              <a:gd name="connsiteX4" fmla="*/ 5509712 w 6516874"/>
              <a:gd name="connsiteY4" fmla="*/ 2174681 h 2174681"/>
              <a:gd name="connsiteX5" fmla="*/ 1038225 w 6516874"/>
              <a:gd name="connsiteY5" fmla="*/ 2174681 h 2174681"/>
              <a:gd name="connsiteX6" fmla="*/ 947987 w 6516874"/>
              <a:gd name="connsiteY6" fmla="*/ 2174681 h 2174681"/>
              <a:gd name="connsiteX7" fmla="*/ 819150 w 6516874"/>
              <a:gd name="connsiteY7" fmla="*/ 2174681 h 2174681"/>
              <a:gd name="connsiteX8" fmla="*/ 0 w 6516874"/>
              <a:gd name="connsiteY8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16874" h="2174681">
                <a:moveTo>
                  <a:pt x="0" y="0"/>
                </a:moveTo>
                <a:lnTo>
                  <a:pt x="819150" y="0"/>
                </a:lnTo>
                <a:lnTo>
                  <a:pt x="1038225" y="0"/>
                </a:lnTo>
                <a:lnTo>
                  <a:pt x="6516874" y="0"/>
                </a:lnTo>
                <a:lnTo>
                  <a:pt x="5509712" y="2174681"/>
                </a:lnTo>
                <a:lnTo>
                  <a:pt x="1038225" y="2174681"/>
                </a:lnTo>
                <a:lnTo>
                  <a:pt x="947987" y="2174681"/>
                </a:lnTo>
                <a:lnTo>
                  <a:pt x="81915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F4998C-63EF-4460-BFAA-09844062B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549" y="3681786"/>
            <a:ext cx="4040717" cy="244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11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3224D9-A774-4532-A831-374D3AEC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3" y="159799"/>
            <a:ext cx="11940465" cy="1530890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9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BREWERS ASSOCIATION FOR SMALL AND </a:t>
            </a:r>
            <a:br>
              <a:rPr lang="en-US" sz="2900" b="1" dirty="0">
                <a:solidFill>
                  <a:schemeClr val="bg1"/>
                </a:solidFill>
                <a:latin typeface="Franklin Gothic Book" panose="020B0503020102020204" pitchFamily="34" charset="0"/>
              </a:rPr>
            </a:br>
            <a:r>
              <a:rPr lang="en-US" sz="29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INDEPENDENT CRAFT BEERS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5CA2CE-E211-4D99-B267-674554203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1825625"/>
            <a:ext cx="11940465" cy="4872576"/>
          </a:xfrm>
          <a:solidFill>
            <a:schemeClr val="bg1">
              <a:lumMod val="95000"/>
            </a:schemeClr>
          </a:solidFill>
        </p:spPr>
        <p:txBody>
          <a:bodyPr>
            <a:normAutofit fontScale="47500" lnSpcReduction="20000"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600" dirty="0">
              <a:solidFill>
                <a:schemeClr val="tx2"/>
              </a:solidFill>
            </a:endParaRP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4200" dirty="0">
                <a:solidFill>
                  <a:schemeClr val="tx2"/>
                </a:solidFill>
              </a:rPr>
              <a:t>Overall U.S. beer volume sales were down</a:t>
            </a:r>
          </a:p>
          <a:p>
            <a:pPr marL="457200" lvl="1" indent="0">
              <a:buClr>
                <a:srgbClr val="C00000"/>
              </a:buClr>
              <a:buNone/>
            </a:pPr>
            <a:r>
              <a:rPr lang="en-US" sz="4200" dirty="0">
                <a:solidFill>
                  <a:schemeClr val="tx2"/>
                </a:solidFill>
              </a:rPr>
              <a:t>    1% in 2017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4200" dirty="0">
                <a:solidFill>
                  <a:schemeClr val="tx2"/>
                </a:solidFill>
              </a:rPr>
              <a:t>Craft beer sales continued to grow at a rate of</a:t>
            </a:r>
          </a:p>
          <a:p>
            <a:pPr marL="457200" lvl="1" indent="0">
              <a:buClr>
                <a:srgbClr val="C00000"/>
              </a:buClr>
              <a:buNone/>
            </a:pPr>
            <a:r>
              <a:rPr lang="en-US" sz="4200" dirty="0">
                <a:solidFill>
                  <a:schemeClr val="tx2"/>
                </a:solidFill>
              </a:rPr>
              <a:t>    5% by volume.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4200" dirty="0">
                <a:solidFill>
                  <a:schemeClr val="tx2"/>
                </a:solidFill>
              </a:rPr>
              <a:t>Craft retail sales increased 8%, up to $26.0 Billion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4200" dirty="0">
                <a:solidFill>
                  <a:schemeClr val="tx2"/>
                </a:solidFill>
              </a:rPr>
              <a:t>Craft accounts for  more than 23% of the $114 billion </a:t>
            </a:r>
          </a:p>
          <a:p>
            <a:pPr marL="457200" lvl="1" indent="0">
              <a:buClr>
                <a:srgbClr val="C00000"/>
              </a:buClr>
              <a:buNone/>
            </a:pPr>
            <a:r>
              <a:rPr lang="en-US" sz="4200" dirty="0">
                <a:solidFill>
                  <a:schemeClr val="tx2"/>
                </a:solidFill>
              </a:rPr>
              <a:t>    U.S. beer </a:t>
            </a:r>
            <a:r>
              <a:rPr lang="en-US" sz="4200" dirty="0" err="1">
                <a:solidFill>
                  <a:schemeClr val="tx2"/>
                </a:solidFill>
              </a:rPr>
              <a:t>markert</a:t>
            </a:r>
            <a:endParaRPr lang="en-US" sz="4200" dirty="0">
              <a:solidFill>
                <a:schemeClr val="tx2"/>
              </a:solidFill>
            </a:endParaRP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2"/>
              </a:solidFill>
            </a:endParaRP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2"/>
              </a:solidFill>
            </a:endParaRPr>
          </a:p>
          <a:p>
            <a:pPr marL="457200" lvl="1" indent="0">
              <a:buClr>
                <a:srgbClr val="C00000"/>
              </a:buClr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457200" lvl="1" indent="0">
              <a:buClr>
                <a:srgbClr val="C00000"/>
              </a:buClr>
              <a:buNone/>
            </a:pPr>
            <a:r>
              <a:rPr lang="en-US" sz="2000" dirty="0">
                <a:solidFill>
                  <a:schemeClr val="tx2"/>
                </a:solidFill>
              </a:rPr>
              <a:t>	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0" lv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1600" b="1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1600" b="1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sz="2900" b="1" dirty="0">
                <a:solidFill>
                  <a:schemeClr val="tx2"/>
                </a:solidFill>
              </a:rPr>
              <a:t>https://www.brewersassociation.org/statistics/national-beer-sales-production-data/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2CE4A4-69BF-4323-B276-7DF40EA9D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267" y="1825625"/>
            <a:ext cx="5148307" cy="443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4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3224D9-A774-4532-A831-374D3AEC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3" y="159799"/>
            <a:ext cx="11940465" cy="1530890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9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PURPOSE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5CA2CE-E211-4D99-B267-674554203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1825625"/>
            <a:ext cx="11940465" cy="4872576"/>
          </a:xfr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/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Founders Brewery currently ranks as the No.1 craft brewery in can sales totaling $52 million in 2017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5.2 percent of 2017 sales growth came from new markets, and 62% of packaged volume (bottles </a:t>
            </a:r>
            <a:r>
              <a:rPr lang="en-US" sz="2000" dirty="0" err="1">
                <a:solidFill>
                  <a:schemeClr val="tx2"/>
                </a:solidFill>
              </a:rPr>
              <a:t>vs.cans</a:t>
            </a:r>
            <a:r>
              <a:rPr lang="en-US" sz="2000" dirty="0">
                <a:solidFill>
                  <a:schemeClr val="tx2"/>
                </a:solidFill>
              </a:rPr>
              <a:t>) are now in cans.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2"/>
                </a:solidFill>
              </a:rPr>
              <a:t>Lieng</a:t>
            </a:r>
            <a:r>
              <a:rPr lang="en-US" sz="2000" dirty="0">
                <a:solidFill>
                  <a:schemeClr val="tx2"/>
                </a:solidFill>
              </a:rPr>
              <a:t> and Richardson, LLP was presented with data from the founders Mike Stevens and Dave </a:t>
            </a:r>
            <a:r>
              <a:rPr lang="en-US" sz="2000" dirty="0" err="1">
                <a:solidFill>
                  <a:schemeClr val="tx2"/>
                </a:solidFill>
              </a:rPr>
              <a:t>Engbers</a:t>
            </a:r>
            <a:r>
              <a:rPr lang="en-US" sz="2000" dirty="0">
                <a:solidFill>
                  <a:schemeClr val="tx2"/>
                </a:solidFill>
              </a:rPr>
              <a:t> to understand the patterns that would be helpful in pursuing new marketing opportunities.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Analysis</a:t>
            </a:r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Identify the number breweries with each state</a:t>
            </a:r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Determine the median alcohol by volume (ABV) and median bitterness (IBU) from each state</a:t>
            </a:r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Identify the State(s) with the highest ABV and IBU content beer</a:t>
            </a:r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Identify a potential linear trend between ABV and IBU</a:t>
            </a:r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457200" lvl="1" indent="0">
              <a:buClr>
                <a:srgbClr val="C00000"/>
              </a:buClr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2"/>
              </a:solidFill>
            </a:endParaRP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0" lv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000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3224D9-A774-4532-A831-374D3AEC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3" y="159799"/>
            <a:ext cx="11940465" cy="1530890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9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Data Review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5CA2CE-E211-4D99-B267-674554203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1825625"/>
            <a:ext cx="11940465" cy="487257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</a:rPr>
              <a:t>Detected missing values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1005 out of 2410 (41.7%) didn’t have</a:t>
            </a:r>
          </a:p>
          <a:p>
            <a:pPr marL="457200" lvl="1" indent="0">
              <a:buClr>
                <a:srgbClr val="C00000"/>
              </a:buClr>
              <a:buNone/>
            </a:pPr>
            <a:r>
              <a:rPr lang="en-US" sz="2000" dirty="0">
                <a:solidFill>
                  <a:schemeClr val="tx2"/>
                </a:solidFill>
              </a:rPr>
              <a:t>    have an IBU value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 62 out of 2410 (2.57%) did not have a </a:t>
            </a:r>
          </a:p>
          <a:p>
            <a:pPr marL="457200" lvl="1" indent="0">
              <a:buClr>
                <a:srgbClr val="C00000"/>
              </a:buClr>
              <a:buNone/>
            </a:pPr>
            <a:r>
              <a:rPr lang="en-US" sz="2000" dirty="0">
                <a:solidFill>
                  <a:schemeClr val="tx2"/>
                </a:solidFill>
              </a:rPr>
              <a:t>     a ABV value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</a:rPr>
              <a:t>Occurrences of missing values eliminated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2"/>
              </a:solidFill>
            </a:endParaRPr>
          </a:p>
          <a:p>
            <a:pPr marL="457200" lvl="1" indent="0">
              <a:buClr>
                <a:srgbClr val="C00000"/>
              </a:buClr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167FAB-3F78-4C6A-BB8B-09D6B1010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267" y="1913467"/>
            <a:ext cx="6148689" cy="15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92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3224D9-A774-4532-A831-374D3AEC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3" y="159799"/>
            <a:ext cx="11940465" cy="1530890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9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BREWERIES PRESENCE IN EACH STATE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5CA2CE-E211-4D99-B267-674554203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1825625"/>
            <a:ext cx="11940465" cy="487257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</a:rPr>
              <a:t>Highest States Presence - Colorado with 47 and California 39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</a:rPr>
              <a:t>Top 5 states accounts for 31% of all US Breweries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</a:rPr>
              <a:t>Lowest States Presence 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30CA88-5005-4FA9-8EFE-9DAD5BA90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603" y="3178204"/>
            <a:ext cx="5608700" cy="327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38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3224D9-A774-4532-A831-374D3AEC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67" y="159798"/>
            <a:ext cx="11940465" cy="1313401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9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MEDIAN IBU FOR U.S HIGHEST AND LOWEST STATES</a:t>
            </a:r>
            <a:br>
              <a:rPr lang="en-US" sz="2900" b="1" dirty="0">
                <a:solidFill>
                  <a:schemeClr val="bg1"/>
                </a:solidFill>
                <a:latin typeface="Franklin Gothic Book" panose="020B0503020102020204" pitchFamily="34" charset="0"/>
              </a:rPr>
            </a:br>
            <a:endParaRPr lang="en-US" sz="29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5CA2CE-E211-4D99-B267-674554203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1676399"/>
            <a:ext cx="11940465" cy="502180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</a:rPr>
              <a:t>Median IBU by State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Range between 10 to 82 – Highest 5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Range between 7 to 110 – Lowest 5</a:t>
            </a:r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Greater variation in the median IBU for lowest 5 states</a:t>
            </a:r>
          </a:p>
          <a:p>
            <a:pPr marL="914400" lvl="2" indent="0">
              <a:buClr>
                <a:srgbClr val="C00000"/>
              </a:buClr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457200" lvl="1" indent="0">
              <a:buClr>
                <a:srgbClr val="C00000"/>
              </a:buClr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</a:rPr>
              <a:t>``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0180E0-3C90-4960-A513-483B639C3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133" y="3505200"/>
            <a:ext cx="5173133" cy="29011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9D6787-18A5-4293-AE55-2E73F4F2C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63" y="3505200"/>
            <a:ext cx="4972050" cy="290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14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3224D9-A774-4532-A831-374D3AEC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3" y="159799"/>
            <a:ext cx="11940465" cy="1330334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9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MEDIAN ABV FOR U.S HIGHEST AND LOWEST STATES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5CA2CE-E211-4D99-B267-674554203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1642533"/>
            <a:ext cx="11940465" cy="505566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</a:rPr>
              <a:t>Median by ABV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Range between 0.038 to 0.125 – Highest 5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Range between 0.039 to .099 – Lowest 5</a:t>
            </a:r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Roughly same variation in the median ABV</a:t>
            </a:r>
            <a:endParaRPr lang="en-US" sz="2400" dirty="0">
              <a:solidFill>
                <a:schemeClr val="tx2"/>
              </a:solidFill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E7D5B4-2E05-404F-92A6-6CC35AFFE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590" y="3342852"/>
            <a:ext cx="5002212" cy="31712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33199B-419A-4E3F-8F98-F8EE344E2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11" y="3342851"/>
            <a:ext cx="5002212" cy="317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23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3224D9-A774-4532-A831-374D3AEC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3" y="159799"/>
            <a:ext cx="11940465" cy="1310861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LINEAR TREND BETWEEN IBU AND ABV</a:t>
            </a:r>
            <a:endParaRPr lang="en-US" sz="29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5CA2CE-E211-4D99-B267-674554203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1661160"/>
            <a:ext cx="11940465" cy="503704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C7526B-2B32-43E8-903F-CFAAE46F2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93" y="2026920"/>
            <a:ext cx="5457508" cy="38620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D02076-4F72-4326-B667-28F1C9690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272" y="2026921"/>
            <a:ext cx="4401967" cy="386207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941C1DF-9F4C-4B61-B0BE-B2DF6FF9EC4D}"/>
              </a:ext>
            </a:extLst>
          </p:cNvPr>
          <p:cNvSpPr txBox="1">
            <a:spLocks/>
          </p:cNvSpPr>
          <p:nvPr/>
        </p:nvSpPr>
        <p:spPr>
          <a:xfrm>
            <a:off x="671513" y="6121699"/>
            <a:ext cx="10544175" cy="576501"/>
          </a:xfrm>
          <a:prstGeom prst="rect">
            <a:avLst/>
          </a:prstGeom>
        </p:spPr>
        <p:txBody>
          <a:bodyPr anchor="b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-Scatter plot between ABV vs IBU, majority of the data points were concentrated 10-30 IBU with the corresponding ABV between 0.03 to 0.06 ABV. A correlation matrix plot on the right showed that coefficient of determination (</a:t>
            </a:r>
            <a:r>
              <a:rPr lang="en-US" sz="1600" i="1" dirty="0"/>
              <a:t>R</a:t>
            </a:r>
            <a:r>
              <a:rPr lang="en-US" sz="1600" baseline="30000" dirty="0"/>
              <a:t>2</a:t>
            </a:r>
            <a:r>
              <a:rPr lang="en-US" sz="1600" dirty="0"/>
              <a:t>) of 0.7 or 70% of the response variable variation that is explained by the linear model</a:t>
            </a:r>
          </a:p>
        </p:txBody>
      </p:sp>
    </p:spTree>
    <p:extLst>
      <p:ext uri="{BB962C8B-B14F-4D97-AF65-F5344CB8AC3E}">
        <p14:creationId xmlns:p14="http://schemas.microsoft.com/office/powerpoint/2010/main" val="1961234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416</Words>
  <Application>Microsoft Office PowerPoint</Application>
  <PresentationFormat>Widescreen</PresentationFormat>
  <Paragraphs>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Franklin Gothic Book</vt:lpstr>
      <vt:lpstr>Wingdings</vt:lpstr>
      <vt:lpstr>Office Theme</vt:lpstr>
      <vt:lpstr>US BEER TREND</vt:lpstr>
      <vt:lpstr>BREWERS ASSOCIATION FOR SMALL AND  INDEPENDENT CRAFT BEERS</vt:lpstr>
      <vt:lpstr>PURPOSE</vt:lpstr>
      <vt:lpstr>Data Review</vt:lpstr>
      <vt:lpstr>BREWERIES PRESENCE IN EACH STATE</vt:lpstr>
      <vt:lpstr>MEDIAN IBU FOR U.S HIGHEST AND LOWEST STATES </vt:lpstr>
      <vt:lpstr>MEDIAN ABV FOR U.S HIGHEST AND LOWEST STATES</vt:lpstr>
      <vt:lpstr>LINEAR TREND BETWEEN IBU AND ABV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BEER TREND</dc:title>
  <dc:creator>Richardson, Kenneth</dc:creator>
  <cp:lastModifiedBy>Richardson, Kenneth</cp:lastModifiedBy>
  <cp:revision>12</cp:revision>
  <dcterms:created xsi:type="dcterms:W3CDTF">2019-02-28T18:39:34Z</dcterms:created>
  <dcterms:modified xsi:type="dcterms:W3CDTF">2019-02-28T19:39:15Z</dcterms:modified>
</cp:coreProperties>
</file>