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83" r:id="rId3"/>
    <p:sldId id="297" r:id="rId4"/>
    <p:sldId id="292" r:id="rId5"/>
    <p:sldId id="284" r:id="rId6"/>
    <p:sldId id="299" r:id="rId7"/>
    <p:sldId id="300" r:id="rId8"/>
    <p:sldId id="301" r:id="rId9"/>
    <p:sldId id="302" r:id="rId10"/>
    <p:sldId id="303" r:id="rId11"/>
    <p:sldId id="304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4573" autoAdjust="0"/>
  </p:normalViewPr>
  <p:slideViewPr>
    <p:cSldViewPr snapToGrid="0">
      <p:cViewPr>
        <p:scale>
          <a:sx n="100" d="100"/>
          <a:sy n="100" d="100"/>
        </p:scale>
        <p:origin x="-1248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pPr/>
              <a:t>2019/04/18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pPr/>
              <a:t>2019/04/18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8915521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65438801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97483723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85776010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8256373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97620753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555331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=""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531509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0143274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063337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43715903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50585527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976703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9004335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28285856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35010399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38438929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50995575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7846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204966313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73450163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607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EB0D177-9AA4-42F4-9CD7-CD206217CA6D}"/>
              </a:ext>
            </a:extLst>
          </p:cNvPr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825DB53-D610-4A40-AFDC-EBC47DB613CE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9803642" y="6300105"/>
            <a:ext cx="1937982" cy="62201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000" b="1" i="0" spc="-100" baseline="0" dirty="0" smtClean="0">
                <a:solidFill>
                  <a:schemeClr val="accent1"/>
                </a:solidFill>
                <a:latin typeface="+mj-lt"/>
              </a:rPr>
              <a:t/>
            </a:r>
            <a:br>
              <a:rPr lang="en-ZA" sz="2000" b="1" i="0" spc="-100" baseline="0" dirty="0" smtClean="0">
                <a:solidFill>
                  <a:schemeClr val="accent1"/>
                </a:solidFill>
                <a:latin typeface="+mj-lt"/>
              </a:rPr>
            </a:br>
            <a:r>
              <a:rPr lang="en-ZA" sz="2000" b="1" i="0" spc="-100" baseline="0" dirty="0" err="1" smtClean="0">
                <a:solidFill>
                  <a:schemeClr val="accent1"/>
                </a:solidFill>
                <a:latin typeface="+mj-lt"/>
              </a:rPr>
              <a:t>DDSAnalytics</a:t>
            </a:r>
            <a:endParaRPr lang="en-ZA" sz="2000" b="1" i="0" spc="-100" baseline="0" dirty="0" smtClean="0">
              <a:solidFill>
                <a:schemeClr val="accent1"/>
              </a:solidFill>
              <a:latin typeface="+mj-lt"/>
            </a:endParaRPr>
          </a:p>
          <a:p>
            <a:pPr marL="0" marR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000" b="1" i="0" spc="-100" baseline="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ZA" sz="2000" b="1" i="0" spc="-100" baseline="0" dirty="0">
                <a:solidFill>
                  <a:schemeClr val="accent1"/>
                </a:solidFill>
                <a:latin typeface="+mj-lt"/>
              </a:rPr>
              <a:t/>
            </a:r>
            <a:br>
              <a:rPr lang="en-ZA" sz="2000" b="1" i="0" spc="-100" baseline="0" dirty="0">
                <a:solidFill>
                  <a:schemeClr val="accent1"/>
                </a:solidFill>
                <a:latin typeface="+mj-lt"/>
              </a:rPr>
            </a:br>
            <a:endParaRPr lang="en-ZA" sz="1600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2" r:id="rId22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imercer.com/content/article/employee-turnover.aspx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ls.gov/news.release/jolts.t16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ZA" sz="4400" dirty="0" err="1" smtClean="0"/>
              <a:t>Medicago</a:t>
            </a:r>
            <a:r>
              <a:rPr lang="en-ZA" sz="4400" dirty="0" smtClean="0"/>
              <a:t> Talent Retention Analysis</a:t>
            </a:r>
            <a:br>
              <a:rPr lang="en-ZA" sz="4400" dirty="0" smtClean="0"/>
            </a:br>
            <a:r>
              <a:rPr lang="en-ZA" sz="4400" b="0" cap="small" dirty="0" smtClean="0"/>
              <a:t>-</a:t>
            </a:r>
            <a:r>
              <a:rPr lang="en-ZA" sz="2800" b="0" cap="small" dirty="0" smtClean="0"/>
              <a:t>A  subsidiary of  </a:t>
            </a:r>
            <a:r>
              <a:rPr lang="en-US" sz="2800" b="0" cap="small" dirty="0" smtClean="0"/>
              <a:t>Mitsubishi   Tanabe  </a:t>
            </a:r>
            <a:r>
              <a:rPr lang="en-US" sz="2800" b="0" cap="small" dirty="0" err="1" smtClean="0"/>
              <a:t>Pharma</a:t>
            </a:r>
            <a:r>
              <a:rPr lang="en-US" sz="2800" b="0" cap="small" dirty="0" smtClean="0"/>
              <a:t> Corporation</a:t>
            </a:r>
            <a:r>
              <a:rPr lang="en-US" sz="4400" b="0" cap="small" dirty="0" smtClean="0"/>
              <a:t> </a:t>
            </a:r>
            <a:endParaRPr lang="en-ZA" sz="4400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ZA" i="1" dirty="0" smtClean="0"/>
              <a:t>Simple metric comparisons , Attrition &amp; Salary Predictions</a:t>
            </a:r>
            <a:endParaRPr lang="en-ZA" i="1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044752" y="4143210"/>
            <a:ext cx="1815152" cy="49377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b="1" dirty="0" err="1" smtClean="0"/>
              <a:t>DDSAnalytics</a:t>
            </a:r>
            <a:endParaRPr lang="en-US" b="1" dirty="0" smtClean="0"/>
          </a:p>
          <a:p>
            <a:pPr algn="ctr">
              <a:lnSpc>
                <a:spcPts val="1000"/>
              </a:lnSpc>
            </a:pPr>
            <a:endParaRPr lang="en-US" b="1" dirty="0" smtClean="0"/>
          </a:p>
          <a:p>
            <a:pPr algn="ctr">
              <a:lnSpc>
                <a:spcPts val="1000"/>
              </a:lnSpc>
            </a:pPr>
            <a:r>
              <a:rPr lang="en-US" sz="1400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Yat Leung</a:t>
            </a:r>
            <a:endParaRPr lang="en-ZA" sz="1400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923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0" descr="Desk with computer, phone, books, etc.">
            <a:extLst>
              <a:ext uri="{FF2B5EF4-FFF2-40B4-BE49-F238E27FC236}">
                <a16:creationId xmlns=""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6" r="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4800" dirty="0" smtClean="0"/>
              <a:t>Job Roles and Satisfaction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brief comparison on job roles and satisfaction ratings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Compare  job roles and </a:t>
            </a:r>
            <a:r>
              <a:rPr lang="en-US" sz="2800" dirty="0" smtClean="0"/>
              <a:t> average satisfaction </a:t>
            </a:r>
            <a:r>
              <a:rPr lang="en-US" sz="2800" dirty="0" smtClean="0"/>
              <a:t>ratings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smtClean="0">
                <a:latin typeface="+mj-lt"/>
              </a:rPr>
              <a:t>The job roles versus satisfaction plots plotted the average satisfaction ratings of the employees who left the company.</a:t>
            </a:r>
          </a:p>
          <a:p>
            <a:pPr>
              <a:buNone/>
            </a:pPr>
            <a:endParaRPr lang="en-US" i="1" dirty="0" smtClean="0">
              <a:latin typeface="+mj-lt"/>
            </a:endParaRPr>
          </a:p>
          <a:p>
            <a:pPr lvl="1"/>
            <a:r>
              <a:rPr lang="en-US" i="1" dirty="0" smtClean="0">
                <a:latin typeface="+mj-lt"/>
              </a:rPr>
              <a:t>In terms of environment satisfaction, Research Director has the lowest rating (2) followed by Manufacturing Director (3).</a:t>
            </a:r>
          </a:p>
          <a:p>
            <a:pPr lvl="1">
              <a:buNone/>
            </a:pPr>
            <a:endParaRPr lang="en-US" i="1" dirty="0" smtClean="0">
              <a:latin typeface="+mj-lt"/>
            </a:endParaRPr>
          </a:p>
          <a:p>
            <a:pPr lvl="1"/>
            <a:r>
              <a:rPr lang="en-US" i="1" dirty="0" smtClean="0">
                <a:latin typeface="+mj-lt"/>
              </a:rPr>
              <a:t>Stock option level  rating were </a:t>
            </a:r>
            <a:r>
              <a:rPr lang="en-US" i="1" dirty="0" smtClean="0">
                <a:latin typeface="+mj-lt"/>
              </a:rPr>
              <a:t>0 </a:t>
            </a:r>
            <a:r>
              <a:rPr lang="en-US" i="1" dirty="0" smtClean="0">
                <a:latin typeface="+mj-lt"/>
              </a:rPr>
              <a:t>for both Research Director and Manufacturing Director. Followed by manager rated it at 1.</a:t>
            </a:r>
          </a:p>
          <a:p>
            <a:pPr lvl="1"/>
            <a:endParaRPr lang="en-US" i="1" dirty="0" smtClean="0">
              <a:latin typeface="+mj-lt"/>
            </a:endParaRPr>
          </a:p>
          <a:p>
            <a:pPr lvl="1"/>
            <a:r>
              <a:rPr lang="en-US" i="1" dirty="0" smtClean="0">
                <a:latin typeface="+mj-lt"/>
              </a:rPr>
              <a:t>On average, Manufacturing Director has the lowest job involvement rating compared to others within the company.</a:t>
            </a:r>
          </a:p>
          <a:p>
            <a:pPr lvl="1">
              <a:buNone/>
            </a:pPr>
            <a:endParaRPr lang="en-US" i="1" dirty="0" smtClean="0">
              <a:latin typeface="+mj-lt"/>
            </a:endParaRPr>
          </a:p>
          <a:p>
            <a:pPr lvl="1"/>
            <a:r>
              <a:rPr lang="en-US" i="1" dirty="0" smtClean="0">
                <a:latin typeface="+mj-lt"/>
              </a:rPr>
              <a:t>Of those who left the company, there was a much higher attrition percentage of men than women. (&gt;20%)</a:t>
            </a:r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100" y="1025370"/>
            <a:ext cx="5480050" cy="25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3571875"/>
            <a:ext cx="548640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=""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27546" y="0"/>
            <a:ext cx="9780102" cy="6804025"/>
          </a:xfrm>
        </p:spPr>
      </p:pic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4153678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2800" dirty="0" smtClean="0"/>
              <a:t>Factors in US workplace turnover:</a:t>
            </a:r>
            <a:endParaRPr lang="en-ZA" sz="2800" dirty="0"/>
          </a:p>
          <a:p>
            <a:r>
              <a:rPr lang="en-US" dirty="0" smtClean="0"/>
              <a:t>Personal/Family (57%)</a:t>
            </a:r>
          </a:p>
          <a:p>
            <a:r>
              <a:rPr lang="en-US" dirty="0" smtClean="0"/>
              <a:t>Promotion Opportunity (35%)</a:t>
            </a:r>
          </a:p>
          <a:p>
            <a:r>
              <a:rPr lang="en-US" dirty="0" smtClean="0"/>
              <a:t>Career Change (27%)</a:t>
            </a:r>
          </a:p>
          <a:p>
            <a:r>
              <a:rPr lang="en-US" dirty="0" smtClean="0"/>
              <a:t>Base Salary (24%)</a:t>
            </a:r>
          </a:p>
          <a:p>
            <a:r>
              <a:rPr lang="en-US" dirty="0" smtClean="0"/>
              <a:t>Job Satisfaction (24%)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hlinkClick r:id="rId2"/>
              </a:rPr>
              <a:t>https://www.imercer.com/content/article/employee-turnover.aspx</a:t>
            </a: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=""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Accent block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800" dirty="0" smtClean="0"/>
              <a:t>Attrition</a:t>
            </a:r>
            <a:endParaRPr lang="en-Z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l"/>
            <a:r>
              <a:rPr lang="en-ZA" dirty="0" smtClean="0"/>
              <a:t>In 2018,  44% Separation Rate was reported by the Department of </a:t>
            </a:r>
            <a:r>
              <a:rPr lang="en-ZA" dirty="0" err="1" smtClean="0"/>
              <a:t>Labor</a:t>
            </a:r>
            <a:r>
              <a:rPr lang="en-ZA" dirty="0" smtClean="0"/>
              <a:t>.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sz="1400" dirty="0" smtClean="0"/>
              <a:t>-</a:t>
            </a:r>
            <a:r>
              <a:rPr lang="en-US" sz="1400" dirty="0" smtClean="0">
                <a:hlinkClick r:id="rId4"/>
              </a:rPr>
              <a:t>https://www.bls.gov/news.release/jolts.t16.htm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329746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=""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 descr="Accent block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953245" y="107968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521" y="1187407"/>
            <a:ext cx="6641900" cy="1124345"/>
          </a:xfrm>
        </p:spPr>
        <p:txBody>
          <a:bodyPr/>
          <a:lstStyle/>
          <a:p>
            <a:r>
              <a:rPr lang="en-ZA" sz="3600" cap="small" dirty="0" smtClean="0"/>
              <a:t>Turnover  Reasons Within </a:t>
            </a:r>
            <a:r>
              <a:rPr lang="en-ZA" sz="3600" cap="small" dirty="0" err="1" smtClean="0"/>
              <a:t>Medicago</a:t>
            </a:r>
            <a:endParaRPr lang="en-ZA" sz="3600" b="0" cap="smal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5421" y="3081260"/>
            <a:ext cx="5472000" cy="2428351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 smtClean="0"/>
              <a:t>Attrition &amp; Salary</a:t>
            </a:r>
          </a:p>
          <a:p>
            <a:r>
              <a:rPr lang="en-ZA" dirty="0" smtClean="0"/>
              <a:t>Salary is 1 out of 5 factors associated with attrition.</a:t>
            </a:r>
          </a:p>
          <a:p>
            <a:r>
              <a:rPr lang="en-ZA" dirty="0" smtClean="0"/>
              <a:t>Estimated 16% of employees left the company since data was compiled.</a:t>
            </a:r>
            <a:endParaRPr lang="en-ZA" dirty="0"/>
          </a:p>
          <a:p>
            <a:r>
              <a:rPr lang="en-ZA" dirty="0" smtClean="0"/>
              <a:t>Performed 2 separate regression models with attrition and salary as the responses.</a:t>
            </a:r>
            <a:endParaRPr lang="en-ZA" dirty="0"/>
          </a:p>
          <a:p>
            <a:r>
              <a:rPr lang="en-ZA" dirty="0" smtClean="0"/>
              <a:t>Common  Turnover Factors in </a:t>
            </a:r>
            <a:r>
              <a:rPr lang="en-ZA" dirty="0" err="1" smtClean="0"/>
              <a:t>Medicago</a:t>
            </a:r>
            <a:r>
              <a:rPr lang="en-ZA" dirty="0" smtClean="0"/>
              <a:t>:</a:t>
            </a:r>
          </a:p>
          <a:p>
            <a:pPr lvl="1"/>
            <a:r>
              <a:rPr lang="en-US" b="1" i="1" dirty="0" err="1" smtClean="0"/>
              <a:t>DistanceFromHome</a:t>
            </a:r>
            <a:r>
              <a:rPr lang="en-US" b="1" i="1" dirty="0" smtClean="0"/>
              <a:t> </a:t>
            </a:r>
          </a:p>
          <a:p>
            <a:pPr lvl="1"/>
            <a:r>
              <a:rPr lang="en-US" b="1" i="1" dirty="0" err="1" smtClean="0"/>
              <a:t>NumCompaniesWorked</a:t>
            </a:r>
            <a:r>
              <a:rPr lang="en-US" b="1" i="1" dirty="0" smtClean="0"/>
              <a:t> </a:t>
            </a:r>
          </a:p>
          <a:p>
            <a:pPr lvl="1"/>
            <a:r>
              <a:rPr lang="en-US" b="1" i="1" dirty="0" err="1" smtClean="0"/>
              <a:t>YearsInCurrentRole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5295755" y="2311753"/>
            <a:ext cx="6641626" cy="590155"/>
          </a:xfrm>
        </p:spPr>
        <p:txBody>
          <a:bodyPr/>
          <a:lstStyle/>
          <a:p>
            <a:r>
              <a:rPr lang="en-US" cap="small" dirty="0" smtClean="0"/>
              <a:t>Identify three major causes </a:t>
            </a:r>
            <a:endParaRPr lang="en-US" cap="small" dirty="0"/>
          </a:p>
        </p:txBody>
      </p:sp>
    </p:spTree>
    <p:extLst>
      <p:ext uri="{BB962C8B-B14F-4D97-AF65-F5344CB8AC3E}">
        <p14:creationId xmlns="" xmlns:p14="http://schemas.microsoft.com/office/powerpoint/2010/main" val="722098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=""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ZA" sz="4800" dirty="0" smtClean="0"/>
              <a:t>Predicting Turnover</a:t>
            </a:r>
            <a:endParaRPr lang="en-ZA" sz="4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ZA" dirty="0" smtClean="0"/>
              <a:t>A preventive approach to retain talents through KNN regression and classification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4091674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800" dirty="0" smtClean="0"/>
              <a:t>KNN Regression</a:t>
            </a:r>
            <a:endParaRPr lang="en-Z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 smtClean="0"/>
              <a:t>Determine the optimal K coefficient, Model Setup and Metrics</a:t>
            </a:r>
            <a:endParaRPr lang="en-ZA" dirty="0"/>
          </a:p>
        </p:txBody>
      </p:sp>
      <p:sp>
        <p:nvSpPr>
          <p:cNvPr id="12" name="Rectangle 11" descr="Accent block left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ZA" dirty="0" smtClean="0"/>
              <a:t>Finding the optimal K coefficient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ZA" dirty="0" smtClean="0"/>
              <a:t>3 Repeated 10-fold cross validation with the train model on the entire data set.</a:t>
            </a:r>
          </a:p>
          <a:p>
            <a:pPr lvl="1"/>
            <a:r>
              <a:rPr lang="en-ZA" dirty="0" smtClean="0"/>
              <a:t>Optimal K =11, chosen based on the highest ROC value</a:t>
            </a:r>
            <a:endParaRPr lang="en-ZA" dirty="0"/>
          </a:p>
          <a:p>
            <a:r>
              <a:rPr lang="en-ZA" dirty="0" smtClean="0"/>
              <a:t>Split the data set into a Train and Test case (60/40)</a:t>
            </a:r>
          </a:p>
          <a:p>
            <a:r>
              <a:rPr lang="en-ZA" dirty="0" smtClean="0"/>
              <a:t>Model Metrics</a:t>
            </a:r>
          </a:p>
          <a:p>
            <a:pPr lvl="1"/>
            <a:r>
              <a:rPr lang="en-US" dirty="0" smtClean="0"/>
              <a:t>Sensitivity : 0.9354</a:t>
            </a:r>
          </a:p>
          <a:p>
            <a:pPr lvl="1"/>
            <a:r>
              <a:rPr lang="en-US" dirty="0" smtClean="0"/>
              <a:t>Specificity : 0.1667 </a:t>
            </a:r>
          </a:p>
          <a:p>
            <a:pPr lvl="1"/>
            <a:r>
              <a:rPr lang="en-US" dirty="0" smtClean="0"/>
              <a:t>Accuracy : 0.8161 </a:t>
            </a:r>
            <a:r>
              <a:rPr lang="en-ZA" dirty="0" smtClean="0"/>
              <a:t/>
            </a:r>
            <a:br>
              <a:rPr lang="en-ZA" dirty="0" smtClean="0"/>
            </a:br>
            <a:endParaRPr lang="en-ZA" dirty="0"/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Accent bar right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2726" y="2285148"/>
            <a:ext cx="5367053" cy="393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800" dirty="0" smtClean="0"/>
              <a:t>KNN Classification</a:t>
            </a:r>
            <a:endParaRPr lang="en-Z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 smtClean="0"/>
              <a:t>Model Validation </a:t>
            </a:r>
            <a:endParaRPr lang="en-ZA" dirty="0"/>
          </a:p>
        </p:txBody>
      </p:sp>
      <p:sp>
        <p:nvSpPr>
          <p:cNvPr id="12" name="Rectangle 11" descr="Accent block left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ZA" dirty="0" smtClean="0"/>
              <a:t>Probability of Attrition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ZA" sz="2000" dirty="0" smtClean="0"/>
              <a:t>Prediction calculates the probability of attrition</a:t>
            </a:r>
            <a:endParaRPr lang="en-ZA" sz="2000" dirty="0"/>
          </a:p>
          <a:p>
            <a:pPr lvl="1"/>
            <a:r>
              <a:rPr lang="en-ZA" sz="1800" dirty="0" smtClean="0"/>
              <a:t>Convert the probability into a binary (Yes/No)</a:t>
            </a:r>
          </a:p>
          <a:p>
            <a:pPr lvl="2"/>
            <a:r>
              <a:rPr lang="en-ZA" sz="1600" dirty="0" smtClean="0"/>
              <a:t>Threshold value of &gt;=0.5 </a:t>
            </a:r>
          </a:p>
          <a:p>
            <a:pPr lvl="3"/>
            <a:r>
              <a:rPr lang="en-ZA" sz="1600" dirty="0" smtClean="0"/>
              <a:t>If  Pr(Attrition) &lt;0.5,  classify as No attrition </a:t>
            </a:r>
          </a:p>
          <a:p>
            <a:pPr lvl="3"/>
            <a:r>
              <a:rPr lang="en-ZA" sz="1600" dirty="0" smtClean="0"/>
              <a:t>If  Pr(Attrition) &gt;=0.5,  classify as Yes attrition </a:t>
            </a:r>
          </a:p>
          <a:p>
            <a:pPr lvl="3"/>
            <a:endParaRPr lang="en-ZA" dirty="0"/>
          </a:p>
          <a:p>
            <a:pPr lvl="1"/>
            <a:endParaRPr lang="en-ZA" dirty="0"/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Accent bar right&#10;">
            <a:extLst>
              <a:ext uri="{FF2B5EF4-FFF2-40B4-BE49-F238E27FC236}">
                <a16:creationId xmlns="" xmlns:a16="http://schemas.microsoft.com/office/drawing/2014/main" id="{A7CD04AE-9A8B-4DED-855D-F51B510D0B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ZA" dirty="0" smtClean="0"/>
              <a:t>Validation Set Prediction Sample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2132" y="2797792"/>
            <a:ext cx="4223503" cy="277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2800" dirty="0" smtClean="0"/>
              <a:t>Benefits of a good salary structure:</a:t>
            </a:r>
            <a:endParaRPr lang="en-ZA" sz="2800" dirty="0"/>
          </a:p>
          <a:p>
            <a:r>
              <a:rPr lang="en-US" dirty="0" smtClean="0"/>
              <a:t>Hire best talent</a:t>
            </a:r>
          </a:p>
          <a:p>
            <a:r>
              <a:rPr lang="en-US" dirty="0" smtClean="0"/>
              <a:t>Increase productivity</a:t>
            </a:r>
          </a:p>
          <a:p>
            <a:r>
              <a:rPr lang="en-US" dirty="0" smtClean="0"/>
              <a:t>Improve Recruitment</a:t>
            </a:r>
          </a:p>
          <a:p>
            <a:r>
              <a:rPr lang="en-US" dirty="0" smtClean="0"/>
              <a:t>Increase Retention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=""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Accent block">
            <a:extLst>
              <a:ext uri="{FF2B5EF4-FFF2-40B4-BE49-F238E27FC236}">
                <a16:creationId xmlns=""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800" dirty="0" smtClean="0"/>
              <a:t>Salary</a:t>
            </a:r>
            <a:endParaRPr lang="en-Z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l"/>
            <a:r>
              <a:rPr lang="en-ZA" dirty="0" smtClean="0"/>
              <a:t>A look at salary prediction through GLM </a:t>
            </a:r>
            <a:r>
              <a:rPr lang="en-ZA" dirty="0" err="1" smtClean="0"/>
              <a:t>modeling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="" xmlns:p14="http://schemas.microsoft.com/office/powerpoint/2010/main" val="13297466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800" dirty="0" smtClean="0"/>
              <a:t>Salary GLM </a:t>
            </a:r>
            <a:r>
              <a:rPr lang="en-ZA" sz="2800" dirty="0" err="1" smtClean="0"/>
              <a:t>Modeling</a:t>
            </a:r>
            <a:endParaRPr lang="en-Z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 smtClean="0"/>
              <a:t>A linear </a:t>
            </a:r>
            <a:r>
              <a:rPr lang="en-ZA" dirty="0" err="1" smtClean="0"/>
              <a:t>modeling</a:t>
            </a:r>
            <a:r>
              <a:rPr lang="en-ZA" dirty="0" smtClean="0"/>
              <a:t> approach to determine salary (</a:t>
            </a:r>
            <a:r>
              <a:rPr lang="en-ZA" dirty="0" err="1" smtClean="0"/>
              <a:t>MonthlyIncome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52" y="1705954"/>
            <a:ext cx="5472000" cy="360000"/>
          </a:xfrm>
        </p:spPr>
        <p:txBody>
          <a:bodyPr/>
          <a:lstStyle/>
          <a:p>
            <a:r>
              <a:rPr lang="en-ZA" dirty="0" smtClean="0"/>
              <a:t>Monthly Income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377561"/>
            <a:ext cx="5627606" cy="3968647"/>
          </a:xfrm>
        </p:spPr>
        <p:txBody>
          <a:bodyPr/>
          <a:lstStyle/>
          <a:p>
            <a:r>
              <a:rPr lang="en-ZA" dirty="0" err="1" smtClean="0"/>
              <a:t>MonthlyIncome</a:t>
            </a:r>
            <a:r>
              <a:rPr lang="en-ZA" dirty="0" smtClean="0"/>
              <a:t> is a right skewed distribution.</a:t>
            </a:r>
          </a:p>
          <a:p>
            <a:r>
              <a:rPr lang="en-ZA" dirty="0" smtClean="0"/>
              <a:t>Log</a:t>
            </a:r>
            <a:r>
              <a:rPr lang="en-ZA" baseline="-25000" dirty="0" smtClean="0"/>
              <a:t>10 </a:t>
            </a:r>
            <a:r>
              <a:rPr lang="en-ZA" dirty="0" smtClean="0"/>
              <a:t> on </a:t>
            </a:r>
            <a:r>
              <a:rPr lang="en-ZA" dirty="0" err="1" smtClean="0"/>
              <a:t>MonthlyIncome</a:t>
            </a:r>
            <a:r>
              <a:rPr lang="en-ZA" dirty="0" smtClean="0"/>
              <a:t>  to transform into a normal like data to use in the model.</a:t>
            </a:r>
            <a:endParaRPr lang="en-ZA" baseline="-25000" dirty="0" smtClean="0"/>
          </a:p>
          <a:p>
            <a:r>
              <a:rPr lang="en-ZA" dirty="0" smtClean="0"/>
              <a:t>Independent Variables used:</a:t>
            </a:r>
          </a:p>
          <a:p>
            <a:pPr lvl="1">
              <a:buNone/>
            </a:pPr>
            <a:endParaRPr lang="en-ZA" dirty="0" smtClean="0"/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1789829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1288" y="2374709"/>
            <a:ext cx="5752390" cy="387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50626" y="3698546"/>
          <a:ext cx="5172502" cy="25794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5831"/>
                <a:gridCol w="2806671"/>
              </a:tblGrid>
              <a:tr h="36848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VIF 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(Variance 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Inflation 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Factor)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4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DistanceFromHome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1.006176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4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NumCompaniesWorked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1.295791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4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TotalWorkingYears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2.131392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4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YearsAtCompany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4.437212 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4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YearsInCurrentRole</a:t>
                      </a: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2.738231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4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YearsWithCurrManager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2.632119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800" dirty="0" smtClean="0"/>
              <a:t>Salary GLM </a:t>
            </a:r>
            <a:r>
              <a:rPr lang="en-ZA" sz="2800" dirty="0" err="1" smtClean="0"/>
              <a:t>Modeling</a:t>
            </a:r>
            <a:endParaRPr lang="en-ZA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74194"/>
            <a:ext cx="5472000" cy="360000"/>
          </a:xfrm>
        </p:spPr>
        <p:txBody>
          <a:bodyPr/>
          <a:lstStyle/>
          <a:p>
            <a:r>
              <a:rPr lang="en-ZA" dirty="0" smtClean="0"/>
              <a:t>Train &amp; Test Models RMSE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705" y="2363914"/>
            <a:ext cx="5627606" cy="3968647"/>
          </a:xfrm>
        </p:spPr>
        <p:txBody>
          <a:bodyPr/>
          <a:lstStyle/>
          <a:p>
            <a:r>
              <a:rPr lang="en-ZA" dirty="0" smtClean="0"/>
              <a:t>Assess the model fit  on the Train and Test  (60/40)</a:t>
            </a:r>
          </a:p>
          <a:p>
            <a:pPr lvl="1"/>
            <a:r>
              <a:rPr lang="en-ZA" dirty="0" smtClean="0"/>
              <a:t>RMSE &lt;0.3</a:t>
            </a:r>
          </a:p>
          <a:p>
            <a:pPr lvl="1">
              <a:buNone/>
            </a:pPr>
            <a:endParaRPr lang="en-ZA" dirty="0" smtClean="0"/>
          </a:p>
          <a:p>
            <a:pPr lvl="1">
              <a:buNone/>
            </a:pPr>
            <a:endParaRPr lang="en-ZA" dirty="0" smtClean="0"/>
          </a:p>
          <a:p>
            <a:pPr lvl="1">
              <a:buNone/>
            </a:pPr>
            <a:endParaRPr lang="en-ZA" dirty="0" smtClean="0"/>
          </a:p>
          <a:p>
            <a:pPr lvl="1">
              <a:buNone/>
            </a:pPr>
            <a:endParaRPr lang="en-ZA" dirty="0" smtClean="0"/>
          </a:p>
          <a:p>
            <a:pPr lvl="1">
              <a:buNone/>
            </a:pPr>
            <a:endParaRPr lang="en-ZA" dirty="0" smtClean="0"/>
          </a:p>
          <a:p>
            <a:r>
              <a:rPr lang="en-ZA" dirty="0" smtClean="0"/>
              <a:t>Predictions based on log Monthly Income</a:t>
            </a:r>
          </a:p>
          <a:p>
            <a:pPr lvl="1"/>
            <a:r>
              <a:rPr lang="en-ZA" dirty="0" smtClean="0"/>
              <a:t>Transform predictions by raising to the power of 10.</a:t>
            </a:r>
          </a:p>
          <a:p>
            <a:pPr lvl="1">
              <a:buNone/>
            </a:pPr>
            <a:endParaRPr lang="en-ZA" dirty="0" smtClean="0"/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1789829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6034" y="3029805"/>
          <a:ext cx="4203512" cy="11054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2628"/>
                <a:gridCol w="2280884"/>
              </a:tblGrid>
              <a:tr h="36848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RMSE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4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Train Set 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0.1924328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6848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Test  Set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0.1893982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3562" y="2433139"/>
            <a:ext cx="2923393" cy="345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11250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echnical Presentation Layout_SB - v4.potx" id="{410D3EFA-FA20-475F-9696-CD1A7DDB5DC5}" vid="{222B8127-F9F2-4FAA-9A8E-5AB7CC0C3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0</TotalTime>
  <Words>517</Words>
  <Application>Microsoft Office PowerPoint</Application>
  <PresentationFormat>Custom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TF16411250</vt:lpstr>
      <vt:lpstr>Medicago Talent Retention Analysis -A  subsidiary of  Mitsubishi   Tanabe  Pharma Corporation </vt:lpstr>
      <vt:lpstr>Attrition</vt:lpstr>
      <vt:lpstr>Turnover  Reasons Within Medicago</vt:lpstr>
      <vt:lpstr>Predicting Turnover</vt:lpstr>
      <vt:lpstr>KNN Regression</vt:lpstr>
      <vt:lpstr>KNN Classification</vt:lpstr>
      <vt:lpstr>Salary</vt:lpstr>
      <vt:lpstr>Salary GLM Modeling</vt:lpstr>
      <vt:lpstr>Salary GLM Modeling</vt:lpstr>
      <vt:lpstr>Job Roles and Satisfaction</vt:lpstr>
      <vt:lpstr>Compare  job roles and  average satisfaction ratings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CaseStudy2</dc:title>
  <dc:creator/>
  <cp:lastModifiedBy/>
  <cp:revision>1</cp:revision>
  <dcterms:created xsi:type="dcterms:W3CDTF">2019-04-18T02:19:02Z</dcterms:created>
  <dcterms:modified xsi:type="dcterms:W3CDTF">2019-04-19T00:52:28Z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2018-08-01T18:59:51.9197316Z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