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8" r:id="rId3"/>
    <p:sldId id="263" r:id="rId4"/>
    <p:sldId id="259" r:id="rId5"/>
    <p:sldId id="269" r:id="rId6"/>
    <p:sldId id="270" r:id="rId7"/>
    <p:sldId id="256" r:id="rId8"/>
    <p:sldId id="262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67B879D2-B420-4C52-AA52-CAD37B0205AE}">
          <p14:sldIdLst>
            <p14:sldId id="265"/>
            <p14:sldId id="268"/>
            <p14:sldId id="263"/>
            <p14:sldId id="259"/>
            <p14:sldId id="269"/>
            <p14:sldId id="270"/>
            <p14:sldId id="256"/>
            <p14:sldId id="262"/>
            <p14:sldId id="267"/>
          </p14:sldIdLst>
        </p14:section>
        <p14:section name="Untitled Section" id="{E5C99795-E1CD-4ABA-A3B2-3BB8738FD51A}">
          <p14:sldIdLst/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CC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92" autoAdjust="0"/>
    <p:restoredTop sz="94660"/>
  </p:normalViewPr>
  <p:slideViewPr>
    <p:cSldViewPr snapToGrid="0">
      <p:cViewPr>
        <p:scale>
          <a:sx n="110" d="100"/>
          <a:sy n="110" d="100"/>
        </p:scale>
        <p:origin x="-336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3EF18D-0F7C-44C2-8A05-B1E94569D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DB6B3E0-08BC-4845-B9D1-81626AAE5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D8E02F-E259-4141-8A74-82CCA2F7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C9BE-58D6-4CDC-A62F-6690980309A8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02AAC3-C693-43AD-B524-FC4162FE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2279CE-697E-42AA-AAB7-9BF1F175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B2F5-FCBC-4A70-B9FE-F4AC267948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709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285396-BEA3-4534-8B55-953FD315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51BDABC-92C5-47F5-B0F6-062DD92D3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0EB55D-E8EA-4AB0-87C0-151D62DCD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C9BE-58D6-4CDC-A62F-6690980309A8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27BD12-0057-4B27-AE90-FB58A198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FFC0F0-9202-43B7-8CD3-EEB36575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B2F5-FCBC-4A70-B9FE-F4AC267948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35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6D73D9A-E3C4-4ABE-835A-81D9204C4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DF0925A-2064-404E-A97B-229827688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48FA4B-18F9-42C7-9397-5F58CEB03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C9BE-58D6-4CDC-A62F-6690980309A8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E63B0A-BEBC-4C59-8BB0-5DB593095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E30E20-A0AC-4150-82F3-AD9C6B8A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B2F5-FCBC-4A70-B9FE-F4AC267948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986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F0EE6D-457F-40FB-AD65-8E783537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7C4DCA-4CA6-4925-A18B-44124CB3F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EB26DF-AE81-4606-8B3B-07CCF72A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C9BE-58D6-4CDC-A62F-6690980309A8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7CE5971-7937-4D94-8631-CF3E63A3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87C331-0019-44D7-B37A-5A5E7671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B2F5-FCBC-4A70-B9FE-F4AC267948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740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2BECC8-740F-43DE-B2AA-78AD13ADA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63DB381-268C-47DC-8804-591B179C7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1770BA-EC46-42F1-AC59-DBFEF92D3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C9BE-58D6-4CDC-A62F-6690980309A8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736D49-3D39-42D1-9949-CAB5D400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02FCFF-84A2-4774-9D1D-5113579E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B2F5-FCBC-4A70-B9FE-F4AC267948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748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B3A25D-7A8B-427F-B385-2964A77B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5752B7-3083-4E05-949C-E521E56E3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78690E1-1ED8-4F9D-8BFC-EE4466D5D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35714DA-8BA0-4CC1-93CB-37F62585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C9BE-58D6-4CDC-A62F-6690980309A8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CC5CCDD-5F92-4C15-8EE3-9DC48858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2DE4024-7C2D-4771-933E-2252D8EB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B2F5-FCBC-4A70-B9FE-F4AC267948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46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F6F426-E9E0-4E1D-8536-8453EA977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C5BE0A9-C086-47E7-AB3C-3DC5DF9CA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22A387C-95A2-4CC5-B5D9-45E29738F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0BA3343-557A-4754-8AF9-0B97DCF35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965E519-5E3A-4CAD-8DF5-A21AB601B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29F8279-7DAF-4F14-84E4-5097F101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C9BE-58D6-4CDC-A62F-6690980309A8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E95761F-C6BB-4644-B16D-20B536C4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CEED840-409C-49DE-B629-50EB4A827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B2F5-FCBC-4A70-B9FE-F4AC267948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100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6A9FAA-00BE-4B93-9AA8-7C31AF83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5C2060-70D0-4F0D-8DE1-3D82A851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C9BE-58D6-4CDC-A62F-6690980309A8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000CAE4-CE87-4EAF-8DBE-0FC9D5B2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CDFC8CE-4BA2-4C58-A172-18BE1EEA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B2F5-FCBC-4A70-B9FE-F4AC267948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527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C6FD70C-FAD2-4A75-BE76-BC78A137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C9BE-58D6-4CDC-A62F-6690980309A8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C0CBC7D-D564-451A-871C-CDE8F27E2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B8AB87F-0368-4AFC-957D-7FB8F9BE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B2F5-FCBC-4A70-B9FE-F4AC267948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661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E9B3EA-C380-42EA-AE52-898A3229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D3C7A3-3BBC-4B21-8ED7-DF52B2C2B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ACC324D-9684-4EB5-9DDC-9A2B609E9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FC67E6A-939D-4279-B930-EEADE677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C9BE-58D6-4CDC-A62F-6690980309A8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CEB8930-7C27-4C6F-8480-B5D7EC8F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B63A23-DD00-425E-A6FE-E55DA7FB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B2F5-FCBC-4A70-B9FE-F4AC267948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623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481ADD-C1A0-4017-9FC9-32631313E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123C359-92CB-453E-8762-08CA2E469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FADB134-BD52-4D2F-9BB5-18237EE7C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9279A1C-E776-4149-8794-36D4A3E0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C9BE-58D6-4CDC-A62F-6690980309A8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F479FBE-6064-43D3-B51A-9BF9095C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4ED0EAC-7546-4891-9608-44FCA2B62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B2F5-FCBC-4A70-B9FE-F4AC267948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683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A33E21C-FDC5-4ED1-B6E8-B0D34B403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DAE5C46-3FA8-4343-B774-64C33CB03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62C5D8-851F-4581-A1D9-FBE0B3B5F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1C9BE-58D6-4CDC-A62F-6690980309A8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B51CF60-CED7-407D-80DB-A98F2723C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B39706-5313-43D3-90EB-A6D997F53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FB2F5-FCBC-4A70-B9FE-F4AC267948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104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73224D9-A774-4532-A831-374D3AEC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10"/>
            <a:ext cx="6413500" cy="1355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U.S. BEER TREND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70735C7B-8760-4221-AF0E-5615ACE14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608516"/>
            <a:ext cx="5930900" cy="9111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 LIENG &amp; RICHARDSON DATA ANALYTICS GROUP</a:t>
            </a:r>
          </a:p>
        </p:txBody>
      </p:sp>
      <p:sp>
        <p:nvSpPr>
          <p:cNvPr id="102" name="Freeform 17">
            <a:extLst>
              <a:ext uri="{FF2B5EF4-FFF2-40B4-BE49-F238E27FC236}">
                <a16:creationId xmlns:a16="http://schemas.microsoft.com/office/drawing/2014/main" xmlns="" id="{41F18803-BE79-4916-AE6B-5DE238B367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8663110" cy="2130951"/>
          </a:xfrm>
          <a:custGeom>
            <a:avLst/>
            <a:gdLst>
              <a:gd name="connsiteX0" fmla="*/ 0 w 8663110"/>
              <a:gd name="connsiteY0" fmla="*/ 0 h 2130951"/>
              <a:gd name="connsiteX1" fmla="*/ 819150 w 8663110"/>
              <a:gd name="connsiteY1" fmla="*/ 0 h 2130951"/>
              <a:gd name="connsiteX2" fmla="*/ 1028700 w 8663110"/>
              <a:gd name="connsiteY2" fmla="*/ 0 h 2130951"/>
              <a:gd name="connsiteX3" fmla="*/ 4187970 w 8663110"/>
              <a:gd name="connsiteY3" fmla="*/ 0 h 2130951"/>
              <a:gd name="connsiteX4" fmla="*/ 4400550 w 8663110"/>
              <a:gd name="connsiteY4" fmla="*/ 0 h 2130951"/>
              <a:gd name="connsiteX5" fmla="*/ 5262791 w 8663110"/>
              <a:gd name="connsiteY5" fmla="*/ 0 h 2130951"/>
              <a:gd name="connsiteX6" fmla="*/ 5262791 w 8663110"/>
              <a:gd name="connsiteY6" fmla="*/ 478 h 2130951"/>
              <a:gd name="connsiteX7" fmla="*/ 8663110 w 8663110"/>
              <a:gd name="connsiteY7" fmla="*/ 478 h 2130951"/>
              <a:gd name="connsiteX8" fmla="*/ 7676422 w 8663110"/>
              <a:gd name="connsiteY8" fmla="*/ 2130951 h 2130951"/>
              <a:gd name="connsiteX9" fmla="*/ 4400550 w 8663110"/>
              <a:gd name="connsiteY9" fmla="*/ 2130951 h 2130951"/>
              <a:gd name="connsiteX10" fmla="*/ 4187970 w 8663110"/>
              <a:gd name="connsiteY10" fmla="*/ 2130951 h 2130951"/>
              <a:gd name="connsiteX11" fmla="*/ 1028700 w 8663110"/>
              <a:gd name="connsiteY11" fmla="*/ 2130951 h 2130951"/>
              <a:gd name="connsiteX12" fmla="*/ 819150 w 8663110"/>
              <a:gd name="connsiteY12" fmla="*/ 2130951 h 2130951"/>
              <a:gd name="connsiteX13" fmla="*/ 0 w 8663110"/>
              <a:gd name="connsiteY13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3110" h="2130951">
                <a:moveTo>
                  <a:pt x="0" y="0"/>
                </a:moveTo>
                <a:lnTo>
                  <a:pt x="819150" y="0"/>
                </a:lnTo>
                <a:lnTo>
                  <a:pt x="1028700" y="0"/>
                </a:lnTo>
                <a:lnTo>
                  <a:pt x="4187970" y="0"/>
                </a:lnTo>
                <a:lnTo>
                  <a:pt x="4400550" y="0"/>
                </a:lnTo>
                <a:lnTo>
                  <a:pt x="5262791" y="0"/>
                </a:lnTo>
                <a:lnTo>
                  <a:pt x="5262791" y="478"/>
                </a:lnTo>
                <a:lnTo>
                  <a:pt x="8663110" y="478"/>
                </a:lnTo>
                <a:lnTo>
                  <a:pt x="7676422" y="2130951"/>
                </a:lnTo>
                <a:lnTo>
                  <a:pt x="4400550" y="2130951"/>
                </a:lnTo>
                <a:lnTo>
                  <a:pt x="4187970" y="2130951"/>
                </a:lnTo>
                <a:lnTo>
                  <a:pt x="1028700" y="2130951"/>
                </a:lnTo>
                <a:lnTo>
                  <a:pt x="819150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A5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23" descr="Bottle">
            <a:extLst>
              <a:ext uri="{FF2B5EF4-FFF2-40B4-BE49-F238E27FC236}">
                <a16:creationId xmlns:a16="http://schemas.microsoft.com/office/drawing/2014/main" xmlns="" id="{E7F93E8A-65A1-4FB0-9D0A-38DB2964C9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54354" y="643467"/>
            <a:ext cx="2624667" cy="2624667"/>
          </a:xfrm>
          <a:prstGeom prst="rect">
            <a:avLst/>
          </a:prstGeom>
        </p:spPr>
      </p:pic>
      <p:sp>
        <p:nvSpPr>
          <p:cNvPr id="103" name="Freeform 18">
            <a:extLst>
              <a:ext uri="{FF2B5EF4-FFF2-40B4-BE49-F238E27FC236}">
                <a16:creationId xmlns:a16="http://schemas.microsoft.com/office/drawing/2014/main" xmlns="" id="{C15229F3-7A2E-4558-98FE-7A5F69409D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4683319"/>
            <a:ext cx="6516874" cy="2174681"/>
          </a:xfrm>
          <a:custGeom>
            <a:avLst/>
            <a:gdLst>
              <a:gd name="connsiteX0" fmla="*/ 0 w 6516874"/>
              <a:gd name="connsiteY0" fmla="*/ 0 h 2174681"/>
              <a:gd name="connsiteX1" fmla="*/ 819150 w 6516874"/>
              <a:gd name="connsiteY1" fmla="*/ 0 h 2174681"/>
              <a:gd name="connsiteX2" fmla="*/ 1038225 w 6516874"/>
              <a:gd name="connsiteY2" fmla="*/ 0 h 2174681"/>
              <a:gd name="connsiteX3" fmla="*/ 6516874 w 6516874"/>
              <a:gd name="connsiteY3" fmla="*/ 0 h 2174681"/>
              <a:gd name="connsiteX4" fmla="*/ 5509712 w 6516874"/>
              <a:gd name="connsiteY4" fmla="*/ 2174681 h 2174681"/>
              <a:gd name="connsiteX5" fmla="*/ 1038225 w 6516874"/>
              <a:gd name="connsiteY5" fmla="*/ 2174681 h 2174681"/>
              <a:gd name="connsiteX6" fmla="*/ 947987 w 6516874"/>
              <a:gd name="connsiteY6" fmla="*/ 2174681 h 2174681"/>
              <a:gd name="connsiteX7" fmla="*/ 819150 w 6516874"/>
              <a:gd name="connsiteY7" fmla="*/ 2174681 h 2174681"/>
              <a:gd name="connsiteX8" fmla="*/ 0 w 6516874"/>
              <a:gd name="connsiteY8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16874" h="2174681">
                <a:moveTo>
                  <a:pt x="0" y="0"/>
                </a:moveTo>
                <a:lnTo>
                  <a:pt x="819150" y="0"/>
                </a:lnTo>
                <a:lnTo>
                  <a:pt x="1038225" y="0"/>
                </a:lnTo>
                <a:lnTo>
                  <a:pt x="6516874" y="0"/>
                </a:lnTo>
                <a:lnTo>
                  <a:pt x="5509712" y="2174681"/>
                </a:lnTo>
                <a:lnTo>
                  <a:pt x="1038225" y="2174681"/>
                </a:lnTo>
                <a:lnTo>
                  <a:pt x="947987" y="2174681"/>
                </a:lnTo>
                <a:lnTo>
                  <a:pt x="81915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BF4998C-63EF-4460-BFAA-09844062BAD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29549" y="3681786"/>
            <a:ext cx="4040717" cy="244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711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73224D9-A774-4532-A831-374D3AEC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3" y="159799"/>
            <a:ext cx="11940465" cy="1530890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9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PURPOSE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15CA2CE-E211-4D99-B267-674554203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1834092"/>
            <a:ext cx="11940465" cy="4872576"/>
          </a:xfr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/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Founders Brewery </a:t>
            </a:r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</a:rPr>
              <a:t>Fast growing craft brand in the U.S.</a:t>
            </a:r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</a:rPr>
              <a:t>New markets 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2"/>
                </a:solidFill>
              </a:rPr>
              <a:t>Lieng</a:t>
            </a:r>
            <a:r>
              <a:rPr lang="en-US" sz="2000" dirty="0">
                <a:solidFill>
                  <a:schemeClr val="tx2"/>
                </a:solidFill>
              </a:rPr>
              <a:t> and Richardson Data Analytics Group</a:t>
            </a:r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</a:rPr>
              <a:t>Research</a:t>
            </a:r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</a:rPr>
              <a:t>Opportunities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Analysis</a:t>
            </a:r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</a:rPr>
              <a:t>Identify the number breweries within each state</a:t>
            </a:r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</a:rPr>
              <a:t>Determine the median ABV and IBU from each state</a:t>
            </a:r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</a:rPr>
              <a:t>Identify the states with the highest ABV and IBU</a:t>
            </a:r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</a:rPr>
              <a:t>Relationship association</a:t>
            </a:r>
          </a:p>
          <a:p>
            <a:pPr marL="914400" lvl="2" indent="0">
              <a:buClr>
                <a:srgbClr val="C00000"/>
              </a:buClr>
              <a:buNone/>
            </a:pPr>
            <a:endParaRPr lang="en-US" dirty="0"/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457200" lvl="1" indent="0">
              <a:buClr>
                <a:srgbClr val="C00000"/>
              </a:buClr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2"/>
              </a:solidFill>
            </a:endParaRP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0" lv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006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73224D9-A774-4532-A831-374D3AEC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3" y="159799"/>
            <a:ext cx="11940465" cy="1530890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9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BREWERS ASSOCIATION FOR SMALL AND </a:t>
            </a:r>
            <a:br>
              <a:rPr lang="en-US" sz="2900" b="1" dirty="0">
                <a:solidFill>
                  <a:schemeClr val="bg1"/>
                </a:solidFill>
                <a:latin typeface="Franklin Gothic Book" panose="020B0503020102020204" pitchFamily="34" charset="0"/>
              </a:rPr>
            </a:br>
            <a:r>
              <a:rPr lang="en-US" sz="29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INDEPENDENT CRAFT BEERS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15CA2CE-E211-4D99-B267-674554203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1825625"/>
            <a:ext cx="11940465" cy="4872576"/>
          </a:xfrm>
          <a:solidFill>
            <a:schemeClr val="bg1">
              <a:lumMod val="95000"/>
            </a:schemeClr>
          </a:solidFill>
        </p:spPr>
        <p:txBody>
          <a:bodyPr>
            <a:normAutofit fontScale="47500" lnSpcReduction="20000"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600" dirty="0">
              <a:solidFill>
                <a:schemeClr val="tx2"/>
              </a:solidFill>
            </a:endParaRP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4200" dirty="0">
                <a:solidFill>
                  <a:schemeClr val="tx2"/>
                </a:solidFill>
              </a:rPr>
              <a:t>Overall U.S. beer volume sales were down</a:t>
            </a:r>
          </a:p>
          <a:p>
            <a:pPr marL="457200" lvl="1" indent="0">
              <a:buClr>
                <a:srgbClr val="C00000"/>
              </a:buClr>
              <a:buNone/>
            </a:pPr>
            <a:r>
              <a:rPr lang="en-US" sz="4200" dirty="0">
                <a:solidFill>
                  <a:schemeClr val="tx2"/>
                </a:solidFill>
              </a:rPr>
              <a:t>    1% in 2017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4200" dirty="0">
                <a:solidFill>
                  <a:schemeClr val="tx2"/>
                </a:solidFill>
              </a:rPr>
              <a:t>Craft beer sales continued to grow at a rate of</a:t>
            </a:r>
          </a:p>
          <a:p>
            <a:pPr marL="457200" lvl="1" indent="0">
              <a:buClr>
                <a:srgbClr val="C00000"/>
              </a:buClr>
              <a:buNone/>
            </a:pPr>
            <a:r>
              <a:rPr lang="en-US" sz="4200" dirty="0">
                <a:solidFill>
                  <a:schemeClr val="tx2"/>
                </a:solidFill>
              </a:rPr>
              <a:t>    5% by volume.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4200" dirty="0">
                <a:solidFill>
                  <a:schemeClr val="tx2"/>
                </a:solidFill>
              </a:rPr>
              <a:t>Craft retail sales increased 8%, up to $26.0 Billion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4200" dirty="0">
                <a:solidFill>
                  <a:schemeClr val="tx2"/>
                </a:solidFill>
              </a:rPr>
              <a:t>Craft accounts for more than 23% of the $114 billion </a:t>
            </a:r>
          </a:p>
          <a:p>
            <a:pPr marL="457200" lvl="1" indent="0">
              <a:buClr>
                <a:srgbClr val="C00000"/>
              </a:buClr>
              <a:buNone/>
            </a:pPr>
            <a:r>
              <a:rPr lang="en-US" sz="4200" dirty="0">
                <a:solidFill>
                  <a:schemeClr val="tx2"/>
                </a:solidFill>
              </a:rPr>
              <a:t>    U.S. beer market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2"/>
              </a:solidFill>
            </a:endParaRP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2"/>
              </a:solidFill>
            </a:endParaRPr>
          </a:p>
          <a:p>
            <a:pPr marL="457200" lvl="1" indent="0">
              <a:buClr>
                <a:srgbClr val="C00000"/>
              </a:buClr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457200" lvl="1" indent="0">
              <a:buClr>
                <a:srgbClr val="C00000"/>
              </a:buClr>
              <a:buNone/>
            </a:pPr>
            <a:r>
              <a:rPr lang="en-US" sz="2000" dirty="0">
                <a:solidFill>
                  <a:schemeClr val="tx2"/>
                </a:solidFill>
              </a:rPr>
              <a:t>	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0" lv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1600" b="1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1600" b="1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sz="2900" b="1" dirty="0">
                <a:solidFill>
                  <a:schemeClr val="tx2"/>
                </a:solidFill>
              </a:rPr>
              <a:t>https://www.brewersassociation.org/statistics/national-beer-sales-production-data/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92CE4A4-69BF-4323-B276-7DF40EA9D4E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90267" y="1825625"/>
            <a:ext cx="5148307" cy="443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454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73224D9-A774-4532-A831-374D3AEC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3" y="159799"/>
            <a:ext cx="11940465" cy="1530890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9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Data Review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15CA2CE-E211-4D99-B267-674554203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1825625"/>
            <a:ext cx="11940465" cy="487257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Detected missing values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</a:rPr>
              <a:t>1005 out of 2410 (41.7%) didn’t have</a:t>
            </a:r>
          </a:p>
          <a:p>
            <a:pPr marL="457200" lvl="1" indent="0">
              <a:buClr>
                <a:srgbClr val="C00000"/>
              </a:buClr>
              <a:buNone/>
            </a:pPr>
            <a:r>
              <a:rPr lang="en-US" sz="1800" dirty="0">
                <a:solidFill>
                  <a:schemeClr val="tx2"/>
                </a:solidFill>
              </a:rPr>
              <a:t>    have an IBU value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</a:rPr>
              <a:t> 62 out of 2410 (2.57%) did not have a </a:t>
            </a:r>
          </a:p>
          <a:p>
            <a:pPr marL="457200" lvl="1" indent="0">
              <a:buClr>
                <a:srgbClr val="C00000"/>
              </a:buClr>
              <a:buNone/>
            </a:pPr>
            <a:r>
              <a:rPr lang="en-US" sz="1800" dirty="0">
                <a:solidFill>
                  <a:schemeClr val="tx2"/>
                </a:solidFill>
              </a:rPr>
              <a:t>     a ABV value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Occurrences of missing values eliminated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2"/>
              </a:solidFill>
            </a:endParaRPr>
          </a:p>
          <a:p>
            <a:pPr marL="457200" lvl="1" indent="0">
              <a:buClr>
                <a:srgbClr val="C00000"/>
              </a:buClr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2167FAB-3F78-4C6A-BB8B-09D6B1010AF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01267" y="1913467"/>
            <a:ext cx="6148689" cy="1515533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900668" y="4785961"/>
          <a:ext cx="7873061" cy="1080000"/>
        </p:xfrm>
        <a:graphic>
          <a:graphicData uri="http://schemas.openxmlformats.org/drawingml/2006/table">
            <a:tbl>
              <a:tblPr/>
              <a:tblGrid>
                <a:gridCol w="900829"/>
                <a:gridCol w="878505"/>
                <a:gridCol w="895576"/>
                <a:gridCol w="678905"/>
                <a:gridCol w="529204"/>
                <a:gridCol w="606681"/>
                <a:gridCol w="529204"/>
                <a:gridCol w="617843"/>
                <a:gridCol w="1177906"/>
                <a:gridCol w="529204"/>
                <a:gridCol w="529204"/>
              </a:tblGrid>
              <a:tr h="2700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Brewery_id 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Beer_Name 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Beer_ID   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ABV   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IBU 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Style 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Ounces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 Brewery_Name 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City 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State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N/A Counts 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62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1005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Total Counts 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2410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2410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2410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2410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2410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2410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2410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2410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2410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2410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% of N/A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0.00%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0.00%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0.00%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2.57%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41.70%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0.00%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0.00%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0.00%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0.00%</a:t>
                      </a: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0.00%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51092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73224D9-A774-4532-A831-374D3AEC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67" y="159798"/>
            <a:ext cx="11940465" cy="1313401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9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MEDIAN IBU FOR U.S. HIGHEST AND LOWEST STATES</a:t>
            </a:r>
            <a:br>
              <a:rPr lang="en-US" sz="2900" b="1" dirty="0">
                <a:solidFill>
                  <a:schemeClr val="bg1"/>
                </a:solidFill>
                <a:latin typeface="Franklin Gothic Book" panose="020B0503020102020204" pitchFamily="34" charset="0"/>
              </a:rPr>
            </a:br>
            <a:endParaRPr lang="en-US" sz="29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15CA2CE-E211-4D99-B267-674554203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1676399"/>
            <a:ext cx="11940465" cy="502180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</a:rPr>
              <a:t>Median IBU by State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Range between 10 to 82 - Top 5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Range between 7 to 110 - Bottom 5</a:t>
            </a:r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Greater variation in the median IBU for bottom 5</a:t>
            </a:r>
          </a:p>
          <a:p>
            <a:pPr marL="457200" lvl="1" indent="0">
              <a:buClr>
                <a:srgbClr val="C00000"/>
              </a:buClr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2526" y="3114135"/>
            <a:ext cx="7248614" cy="3531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7650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73224D9-A774-4532-A831-374D3AEC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3" y="159799"/>
            <a:ext cx="11940465" cy="1330334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900" b="1">
                <a:solidFill>
                  <a:schemeClr val="bg1"/>
                </a:solidFill>
                <a:latin typeface="Franklin Gothic Book" panose="020B0503020102020204" pitchFamily="34" charset="0"/>
              </a:rPr>
              <a:t>MEDIAN ABV FOR U.S. HIGHEST AND LOWEST STATES</a:t>
            </a:r>
            <a:endParaRPr lang="en-US" sz="29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15CA2CE-E211-4D99-B267-674554203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1642533"/>
            <a:ext cx="11940465" cy="505566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</a:rPr>
              <a:t>Median ABV by State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Range between 0.038 to 0.125 - Top 5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Range between 0.039 to .099 - Bottom 5</a:t>
            </a:r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Roughly same variation in the median ABV</a:t>
            </a:r>
            <a:endParaRPr lang="en-US" sz="2400" dirty="0">
              <a:solidFill>
                <a:schemeClr val="tx2"/>
              </a:solidFill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7699" y="3053751"/>
            <a:ext cx="8291154" cy="3614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7516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73224D9-A774-4532-A831-374D3AEC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3" y="159799"/>
            <a:ext cx="11940465" cy="1530890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900" b="1">
                <a:solidFill>
                  <a:schemeClr val="bg1"/>
                </a:solidFill>
                <a:latin typeface="Franklin Gothic Book" panose="020B0503020102020204" pitchFamily="34" charset="0"/>
              </a:rPr>
              <a:t>BREWERIES PRESENCE IN EACH STATE</a:t>
            </a:r>
            <a:endParaRPr lang="en-US" sz="29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15CA2CE-E211-4D99-B267-674554203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1825625"/>
            <a:ext cx="11940465" cy="487257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Highest States Presence - Colorado with 47 and California 39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Top 5 states accounts for 31% of all U.S. Breweries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Lowest States Presence 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A008099-93E0-4E2B-BCF2-65A5C532A7B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5963" y="3063904"/>
            <a:ext cx="5608700" cy="327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89638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73224D9-A774-4532-A831-374D3AEC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3" y="185200"/>
            <a:ext cx="11940465" cy="1310861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RELATIONSHIP BETWEEN IBU AND ABV</a:t>
            </a:r>
            <a:endParaRPr lang="en-US" sz="29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15CA2CE-E211-4D99-B267-674554203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1661160"/>
            <a:ext cx="11940465" cy="503704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4C7526B-2B32-43E8-903F-CFAAE46F2A4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278" y="1739840"/>
            <a:ext cx="5568047" cy="4471179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B941C1DF-9F4C-4B61-B0BE-B2DF6FF9EC4D}"/>
              </a:ext>
            </a:extLst>
          </p:cNvPr>
          <p:cNvSpPr txBox="1">
            <a:spLocks/>
          </p:cNvSpPr>
          <p:nvPr/>
        </p:nvSpPr>
        <p:spPr>
          <a:xfrm>
            <a:off x="8583282" y="4218317"/>
            <a:ext cx="3096883" cy="19495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N</a:t>
            </a:r>
            <a:r>
              <a:rPr lang="en-US" sz="1200" dirty="0" smtClean="0"/>
              <a:t>ull</a:t>
            </a:r>
            <a:r>
              <a:rPr lang="en-US" sz="1200" b="1" dirty="0" smtClean="0"/>
              <a:t>:</a:t>
            </a:r>
            <a:r>
              <a:rPr lang="en-US" sz="1200" dirty="0" smtClean="0"/>
              <a:t> </a:t>
            </a:r>
            <a:r>
              <a:rPr lang="en-US" sz="1200" dirty="0" smtClean="0"/>
              <a:t>Slope </a:t>
            </a:r>
            <a:r>
              <a:rPr lang="en-US" sz="1200" dirty="0" smtClean="0"/>
              <a:t>is equal to </a:t>
            </a:r>
            <a:r>
              <a:rPr lang="en-US" sz="1200" dirty="0" smtClean="0"/>
              <a:t>zero. </a:t>
            </a:r>
            <a:br>
              <a:rPr lang="en-US" sz="1200" dirty="0" smtClean="0"/>
            </a:br>
            <a:r>
              <a:rPr lang="en-US" sz="1200" dirty="0" smtClean="0"/>
              <a:t>Alternative</a:t>
            </a:r>
            <a:r>
              <a:rPr lang="en-US" sz="1200" b="1" dirty="0" smtClean="0"/>
              <a:t>:</a:t>
            </a:r>
            <a:r>
              <a:rPr lang="en-US" sz="1200" dirty="0" smtClean="0"/>
              <a:t> Slope </a:t>
            </a:r>
            <a:r>
              <a:rPr lang="en-US" sz="1200" dirty="0" smtClean="0"/>
              <a:t>is not equal to </a:t>
            </a:r>
            <a:r>
              <a:rPr lang="en-US" sz="1200" dirty="0" smtClean="0"/>
              <a:t>zero.</a:t>
            </a:r>
          </a:p>
          <a:p>
            <a:r>
              <a:rPr lang="en-US" sz="1200" dirty="0" smtClean="0"/>
              <a:t>Reject Null</a:t>
            </a:r>
          </a:p>
          <a:p>
            <a:r>
              <a:rPr lang="en-US" sz="1200" dirty="0" smtClean="0"/>
              <a:t>p-value</a:t>
            </a:r>
            <a:r>
              <a:rPr lang="en-US" sz="1200" dirty="0" smtClean="0"/>
              <a:t>: &lt; </a:t>
            </a:r>
            <a:r>
              <a:rPr lang="en-US" sz="1200" dirty="0" smtClean="0"/>
              <a:t>2.2e-16</a:t>
            </a:r>
            <a:r>
              <a:rPr lang="en-US" sz="1200" dirty="0" smtClean="0"/>
              <a:t> </a:t>
            </a:r>
            <a:r>
              <a:rPr lang="en-US" sz="1200" dirty="0" smtClean="0"/>
              <a:t>(α=0.05) </a:t>
            </a:r>
            <a:br>
              <a:rPr lang="en-US" sz="1200" dirty="0" smtClean="0"/>
            </a:br>
            <a:r>
              <a:rPr lang="en-US" sz="1200" dirty="0" smtClean="0"/>
              <a:t>Adjusted R-squared 0.4493 (~45% of the variance of ABV can be explained by IBU)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21238" y="4180547"/>
            <a:ext cx="2208361" cy="2064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27130" y="1802234"/>
            <a:ext cx="5026794" cy="2269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61234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73224D9-A774-4532-A831-374D3AEC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3" y="159799"/>
            <a:ext cx="11940465" cy="1310861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SUMMARY</a:t>
            </a:r>
            <a:endParaRPr lang="en-US" sz="29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15CA2CE-E211-4D99-B267-674554203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1661160"/>
            <a:ext cx="11940465" cy="503704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Congrats on success 48</a:t>
            </a:r>
            <a:r>
              <a:rPr lang="en-US" sz="2000" baseline="30000" dirty="0">
                <a:solidFill>
                  <a:schemeClr val="tx2"/>
                </a:solidFill>
              </a:rPr>
              <a:t>th</a:t>
            </a:r>
            <a:r>
              <a:rPr lang="en-US" sz="2000" dirty="0">
                <a:solidFill>
                  <a:schemeClr val="tx2"/>
                </a:solidFill>
              </a:rPr>
              <a:t> state distribution to Wyoming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Further research 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</a:rPr>
              <a:t>Utah 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</a:rPr>
              <a:t>Hawaii </a:t>
            </a:r>
            <a:endParaRPr lang="en-US" sz="1600" dirty="0">
              <a:solidFill>
                <a:schemeClr val="tx2"/>
              </a:solidFill>
            </a:endParaRPr>
          </a:p>
          <a:p>
            <a:pPr marL="914400" lvl="2" indent="0">
              <a:buClr>
                <a:srgbClr val="C00000"/>
              </a:buClr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2879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351</Words>
  <Application>Microsoft Office PowerPoint</Application>
  <PresentationFormat>Custom</PresentationFormat>
  <Paragraphs>149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U.S. BEER TREND</vt:lpstr>
      <vt:lpstr>PURPOSE </vt:lpstr>
      <vt:lpstr>BREWERS ASSOCIATION FOR SMALL AND  INDEPENDENT CRAFT BEERS</vt:lpstr>
      <vt:lpstr>Data Review</vt:lpstr>
      <vt:lpstr>MEDIAN IBU FOR U.S. HIGHEST AND LOWEST STATES </vt:lpstr>
      <vt:lpstr>MEDIAN ABV FOR U.S. HIGHEST AND LOWEST STATES</vt:lpstr>
      <vt:lpstr>BREWERIES PRESENCE IN EACH STATE</vt:lpstr>
      <vt:lpstr>RELATIONSHIP BETWEEN IBU AND ABV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 BEER TREND</dc:title>
  <dc:creator>Richardson, Kenneth</dc:creator>
  <cp:lastModifiedBy>Yat</cp:lastModifiedBy>
  <cp:revision>29</cp:revision>
  <dcterms:created xsi:type="dcterms:W3CDTF">2019-03-01T03:35:06Z</dcterms:created>
  <dcterms:modified xsi:type="dcterms:W3CDTF">2019-03-02T03:57:09Z</dcterms:modified>
</cp:coreProperties>
</file>