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82" r:id="rId2"/>
    <p:sldId id="377" r:id="rId3"/>
    <p:sldId id="380" r:id="rId4"/>
    <p:sldId id="378" r:id="rId5"/>
    <p:sldId id="379" r:id="rId6"/>
    <p:sldId id="381" r:id="rId7"/>
    <p:sldId id="365" r:id="rId8"/>
    <p:sldId id="383" r:id="rId9"/>
    <p:sldId id="320" r:id="rId10"/>
    <p:sldId id="323" r:id="rId11"/>
    <p:sldId id="384" r:id="rId12"/>
    <p:sldId id="385" r:id="rId13"/>
    <p:sldId id="386" r:id="rId14"/>
    <p:sldId id="371" r:id="rId15"/>
    <p:sldId id="309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7D6EE76-2EED-433F-9637-FA0455F98D15}">
          <p14:sldIdLst>
            <p14:sldId id="382"/>
            <p14:sldId id="377"/>
            <p14:sldId id="380"/>
            <p14:sldId id="378"/>
            <p14:sldId id="379"/>
            <p14:sldId id="381"/>
            <p14:sldId id="365"/>
            <p14:sldId id="383"/>
            <p14:sldId id="320"/>
            <p14:sldId id="323"/>
            <p14:sldId id="384"/>
            <p14:sldId id="385"/>
            <p14:sldId id="386"/>
            <p14:sldId id="371"/>
            <p14:sldId id="309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5AA8"/>
    <a:srgbClr val="003399"/>
    <a:srgbClr val="77787B"/>
    <a:srgbClr val="C40452"/>
    <a:srgbClr val="9999FF"/>
    <a:srgbClr val="E2E6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18" autoAdjust="0"/>
    <p:restoredTop sz="94766" autoAdjust="0"/>
  </p:normalViewPr>
  <p:slideViewPr>
    <p:cSldViewPr>
      <p:cViewPr>
        <p:scale>
          <a:sx n="150" d="100"/>
          <a:sy n="150" d="100"/>
        </p:scale>
        <p:origin x="-504" y="11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A5D5A-343A-4C1A-BC9D-610EC8B80F49}" type="datetimeFigureOut">
              <a:rPr lang="ko-KR" altLang="en-US" smtClean="0"/>
              <a:pPr/>
              <a:t>2022-07-08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D85EE-51FF-49B2-AE4A-EF643293EA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48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947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8C18-F846-4F83-9E4A-EF96E909B73F}" type="datetime1">
              <a:rPr lang="ko-KR" altLang="en-US" smtClean="0"/>
              <a:pPr/>
              <a:t>2022-07-08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70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DE9A-8BD0-4588-90EC-B8326F0668FE}" type="datetime1">
              <a:rPr lang="ko-KR" altLang="en-US" smtClean="0"/>
              <a:pPr/>
              <a:t>2022-07-08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43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B5EE-9957-45ED-8881-249F27AAE9BD}" type="datetime1">
              <a:rPr lang="ko-KR" altLang="en-US" smtClean="0"/>
              <a:pPr/>
              <a:t>2022-07-08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8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BE8A-08A0-4AE2-B806-C9B9A473B0ED}" type="datetime1">
              <a:rPr lang="ko-KR" altLang="en-US" smtClean="0"/>
              <a:pPr/>
              <a:t>2022-07-08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617245"/>
            <a:ext cx="2133600" cy="196131"/>
          </a:xfrm>
        </p:spPr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00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3E15-7006-4370-B5F6-60D7104AE3B4}" type="datetime1">
              <a:rPr lang="ko-KR" altLang="en-US" smtClean="0"/>
              <a:pPr/>
              <a:t>2022-07-08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3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0D11-2C95-44F2-9DFC-D0C737CB5390}" type="datetime1">
              <a:rPr lang="ko-KR" altLang="en-US" smtClean="0"/>
              <a:pPr/>
              <a:t>2022-07-08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58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5845-0C4F-469E-8726-3EBFD71077A7}" type="datetime1">
              <a:rPr lang="ko-KR" altLang="en-US" smtClean="0"/>
              <a:pPr/>
              <a:t>2022-07-08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9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C019-3CDA-4483-987D-B12D1EB4D233}" type="datetime1">
              <a:rPr lang="ko-KR" altLang="en-US" smtClean="0"/>
              <a:pPr/>
              <a:t>2022-07-08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9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6E48-2907-481B-8F8C-35E94B4338B9}" type="datetime1">
              <a:rPr lang="ko-KR" altLang="en-US" smtClean="0"/>
              <a:pPr/>
              <a:t>2022-07-08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8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666-04C9-40C3-88DF-F7C22C7A6172}" type="datetime1">
              <a:rPr lang="ko-KR" altLang="en-US" smtClean="0"/>
              <a:pPr/>
              <a:t>2022-07-08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46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7B48-006F-4BC1-BDC8-3C8CA726AC13}" type="datetime1">
              <a:rPr lang="ko-KR" altLang="en-US" smtClean="0"/>
              <a:pPr/>
              <a:t>2022-07-08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0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6EC2E-D34C-4476-B4C7-64731BF56572}" type="datetime1">
              <a:rPr lang="ko-KR" altLang="en-US" smtClean="0"/>
              <a:pPr/>
              <a:t>2022-07-08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8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700" b="1">
                <a:solidFill>
                  <a:schemeClr val="bg1"/>
                </a:solidFill>
                <a:latin typeface="+mn-ea"/>
              </a:rPr>
              <a:t>시장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기술 동향 분석</a:t>
            </a:r>
            <a:endParaRPr lang="en-US" altLang="ko-KR" sz="1700" b="1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E2C2AA41-4A8D-17E6-D527-BE3B9E91A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18177" y="1465337"/>
            <a:ext cx="818009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600" dirty="0"/>
              <a:t>국제화 시대로 영어는 필수가 되었지만</a:t>
            </a:r>
            <a:r>
              <a:rPr lang="en-US" altLang="ko-KR" sz="1600" dirty="0"/>
              <a:t>, </a:t>
            </a:r>
            <a:r>
              <a:rPr lang="ko-KR" altLang="en-US" sz="1600" dirty="0"/>
              <a:t>여전히 우리나라의 영어 교육은 주입식 교육 형태다</a:t>
            </a:r>
            <a:r>
              <a:rPr lang="en-US" altLang="ko-KR" sz="1600" dirty="0"/>
              <a:t>. </a:t>
            </a:r>
            <a:r>
              <a:rPr lang="ko-KR" altLang="en-US" sz="1600" dirty="0"/>
              <a:t>학생들은 주입식 교육으로 영어를 ‘암기’해야 하는 과목으로 인식하며 시험을 위한 학습으로 인해 영어에 대한 흥미를 쉽게 잃게 된다</a:t>
            </a:r>
            <a:r>
              <a:rPr lang="en-US" altLang="ko-KR" sz="1600" dirty="0"/>
              <a:t>. </a:t>
            </a:r>
            <a:r>
              <a:rPr lang="ko-KR" altLang="en-US" sz="1600" dirty="0"/>
              <a:t>학년이 올라갈수록 난이도가 올라가는 영어에 이미 영어에 흥미를 잃은 학생들은 영어를 포기하게 된다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fontAlgn="base"/>
            <a:r>
              <a:rPr lang="ko-KR" altLang="en-US" sz="1600" dirty="0"/>
              <a:t>학생들에게 진정한 ‘학습’이 일어나기 위해서는 자기주도적 학습 능력을 키워줄 수 있는 환경 조성이 필요하며 실생활 속 영어단어 학습을 통해 흥미와 학습 효과를 높여줘야 한다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fontAlgn="base"/>
            <a:r>
              <a:rPr lang="en-US" altLang="ko-KR" sz="1600" dirty="0"/>
              <a:t>COVID-19 </a:t>
            </a:r>
            <a:r>
              <a:rPr lang="ko-KR" altLang="en-US" sz="1600" dirty="0"/>
              <a:t>심화로 온라인 교육이 확대되고 있는 현재</a:t>
            </a:r>
            <a:r>
              <a:rPr lang="en-US" altLang="ko-KR" sz="1600" dirty="0"/>
              <a:t>, </a:t>
            </a:r>
            <a:r>
              <a:rPr lang="ko-KR" altLang="en-US" sz="1600" dirty="0"/>
              <a:t>이와 같은 문제를 해결하기 위해 학생들이 스스로 흥미를 느끼며 꾸준한 자기주도적 학습이 가능한 영어 교육 </a:t>
            </a:r>
            <a:r>
              <a:rPr lang="ko-KR" altLang="en-US" sz="1600" dirty="0" err="1"/>
              <a:t>콘텐츠</a:t>
            </a:r>
            <a:r>
              <a:rPr lang="ko-KR" altLang="en-US" sz="1600" dirty="0"/>
              <a:t> 개발은 필수적이다</a:t>
            </a:r>
            <a:r>
              <a:rPr lang="en-US" altLang="ko-KR" sz="1600" dirty="0" smtClean="0"/>
              <a:t>.</a:t>
            </a:r>
          </a:p>
          <a:p>
            <a:pPr fontAlgn="base"/>
            <a:endParaRPr lang="en-US" altLang="ko-KR" sz="1600" dirty="0"/>
          </a:p>
          <a:p>
            <a:pPr fontAlgn="base"/>
            <a:r>
              <a:rPr lang="ko-KR" altLang="en-US" sz="1600" dirty="0"/>
              <a:t>기획하고자 하는 </a:t>
            </a:r>
            <a:r>
              <a:rPr lang="ko-KR" altLang="en-US" sz="1600" dirty="0" err="1"/>
              <a:t>앱은</a:t>
            </a:r>
            <a:r>
              <a:rPr lang="ko-KR" altLang="en-US" sz="1600" dirty="0"/>
              <a:t> </a:t>
            </a:r>
            <a:r>
              <a:rPr lang="en-US" altLang="ko-KR" sz="1600" dirty="0"/>
              <a:t>AR</a:t>
            </a:r>
            <a:r>
              <a:rPr lang="ko-KR" altLang="en-US" sz="1600" dirty="0"/>
              <a:t>과 이미지 인식 기술을 활용해 실생활 속 친근한 물체들로부터 영어를 학습한다</a:t>
            </a:r>
            <a:r>
              <a:rPr lang="en-US" altLang="ko-KR" sz="1600" dirty="0"/>
              <a:t>. </a:t>
            </a:r>
            <a:r>
              <a:rPr lang="ko-KR" altLang="en-US" sz="1600" dirty="0"/>
              <a:t>제공되는 주제와 단어들을 학습하는 것이 아닌</a:t>
            </a:r>
            <a:r>
              <a:rPr lang="en-US" altLang="ko-KR" sz="1600" dirty="0"/>
              <a:t>, </a:t>
            </a:r>
            <a:r>
              <a:rPr lang="ko-KR" altLang="en-US" sz="1600" dirty="0"/>
              <a:t>자신이 학습하고자 하는 내용을 스스로 선택하고 능동적으로 단어를 찾고 학습하는 과정을 통해 영어를 어려워하는 사람들도 영어에 흥미를 느낄 수 있다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fontAlgn="base"/>
            <a:r>
              <a:rPr lang="ko-KR" altLang="en-US" sz="1600" dirty="0"/>
              <a:t>이미지와 영어단어</a:t>
            </a:r>
            <a:r>
              <a:rPr lang="en-US" altLang="ko-KR" sz="1600" dirty="0"/>
              <a:t>·</a:t>
            </a:r>
            <a:r>
              <a:rPr lang="ko-KR" altLang="en-US" sz="1600" dirty="0"/>
              <a:t>관련 단어 및 발음을 함께 제공해 학습 효과를 극대화하고</a:t>
            </a:r>
            <a:r>
              <a:rPr lang="en-US" altLang="ko-KR" sz="1600" dirty="0"/>
              <a:t>, </a:t>
            </a:r>
            <a:r>
              <a:rPr lang="ko-KR" altLang="en-US" sz="1600" dirty="0"/>
              <a:t>단어장 기능과 시험을 통해 학습을 점검할 수 있다</a:t>
            </a:r>
            <a:r>
              <a:rPr lang="en-US" altLang="ko-KR" sz="1600" dirty="0"/>
              <a:t>. </a:t>
            </a:r>
            <a:r>
              <a:rPr lang="ko-KR" altLang="en-US" sz="1600" dirty="0"/>
              <a:t>또한</a:t>
            </a:r>
            <a:r>
              <a:rPr lang="en-US" altLang="ko-KR" sz="1600" dirty="0"/>
              <a:t>, Habit Tracker, </a:t>
            </a:r>
            <a:r>
              <a:rPr lang="ko-KR" altLang="en-US" sz="1600" dirty="0"/>
              <a:t>시험 점수 통계 등 학습 현황 확인을 통해 자신의 공부 습관을 점검할 수 있다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fontAlgn="base"/>
            <a:endParaRPr lang="ko-KR" altLang="en-US" sz="16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47813" y="22574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721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서비스 흐름도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3706EB0E-4B0E-E1BE-031B-442B1279A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17" name="Picture 2" descr="D:\Folders\Google Drive\졸프\소스\와이어프레임(영문)_FW장고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1" t="15017" r="7644" b="8663"/>
          <a:stretch/>
        </p:blipFill>
        <p:spPr bwMode="auto">
          <a:xfrm>
            <a:off x="424356" y="1124744"/>
            <a:ext cx="8180092" cy="4152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424356" y="4812276"/>
            <a:ext cx="41446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front-end</a:t>
            </a:r>
          </a:p>
          <a:p>
            <a:r>
              <a:rPr lang="ko-KR" altLang="en-US" sz="1400" dirty="0" smtClean="0"/>
              <a:t>① 로그인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파이어 베이스를 통해 유저 정보 저장</a:t>
            </a:r>
            <a:endParaRPr lang="en-US" altLang="ko-KR" sz="1400" dirty="0" smtClean="0"/>
          </a:p>
          <a:p>
            <a:r>
              <a:rPr lang="ko-KR" altLang="en-US" sz="1400" dirty="0" smtClean="0"/>
              <a:t>② 데이터 요청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촬영한 이미지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검색 자료 등 요청</a:t>
            </a:r>
            <a:endParaRPr lang="en-US" altLang="ko-KR" sz="1400" dirty="0" smtClean="0"/>
          </a:p>
          <a:p>
            <a:r>
              <a:rPr lang="ko-KR" altLang="en-US" sz="1400" dirty="0"/>
              <a:t>③ </a:t>
            </a:r>
            <a:r>
              <a:rPr lang="ko-KR" altLang="en-US" sz="1400" dirty="0" smtClean="0"/>
              <a:t>인식</a:t>
            </a:r>
            <a:r>
              <a:rPr lang="en-US" altLang="ko-KR" sz="1400" dirty="0" smtClean="0"/>
              <a:t> </a:t>
            </a:r>
            <a:r>
              <a:rPr lang="ko-KR" altLang="en-US" sz="1400" dirty="0"/>
              <a:t>대상 이미지 처리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사용자 정보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통계분석</a:t>
            </a:r>
            <a:endParaRPr lang="en-US" altLang="ko-KR" sz="1400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1480925" y="2518157"/>
            <a:ext cx="349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</a:rPr>
              <a:t>①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50058" y="4799972"/>
            <a:ext cx="42196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back-end</a:t>
            </a:r>
          </a:p>
          <a:p>
            <a:r>
              <a:rPr lang="ko-KR" altLang="en-US" sz="1400" dirty="0" smtClean="0"/>
              <a:t>④ 이미지 분석</a:t>
            </a:r>
            <a:r>
              <a:rPr lang="en-US" altLang="ko-KR" sz="1400" dirty="0" smtClean="0"/>
              <a:t>: </a:t>
            </a:r>
            <a:r>
              <a:rPr lang="ko-KR" altLang="en-US" sz="1400" dirty="0"/>
              <a:t>이미지 분석 </a:t>
            </a:r>
            <a:r>
              <a:rPr lang="ko-KR" altLang="en-US" sz="1400" dirty="0" smtClean="0"/>
              <a:t>진행</a:t>
            </a:r>
            <a:endParaRPr lang="en-US" altLang="ko-KR" sz="1400" dirty="0" smtClean="0"/>
          </a:p>
          <a:p>
            <a:r>
              <a:rPr lang="ko-KR" altLang="en-US" sz="1400" dirty="0"/>
              <a:t>⑤</a:t>
            </a:r>
            <a:r>
              <a:rPr lang="ko-KR" altLang="en-US" sz="1400" dirty="0" smtClean="0"/>
              <a:t> 분석 결과 전달</a:t>
            </a:r>
            <a:r>
              <a:rPr lang="en-US" altLang="ko-KR" sz="1400" dirty="0" smtClean="0"/>
              <a:t>: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이미지를 분석한 결과를 통해 번역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뜻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음성 파일 등 검색된 데이터 추출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80924" y="3361161"/>
            <a:ext cx="642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</a:rPr>
              <a:t>②③</a:t>
            </a:r>
            <a:endParaRPr lang="ko-KR" altLang="en-US" sz="1600" b="1" dirty="0">
              <a:solidFill>
                <a:srgbClr val="FF0000"/>
              </a:solidFill>
            </a:endParaRPr>
          </a:p>
          <a:p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394275" y="3356812"/>
            <a:ext cx="349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</a:rPr>
              <a:t>④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068370" y="3353988"/>
            <a:ext cx="349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</a:rPr>
              <a:t>⑤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04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en-US" altLang="ko-KR" sz="1700" b="1" noProof="0">
                <a:solidFill>
                  <a:schemeClr val="bg1"/>
                </a:solidFill>
                <a:latin typeface="+mn-ea"/>
                <a:cs typeface="+mj-cs"/>
              </a:rPr>
              <a:t>UI/UX 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정의서 </a:t>
            </a:r>
            <a:r>
              <a:rPr lang="en-US" altLang="ko-KR" sz="1400" b="1" noProof="0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75" name="Text Box 100"/>
          <p:cNvSpPr txBox="1">
            <a:spLocks noChangeArrowheads="1"/>
          </p:cNvSpPr>
          <p:nvPr/>
        </p:nvSpPr>
        <p:spPr bwMode="auto">
          <a:xfrm>
            <a:off x="80963" y="1216025"/>
            <a:ext cx="92075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marL="179388" indent="-179388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ts val="350"/>
              </a:spcBef>
              <a:buClr>
                <a:srgbClr val="FF0000"/>
              </a:buClr>
              <a:buFont typeface="Wingdings" pitchFamily="2" charset="2"/>
              <a:buChar char=""/>
            </a:pPr>
            <a:r>
              <a:rPr lang="ko-KR" altLang="en-US" sz="1400" dirty="0" smtClean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로그인 화면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 (</a:t>
            </a:r>
            <a:r>
              <a:rPr lang="ko-KR" altLang="en-US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처음을 어플리케이션 접속 시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)</a:t>
            </a:r>
            <a:endParaRPr lang="ko-KR" altLang="ko-KR" sz="1400" dirty="0">
              <a:solidFill>
                <a:srgbClr val="000000"/>
              </a:solidFill>
              <a:latin typeface="Trebuchet MS" pitchFamily="34" charset="0"/>
              <a:ea typeface="맑은 고딕" pitchFamily="50" charset="-127"/>
            </a:endParaRPr>
          </a:p>
        </p:txBody>
      </p:sp>
      <p:graphicFrame>
        <p:nvGraphicFramePr>
          <p:cNvPr id="76" name="Group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090022"/>
              </p:ext>
            </p:extLst>
          </p:nvPr>
        </p:nvGraphicFramePr>
        <p:xfrm>
          <a:off x="6084168" y="1052734"/>
          <a:ext cx="2872372" cy="5112570"/>
        </p:xfrm>
        <a:graphic>
          <a:graphicData uri="http://schemas.openxmlformats.org/drawingml/2006/table">
            <a:tbl>
              <a:tblPr/>
              <a:tblGrid>
                <a:gridCol w="3089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6342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080122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0000" marR="90000" marT="63936" marB="46800" anchor="ctr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4138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0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입력 창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3037" marR="0" lvl="0" indent="-17145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Char char="-"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및 가입을 위한 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입력 창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3037" marR="0" lvl="0" indent="-17145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Char char="-"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가입되지 않은 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이메일인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경우 인증 메일 전송을 알리는 토스트 메시지 노출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4063" marB="36000" anchor="ctr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52128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63936" marB="46800" anchor="ctr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4138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비밀번호 입력 창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3037" marR="0" lvl="0" indent="-17145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Char char="-"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및 가입을 위한 비밀번호 입력 창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3037" marR="0" lvl="0" indent="-17145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Char char="-"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등록된 계정이 없다면 입력된 비밀번호로 회원가입 및 로그인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4063" marB="36000" anchor="ctr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08112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63936" marB="46800" anchor="ctr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4138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1587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로그인 버튼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3037" marR="0" lvl="0" indent="-17145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Char char="-"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등록된 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이메일과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비밀번호 정보가 다르면 로그인 알림 토스트 메시지 노출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4063" marB="36000" anchor="ctr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64096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63936" marB="46800" anchor="ctr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4138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비밀번호 찾기 버튼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찾기 페이지로 이동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4063" marB="36000" anchor="ctr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008112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63936" marB="46800" anchor="ctr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4138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0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소셜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로그인 버튼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소셜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계정을 지원하는 서비스 페이지로 이동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4063" marB="36000" anchor="ctr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7" name="Rectangle 166"/>
          <p:cNvSpPr>
            <a:spLocks noChangeArrowheads="1"/>
          </p:cNvSpPr>
          <p:nvPr/>
        </p:nvSpPr>
        <p:spPr bwMode="auto">
          <a:xfrm>
            <a:off x="3539402" y="2874822"/>
            <a:ext cx="2142723" cy="201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b="1" dirty="0" smtClean="0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[</a:t>
            </a:r>
            <a:r>
              <a:rPr lang="ko-KR" altLang="en-US" b="1" dirty="0" smtClean="0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등록되지 않은 계정으로 로그인</a:t>
            </a:r>
            <a:r>
              <a:rPr lang="ko-KR" altLang="ko-KR" b="1" dirty="0" smtClean="0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 </a:t>
            </a:r>
            <a:r>
              <a:rPr lang="ko-KR" altLang="ko-KR" b="1" dirty="0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시</a:t>
            </a:r>
            <a:r>
              <a:rPr lang="en-US" altLang="ko-KR" b="1" dirty="0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]</a:t>
            </a:r>
          </a:p>
        </p:txBody>
      </p:sp>
      <p:sp>
        <p:nvSpPr>
          <p:cNvPr id="89" name="Rectangle 172"/>
          <p:cNvSpPr>
            <a:spLocks noChangeArrowheads="1"/>
          </p:cNvSpPr>
          <p:nvPr/>
        </p:nvSpPr>
        <p:spPr bwMode="auto">
          <a:xfrm>
            <a:off x="3324022" y="1852414"/>
            <a:ext cx="2447925" cy="4305300"/>
          </a:xfrm>
          <a:prstGeom prst="rect">
            <a:avLst/>
          </a:prstGeom>
          <a:noFill/>
          <a:ln w="19080">
            <a:solidFill>
              <a:srgbClr val="D1D1F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90" name="그림 89">
            <a:extLst>
              <a:ext uri="{FF2B5EF4-FFF2-40B4-BE49-F238E27FC236}">
                <a16:creationId xmlns="" xmlns:a16="http://schemas.microsoft.com/office/drawing/2014/main" id="{CEB79E15-F7CD-6CD8-12F8-BD774134F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15764" y="5229200"/>
            <a:ext cx="504056" cy="6669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/>
          </a:p>
        </p:txBody>
      </p:sp>
      <p:pic>
        <p:nvPicPr>
          <p:cNvPr id="91" name="Picture 3" descr="D:\Folders\Google Drive\졸프\소스\02_로그인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32" y="1868232"/>
            <a:ext cx="2412960" cy="4289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Oval 161"/>
          <p:cNvSpPr>
            <a:spLocks noChangeArrowheads="1"/>
          </p:cNvSpPr>
          <p:nvPr/>
        </p:nvSpPr>
        <p:spPr bwMode="auto">
          <a:xfrm>
            <a:off x="165795" y="3450640"/>
            <a:ext cx="171450" cy="17145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 b="1" dirty="0" smtClean="0">
                <a:solidFill>
                  <a:srgbClr val="FFFFFF"/>
                </a:solidFill>
                <a:latin typeface="Calibri" pitchFamily="34" charset="0"/>
                <a:ea typeface="맑은 고딕" pitchFamily="50" charset="-127"/>
              </a:rPr>
              <a:t>1</a:t>
            </a:r>
            <a:endParaRPr lang="en-US" altLang="ko-KR" sz="900" b="1" dirty="0">
              <a:solidFill>
                <a:srgbClr val="FFFFFF"/>
              </a:solidFill>
              <a:latin typeface="Calibri" pitchFamily="34" charset="0"/>
              <a:ea typeface="맑은 고딕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301489" y="3536365"/>
            <a:ext cx="41833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161"/>
          <p:cNvSpPr>
            <a:spLocks noChangeArrowheads="1"/>
          </p:cNvSpPr>
          <p:nvPr/>
        </p:nvSpPr>
        <p:spPr bwMode="auto">
          <a:xfrm>
            <a:off x="165795" y="3833614"/>
            <a:ext cx="171450" cy="17145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 b="1" dirty="0" smtClean="0">
                <a:solidFill>
                  <a:srgbClr val="FFFFFF"/>
                </a:solidFill>
                <a:latin typeface="Calibri" pitchFamily="34" charset="0"/>
                <a:ea typeface="맑은 고딕" pitchFamily="50" charset="-127"/>
              </a:rPr>
              <a:t>2</a:t>
            </a:r>
            <a:endParaRPr lang="en-US" altLang="ko-KR" sz="900" b="1" dirty="0">
              <a:solidFill>
                <a:srgbClr val="FFFFFF"/>
              </a:solidFill>
              <a:latin typeface="Calibri" pitchFamily="34" charset="0"/>
              <a:ea typeface="맑은 고딕" pitchFamily="50" charset="-127"/>
            </a:endParaRPr>
          </a:p>
        </p:txBody>
      </p:sp>
      <p:cxnSp>
        <p:nvCxnSpPr>
          <p:cNvPr id="94" name="직선 연결선 93"/>
          <p:cNvCxnSpPr/>
          <p:nvPr/>
        </p:nvCxnSpPr>
        <p:spPr>
          <a:xfrm>
            <a:off x="301489" y="3919339"/>
            <a:ext cx="41833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161"/>
          <p:cNvSpPr>
            <a:spLocks noChangeArrowheads="1"/>
          </p:cNvSpPr>
          <p:nvPr/>
        </p:nvSpPr>
        <p:spPr bwMode="auto">
          <a:xfrm>
            <a:off x="165795" y="4351387"/>
            <a:ext cx="171450" cy="17145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 b="1" dirty="0" smtClean="0">
                <a:solidFill>
                  <a:srgbClr val="FFFFFF"/>
                </a:solidFill>
                <a:latin typeface="Calibri" pitchFamily="34" charset="0"/>
                <a:ea typeface="맑은 고딕" pitchFamily="50" charset="-127"/>
              </a:rPr>
              <a:t>3</a:t>
            </a:r>
            <a:endParaRPr lang="en-US" altLang="ko-KR" sz="900" b="1" dirty="0">
              <a:solidFill>
                <a:srgbClr val="FFFFFF"/>
              </a:solidFill>
              <a:latin typeface="Calibri" pitchFamily="34" charset="0"/>
              <a:ea typeface="맑은 고딕" pitchFamily="50" charset="-127"/>
            </a:endParaRPr>
          </a:p>
        </p:txBody>
      </p:sp>
      <p:cxnSp>
        <p:nvCxnSpPr>
          <p:cNvPr id="96" name="직선 연결선 95"/>
          <p:cNvCxnSpPr/>
          <p:nvPr/>
        </p:nvCxnSpPr>
        <p:spPr>
          <a:xfrm>
            <a:off x="301489" y="4437112"/>
            <a:ext cx="41833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161"/>
          <p:cNvSpPr>
            <a:spLocks noChangeArrowheads="1"/>
          </p:cNvSpPr>
          <p:nvPr/>
        </p:nvSpPr>
        <p:spPr bwMode="auto">
          <a:xfrm>
            <a:off x="152078" y="5476961"/>
            <a:ext cx="171450" cy="17145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 b="1" dirty="0" smtClean="0">
                <a:solidFill>
                  <a:srgbClr val="FFFFFF"/>
                </a:solidFill>
                <a:latin typeface="Calibri" pitchFamily="34" charset="0"/>
                <a:ea typeface="맑은 고딕" pitchFamily="50" charset="-127"/>
              </a:rPr>
              <a:t>5</a:t>
            </a:r>
            <a:endParaRPr lang="en-US" altLang="ko-KR" sz="900" b="1" dirty="0">
              <a:solidFill>
                <a:srgbClr val="FFFFFF"/>
              </a:solidFill>
              <a:latin typeface="Calibri" pitchFamily="34" charset="0"/>
              <a:ea typeface="맑은 고딕" pitchFamily="50" charset="-127"/>
            </a:endParaRPr>
          </a:p>
        </p:txBody>
      </p:sp>
      <p:cxnSp>
        <p:nvCxnSpPr>
          <p:cNvPr id="99" name="직선 연결선 98"/>
          <p:cNvCxnSpPr/>
          <p:nvPr/>
        </p:nvCxnSpPr>
        <p:spPr>
          <a:xfrm>
            <a:off x="301489" y="4815036"/>
            <a:ext cx="175023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161"/>
          <p:cNvSpPr>
            <a:spLocks noChangeArrowheads="1"/>
          </p:cNvSpPr>
          <p:nvPr/>
        </p:nvSpPr>
        <p:spPr bwMode="auto">
          <a:xfrm>
            <a:off x="179512" y="4729311"/>
            <a:ext cx="171450" cy="17145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 b="1" dirty="0">
                <a:solidFill>
                  <a:srgbClr val="FFFFFF"/>
                </a:solidFill>
                <a:latin typeface="Calibri" pitchFamily="34" charset="0"/>
                <a:ea typeface="맑은 고딕" pitchFamily="50" charset="-127"/>
              </a:rPr>
              <a:t>4</a:t>
            </a:r>
            <a:endParaRPr lang="en-US" altLang="ko-KR" sz="900" b="1" dirty="0">
              <a:solidFill>
                <a:srgbClr val="FFFFFF"/>
              </a:solidFill>
              <a:latin typeface="Calibri" pitchFamily="34" charset="0"/>
              <a:ea typeface="맑은 고딕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155625" y="3075967"/>
            <a:ext cx="2794935" cy="381926"/>
            <a:chOff x="4028890" y="2492896"/>
            <a:chExt cx="1667863" cy="432048"/>
          </a:xfrm>
        </p:grpSpPr>
        <p:sp>
          <p:nvSpPr>
            <p:cNvPr id="12" name="타원 11"/>
            <p:cNvSpPr/>
            <p:nvPr/>
          </p:nvSpPr>
          <p:spPr>
            <a:xfrm>
              <a:off x="4028890" y="2492896"/>
              <a:ext cx="205928" cy="43204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 smtClean="0"/>
            </a:p>
          </p:txBody>
        </p:sp>
        <p:sp>
          <p:nvSpPr>
            <p:cNvPr id="100" name="타원 99"/>
            <p:cNvSpPr/>
            <p:nvPr/>
          </p:nvSpPr>
          <p:spPr>
            <a:xfrm>
              <a:off x="5480729" y="2492896"/>
              <a:ext cx="216024" cy="43204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 smtClean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139952" y="2492896"/>
              <a:ext cx="1440160" cy="43204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/>
                <a:t>XXX@XXX </a:t>
              </a:r>
              <a:r>
                <a:rPr lang="ko-KR" altLang="en-US" sz="1200" b="1" dirty="0" smtClean="0"/>
                <a:t>로 인증 메일 전송</a:t>
              </a:r>
              <a:endParaRPr lang="ko-KR" altLang="en-US" sz="1200" b="1" dirty="0" smtClean="0"/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3152703" y="5072909"/>
            <a:ext cx="2911011" cy="381926"/>
            <a:chOff x="4028890" y="2492896"/>
            <a:chExt cx="1737131" cy="432048"/>
          </a:xfrm>
        </p:grpSpPr>
        <p:sp>
          <p:nvSpPr>
            <p:cNvPr id="102" name="타원 101"/>
            <p:cNvSpPr/>
            <p:nvPr/>
          </p:nvSpPr>
          <p:spPr>
            <a:xfrm>
              <a:off x="4028890" y="2492896"/>
              <a:ext cx="205928" cy="43204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 smtClean="0"/>
            </a:p>
          </p:txBody>
        </p:sp>
        <p:sp>
          <p:nvSpPr>
            <p:cNvPr id="103" name="타원 102"/>
            <p:cNvSpPr/>
            <p:nvPr/>
          </p:nvSpPr>
          <p:spPr>
            <a:xfrm>
              <a:off x="5549997" y="2492896"/>
              <a:ext cx="216024" cy="43204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 smtClean="0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4139952" y="2492896"/>
              <a:ext cx="1518057" cy="43204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/>
                <a:t>등록된 </a:t>
              </a:r>
              <a:r>
                <a:rPr lang="ko-KR" altLang="en-US" sz="1200" b="1" dirty="0" err="1" smtClean="0"/>
                <a:t>이메일</a:t>
              </a:r>
              <a:r>
                <a:rPr lang="ko-KR" altLang="en-US" sz="1200" b="1" dirty="0" smtClean="0"/>
                <a:t> </a:t>
              </a:r>
              <a:r>
                <a:rPr lang="ko-KR" altLang="en-US" sz="1200" b="1" dirty="0" smtClean="0"/>
                <a:t>주소와</a:t>
              </a:r>
              <a:endParaRPr lang="en-US" altLang="ko-KR" sz="1200" b="1" dirty="0" smtClean="0"/>
            </a:p>
            <a:p>
              <a:pPr algn="ctr"/>
              <a:r>
                <a:rPr lang="ko-KR" altLang="en-US" sz="1200" b="1" dirty="0" smtClean="0"/>
                <a:t>비밀번호가 다릅니다</a:t>
              </a:r>
              <a:r>
                <a:rPr lang="en-US" altLang="ko-KR" sz="1200" b="1" dirty="0" smtClean="0"/>
                <a:t>.</a:t>
              </a:r>
              <a:endParaRPr lang="ko-KR" altLang="en-US" sz="1200" b="1" dirty="0" smtClean="0"/>
            </a:p>
          </p:txBody>
        </p:sp>
      </p:grpSp>
      <p:sp>
        <p:nvSpPr>
          <p:cNvPr id="105" name="Rectangle 166"/>
          <p:cNvSpPr>
            <a:spLocks noChangeArrowheads="1"/>
          </p:cNvSpPr>
          <p:nvPr/>
        </p:nvSpPr>
        <p:spPr bwMode="auto">
          <a:xfrm>
            <a:off x="3819805" y="3787922"/>
            <a:ext cx="1463049" cy="201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b="1" dirty="0" smtClean="0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[</a:t>
            </a:r>
            <a:r>
              <a:rPr lang="ko-KR" altLang="en-US" b="1" dirty="0" smtClean="0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인증을 마치지 못할 </a:t>
            </a:r>
            <a:r>
              <a:rPr lang="ko-KR" altLang="ko-KR" b="1" dirty="0" smtClean="0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시</a:t>
            </a:r>
            <a:r>
              <a:rPr lang="en-US" altLang="ko-KR" b="1" dirty="0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]</a:t>
            </a:r>
          </a:p>
        </p:txBody>
      </p:sp>
      <p:grpSp>
        <p:nvGrpSpPr>
          <p:cNvPr id="106" name="그룹 105"/>
          <p:cNvGrpSpPr/>
          <p:nvPr/>
        </p:nvGrpSpPr>
        <p:grpSpPr>
          <a:xfrm>
            <a:off x="3190558" y="4064509"/>
            <a:ext cx="2794935" cy="381926"/>
            <a:chOff x="4028890" y="2492896"/>
            <a:chExt cx="1667863" cy="432048"/>
          </a:xfrm>
        </p:grpSpPr>
        <p:sp>
          <p:nvSpPr>
            <p:cNvPr id="107" name="타원 106"/>
            <p:cNvSpPr/>
            <p:nvPr/>
          </p:nvSpPr>
          <p:spPr>
            <a:xfrm>
              <a:off x="4028890" y="2492896"/>
              <a:ext cx="205928" cy="43204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 smtClean="0"/>
            </a:p>
          </p:txBody>
        </p:sp>
        <p:sp>
          <p:nvSpPr>
            <p:cNvPr id="108" name="타원 107"/>
            <p:cNvSpPr/>
            <p:nvPr/>
          </p:nvSpPr>
          <p:spPr>
            <a:xfrm>
              <a:off x="5480729" y="2492896"/>
              <a:ext cx="216024" cy="43204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 smtClean="0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4139952" y="2492896"/>
              <a:ext cx="1440160" cy="43204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/>
                <a:t>인증 메일을 확인해 주세요</a:t>
              </a:r>
              <a:endParaRPr lang="ko-KR" altLang="en-US" sz="1200" b="1" dirty="0" smtClean="0"/>
            </a:p>
          </p:txBody>
        </p:sp>
      </p:grpSp>
      <p:sp>
        <p:nvSpPr>
          <p:cNvPr id="110" name="Rectangle 166"/>
          <p:cNvSpPr>
            <a:spLocks noChangeArrowheads="1"/>
          </p:cNvSpPr>
          <p:nvPr/>
        </p:nvSpPr>
        <p:spPr bwMode="auto">
          <a:xfrm>
            <a:off x="3876684" y="4800188"/>
            <a:ext cx="1463049" cy="201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b="1" dirty="0" smtClean="0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[</a:t>
            </a:r>
            <a:r>
              <a:rPr lang="ko-KR" altLang="en-US" b="1" dirty="0" smtClean="0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인증을 마치지 못할 </a:t>
            </a:r>
            <a:r>
              <a:rPr lang="ko-KR" altLang="ko-KR" b="1" dirty="0" smtClean="0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시</a:t>
            </a:r>
            <a:r>
              <a:rPr lang="en-US" altLang="ko-KR" b="1" dirty="0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63498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en-US" altLang="ko-KR" sz="1700" b="1" noProof="0">
                <a:solidFill>
                  <a:schemeClr val="bg1"/>
                </a:solidFill>
                <a:latin typeface="+mn-ea"/>
                <a:cs typeface="+mj-cs"/>
              </a:rPr>
              <a:t>UI/UX 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정의서 </a:t>
            </a:r>
            <a:r>
              <a:rPr lang="en-US" altLang="ko-KR" sz="1400" b="1" noProof="0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75" name="Text Box 100"/>
          <p:cNvSpPr txBox="1">
            <a:spLocks noChangeArrowheads="1"/>
          </p:cNvSpPr>
          <p:nvPr/>
        </p:nvSpPr>
        <p:spPr bwMode="auto">
          <a:xfrm>
            <a:off x="80963" y="1216025"/>
            <a:ext cx="92075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marL="179388" indent="-179388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ts val="350"/>
              </a:spcBef>
              <a:buClr>
                <a:srgbClr val="FF0000"/>
              </a:buClr>
              <a:buFont typeface="Wingdings" pitchFamily="2" charset="2"/>
              <a:buChar char=""/>
            </a:pPr>
            <a:r>
              <a:rPr lang="ko-KR" altLang="en-US" sz="1400" dirty="0" smtClean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검색 </a:t>
            </a:r>
            <a:r>
              <a:rPr lang="ko-KR" altLang="en-US" sz="1400" dirty="0" err="1" smtClean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뷰</a:t>
            </a:r>
            <a:r>
              <a:rPr lang="ko-KR" altLang="en-US" sz="1400" dirty="0" smtClean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(</a:t>
            </a:r>
            <a:r>
              <a:rPr lang="ko-KR" altLang="en-US" sz="1400" dirty="0" smtClean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홈 화면</a:t>
            </a:r>
            <a:r>
              <a:rPr lang="en-US" altLang="ko-KR" sz="1400" dirty="0" smtClean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)</a:t>
            </a:r>
            <a:endParaRPr lang="ko-KR" altLang="ko-KR" sz="1400" dirty="0">
              <a:solidFill>
                <a:srgbClr val="000000"/>
              </a:solidFill>
              <a:latin typeface="Trebuchet MS" pitchFamily="34" charset="0"/>
              <a:ea typeface="맑은 고딕" pitchFamily="50" charset="-127"/>
            </a:endParaRPr>
          </a:p>
        </p:txBody>
      </p:sp>
      <p:graphicFrame>
        <p:nvGraphicFramePr>
          <p:cNvPr id="76" name="Group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676344"/>
              </p:ext>
            </p:extLst>
          </p:nvPr>
        </p:nvGraphicFramePr>
        <p:xfrm>
          <a:off x="6084168" y="1052734"/>
          <a:ext cx="2872372" cy="5104979"/>
        </p:xfrm>
        <a:graphic>
          <a:graphicData uri="http://schemas.openxmlformats.org/drawingml/2006/table">
            <a:tbl>
              <a:tblPr/>
              <a:tblGrid>
                <a:gridCol w="3089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6342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93961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0000" marR="90000" marT="63936" marB="46800" anchor="ctr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4138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단어 검색 창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3037" marR="0" lvl="0" indent="-17145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Char char="-"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카메라로 찾을 수 없는 단어 수동으로 검색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4063" marB="36000" anchor="ctr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309572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63936" marB="46800" anchor="ctr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4138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카메라 화면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3037" marR="0" lvl="0" indent="-17145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Char char="-"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등록된 계정이 없다면 입력된 비밀번호로 회원가입 및 로그인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3037" marR="0" lvl="0" indent="-17145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Char char="-"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문자 입력 시 자동 완성 리스트 노출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3037" marR="0" lvl="0" indent="-17145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Char char="-"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해당 단어 상세 페이지로 이동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4063" marB="36000" anchor="ctr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74319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63936" marB="46800" anchor="ctr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4138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1587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조회된 단어 목록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3037" marR="0" lvl="0" indent="-17145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Char char="-"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인식된 사물이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horizontal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recyclerview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노출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3037" marR="0" lvl="0" indent="-17145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Char char="-"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단어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클릭 시 단어 정보 상세 페이지로 이동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4063" marB="36000" anchor="ctr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93959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63936" marB="46800" anchor="ctr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4138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탭 바 </a:t>
                      </a:r>
                      <a:r>
                        <a:rPr kumimoji="0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네비게이션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 항목을 선택하면 해당 항목에 연결된 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뷰로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이동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4063" marB="36000" anchor="ctr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933168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63936" marB="46800" anchor="ctr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4138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4063" marB="36000" anchor="ctr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7" name="Rectangle 166"/>
          <p:cNvSpPr>
            <a:spLocks noChangeArrowheads="1"/>
          </p:cNvSpPr>
          <p:nvPr/>
        </p:nvSpPr>
        <p:spPr bwMode="auto">
          <a:xfrm>
            <a:off x="3372694" y="2075727"/>
            <a:ext cx="2476148" cy="201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b="1" dirty="0" smtClean="0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[</a:t>
            </a:r>
            <a:r>
              <a:rPr lang="ko-KR" altLang="en-US" b="1" dirty="0" smtClean="0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검색 창에 </a:t>
            </a:r>
            <a:r>
              <a:rPr lang="ko-KR" altLang="en-US" b="1" dirty="0" smtClean="0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문자</a:t>
            </a:r>
            <a:r>
              <a:rPr lang="ko-KR" altLang="en-US" b="1" dirty="0" smtClean="0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 입력 시 자동완성 리스트</a:t>
            </a:r>
            <a:r>
              <a:rPr lang="en-US" altLang="ko-KR" b="1" dirty="0" smtClean="0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]</a:t>
            </a:r>
            <a:endParaRPr lang="en-US" altLang="ko-KR" b="1" dirty="0">
              <a:solidFill>
                <a:srgbClr val="7575D1"/>
              </a:solidFill>
              <a:latin typeface="Trebuchet MS" pitchFamily="34" charset="0"/>
              <a:ea typeface="맑은 고딕" pitchFamily="50" charset="-127"/>
            </a:endParaRPr>
          </a:p>
        </p:txBody>
      </p:sp>
      <p:sp>
        <p:nvSpPr>
          <p:cNvPr id="89" name="Rectangle 172"/>
          <p:cNvSpPr>
            <a:spLocks noChangeArrowheads="1"/>
          </p:cNvSpPr>
          <p:nvPr/>
        </p:nvSpPr>
        <p:spPr bwMode="auto">
          <a:xfrm>
            <a:off x="3324022" y="1852414"/>
            <a:ext cx="2447925" cy="4305300"/>
          </a:xfrm>
          <a:prstGeom prst="rect">
            <a:avLst/>
          </a:prstGeom>
          <a:noFill/>
          <a:ln w="19080">
            <a:solidFill>
              <a:srgbClr val="D1D1F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90" name="그림 89">
            <a:extLst>
              <a:ext uri="{FF2B5EF4-FFF2-40B4-BE49-F238E27FC236}">
                <a16:creationId xmlns="" xmlns:a16="http://schemas.microsoft.com/office/drawing/2014/main" id="{CEB79E15-F7CD-6CD8-12F8-BD774134F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15764" y="2742480"/>
            <a:ext cx="504056" cy="25213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/>
          </a:p>
        </p:txBody>
      </p:sp>
      <p:sp>
        <p:nvSpPr>
          <p:cNvPr id="92" name="Oval 161"/>
          <p:cNvSpPr>
            <a:spLocks noChangeArrowheads="1"/>
          </p:cNvSpPr>
          <p:nvPr/>
        </p:nvSpPr>
        <p:spPr bwMode="auto">
          <a:xfrm>
            <a:off x="165795" y="2276872"/>
            <a:ext cx="171450" cy="17145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 b="1" dirty="0" smtClean="0">
                <a:solidFill>
                  <a:srgbClr val="FFFFFF"/>
                </a:solidFill>
                <a:latin typeface="Calibri" pitchFamily="34" charset="0"/>
                <a:ea typeface="맑은 고딕" pitchFamily="50" charset="-127"/>
              </a:rPr>
              <a:t>1</a:t>
            </a:r>
            <a:endParaRPr lang="en-US" altLang="ko-KR" sz="900" b="1" dirty="0">
              <a:solidFill>
                <a:srgbClr val="FFFFFF"/>
              </a:solidFill>
              <a:latin typeface="Calibri" pitchFamily="34" charset="0"/>
              <a:ea typeface="맑은 고딕" pitchFamily="50" charset="-127"/>
            </a:endParaRPr>
          </a:p>
        </p:txBody>
      </p:sp>
      <p:sp>
        <p:nvSpPr>
          <p:cNvPr id="93" name="Oval 161"/>
          <p:cNvSpPr>
            <a:spLocks noChangeArrowheads="1"/>
          </p:cNvSpPr>
          <p:nvPr/>
        </p:nvSpPr>
        <p:spPr bwMode="auto">
          <a:xfrm>
            <a:off x="130039" y="3978784"/>
            <a:ext cx="171450" cy="17145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 b="1" dirty="0" smtClean="0">
                <a:solidFill>
                  <a:srgbClr val="FFFFFF"/>
                </a:solidFill>
                <a:latin typeface="Calibri" pitchFamily="34" charset="0"/>
                <a:ea typeface="맑은 고딕" pitchFamily="50" charset="-127"/>
              </a:rPr>
              <a:t>2</a:t>
            </a:r>
            <a:endParaRPr lang="en-US" altLang="ko-KR" sz="900" b="1" dirty="0">
              <a:solidFill>
                <a:srgbClr val="FFFFFF"/>
              </a:solidFill>
              <a:latin typeface="Calibri" pitchFamily="34" charset="0"/>
              <a:ea typeface="맑은 고딕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323528" y="2362597"/>
            <a:ext cx="34632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161"/>
          <p:cNvSpPr>
            <a:spLocks noChangeArrowheads="1"/>
          </p:cNvSpPr>
          <p:nvPr/>
        </p:nvSpPr>
        <p:spPr bwMode="auto">
          <a:xfrm>
            <a:off x="165795" y="5427798"/>
            <a:ext cx="171450" cy="17145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 b="1" dirty="0" smtClean="0">
                <a:solidFill>
                  <a:srgbClr val="FFFFFF"/>
                </a:solidFill>
                <a:latin typeface="Calibri" pitchFamily="34" charset="0"/>
                <a:ea typeface="맑은 고딕" pitchFamily="50" charset="-127"/>
              </a:rPr>
              <a:t>3</a:t>
            </a:r>
            <a:endParaRPr lang="en-US" altLang="ko-KR" sz="900" b="1" dirty="0">
              <a:solidFill>
                <a:srgbClr val="FFFFFF"/>
              </a:solidFill>
              <a:latin typeface="Calibri" pitchFamily="34" charset="0"/>
              <a:ea typeface="맑은 고딕" pitchFamily="50" charset="-127"/>
            </a:endParaRPr>
          </a:p>
        </p:txBody>
      </p:sp>
      <p:cxnSp>
        <p:nvCxnSpPr>
          <p:cNvPr id="96" name="직선 연결선 95"/>
          <p:cNvCxnSpPr/>
          <p:nvPr/>
        </p:nvCxnSpPr>
        <p:spPr>
          <a:xfrm>
            <a:off x="301489" y="5513523"/>
            <a:ext cx="41833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D:\Folders\Downloads\images_may-verde_post_6c18d6a1-89ba-48cb-a7e5-d51dae1ca29b_image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8" t="18123" r="21194" b="48701"/>
          <a:stretch/>
        </p:blipFill>
        <p:spPr bwMode="auto">
          <a:xfrm>
            <a:off x="3395048" y="2362320"/>
            <a:ext cx="2328742" cy="1787914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직사각형 44"/>
          <p:cNvSpPr/>
          <p:nvPr/>
        </p:nvSpPr>
        <p:spPr>
          <a:xfrm>
            <a:off x="238299" y="5733256"/>
            <a:ext cx="504056" cy="4254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/>
          </a:p>
        </p:txBody>
      </p:sp>
      <p:sp>
        <p:nvSpPr>
          <p:cNvPr id="46" name="Oval 161"/>
          <p:cNvSpPr>
            <a:spLocks noChangeArrowheads="1"/>
          </p:cNvSpPr>
          <p:nvPr/>
        </p:nvSpPr>
        <p:spPr bwMode="auto">
          <a:xfrm>
            <a:off x="165795" y="5860248"/>
            <a:ext cx="171450" cy="17145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 b="1" dirty="0" smtClean="0">
                <a:solidFill>
                  <a:srgbClr val="FFFFFF"/>
                </a:solidFill>
                <a:latin typeface="Calibri" pitchFamily="34" charset="0"/>
                <a:ea typeface="맑은 고딕" pitchFamily="50" charset="-127"/>
              </a:rPr>
              <a:t>4</a:t>
            </a:r>
            <a:endParaRPr lang="en-US" altLang="ko-KR" sz="900" b="1" dirty="0">
              <a:solidFill>
                <a:srgbClr val="FFFFFF"/>
              </a:solidFill>
              <a:latin typeface="Calibri" pitchFamily="34" charset="0"/>
              <a:ea typeface="맑은 고딕" pitchFamily="50" charset="-127"/>
            </a:endParaRPr>
          </a:p>
        </p:txBody>
      </p:sp>
      <p:pic>
        <p:nvPicPr>
          <p:cNvPr id="40" name="Picture 5" descr="D:\Folders\Google Drive\졸프\소스\06_검색_카메라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89" y="1852414"/>
            <a:ext cx="2422280" cy="430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21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6" descr="D:\Folders\Google Drive\졸프\소스\08_단어페이지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56" y="1775467"/>
            <a:ext cx="2381964" cy="4406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en-US" altLang="ko-KR" sz="1700" b="1" noProof="0">
                <a:solidFill>
                  <a:schemeClr val="bg1"/>
                </a:solidFill>
                <a:latin typeface="+mn-ea"/>
                <a:cs typeface="+mj-cs"/>
              </a:rPr>
              <a:t>UI/UX 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정의서 </a:t>
            </a:r>
            <a:r>
              <a:rPr lang="en-US" altLang="ko-KR" sz="1400" b="1" noProof="0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75" name="Text Box 100"/>
          <p:cNvSpPr txBox="1">
            <a:spLocks noChangeArrowheads="1"/>
          </p:cNvSpPr>
          <p:nvPr/>
        </p:nvSpPr>
        <p:spPr bwMode="auto">
          <a:xfrm>
            <a:off x="80963" y="1216025"/>
            <a:ext cx="92075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marL="179388" indent="-179388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ts val="350"/>
              </a:spcBef>
              <a:buClr>
                <a:srgbClr val="FF0000"/>
              </a:buClr>
              <a:buFont typeface="Wingdings" pitchFamily="2" charset="2"/>
              <a:buChar char=""/>
            </a:pPr>
            <a:r>
              <a:rPr lang="ko-KR" altLang="en-US" sz="1400" dirty="0" smtClean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검색 </a:t>
            </a:r>
            <a:r>
              <a:rPr lang="ko-KR" altLang="en-US" sz="1400" dirty="0" err="1" smtClean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뷰</a:t>
            </a:r>
            <a:r>
              <a:rPr lang="en-US" altLang="ko-KR" sz="1400" dirty="0" smtClean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(</a:t>
            </a:r>
            <a:r>
              <a:rPr lang="ko-KR" altLang="en-US" sz="1400" dirty="0" smtClean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홈</a:t>
            </a:r>
            <a:r>
              <a:rPr lang="en-US" altLang="ko-KR" sz="1400" dirty="0" smtClean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) &gt; </a:t>
            </a:r>
            <a:r>
              <a:rPr lang="ko-KR" altLang="en-US" sz="1400" dirty="0" smtClean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단어 상세 페이지</a:t>
            </a:r>
            <a:endParaRPr lang="ko-KR" altLang="ko-KR" sz="1400" dirty="0">
              <a:solidFill>
                <a:srgbClr val="000000"/>
              </a:solidFill>
              <a:latin typeface="Trebuchet MS" pitchFamily="34" charset="0"/>
              <a:ea typeface="맑은 고딕" pitchFamily="50" charset="-127"/>
            </a:endParaRPr>
          </a:p>
        </p:txBody>
      </p:sp>
      <p:graphicFrame>
        <p:nvGraphicFramePr>
          <p:cNvPr id="76" name="Group 101"/>
          <p:cNvGraphicFramePr>
            <a:graphicFrameLocks noGrp="1"/>
          </p:cNvGraphicFramePr>
          <p:nvPr/>
        </p:nvGraphicFramePr>
        <p:xfrm>
          <a:off x="6228184" y="1527175"/>
          <a:ext cx="2730500" cy="4902200"/>
        </p:xfrm>
        <a:graphic>
          <a:graphicData uri="http://schemas.openxmlformats.org/drawingml/2006/table">
            <a:tbl>
              <a:tblPr/>
              <a:tblGrid>
                <a:gridCol w="29368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368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15900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63936" marB="46800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4138" indent="-84138" defTabSz="449263" eaLnBrk="0" hangingPunct="0">
                        <a:spcBef>
                          <a:spcPct val="20000"/>
                        </a:spcBef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4138" marR="0" lvl="0" indent="-84138" algn="l" defTabSz="449263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100000"/>
                        <a:buFont typeface="Wingdings" pitchFamily="2" charset="2"/>
                        <a:buChar char=""/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</a:pPr>
                      <a:r>
                        <a:rPr kumimoji="0" lang="ko-KR" altLang="ko-KR" sz="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리스트 참고</a:t>
                      </a:r>
                    </a:p>
                  </a:txBody>
                  <a:tcPr marL="36000" marR="36000" marT="36000" marB="36000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7312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0000" marR="90000" marT="63936" marB="46800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4138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</a:t>
                      </a:r>
                      <a:r>
                        <a:rPr kumimoji="0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년도</a:t>
                      </a:r>
                      <a:endParaRPr kumimoji="0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5725" marR="0" lvl="0" indent="-84138" algn="l" defTabSz="449263" rtl="0" eaLnBrk="1" fontAlgn="base" latinLnBrk="0" hangingPunct="1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Wingdings" pitchFamily="2" charset="2"/>
                        <a:buChar char=""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Tap </a:t>
                      </a:r>
                      <a:r>
                        <a:rPr kumimoji="0" lang="ko-KR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 숫자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Keypad </a:t>
                      </a:r>
                      <a:r>
                        <a:rPr kumimoji="0" lang="ko-KR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올라옴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입력박스 가려지지 않도록 함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85725" marR="0" lvl="0" indent="-84138" algn="l" defTabSz="449263" rtl="0" eaLnBrk="1" fontAlgn="base" latinLnBrk="0" hangingPunct="1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Wingdings" pitchFamily="2" charset="2"/>
                        <a:buChar char=""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‘</a:t>
                      </a:r>
                      <a:r>
                        <a:rPr kumimoji="0" lang="ko-KR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만원’ 으로 표기</a:t>
                      </a:r>
                    </a:p>
                    <a:p>
                      <a:pPr marL="85725" marR="0" lvl="0" indent="-84138" algn="l" defTabSz="449263" rtl="0" eaLnBrk="1" fontAlgn="base" latinLnBrk="0" hangingPunct="1">
                        <a:lnSpc>
                          <a:spcPct val="10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575D1"/>
                        </a:buClr>
                        <a:buSzPct val="100000"/>
                        <a:buFont typeface="Wingdings" pitchFamily="2" charset="2"/>
                        <a:buChar char=""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575D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금액 표기 정책 참고</a:t>
                      </a:r>
                    </a:p>
                    <a:p>
                      <a:pPr marL="85725" marR="0" lvl="0" indent="-84138" algn="l" defTabSz="449263" rtl="0" eaLnBrk="1" fontAlgn="base" latinLnBrk="0" hangingPunct="1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100000"/>
                        <a:buFont typeface="Wingdings" pitchFamily="2" charset="2"/>
                        <a:buChar char=""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가입범위 </a:t>
                      </a:r>
                      <a:r>
                        <a:rPr kumimoji="0" lang="en-US" altLang="ko-KR" sz="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0" lang="ko-KR" altLang="ko-KR" sz="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제공 </a:t>
                      </a:r>
                      <a:r>
                        <a:rPr kumimoji="0" lang="ko-KR" altLang="en-US" sz="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리스</a:t>
                      </a:r>
                      <a:r>
                        <a:rPr kumimoji="0" lang="ko-KR" altLang="ko-KR" sz="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트 참고</a:t>
                      </a:r>
                    </a:p>
                  </a:txBody>
                  <a:tcPr marL="36000" marR="36000" marT="44063" marB="36000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7787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0000" marR="90000" marT="63936" marB="46800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4138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 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팝업 제공하는 경우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85725" marR="0" lvl="0" indent="-84138" algn="l" defTabSz="449263" rtl="0" eaLnBrk="1" fontAlgn="base" latinLnBrk="0" hangingPunct="1">
                        <a:lnSpc>
                          <a:spcPct val="92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100000"/>
                        <a:buFont typeface="Wingdings" pitchFamily="2" charset="2"/>
                        <a:buChar char=""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가입범위를 넘을 경우</a:t>
                      </a:r>
                    </a:p>
                    <a:p>
                      <a:pPr marL="85725" marR="0" lvl="0" indent="-84138" algn="l" defTabSz="449263" rtl="0" eaLnBrk="1" fontAlgn="base" latinLnBrk="0" hangingPunct="1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100000"/>
                        <a:buFont typeface="Wingdings" pitchFamily="2" charset="2"/>
                        <a:buChar char=""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합산  한도를 초과할 경우</a:t>
                      </a:r>
                    </a:p>
                    <a:p>
                      <a:pPr marL="85725" marR="0" lvl="0" indent="-84138" algn="l" defTabSz="449263" rtl="0" eaLnBrk="1" fontAlgn="base" latinLnBrk="0" hangingPunct="1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100000"/>
                        <a:buFont typeface="Wingdings" pitchFamily="2" charset="2"/>
                        <a:buChar char=""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 시 입력박스에 동시에 입력할 경우</a:t>
                      </a:r>
                    </a:p>
                  </a:txBody>
                  <a:tcPr marL="36000" marR="36000" marT="44063" marB="36000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4452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90000" marR="90000" marT="63936" marB="46800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4138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endParaRPr kumimoji="0" lang="ko-KR" altLang="ko-KR" sz="800" b="0" i="1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4063" marB="36000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0642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90000" marR="90000" marT="63936" marB="46800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4138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endParaRPr kumimoji="0" lang="ko-KR" altLang="ko-KR" sz="800" b="0" i="1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4063" marB="36000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0642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90000" marR="90000" marT="63936" marB="46800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4138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endParaRPr kumimoji="0" lang="ko-KR" altLang="ko-KR" sz="800" b="0" i="1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4063" marB="36000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17792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90000" marR="90000" marT="63936" marB="46800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4138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endParaRPr kumimoji="0" lang="ko-KR" altLang="ko-KR" sz="800" b="0" i="1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4063" marB="36000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1" name="Rectangle 160"/>
          <p:cNvSpPr>
            <a:spLocks noChangeArrowheads="1"/>
          </p:cNvSpPr>
          <p:nvPr/>
        </p:nvSpPr>
        <p:spPr bwMode="auto">
          <a:xfrm>
            <a:off x="3921125" y="1724050"/>
            <a:ext cx="1433513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[</a:t>
            </a:r>
            <a:r>
              <a:rPr lang="ko-KR" altLang="ko-KR" b="1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가입금액 초과 입력 시</a:t>
            </a:r>
            <a:r>
              <a:rPr lang="en-US" altLang="ko-KR" b="1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]</a:t>
            </a:r>
          </a:p>
        </p:txBody>
      </p:sp>
      <p:sp>
        <p:nvSpPr>
          <p:cNvPr id="82" name="Oval 161"/>
          <p:cNvSpPr>
            <a:spLocks noChangeArrowheads="1"/>
          </p:cNvSpPr>
          <p:nvPr/>
        </p:nvSpPr>
        <p:spPr bwMode="auto">
          <a:xfrm>
            <a:off x="5553075" y="2032025"/>
            <a:ext cx="171450" cy="17145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 b="1">
                <a:solidFill>
                  <a:srgbClr val="FFFFFF"/>
                </a:solidFill>
                <a:latin typeface="Calibri" pitchFamily="34" charset="0"/>
                <a:ea typeface="맑은 고딕" pitchFamily="50" charset="-127"/>
              </a:rPr>
              <a:t>3</a:t>
            </a:r>
          </a:p>
        </p:txBody>
      </p:sp>
      <p:cxnSp>
        <p:nvCxnSpPr>
          <p:cNvPr id="83" name="AutoShape 162"/>
          <p:cNvCxnSpPr>
            <a:cxnSpLocks noChangeShapeType="1"/>
          </p:cNvCxnSpPr>
          <p:nvPr/>
        </p:nvCxnSpPr>
        <p:spPr bwMode="auto">
          <a:xfrm>
            <a:off x="179512" y="4573066"/>
            <a:ext cx="414924" cy="395536"/>
          </a:xfrm>
          <a:prstGeom prst="bentConnector3">
            <a:avLst>
              <a:gd name="adj1" fmla="val 50000"/>
            </a:avLst>
          </a:prstGeom>
          <a:noFill/>
          <a:ln w="324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" name="Rectangle 166"/>
          <p:cNvSpPr>
            <a:spLocks noChangeArrowheads="1"/>
          </p:cNvSpPr>
          <p:nvPr/>
        </p:nvSpPr>
        <p:spPr bwMode="auto">
          <a:xfrm>
            <a:off x="3929063" y="3171850"/>
            <a:ext cx="1501775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[</a:t>
            </a:r>
            <a:r>
              <a:rPr lang="ko-KR" altLang="ko-KR" b="1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금액 한도 초과 입력 시</a:t>
            </a:r>
            <a:r>
              <a:rPr lang="en-US" altLang="ko-KR" b="1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]</a:t>
            </a:r>
          </a:p>
        </p:txBody>
      </p:sp>
      <p:sp>
        <p:nvSpPr>
          <p:cNvPr id="88" name="Oval 167"/>
          <p:cNvSpPr>
            <a:spLocks noChangeArrowheads="1"/>
          </p:cNvSpPr>
          <p:nvPr/>
        </p:nvSpPr>
        <p:spPr bwMode="auto">
          <a:xfrm>
            <a:off x="5553075" y="3479825"/>
            <a:ext cx="171450" cy="17145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 b="1">
                <a:solidFill>
                  <a:srgbClr val="FFFFFF"/>
                </a:solidFill>
                <a:latin typeface="Calibri" pitchFamily="34" charset="0"/>
                <a:ea typeface="맑은 고딕" pitchFamily="50" charset="-127"/>
              </a:rPr>
              <a:t>4</a:t>
            </a:r>
          </a:p>
        </p:txBody>
      </p:sp>
      <p:sp>
        <p:nvSpPr>
          <p:cNvPr id="89" name="Rectangle 172"/>
          <p:cNvSpPr>
            <a:spLocks noChangeArrowheads="1"/>
          </p:cNvSpPr>
          <p:nvPr/>
        </p:nvSpPr>
        <p:spPr bwMode="auto">
          <a:xfrm>
            <a:off x="3552825" y="1628800"/>
            <a:ext cx="2447925" cy="4305300"/>
          </a:xfrm>
          <a:prstGeom prst="rect">
            <a:avLst/>
          </a:prstGeom>
          <a:noFill/>
          <a:ln w="19080">
            <a:solidFill>
              <a:srgbClr val="D1D1F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="" xmlns:a16="http://schemas.microsoft.com/office/drawing/2014/main" id="{CEB79E15-F7CD-6CD8-12F8-BD774134F2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94" name="Oval 161"/>
          <p:cNvSpPr>
            <a:spLocks noChangeArrowheads="1"/>
          </p:cNvSpPr>
          <p:nvPr/>
        </p:nvSpPr>
        <p:spPr bwMode="auto">
          <a:xfrm>
            <a:off x="98819" y="3356894"/>
            <a:ext cx="171450" cy="17145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 b="1" dirty="0" smtClean="0">
                <a:solidFill>
                  <a:srgbClr val="FFFFFF"/>
                </a:solidFill>
                <a:latin typeface="Calibri" pitchFamily="34" charset="0"/>
                <a:ea typeface="맑은 고딕" pitchFamily="50" charset="-127"/>
              </a:rPr>
              <a:t>1</a:t>
            </a:r>
            <a:endParaRPr lang="en-US" altLang="ko-KR" sz="900" b="1" dirty="0">
              <a:solidFill>
                <a:srgbClr val="FFFFFF"/>
              </a:solidFill>
              <a:latin typeface="Calibri" pitchFamily="34" charset="0"/>
              <a:ea typeface="맑은 고딕" pitchFamily="50" charset="-127"/>
            </a:endParaRPr>
          </a:p>
        </p:txBody>
      </p:sp>
      <p:cxnSp>
        <p:nvCxnSpPr>
          <p:cNvPr id="95" name="직선 연결선 94"/>
          <p:cNvCxnSpPr/>
          <p:nvPr/>
        </p:nvCxnSpPr>
        <p:spPr>
          <a:xfrm>
            <a:off x="234513" y="3442619"/>
            <a:ext cx="41833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161"/>
          <p:cNvSpPr>
            <a:spLocks noChangeArrowheads="1"/>
          </p:cNvSpPr>
          <p:nvPr/>
        </p:nvSpPr>
        <p:spPr bwMode="auto">
          <a:xfrm>
            <a:off x="98819" y="4487341"/>
            <a:ext cx="171450" cy="17145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 b="1" dirty="0" smtClean="0">
                <a:solidFill>
                  <a:srgbClr val="FFFFFF"/>
                </a:solidFill>
                <a:latin typeface="Calibri" pitchFamily="34" charset="0"/>
                <a:ea typeface="맑은 고딕" pitchFamily="50" charset="-127"/>
              </a:rPr>
              <a:t>2</a:t>
            </a:r>
            <a:endParaRPr lang="en-US" altLang="ko-KR" sz="900" b="1" dirty="0">
              <a:solidFill>
                <a:srgbClr val="FFFFFF"/>
              </a:solidFill>
              <a:latin typeface="Calibri" pitchFamily="34" charset="0"/>
              <a:ea typeface="맑은 고딕" pitchFamily="50" charset="-127"/>
            </a:endParaRPr>
          </a:p>
        </p:txBody>
      </p:sp>
      <p:cxnSp>
        <p:nvCxnSpPr>
          <p:cNvPr id="99" name="직선 연결선 98"/>
          <p:cNvCxnSpPr/>
          <p:nvPr/>
        </p:nvCxnSpPr>
        <p:spPr>
          <a:xfrm>
            <a:off x="2597153" y="4968602"/>
            <a:ext cx="41833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161"/>
          <p:cNvSpPr>
            <a:spLocks noChangeArrowheads="1"/>
          </p:cNvSpPr>
          <p:nvPr/>
        </p:nvSpPr>
        <p:spPr bwMode="auto">
          <a:xfrm>
            <a:off x="2860675" y="4882877"/>
            <a:ext cx="171450" cy="17145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 b="1" dirty="0" smtClean="0">
                <a:solidFill>
                  <a:srgbClr val="FFFFFF"/>
                </a:solidFill>
                <a:latin typeface="Calibri" pitchFamily="34" charset="0"/>
                <a:ea typeface="맑은 고딕" pitchFamily="50" charset="-127"/>
              </a:rPr>
              <a:t>3</a:t>
            </a:r>
            <a:endParaRPr lang="en-US" altLang="ko-KR" sz="900" b="1" dirty="0">
              <a:solidFill>
                <a:srgbClr val="FFFFFF"/>
              </a:solidFill>
              <a:latin typeface="Calibri" pitchFamily="34" charset="0"/>
              <a:ea typeface="맑은 고딕" pitchFamily="50" charset="-127"/>
            </a:endParaRPr>
          </a:p>
        </p:txBody>
      </p:sp>
      <p:cxnSp>
        <p:nvCxnSpPr>
          <p:cNvPr id="104" name="AutoShape 162"/>
          <p:cNvCxnSpPr>
            <a:cxnSpLocks noChangeShapeType="1"/>
          </p:cNvCxnSpPr>
          <p:nvPr/>
        </p:nvCxnSpPr>
        <p:spPr bwMode="auto">
          <a:xfrm rot="5400000" flipH="1" flipV="1">
            <a:off x="131655" y="5055434"/>
            <a:ext cx="925561" cy="831771"/>
          </a:xfrm>
          <a:prstGeom prst="bentConnector3">
            <a:avLst>
              <a:gd name="adj1" fmla="val 50000"/>
            </a:avLst>
          </a:prstGeom>
          <a:noFill/>
          <a:ln w="324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" name="Oval 161"/>
          <p:cNvSpPr>
            <a:spLocks noChangeArrowheads="1"/>
          </p:cNvSpPr>
          <p:nvPr/>
        </p:nvSpPr>
        <p:spPr bwMode="auto">
          <a:xfrm>
            <a:off x="93787" y="5793927"/>
            <a:ext cx="171450" cy="17145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 b="1" dirty="0">
                <a:solidFill>
                  <a:srgbClr val="FFFFFF"/>
                </a:solidFill>
                <a:latin typeface="Calibri" pitchFamily="34" charset="0"/>
                <a:ea typeface="맑은 고딕" pitchFamily="50" charset="-127"/>
              </a:rPr>
              <a:t>4</a:t>
            </a:r>
            <a:endParaRPr lang="en-US" altLang="ko-KR" sz="900" b="1" dirty="0">
              <a:solidFill>
                <a:srgbClr val="FFFFFF"/>
              </a:solidFill>
              <a:latin typeface="Calibri" pitchFamily="34" charset="0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09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en-US" altLang="ko-KR" sz="1700" b="1" noProof="0">
                <a:solidFill>
                  <a:schemeClr val="bg1"/>
                </a:solidFill>
                <a:latin typeface="+mn-ea"/>
                <a:cs typeface="+mj-cs"/>
              </a:rPr>
              <a:t>UI/UX 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정의서 </a:t>
            </a:r>
            <a:r>
              <a:rPr lang="en-US" altLang="ko-KR" sz="1400" b="1" noProof="0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23" name="Rectangle 1"/>
          <p:cNvSpPr>
            <a:spLocks noChangeArrowheads="1"/>
          </p:cNvSpPr>
          <p:nvPr/>
        </p:nvSpPr>
        <p:spPr bwMode="auto">
          <a:xfrm rot="5400000">
            <a:off x="-834231" y="3077394"/>
            <a:ext cx="4695825" cy="1836737"/>
          </a:xfrm>
          <a:prstGeom prst="rect">
            <a:avLst/>
          </a:prstGeom>
          <a:solidFill>
            <a:srgbClr val="FFFFFF"/>
          </a:solidFill>
          <a:ln w="12600">
            <a:solidFill>
              <a:srgbClr val="606060"/>
            </a:solidFill>
            <a:round/>
            <a:headEnd/>
            <a:tailEnd/>
          </a:ln>
          <a:effectLst>
            <a:outerShdw dist="38184" dir="2700000" algn="ctr" rotWithShape="0">
              <a:srgbClr val="BFBFBF"/>
            </a:outerShdw>
          </a:effectLst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ko-KR" altLang="en-US">
              <a:latin typeface="Arial" charset="0"/>
              <a:ea typeface="굴림" pitchFamily="48" charset="-127"/>
            </a:endParaRPr>
          </a:p>
        </p:txBody>
      </p:sp>
      <p:sp>
        <p:nvSpPr>
          <p:cNvPr id="30" name="Rectangle 2"/>
          <p:cNvSpPr>
            <a:spLocks noChangeArrowheads="1"/>
          </p:cNvSpPr>
          <p:nvPr/>
        </p:nvSpPr>
        <p:spPr bwMode="auto">
          <a:xfrm>
            <a:off x="592138" y="1647850"/>
            <a:ext cx="1836737" cy="107950"/>
          </a:xfrm>
          <a:prstGeom prst="rect">
            <a:avLst/>
          </a:prstGeom>
          <a:solidFill>
            <a:srgbClr val="D9D9D9"/>
          </a:solidFill>
          <a:ln w="6480">
            <a:solidFill>
              <a:srgbClr val="7F7F7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80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Status</a:t>
            </a:r>
          </a:p>
        </p:txBody>
      </p: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592138" y="1758975"/>
            <a:ext cx="1836737" cy="244475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ts val="200"/>
              </a:spcBef>
            </a:pPr>
            <a:r>
              <a:rPr lang="ko-KR" altLang="ko-KR" sz="800" b="1">
                <a:solidFill>
                  <a:srgbClr val="FFFFFF"/>
                </a:solidFill>
                <a:latin typeface="Trebuchet MS" pitchFamily="34" charset="0"/>
                <a:ea typeface="맑은 고딕" pitchFamily="50" charset="-127"/>
              </a:rPr>
              <a:t>간편가입</a:t>
            </a:r>
          </a:p>
        </p:txBody>
      </p:sp>
      <p:sp>
        <p:nvSpPr>
          <p:cNvPr id="33" name="AutoShape 4"/>
          <p:cNvSpPr>
            <a:spLocks noChangeArrowheads="1"/>
          </p:cNvSpPr>
          <p:nvPr/>
        </p:nvSpPr>
        <p:spPr bwMode="auto">
          <a:xfrm flipH="1">
            <a:off x="631825" y="1789137"/>
            <a:ext cx="295275" cy="165100"/>
          </a:xfrm>
          <a:prstGeom prst="homePlate">
            <a:avLst>
              <a:gd name="adj" fmla="val 50002"/>
            </a:avLst>
          </a:prstGeom>
          <a:gradFill rotWithShape="0">
            <a:gsLst>
              <a:gs pos="0">
                <a:srgbClr val="EDEDED"/>
              </a:gs>
              <a:gs pos="100000">
                <a:srgbClr val="BCBCBC"/>
              </a:gs>
            </a:gsLst>
            <a:lin ang="16200000" scaled="1"/>
          </a:gradFill>
          <a:ln w="9360">
            <a:solidFill>
              <a:srgbClr val="4D4D4D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marL="92075" indent="-90488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ko-KR" sz="70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이전</a:t>
            </a:r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595313" y="1997100"/>
            <a:ext cx="1836737" cy="255587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pSp>
        <p:nvGrpSpPr>
          <p:cNvPr id="35" name="Group 6"/>
          <p:cNvGrpSpPr>
            <a:grpSpLocks/>
          </p:cNvGrpSpPr>
          <p:nvPr/>
        </p:nvGrpSpPr>
        <p:grpSpPr bwMode="auto">
          <a:xfrm>
            <a:off x="641350" y="2028850"/>
            <a:ext cx="1727200" cy="188912"/>
            <a:chOff x="494" y="1152"/>
            <a:chExt cx="1088" cy="119"/>
          </a:xfrm>
        </p:grpSpPr>
        <p:sp>
          <p:nvSpPr>
            <p:cNvPr id="36" name="AutoShape 7"/>
            <p:cNvSpPr>
              <a:spLocks noChangeArrowheads="1"/>
            </p:cNvSpPr>
            <p:nvPr/>
          </p:nvSpPr>
          <p:spPr bwMode="auto">
            <a:xfrm>
              <a:off x="494" y="1152"/>
              <a:ext cx="1088" cy="119"/>
            </a:xfrm>
            <a:prstGeom prst="roundRect">
              <a:avLst>
                <a:gd name="adj" fmla="val 16944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BCBCBC"/>
                </a:gs>
              </a:gsLst>
              <a:lin ang="16200000" scaled="1"/>
            </a:gradFill>
            <a:ln w="9360">
              <a:solidFill>
                <a:srgbClr val="4D4D4D"/>
              </a:solidFill>
              <a:miter lim="800000"/>
              <a:headEnd/>
              <a:tailEnd/>
            </a:ln>
          </p:spPr>
          <p:txBody>
            <a:bodyPr wrap="none" lIns="90000" tIns="46800" rIns="72000" bIns="46800" anchor="ctr"/>
            <a:lstStyle>
              <a:lvl1pPr marL="92075" indent="-90488" eaLnBrk="0" hangingPunct="0">
                <a:tabLst>
                  <a:tab pos="92075" algn="l"/>
                  <a:tab pos="1006475" algn="l"/>
                  <a:tab pos="1920875" algn="l"/>
                  <a:tab pos="2835275" algn="l"/>
                  <a:tab pos="3749675" algn="l"/>
                  <a:tab pos="4664075" algn="l"/>
                  <a:tab pos="5578475" algn="l"/>
                  <a:tab pos="6492875" algn="l"/>
                  <a:tab pos="7407275" algn="l"/>
                  <a:tab pos="8321675" algn="l"/>
                  <a:tab pos="9236075" algn="l"/>
                  <a:tab pos="10150475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tabLst>
                  <a:tab pos="92075" algn="l"/>
                  <a:tab pos="1006475" algn="l"/>
                  <a:tab pos="1920875" algn="l"/>
                  <a:tab pos="2835275" algn="l"/>
                  <a:tab pos="3749675" algn="l"/>
                  <a:tab pos="4664075" algn="l"/>
                  <a:tab pos="5578475" algn="l"/>
                  <a:tab pos="6492875" algn="l"/>
                  <a:tab pos="7407275" algn="l"/>
                  <a:tab pos="8321675" algn="l"/>
                  <a:tab pos="9236075" algn="l"/>
                  <a:tab pos="10150475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tabLst>
                  <a:tab pos="92075" algn="l"/>
                  <a:tab pos="1006475" algn="l"/>
                  <a:tab pos="1920875" algn="l"/>
                  <a:tab pos="2835275" algn="l"/>
                  <a:tab pos="3749675" algn="l"/>
                  <a:tab pos="4664075" algn="l"/>
                  <a:tab pos="5578475" algn="l"/>
                  <a:tab pos="6492875" algn="l"/>
                  <a:tab pos="7407275" algn="l"/>
                  <a:tab pos="8321675" algn="l"/>
                  <a:tab pos="9236075" algn="l"/>
                  <a:tab pos="10150475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tabLst>
                  <a:tab pos="92075" algn="l"/>
                  <a:tab pos="1006475" algn="l"/>
                  <a:tab pos="1920875" algn="l"/>
                  <a:tab pos="2835275" algn="l"/>
                  <a:tab pos="3749675" algn="l"/>
                  <a:tab pos="4664075" algn="l"/>
                  <a:tab pos="5578475" algn="l"/>
                  <a:tab pos="6492875" algn="l"/>
                  <a:tab pos="7407275" algn="l"/>
                  <a:tab pos="8321675" algn="l"/>
                  <a:tab pos="9236075" algn="l"/>
                  <a:tab pos="10150475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tabLst>
                  <a:tab pos="92075" algn="l"/>
                  <a:tab pos="1006475" algn="l"/>
                  <a:tab pos="1920875" algn="l"/>
                  <a:tab pos="2835275" algn="l"/>
                  <a:tab pos="3749675" algn="l"/>
                  <a:tab pos="4664075" algn="l"/>
                  <a:tab pos="5578475" algn="l"/>
                  <a:tab pos="6492875" algn="l"/>
                  <a:tab pos="7407275" algn="l"/>
                  <a:tab pos="8321675" algn="l"/>
                  <a:tab pos="9236075" algn="l"/>
                  <a:tab pos="10150475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2075" algn="l"/>
                  <a:tab pos="1006475" algn="l"/>
                  <a:tab pos="1920875" algn="l"/>
                  <a:tab pos="2835275" algn="l"/>
                  <a:tab pos="3749675" algn="l"/>
                  <a:tab pos="4664075" algn="l"/>
                  <a:tab pos="5578475" algn="l"/>
                  <a:tab pos="6492875" algn="l"/>
                  <a:tab pos="7407275" algn="l"/>
                  <a:tab pos="8321675" algn="l"/>
                  <a:tab pos="9236075" algn="l"/>
                  <a:tab pos="10150475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2075" algn="l"/>
                  <a:tab pos="1006475" algn="l"/>
                  <a:tab pos="1920875" algn="l"/>
                  <a:tab pos="2835275" algn="l"/>
                  <a:tab pos="3749675" algn="l"/>
                  <a:tab pos="4664075" algn="l"/>
                  <a:tab pos="5578475" algn="l"/>
                  <a:tab pos="6492875" algn="l"/>
                  <a:tab pos="7407275" algn="l"/>
                  <a:tab pos="8321675" algn="l"/>
                  <a:tab pos="9236075" algn="l"/>
                  <a:tab pos="10150475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2075" algn="l"/>
                  <a:tab pos="1006475" algn="l"/>
                  <a:tab pos="1920875" algn="l"/>
                  <a:tab pos="2835275" algn="l"/>
                  <a:tab pos="3749675" algn="l"/>
                  <a:tab pos="4664075" algn="l"/>
                  <a:tab pos="5578475" algn="l"/>
                  <a:tab pos="6492875" algn="l"/>
                  <a:tab pos="7407275" algn="l"/>
                  <a:tab pos="8321675" algn="l"/>
                  <a:tab pos="9236075" algn="l"/>
                  <a:tab pos="10150475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2075" algn="l"/>
                  <a:tab pos="1006475" algn="l"/>
                  <a:tab pos="1920875" algn="l"/>
                  <a:tab pos="2835275" algn="l"/>
                  <a:tab pos="3749675" algn="l"/>
                  <a:tab pos="4664075" algn="l"/>
                  <a:tab pos="5578475" algn="l"/>
                  <a:tab pos="6492875" algn="l"/>
                  <a:tab pos="7407275" algn="l"/>
                  <a:tab pos="8321675" algn="l"/>
                  <a:tab pos="9236075" algn="l"/>
                  <a:tab pos="10150475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r" eaLnBrk="1" hangingPunct="1"/>
              <a:r>
                <a:rPr lang="en-US" altLang="ko-KR" sz="700">
                  <a:solidFill>
                    <a:srgbClr val="A6A6A6"/>
                  </a:solidFill>
                  <a:latin typeface="Trebuchet MS" pitchFamily="34" charset="0"/>
                  <a:ea typeface="맑은 고딕" pitchFamily="50" charset="-127"/>
                </a:rPr>
                <a:t>      </a:t>
              </a:r>
              <a:r>
                <a:rPr lang="ko-KR" altLang="ko-KR" sz="700">
                  <a:solidFill>
                    <a:srgbClr val="A6A6A6"/>
                  </a:solidFill>
                  <a:ea typeface="맑은 고딕" pitchFamily="50" charset="-127"/>
                </a:rPr>
                <a:t>간편</a:t>
              </a:r>
              <a:r>
                <a:rPr lang="en-US" altLang="ko-KR" sz="300">
                  <a:solidFill>
                    <a:srgbClr val="A6A6A6"/>
                  </a:solidFill>
                  <a:ea typeface="맑은 고딕" pitchFamily="50" charset="-127"/>
                </a:rPr>
                <a:t> </a:t>
              </a:r>
            </a:p>
          </p:txBody>
        </p:sp>
        <p:grpSp>
          <p:nvGrpSpPr>
            <p:cNvPr id="37" name="Group 8"/>
            <p:cNvGrpSpPr>
              <a:grpSpLocks/>
            </p:cNvGrpSpPr>
            <p:nvPr/>
          </p:nvGrpSpPr>
          <p:grpSpPr bwMode="auto">
            <a:xfrm>
              <a:off x="495" y="1158"/>
              <a:ext cx="362" cy="111"/>
              <a:chOff x="495" y="1158"/>
              <a:chExt cx="362" cy="111"/>
            </a:xfrm>
          </p:grpSpPr>
          <p:sp>
            <p:nvSpPr>
              <p:cNvPr id="42" name="AutoShape 9"/>
              <p:cNvSpPr>
                <a:spLocks noChangeArrowheads="1"/>
              </p:cNvSpPr>
              <p:nvPr/>
            </p:nvSpPr>
            <p:spPr bwMode="auto">
              <a:xfrm>
                <a:off x="495" y="1158"/>
                <a:ext cx="335" cy="111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rgbClr val="FFFFFF"/>
                  </a:gs>
                  <a:gs pos="100000">
                    <a:srgbClr val="BCBCBC"/>
                  </a:gs>
                </a:gsLst>
                <a:lin ang="162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0" bIns="46800" anchor="ctr"/>
              <a:lstStyle>
                <a:lvl1pPr marL="92075" indent="-90488" eaLnBrk="0" hangingPunct="0"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ko-KR" altLang="ko-KR" sz="700">
                    <a:solidFill>
                      <a:srgbClr val="000000"/>
                    </a:solidFill>
                    <a:latin typeface="Trebuchet MS" pitchFamily="34" charset="0"/>
                    <a:ea typeface="맑은 고딕" pitchFamily="50" charset="-127"/>
                  </a:rPr>
                  <a:t>기본정보</a:t>
                </a:r>
              </a:p>
            </p:txBody>
          </p:sp>
          <p:sp>
            <p:nvSpPr>
              <p:cNvPr id="43" name="AutoShape 10"/>
              <p:cNvSpPr>
                <a:spLocks noChangeArrowheads="1"/>
              </p:cNvSpPr>
              <p:nvPr/>
            </p:nvSpPr>
            <p:spPr bwMode="auto">
              <a:xfrm>
                <a:off x="810" y="1158"/>
                <a:ext cx="47" cy="111"/>
              </a:xfrm>
              <a:prstGeom prst="roundRect">
                <a:avLst>
                  <a:gd name="adj" fmla="val 0"/>
                </a:avLst>
              </a:prstGeom>
              <a:gradFill rotWithShape="0">
                <a:gsLst>
                  <a:gs pos="0">
                    <a:srgbClr val="FFFFFF"/>
                  </a:gs>
                  <a:gs pos="100000">
                    <a:srgbClr val="BCBCBC"/>
                  </a:gs>
                </a:gsLst>
                <a:lin ang="162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sp>
          <p:nvSpPr>
            <p:cNvPr id="38" name="Line 11"/>
            <p:cNvSpPr>
              <a:spLocks noChangeShapeType="1"/>
            </p:cNvSpPr>
            <p:nvPr/>
          </p:nvSpPr>
          <p:spPr bwMode="auto">
            <a:xfrm>
              <a:off x="856" y="1152"/>
              <a:ext cx="0" cy="111"/>
            </a:xfrm>
            <a:prstGeom prst="line">
              <a:avLst/>
            </a:prstGeom>
            <a:noFill/>
            <a:ln w="32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39" name="Group 12"/>
            <p:cNvGrpSpPr>
              <a:grpSpLocks/>
            </p:cNvGrpSpPr>
            <p:nvPr/>
          </p:nvGrpSpPr>
          <p:grpSpPr bwMode="auto">
            <a:xfrm>
              <a:off x="865" y="1152"/>
              <a:ext cx="363" cy="117"/>
              <a:chOff x="865" y="1152"/>
              <a:chExt cx="363" cy="117"/>
            </a:xfrm>
          </p:grpSpPr>
          <p:sp>
            <p:nvSpPr>
              <p:cNvPr id="40" name="AutoShape 13"/>
              <p:cNvSpPr>
                <a:spLocks noChangeArrowheads="1"/>
              </p:cNvSpPr>
              <p:nvPr/>
            </p:nvSpPr>
            <p:spPr bwMode="auto">
              <a:xfrm>
                <a:off x="865" y="1158"/>
                <a:ext cx="362" cy="111"/>
              </a:xfrm>
              <a:prstGeom prst="roundRect">
                <a:avLst>
                  <a:gd name="adj" fmla="val 0"/>
                </a:avLst>
              </a:prstGeom>
              <a:gradFill rotWithShape="0">
                <a:gsLst>
                  <a:gs pos="0">
                    <a:srgbClr val="85DFFF"/>
                  </a:gs>
                  <a:gs pos="100000">
                    <a:srgbClr val="00B6F6"/>
                  </a:gs>
                </a:gsLst>
                <a:lin ang="162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/>
              <a:lstStyle>
                <a:lvl1pPr marL="92075" indent="-90488" eaLnBrk="0" hangingPunct="0"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ko-KR" altLang="ko-KR" sz="700">
                    <a:solidFill>
                      <a:srgbClr val="000000"/>
                    </a:solidFill>
                    <a:ea typeface="맑은 고딕" pitchFamily="50" charset="-127"/>
                  </a:rPr>
                  <a:t>정보</a:t>
                </a:r>
              </a:p>
            </p:txBody>
          </p:sp>
          <p:sp>
            <p:nvSpPr>
              <p:cNvPr id="41" name="Line 14"/>
              <p:cNvSpPr>
                <a:spLocks noChangeShapeType="1"/>
              </p:cNvSpPr>
              <p:nvPr/>
            </p:nvSpPr>
            <p:spPr bwMode="auto">
              <a:xfrm>
                <a:off x="1228" y="1152"/>
                <a:ext cx="0" cy="111"/>
              </a:xfrm>
              <a:prstGeom prst="line">
                <a:avLst/>
              </a:prstGeom>
              <a:noFill/>
              <a:ln w="324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sp>
        <p:nvSpPr>
          <p:cNvPr id="44" name="AutoShape 15"/>
          <p:cNvSpPr>
            <a:spLocks noChangeArrowheads="1"/>
          </p:cNvSpPr>
          <p:nvPr/>
        </p:nvSpPr>
        <p:spPr bwMode="auto">
          <a:xfrm>
            <a:off x="623888" y="2262212"/>
            <a:ext cx="1778000" cy="3429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2F2F2"/>
              </a:gs>
              <a:gs pos="100000">
                <a:srgbClr val="BCBCBC"/>
              </a:gs>
            </a:gsLst>
            <a:lin ang="16200000" scaled="1"/>
          </a:gradFill>
          <a:ln w="9360">
            <a:solidFill>
              <a:srgbClr val="7F7F7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ts val="175"/>
              </a:spcBef>
            </a:pPr>
            <a:r>
              <a:rPr lang="ko-KR" altLang="en-US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가입</a:t>
            </a:r>
            <a:r>
              <a:rPr lang="ko-KR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자 </a:t>
            </a:r>
            <a:r>
              <a:rPr lang="en-US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홍길동</a:t>
            </a:r>
            <a:r>
              <a:rPr lang="ko-KR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남 </a:t>
            </a:r>
            <a:r>
              <a:rPr lang="en-US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 55</a:t>
            </a:r>
            <a:r>
              <a:rPr lang="ko-KR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세</a:t>
            </a:r>
          </a:p>
        </p:txBody>
      </p:sp>
      <p:graphicFrame>
        <p:nvGraphicFramePr>
          <p:cNvPr id="45" name="Group 16"/>
          <p:cNvGraphicFramePr>
            <a:graphicFrameLocks noGrp="1"/>
          </p:cNvGraphicFramePr>
          <p:nvPr/>
        </p:nvGraphicFramePr>
        <p:xfrm>
          <a:off x="603250" y="2638450"/>
          <a:ext cx="1828800" cy="1562100"/>
        </p:xfrm>
        <a:graphic>
          <a:graphicData uri="http://schemas.openxmlformats.org/drawingml/2006/table">
            <a:tbl>
              <a:tblPr/>
              <a:tblGrid>
                <a:gridCol w="6175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1126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12725">
                <a:tc gridSpan="2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가입정보</a:t>
                      </a: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>
                      <a:noFill/>
                    </a:lnR>
                    <a:lnT w="288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지역</a:t>
                      </a:r>
                      <a:endParaRPr kumimoji="0" 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경기도 성남시</a:t>
                      </a: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72000" marR="108000" marT="53136" marB="36000" anchor="ctr" horzOverflow="overflow">
                    <a:lnL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성별</a:t>
                      </a:r>
                      <a:endParaRPr kumimoji="0" 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남자</a:t>
                      </a:r>
                      <a:endParaRPr kumimoji="0" 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72000" marR="108000" marT="53136" marB="36000" anchor="ctr" horzOverflow="overflow">
                    <a:lnL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가입년도</a:t>
                      </a:r>
                      <a:endParaRPr kumimoji="0" 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72000" marR="108000" marT="53136" marB="36000" anchor="ctr" horzOverflow="overflow">
                    <a:lnL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72000" marR="108000" marT="53136" marB="36000" anchor="ctr" horzOverflow="overflow">
                    <a:lnL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72000" marR="108000" marT="53136" marB="36000" anchor="ctr" horzOverflow="overflow">
                    <a:lnL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6" name="AutoShape 35"/>
          <p:cNvSpPr>
            <a:spLocks noChangeArrowheads="1"/>
          </p:cNvSpPr>
          <p:nvPr/>
        </p:nvSpPr>
        <p:spPr bwMode="auto">
          <a:xfrm>
            <a:off x="1282700" y="3402037"/>
            <a:ext cx="1066800" cy="2159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7F7F7F"/>
            </a:solidFill>
            <a:miter lim="800000"/>
            <a:headEnd/>
            <a:tailEnd/>
          </a:ln>
        </p:spPr>
        <p:txBody>
          <a:bodyPr lIns="36000" tIns="18000" rIns="3600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/>
            <a:r>
              <a:rPr lang="en-US" altLang="ko-KR"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2012</a:t>
            </a:r>
            <a:r>
              <a:rPr lang="ko-KR" altLang="en-US"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ko-KR" altLang="en-US"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일</a:t>
            </a:r>
            <a:endParaRPr lang="ko-KR" altLang="ko-KR" sz="800" b="1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7" name="Group 36"/>
          <p:cNvGraphicFramePr>
            <a:graphicFrameLocks noGrp="1"/>
          </p:cNvGraphicFramePr>
          <p:nvPr/>
        </p:nvGraphicFramePr>
        <p:xfrm>
          <a:off x="603250" y="3667150"/>
          <a:ext cx="1828800" cy="1009650"/>
        </p:xfrm>
        <a:graphic>
          <a:graphicData uri="http://schemas.openxmlformats.org/drawingml/2006/table">
            <a:tbl>
              <a:tblPr/>
              <a:tblGrid>
                <a:gridCol w="6175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1126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12725">
                <a:tc gridSpan="2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그룹정보</a:t>
                      </a:r>
                      <a:endParaRPr kumimoji="0" 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>
                      <a:noFill/>
                    </a:lnR>
                    <a:lnT w="288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기간</a:t>
                      </a: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3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년 가입</a:t>
                      </a: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72000" marR="108000" marT="53136" marB="36000" anchor="ctr" horzOverflow="overflow">
                    <a:lnL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납입</a:t>
                      </a: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20</a:t>
                      </a:r>
                      <a:r>
                        <a:rPr kumimoji="0" 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년납</a:t>
                      </a:r>
                    </a:p>
                  </a:txBody>
                  <a:tcPr marL="72000" marR="108000" marT="53136" marB="36000" anchor="ctr" horzOverflow="overflow">
                    <a:lnL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가입</a:t>
                      </a: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72000" marR="108000" marT="53136" marB="36000" anchor="ctr" horzOverflow="overflow">
                    <a:lnL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8" name="Group 55"/>
          <p:cNvGraphicFramePr>
            <a:graphicFrameLocks noGrp="1"/>
          </p:cNvGraphicFramePr>
          <p:nvPr/>
        </p:nvGraphicFramePr>
        <p:xfrm>
          <a:off x="603250" y="4941912"/>
          <a:ext cx="1828800" cy="1138238"/>
        </p:xfrm>
        <a:graphic>
          <a:graphicData uri="http://schemas.openxmlformats.org/drawingml/2006/table">
            <a:tbl>
              <a:tblPr/>
              <a:tblGrid>
                <a:gridCol w="6175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1126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41313">
                <a:tc gridSpan="2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상품정보</a:t>
                      </a: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 </a:t>
                      </a: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>
                      <a:noFill/>
                    </a:lnR>
                    <a:lnT w="288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보험</a:t>
                      </a: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3</a:t>
                      </a:r>
                      <a:r>
                        <a:rPr kumimoji="0" 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년만기</a:t>
                      </a:r>
                    </a:p>
                  </a:txBody>
                  <a:tcPr marL="72000" marR="108000" marT="53136" marB="36000" anchor="ctr" horzOverflow="overflow">
                    <a:lnL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납입기간</a:t>
                      </a: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3</a:t>
                      </a:r>
                      <a:r>
                        <a:rPr kumimoji="0" 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년납</a:t>
                      </a:r>
                    </a:p>
                  </a:txBody>
                  <a:tcPr marL="72000" marR="108000" marT="53136" marB="36000" anchor="ctr" horzOverflow="overflow">
                    <a:lnL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가입금액</a:t>
                      </a: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72000" marR="108000" marT="53136" marB="36000" anchor="ctr" horzOverflow="overflow">
                    <a:lnL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9" name="AutoShape 74"/>
          <p:cNvSpPr>
            <a:spLocks noChangeArrowheads="1"/>
          </p:cNvSpPr>
          <p:nvPr/>
        </p:nvSpPr>
        <p:spPr bwMode="auto">
          <a:xfrm>
            <a:off x="1282700" y="5827737"/>
            <a:ext cx="1066800" cy="2159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7F7F7F"/>
            </a:solidFill>
            <a:miter lim="800000"/>
            <a:headEnd/>
            <a:tailEnd/>
          </a:ln>
        </p:spPr>
        <p:txBody>
          <a:bodyPr lIns="36000" tIns="18000" rIns="3600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/>
            <a:r>
              <a:rPr lang="en-US" altLang="ko-KR"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ko-KR"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만원</a:t>
            </a:r>
          </a:p>
        </p:txBody>
      </p:sp>
      <p:sp>
        <p:nvSpPr>
          <p:cNvPr id="50" name="Text Box 75"/>
          <p:cNvSpPr txBox="1">
            <a:spLocks noChangeArrowheads="1"/>
          </p:cNvSpPr>
          <p:nvPr/>
        </p:nvSpPr>
        <p:spPr bwMode="auto">
          <a:xfrm>
            <a:off x="1204913" y="4699025"/>
            <a:ext cx="67468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……… n</a:t>
            </a:r>
            <a:r>
              <a:rPr lang="ko-KR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  <p:grpSp>
        <p:nvGrpSpPr>
          <p:cNvPr id="51" name="Group 76"/>
          <p:cNvGrpSpPr>
            <a:grpSpLocks/>
          </p:cNvGrpSpPr>
          <p:nvPr/>
        </p:nvGrpSpPr>
        <p:grpSpPr bwMode="auto">
          <a:xfrm>
            <a:off x="592138" y="6076975"/>
            <a:ext cx="1835150" cy="276225"/>
            <a:chOff x="463" y="3702"/>
            <a:chExt cx="1156" cy="174"/>
          </a:xfrm>
        </p:grpSpPr>
        <p:sp>
          <p:nvSpPr>
            <p:cNvPr id="52" name="Rectangle 77"/>
            <p:cNvSpPr>
              <a:spLocks noChangeArrowheads="1"/>
            </p:cNvSpPr>
            <p:nvPr/>
          </p:nvSpPr>
          <p:spPr bwMode="auto">
            <a:xfrm>
              <a:off x="463" y="3702"/>
              <a:ext cx="1156" cy="174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3" name="AutoShape 78"/>
            <p:cNvSpPr>
              <a:spLocks noChangeArrowheads="1"/>
            </p:cNvSpPr>
            <p:nvPr/>
          </p:nvSpPr>
          <p:spPr bwMode="auto">
            <a:xfrm>
              <a:off x="475" y="3710"/>
              <a:ext cx="225" cy="158"/>
            </a:xfrm>
            <a:prstGeom prst="roundRect">
              <a:avLst>
                <a:gd name="adj" fmla="val 16667"/>
              </a:avLst>
            </a:prstGeom>
            <a:solidFill>
              <a:srgbClr val="262626"/>
            </a:solidFill>
            <a:ln w="9360">
              <a:solidFill>
                <a:srgbClr val="262626"/>
              </a:solidFill>
              <a:miter lim="800000"/>
              <a:headEnd/>
              <a:tailEnd/>
            </a:ln>
          </p:spPr>
          <p:txBody>
            <a:bodyPr lIns="0" tIns="18000" rIns="0" bIns="7200" anchor="b" anchorCtr="1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600">
                  <a:solidFill>
                    <a:srgbClr val="FFFFFF"/>
                  </a:solidFill>
                  <a:ea typeface="맑은 고딕" pitchFamily="50" charset="-127"/>
                </a:rPr>
                <a:t>HOME</a:t>
              </a:r>
            </a:p>
          </p:txBody>
        </p:sp>
        <p:sp>
          <p:nvSpPr>
            <p:cNvPr id="54" name="Oval 79"/>
            <p:cNvSpPr>
              <a:spLocks noChangeArrowheads="1"/>
            </p:cNvSpPr>
            <p:nvPr/>
          </p:nvSpPr>
          <p:spPr bwMode="auto">
            <a:xfrm>
              <a:off x="554" y="3730"/>
              <a:ext cx="67" cy="6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grpSp>
          <p:nvGrpSpPr>
            <p:cNvPr id="55" name="Group 80"/>
            <p:cNvGrpSpPr>
              <a:grpSpLocks/>
            </p:cNvGrpSpPr>
            <p:nvPr/>
          </p:nvGrpSpPr>
          <p:grpSpPr bwMode="auto">
            <a:xfrm>
              <a:off x="701" y="3710"/>
              <a:ext cx="225" cy="158"/>
              <a:chOff x="701" y="3710"/>
              <a:chExt cx="225" cy="158"/>
            </a:xfrm>
          </p:grpSpPr>
          <p:sp>
            <p:nvSpPr>
              <p:cNvPr id="66" name="AutoShape 81"/>
              <p:cNvSpPr>
                <a:spLocks noChangeArrowheads="1"/>
              </p:cNvSpPr>
              <p:nvPr/>
            </p:nvSpPr>
            <p:spPr bwMode="auto">
              <a:xfrm>
                <a:off x="701" y="3710"/>
                <a:ext cx="225" cy="158"/>
              </a:xfrm>
              <a:prstGeom prst="roundRect">
                <a:avLst>
                  <a:gd name="adj" fmla="val 16667"/>
                </a:avLst>
              </a:prstGeom>
              <a:solidFill>
                <a:srgbClr val="262626"/>
              </a:solidFill>
              <a:ln w="9360">
                <a:solidFill>
                  <a:srgbClr val="262626"/>
                </a:solidFill>
                <a:miter lim="800000"/>
                <a:headEnd/>
                <a:tailEnd/>
              </a:ln>
            </p:spPr>
            <p:txBody>
              <a:bodyPr lIns="0" tIns="18000" rIns="0" bIns="7200" anchor="b" anchorCtr="1"/>
              <a:lstStyle>
                <a:lvl1pPr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ko-KR" altLang="ko-KR" sz="600">
                    <a:solidFill>
                      <a:srgbClr val="FFFFFF"/>
                    </a:solidFill>
                    <a:ea typeface="맑은 고딕" pitchFamily="50" charset="-127"/>
                  </a:rPr>
                  <a:t>공지사항</a:t>
                </a:r>
              </a:p>
            </p:txBody>
          </p:sp>
          <p:sp>
            <p:nvSpPr>
              <p:cNvPr id="67" name="Oval 82"/>
              <p:cNvSpPr>
                <a:spLocks noChangeArrowheads="1"/>
              </p:cNvSpPr>
              <p:nvPr/>
            </p:nvSpPr>
            <p:spPr bwMode="auto">
              <a:xfrm>
                <a:off x="781" y="3730"/>
                <a:ext cx="67" cy="6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56" name="Group 83"/>
            <p:cNvGrpSpPr>
              <a:grpSpLocks/>
            </p:cNvGrpSpPr>
            <p:nvPr/>
          </p:nvGrpSpPr>
          <p:grpSpPr bwMode="auto">
            <a:xfrm>
              <a:off x="927" y="3710"/>
              <a:ext cx="225" cy="158"/>
              <a:chOff x="927" y="3710"/>
              <a:chExt cx="225" cy="158"/>
            </a:xfrm>
          </p:grpSpPr>
          <p:sp>
            <p:nvSpPr>
              <p:cNvPr id="64" name="AutoShape 84"/>
              <p:cNvSpPr>
                <a:spLocks noChangeArrowheads="1"/>
              </p:cNvSpPr>
              <p:nvPr/>
            </p:nvSpPr>
            <p:spPr bwMode="auto">
              <a:xfrm>
                <a:off x="927" y="3710"/>
                <a:ext cx="225" cy="158"/>
              </a:xfrm>
              <a:prstGeom prst="roundRect">
                <a:avLst>
                  <a:gd name="adj" fmla="val 16667"/>
                </a:avLst>
              </a:prstGeom>
              <a:solidFill>
                <a:srgbClr val="262626"/>
              </a:solidFill>
              <a:ln w="9360">
                <a:solidFill>
                  <a:srgbClr val="262626"/>
                </a:solidFill>
                <a:miter lim="800000"/>
                <a:headEnd/>
                <a:tailEnd/>
              </a:ln>
            </p:spPr>
            <p:txBody>
              <a:bodyPr lIns="0" tIns="18000" rIns="0" bIns="7200" anchor="b" anchorCtr="1"/>
              <a:lstStyle>
                <a:lvl1pPr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ko-KR" altLang="ko-KR" sz="500">
                    <a:solidFill>
                      <a:srgbClr val="FFFFFF"/>
                    </a:solidFill>
                    <a:ea typeface="맑은 고딕" pitchFamily="50" charset="-127"/>
                  </a:rPr>
                  <a:t>헬프데스크</a:t>
                </a:r>
              </a:p>
            </p:txBody>
          </p:sp>
          <p:sp>
            <p:nvSpPr>
              <p:cNvPr id="65" name="Oval 85"/>
              <p:cNvSpPr>
                <a:spLocks noChangeArrowheads="1"/>
              </p:cNvSpPr>
              <p:nvPr/>
            </p:nvSpPr>
            <p:spPr bwMode="auto">
              <a:xfrm>
                <a:off x="1000" y="3730"/>
                <a:ext cx="67" cy="6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57" name="Group 86"/>
            <p:cNvGrpSpPr>
              <a:grpSpLocks/>
            </p:cNvGrpSpPr>
            <p:nvPr/>
          </p:nvGrpSpPr>
          <p:grpSpPr bwMode="auto">
            <a:xfrm>
              <a:off x="1380" y="3710"/>
              <a:ext cx="225" cy="158"/>
              <a:chOff x="1380" y="3710"/>
              <a:chExt cx="225" cy="158"/>
            </a:xfrm>
          </p:grpSpPr>
          <p:sp>
            <p:nvSpPr>
              <p:cNvPr id="62" name="AutoShape 87"/>
              <p:cNvSpPr>
                <a:spLocks noChangeArrowheads="1"/>
              </p:cNvSpPr>
              <p:nvPr/>
            </p:nvSpPr>
            <p:spPr bwMode="auto">
              <a:xfrm>
                <a:off x="1380" y="3710"/>
                <a:ext cx="225" cy="158"/>
              </a:xfrm>
              <a:prstGeom prst="roundRect">
                <a:avLst>
                  <a:gd name="adj" fmla="val 16667"/>
                </a:avLst>
              </a:prstGeom>
              <a:solidFill>
                <a:srgbClr val="262626"/>
              </a:solidFill>
              <a:ln w="9360">
                <a:solidFill>
                  <a:srgbClr val="262626"/>
                </a:solidFill>
                <a:miter lim="800000"/>
                <a:headEnd/>
                <a:tailEnd/>
              </a:ln>
            </p:spPr>
            <p:txBody>
              <a:bodyPr lIns="0" tIns="18000" rIns="0" bIns="7200" anchor="b" anchorCtr="1"/>
              <a:lstStyle>
                <a:lvl1pPr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ko-KR" altLang="ko-KR" sz="600">
                    <a:solidFill>
                      <a:srgbClr val="FFFFFF"/>
                    </a:solidFill>
                    <a:ea typeface="맑은 고딕" pitchFamily="50" charset="-127"/>
                  </a:rPr>
                  <a:t>종료</a:t>
                </a:r>
              </a:p>
            </p:txBody>
          </p:sp>
          <p:sp>
            <p:nvSpPr>
              <p:cNvPr id="63" name="Oval 88"/>
              <p:cNvSpPr>
                <a:spLocks noChangeArrowheads="1"/>
              </p:cNvSpPr>
              <p:nvPr/>
            </p:nvSpPr>
            <p:spPr bwMode="auto">
              <a:xfrm>
                <a:off x="1456" y="3730"/>
                <a:ext cx="67" cy="6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58" name="Group 89"/>
            <p:cNvGrpSpPr>
              <a:grpSpLocks/>
            </p:cNvGrpSpPr>
            <p:nvPr/>
          </p:nvGrpSpPr>
          <p:grpSpPr bwMode="auto">
            <a:xfrm>
              <a:off x="1154" y="3710"/>
              <a:ext cx="225" cy="158"/>
              <a:chOff x="1154" y="3710"/>
              <a:chExt cx="225" cy="158"/>
            </a:xfrm>
          </p:grpSpPr>
          <p:sp>
            <p:nvSpPr>
              <p:cNvPr id="59" name="AutoShape 90"/>
              <p:cNvSpPr>
                <a:spLocks noChangeArrowheads="1"/>
              </p:cNvSpPr>
              <p:nvPr/>
            </p:nvSpPr>
            <p:spPr bwMode="auto">
              <a:xfrm>
                <a:off x="1154" y="3710"/>
                <a:ext cx="225" cy="158"/>
              </a:xfrm>
              <a:prstGeom prst="roundRect">
                <a:avLst>
                  <a:gd name="adj" fmla="val 16667"/>
                </a:avLst>
              </a:prstGeom>
              <a:solidFill>
                <a:srgbClr val="262626"/>
              </a:solidFill>
              <a:ln w="9360">
                <a:solidFill>
                  <a:srgbClr val="262626"/>
                </a:solidFill>
                <a:miter lim="800000"/>
                <a:headEnd/>
                <a:tailEnd/>
              </a:ln>
            </p:spPr>
            <p:txBody>
              <a:bodyPr lIns="0" tIns="18000" rIns="0" bIns="7200" anchor="b" anchorCtr="1"/>
              <a:lstStyle>
                <a:lvl1pPr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ko-KR" altLang="ko-KR" sz="600">
                    <a:solidFill>
                      <a:srgbClr val="FFFFFF"/>
                    </a:solidFill>
                    <a:ea typeface="맑은 고딕" pitchFamily="50" charset="-127"/>
                  </a:rPr>
                  <a:t>전체메뉴</a:t>
                </a:r>
              </a:p>
            </p:txBody>
          </p:sp>
          <p:sp>
            <p:nvSpPr>
              <p:cNvPr id="60" name="Oval 91"/>
              <p:cNvSpPr>
                <a:spLocks noChangeArrowheads="1"/>
              </p:cNvSpPr>
              <p:nvPr/>
            </p:nvSpPr>
            <p:spPr bwMode="auto">
              <a:xfrm>
                <a:off x="1227" y="3730"/>
                <a:ext cx="67" cy="6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</p:grpSp>
      <p:sp>
        <p:nvSpPr>
          <p:cNvPr id="68" name="AutoShape 92"/>
          <p:cNvSpPr>
            <a:spLocks noChangeArrowheads="1"/>
          </p:cNvSpPr>
          <p:nvPr/>
        </p:nvSpPr>
        <p:spPr bwMode="auto">
          <a:xfrm>
            <a:off x="1292225" y="4425975"/>
            <a:ext cx="1066800" cy="2159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360">
            <a:solidFill>
              <a:srgbClr val="A6A6A6"/>
            </a:solidFill>
            <a:miter lim="800000"/>
            <a:headEnd/>
            <a:tailEnd/>
          </a:ln>
        </p:spPr>
        <p:txBody>
          <a:bodyPr lIns="36000" tIns="0" rIns="3600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/>
            <a:r>
              <a:rPr lang="ko-KR" altLang="ko-KR" sz="800" b="1">
                <a:solidFill>
                  <a:srgbClr val="7F7F7F"/>
                </a:solidFill>
                <a:latin typeface="맑은 고딕" pitchFamily="50" charset="-127"/>
                <a:ea typeface="맑은 고딕" pitchFamily="50" charset="-127"/>
              </a:rPr>
              <a:t>만원</a:t>
            </a:r>
          </a:p>
        </p:txBody>
      </p:sp>
      <p:sp>
        <p:nvSpPr>
          <p:cNvPr id="69" name="AutoShape 93"/>
          <p:cNvSpPr>
            <a:spLocks noChangeArrowheads="1"/>
          </p:cNvSpPr>
          <p:nvPr/>
        </p:nvSpPr>
        <p:spPr bwMode="auto">
          <a:xfrm>
            <a:off x="1292225" y="4168800"/>
            <a:ext cx="1066800" cy="2159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7F7F7F"/>
            </a:solidFill>
            <a:miter lim="800000"/>
            <a:headEnd/>
            <a:tailEnd/>
          </a:ln>
        </p:spPr>
        <p:txBody>
          <a:bodyPr lIns="36000" tIns="0" rIns="3600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/>
            <a:r>
              <a:rPr lang="en-US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년납▼</a:t>
            </a:r>
          </a:p>
        </p:txBody>
      </p:sp>
      <p:grpSp>
        <p:nvGrpSpPr>
          <p:cNvPr id="70" name="Group 94"/>
          <p:cNvGrpSpPr>
            <a:grpSpLocks/>
          </p:cNvGrpSpPr>
          <p:nvPr/>
        </p:nvGrpSpPr>
        <p:grpSpPr bwMode="auto">
          <a:xfrm>
            <a:off x="163513" y="2247925"/>
            <a:ext cx="387350" cy="1874837"/>
            <a:chOff x="193" y="1290"/>
            <a:chExt cx="244" cy="1181"/>
          </a:xfrm>
        </p:grpSpPr>
        <p:sp>
          <p:nvSpPr>
            <p:cNvPr id="71" name="Text Box 95"/>
            <p:cNvSpPr txBox="1">
              <a:spLocks noChangeArrowheads="1"/>
            </p:cNvSpPr>
            <p:nvPr/>
          </p:nvSpPr>
          <p:spPr bwMode="auto">
            <a:xfrm>
              <a:off x="193" y="1797"/>
              <a:ext cx="159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r" eaLnBrk="1" hangingPunct="1"/>
              <a:r>
                <a:rPr lang="en-US" altLang="ko-KR" sz="800">
                  <a:solidFill>
                    <a:srgbClr val="000000"/>
                  </a:solidFill>
                  <a:latin typeface="Trebuchet MS" pitchFamily="34" charset="0"/>
                  <a:ea typeface="맑은 고딕" pitchFamily="50" charset="-127"/>
                </a:rPr>
                <a:t>Scroll</a:t>
              </a:r>
            </a:p>
            <a:p>
              <a:pPr algn="r" eaLnBrk="1" hangingPunct="1"/>
              <a:r>
                <a:rPr lang="ko-KR" altLang="ko-KR" sz="800">
                  <a:solidFill>
                    <a:srgbClr val="000000"/>
                  </a:solidFill>
                  <a:latin typeface="Trebuchet MS" pitchFamily="34" charset="0"/>
                  <a:ea typeface="맑은 고딕" pitchFamily="50" charset="-127"/>
                </a:rPr>
                <a:t>영역</a:t>
              </a:r>
            </a:p>
          </p:txBody>
        </p:sp>
        <p:sp>
          <p:nvSpPr>
            <p:cNvPr id="72" name="Line 96"/>
            <p:cNvSpPr>
              <a:spLocks noChangeShapeType="1"/>
            </p:cNvSpPr>
            <p:nvPr/>
          </p:nvSpPr>
          <p:spPr bwMode="auto">
            <a:xfrm>
              <a:off x="371" y="1291"/>
              <a:ext cx="0" cy="1171"/>
            </a:xfrm>
            <a:prstGeom prst="line">
              <a:avLst/>
            </a:prstGeom>
            <a:noFill/>
            <a:ln w="9360">
              <a:solidFill>
                <a:srgbClr val="7F7F7F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" name="Line 97"/>
            <p:cNvSpPr>
              <a:spLocks noChangeShapeType="1"/>
            </p:cNvSpPr>
            <p:nvPr/>
          </p:nvSpPr>
          <p:spPr bwMode="auto">
            <a:xfrm>
              <a:off x="305" y="2472"/>
              <a:ext cx="132" cy="0"/>
            </a:xfrm>
            <a:prstGeom prst="line">
              <a:avLst/>
            </a:prstGeom>
            <a:noFill/>
            <a:ln w="9360">
              <a:solidFill>
                <a:srgbClr val="D9D9D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" name="Line 98"/>
            <p:cNvSpPr>
              <a:spLocks noChangeShapeType="1"/>
            </p:cNvSpPr>
            <p:nvPr/>
          </p:nvSpPr>
          <p:spPr bwMode="auto">
            <a:xfrm>
              <a:off x="305" y="1290"/>
              <a:ext cx="132" cy="0"/>
            </a:xfrm>
            <a:prstGeom prst="line">
              <a:avLst/>
            </a:prstGeom>
            <a:noFill/>
            <a:ln w="9360">
              <a:solidFill>
                <a:srgbClr val="D9D9D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75" name="Text Box 100"/>
          <p:cNvSpPr txBox="1">
            <a:spLocks noChangeArrowheads="1"/>
          </p:cNvSpPr>
          <p:nvPr/>
        </p:nvSpPr>
        <p:spPr bwMode="auto">
          <a:xfrm>
            <a:off x="80963" y="1216025"/>
            <a:ext cx="92075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marL="179388" indent="-179388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ts val="350"/>
              </a:spcBef>
              <a:buClr>
                <a:srgbClr val="FF0000"/>
              </a:buClr>
              <a:buFont typeface="Wingdings" pitchFamily="2" charset="2"/>
              <a:buChar char=""/>
            </a:pPr>
            <a:r>
              <a:rPr lang="ko-KR" altLang="en-US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회원가입</a:t>
            </a:r>
            <a:r>
              <a:rPr lang="ko-KR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신청</a:t>
            </a:r>
            <a:r>
              <a:rPr lang="ko-KR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&gt; </a:t>
            </a:r>
            <a:r>
              <a:rPr lang="ko-KR" altLang="en-US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가입 </a:t>
            </a:r>
            <a:r>
              <a:rPr lang="ko-KR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상품 리스트 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&gt; </a:t>
            </a:r>
            <a:r>
              <a:rPr lang="ko-KR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기본 정보 입력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 &gt; </a:t>
            </a:r>
            <a:r>
              <a:rPr lang="ko-KR" altLang="en-US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추가</a:t>
            </a:r>
            <a:r>
              <a:rPr lang="ko-KR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 정보 입력</a:t>
            </a:r>
          </a:p>
        </p:txBody>
      </p:sp>
      <p:graphicFrame>
        <p:nvGraphicFramePr>
          <p:cNvPr id="76" name="Group 101"/>
          <p:cNvGraphicFramePr>
            <a:graphicFrameLocks noGrp="1"/>
          </p:cNvGraphicFramePr>
          <p:nvPr/>
        </p:nvGraphicFramePr>
        <p:xfrm>
          <a:off x="6228184" y="1527175"/>
          <a:ext cx="2730500" cy="4902200"/>
        </p:xfrm>
        <a:graphic>
          <a:graphicData uri="http://schemas.openxmlformats.org/drawingml/2006/table">
            <a:tbl>
              <a:tblPr/>
              <a:tblGrid>
                <a:gridCol w="29368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368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15900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63936" marB="46800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4138" indent="-84138" defTabSz="449263" eaLnBrk="0" hangingPunct="0">
                        <a:spcBef>
                          <a:spcPct val="20000"/>
                        </a:spcBef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4138" marR="0" lvl="0" indent="-84138" algn="l" defTabSz="449263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100000"/>
                        <a:buFont typeface="Wingdings" pitchFamily="2" charset="2"/>
                        <a:buChar char=""/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</a:pPr>
                      <a:r>
                        <a:rPr kumimoji="0" lang="ko-KR" altLang="ko-KR" sz="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리스트 참고</a:t>
                      </a:r>
                    </a:p>
                  </a:txBody>
                  <a:tcPr marL="36000" marR="36000" marT="36000" marB="36000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7312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0000" marR="90000" marT="63936" marB="46800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4138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</a:t>
                      </a:r>
                      <a:r>
                        <a:rPr kumimoji="0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년도</a:t>
                      </a:r>
                      <a:endParaRPr kumimoji="0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5725" marR="0" lvl="0" indent="-84138" algn="l" defTabSz="449263" rtl="0" eaLnBrk="1" fontAlgn="base" latinLnBrk="0" hangingPunct="1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Wingdings" pitchFamily="2" charset="2"/>
                        <a:buChar char=""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Tap </a:t>
                      </a:r>
                      <a:r>
                        <a:rPr kumimoji="0" lang="ko-KR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 숫자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Keypad </a:t>
                      </a:r>
                      <a:r>
                        <a:rPr kumimoji="0" lang="ko-KR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올라옴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입력박스 가려지지 않도록 함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85725" marR="0" lvl="0" indent="-84138" algn="l" defTabSz="449263" rtl="0" eaLnBrk="1" fontAlgn="base" latinLnBrk="0" hangingPunct="1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Wingdings" pitchFamily="2" charset="2"/>
                        <a:buChar char=""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‘</a:t>
                      </a:r>
                      <a:r>
                        <a:rPr kumimoji="0" lang="ko-KR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만원’ 으로 표기</a:t>
                      </a:r>
                    </a:p>
                    <a:p>
                      <a:pPr marL="85725" marR="0" lvl="0" indent="-84138" algn="l" defTabSz="449263" rtl="0" eaLnBrk="1" fontAlgn="base" latinLnBrk="0" hangingPunct="1">
                        <a:lnSpc>
                          <a:spcPct val="10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575D1"/>
                        </a:buClr>
                        <a:buSzPct val="100000"/>
                        <a:buFont typeface="Wingdings" pitchFamily="2" charset="2"/>
                        <a:buChar char=""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575D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금액 표기 정책 참고</a:t>
                      </a:r>
                    </a:p>
                    <a:p>
                      <a:pPr marL="85725" marR="0" lvl="0" indent="-84138" algn="l" defTabSz="449263" rtl="0" eaLnBrk="1" fontAlgn="base" latinLnBrk="0" hangingPunct="1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100000"/>
                        <a:buFont typeface="Wingdings" pitchFamily="2" charset="2"/>
                        <a:buChar char=""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가입범위 </a:t>
                      </a:r>
                      <a:r>
                        <a:rPr kumimoji="0" lang="en-US" altLang="ko-KR" sz="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0" lang="ko-KR" altLang="ko-KR" sz="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제공 </a:t>
                      </a:r>
                      <a:r>
                        <a:rPr kumimoji="0" lang="ko-KR" altLang="en-US" sz="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리스</a:t>
                      </a:r>
                      <a:r>
                        <a:rPr kumimoji="0" lang="ko-KR" altLang="ko-KR" sz="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트 참고</a:t>
                      </a:r>
                    </a:p>
                  </a:txBody>
                  <a:tcPr marL="36000" marR="36000" marT="44063" marB="36000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7787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0000" marR="90000" marT="63936" marB="46800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4138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 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팝업 제공하는 경우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85725" marR="0" lvl="0" indent="-84138" algn="l" defTabSz="449263" rtl="0" eaLnBrk="1" fontAlgn="base" latinLnBrk="0" hangingPunct="1">
                        <a:lnSpc>
                          <a:spcPct val="92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100000"/>
                        <a:buFont typeface="Wingdings" pitchFamily="2" charset="2"/>
                        <a:buChar char=""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가입범위를 넘을 경우</a:t>
                      </a:r>
                    </a:p>
                    <a:p>
                      <a:pPr marL="85725" marR="0" lvl="0" indent="-84138" algn="l" defTabSz="449263" rtl="0" eaLnBrk="1" fontAlgn="base" latinLnBrk="0" hangingPunct="1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100000"/>
                        <a:buFont typeface="Wingdings" pitchFamily="2" charset="2"/>
                        <a:buChar char=""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합산  한도를 초과할 경우</a:t>
                      </a:r>
                    </a:p>
                    <a:p>
                      <a:pPr marL="85725" marR="0" lvl="0" indent="-84138" algn="l" defTabSz="449263" rtl="0" eaLnBrk="1" fontAlgn="base" latinLnBrk="0" hangingPunct="1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100000"/>
                        <a:buFont typeface="Wingdings" pitchFamily="2" charset="2"/>
                        <a:buChar char=""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 시 입력박스에 동시에 입력할 경우</a:t>
                      </a:r>
                    </a:p>
                  </a:txBody>
                  <a:tcPr marL="36000" marR="36000" marT="44063" marB="36000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4452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90000" marR="90000" marT="63936" marB="46800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4138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endParaRPr kumimoji="0" lang="ko-KR" altLang="ko-KR" sz="800" b="0" i="1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4063" marB="36000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0642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90000" marR="90000" marT="63936" marB="46800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4138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endParaRPr kumimoji="0" lang="ko-KR" altLang="ko-KR" sz="800" b="0" i="1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4063" marB="36000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0642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90000" marR="90000" marT="63936" marB="46800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4138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endParaRPr kumimoji="0" lang="ko-KR" altLang="ko-KR" sz="800" b="0" i="1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4063" marB="36000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17792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90000" marR="90000" marT="63936" marB="46800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4138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endParaRPr kumimoji="0" lang="ko-KR" altLang="ko-KR" sz="800" b="0" i="1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4063" marB="36000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7" name="Oval 146"/>
          <p:cNvSpPr>
            <a:spLocks noChangeArrowheads="1"/>
          </p:cNvSpPr>
          <p:nvPr/>
        </p:nvSpPr>
        <p:spPr bwMode="auto">
          <a:xfrm>
            <a:off x="2476500" y="3333775"/>
            <a:ext cx="171450" cy="17145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 b="1">
                <a:solidFill>
                  <a:srgbClr val="FFFFFF"/>
                </a:solidFill>
                <a:latin typeface="Calibri" pitchFamily="34" charset="0"/>
                <a:ea typeface="맑은 고딕" pitchFamily="50" charset="-127"/>
              </a:rPr>
              <a:t>1</a:t>
            </a:r>
          </a:p>
        </p:txBody>
      </p:sp>
      <p:sp>
        <p:nvSpPr>
          <p:cNvPr id="79" name="AutoShape 158"/>
          <p:cNvSpPr>
            <a:spLocks noChangeArrowheads="1"/>
          </p:cNvSpPr>
          <p:nvPr/>
        </p:nvSpPr>
        <p:spPr bwMode="auto">
          <a:xfrm>
            <a:off x="3908425" y="1924075"/>
            <a:ext cx="1617663" cy="904875"/>
          </a:xfrm>
          <a:prstGeom prst="roundRect">
            <a:avLst>
              <a:gd name="adj" fmla="val 6602"/>
            </a:avLst>
          </a:prstGeom>
          <a:solidFill>
            <a:srgbClr val="F2F2F2"/>
          </a:solidFill>
          <a:ln w="9360">
            <a:solidFill>
              <a:srgbClr val="808080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marL="92075" indent="-90488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ts val="200"/>
              </a:spcBef>
            </a:pPr>
            <a:r>
              <a:rPr lang="ko-KR" altLang="ko-KR" sz="80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입력 가능한 가입금액은</a:t>
            </a:r>
          </a:p>
          <a:p>
            <a:pPr algn="ctr" eaLnBrk="1" hangingPunct="1">
              <a:spcBef>
                <a:spcPts val="200"/>
              </a:spcBef>
            </a:pPr>
            <a:r>
              <a:rPr lang="en-US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XXX</a:t>
            </a:r>
            <a:r>
              <a:rPr lang="ko-KR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만원 </a:t>
            </a:r>
            <a:r>
              <a:rPr lang="en-US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~ XXX</a:t>
            </a:r>
            <a:r>
              <a:rPr lang="ko-KR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만원</a:t>
            </a:r>
          </a:p>
          <a:p>
            <a:pPr algn="ctr" eaLnBrk="1" hangingPunct="1">
              <a:spcBef>
                <a:spcPts val="200"/>
              </a:spcBef>
            </a:pPr>
            <a:r>
              <a:rPr lang="ko-KR" altLang="ko-KR" sz="80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입니다</a:t>
            </a:r>
            <a:r>
              <a:rPr lang="en-US" altLang="ko-KR" sz="80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.</a:t>
            </a:r>
          </a:p>
          <a:p>
            <a:pPr algn="ctr" eaLnBrk="1" hangingPunct="1">
              <a:spcBef>
                <a:spcPts val="200"/>
              </a:spcBef>
            </a:pPr>
            <a:endParaRPr lang="en-US" altLang="ko-KR" sz="800">
              <a:solidFill>
                <a:srgbClr val="000000"/>
              </a:solidFill>
              <a:latin typeface="Trebuchet MS" pitchFamily="34" charset="0"/>
              <a:ea typeface="맑은 고딕" pitchFamily="50" charset="-127"/>
            </a:endParaRPr>
          </a:p>
          <a:p>
            <a:pPr algn="ctr" eaLnBrk="1" hangingPunct="1">
              <a:spcBef>
                <a:spcPts val="200"/>
              </a:spcBef>
            </a:pPr>
            <a:endParaRPr lang="en-US" altLang="ko-KR" sz="800">
              <a:solidFill>
                <a:srgbClr val="000000"/>
              </a:solidFill>
              <a:latin typeface="Trebuchet MS" pitchFamily="34" charset="0"/>
              <a:ea typeface="맑은 고딕" pitchFamily="50" charset="-127"/>
            </a:endParaRPr>
          </a:p>
        </p:txBody>
      </p:sp>
      <p:sp>
        <p:nvSpPr>
          <p:cNvPr id="80" name="AutoShape 159"/>
          <p:cNvSpPr>
            <a:spLocks noChangeArrowheads="1"/>
          </p:cNvSpPr>
          <p:nvPr/>
        </p:nvSpPr>
        <p:spPr bwMode="auto">
          <a:xfrm>
            <a:off x="4375150" y="2557487"/>
            <a:ext cx="663575" cy="214313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DEDED"/>
              </a:gs>
              <a:gs pos="100000">
                <a:srgbClr val="BCBCBC"/>
              </a:gs>
            </a:gsLst>
            <a:lin ang="16200000" scaled="1"/>
          </a:gradFill>
          <a:ln w="9360">
            <a:solidFill>
              <a:srgbClr val="4D4D4D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marL="92075" indent="-90488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ko-KR" sz="80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확인</a:t>
            </a:r>
          </a:p>
        </p:txBody>
      </p:sp>
      <p:sp>
        <p:nvSpPr>
          <p:cNvPr id="81" name="Rectangle 160"/>
          <p:cNvSpPr>
            <a:spLocks noChangeArrowheads="1"/>
          </p:cNvSpPr>
          <p:nvPr/>
        </p:nvSpPr>
        <p:spPr bwMode="auto">
          <a:xfrm>
            <a:off x="3921125" y="1724050"/>
            <a:ext cx="1433513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[</a:t>
            </a:r>
            <a:r>
              <a:rPr lang="ko-KR" altLang="ko-KR" b="1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가입금액 초과 입력 시</a:t>
            </a:r>
            <a:r>
              <a:rPr lang="en-US" altLang="ko-KR" b="1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]</a:t>
            </a:r>
          </a:p>
        </p:txBody>
      </p:sp>
      <p:sp>
        <p:nvSpPr>
          <p:cNvPr id="82" name="Oval 161"/>
          <p:cNvSpPr>
            <a:spLocks noChangeArrowheads="1"/>
          </p:cNvSpPr>
          <p:nvPr/>
        </p:nvSpPr>
        <p:spPr bwMode="auto">
          <a:xfrm>
            <a:off x="5553075" y="2032025"/>
            <a:ext cx="171450" cy="17145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 b="1">
                <a:solidFill>
                  <a:srgbClr val="FFFFFF"/>
                </a:solidFill>
                <a:latin typeface="Calibri" pitchFamily="34" charset="0"/>
                <a:ea typeface="맑은 고딕" pitchFamily="50" charset="-127"/>
              </a:rPr>
              <a:t>3</a:t>
            </a:r>
          </a:p>
        </p:txBody>
      </p:sp>
      <p:cxnSp>
        <p:nvCxnSpPr>
          <p:cNvPr id="83" name="AutoShape 162"/>
          <p:cNvCxnSpPr>
            <a:cxnSpLocks noChangeShapeType="1"/>
          </p:cNvCxnSpPr>
          <p:nvPr/>
        </p:nvCxnSpPr>
        <p:spPr bwMode="auto">
          <a:xfrm>
            <a:off x="2349500" y="3509987"/>
            <a:ext cx="1193800" cy="500063"/>
          </a:xfrm>
          <a:prstGeom prst="bentConnector3">
            <a:avLst>
              <a:gd name="adj1" fmla="val 50000"/>
            </a:avLst>
          </a:prstGeom>
          <a:noFill/>
          <a:ln w="324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4" name="Oval 163"/>
          <p:cNvSpPr>
            <a:spLocks noChangeArrowheads="1"/>
          </p:cNvSpPr>
          <p:nvPr/>
        </p:nvSpPr>
        <p:spPr bwMode="auto">
          <a:xfrm>
            <a:off x="2476500" y="4448200"/>
            <a:ext cx="171450" cy="17145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 b="1">
                <a:solidFill>
                  <a:srgbClr val="FFFFFF"/>
                </a:solidFill>
                <a:latin typeface="Calibri" pitchFamily="34" charset="0"/>
                <a:ea typeface="맑은 고딕" pitchFamily="50" charset="-127"/>
              </a:rPr>
              <a:t>2</a:t>
            </a:r>
          </a:p>
        </p:txBody>
      </p:sp>
      <p:sp>
        <p:nvSpPr>
          <p:cNvPr id="85" name="AutoShape 164"/>
          <p:cNvSpPr>
            <a:spLocks noChangeArrowheads="1"/>
          </p:cNvSpPr>
          <p:nvPr/>
        </p:nvSpPr>
        <p:spPr bwMode="auto">
          <a:xfrm>
            <a:off x="3908425" y="3371875"/>
            <a:ext cx="1617663" cy="904875"/>
          </a:xfrm>
          <a:prstGeom prst="roundRect">
            <a:avLst>
              <a:gd name="adj" fmla="val 6602"/>
            </a:avLst>
          </a:prstGeom>
          <a:solidFill>
            <a:srgbClr val="F2F2F2"/>
          </a:solidFill>
          <a:ln w="9360">
            <a:solidFill>
              <a:srgbClr val="808080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marL="92075" indent="-90488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ts val="200"/>
              </a:spcBef>
            </a:pPr>
            <a:r>
              <a:rPr lang="ko-KR" altLang="ko-KR" sz="80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입력 가능한 합산금액의</a:t>
            </a:r>
          </a:p>
          <a:p>
            <a:pPr algn="ctr" eaLnBrk="1" hangingPunct="1">
              <a:spcBef>
                <a:spcPts val="200"/>
              </a:spcBef>
            </a:pPr>
            <a:r>
              <a:rPr lang="en-US" altLang="ko-KR" sz="80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 </a:t>
            </a:r>
            <a:r>
              <a:rPr lang="ko-KR" altLang="ko-KR" sz="80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한도는 </a:t>
            </a:r>
            <a:r>
              <a:rPr lang="en-US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XXX</a:t>
            </a:r>
            <a:r>
              <a:rPr lang="ko-KR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만원</a:t>
            </a:r>
          </a:p>
          <a:p>
            <a:pPr algn="ctr" eaLnBrk="1" hangingPunct="1">
              <a:spcBef>
                <a:spcPts val="200"/>
              </a:spcBef>
            </a:pPr>
            <a:r>
              <a:rPr lang="ko-KR" altLang="ko-KR" sz="80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입니다</a:t>
            </a:r>
            <a:r>
              <a:rPr lang="en-US" altLang="ko-KR" sz="80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.</a:t>
            </a:r>
          </a:p>
          <a:p>
            <a:pPr algn="ctr" eaLnBrk="1" hangingPunct="1">
              <a:spcBef>
                <a:spcPts val="200"/>
              </a:spcBef>
            </a:pPr>
            <a:endParaRPr lang="en-US" altLang="ko-KR" sz="800">
              <a:solidFill>
                <a:srgbClr val="000000"/>
              </a:solidFill>
              <a:latin typeface="Trebuchet MS" pitchFamily="34" charset="0"/>
              <a:ea typeface="맑은 고딕" pitchFamily="50" charset="-127"/>
            </a:endParaRPr>
          </a:p>
          <a:p>
            <a:pPr algn="ctr" eaLnBrk="1" hangingPunct="1">
              <a:spcBef>
                <a:spcPts val="200"/>
              </a:spcBef>
            </a:pPr>
            <a:endParaRPr lang="en-US" altLang="ko-KR" sz="800">
              <a:solidFill>
                <a:srgbClr val="000000"/>
              </a:solidFill>
              <a:latin typeface="Trebuchet MS" pitchFamily="34" charset="0"/>
              <a:ea typeface="맑은 고딕" pitchFamily="50" charset="-127"/>
            </a:endParaRPr>
          </a:p>
        </p:txBody>
      </p:sp>
      <p:sp>
        <p:nvSpPr>
          <p:cNvPr id="86" name="AutoShape 165"/>
          <p:cNvSpPr>
            <a:spLocks noChangeArrowheads="1"/>
          </p:cNvSpPr>
          <p:nvPr/>
        </p:nvSpPr>
        <p:spPr bwMode="auto">
          <a:xfrm>
            <a:off x="4375150" y="4005287"/>
            <a:ext cx="663575" cy="214313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DEDED"/>
              </a:gs>
              <a:gs pos="100000">
                <a:srgbClr val="BCBCBC"/>
              </a:gs>
            </a:gsLst>
            <a:lin ang="16200000" scaled="1"/>
          </a:gradFill>
          <a:ln w="9360">
            <a:solidFill>
              <a:srgbClr val="4D4D4D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marL="92075" indent="-90488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ko-KR" sz="80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확인</a:t>
            </a:r>
          </a:p>
        </p:txBody>
      </p:sp>
      <p:sp>
        <p:nvSpPr>
          <p:cNvPr id="87" name="Rectangle 166"/>
          <p:cNvSpPr>
            <a:spLocks noChangeArrowheads="1"/>
          </p:cNvSpPr>
          <p:nvPr/>
        </p:nvSpPr>
        <p:spPr bwMode="auto">
          <a:xfrm>
            <a:off x="3929063" y="3171850"/>
            <a:ext cx="1501775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[</a:t>
            </a:r>
            <a:r>
              <a:rPr lang="ko-KR" altLang="ko-KR" b="1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금액 한도 초과 입력 시</a:t>
            </a:r>
            <a:r>
              <a:rPr lang="en-US" altLang="ko-KR" b="1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]</a:t>
            </a:r>
          </a:p>
        </p:txBody>
      </p:sp>
      <p:sp>
        <p:nvSpPr>
          <p:cNvPr id="88" name="Oval 167"/>
          <p:cNvSpPr>
            <a:spLocks noChangeArrowheads="1"/>
          </p:cNvSpPr>
          <p:nvPr/>
        </p:nvSpPr>
        <p:spPr bwMode="auto">
          <a:xfrm>
            <a:off x="5553075" y="3479825"/>
            <a:ext cx="171450" cy="17145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 b="1">
                <a:solidFill>
                  <a:srgbClr val="FFFFFF"/>
                </a:solidFill>
                <a:latin typeface="Calibri" pitchFamily="34" charset="0"/>
                <a:ea typeface="맑은 고딕" pitchFamily="50" charset="-127"/>
              </a:rPr>
              <a:t>4</a:t>
            </a:r>
          </a:p>
        </p:txBody>
      </p:sp>
      <p:sp>
        <p:nvSpPr>
          <p:cNvPr id="89" name="Rectangle 172"/>
          <p:cNvSpPr>
            <a:spLocks noChangeArrowheads="1"/>
          </p:cNvSpPr>
          <p:nvPr/>
        </p:nvSpPr>
        <p:spPr bwMode="auto">
          <a:xfrm>
            <a:off x="3552825" y="1628800"/>
            <a:ext cx="2447925" cy="4305300"/>
          </a:xfrm>
          <a:prstGeom prst="rect">
            <a:avLst/>
          </a:prstGeom>
          <a:noFill/>
          <a:ln w="19080">
            <a:solidFill>
              <a:srgbClr val="D1D1F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="" xmlns:a16="http://schemas.microsoft.com/office/drawing/2014/main" id="{CEB79E15-F7CD-6CD8-12F8-BD774134F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1031" name="Picture 7" descr="D:\Folders\Google Drive\졸프\소스\16_복습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704041"/>
            <a:ext cx="1987823" cy="4417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:\Folders\Google Drive\졸프\소스\18_통계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920" y="1725939"/>
            <a:ext cx="2249273" cy="437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D:\Folders\Google Drive\졸프\소스\19_설정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011" y="1704041"/>
            <a:ext cx="2268909" cy="4411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31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메뉴 구성도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D7722BE1-3405-309C-73CC-538D3ED18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3" name="_x186961072" descr="EMB00001fd8069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15" y="1628800"/>
            <a:ext cx="8417751" cy="3956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48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E7A746AB-9EDD-DD90-5E04-10255E898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24356" y="4221088"/>
            <a:ext cx="81800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일본 제와 아시아 태평양 지역의 </a:t>
            </a:r>
            <a:r>
              <a:rPr lang="en-US" altLang="ko-KR" sz="1400" dirty="0" smtClean="0"/>
              <a:t>AR/VR </a:t>
            </a:r>
            <a:r>
              <a:rPr lang="ko-KR" altLang="en-US" sz="1400" dirty="0" smtClean="0"/>
              <a:t>기술 지출이 연평균 성장률</a:t>
            </a:r>
            <a:r>
              <a:rPr lang="en-US" altLang="ko-KR" sz="1400" dirty="0" smtClean="0"/>
              <a:t>(CAGR) 42.4%</a:t>
            </a:r>
            <a:r>
              <a:rPr lang="ko-KR" altLang="en-US" sz="1400" dirty="0" smtClean="0"/>
              <a:t>를 기록하며 </a:t>
            </a:r>
            <a:r>
              <a:rPr lang="en-US" altLang="ko-KR" sz="1400" dirty="0" smtClean="0"/>
              <a:t>2026</a:t>
            </a:r>
            <a:r>
              <a:rPr lang="ko-KR" altLang="en-US" sz="1400" dirty="0" smtClean="0"/>
              <a:t>년 </a:t>
            </a:r>
            <a:r>
              <a:rPr lang="en-US" altLang="ko-KR" sz="1400" dirty="0" smtClean="0"/>
              <a:t>166</a:t>
            </a:r>
            <a:r>
              <a:rPr lang="ko-KR" altLang="en-US" sz="1400" dirty="0" smtClean="0"/>
              <a:t>억 달러에 이를 전망이다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기업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산업 및 공공 부문 조직 간의 가속화되는 와이어리스 </a:t>
            </a:r>
            <a:r>
              <a:rPr lang="ko-KR" altLang="en-US" sz="1400" dirty="0"/>
              <a:t>퍼</a:t>
            </a:r>
            <a:r>
              <a:rPr lang="ko-KR" altLang="en-US" sz="1400" dirty="0" smtClean="0"/>
              <a:t>스트 움직임이 </a:t>
            </a:r>
            <a:r>
              <a:rPr lang="en-US" altLang="ko-KR" sz="1400" dirty="0" smtClean="0"/>
              <a:t>AR/VR </a:t>
            </a:r>
            <a:r>
              <a:rPr lang="ko-KR" altLang="en-US" sz="1400" dirty="0" smtClean="0"/>
              <a:t>기술 투자를 주 동력이 될 것으로 나타났다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한국</a:t>
            </a:r>
            <a:r>
              <a:rPr lang="en-US" altLang="ko-KR" sz="1400" dirty="0"/>
              <a:t>IDC</a:t>
            </a:r>
            <a:r>
              <a:rPr lang="ko-KR" altLang="en-US" sz="1400" dirty="0"/>
              <a:t>는 </a:t>
            </a:r>
            <a:r>
              <a:rPr lang="ko-KR" altLang="en-US" sz="1400" dirty="0" err="1"/>
              <a:t>리테일</a:t>
            </a:r>
            <a:r>
              <a:rPr lang="ko-KR" altLang="en-US" sz="1400" dirty="0"/>
              <a:t> 소비자 관점에서 현재 소비자 친화적인 </a:t>
            </a:r>
            <a:r>
              <a:rPr lang="en-US" altLang="ko-KR" sz="1400" dirty="0"/>
              <a:t>AR/VR </a:t>
            </a:r>
            <a:r>
              <a:rPr lang="ko-KR" altLang="en-US" sz="1400" dirty="0"/>
              <a:t>기술이 부족한 것은 사실이지만</a:t>
            </a:r>
            <a:r>
              <a:rPr lang="en-US" altLang="ko-KR" sz="1400" dirty="0"/>
              <a:t>, </a:t>
            </a:r>
            <a:r>
              <a:rPr lang="ko-KR" altLang="en-US" sz="1400" dirty="0"/>
              <a:t>향후 몇 년 간 빠르게 변화할 것으로 전망했다</a:t>
            </a:r>
            <a:r>
              <a:rPr lang="en-US" altLang="ko-KR" sz="1400" dirty="0"/>
              <a:t>. </a:t>
            </a:r>
            <a:r>
              <a:rPr lang="ko-KR" altLang="en-US" sz="1400" dirty="0"/>
              <a:t>또한 기술 공급업체가 </a:t>
            </a:r>
            <a:r>
              <a:rPr lang="en-US" altLang="ko-KR" sz="1400" dirty="0"/>
              <a:t>AR </a:t>
            </a:r>
            <a:r>
              <a:rPr lang="ko-KR" altLang="en-US" sz="1400" dirty="0"/>
              <a:t>스마트 </a:t>
            </a:r>
            <a:r>
              <a:rPr lang="ko-KR" altLang="en-US" sz="1400" dirty="0" err="1" smtClean="0"/>
              <a:t>글래스와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폰</a:t>
            </a:r>
            <a:r>
              <a:rPr lang="en-US" altLang="ko-KR" sz="1400" dirty="0"/>
              <a:t>, VR </a:t>
            </a:r>
            <a:r>
              <a:rPr lang="ko-KR" altLang="en-US" sz="1400" dirty="0" err="1"/>
              <a:t>고글의</a:t>
            </a:r>
            <a:r>
              <a:rPr lang="ko-KR" altLang="en-US" sz="1400" dirty="0"/>
              <a:t> 기능을 개선하고 증강 오디오 기술을 혁신함으로써 </a:t>
            </a:r>
            <a:r>
              <a:rPr lang="ko-KR" altLang="en-US" sz="1400" dirty="0" err="1"/>
              <a:t>컨슈머</a:t>
            </a:r>
            <a:r>
              <a:rPr lang="ko-KR" altLang="en-US" sz="1400" dirty="0"/>
              <a:t> 시장 성장을 이끌어나갈 것이라고 설명했다</a:t>
            </a:r>
            <a:r>
              <a:rPr lang="en-US" altLang="ko-KR" sz="1400" dirty="0"/>
              <a:t>. </a:t>
            </a:r>
            <a:r>
              <a:rPr lang="ko-KR" altLang="en-US" sz="1600" dirty="0" smtClean="0"/>
              <a:t/>
            </a:r>
            <a:br>
              <a:rPr lang="ko-KR" altLang="en-US" sz="1600" dirty="0" smtClean="0"/>
            </a:b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ko-KR" altLang="en-US" sz="800" dirty="0"/>
              <a:t>출처 </a:t>
            </a:r>
            <a:r>
              <a:rPr lang="en-US" altLang="ko-KR" sz="800" dirty="0"/>
              <a:t>: </a:t>
            </a:r>
            <a:r>
              <a:rPr lang="ko-KR" altLang="en-US" sz="800" dirty="0" err="1"/>
              <a:t>아이티데일리</a:t>
            </a:r>
            <a:r>
              <a:rPr lang="en-US" altLang="ko-KR" sz="800" dirty="0"/>
              <a:t>(http://www.itdaily.kr</a:t>
            </a:r>
            <a:r>
              <a:rPr lang="en-US" altLang="ko-KR" sz="800" dirty="0" smtClean="0"/>
              <a:t>), </a:t>
            </a:r>
            <a:r>
              <a:rPr lang="ko-KR" altLang="en-US" sz="800" dirty="0" smtClean="0"/>
              <a:t>한국</a:t>
            </a:r>
            <a:r>
              <a:rPr lang="en-US" altLang="ko-KR" sz="800" dirty="0"/>
              <a:t>IDC(https://www.idc.com/kr)</a:t>
            </a:r>
            <a:endParaRPr lang="ko-KR" altLang="en-US" sz="800" dirty="0"/>
          </a:p>
        </p:txBody>
      </p:sp>
      <p:pic>
        <p:nvPicPr>
          <p:cNvPr id="1026" name="Picture 2" descr="D:\Folders\Downloads\208588_210371_233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50" y="1412776"/>
            <a:ext cx="38100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Folders\Downloads\208588_210372_2436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783" y="1298476"/>
            <a:ext cx="38100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8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E7A746AB-9EDD-DD90-5E04-10255E898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4356" y="1484784"/>
            <a:ext cx="803716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VR</a:t>
            </a:r>
            <a:r>
              <a:rPr lang="en-US" altLang="ko-KR" sz="1600" dirty="0"/>
              <a:t>, AR, MR </a:t>
            </a:r>
            <a:r>
              <a:rPr lang="ko-KR" altLang="en-US" sz="1600" dirty="0"/>
              <a:t>기술은 </a:t>
            </a:r>
            <a:r>
              <a:rPr lang="ko-KR" altLang="en-US" sz="1600" dirty="0" err="1"/>
              <a:t>실감형</a:t>
            </a:r>
            <a:r>
              <a:rPr lang="ko-KR" altLang="en-US" sz="1600" dirty="0"/>
              <a:t> 미디어로 통칭되며 최근에는 확장현실</a:t>
            </a:r>
            <a:r>
              <a:rPr lang="en-US" altLang="ko-KR" sz="1600" dirty="0"/>
              <a:t>(Extended Reality: XR)</a:t>
            </a:r>
            <a:r>
              <a:rPr lang="ko-KR" altLang="en-US" sz="1600" dirty="0"/>
              <a:t>이라고 불리기도 </a:t>
            </a:r>
            <a:r>
              <a:rPr lang="ko-KR" altLang="en-US" sz="1600" dirty="0" smtClean="0"/>
              <a:t>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가상현실이 </a:t>
            </a:r>
            <a:r>
              <a:rPr lang="ko-KR" altLang="en-US" sz="1600" dirty="0" err="1"/>
              <a:t>몰입형</a:t>
            </a:r>
            <a:r>
              <a:rPr lang="ko-KR" altLang="en-US" sz="1600" dirty="0"/>
              <a:t> 장치를 통해 현실 세계와 단절된 </a:t>
            </a:r>
            <a:r>
              <a:rPr lang="ko-KR" altLang="en-US" sz="1600" dirty="0" err="1"/>
              <a:t>콘텐츠를</a:t>
            </a:r>
            <a:r>
              <a:rPr lang="ko-KR" altLang="en-US" sz="1600" dirty="0"/>
              <a:t> 체험하게 해준다면</a:t>
            </a:r>
            <a:r>
              <a:rPr lang="en-US" altLang="ko-KR" sz="1600" dirty="0"/>
              <a:t>, </a:t>
            </a:r>
            <a:r>
              <a:rPr lang="ko-KR" altLang="en-US" sz="1600" dirty="0"/>
              <a:t>증강현실은 실제 세계와 융합된 </a:t>
            </a:r>
            <a:r>
              <a:rPr lang="ko-KR" altLang="en-US" sz="1600" dirty="0" err="1"/>
              <a:t>콘텐츠를</a:t>
            </a:r>
            <a:r>
              <a:rPr lang="ko-KR" altLang="en-US" sz="1600" dirty="0"/>
              <a:t> 제시한다는 점에서 구별된다</a:t>
            </a:r>
            <a:r>
              <a:rPr lang="en-US" altLang="ko-KR" sz="1600" dirty="0"/>
              <a:t>. </a:t>
            </a:r>
            <a:r>
              <a:rPr lang="ko-KR" altLang="en-US" sz="1600" dirty="0"/>
              <a:t>최근에는 증강현실의 연장선상에서 가상 세계와 실제 세계의 결합이 더욱 자연스러워지는 혼합현실이 등장하면서 이용자의 몰입경험을 극대화 하는 기술이 개발되고 있다</a:t>
            </a:r>
            <a:r>
              <a:rPr lang="en-US" altLang="ko-KR" sz="1600" dirty="0"/>
              <a:t>. </a:t>
            </a:r>
            <a:r>
              <a:rPr lang="ko-KR" altLang="en-US" sz="1600" dirty="0"/>
              <a:t>이러한 몰입경험은 현재의 시각기반의 가상정보 범위가 오감으로 확장되고</a:t>
            </a:r>
            <a:r>
              <a:rPr lang="en-US" altLang="ko-KR" sz="1600" dirty="0"/>
              <a:t>, </a:t>
            </a:r>
            <a:r>
              <a:rPr lang="ko-KR" altLang="en-US" sz="1600" dirty="0"/>
              <a:t>기기당 단일 사용자 환경에서 복수의 사용자가 거리에 제약 없이 같은 가상공간을 공유하고 소통할 수 있는 다중 사용자 환경으로</a:t>
            </a:r>
            <a:r>
              <a:rPr lang="en-US" altLang="ko-KR" sz="1600" dirty="0"/>
              <a:t>2) </a:t>
            </a:r>
            <a:r>
              <a:rPr lang="ko-KR" altLang="en-US" sz="1600" dirty="0"/>
              <a:t>발전되면서 더욱 극대화될 것으로 예상된다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424356" y="6021288"/>
            <a:ext cx="81800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출처 </a:t>
            </a:r>
            <a:r>
              <a:rPr lang="en-US" altLang="ko-KR" sz="800" dirty="0"/>
              <a:t>: </a:t>
            </a:r>
            <a:r>
              <a:rPr lang="ko-KR" altLang="en-US" sz="800" dirty="0" smtClean="0"/>
              <a:t>윤현영 </a:t>
            </a:r>
            <a:r>
              <a:rPr lang="en-US" altLang="ko-KR" sz="800" dirty="0" smtClean="0"/>
              <a:t>(2019</a:t>
            </a:r>
            <a:r>
              <a:rPr lang="en-US" altLang="ko-KR" sz="800" dirty="0"/>
              <a:t>) VR · AR · MR </a:t>
            </a:r>
            <a:r>
              <a:rPr lang="ko-KR" altLang="en-US" sz="800" dirty="0"/>
              <a:t>관련 기술 및 정책 동향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157744"/>
              </p:ext>
            </p:extLst>
          </p:nvPr>
        </p:nvGraphicFramePr>
        <p:xfrm>
          <a:off x="485897" y="1556792"/>
          <a:ext cx="8064331" cy="4323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3855"/>
                <a:gridCol w="6210476"/>
              </a:tblGrid>
              <a:tr h="41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AR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err="1" smtClean="0"/>
                        <a:t>기술명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주요 내용</a:t>
                      </a:r>
                      <a:endParaRPr lang="ko-KR" altLang="en-US" sz="1600" dirty="0"/>
                    </a:p>
                  </a:txBody>
                  <a:tcPr/>
                </a:tc>
              </a:tr>
              <a:tr h="1299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센싱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및 </a:t>
                      </a:r>
                      <a:r>
                        <a:rPr lang="ko-KR" altLang="en-US" sz="1600" dirty="0" err="1" smtClean="0"/>
                        <a:t>트레이싱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 smtClean="0"/>
                        <a:t>증강을 위한 가상 물체를 실제 공간에 정밀하게 위치를 제공하는 기술</a:t>
                      </a:r>
                      <a:endParaRPr lang="en-US" altLang="ko-KR" sz="160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 err="1" smtClean="0"/>
                        <a:t>마커와</a:t>
                      </a:r>
                      <a:r>
                        <a:rPr lang="ko-KR" altLang="en-US" sz="1600" dirty="0" smtClean="0"/>
                        <a:t> 같이 미리 알고</a:t>
                      </a:r>
                      <a:r>
                        <a:rPr lang="ko-KR" altLang="en-US" sz="1600" baseline="0" dirty="0" smtClean="0"/>
                        <a:t> 있는 정보를 이용하는 방법과 </a:t>
                      </a:r>
                      <a:r>
                        <a:rPr lang="ko-KR" altLang="en-US" sz="1600" baseline="0" dirty="0" err="1" smtClean="0"/>
                        <a:t>비주얼</a:t>
                      </a:r>
                      <a:r>
                        <a:rPr lang="ko-KR" altLang="en-US" sz="1600" baseline="0" dirty="0" smtClean="0"/>
                        <a:t> 처럼 새로운 공간에 대한 </a:t>
                      </a:r>
                      <a:r>
                        <a:rPr lang="ko-KR" altLang="en-US" sz="1600" baseline="0" dirty="0" err="1" smtClean="0"/>
                        <a:t>트래킹을</a:t>
                      </a:r>
                      <a:r>
                        <a:rPr lang="ko-KR" altLang="en-US" sz="1600" baseline="0" dirty="0" smtClean="0"/>
                        <a:t> 지원하는 기술 등 다양한 방법으로 개발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1299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영상합성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 smtClean="0"/>
                        <a:t>가상 물체를 실제 공간의 영상과 일치하게 표현하는 기술</a:t>
                      </a:r>
                      <a:endParaRPr lang="en-US" altLang="ko-KR" sz="160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 smtClean="0"/>
                        <a:t>증강현실 환경을 사용자에게 제공하는 장치기술과 실제 광간과 </a:t>
                      </a:r>
                      <a:r>
                        <a:rPr lang="ko-KR" altLang="en-US" sz="1600" dirty="0" err="1" smtClean="0"/>
                        <a:t>심리스</a:t>
                      </a:r>
                      <a:r>
                        <a:rPr lang="en-US" altLang="ko-KR" sz="1600" dirty="0" smtClean="0"/>
                        <a:t>(seamless)</a:t>
                      </a:r>
                      <a:r>
                        <a:rPr lang="ko-KR" altLang="en-US" sz="1600" dirty="0" smtClean="0"/>
                        <a:t>하게 영상을 합성하는 기술 표함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1299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실시간 증강현실 상호작용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 smtClean="0"/>
                        <a:t>실제 공간에 합성된 가상의 물체를 증강현실 참여자가 실시간 상호작용을</a:t>
                      </a:r>
                      <a:r>
                        <a:rPr lang="ko-KR" altLang="en-US" sz="1600" baseline="0" dirty="0" smtClean="0"/>
                        <a:t> 통해 증강현실 공간을 체험할 수 있게 하는 기술 </a:t>
                      </a:r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72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E7A746AB-9EDD-DD90-5E04-10255E898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4356" y="1484784"/>
            <a:ext cx="803716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VR</a:t>
            </a:r>
            <a:r>
              <a:rPr lang="en-US" altLang="ko-KR" sz="1600" dirty="0"/>
              <a:t>, AR, MR </a:t>
            </a:r>
            <a:r>
              <a:rPr lang="ko-KR" altLang="en-US" sz="1600" dirty="0"/>
              <a:t>기술은 </a:t>
            </a:r>
            <a:r>
              <a:rPr lang="ko-KR" altLang="en-US" sz="1600" dirty="0" err="1"/>
              <a:t>실감형</a:t>
            </a:r>
            <a:r>
              <a:rPr lang="ko-KR" altLang="en-US" sz="1600" dirty="0"/>
              <a:t> 미디어로 통칭되며 최근에는 확장현실</a:t>
            </a:r>
            <a:r>
              <a:rPr lang="en-US" altLang="ko-KR" sz="1600" dirty="0"/>
              <a:t>(Extended Reality: XR)</a:t>
            </a:r>
            <a:r>
              <a:rPr lang="ko-KR" altLang="en-US" sz="1600" dirty="0"/>
              <a:t>이라고 불리기도 </a:t>
            </a:r>
            <a:r>
              <a:rPr lang="ko-KR" altLang="en-US" sz="1600" dirty="0" smtClean="0"/>
              <a:t>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가상현실이 </a:t>
            </a:r>
            <a:r>
              <a:rPr lang="ko-KR" altLang="en-US" sz="1600" dirty="0" err="1"/>
              <a:t>몰입형</a:t>
            </a:r>
            <a:r>
              <a:rPr lang="ko-KR" altLang="en-US" sz="1600" dirty="0"/>
              <a:t> 장치를 통해 현실 세계와 단절된 </a:t>
            </a:r>
            <a:r>
              <a:rPr lang="ko-KR" altLang="en-US" sz="1600" dirty="0" err="1"/>
              <a:t>콘텐츠를</a:t>
            </a:r>
            <a:r>
              <a:rPr lang="ko-KR" altLang="en-US" sz="1600" dirty="0"/>
              <a:t> 체험하게 해준다면</a:t>
            </a:r>
            <a:r>
              <a:rPr lang="en-US" altLang="ko-KR" sz="1600" dirty="0"/>
              <a:t>, </a:t>
            </a:r>
            <a:r>
              <a:rPr lang="ko-KR" altLang="en-US" sz="1600" dirty="0"/>
              <a:t>증강현실은 실제 세계와 융합된 </a:t>
            </a:r>
            <a:r>
              <a:rPr lang="ko-KR" altLang="en-US" sz="1600" dirty="0" err="1"/>
              <a:t>콘텐츠를</a:t>
            </a:r>
            <a:r>
              <a:rPr lang="ko-KR" altLang="en-US" sz="1600" dirty="0"/>
              <a:t> 제시한다는 점에서 구별된다</a:t>
            </a:r>
            <a:r>
              <a:rPr lang="en-US" altLang="ko-KR" sz="1600" dirty="0"/>
              <a:t>. </a:t>
            </a:r>
            <a:r>
              <a:rPr lang="ko-KR" altLang="en-US" sz="1600" dirty="0"/>
              <a:t>최근에는 증강현실의 연장선상에서 가상 세계와 실제 세계의 결합이 더욱 자연스러워지는 혼합현실이 등장하면서 이용자의 몰입경험을 극대화 하는 기술이 개발되고 있다</a:t>
            </a:r>
            <a:r>
              <a:rPr lang="en-US" altLang="ko-KR" sz="1600" dirty="0"/>
              <a:t>. </a:t>
            </a:r>
            <a:r>
              <a:rPr lang="ko-KR" altLang="en-US" sz="1600" dirty="0"/>
              <a:t>이러한 몰입경험은 현재의 시각기반의 가상정보 범위가 오감으로 확장되고</a:t>
            </a:r>
            <a:r>
              <a:rPr lang="en-US" altLang="ko-KR" sz="1600" dirty="0"/>
              <a:t>, </a:t>
            </a:r>
            <a:r>
              <a:rPr lang="ko-KR" altLang="en-US" sz="1600" dirty="0"/>
              <a:t>기기당 단일 사용자 환경에서 복수의 사용자가 거리에 제약 없이 같은 가상공간을 공유하고 소통할 수 있는 다중 사용자 </a:t>
            </a:r>
            <a:r>
              <a:rPr lang="ko-KR" altLang="en-US" sz="1600" dirty="0" smtClean="0"/>
              <a:t>환경으로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발전되면서 </a:t>
            </a:r>
            <a:r>
              <a:rPr lang="ko-KR" altLang="en-US" sz="1600" dirty="0"/>
              <a:t>더욱 극대화될 것으로 예상된다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가상현실과 증강현실을 구현하는 핵심기술로는</a:t>
            </a:r>
            <a:r>
              <a:rPr lang="en-US" altLang="ko-KR" sz="1600" dirty="0"/>
              <a:t>, </a:t>
            </a:r>
            <a:r>
              <a:rPr lang="ko-KR" altLang="en-US" sz="1600" dirty="0"/>
              <a:t>우선 가상현실의 경우 몰입가시화 기술</a:t>
            </a:r>
            <a:r>
              <a:rPr lang="en-US" altLang="ko-KR" sz="1600" dirty="0"/>
              <a:t>, </a:t>
            </a:r>
            <a:r>
              <a:rPr lang="ko-KR" altLang="en-US" sz="1600" dirty="0"/>
              <a:t>실감 상호작용 기술</a:t>
            </a:r>
            <a:r>
              <a:rPr lang="en-US" altLang="ko-KR" sz="1600" dirty="0"/>
              <a:t>, </a:t>
            </a:r>
            <a:r>
              <a:rPr lang="ko-KR" altLang="en-US" sz="1600" dirty="0"/>
              <a:t>가상현실 환경생성 및 시뮬레이션 기술을 꼽을 수 있으며</a:t>
            </a:r>
            <a:r>
              <a:rPr lang="en-US" altLang="ko-KR" sz="1600" dirty="0"/>
              <a:t>, </a:t>
            </a:r>
            <a:r>
              <a:rPr lang="ko-KR" altLang="en-US" sz="1600" dirty="0"/>
              <a:t>증강현실의 경우 실제와 가상의 이미지가 서로 합성되어 </a:t>
            </a:r>
            <a:r>
              <a:rPr lang="en-US" altLang="ko-KR" sz="1600" dirty="0"/>
              <a:t>3</a:t>
            </a:r>
            <a:r>
              <a:rPr lang="ko-KR" altLang="en-US" sz="1600" dirty="0"/>
              <a:t>차원 실제 공간에 정합되고 실시간 </a:t>
            </a:r>
            <a:r>
              <a:rPr lang="ko-KR" altLang="en-US" sz="1600" dirty="0" err="1"/>
              <a:t>인터랙션이</a:t>
            </a:r>
            <a:r>
              <a:rPr lang="ko-KR" altLang="en-US" sz="1600" dirty="0"/>
              <a:t> 가능해야 하기 때문에 </a:t>
            </a:r>
            <a:r>
              <a:rPr lang="ko-KR" altLang="en-US" sz="1600" dirty="0" err="1"/>
              <a:t>센싱</a:t>
            </a:r>
            <a:r>
              <a:rPr lang="ko-KR" altLang="en-US" sz="1600" dirty="0"/>
              <a:t> 및 </a:t>
            </a:r>
            <a:r>
              <a:rPr lang="ko-KR" altLang="en-US" sz="1600" dirty="0" err="1"/>
              <a:t>트래킹</a:t>
            </a:r>
            <a:r>
              <a:rPr lang="ko-KR" altLang="en-US" sz="1600" dirty="0"/>
              <a:t> 기술</a:t>
            </a:r>
            <a:r>
              <a:rPr lang="en-US" altLang="ko-KR" sz="1600" dirty="0"/>
              <a:t>, </a:t>
            </a:r>
            <a:r>
              <a:rPr lang="ko-KR" altLang="en-US" sz="1600" dirty="0"/>
              <a:t>영상합성 기술</a:t>
            </a:r>
            <a:r>
              <a:rPr lang="en-US" altLang="ko-KR" sz="1600" dirty="0"/>
              <a:t>, </a:t>
            </a:r>
            <a:r>
              <a:rPr lang="ko-KR" altLang="en-US" sz="1600" dirty="0"/>
              <a:t>실시간 증강현실 상호작용 기술을 핵심기술로 꼽을 수 있다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3658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E7A746AB-9EDD-DD90-5E04-10255E898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4356" y="1484784"/>
            <a:ext cx="8037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컴퓨터 비전 기술이란 인공지능의 </a:t>
            </a:r>
            <a:r>
              <a:rPr lang="ko-KR" altLang="en-US" sz="1600" dirty="0"/>
              <a:t>한 분야로 인간의 눈의 기능을 기계가 수행할 수 </a:t>
            </a:r>
            <a:endParaRPr lang="en-US" altLang="ko-KR" sz="1600" dirty="0" smtClean="0"/>
          </a:p>
          <a:p>
            <a:r>
              <a:rPr lang="ko-KR" altLang="en-US" sz="1600" dirty="0" smtClean="0"/>
              <a:t>있도록 </a:t>
            </a:r>
            <a:r>
              <a:rPr lang="ko-KR" altLang="en-US" sz="1600" dirty="0"/>
              <a:t>카메라로부터 영상 이미지를 취득하고</a:t>
            </a:r>
            <a:r>
              <a:rPr lang="en-US" altLang="ko-KR" sz="1600" dirty="0"/>
              <a:t>, </a:t>
            </a:r>
            <a:r>
              <a:rPr lang="ko-KR" altLang="en-US" sz="1600" dirty="0"/>
              <a:t>알고리즘을 통하여 분석하고 판별한다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494611"/>
              </p:ext>
            </p:extLst>
          </p:nvPr>
        </p:nvGraphicFramePr>
        <p:xfrm>
          <a:off x="424356" y="2204864"/>
          <a:ext cx="7947977" cy="36860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6560"/>
                <a:gridCol w="6321417"/>
              </a:tblGrid>
              <a:tr h="288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lt"/>
                        </a:rPr>
                        <a:t>컴퓨터 비전 기술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lt"/>
                        </a:rPr>
                        <a:t>응용 연구 사례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</a:tr>
              <a:tr h="4171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lt"/>
                        </a:rPr>
                        <a:t>오픈 포즈</a:t>
                      </a:r>
                      <a:endParaRPr lang="en-US" altLang="ko-KR" sz="1400" dirty="0" smtClean="0">
                        <a:latin typeface="+mn-lt"/>
                      </a:endParaRP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+mn-lt"/>
                        </a:rPr>
                        <a:t>(</a:t>
                      </a:r>
                      <a:r>
                        <a:rPr lang="en-US" altLang="ko-KR" sz="1400" dirty="0" err="1" smtClean="0">
                          <a:latin typeface="+mn-lt"/>
                        </a:rPr>
                        <a:t>OpenPose</a:t>
                      </a:r>
                      <a:r>
                        <a:rPr lang="en-US" altLang="ko-KR" sz="1400" dirty="0" smtClean="0">
                          <a:latin typeface="+mn-lt"/>
                        </a:rPr>
                        <a:t>)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latin typeface="+mn-lt"/>
                        </a:rPr>
                        <a:t>딥러닝의</a:t>
                      </a:r>
                      <a:r>
                        <a:rPr lang="ko-KR" altLang="en-US" sz="1400" dirty="0" smtClean="0">
                          <a:latin typeface="+mn-lt"/>
                        </a:rPr>
                        <a:t> </a:t>
                      </a:r>
                      <a:r>
                        <a:rPr lang="ko-KR" altLang="en-US" sz="1400" dirty="0" err="1" smtClean="0">
                          <a:latin typeface="+mn-lt"/>
                        </a:rPr>
                        <a:t>합성곱</a:t>
                      </a:r>
                      <a:r>
                        <a:rPr lang="ko-KR" altLang="en-US" sz="1400" dirty="0" smtClean="0">
                          <a:latin typeface="+mn-lt"/>
                        </a:rPr>
                        <a:t> 신경망</a:t>
                      </a:r>
                      <a:r>
                        <a:rPr lang="en-US" altLang="ko-KR" sz="1400" dirty="0" smtClean="0">
                          <a:latin typeface="+mn-lt"/>
                        </a:rPr>
                        <a:t>(</a:t>
                      </a:r>
                      <a:r>
                        <a:rPr lang="en-US" altLang="ko-KR" sz="1400" dirty="0" err="1" smtClean="0">
                          <a:latin typeface="+mn-lt"/>
                        </a:rPr>
                        <a:t>Convolutiomnal</a:t>
                      </a:r>
                      <a:r>
                        <a:rPr lang="en-US" altLang="ko-KR" sz="1400" dirty="0" smtClean="0">
                          <a:latin typeface="+mn-lt"/>
                        </a:rPr>
                        <a:t> Neural Network)</a:t>
                      </a:r>
                      <a:r>
                        <a:rPr lang="ko-KR" altLang="en-US" sz="1400" dirty="0" smtClean="0">
                          <a:latin typeface="+mn-lt"/>
                        </a:rPr>
                        <a:t>을</a:t>
                      </a:r>
                      <a:r>
                        <a:rPr lang="ko-KR" altLang="en-US" sz="1400" baseline="0" dirty="0" smtClean="0">
                          <a:latin typeface="+mn-lt"/>
                        </a:rPr>
                        <a:t> 응용해 개발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</a:tr>
              <a:tr h="13316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lt"/>
                        </a:rPr>
                        <a:t>YOLO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+mn-lt"/>
                        </a:rPr>
                        <a:t>(You Only</a:t>
                      </a:r>
                      <a:r>
                        <a:rPr lang="en-US" altLang="ko-KR" sz="1400" baseline="0" dirty="0" smtClean="0">
                          <a:latin typeface="+mn-lt"/>
                        </a:rPr>
                        <a:t> Lock Once</a:t>
                      </a:r>
                      <a:r>
                        <a:rPr lang="en-US" altLang="ko-KR" sz="1400" dirty="0" smtClean="0">
                          <a:latin typeface="+mn-lt"/>
                        </a:rPr>
                        <a:t>)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err="1" smtClean="0">
                          <a:latin typeface="+mn-lt"/>
                        </a:rPr>
                        <a:t>시멘틱</a:t>
                      </a:r>
                      <a:r>
                        <a:rPr lang="ko-KR" altLang="en-US" sz="1400" dirty="0" smtClean="0">
                          <a:latin typeface="+mn-lt"/>
                        </a:rPr>
                        <a:t> 포인트 </a:t>
                      </a:r>
                      <a:r>
                        <a:rPr lang="ko-KR" altLang="en-US" sz="1400" dirty="0" err="1" smtClean="0">
                          <a:latin typeface="+mn-lt"/>
                        </a:rPr>
                        <a:t>클라우드에서의</a:t>
                      </a:r>
                      <a:r>
                        <a:rPr lang="ko-KR" altLang="en-US" sz="1400" dirty="0" smtClean="0">
                          <a:latin typeface="+mn-lt"/>
                        </a:rPr>
                        <a:t> 실시간 </a:t>
                      </a:r>
                      <a:r>
                        <a:rPr lang="en-US" altLang="ko-KR" sz="1400" dirty="0" smtClean="0">
                          <a:latin typeface="+mn-lt"/>
                        </a:rPr>
                        <a:t>3D, </a:t>
                      </a:r>
                      <a:r>
                        <a:rPr lang="ko-KR" altLang="en-US" sz="1400" dirty="0" smtClean="0">
                          <a:latin typeface="+mn-lt"/>
                        </a:rPr>
                        <a:t>객체 추출 </a:t>
                      </a:r>
                      <a:r>
                        <a:rPr lang="en-US" altLang="ko-KR" sz="1400" dirty="0" err="1" smtClean="0">
                          <a:latin typeface="+mn-lt"/>
                        </a:rPr>
                        <a:t>alsc</a:t>
                      </a:r>
                      <a:r>
                        <a:rPr lang="ko-KR" altLang="en-US" sz="1400" dirty="0" smtClean="0">
                          <a:latin typeface="+mn-lt"/>
                        </a:rPr>
                        <a:t> </a:t>
                      </a:r>
                      <a:r>
                        <a:rPr lang="ko-KR" altLang="en-US" sz="1400" dirty="0" err="1" smtClean="0">
                          <a:latin typeface="+mn-lt"/>
                        </a:rPr>
                        <a:t>트래킹</a:t>
                      </a:r>
                      <a:r>
                        <a:rPr lang="en-US" altLang="ko-KR" sz="1400" dirty="0" smtClean="0">
                          <a:latin typeface="+mn-lt"/>
                        </a:rPr>
                        <a:t> </a:t>
                      </a:r>
                      <a:r>
                        <a:rPr lang="ko-KR" altLang="en-US" sz="1400" dirty="0" smtClean="0">
                          <a:latin typeface="+mn-lt"/>
                        </a:rPr>
                        <a:t>연구에서 </a:t>
                      </a:r>
                      <a:r>
                        <a:rPr lang="en-US" altLang="ko-KR" sz="1400" dirty="0" err="1" smtClean="0">
                          <a:latin typeface="+mn-lt"/>
                        </a:rPr>
                        <a:t>Complexer</a:t>
                      </a:r>
                      <a:r>
                        <a:rPr lang="en-US" altLang="ko-KR" sz="1400" dirty="0" smtClean="0">
                          <a:latin typeface="+mn-lt"/>
                        </a:rPr>
                        <a:t>-YOLO </a:t>
                      </a:r>
                      <a:r>
                        <a:rPr lang="ko-KR" altLang="en-US" sz="1400" dirty="0" smtClean="0">
                          <a:latin typeface="+mn-lt"/>
                        </a:rPr>
                        <a:t>알고리즘을 활용한 연구</a:t>
                      </a:r>
                      <a:endParaRPr lang="en-US" altLang="ko-KR" sz="1400" dirty="0" smtClean="0">
                        <a:latin typeface="+mn-lt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err="1" smtClean="0">
                          <a:latin typeface="+mn-lt"/>
                        </a:rPr>
                        <a:t>자율주행차</a:t>
                      </a:r>
                      <a:r>
                        <a:rPr lang="ko-KR" altLang="en-US" sz="1400" dirty="0" smtClean="0">
                          <a:latin typeface="+mn-lt"/>
                        </a:rPr>
                        <a:t> 등에서 활용될 때</a:t>
                      </a:r>
                      <a:r>
                        <a:rPr lang="en-US" altLang="ko-KR" sz="1400" dirty="0" smtClean="0">
                          <a:latin typeface="+mn-lt"/>
                        </a:rPr>
                        <a:t>,</a:t>
                      </a:r>
                      <a:r>
                        <a:rPr lang="en-US" altLang="ko-KR" sz="1400" baseline="0" dirty="0" smtClean="0">
                          <a:latin typeface="+mn-lt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+mn-lt"/>
                        </a:rPr>
                        <a:t>객체를 감지하는 속도도 중요하기 </a:t>
                      </a:r>
                      <a:r>
                        <a:rPr lang="ko-KR" altLang="en-US" sz="1400" baseline="0" dirty="0" err="1" smtClean="0">
                          <a:latin typeface="+mn-lt"/>
                        </a:rPr>
                        <a:t>떄문에</a:t>
                      </a:r>
                      <a:r>
                        <a:rPr lang="en-US" altLang="ko-KR" sz="1400" baseline="0" dirty="0" smtClean="0">
                          <a:latin typeface="+mn-lt"/>
                        </a:rPr>
                        <a:t>YOLOv3</a:t>
                      </a:r>
                      <a:r>
                        <a:rPr lang="ko-KR" altLang="en-US" sz="1400" baseline="0" dirty="0" smtClean="0">
                          <a:latin typeface="+mn-lt"/>
                        </a:rPr>
                        <a:t>은 기존 객체 감지 속도보다 빠르다는 결과를 확인했는데</a:t>
                      </a:r>
                      <a:r>
                        <a:rPr lang="en-US" altLang="ko-KR" sz="1400" baseline="0" dirty="0" smtClean="0">
                          <a:latin typeface="+mn-lt"/>
                        </a:rPr>
                        <a:t>, </a:t>
                      </a:r>
                      <a:r>
                        <a:rPr lang="ko-KR" altLang="en-US" sz="1400" baseline="0" dirty="0" smtClean="0">
                          <a:latin typeface="+mn-lt"/>
                        </a:rPr>
                        <a:t>최근 실시간 </a:t>
                      </a:r>
                      <a:r>
                        <a:rPr lang="ko-KR" altLang="en-US" sz="1400" baseline="0" dirty="0" err="1" smtClean="0">
                          <a:latin typeface="+mn-lt"/>
                        </a:rPr>
                        <a:t>임배당을</a:t>
                      </a:r>
                      <a:r>
                        <a:rPr lang="ko-KR" altLang="en-US" sz="1400" baseline="0" dirty="0" smtClean="0">
                          <a:latin typeface="+mn-lt"/>
                        </a:rPr>
                        <a:t> 적용해 </a:t>
                      </a:r>
                      <a:r>
                        <a:rPr lang="en-US" altLang="ko-KR" sz="1400" baseline="0" dirty="0" smtClean="0">
                          <a:latin typeface="+mn-lt"/>
                        </a:rPr>
                        <a:t>YOLOv3 </a:t>
                      </a:r>
                      <a:r>
                        <a:rPr lang="ko-KR" altLang="en-US" sz="1400" baseline="0" dirty="0" smtClean="0">
                          <a:latin typeface="+mn-lt"/>
                        </a:rPr>
                        <a:t>보다도 약 </a:t>
                      </a:r>
                      <a:r>
                        <a:rPr lang="en-US" altLang="ko-KR" sz="1400" baseline="0" dirty="0" smtClean="0">
                          <a:latin typeface="+mn-lt"/>
                        </a:rPr>
                        <a:t>2</a:t>
                      </a:r>
                      <a:r>
                        <a:rPr lang="ko-KR" altLang="en-US" sz="1400" baseline="0" dirty="0" smtClean="0">
                          <a:latin typeface="+mn-lt"/>
                        </a:rPr>
                        <a:t>배 빠른 정동의 빠른 속도로 감지하는 결과를 선보인 </a:t>
                      </a:r>
                      <a:r>
                        <a:rPr lang="en-US" altLang="ko-KR" sz="1400" baseline="0" dirty="0" smtClean="0">
                          <a:latin typeface="+mn-lt"/>
                        </a:rPr>
                        <a:t>min-YOLOv3 </a:t>
                      </a:r>
                      <a:r>
                        <a:rPr lang="ko-KR" altLang="en-US" sz="1400" baseline="0" dirty="0" smtClean="0">
                          <a:latin typeface="+mn-lt"/>
                        </a:rPr>
                        <a:t>연구가 진행되고 있음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</a:tr>
              <a:tr h="14915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lt"/>
                        </a:rPr>
                        <a:t>GAN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+mn-lt"/>
                        </a:rPr>
                        <a:t>(Generative</a:t>
                      </a:r>
                      <a:r>
                        <a:rPr lang="en-US" altLang="ko-KR" sz="1400" baseline="0" dirty="0" smtClean="0">
                          <a:latin typeface="+mn-lt"/>
                        </a:rPr>
                        <a:t> Adversarial Networks</a:t>
                      </a:r>
                      <a:r>
                        <a:rPr lang="en-US" altLang="ko-KR" sz="1400" dirty="0" smtClean="0">
                          <a:latin typeface="+mn-lt"/>
                        </a:rPr>
                        <a:t>)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latin typeface="+mn-lt"/>
                        </a:rPr>
                        <a:t>그림</a:t>
                      </a:r>
                      <a:r>
                        <a:rPr lang="en-US" altLang="ko-KR" sz="1400" dirty="0" smtClean="0">
                          <a:latin typeface="+mn-lt"/>
                        </a:rPr>
                        <a:t> </a:t>
                      </a:r>
                      <a:r>
                        <a:rPr lang="ko-KR" altLang="en-US" sz="1400" dirty="0" smtClean="0">
                          <a:latin typeface="+mn-lt"/>
                        </a:rPr>
                        <a:t>작품의 분위기를 바꾸거나</a:t>
                      </a:r>
                      <a:r>
                        <a:rPr lang="en-US" altLang="ko-KR" sz="1400" dirty="0" smtClean="0">
                          <a:latin typeface="+mn-lt"/>
                        </a:rPr>
                        <a:t>, </a:t>
                      </a:r>
                      <a:r>
                        <a:rPr lang="ko-KR" altLang="en-US" sz="1400" dirty="0" smtClean="0">
                          <a:latin typeface="+mn-lt"/>
                        </a:rPr>
                        <a:t>실제 사진을 좋아하는 화풍의 그림으로 변경</a:t>
                      </a:r>
                      <a:r>
                        <a:rPr lang="en-US" altLang="ko-KR" sz="1400" dirty="0" smtClean="0">
                          <a:latin typeface="+mn-lt"/>
                        </a:rPr>
                        <a:t>, </a:t>
                      </a:r>
                      <a:r>
                        <a:rPr lang="ko-KR" altLang="en-US" sz="1400" dirty="0" smtClean="0">
                          <a:latin typeface="+mn-lt"/>
                        </a:rPr>
                        <a:t>인터넷 쇼핑몰에서 </a:t>
                      </a:r>
                      <a:r>
                        <a:rPr lang="ko-KR" altLang="en-US" sz="1400" dirty="0" err="1" smtClean="0">
                          <a:latin typeface="+mn-lt"/>
                        </a:rPr>
                        <a:t>피팅</a:t>
                      </a:r>
                      <a:r>
                        <a:rPr lang="ko-KR" altLang="en-US" sz="1400" dirty="0" smtClean="0">
                          <a:latin typeface="+mn-lt"/>
                        </a:rPr>
                        <a:t> 모델을 생성하거나 모델에게 다양한 헤어스타일 적용</a:t>
                      </a:r>
                      <a:r>
                        <a:rPr lang="en-US" altLang="ko-KR" sz="1400" dirty="0" smtClean="0">
                          <a:latin typeface="+mn-lt"/>
                        </a:rPr>
                        <a:t>. </a:t>
                      </a:r>
                      <a:r>
                        <a:rPr lang="ko-KR" altLang="en-US" sz="1400" dirty="0" smtClean="0">
                          <a:latin typeface="+mn-lt"/>
                        </a:rPr>
                        <a:t>최근 사용자가 자유롭게 스케치를 하거나 색상을 적용할 수 있는 </a:t>
                      </a:r>
                      <a:r>
                        <a:rPr lang="en-US" altLang="ko-KR" sz="1400" dirty="0" smtClean="0">
                          <a:latin typeface="+mn-lt"/>
                        </a:rPr>
                        <a:t>SC-FEGAN </a:t>
                      </a:r>
                      <a:r>
                        <a:rPr lang="ko-KR" altLang="en-US" sz="1400" dirty="0" smtClean="0">
                          <a:latin typeface="+mn-lt"/>
                        </a:rPr>
                        <a:t>알고리즘 제안</a:t>
                      </a:r>
                      <a:endParaRPr lang="en-US" altLang="ko-KR" sz="1400" dirty="0" smtClean="0">
                        <a:latin typeface="+mn-lt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latin typeface="+mn-lt"/>
                        </a:rPr>
                        <a:t>비가 오거나 눈이 오는 상황에서 촬영된 이미지에 대해 비나 눈을 제거하는 기술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24356" y="6021288"/>
            <a:ext cx="81800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출처 </a:t>
            </a:r>
            <a:r>
              <a:rPr lang="en-US" altLang="ko-KR" sz="800" dirty="0"/>
              <a:t>: </a:t>
            </a:r>
            <a:r>
              <a:rPr lang="ko-KR" altLang="en-US" sz="800" dirty="0" smtClean="0"/>
              <a:t>송재민</a:t>
            </a:r>
            <a:r>
              <a:rPr lang="en-US" altLang="ko-KR" sz="800" dirty="0" smtClean="0"/>
              <a:t>, </a:t>
            </a:r>
            <a:r>
              <a:rPr lang="ko-KR" altLang="en-US" sz="800" dirty="0" err="1" smtClean="0"/>
              <a:t>이새봄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박아름 </a:t>
            </a:r>
            <a:r>
              <a:rPr lang="en-US" altLang="ko-KR" sz="800" dirty="0" smtClean="0"/>
              <a:t>(</a:t>
            </a:r>
            <a:r>
              <a:rPr lang="en-US" altLang="ko-KR" sz="800" dirty="0"/>
              <a:t>2020</a:t>
            </a:r>
            <a:r>
              <a:rPr lang="en-US" altLang="ko-KR" sz="800" dirty="0" smtClean="0"/>
              <a:t>) </a:t>
            </a:r>
            <a:r>
              <a:rPr lang="ko-KR" altLang="en-US" sz="800" dirty="0"/>
              <a:t>이미지 인식 기술의 산업 적용 동향 연구 </a:t>
            </a:r>
          </a:p>
        </p:txBody>
      </p:sp>
    </p:spTree>
    <p:extLst>
      <p:ext uri="{BB962C8B-B14F-4D97-AF65-F5344CB8AC3E}">
        <p14:creationId xmlns:p14="http://schemas.microsoft.com/office/powerpoint/2010/main" val="261501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700" b="1">
                <a:solidFill>
                  <a:schemeClr val="bg1"/>
                </a:solidFill>
                <a:latin typeface="+mn-ea"/>
              </a:rPr>
              <a:t>시장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기술 동향 분석</a:t>
            </a:r>
            <a:endParaRPr lang="en-US" altLang="ko-KR" sz="1700" b="1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E2C2AA41-4A8D-17E6-D527-BE3B9E91A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18177" y="1465337"/>
            <a:ext cx="8180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제안하는 애플리케이션의 특장점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손쉬운 영어 학습 환경제공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직접 찾아 학습하는 영어</a:t>
            </a:r>
            <a:r>
              <a:rPr lang="en-US" altLang="ko-KR" sz="1600" dirty="0" smtClean="0"/>
              <a:t>, AR </a:t>
            </a:r>
            <a:r>
              <a:rPr lang="ko-KR" altLang="en-US" sz="1600" dirty="0" smtClean="0"/>
              <a:t>기술을 이용한 직관적 학습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연상학습 촉진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체계적인 학습 관리</a:t>
            </a:r>
            <a:endParaRPr lang="en-US" altLang="ko-KR" sz="1600" dirty="0" smtClean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046518"/>
              </p:ext>
            </p:extLst>
          </p:nvPr>
        </p:nvGraphicFramePr>
        <p:xfrm>
          <a:off x="445463" y="2257425"/>
          <a:ext cx="7964070" cy="3797808"/>
        </p:xfrm>
        <a:graphic>
          <a:graphicData uri="http://schemas.openxmlformats.org/drawingml/2006/table">
            <a:tbl>
              <a:tblPr/>
              <a:tblGrid>
                <a:gridCol w="1592814"/>
                <a:gridCol w="1592814"/>
                <a:gridCol w="1592814"/>
                <a:gridCol w="1592814"/>
                <a:gridCol w="1592814"/>
              </a:tblGrid>
              <a:tr h="3161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뿌리스쿨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(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한이음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)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듀오링고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그림 보카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제안하는 </a:t>
                      </a: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앱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59180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이용 대상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아동 학습자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외국어 입문 및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초급학습자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초등학생 영어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수준의 학습자 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영어 중하급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학습자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1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이미지 제공 여부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o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o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o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o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1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유료화 유무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-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o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o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x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1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카메라 인식 기능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o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x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x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o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0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AR 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사용 여부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x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x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x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o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746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학습 단어 선택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(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자기주도 학습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)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여부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x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x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x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o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180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연관 단어 추천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기능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x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x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x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o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47813" y="22574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745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요구사항 정의서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584A0373-720E-201C-2697-4A8420C87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58838" y="1600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024043"/>
              </p:ext>
            </p:extLst>
          </p:nvPr>
        </p:nvGraphicFramePr>
        <p:xfrm>
          <a:off x="479436" y="1268760"/>
          <a:ext cx="8280920" cy="4968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1152128"/>
                <a:gridCol w="1080120"/>
                <a:gridCol w="5328592"/>
              </a:tblGrid>
              <a:tr h="3124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구분</a:t>
                      </a:r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기능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/>
                </a:tc>
              </a:tr>
              <a:tr h="456707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S/W</a:t>
                      </a:r>
                      <a:endParaRPr lang="ko-KR" alt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로그인 및 회원가입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회원가입을 통해 회원 정보를 관리한다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141819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단어 학습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물체 인식 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-</a:t>
                      </a:r>
                      <a:r>
                        <a:rPr lang="ko-KR" altLang="en-US" sz="1400" dirty="0" smtClean="0"/>
                        <a:t>카메라에 비친 사물을 인식한다</a:t>
                      </a:r>
                      <a:r>
                        <a:rPr lang="en-US" altLang="ko-KR" sz="1400" dirty="0" smtClean="0"/>
                        <a:t>. 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-</a:t>
                      </a:r>
                      <a:r>
                        <a:rPr lang="ko-KR" altLang="en-US" sz="1400" dirty="0" smtClean="0"/>
                        <a:t>사물이 여러 개인 경우를 대비해 사물 인식률을 높인다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-</a:t>
                      </a:r>
                      <a:r>
                        <a:rPr lang="ko-KR" altLang="en-US" sz="1400" dirty="0" smtClean="0"/>
                        <a:t>사물에 알맞은 단어를 </a:t>
                      </a:r>
                      <a:r>
                        <a:rPr lang="en-US" altLang="ko-KR" sz="1400" dirty="0" smtClean="0"/>
                        <a:t>AR </a:t>
                      </a:r>
                      <a:r>
                        <a:rPr lang="ko-KR" altLang="en-US" sz="1400" dirty="0" smtClean="0"/>
                        <a:t>기술을 활용해 화면으로 띄운다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53123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단어 검색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원하는 단어를 직접적으로 검색할 수 있다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1249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단어 정보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이미지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-</a:t>
                      </a:r>
                      <a:r>
                        <a:rPr lang="ko-KR" altLang="en-US" sz="1400" dirty="0" smtClean="0"/>
                        <a:t>인식한 사물을 이미지로 보여준다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140620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단어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-</a:t>
                      </a:r>
                      <a:r>
                        <a:rPr lang="ko-KR" altLang="en-US" sz="1400" dirty="0" smtClean="0"/>
                        <a:t>인식한 사물의 </a:t>
                      </a:r>
                      <a:r>
                        <a:rPr lang="ko-KR" altLang="en-US" sz="1400" dirty="0" err="1" smtClean="0"/>
                        <a:t>영단어와</a:t>
                      </a:r>
                      <a:r>
                        <a:rPr lang="ko-KR" altLang="en-US" sz="1400" dirty="0" smtClean="0"/>
                        <a:t> 뜻을 보여준다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 smtClean="0"/>
                        <a:t>‘</a:t>
                      </a:r>
                      <a:r>
                        <a:rPr lang="ko-KR" altLang="en-US" sz="1400" baseline="0" dirty="0" smtClean="0"/>
                        <a:t>연관 단어 보기</a:t>
                      </a:r>
                      <a:r>
                        <a:rPr lang="en-US" altLang="ko-KR" sz="1400" baseline="0" dirty="0" smtClean="0"/>
                        <a:t>’</a:t>
                      </a:r>
                      <a:r>
                        <a:rPr lang="ko-KR" altLang="en-US" sz="1400" baseline="0" dirty="0" smtClean="0"/>
                        <a:t>버튼을 누를 시 함께 학습할 수 있도록 관련된 연관 단어를 마인드맵 형식으로 제공한다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baseline="0" dirty="0" smtClean="0"/>
                        <a:t>학습하고자 하는 단어를 선택해 담는다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53123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발음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-</a:t>
                      </a:r>
                      <a:r>
                        <a:rPr lang="ko-KR" altLang="en-US" sz="1400" dirty="0" smtClean="0"/>
                        <a:t>소리 버튼을 누를 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단어의 발음을 들려주어 학습에 도움을 준다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313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요구사항 정의서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584A0373-720E-201C-2697-4A8420C87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58838" y="1600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198661"/>
              </p:ext>
            </p:extLst>
          </p:nvPr>
        </p:nvGraphicFramePr>
        <p:xfrm>
          <a:off x="479436" y="1268761"/>
          <a:ext cx="8269028" cy="4978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046"/>
                <a:gridCol w="2229042"/>
                <a:gridCol w="5320940"/>
              </a:tblGrid>
              <a:tr h="2842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구분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기능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/>
                </a:tc>
              </a:tr>
              <a:tr h="1279375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S/W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나만의 단어장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baseline="0" dirty="0" smtClean="0"/>
                        <a:t>단어 목록은 날짜 별 리스트 형식으로 정렬</a:t>
                      </a:r>
                      <a:endParaRPr lang="en-US" altLang="ko-KR" sz="140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baseline="0" dirty="0" smtClean="0"/>
                        <a:t>이미지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단어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발음 정보 제공</a:t>
                      </a:r>
                      <a:endParaRPr lang="en-US" altLang="ko-KR" sz="140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baseline="0" dirty="0" smtClean="0"/>
                        <a:t>연관 단어는 </a:t>
                      </a:r>
                      <a:r>
                        <a:rPr lang="ko-KR" altLang="en-US" sz="1400" baseline="0" dirty="0" err="1" smtClean="0"/>
                        <a:t>토글</a:t>
                      </a:r>
                      <a:r>
                        <a:rPr lang="ko-KR" altLang="en-US" sz="1400" baseline="0" dirty="0" smtClean="0"/>
                        <a:t> 형식으로 제공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16561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시험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단어는 학습자가 선정한 단어 중 랜덤으로 추출해 진행된다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시험 유형은 다음과 같다</a:t>
                      </a:r>
                      <a:endParaRPr lang="en-US" altLang="ko-KR" sz="14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aseline="0" dirty="0" smtClean="0"/>
                        <a:t>  1. </a:t>
                      </a:r>
                      <a:r>
                        <a:rPr lang="ko-KR" altLang="en-US" sz="1400" baseline="0" dirty="0" smtClean="0"/>
                        <a:t>이미지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영어단어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뜻 연결하기</a:t>
                      </a:r>
                      <a:endParaRPr lang="en-US" altLang="ko-KR" sz="1400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aseline="0" dirty="0" smtClean="0"/>
                        <a:t>  2. </a:t>
                      </a:r>
                      <a:r>
                        <a:rPr lang="ko-KR" altLang="en-US" sz="1400" baseline="0" dirty="0" smtClean="0"/>
                        <a:t>발음을 듣고 영어로 받아쓰기</a:t>
                      </a:r>
                      <a:r>
                        <a:rPr lang="en-US" altLang="ko-KR" sz="1400" baseline="0" dirty="0" smtClean="0"/>
                        <a:t> 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aseline="0" dirty="0" smtClean="0"/>
                        <a:t>  3. </a:t>
                      </a:r>
                      <a:r>
                        <a:rPr lang="ko-KR" altLang="en-US" sz="1400" baseline="0" dirty="0" smtClean="0"/>
                        <a:t>네 보기 중 알맞은 보기 고르기</a:t>
                      </a:r>
                      <a:endParaRPr lang="en-US" altLang="ko-KR" sz="1400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aseline="0" dirty="0" smtClean="0"/>
                        <a:t>  4. </a:t>
                      </a:r>
                      <a:r>
                        <a:rPr lang="ko-KR" altLang="en-US" sz="1400" baseline="0" dirty="0" smtClean="0"/>
                        <a:t>알맞은 답 쓰기</a:t>
                      </a:r>
                      <a:endParaRPr lang="en-US" altLang="ko-KR" sz="1400" dirty="0" smtClean="0"/>
                    </a:p>
                  </a:txBody>
                  <a:tcPr anchor="ctr"/>
                </a:tc>
              </a:tr>
              <a:tr h="173835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학습</a:t>
                      </a:r>
                      <a:r>
                        <a:rPr lang="ko-KR" altLang="en-US" sz="1400" baseline="0" dirty="0" smtClean="0"/>
                        <a:t> 현황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-  </a:t>
                      </a:r>
                      <a:r>
                        <a:rPr lang="ko-KR" altLang="en-US" sz="1400" dirty="0" smtClean="0"/>
                        <a:t>캘린더에 학습량이 표시되며 각 날짜를 선택해 해당 날짜에 학습한 단어 목록 확인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-  </a:t>
                      </a:r>
                      <a:r>
                        <a:rPr lang="ko-KR" altLang="en-US" sz="1400" dirty="0" smtClean="0"/>
                        <a:t>시험 결과 통계를 그래프로 확인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하루에 </a:t>
                      </a:r>
                      <a:r>
                        <a:rPr lang="ko-KR" altLang="en-US" sz="1400" dirty="0" err="1" smtClean="0"/>
                        <a:t>여러번</a:t>
                      </a:r>
                      <a:r>
                        <a:rPr lang="ko-KR" altLang="en-US" sz="1400" dirty="0" smtClean="0"/>
                        <a:t> 시험을 응시했을 경우 평균 점수로 나타낸다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513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7" y="692696"/>
            <a:ext cx="3565521" cy="2852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서비스 구성도 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sz="1050" b="1">
                <a:solidFill>
                  <a:schemeClr val="bg1"/>
                </a:solidFill>
                <a:latin typeface="+mn-ea"/>
                <a:cs typeface="+mj-cs"/>
              </a:rPr>
              <a:t>서비스 </a:t>
            </a:r>
            <a:r>
              <a:rPr lang="ko-KR" altLang="en-US" sz="1050" b="1" dirty="0">
                <a:solidFill>
                  <a:schemeClr val="bg1"/>
                </a:solidFill>
                <a:latin typeface="+mn-ea"/>
                <a:cs typeface="+mj-cs"/>
              </a:rPr>
              <a:t>시나리오</a:t>
            </a:r>
            <a:endParaRPr kumimoji="0" lang="ko-KR" altLang="en-US" sz="105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D3D9F53E-BDE4-CDAB-66A9-40BFBE371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1026" name="Picture 2" descr="D:\Folders\Downloads\Web 1920 – 2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0" t="11373" r="8470" b="17993"/>
          <a:stretch/>
        </p:blipFill>
        <p:spPr bwMode="auto">
          <a:xfrm>
            <a:off x="424356" y="1197124"/>
            <a:ext cx="8180092" cy="382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94312" y="5024058"/>
            <a:ext cx="41446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데이터 접근</a:t>
            </a:r>
            <a:endParaRPr lang="en-US" altLang="ko-KR" sz="1400" b="1" dirty="0" smtClean="0"/>
          </a:p>
          <a:p>
            <a:r>
              <a:rPr lang="ko-KR" altLang="en-US" sz="1400" dirty="0" smtClean="0"/>
              <a:t>① 사용자가 에 접속</a:t>
            </a:r>
            <a:endParaRPr lang="en-US" altLang="ko-KR" sz="1400" dirty="0" smtClean="0"/>
          </a:p>
          <a:p>
            <a:r>
              <a:rPr lang="ko-KR" altLang="en-US" sz="1400" dirty="0" smtClean="0"/>
              <a:t>② 카메라를 통해 혹은 검색 창에 데이터 검색</a:t>
            </a:r>
            <a:endParaRPr lang="en-US" altLang="ko-KR" sz="1400" dirty="0" smtClean="0"/>
          </a:p>
          <a:p>
            <a:r>
              <a:rPr lang="ko-KR" altLang="en-US" sz="1400" dirty="0"/>
              <a:t>③ </a:t>
            </a:r>
            <a:r>
              <a:rPr lang="ko-KR" altLang="en-US" sz="1400" dirty="0" smtClean="0"/>
              <a:t>불러 받은 데이터 제공 받음</a:t>
            </a:r>
            <a:endParaRPr lang="en-US" altLang="ko-KR" sz="14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4838982" y="5024058"/>
            <a:ext cx="41446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데이터 전달</a:t>
            </a:r>
            <a:endParaRPr lang="en-US" altLang="ko-KR" sz="1400" b="1" dirty="0" smtClean="0"/>
          </a:p>
          <a:p>
            <a:r>
              <a:rPr lang="ko-KR" altLang="en-US" sz="1400" dirty="0" smtClean="0"/>
              <a:t>① 영어사전 </a:t>
            </a:r>
            <a:r>
              <a:rPr lang="en-US" altLang="ko-KR" sz="1400" dirty="0" smtClean="0"/>
              <a:t>API </a:t>
            </a:r>
            <a:r>
              <a:rPr lang="ko-KR" altLang="en-US" sz="1400" dirty="0" smtClean="0"/>
              <a:t>에 데이터 요청</a:t>
            </a:r>
            <a:endParaRPr lang="en-US" altLang="ko-KR" sz="1400" dirty="0" smtClean="0"/>
          </a:p>
          <a:p>
            <a:r>
              <a:rPr lang="ko-KR" altLang="en-US" sz="1400" dirty="0" smtClean="0"/>
              <a:t>② 불러 받은 데이터 전달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112818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2018</TotalTime>
  <Words>1811</Words>
  <Application>Microsoft Office PowerPoint</Application>
  <PresentationFormat>화면 슬라이드 쇼(4:3)</PresentationFormat>
  <Paragraphs>327</Paragraphs>
  <Slides>15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이낙선</dc:creator>
  <cp:lastModifiedBy>user</cp:lastModifiedBy>
  <cp:revision>293</cp:revision>
  <dcterms:created xsi:type="dcterms:W3CDTF">2014-04-16T00:55:54Z</dcterms:created>
  <dcterms:modified xsi:type="dcterms:W3CDTF">2022-07-08T05:35:55Z</dcterms:modified>
</cp:coreProperties>
</file>