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65" r:id="rId13"/>
    <p:sldId id="383" r:id="rId14"/>
    <p:sldId id="320" r:id="rId15"/>
    <p:sldId id="323" r:id="rId16"/>
    <p:sldId id="30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65"/>
            <p14:sldId id="383"/>
            <p14:sldId id="320"/>
            <p14:sldId id="323"/>
            <p14:sldId id="30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4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356" y="1628800"/>
            <a:ext cx="81800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일본 제와 아시아 태평양 지역의 </a:t>
            </a:r>
            <a:r>
              <a:rPr lang="en-US" altLang="ko-KR" sz="2400" dirty="0" smtClean="0"/>
              <a:t>AR/VR </a:t>
            </a:r>
            <a:r>
              <a:rPr lang="ko-KR" altLang="en-US" sz="2400" dirty="0" smtClean="0"/>
              <a:t>기술 지출이 연평균 성장률</a:t>
            </a:r>
            <a:r>
              <a:rPr lang="en-US" altLang="ko-KR" sz="2400" dirty="0" smtClean="0"/>
              <a:t>(CAGR) 42.4%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기록</a:t>
            </a: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2026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166</a:t>
            </a:r>
            <a:r>
              <a:rPr lang="ko-KR" altLang="en-US" sz="2400" dirty="0" smtClean="0"/>
              <a:t>억 달러에 이를 </a:t>
            </a:r>
            <a:r>
              <a:rPr lang="ko-KR" altLang="en-US" sz="2400" dirty="0" smtClean="0"/>
              <a:t>전망</a:t>
            </a:r>
            <a:r>
              <a:rPr lang="en-US" altLang="ko-KR" sz="2400" dirty="0" smtClean="0"/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와이어리스 </a:t>
            </a:r>
            <a:r>
              <a:rPr lang="ko-KR" altLang="en-US" sz="2400" dirty="0"/>
              <a:t>퍼</a:t>
            </a:r>
            <a:r>
              <a:rPr lang="ko-KR" altLang="en-US" sz="2400" dirty="0" smtClean="0"/>
              <a:t>스트 </a:t>
            </a:r>
            <a:r>
              <a:rPr lang="ko-KR" altLang="en-US" sz="2400" dirty="0"/>
              <a:t>및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AR/VR </a:t>
            </a:r>
            <a:r>
              <a:rPr lang="ko-KR" altLang="en-US" sz="2400" dirty="0" smtClean="0"/>
              <a:t>기술 투자를 주 동력이 될 것으로 </a:t>
            </a:r>
            <a:r>
              <a:rPr lang="ko-KR" altLang="en-US" sz="2400" dirty="0" smtClean="0"/>
              <a:t>나타남</a:t>
            </a:r>
            <a:endParaRPr lang="en-US" altLang="ko-KR" sz="2400" dirty="0" smtClean="0"/>
          </a:p>
          <a:p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비자 </a:t>
            </a:r>
            <a:r>
              <a:rPr lang="ko-KR" altLang="en-US" sz="2400" dirty="0"/>
              <a:t>관점에서 현재 소비자 친화적인 </a:t>
            </a:r>
            <a:r>
              <a:rPr lang="en-US" altLang="ko-KR" sz="2400" dirty="0"/>
              <a:t>AR/VR </a:t>
            </a:r>
            <a:r>
              <a:rPr lang="ko-KR" altLang="en-US" sz="2400" dirty="0"/>
              <a:t>기술이 부족한 것은 사실이지만</a:t>
            </a:r>
            <a:r>
              <a:rPr lang="en-US" altLang="ko-KR" sz="2400" dirty="0"/>
              <a:t>, </a:t>
            </a:r>
            <a:r>
              <a:rPr lang="ko-KR" altLang="en-US" sz="2400" dirty="0"/>
              <a:t>향후 몇 년 간 빠르게 변화할 것으로 </a:t>
            </a:r>
            <a:r>
              <a:rPr lang="ko-KR" altLang="en-US" sz="2400" dirty="0" smtClean="0"/>
              <a:t>전망</a:t>
            </a:r>
            <a:endParaRPr lang="en-US" altLang="ko-K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기술 </a:t>
            </a:r>
            <a:r>
              <a:rPr lang="ko-KR" altLang="en-US" sz="2400" dirty="0"/>
              <a:t>공급업체가 </a:t>
            </a:r>
            <a:r>
              <a:rPr lang="en-US" altLang="ko-KR" sz="2400" dirty="0"/>
              <a:t>AR </a:t>
            </a:r>
            <a:r>
              <a:rPr lang="ko-KR" altLang="en-US" sz="2400" dirty="0"/>
              <a:t>스마트 </a:t>
            </a:r>
            <a:r>
              <a:rPr lang="ko-KR" altLang="en-US" sz="2400" dirty="0" err="1" smtClean="0"/>
              <a:t>글래스와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폰</a:t>
            </a:r>
            <a:r>
              <a:rPr lang="en-US" altLang="ko-KR" sz="2400" dirty="0"/>
              <a:t>, VR </a:t>
            </a:r>
            <a:r>
              <a:rPr lang="ko-KR" altLang="en-US" sz="2400" dirty="0" err="1"/>
              <a:t>고글의</a:t>
            </a:r>
            <a:r>
              <a:rPr lang="ko-KR" altLang="en-US" sz="2400" dirty="0"/>
              <a:t> 기능을 개선하고 증강 오디오 기술을 혁신함으로써 </a:t>
            </a:r>
            <a:r>
              <a:rPr lang="ko-KR" altLang="en-US" sz="2400" dirty="0" err="1"/>
              <a:t>컨슈머</a:t>
            </a:r>
            <a:r>
              <a:rPr lang="ko-KR" altLang="en-US" sz="2400" dirty="0"/>
              <a:t> 시장 성장을 이끌어나갈 </a:t>
            </a:r>
            <a:r>
              <a:rPr lang="ko-KR" altLang="en-US" sz="2400" dirty="0" smtClean="0"/>
              <a:t>것으로 전망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아이티데일리</a:t>
            </a:r>
            <a:r>
              <a:rPr lang="en-US" altLang="ko-KR" sz="800" dirty="0"/>
              <a:t>(http://www.itdaily.kr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한국</a:t>
            </a:r>
            <a:r>
              <a:rPr lang="en-US" altLang="ko-KR" sz="800" dirty="0"/>
              <a:t>IDC(https://www.idc.com/kr)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140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 smtClean="0"/>
              <a:t>제안하는 애플리케이션 특징</a:t>
            </a:r>
            <a:endParaRPr lang="en-US" altLang="ko-KR" sz="3200" dirty="0" smtClean="0"/>
          </a:p>
          <a:p>
            <a:pPr fontAlgn="base"/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AR </a:t>
            </a:r>
            <a:r>
              <a:rPr lang="ko-KR" altLang="en-US" dirty="0"/>
              <a:t>기술을 이용한 직관적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이미지와 </a:t>
            </a:r>
            <a:r>
              <a:rPr lang="ko-KR" altLang="en-US" dirty="0"/>
              <a:t>영어단어</a:t>
            </a:r>
            <a:r>
              <a:rPr lang="en-US" altLang="ko-KR" dirty="0"/>
              <a:t>·</a:t>
            </a:r>
            <a:r>
              <a:rPr lang="ko-KR" altLang="en-US" dirty="0"/>
              <a:t>관련 단어 및 </a:t>
            </a:r>
            <a:r>
              <a:rPr lang="ko-KR" altLang="en-US" dirty="0" err="1" smtClean="0"/>
              <a:t>발음제공으로학습</a:t>
            </a:r>
            <a:r>
              <a:rPr lang="ko-KR" altLang="en-US" dirty="0" smtClean="0"/>
              <a:t> 효과를 극대화</a:t>
            </a:r>
            <a:endParaRPr lang="en-US" altLang="ko-KR" dirty="0" smtClean="0"/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단어장 </a:t>
            </a:r>
            <a:r>
              <a:rPr lang="ko-KR" altLang="en-US" dirty="0"/>
              <a:t>기능과 시험을 통해 학습을 </a:t>
            </a:r>
            <a:r>
              <a:rPr lang="ko-KR" altLang="en-US" dirty="0" smtClean="0"/>
              <a:t>점검할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Habit Tracker, </a:t>
            </a:r>
            <a:r>
              <a:rPr lang="ko-KR" altLang="en-US" dirty="0" smtClean="0"/>
              <a:t>시험 점수 통계 등 학습 현황 확인을 통해 자신의 공부 습관을 점검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/>
              <a:t>제안하는 애플리케이션은 </a:t>
            </a:r>
            <a:r>
              <a:rPr lang="en-US" altLang="ko-KR" sz="1600" dirty="0"/>
              <a:t>AR</a:t>
            </a:r>
            <a:r>
              <a:rPr lang="ko-KR" altLang="en-US" sz="1600" dirty="0"/>
              <a:t>과 이미지 인식 기술을 활용해 실생활 속 친근한 물체들로부터 영어를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제공되는 주제와 단어들을 학습하는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학습하고자 하는 내용을 스스로 선택하고 능동적으로 단어를 찾고 학습하는 과정을 통해 영어를 어려워하는 사람들도 영어에 흥미를 느낄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4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01990"/>
              </p:ext>
            </p:extLst>
          </p:nvPr>
        </p:nvGraphicFramePr>
        <p:xfrm>
          <a:off x="451988" y="1772816"/>
          <a:ext cx="8008445" cy="4248473"/>
        </p:xfrm>
        <a:graphic>
          <a:graphicData uri="http://schemas.openxmlformats.org/drawingml/2006/table">
            <a:tbl>
              <a:tblPr/>
              <a:tblGrid>
                <a:gridCol w="1601689"/>
                <a:gridCol w="1601689"/>
                <a:gridCol w="1601689"/>
                <a:gridCol w="1601689"/>
                <a:gridCol w="1601689"/>
              </a:tblGrid>
              <a:tr h="497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뿌리스쿨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한이음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듀오링고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그림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보카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제안하는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이용 대상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아동 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외국어 입문 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초급학습자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초등학생 영어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수준의 학습자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영어 중하급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이미지 제공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유료화 유무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카메라 인식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AR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사용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 단어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자기주도 학습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연관 단어 추천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6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4043"/>
              </p:ext>
            </p:extLst>
          </p:nvPr>
        </p:nvGraphicFramePr>
        <p:xfrm>
          <a:off x="479436" y="1268760"/>
          <a:ext cx="8280920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5328592"/>
              </a:tblGrid>
              <a:tr h="312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5670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회원가입을 통해 회원 정보를 관리한다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181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학습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물체 인식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카메라에 비친 사물을 인식한다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사물이 여러 개인 경우를 대비해 사물 인식률을 높인다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사물에 알맞은 단어를 </a:t>
                      </a:r>
                      <a:r>
                        <a:rPr lang="en-US" altLang="ko-KR" sz="1400" dirty="0" smtClean="0"/>
                        <a:t>AR </a:t>
                      </a:r>
                      <a:r>
                        <a:rPr lang="ko-KR" altLang="en-US" sz="1400" dirty="0" smtClean="0"/>
                        <a:t>기술을 활용해 화면으로 띄운다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검색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원하는 단어를 직접적으로 검색할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2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사물을 이미지로 보여준다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062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사물의 </a:t>
                      </a:r>
                      <a:r>
                        <a:rPr lang="ko-KR" altLang="en-US" sz="1400" dirty="0" err="1" smtClean="0"/>
                        <a:t>영단어와</a:t>
                      </a:r>
                      <a:r>
                        <a:rPr lang="ko-KR" altLang="en-US" sz="1400" dirty="0" smtClean="0"/>
                        <a:t> 뜻을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‘</a:t>
                      </a:r>
                      <a:r>
                        <a:rPr lang="ko-KR" altLang="en-US" sz="1400" baseline="0" dirty="0" smtClean="0"/>
                        <a:t>연관 단어 보기</a:t>
                      </a:r>
                      <a:r>
                        <a:rPr lang="en-US" altLang="ko-KR" sz="1400" baseline="0" dirty="0" smtClean="0"/>
                        <a:t>’</a:t>
                      </a:r>
                      <a:r>
                        <a:rPr lang="ko-KR" altLang="en-US" sz="1400" baseline="0" dirty="0" smtClean="0"/>
                        <a:t>버튼을 누를 시 함께 학습할 수 있도록 관련된 연관 단어를 마인드맵 형식으로 제공한다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학습하고자 하는 단어를 선택해 담는다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소리 버튼을 누를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단어의 발음을 들려주어 학습에 도움을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98661"/>
              </p:ext>
            </p:extLst>
          </p:nvPr>
        </p:nvGraphicFramePr>
        <p:xfrm>
          <a:off x="479436" y="1268761"/>
          <a:ext cx="8269028" cy="497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46"/>
                <a:gridCol w="2229042"/>
                <a:gridCol w="5320940"/>
              </a:tblGrid>
              <a:tr h="284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2793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나만의 단어장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단어 목록은 날짜 별 리스트 형식으로 정렬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발음 정보 제공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연관 단어는 </a:t>
                      </a:r>
                      <a:r>
                        <a:rPr lang="ko-KR" altLang="en-US" sz="1400" baseline="0" dirty="0" err="1" smtClean="0"/>
                        <a:t>토글</a:t>
                      </a:r>
                      <a:r>
                        <a:rPr lang="ko-KR" altLang="en-US" sz="1400" baseline="0" dirty="0" smtClean="0"/>
                        <a:t> 형식으로 제공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561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단어는 학습자가 선정한 단어 중 랜덤으로 추출해 진행된다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시험 유형은 다음과 같다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1. </a:t>
                      </a: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영어단어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뜻 연결하기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2. </a:t>
                      </a:r>
                      <a:r>
                        <a:rPr lang="ko-KR" altLang="en-US" sz="1400" baseline="0" dirty="0" smtClean="0"/>
                        <a:t>발음을 듣고 영어로 받아쓰기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3. </a:t>
                      </a:r>
                      <a:r>
                        <a:rPr lang="ko-KR" altLang="en-US" sz="1400" baseline="0" dirty="0" smtClean="0"/>
                        <a:t>네 보기 중 알맞은 보기 고르기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4. </a:t>
                      </a:r>
                      <a:r>
                        <a:rPr lang="ko-KR" altLang="en-US" sz="1400" baseline="0" dirty="0" smtClean="0"/>
                        <a:t>알맞은 답 쓰기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383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학습</a:t>
                      </a:r>
                      <a:r>
                        <a:rPr lang="ko-KR" altLang="en-US" sz="1400" baseline="0" dirty="0" smtClean="0"/>
                        <a:t> 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캘린더에 학습량이 표시되며 각 날짜를 선택해 해당 날짜에 학습한 단어 목록 확인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시험 결과 통계를 그래프로 확인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하루에 </a:t>
                      </a:r>
                      <a:r>
                        <a:rPr lang="ko-KR" altLang="en-US" sz="1400" dirty="0" err="1" smtClean="0"/>
                        <a:t>여러번</a:t>
                      </a:r>
                      <a:r>
                        <a:rPr lang="ko-KR" altLang="en-US" sz="1400" dirty="0" smtClean="0"/>
                        <a:t> 시험을 응시했을 경우 평균 점수로 나타낸다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 descr="D:\Folders\Downloads\Web 1920 – 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t="11373" r="8470" b="17993"/>
          <a:stretch/>
        </p:blipFill>
        <p:spPr bwMode="auto">
          <a:xfrm>
            <a:off x="424356" y="1197124"/>
            <a:ext cx="8180092" cy="38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4312" y="5024058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사용자가 에 접속</a:t>
            </a:r>
            <a:endParaRPr lang="en-US" altLang="ko-KR" sz="1400" dirty="0" smtClean="0"/>
          </a:p>
          <a:p>
            <a:r>
              <a:rPr lang="ko-KR" altLang="en-US" sz="1400" dirty="0" smtClean="0"/>
              <a:t>② 카메라를 통해 혹은 검색 창에 데이터 검색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불러 받은 데이터 제공 받음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38982" y="5024058"/>
            <a:ext cx="4144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전달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영어사전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에 데이터 요청</a:t>
            </a:r>
            <a:endParaRPr lang="en-US" altLang="ko-KR" sz="1400" dirty="0" smtClean="0"/>
          </a:p>
          <a:p>
            <a:r>
              <a:rPr lang="ko-KR" altLang="en-US" sz="1400" dirty="0" smtClean="0"/>
              <a:t>② 불러 받은 데이터 전달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7" name="Picture 2" descr="D:\Folders\Google Drive\졸프\소스\와이어프레임(영문)_FW장고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15017" r="7644" b="8663"/>
          <a:stretch/>
        </p:blipFill>
        <p:spPr bwMode="auto">
          <a:xfrm>
            <a:off x="424356" y="1124744"/>
            <a:ext cx="8180092" cy="41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4356" y="4812276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front-end</a:t>
            </a:r>
          </a:p>
          <a:p>
            <a:r>
              <a:rPr lang="ko-KR" altLang="en-US" sz="1400" dirty="0" smtClean="0"/>
              <a:t>① 로그인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파이어 베이스를 통해 유저 정보 저장</a:t>
            </a:r>
            <a:endParaRPr lang="en-US" altLang="ko-KR" sz="1400" dirty="0" smtClean="0"/>
          </a:p>
          <a:p>
            <a:r>
              <a:rPr lang="ko-KR" altLang="en-US" sz="1400" dirty="0" smtClean="0"/>
              <a:t>② 데이터 요청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촬영한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검색 자료 등 요청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대상 이미지 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통계분석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80925" y="2518157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058" y="4799972"/>
            <a:ext cx="421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back-end</a:t>
            </a:r>
          </a:p>
          <a:p>
            <a:r>
              <a:rPr lang="ko-KR" altLang="en-US" sz="1400" dirty="0" smtClean="0"/>
              <a:t>④ 이미지 분석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이미지 분석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r>
              <a:rPr lang="ko-KR" altLang="en-US" sz="1400" dirty="0"/>
              <a:t>⑤</a:t>
            </a:r>
            <a:r>
              <a:rPr lang="ko-KR" altLang="en-US" sz="1400" dirty="0" smtClean="0"/>
              <a:t> 분석 결과 전달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이미지를 분석한 결과를 통해 번역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뜻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음성 파일 등 검색된 데이터 추출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924" y="3361161"/>
            <a:ext cx="64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②③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4275" y="3356812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8370" y="3353988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7722BE1-3405-309C-73CC-538D3ED1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2" descr="D:\Folders\Downloads\Web 1920 –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1" y="1129680"/>
            <a:ext cx="8565158" cy="481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7" name="Picture 3" descr="D:\Folders\Downloads\208588_210372_24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011143" cy="47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 descr="D:\Folders\Downloads\208588_210371_2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871126" cy="44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VR</a:t>
            </a:r>
            <a:r>
              <a:rPr lang="en-US" altLang="ko-KR" sz="1600" dirty="0"/>
              <a:t>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최근에는 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가상현실이 </a:t>
            </a:r>
            <a:r>
              <a:rPr lang="ko-KR" altLang="en-US" sz="1600" dirty="0" err="1"/>
              <a:t>몰입형</a:t>
            </a:r>
            <a:r>
              <a:rPr lang="ko-KR" altLang="en-US" sz="1600" dirty="0"/>
              <a:t> 장치를 통해 현실 세계와 단절된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체험하게 해준다면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증강현실은 실제 세계와 융합된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제시한다는 점에서 구별된다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환경으로</a:t>
            </a:r>
            <a:r>
              <a:rPr lang="en-US" altLang="ko-KR" sz="1600" dirty="0"/>
              <a:t>2) </a:t>
            </a:r>
            <a:r>
              <a:rPr lang="ko-KR" altLang="en-US" sz="1600" dirty="0"/>
              <a:t>발전되면서 더욱 극대화될 것으로 예상된다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윤현영 </a:t>
            </a:r>
            <a:r>
              <a:rPr lang="en-US" altLang="ko-KR" sz="800" dirty="0" smtClean="0"/>
              <a:t>(2019</a:t>
            </a:r>
            <a:r>
              <a:rPr lang="en-US" altLang="ko-KR" sz="800" dirty="0"/>
              <a:t>) VR · AR · MR </a:t>
            </a:r>
            <a:r>
              <a:rPr lang="ko-KR" altLang="en-US" sz="800" dirty="0"/>
              <a:t>관련 기술 및 정책 동향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0312"/>
              </p:ext>
            </p:extLst>
          </p:nvPr>
        </p:nvGraphicFramePr>
        <p:xfrm>
          <a:off x="485897" y="1556792"/>
          <a:ext cx="8064331" cy="432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55"/>
                <a:gridCol w="6210476"/>
              </a:tblGrid>
              <a:tr h="41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기술명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 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센싱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ko-KR" altLang="en-US" sz="1600" dirty="0" err="1" smtClean="0"/>
                        <a:t>트레이싱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증강을 위한 가상 물체를 실제 공간에 정밀하게 위치를 제공하는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 smtClean="0"/>
                        <a:t>마커와</a:t>
                      </a:r>
                      <a:r>
                        <a:rPr lang="ko-KR" altLang="en-US" sz="1600" dirty="0" smtClean="0"/>
                        <a:t> 같이 미리 알고</a:t>
                      </a:r>
                      <a:r>
                        <a:rPr lang="ko-KR" altLang="en-US" sz="1600" baseline="0" dirty="0" smtClean="0"/>
                        <a:t> 있는 정보를 이용하는 방법과 </a:t>
                      </a:r>
                      <a:r>
                        <a:rPr lang="ko-KR" altLang="en-US" sz="1600" baseline="0" dirty="0" err="1" smtClean="0"/>
                        <a:t>비주얼</a:t>
                      </a:r>
                      <a:r>
                        <a:rPr lang="ko-KR" altLang="en-US" sz="1600" baseline="0" dirty="0" smtClean="0"/>
                        <a:t> 처럼 새로운 공간에 대한 </a:t>
                      </a:r>
                      <a:r>
                        <a:rPr lang="ko-KR" altLang="en-US" sz="1600" baseline="0" dirty="0" err="1" smtClean="0"/>
                        <a:t>트래킹을</a:t>
                      </a:r>
                      <a:r>
                        <a:rPr lang="ko-KR" altLang="en-US" sz="1600" baseline="0" dirty="0" smtClean="0"/>
                        <a:t> 지원하는 기술 등 다양한 방법으로 개발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영상합성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가상 물체를 실제 공간의 영상과 일치하게 표현하는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증강현실 환경을 사용자에게 제공하는 장치기술과 실제 광간과 </a:t>
                      </a:r>
                      <a:r>
                        <a:rPr lang="ko-KR" altLang="en-US" sz="1600" dirty="0" err="1" smtClean="0"/>
                        <a:t>심리스</a:t>
                      </a:r>
                      <a:r>
                        <a:rPr lang="en-US" altLang="ko-KR" sz="1600" dirty="0" smtClean="0"/>
                        <a:t>(seamless)</a:t>
                      </a:r>
                      <a:r>
                        <a:rPr lang="ko-KR" altLang="en-US" sz="1600" dirty="0" smtClean="0"/>
                        <a:t>하게 영상을 합성하는 기술 표함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증강현실 상호작용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실제 공간에 합성된 가상의 물체를 증강현실 참여자가 실시간 상호작용을</a:t>
                      </a:r>
                      <a:r>
                        <a:rPr lang="ko-KR" altLang="en-US" sz="1600" baseline="0" dirty="0" smtClean="0"/>
                        <a:t> 통해 증강현실 공간을 체험할 수 있게 하는 기술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VR, </a:t>
            </a:r>
            <a:r>
              <a:rPr lang="en-US" altLang="ko-KR" sz="3200" dirty="0" smtClean="0"/>
              <a:t>AR</a:t>
            </a:r>
            <a:r>
              <a:rPr lang="ko-KR" altLang="en-US" sz="3200" dirty="0" smtClean="0"/>
              <a:t>의 정의 및 구분</a:t>
            </a:r>
            <a:endParaRPr lang="en-US" altLang="ko-KR" sz="3200" dirty="0" smtClean="0"/>
          </a:p>
          <a:p>
            <a:endParaRPr lang="en-US" altLang="ko-KR" sz="1200" dirty="0" smtClean="0"/>
          </a:p>
          <a:p>
            <a:r>
              <a:rPr lang="en-US" altLang="ko-KR" sz="1600" dirty="0"/>
              <a:t>VR,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</a:t>
            </a:r>
            <a:r>
              <a:rPr lang="ko-KR" altLang="en-US" sz="1600" dirty="0" smtClean="0"/>
              <a:t>최근에는</a:t>
            </a:r>
            <a:endParaRPr lang="en-US" altLang="ko-KR" sz="1600" dirty="0" smtClean="0"/>
          </a:p>
          <a:p>
            <a:r>
              <a:rPr lang="ko-KR" altLang="en-US" sz="1600" dirty="0" smtClean="0"/>
              <a:t>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한다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dirty="0"/>
              <a:t>VR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가상현실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몰입형</a:t>
            </a:r>
            <a:r>
              <a:rPr lang="ko-KR" altLang="en-US" sz="2400" dirty="0"/>
              <a:t> 장치를 통해 현실 세계와 단절된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체험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AR(</a:t>
            </a:r>
            <a:r>
              <a:rPr lang="ko-KR" altLang="en-US" sz="2400" dirty="0" smtClean="0"/>
              <a:t>증강현실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: </a:t>
            </a:r>
            <a:r>
              <a:rPr lang="ko-KR" altLang="en-US" sz="2400" dirty="0" smtClean="0"/>
              <a:t>실제 </a:t>
            </a:r>
            <a:r>
              <a:rPr lang="ko-KR" altLang="en-US" sz="2400" dirty="0"/>
              <a:t>세계와 융합된 </a:t>
            </a:r>
            <a:r>
              <a:rPr lang="ko-KR" altLang="en-US" sz="2400" dirty="0" err="1"/>
              <a:t>콘텐츠를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제시함</a:t>
            </a:r>
            <a:endParaRPr lang="en-US" altLang="ko-KR" sz="24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079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355" y="1268760"/>
            <a:ext cx="80371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VR/AR</a:t>
            </a:r>
            <a:r>
              <a:rPr lang="ko-KR" altLang="en-US" sz="3200" dirty="0" smtClean="0"/>
              <a:t> 핵심기술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VR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몰입가시화 기술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실감 </a:t>
            </a:r>
            <a:r>
              <a:rPr lang="ko-KR" altLang="en-US" sz="2400" dirty="0"/>
              <a:t>상호작용 </a:t>
            </a:r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가상현실 환경생성</a:t>
            </a:r>
            <a:endParaRPr lang="en-US" altLang="ko-KR" sz="2400" dirty="0" smtClean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시뮬레이션 기술 </a:t>
            </a:r>
            <a:endParaRPr lang="en-US" altLang="ko-KR" sz="2400" dirty="0" smtClean="0"/>
          </a:p>
          <a:p>
            <a:pPr lvl="1"/>
            <a:endParaRPr lang="en-US" altLang="ko-KR" sz="12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 smtClean="0"/>
              <a:t>AR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err="1" smtClean="0"/>
              <a:t>센싱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및 </a:t>
            </a:r>
            <a:r>
              <a:rPr lang="ko-KR" altLang="en-US" sz="2400" dirty="0" err="1" smtClean="0"/>
              <a:t>트래킹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영상합성 </a:t>
            </a:r>
            <a:r>
              <a:rPr lang="ko-KR" altLang="en-US" sz="2400" dirty="0"/>
              <a:t>기술</a:t>
            </a:r>
            <a:r>
              <a:rPr lang="en-US" altLang="ko-KR" sz="2400" dirty="0" smtClean="0"/>
              <a:t>,</a:t>
            </a:r>
          </a:p>
          <a:p>
            <a:pPr marL="742950" lvl="1" indent="-285750">
              <a:buFontTx/>
              <a:buChar char="-"/>
            </a:pPr>
            <a:r>
              <a:rPr lang="ko-KR" altLang="en-US" sz="2400" dirty="0" smtClean="0"/>
              <a:t>실시간 </a:t>
            </a:r>
            <a:r>
              <a:rPr lang="ko-KR" altLang="en-US" sz="2400" dirty="0"/>
              <a:t>증강현실 </a:t>
            </a:r>
            <a:r>
              <a:rPr lang="ko-KR" altLang="en-US" sz="2400" dirty="0" smtClean="0"/>
              <a:t>상호작용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1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763" y="4761227"/>
            <a:ext cx="8037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Samsung Newsroom(https</a:t>
            </a:r>
            <a:r>
              <a:rPr lang="en-US" altLang="ko-KR" sz="800" dirty="0"/>
              <a:t>://</a:t>
            </a:r>
            <a:r>
              <a:rPr lang="en-US" altLang="ko-KR" sz="800" dirty="0" smtClean="0"/>
              <a:t>news.samsung.com/kr)</a:t>
            </a:r>
            <a:endParaRPr lang="ko-KR" altLang="en-US" sz="800" dirty="0" smtClean="0"/>
          </a:p>
          <a:p>
            <a:endParaRPr lang="en-US" altLang="ko-KR" sz="800" dirty="0" smtClean="0"/>
          </a:p>
          <a:p>
            <a:r>
              <a:rPr lang="ko-KR" altLang="en-US" sz="1600" dirty="0" smtClean="0"/>
              <a:t>최근에는 </a:t>
            </a:r>
            <a:r>
              <a:rPr lang="ko-KR" altLang="en-US" sz="1600" dirty="0"/>
              <a:t>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</a:t>
            </a:r>
            <a:r>
              <a:rPr lang="ko-KR" altLang="en-US" sz="1600" dirty="0" smtClean="0"/>
              <a:t>환경으로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발전되면서 </a:t>
            </a:r>
            <a:r>
              <a:rPr lang="ko-KR" altLang="en-US" sz="1600" dirty="0"/>
              <a:t>더욱 극대화될 것으로 예상된다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28" name="Picture 4" descr="현실 - 증강현실 - 증강가상현실 - 가상현실 도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340768"/>
            <a:ext cx="7488832" cy="33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비전 기술이란 인공지능의 </a:t>
            </a:r>
            <a:r>
              <a:rPr lang="ko-KR" altLang="en-US" sz="1600" dirty="0"/>
              <a:t>한 분야로 인간의 눈의 기능을 기계가 수행할 수 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</a:t>
            </a:r>
            <a:r>
              <a:rPr lang="ko-KR" altLang="en-US" sz="1600" dirty="0"/>
              <a:t>카메라로부터 영상 이미지를 취득하고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알고리즘을 통하여 분석하고 판별한다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47527"/>
              </p:ext>
            </p:extLst>
          </p:nvPr>
        </p:nvGraphicFramePr>
        <p:xfrm>
          <a:off x="424356" y="2204864"/>
          <a:ext cx="7947977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60"/>
                <a:gridCol w="6321417"/>
              </a:tblGrid>
              <a:tr h="28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컴퓨터 비전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응용 연구 사례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1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오픈 포즈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OpenPose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딥러닝의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합성곱</a:t>
                      </a:r>
                      <a:r>
                        <a:rPr lang="ko-KR" altLang="en-US" sz="1400" dirty="0" smtClean="0">
                          <a:latin typeface="+mn-lt"/>
                        </a:rPr>
                        <a:t> 신경망</a:t>
                      </a: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Convolutiomnal</a:t>
                      </a:r>
                      <a:r>
                        <a:rPr lang="en-US" altLang="ko-KR" sz="1400" dirty="0" smtClean="0">
                          <a:latin typeface="+mn-lt"/>
                        </a:rPr>
                        <a:t> Neural Network)</a:t>
                      </a:r>
                      <a:r>
                        <a:rPr lang="ko-KR" altLang="en-US" sz="1400" dirty="0" smtClean="0">
                          <a:latin typeface="+mn-lt"/>
                        </a:rPr>
                        <a:t>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응용해 개발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3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YOLO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(You Only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Lock Once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시멘틱</a:t>
                      </a:r>
                      <a:r>
                        <a:rPr lang="ko-KR" altLang="en-US" sz="1400" dirty="0" smtClean="0">
                          <a:latin typeface="+mn-lt"/>
                        </a:rPr>
                        <a:t> 포인트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클라우드에서의</a:t>
                      </a:r>
                      <a:r>
                        <a:rPr lang="ko-KR" altLang="en-US" sz="1400" dirty="0" smtClean="0">
                          <a:latin typeface="+mn-lt"/>
                        </a:rPr>
                        <a:t> 실시간 </a:t>
                      </a:r>
                      <a:r>
                        <a:rPr lang="en-US" altLang="ko-KR" sz="1400" dirty="0" smtClean="0">
                          <a:latin typeface="+mn-lt"/>
                        </a:rPr>
                        <a:t>3D, </a:t>
                      </a:r>
                      <a:r>
                        <a:rPr lang="ko-KR" altLang="en-US" sz="1400" dirty="0" smtClean="0">
                          <a:latin typeface="+mn-lt"/>
                        </a:rPr>
                        <a:t>객체 추출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alsc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트래킹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연구에서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Complexer</a:t>
                      </a:r>
                      <a:r>
                        <a:rPr lang="en-US" altLang="ko-KR" sz="1400" dirty="0" smtClean="0">
                          <a:latin typeface="+mn-lt"/>
                        </a:rPr>
                        <a:t>-YOLO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알고리즘을 활용한 연구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자율주행차</a:t>
                      </a:r>
                      <a:r>
                        <a:rPr lang="ko-KR" altLang="en-US" sz="1400" dirty="0" smtClean="0">
                          <a:latin typeface="+mn-lt"/>
                        </a:rPr>
                        <a:t> 등에서 활용될 때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객체를 감지하는 속도도 중요하기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떄문에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은 기존 객체 감지 속도보다 빠르다는 결과를 확인했는데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최근 실시간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임배당을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적용해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보다도 약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배 빠른 정동의 빠른 속도로 감지하는 결과를 선보인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min-YOLOv3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연구가 진행되고 있음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49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GAN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(Generative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Adversarial Networks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그림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작품의 분위기를 바꾸거나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실제 사진을 좋아하는 화풍의 그림으로 변경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인터넷 쇼핑몰에서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피팅</a:t>
                      </a:r>
                      <a:r>
                        <a:rPr lang="ko-KR" altLang="en-US" sz="1400" dirty="0" smtClean="0">
                          <a:latin typeface="+mn-lt"/>
                        </a:rPr>
                        <a:t> 모델을 생성하거나 모델에게 다양한 헤어스타일 적용</a:t>
                      </a:r>
                      <a:r>
                        <a:rPr lang="en-US" altLang="ko-KR" sz="1400" dirty="0" smtClean="0">
                          <a:latin typeface="+mn-lt"/>
                        </a:rPr>
                        <a:t>. </a:t>
                      </a:r>
                      <a:r>
                        <a:rPr lang="ko-KR" altLang="en-US" sz="1400" dirty="0" smtClean="0">
                          <a:latin typeface="+mn-lt"/>
                        </a:rPr>
                        <a:t>최근 사용자가 자유롭게 스케치를 하거나 색상을 적용할 수 있는 </a:t>
                      </a:r>
                      <a:r>
                        <a:rPr lang="en-US" altLang="ko-KR" sz="1400" dirty="0" smtClean="0">
                          <a:latin typeface="+mn-lt"/>
                        </a:rPr>
                        <a:t>SC-FEGAN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 제안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비가 오거나 눈이 오는 상황에서 촬영된 이미지에 대해 비나 눈을 제거하는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송재민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이새봄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박아름 </a:t>
            </a:r>
            <a:r>
              <a:rPr lang="en-US" altLang="ko-KR" sz="800" dirty="0" smtClean="0"/>
              <a:t>(</a:t>
            </a:r>
            <a:r>
              <a:rPr lang="en-US" altLang="ko-KR" sz="800" dirty="0"/>
              <a:t>2020</a:t>
            </a:r>
            <a:r>
              <a:rPr lang="en-US" altLang="ko-KR" sz="800" dirty="0" smtClean="0"/>
              <a:t>) </a:t>
            </a:r>
            <a:r>
              <a:rPr lang="ko-KR" altLang="en-US" sz="800" dirty="0"/>
              <a:t>이미지 인식 기술의 산업 적용 동향 연구 </a:t>
            </a:r>
          </a:p>
        </p:txBody>
      </p:sp>
    </p:spTree>
    <p:extLst>
      <p:ext uri="{BB962C8B-B14F-4D97-AF65-F5344CB8AC3E}">
        <p14:creationId xmlns:p14="http://schemas.microsoft.com/office/powerpoint/2010/main" val="31201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국제화 시대로 </a:t>
            </a:r>
            <a:r>
              <a:rPr lang="ko-KR" altLang="en-US" sz="1600" dirty="0" smtClean="0"/>
              <a:t>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우리나라의 영어 교육은 주입식 교육 형태다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주입식 교육으로 영어를 ‘암기’해야 하는 과목으로 인식하며 시험을 위한 학습으로 인해 영어에 대한 흥미를 쉽게 잃게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학년이 올라갈수록 난이도가 올라가는 영어에 이미 영어에 흥미를 잃은 학생들은 영어를 포기하게 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ko-KR" altLang="en-US" sz="1600" dirty="0" smtClean="0"/>
              <a:t>학생들에게 </a:t>
            </a:r>
            <a:r>
              <a:rPr lang="ko-KR" altLang="en-US" sz="1600" dirty="0"/>
              <a:t>진정한 ‘학습’이 일어나기 위해서는 자기주도적 학습 능력을 키워줄 수 있는 환경 조성이 필요하며 실생활 속 영어단어 학습을 통해 흥미와 학습 효과를 높여줘야 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600" dirty="0" smtClean="0"/>
          </a:p>
          <a:p>
            <a:pPr fontAlgn="base"/>
            <a:r>
              <a:rPr lang="en-US" altLang="ko-KR" sz="1600" dirty="0" smtClean="0"/>
              <a:t>COVID-19 </a:t>
            </a:r>
            <a:r>
              <a:rPr lang="ko-KR" altLang="en-US" sz="1600" dirty="0"/>
              <a:t>심화로 온라인 교육이 확대되고 있는 현재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문제를 해결하기 위해 학생들이 스스로 흥미를 느끼며 꾸준한 자기주도적 학습이 가능한 영어 교육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개발은 </a:t>
            </a:r>
            <a:r>
              <a:rPr lang="ko-KR" altLang="en-US" sz="1600" dirty="0" smtClean="0"/>
              <a:t>필수적이다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1291</Words>
  <Application>Microsoft Office PowerPoint</Application>
  <PresentationFormat>화면 슬라이드 쇼(4:3)</PresentationFormat>
  <Paragraphs>213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300</cp:revision>
  <dcterms:created xsi:type="dcterms:W3CDTF">2014-04-16T00:55:54Z</dcterms:created>
  <dcterms:modified xsi:type="dcterms:W3CDTF">2022-07-09T14:12:02Z</dcterms:modified>
</cp:coreProperties>
</file>