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87" r:id="rId2"/>
    <p:sldId id="388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65" r:id="rId13"/>
    <p:sldId id="383" r:id="rId14"/>
    <p:sldId id="320" r:id="rId15"/>
    <p:sldId id="323" r:id="rId16"/>
    <p:sldId id="309" r:id="rId17"/>
    <p:sldId id="398" r:id="rId18"/>
    <p:sldId id="399" r:id="rId19"/>
    <p:sldId id="400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65"/>
            <p14:sldId id="383"/>
            <p14:sldId id="320"/>
            <p14:sldId id="323"/>
            <p14:sldId id="309"/>
            <p14:sldId id="398"/>
            <p14:sldId id="399"/>
            <p14:sldId id="40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8" autoAdjust="0"/>
    <p:restoredTop sz="94766" autoAdjust="0"/>
  </p:normalViewPr>
  <p:slideViewPr>
    <p:cSldViewPr>
      <p:cViewPr>
        <p:scale>
          <a:sx n="100" d="100"/>
          <a:sy n="100" d="100"/>
        </p:scale>
        <p:origin x="-1944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2022-07-10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0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94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2022-07-10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2022-07-10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2022-07-10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2022-07-10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2022-07-10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2022-07-10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4356" y="1628800"/>
            <a:ext cx="818009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sz="2400" dirty="0" smtClean="0"/>
              <a:t>일본 </a:t>
            </a:r>
            <a:r>
              <a:rPr lang="ko-KR" altLang="en-US" sz="2400" dirty="0" smtClean="0"/>
              <a:t>제외 </a:t>
            </a:r>
            <a:r>
              <a:rPr lang="ko-KR" altLang="en-US" sz="2400" dirty="0" smtClean="0"/>
              <a:t>아시아 태평양 지역의 </a:t>
            </a:r>
            <a:r>
              <a:rPr lang="en-US" altLang="ko-KR" sz="2400" dirty="0" smtClean="0"/>
              <a:t>AR/VR </a:t>
            </a:r>
            <a:r>
              <a:rPr lang="ko-KR" altLang="en-US" sz="2400" dirty="0" smtClean="0"/>
              <a:t>기술 지출이 연평균 성장률</a:t>
            </a:r>
            <a:r>
              <a:rPr lang="en-US" altLang="ko-KR" sz="2400" dirty="0" smtClean="0"/>
              <a:t>(CAGR) 42.4%</a:t>
            </a:r>
            <a:r>
              <a:rPr lang="ko-KR" altLang="en-US" sz="2400" dirty="0" smtClean="0"/>
              <a:t>를 기록</a:t>
            </a:r>
            <a:endParaRPr lang="en-US" altLang="ko-KR" sz="24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400" dirty="0" smtClean="0"/>
              <a:t> </a:t>
            </a:r>
            <a:r>
              <a:rPr lang="en-US" altLang="ko-KR" sz="2400" dirty="0" smtClean="0"/>
              <a:t>2026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166</a:t>
            </a:r>
            <a:r>
              <a:rPr lang="ko-KR" altLang="en-US" sz="2400" dirty="0" smtClean="0"/>
              <a:t>억 달러에 이를 전망</a:t>
            </a:r>
            <a:r>
              <a:rPr lang="en-US" altLang="ko-KR" sz="2400" dirty="0" smtClean="0"/>
              <a:t>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400" dirty="0" smtClean="0"/>
              <a:t>와이어리스 </a:t>
            </a:r>
            <a:r>
              <a:rPr lang="ko-KR" altLang="en-US" sz="2400" dirty="0"/>
              <a:t>퍼</a:t>
            </a:r>
            <a:r>
              <a:rPr lang="ko-KR" altLang="en-US" sz="2400" dirty="0" smtClean="0"/>
              <a:t>스트 </a:t>
            </a:r>
            <a:r>
              <a:rPr lang="ko-KR" altLang="en-US" sz="2400" dirty="0"/>
              <a:t>및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AR/VR </a:t>
            </a:r>
            <a:r>
              <a:rPr lang="ko-KR" altLang="en-US" sz="2400" dirty="0" smtClean="0"/>
              <a:t>기술 투자를 주 동력이 될 것으로 나타남</a:t>
            </a:r>
            <a:endParaRPr lang="en-US" altLang="ko-KR" sz="2400" dirty="0" smtClean="0"/>
          </a:p>
          <a:p>
            <a:endParaRPr lang="en-US" altLang="ko-KR" sz="1600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 smtClean="0"/>
              <a:t>소비자 </a:t>
            </a:r>
            <a:r>
              <a:rPr lang="ko-KR" altLang="en-US" sz="2400" dirty="0"/>
              <a:t>관점에서 현재 소비자 친화적인 </a:t>
            </a:r>
            <a:r>
              <a:rPr lang="en-US" altLang="ko-KR" sz="2400" dirty="0"/>
              <a:t>AR/VR </a:t>
            </a:r>
            <a:r>
              <a:rPr lang="ko-KR" altLang="en-US" sz="2400" dirty="0"/>
              <a:t>기술이 부족한 것은 사실이지만</a:t>
            </a:r>
            <a:r>
              <a:rPr lang="en-US" altLang="ko-KR" sz="2400" dirty="0"/>
              <a:t>, </a:t>
            </a:r>
            <a:r>
              <a:rPr lang="ko-KR" altLang="en-US" sz="2400" dirty="0"/>
              <a:t>향후 몇 년 간 빠르게 변화할 것으로 </a:t>
            </a:r>
            <a:r>
              <a:rPr lang="ko-KR" altLang="en-US" sz="2400" dirty="0" smtClean="0"/>
              <a:t>전망</a:t>
            </a:r>
            <a:endParaRPr lang="en-US" altLang="ko-KR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 smtClean="0"/>
              <a:t>기술 </a:t>
            </a:r>
            <a:r>
              <a:rPr lang="ko-KR" altLang="en-US" sz="2400" dirty="0"/>
              <a:t>공급업체가 </a:t>
            </a:r>
            <a:r>
              <a:rPr lang="en-US" altLang="ko-KR" sz="2400" dirty="0"/>
              <a:t>AR </a:t>
            </a:r>
            <a:r>
              <a:rPr lang="ko-KR" altLang="en-US" sz="2400" dirty="0"/>
              <a:t>스마트 </a:t>
            </a:r>
            <a:r>
              <a:rPr lang="ko-KR" altLang="en-US" sz="2400" dirty="0" err="1" smtClean="0"/>
              <a:t>글래스와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폰</a:t>
            </a:r>
            <a:r>
              <a:rPr lang="en-US" altLang="ko-KR" sz="2400" dirty="0"/>
              <a:t>, VR </a:t>
            </a:r>
            <a:r>
              <a:rPr lang="ko-KR" altLang="en-US" sz="2400" dirty="0" err="1"/>
              <a:t>고글의</a:t>
            </a:r>
            <a:r>
              <a:rPr lang="ko-KR" altLang="en-US" sz="2400" dirty="0"/>
              <a:t> 기능을 개선하고 증강 오디오 기술을 혁신함으로써 </a:t>
            </a:r>
            <a:r>
              <a:rPr lang="ko-KR" altLang="en-US" sz="2400" dirty="0" err="1"/>
              <a:t>컨슈머</a:t>
            </a:r>
            <a:r>
              <a:rPr lang="ko-KR" altLang="en-US" sz="2400" dirty="0"/>
              <a:t> 시장 성장을 이끌어나갈 </a:t>
            </a:r>
            <a:r>
              <a:rPr lang="ko-KR" altLang="en-US" sz="2400" dirty="0" smtClean="0"/>
              <a:t>것으로 전망</a:t>
            </a: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>출처 </a:t>
            </a:r>
            <a:r>
              <a:rPr lang="en-US" altLang="ko-KR" sz="800" dirty="0"/>
              <a:t>: </a:t>
            </a:r>
            <a:r>
              <a:rPr lang="ko-KR" altLang="en-US" sz="800" dirty="0" err="1"/>
              <a:t>아이티데일리</a:t>
            </a:r>
            <a:r>
              <a:rPr lang="en-US" altLang="ko-KR" sz="800" dirty="0"/>
              <a:t>(http://www.itdaily.kr</a:t>
            </a:r>
            <a:r>
              <a:rPr lang="en-US" altLang="ko-KR" sz="800" dirty="0" smtClean="0"/>
              <a:t>), </a:t>
            </a:r>
            <a:r>
              <a:rPr lang="ko-KR" altLang="en-US" sz="800" dirty="0" smtClean="0"/>
              <a:t>한국</a:t>
            </a:r>
            <a:r>
              <a:rPr lang="en-US" altLang="ko-KR" sz="800" dirty="0"/>
              <a:t>IDC(https://www.idc.com/kr)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1409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8177" y="1465337"/>
            <a:ext cx="81800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3200" dirty="0" smtClean="0"/>
              <a:t>제안하는 애플리케이션 특징</a:t>
            </a:r>
            <a:endParaRPr lang="en-US" altLang="ko-KR" sz="3200" dirty="0" smtClean="0"/>
          </a:p>
          <a:p>
            <a:pPr fontAlgn="base"/>
            <a:endParaRPr lang="en-US" altLang="ko-KR" sz="1200" dirty="0" smtClean="0"/>
          </a:p>
          <a:p>
            <a:pPr fontAlgn="base"/>
            <a:endParaRPr lang="ko-KR" altLang="en-US" sz="1200" dirty="0"/>
          </a:p>
          <a:p>
            <a:pPr marL="34290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/>
              <a:t>AR </a:t>
            </a:r>
            <a:r>
              <a:rPr lang="ko-KR" altLang="en-US" dirty="0"/>
              <a:t>기술을 이용한 직관적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pPr marL="34290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이미지와 </a:t>
            </a:r>
            <a:r>
              <a:rPr lang="ko-KR" altLang="en-US" dirty="0"/>
              <a:t>영어단어</a:t>
            </a:r>
            <a:r>
              <a:rPr lang="en-US" altLang="ko-KR" dirty="0"/>
              <a:t>·</a:t>
            </a:r>
            <a:r>
              <a:rPr lang="ko-KR" altLang="en-US" dirty="0"/>
              <a:t>관련 단어 및 </a:t>
            </a:r>
            <a:r>
              <a:rPr lang="ko-KR" altLang="en-US" dirty="0" err="1" smtClean="0"/>
              <a:t>발음제공으로학습</a:t>
            </a:r>
            <a:r>
              <a:rPr lang="ko-KR" altLang="en-US" dirty="0" smtClean="0"/>
              <a:t> 효과를 극대화</a:t>
            </a:r>
            <a:endParaRPr lang="en-US" altLang="ko-KR" dirty="0" smtClean="0"/>
          </a:p>
          <a:p>
            <a:pPr marL="34290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단어장 </a:t>
            </a:r>
            <a:r>
              <a:rPr lang="ko-KR" altLang="en-US" dirty="0"/>
              <a:t>기능과 시험을 통해 학습을 </a:t>
            </a:r>
            <a:r>
              <a:rPr lang="ko-KR" altLang="en-US" dirty="0" smtClean="0"/>
              <a:t>점검할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Habit Tracker, </a:t>
            </a:r>
            <a:r>
              <a:rPr lang="ko-KR" altLang="en-US" dirty="0" smtClean="0"/>
              <a:t>시험 점수 통계 등 학습 현황 확인을 통해 자신의 공부 습관을 점검</a:t>
            </a:r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 smtClean="0"/>
          </a:p>
          <a:p>
            <a:pPr fontAlgn="base"/>
            <a:r>
              <a:rPr lang="ko-KR" altLang="en-US" sz="1600" dirty="0"/>
              <a:t>제안하는 애플리케이션은 </a:t>
            </a:r>
            <a:r>
              <a:rPr lang="en-US" altLang="ko-KR" sz="1600" dirty="0"/>
              <a:t>AR</a:t>
            </a:r>
            <a:r>
              <a:rPr lang="ko-KR" altLang="en-US" sz="1600" dirty="0"/>
              <a:t>과 이미지 인식 기술을 활용해 실생활 속 친근한 물체들로부터 영어를 학습한다</a:t>
            </a:r>
            <a:r>
              <a:rPr lang="en-US" altLang="ko-KR" sz="1600" dirty="0"/>
              <a:t>. </a:t>
            </a:r>
            <a:r>
              <a:rPr lang="ko-KR" altLang="en-US" sz="1600" dirty="0"/>
              <a:t>제공되는 주제와 단어들을 학습하는 것이 아닌</a:t>
            </a:r>
            <a:r>
              <a:rPr lang="en-US" altLang="ko-KR" sz="1600" dirty="0"/>
              <a:t>, </a:t>
            </a:r>
            <a:r>
              <a:rPr lang="ko-KR" altLang="en-US" sz="1600" dirty="0"/>
              <a:t>자신이 학습하고자 하는 내용을 스스로 선택하고 능동적으로 단어를 찾고 학습하는 과정을 통해 영어를 어려워하는 사람들도 영어에 흥미를 느낄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47813" y="2257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4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01990"/>
              </p:ext>
            </p:extLst>
          </p:nvPr>
        </p:nvGraphicFramePr>
        <p:xfrm>
          <a:off x="451988" y="1772816"/>
          <a:ext cx="8008445" cy="4248473"/>
        </p:xfrm>
        <a:graphic>
          <a:graphicData uri="http://schemas.openxmlformats.org/drawingml/2006/table">
            <a:tbl>
              <a:tblPr/>
              <a:tblGrid>
                <a:gridCol w="1601689"/>
                <a:gridCol w="1601689"/>
                <a:gridCol w="1601689"/>
                <a:gridCol w="1601689"/>
                <a:gridCol w="1601689"/>
              </a:tblGrid>
              <a:tr h="4975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뿌리스쿨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(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한이음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듀오링고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그림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보카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제안하는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6714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이용 대상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아동 학습자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외국어 입문 및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초급학습자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초등학생 영어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수준의 학습자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영어 중하급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학습자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이미지 제공 여부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유료화 유무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-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카메라 인식 기능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AR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사용 여부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77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학습 단어 선택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(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자기주도 학습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여부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4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연관 단어 추천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기능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47813" y="2257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6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58838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024043"/>
              </p:ext>
            </p:extLst>
          </p:nvPr>
        </p:nvGraphicFramePr>
        <p:xfrm>
          <a:off x="479436" y="1268760"/>
          <a:ext cx="8280920" cy="496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152128"/>
                <a:gridCol w="1080120"/>
                <a:gridCol w="5328592"/>
              </a:tblGrid>
              <a:tr h="312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기능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456707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S/W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 및 회원가입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회원가입을 통해 회원 정보를 관리한다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4181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단어 학습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물체 인식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카메라에 비친 사물을 인식한다</a:t>
                      </a:r>
                      <a:r>
                        <a:rPr lang="en-US" altLang="ko-KR" sz="1400" dirty="0" smtClean="0"/>
                        <a:t>.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사물이 여러 개인 경우를 대비해 사물 인식률을 높인다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사물에 알맞은 단어를 </a:t>
                      </a:r>
                      <a:r>
                        <a:rPr lang="en-US" altLang="ko-KR" sz="1400" dirty="0" smtClean="0"/>
                        <a:t>AR </a:t>
                      </a:r>
                      <a:r>
                        <a:rPr lang="ko-KR" altLang="en-US" sz="1400" dirty="0" smtClean="0"/>
                        <a:t>기술을 활용해 화면으로 띄운다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3123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단어 검색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원하는 단어를 직접적으로 검색할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124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단어 정보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이미지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인식한 사물을 이미지로 보여준다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40620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인식한 사물의 </a:t>
                      </a:r>
                      <a:r>
                        <a:rPr lang="ko-KR" altLang="en-US" sz="1400" dirty="0" err="1" smtClean="0"/>
                        <a:t>영단어와</a:t>
                      </a:r>
                      <a:r>
                        <a:rPr lang="ko-KR" altLang="en-US" sz="1400" dirty="0" smtClean="0"/>
                        <a:t> 뜻을 보여준다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‘</a:t>
                      </a:r>
                      <a:r>
                        <a:rPr lang="ko-KR" altLang="en-US" sz="1400" baseline="0" dirty="0" smtClean="0"/>
                        <a:t>연관 단어 보기</a:t>
                      </a:r>
                      <a:r>
                        <a:rPr lang="en-US" altLang="ko-KR" sz="1400" baseline="0" dirty="0" smtClean="0"/>
                        <a:t>’</a:t>
                      </a:r>
                      <a:r>
                        <a:rPr lang="ko-KR" altLang="en-US" sz="1400" baseline="0" dirty="0" smtClean="0"/>
                        <a:t>버튼을 누를 시 함께 학습할 수 있도록 관련된 연관 단어를 마인드맵 형식으로 제공한다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학습하고자 하는 단어를 선택해 담는다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3123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발음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소리 버튼을 누를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단어의 발음을 들려주어 학습에 도움을 준다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1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58838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198661"/>
              </p:ext>
            </p:extLst>
          </p:nvPr>
        </p:nvGraphicFramePr>
        <p:xfrm>
          <a:off x="479436" y="1268761"/>
          <a:ext cx="8269028" cy="4978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046"/>
                <a:gridCol w="2229042"/>
                <a:gridCol w="5320940"/>
              </a:tblGrid>
              <a:tr h="284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127937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S/W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나만의 단어장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단어 목록은 날짜 별 리스트 형식으로 정렬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이미지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단어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발음 정보 제공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연관 단어는 </a:t>
                      </a:r>
                      <a:r>
                        <a:rPr lang="ko-KR" altLang="en-US" sz="1400" baseline="0" dirty="0" err="1" smtClean="0"/>
                        <a:t>토글</a:t>
                      </a:r>
                      <a:r>
                        <a:rPr lang="ko-KR" altLang="en-US" sz="1400" baseline="0" dirty="0" smtClean="0"/>
                        <a:t> 형식으로 제공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6561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시험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단어는 학습자가 선정한 단어 중 랜덤으로 추출해 진행된다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시험 유형은 다음과 같다</a:t>
                      </a:r>
                      <a:endParaRPr lang="en-US" altLang="ko-KR" sz="14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 1. </a:t>
                      </a:r>
                      <a:r>
                        <a:rPr lang="ko-KR" altLang="en-US" sz="1400" baseline="0" dirty="0" smtClean="0"/>
                        <a:t>이미지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영어단어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뜻 연결하기</a:t>
                      </a:r>
                      <a:endParaRPr lang="en-US" altLang="ko-KR" sz="14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 2. </a:t>
                      </a:r>
                      <a:r>
                        <a:rPr lang="ko-KR" altLang="en-US" sz="1400" baseline="0" dirty="0" smtClean="0"/>
                        <a:t>발음을 듣고 영어로 받아쓰기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 3. </a:t>
                      </a:r>
                      <a:r>
                        <a:rPr lang="ko-KR" altLang="en-US" sz="1400" baseline="0" dirty="0" smtClean="0"/>
                        <a:t>네 보기 중 알맞은 보기 고르기</a:t>
                      </a:r>
                      <a:endParaRPr lang="en-US" altLang="ko-KR" sz="14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 4. </a:t>
                      </a:r>
                      <a:r>
                        <a:rPr lang="ko-KR" altLang="en-US" sz="1400" baseline="0" dirty="0" smtClean="0"/>
                        <a:t>알맞은 답 쓰기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17383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학습</a:t>
                      </a:r>
                      <a:r>
                        <a:rPr lang="ko-KR" altLang="en-US" sz="1400" baseline="0" dirty="0" smtClean="0"/>
                        <a:t> 현황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 </a:t>
                      </a:r>
                      <a:r>
                        <a:rPr lang="ko-KR" altLang="en-US" sz="1400" dirty="0" smtClean="0"/>
                        <a:t>캘린더에 학습량이 표시되며 각 날짜를 선택해 해당 날짜에 학습한 단어 목록 확인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-  </a:t>
                      </a:r>
                      <a:r>
                        <a:rPr lang="ko-KR" altLang="en-US" sz="1400" dirty="0" smtClean="0"/>
                        <a:t>시험 결과 통계를 그래프로 확인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하루에 </a:t>
                      </a:r>
                      <a:r>
                        <a:rPr lang="ko-KR" altLang="en-US" sz="1400" dirty="0" err="1" smtClean="0"/>
                        <a:t>여러번</a:t>
                      </a:r>
                      <a:r>
                        <a:rPr lang="ko-KR" altLang="en-US" sz="1400" dirty="0" smtClean="0"/>
                        <a:t> 시험을 응시했을 경우 평균 점수로 나타낸다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13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D3D9F53E-BDE4-CDAB-66A9-40BFBE371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026" name="Picture 2" descr="D:\Folders\Downloads\Web 1920 – 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0" t="11373" r="8470" b="17993"/>
          <a:stretch/>
        </p:blipFill>
        <p:spPr bwMode="auto">
          <a:xfrm>
            <a:off x="424356" y="1197124"/>
            <a:ext cx="8180092" cy="38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94312" y="5024058"/>
            <a:ext cx="4144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데이터 접근</a:t>
            </a:r>
            <a:endParaRPr lang="en-US" altLang="ko-KR" sz="1400" b="1" dirty="0" smtClean="0"/>
          </a:p>
          <a:p>
            <a:r>
              <a:rPr lang="ko-KR" altLang="en-US" sz="1400" dirty="0" smtClean="0"/>
              <a:t>① 사용자가 에 접속</a:t>
            </a:r>
            <a:endParaRPr lang="en-US" altLang="ko-KR" sz="1400" dirty="0" smtClean="0"/>
          </a:p>
          <a:p>
            <a:r>
              <a:rPr lang="ko-KR" altLang="en-US" sz="1400" dirty="0" smtClean="0"/>
              <a:t>② 카메라를 통해 혹은 검색 창에 데이터 검색</a:t>
            </a:r>
            <a:endParaRPr lang="en-US" altLang="ko-KR" sz="1400" dirty="0" smtClean="0"/>
          </a:p>
          <a:p>
            <a:r>
              <a:rPr lang="ko-KR" altLang="en-US" sz="1400" dirty="0"/>
              <a:t>③ </a:t>
            </a:r>
            <a:r>
              <a:rPr lang="ko-KR" altLang="en-US" sz="1400" dirty="0" smtClean="0"/>
              <a:t>불러 받은 데이터 제공 받음</a:t>
            </a:r>
            <a:endParaRPr lang="en-US" altLang="ko-KR" sz="1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838982" y="5024058"/>
            <a:ext cx="4144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데이터 전달</a:t>
            </a:r>
            <a:endParaRPr lang="en-US" altLang="ko-KR" sz="1400" b="1" dirty="0" smtClean="0"/>
          </a:p>
          <a:p>
            <a:r>
              <a:rPr lang="ko-KR" altLang="en-US" sz="1400" dirty="0" smtClean="0"/>
              <a:t>① 영어사전 </a:t>
            </a:r>
            <a:r>
              <a:rPr lang="en-US" altLang="ko-KR" sz="1400" dirty="0" smtClean="0"/>
              <a:t>API </a:t>
            </a:r>
            <a:r>
              <a:rPr lang="ko-KR" altLang="en-US" sz="1400" dirty="0" smtClean="0"/>
              <a:t>에 데이터 요청</a:t>
            </a:r>
            <a:endParaRPr lang="en-US" altLang="ko-KR" sz="1400" dirty="0" smtClean="0"/>
          </a:p>
          <a:p>
            <a:r>
              <a:rPr lang="ko-KR" altLang="en-US" sz="1400" dirty="0" smtClean="0"/>
              <a:t>② 불러 받은 데이터 전달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3706EB0E-4B0E-E1BE-031B-442B1279A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7" name="Picture 2" descr="D:\Folders\Google Drive\졸프\소스\와이어프레임(영문)_FW장고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1" t="15017" r="7644" b="8663"/>
          <a:stretch/>
        </p:blipFill>
        <p:spPr bwMode="auto">
          <a:xfrm>
            <a:off x="424356" y="1124744"/>
            <a:ext cx="8180092" cy="415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24356" y="4812276"/>
            <a:ext cx="4144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front-end</a:t>
            </a:r>
          </a:p>
          <a:p>
            <a:r>
              <a:rPr lang="ko-KR" altLang="en-US" sz="1400" dirty="0" smtClean="0"/>
              <a:t>① 로그인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파이어 베이스를 통해 유저 정보 저장</a:t>
            </a:r>
            <a:endParaRPr lang="en-US" altLang="ko-KR" sz="1400" dirty="0" smtClean="0"/>
          </a:p>
          <a:p>
            <a:r>
              <a:rPr lang="ko-KR" altLang="en-US" sz="1400" dirty="0" smtClean="0"/>
              <a:t>② 데이터 요청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촬영한 이미지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검색 자료 등 요청</a:t>
            </a:r>
            <a:endParaRPr lang="en-US" altLang="ko-KR" sz="1400" dirty="0" smtClean="0"/>
          </a:p>
          <a:p>
            <a:r>
              <a:rPr lang="ko-KR" altLang="en-US" sz="1400" dirty="0"/>
              <a:t>③ </a:t>
            </a:r>
            <a:r>
              <a:rPr lang="ko-KR" altLang="en-US" sz="1400" dirty="0" smtClean="0"/>
              <a:t>인식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대상 이미지 처리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사용자 정보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통계분석</a:t>
            </a:r>
            <a:endParaRPr lang="en-US" altLang="ko-KR" sz="14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480925" y="2518157"/>
            <a:ext cx="349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①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50058" y="4799972"/>
            <a:ext cx="4219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back-end</a:t>
            </a:r>
          </a:p>
          <a:p>
            <a:r>
              <a:rPr lang="ko-KR" altLang="en-US" sz="1400" dirty="0" smtClean="0"/>
              <a:t>④ 이미지 분석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이미지 분석 </a:t>
            </a:r>
            <a:r>
              <a:rPr lang="ko-KR" altLang="en-US" sz="1400" dirty="0" smtClean="0"/>
              <a:t>진행</a:t>
            </a:r>
            <a:endParaRPr lang="en-US" altLang="ko-KR" sz="1400" dirty="0" smtClean="0"/>
          </a:p>
          <a:p>
            <a:r>
              <a:rPr lang="ko-KR" altLang="en-US" sz="1400" dirty="0"/>
              <a:t>⑤</a:t>
            </a:r>
            <a:r>
              <a:rPr lang="ko-KR" altLang="en-US" sz="1400" dirty="0" smtClean="0"/>
              <a:t> 분석 결과 전달</a:t>
            </a:r>
            <a:r>
              <a:rPr lang="en-US" altLang="ko-KR" sz="1400" dirty="0" smtClean="0"/>
              <a:t>: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이미지를 분석한 결과를 통해 번역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뜻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음성 파일 등 검색된 데이터 추출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80924" y="3361161"/>
            <a:ext cx="642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②③</a:t>
            </a:r>
            <a:endParaRPr lang="ko-KR" altLang="en-US" sz="1600" b="1" dirty="0">
              <a:solidFill>
                <a:srgbClr val="FF0000"/>
              </a:solidFill>
            </a:endParaRPr>
          </a:p>
          <a:p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94275" y="3356812"/>
            <a:ext cx="349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④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68370" y="3353988"/>
            <a:ext cx="349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⑤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D7722BE1-3405-309C-73CC-538D3ED18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Picture 2" descr="D:\Folders\Downloads\Web 1920 – 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21" y="1129680"/>
            <a:ext cx="8565158" cy="481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4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43" y="836712"/>
            <a:ext cx="4810246" cy="457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367" y="5756106"/>
            <a:ext cx="8180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 err="1" smtClean="0"/>
              <a:t>HomeActivity</a:t>
            </a:r>
            <a:r>
              <a:rPr lang="en-US" altLang="ko-KR" sz="1600" dirty="0" smtClean="0"/>
              <a:t> – </a:t>
            </a:r>
            <a:r>
              <a:rPr lang="ko-KR" altLang="en-US" sz="1600" dirty="0" smtClean="0"/>
              <a:t>탭 바 메뉴 구성</a:t>
            </a:r>
            <a:endParaRPr lang="en-US" altLang="ko-KR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838" y="1772816"/>
            <a:ext cx="4810737" cy="3307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439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44" y="2313838"/>
            <a:ext cx="6635606" cy="172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8177" y="5248275"/>
            <a:ext cx="8180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 err="1" smtClean="0"/>
              <a:t>MainActivity</a:t>
            </a:r>
            <a:r>
              <a:rPr lang="en-US" altLang="ko-KR" sz="1600" dirty="0" smtClean="0"/>
              <a:t> - </a:t>
            </a:r>
            <a:r>
              <a:rPr lang="ko-KR" altLang="en-US" sz="1600" dirty="0" err="1"/>
              <a:t>로그인을</a:t>
            </a:r>
            <a:r>
              <a:rPr lang="ko-KR" altLang="en-US" sz="1600" dirty="0"/>
              <a:t> 위한 </a:t>
            </a:r>
            <a:r>
              <a:rPr lang="ko-KR" altLang="en-US" sz="1600" dirty="0" err="1" smtClean="0"/>
              <a:t>액티비티</a:t>
            </a:r>
            <a:endParaRPr lang="en-US" altLang="ko-KR" sz="16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8640"/>
            <a:ext cx="3231201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560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588197"/>
            <a:ext cx="5184575" cy="255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8177" y="5248275"/>
            <a:ext cx="8180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 err="1" smtClean="0"/>
              <a:t>SubActivity</a:t>
            </a:r>
            <a:r>
              <a:rPr lang="en-US" altLang="ko-KR" sz="1600" dirty="0" smtClean="0"/>
              <a:t> – </a:t>
            </a:r>
            <a:r>
              <a:rPr lang="ko-KR" altLang="en-US" sz="1600" dirty="0" smtClean="0"/>
              <a:t>회원가입을 위한 </a:t>
            </a:r>
            <a:r>
              <a:rPr lang="ko-KR" altLang="en-US" sz="1600" dirty="0" err="1" smtClean="0"/>
              <a:t>액티비티</a:t>
            </a:r>
            <a:endParaRPr lang="en-US" altLang="ko-KR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883" y="332656"/>
            <a:ext cx="4427221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644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027" name="Picture 3" descr="D:\Folders\Downloads\208588_210372_243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7011143" cy="476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26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026" name="Picture 2" descr="D:\Folders\Downloads\208588_210371_233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6871126" cy="446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19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4356" y="1484784"/>
            <a:ext cx="80371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VR</a:t>
            </a:r>
            <a:r>
              <a:rPr lang="en-US" altLang="ko-KR" sz="1600" dirty="0"/>
              <a:t>, AR, MR </a:t>
            </a:r>
            <a:r>
              <a:rPr lang="ko-KR" altLang="en-US" sz="1600" dirty="0"/>
              <a:t>기술은 </a:t>
            </a:r>
            <a:r>
              <a:rPr lang="ko-KR" altLang="en-US" sz="1600" dirty="0" err="1"/>
              <a:t>실감형</a:t>
            </a:r>
            <a:r>
              <a:rPr lang="ko-KR" altLang="en-US" sz="1600" dirty="0"/>
              <a:t> 미디어로 통칭되며 최근에는 확장현실</a:t>
            </a:r>
            <a:r>
              <a:rPr lang="en-US" altLang="ko-KR" sz="1600" dirty="0"/>
              <a:t>(Extended Reality: XR)</a:t>
            </a:r>
            <a:r>
              <a:rPr lang="ko-KR" altLang="en-US" sz="1600" dirty="0"/>
              <a:t>이라고 불리기도 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가상현실이 </a:t>
            </a:r>
            <a:r>
              <a:rPr lang="ko-KR" altLang="en-US" sz="1600" dirty="0" err="1"/>
              <a:t>몰입형</a:t>
            </a:r>
            <a:r>
              <a:rPr lang="ko-KR" altLang="en-US" sz="1600" dirty="0"/>
              <a:t> 장치를 통해 현실 세계와 단절된 </a:t>
            </a:r>
            <a:r>
              <a:rPr lang="ko-KR" altLang="en-US" sz="1600" dirty="0" err="1"/>
              <a:t>콘텐츠를</a:t>
            </a:r>
            <a:r>
              <a:rPr lang="ko-KR" altLang="en-US" sz="1600" dirty="0"/>
              <a:t> 체험하게 해준다면</a:t>
            </a:r>
            <a:r>
              <a:rPr lang="en-US" altLang="ko-KR" sz="1600" dirty="0"/>
              <a:t>, </a:t>
            </a:r>
            <a:r>
              <a:rPr lang="ko-KR" altLang="en-US" sz="1600" dirty="0"/>
              <a:t>증강현실은 실제 세계와 융합된 </a:t>
            </a:r>
            <a:r>
              <a:rPr lang="ko-KR" altLang="en-US" sz="1600" dirty="0" err="1"/>
              <a:t>콘텐츠를</a:t>
            </a:r>
            <a:r>
              <a:rPr lang="ko-KR" altLang="en-US" sz="1600" dirty="0"/>
              <a:t> 제시한다는 점에서 구별된다</a:t>
            </a:r>
            <a:r>
              <a:rPr lang="en-US" altLang="ko-KR" sz="1600" dirty="0"/>
              <a:t>. </a:t>
            </a:r>
            <a:r>
              <a:rPr lang="ko-KR" altLang="en-US" sz="1600" dirty="0"/>
              <a:t>최근에는 증강현실의 연장선상에서 가상 세계와 실제 세계의 결합이 더욱 자연스러워지는 혼합현실이 등장하면서 이용자의 몰입경험을 극대화 하는 기술이 개발되고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몰입경험은 현재의 시각기반의 가상정보 범위가 오감으로 확장되고</a:t>
            </a:r>
            <a:r>
              <a:rPr lang="en-US" altLang="ko-KR" sz="1600" dirty="0"/>
              <a:t>, </a:t>
            </a:r>
            <a:r>
              <a:rPr lang="ko-KR" altLang="en-US" sz="1600" dirty="0"/>
              <a:t>기기당 단일 사용자 환경에서 복수의 사용자가 거리에 제약 없이 같은 가상공간을 공유하고 소통할 수 있는 다중 사용자 환경으로</a:t>
            </a:r>
            <a:r>
              <a:rPr lang="en-US" altLang="ko-KR" sz="1600" dirty="0"/>
              <a:t>2) </a:t>
            </a:r>
            <a:r>
              <a:rPr lang="ko-KR" altLang="en-US" sz="1600" dirty="0"/>
              <a:t>발전되면서 더욱 극대화될 것으로 예상된다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24356" y="6021288"/>
            <a:ext cx="8180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출처 </a:t>
            </a:r>
            <a:r>
              <a:rPr lang="en-US" altLang="ko-KR" sz="800" dirty="0"/>
              <a:t>: </a:t>
            </a:r>
            <a:r>
              <a:rPr lang="ko-KR" altLang="en-US" sz="800" dirty="0" smtClean="0"/>
              <a:t>윤현영 </a:t>
            </a:r>
            <a:r>
              <a:rPr lang="en-US" altLang="ko-KR" sz="800" dirty="0" smtClean="0"/>
              <a:t>(2019</a:t>
            </a:r>
            <a:r>
              <a:rPr lang="en-US" altLang="ko-KR" sz="800" dirty="0"/>
              <a:t>) VR · AR · MR </a:t>
            </a:r>
            <a:r>
              <a:rPr lang="ko-KR" altLang="en-US" sz="800" dirty="0"/>
              <a:t>관련 기술 및 정책 동향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50312"/>
              </p:ext>
            </p:extLst>
          </p:nvPr>
        </p:nvGraphicFramePr>
        <p:xfrm>
          <a:off x="485897" y="1556792"/>
          <a:ext cx="8064331" cy="4323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855"/>
                <a:gridCol w="6210476"/>
              </a:tblGrid>
              <a:tr h="41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AR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기술명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주요 내용</a:t>
                      </a:r>
                      <a:endParaRPr lang="ko-KR" altLang="en-US" sz="1600" dirty="0"/>
                    </a:p>
                  </a:txBody>
                  <a:tcPr/>
                </a:tc>
              </a:tr>
              <a:tr h="1299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센싱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및 </a:t>
                      </a:r>
                      <a:r>
                        <a:rPr lang="ko-KR" altLang="en-US" sz="1600" dirty="0" err="1" smtClean="0"/>
                        <a:t>트레이싱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증강을 위한 가상 물체를 실제 공간에 정밀하게 위치를 제공하는 기술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err="1" smtClean="0"/>
                        <a:t>마커와</a:t>
                      </a:r>
                      <a:r>
                        <a:rPr lang="ko-KR" altLang="en-US" sz="1600" dirty="0" smtClean="0"/>
                        <a:t> 같이 미리 알고</a:t>
                      </a:r>
                      <a:r>
                        <a:rPr lang="ko-KR" altLang="en-US" sz="1600" baseline="0" dirty="0" smtClean="0"/>
                        <a:t> 있는 정보를 이용하는 방법과 </a:t>
                      </a:r>
                      <a:r>
                        <a:rPr lang="ko-KR" altLang="en-US" sz="1600" baseline="0" dirty="0" err="1" smtClean="0"/>
                        <a:t>비주얼</a:t>
                      </a:r>
                      <a:r>
                        <a:rPr lang="ko-KR" altLang="en-US" sz="1600" baseline="0" dirty="0" smtClean="0"/>
                        <a:t> 처럼 새로운 공간에 대한 </a:t>
                      </a:r>
                      <a:r>
                        <a:rPr lang="ko-KR" altLang="en-US" sz="1600" baseline="0" dirty="0" err="1" smtClean="0"/>
                        <a:t>트래킹을</a:t>
                      </a:r>
                      <a:r>
                        <a:rPr lang="ko-KR" altLang="en-US" sz="1600" baseline="0" dirty="0" smtClean="0"/>
                        <a:t> 지원하는 기술 등 다양한 방법으로 개발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1299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영상합성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가상 물체를 실제 공간의 영상과 일치하게 표현하는 기술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증강현실 환경을 사용자에게 제공하는 장치기술과 실제 광간과 </a:t>
                      </a:r>
                      <a:r>
                        <a:rPr lang="ko-KR" altLang="en-US" sz="1600" dirty="0" err="1" smtClean="0"/>
                        <a:t>심리스</a:t>
                      </a:r>
                      <a:r>
                        <a:rPr lang="en-US" altLang="ko-KR" sz="1600" dirty="0" smtClean="0"/>
                        <a:t>(seamless)</a:t>
                      </a:r>
                      <a:r>
                        <a:rPr lang="ko-KR" altLang="en-US" sz="1600" dirty="0" smtClean="0"/>
                        <a:t>하게 영상을 합성하는 기술 표함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1299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실시간 증강현실 상호작용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실제 공간에 합성된 가상의 물체를 증강현실 참여자가 실시간 상호작용을</a:t>
                      </a:r>
                      <a:r>
                        <a:rPr lang="ko-KR" altLang="en-US" sz="1600" baseline="0" dirty="0" smtClean="0"/>
                        <a:t> 통해 증강현실 공간을 체험할 수 있게 하는 기술 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62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4356" y="1484784"/>
            <a:ext cx="803716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VR, </a:t>
            </a:r>
            <a:r>
              <a:rPr lang="en-US" altLang="ko-KR" sz="3200" dirty="0" smtClean="0"/>
              <a:t>AR</a:t>
            </a:r>
            <a:r>
              <a:rPr lang="ko-KR" altLang="en-US" sz="3200" dirty="0" smtClean="0"/>
              <a:t>의 정의 및 구분</a:t>
            </a:r>
            <a:endParaRPr lang="en-US" altLang="ko-KR" sz="3200" dirty="0" smtClean="0"/>
          </a:p>
          <a:p>
            <a:endParaRPr lang="en-US" altLang="ko-KR" sz="1200" dirty="0" smtClean="0"/>
          </a:p>
          <a:p>
            <a:r>
              <a:rPr lang="en-US" altLang="ko-KR" sz="1600" dirty="0"/>
              <a:t>VR, AR, MR </a:t>
            </a:r>
            <a:r>
              <a:rPr lang="ko-KR" altLang="en-US" sz="1600" dirty="0"/>
              <a:t>기술은 </a:t>
            </a:r>
            <a:r>
              <a:rPr lang="ko-KR" altLang="en-US" sz="1600" dirty="0" err="1"/>
              <a:t>실감형</a:t>
            </a:r>
            <a:r>
              <a:rPr lang="ko-KR" altLang="en-US" sz="1600" dirty="0"/>
              <a:t> 미디어로 통칭되며 </a:t>
            </a:r>
            <a:r>
              <a:rPr lang="ko-KR" altLang="en-US" sz="1600" dirty="0" smtClean="0"/>
              <a:t>최근에는</a:t>
            </a:r>
            <a:endParaRPr lang="en-US" altLang="ko-KR" sz="1600" dirty="0" smtClean="0"/>
          </a:p>
          <a:p>
            <a:r>
              <a:rPr lang="ko-KR" altLang="en-US" sz="1600" dirty="0" smtClean="0"/>
              <a:t>확장현실</a:t>
            </a:r>
            <a:r>
              <a:rPr lang="en-US" altLang="ko-KR" sz="1600" dirty="0"/>
              <a:t>(Extended Reality: XR)</a:t>
            </a:r>
            <a:r>
              <a:rPr lang="ko-KR" altLang="en-US" sz="1600" dirty="0"/>
              <a:t>이라고 불리기도 한다</a:t>
            </a:r>
            <a:r>
              <a:rPr lang="en-US" altLang="ko-KR" sz="1200" dirty="0"/>
              <a:t>.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dirty="0"/>
              <a:t>VR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가상현실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: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몰입형</a:t>
            </a:r>
            <a:r>
              <a:rPr lang="ko-KR" altLang="en-US" sz="2400" dirty="0"/>
              <a:t> 장치를 통해 현실 세계와 단절된 </a:t>
            </a:r>
            <a:r>
              <a:rPr lang="ko-KR" altLang="en-US" sz="2400" dirty="0" err="1"/>
              <a:t>콘텐츠를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체험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/>
              <a:t>AR(</a:t>
            </a:r>
            <a:r>
              <a:rPr lang="ko-KR" altLang="en-US" sz="2400" dirty="0" smtClean="0"/>
              <a:t>증강현실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: </a:t>
            </a:r>
            <a:r>
              <a:rPr lang="ko-KR" altLang="en-US" sz="2400" dirty="0" smtClean="0"/>
              <a:t>실제 </a:t>
            </a:r>
            <a:r>
              <a:rPr lang="ko-KR" altLang="en-US" sz="2400" dirty="0"/>
              <a:t>세계와 융합된 </a:t>
            </a:r>
            <a:r>
              <a:rPr lang="ko-KR" altLang="en-US" sz="2400" dirty="0" err="1"/>
              <a:t>콘텐츠를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제시함</a:t>
            </a:r>
            <a:endParaRPr lang="en-US" altLang="ko-KR" sz="24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0079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4355" y="1268760"/>
            <a:ext cx="803716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VR/AR</a:t>
            </a:r>
            <a:r>
              <a:rPr lang="ko-KR" altLang="en-US" sz="3200" dirty="0" smtClean="0"/>
              <a:t> 핵심기술</a:t>
            </a:r>
            <a:endParaRPr lang="en-US" altLang="ko-KR" sz="3200" dirty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sz="2400" dirty="0" smtClean="0"/>
              <a:t>VR</a:t>
            </a:r>
          </a:p>
          <a:p>
            <a:pPr marL="742950" lvl="1" indent="-285750">
              <a:buFontTx/>
              <a:buChar char="-"/>
            </a:pPr>
            <a:r>
              <a:rPr lang="ko-KR" altLang="en-US" sz="2400" dirty="0" smtClean="0"/>
              <a:t>몰입가시화 기술</a:t>
            </a:r>
            <a:endParaRPr lang="en-US" altLang="ko-KR" sz="2400" dirty="0"/>
          </a:p>
          <a:p>
            <a:pPr marL="742950" lvl="1" indent="-285750">
              <a:buFontTx/>
              <a:buChar char="-"/>
            </a:pPr>
            <a:r>
              <a:rPr lang="ko-KR" altLang="en-US" sz="2400" dirty="0" smtClean="0"/>
              <a:t>실감 </a:t>
            </a:r>
            <a:r>
              <a:rPr lang="ko-KR" altLang="en-US" sz="2400" dirty="0"/>
              <a:t>상호작용 </a:t>
            </a:r>
            <a:r>
              <a:rPr lang="ko-KR" altLang="en-US" sz="2400" dirty="0" smtClean="0"/>
              <a:t>기술</a:t>
            </a:r>
            <a:endParaRPr lang="en-US" altLang="ko-KR" sz="2400" dirty="0" smtClean="0"/>
          </a:p>
          <a:p>
            <a:pPr marL="742950" lvl="1" indent="-285750">
              <a:buFontTx/>
              <a:buChar char="-"/>
            </a:pPr>
            <a:r>
              <a:rPr lang="ko-KR" altLang="en-US" sz="2400" dirty="0" smtClean="0"/>
              <a:t>가상현실 환경생성</a:t>
            </a:r>
            <a:endParaRPr lang="en-US" altLang="ko-KR" sz="2400" dirty="0" smtClean="0"/>
          </a:p>
          <a:p>
            <a:pPr marL="742950" lvl="1" indent="-285750">
              <a:buFontTx/>
              <a:buChar char="-"/>
            </a:pPr>
            <a:r>
              <a:rPr lang="ko-KR" altLang="en-US" sz="2400" dirty="0" smtClean="0"/>
              <a:t>시뮬레이션 기술 </a:t>
            </a:r>
            <a:endParaRPr lang="en-US" altLang="ko-KR" sz="2400" dirty="0" smtClean="0"/>
          </a:p>
          <a:p>
            <a:pPr lvl="1"/>
            <a:endParaRPr lang="en-US" altLang="ko-KR" sz="12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sz="2400" dirty="0" smtClean="0"/>
              <a:t>AR</a:t>
            </a:r>
            <a:endParaRPr lang="en-US" altLang="ko-KR" sz="2400" dirty="0"/>
          </a:p>
          <a:p>
            <a:pPr marL="742950" lvl="1" indent="-285750">
              <a:buFontTx/>
              <a:buChar char="-"/>
            </a:pPr>
            <a:r>
              <a:rPr lang="ko-KR" altLang="en-US" sz="2400" dirty="0" err="1" smtClean="0"/>
              <a:t>센싱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및 </a:t>
            </a:r>
            <a:r>
              <a:rPr lang="ko-KR" altLang="en-US" sz="2400" dirty="0" err="1" smtClean="0"/>
              <a:t>트래킹</a:t>
            </a:r>
            <a:endParaRPr lang="en-US" altLang="ko-KR" sz="2400" dirty="0"/>
          </a:p>
          <a:p>
            <a:pPr marL="742950" lvl="1" indent="-285750">
              <a:buFontTx/>
              <a:buChar char="-"/>
            </a:pPr>
            <a:r>
              <a:rPr lang="ko-KR" altLang="en-US" sz="2400" dirty="0" smtClean="0"/>
              <a:t>영상합성 </a:t>
            </a:r>
            <a:r>
              <a:rPr lang="ko-KR" altLang="en-US" sz="2400" dirty="0"/>
              <a:t>기술</a:t>
            </a:r>
            <a:r>
              <a:rPr lang="en-US" altLang="ko-KR" sz="2400" dirty="0" smtClean="0"/>
              <a:t>,</a:t>
            </a:r>
          </a:p>
          <a:p>
            <a:pPr marL="742950" lvl="1" indent="-285750">
              <a:buFontTx/>
              <a:buChar char="-"/>
            </a:pPr>
            <a:r>
              <a:rPr lang="ko-KR" altLang="en-US" sz="2400" dirty="0" smtClean="0"/>
              <a:t>실시간 </a:t>
            </a:r>
            <a:r>
              <a:rPr lang="ko-KR" altLang="en-US" sz="2400" dirty="0"/>
              <a:t>증강현실 </a:t>
            </a:r>
            <a:r>
              <a:rPr lang="ko-KR" altLang="en-US" sz="2400" dirty="0" smtClean="0"/>
              <a:t>상호작용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31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0763" y="4761227"/>
            <a:ext cx="8037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이미지 출처 </a:t>
            </a:r>
            <a:r>
              <a:rPr lang="en-US" altLang="ko-KR" sz="800" dirty="0"/>
              <a:t>: </a:t>
            </a:r>
            <a:r>
              <a:rPr lang="en-US" altLang="ko-KR" sz="800" dirty="0" smtClean="0"/>
              <a:t>Samsung Newsroom(https</a:t>
            </a:r>
            <a:r>
              <a:rPr lang="en-US" altLang="ko-KR" sz="800" dirty="0"/>
              <a:t>://</a:t>
            </a:r>
            <a:r>
              <a:rPr lang="en-US" altLang="ko-KR" sz="800" dirty="0" smtClean="0"/>
              <a:t>news.samsung.com/kr)</a:t>
            </a:r>
            <a:endParaRPr lang="ko-KR" altLang="en-US" sz="800" dirty="0" smtClean="0"/>
          </a:p>
          <a:p>
            <a:endParaRPr lang="en-US" altLang="ko-KR" sz="800" dirty="0" smtClean="0"/>
          </a:p>
          <a:p>
            <a:r>
              <a:rPr lang="ko-KR" altLang="en-US" sz="1600" dirty="0" smtClean="0"/>
              <a:t>최근에는 </a:t>
            </a:r>
            <a:r>
              <a:rPr lang="ko-KR" altLang="en-US" sz="1600" dirty="0"/>
              <a:t>증강현실의 연장선상에서 가상 세계와 실제 세계의 결합이 더욱 자연스러워지는 혼합현실이 등장하면서 이용자의 몰입경험을 극대화 하는 기술이 개발되고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몰입경험은 현재의 시각기반의 가상정보 범위가 오감으로 확장되고</a:t>
            </a:r>
            <a:r>
              <a:rPr lang="en-US" altLang="ko-KR" sz="1600" dirty="0"/>
              <a:t>, </a:t>
            </a:r>
            <a:r>
              <a:rPr lang="ko-KR" altLang="en-US" sz="1600" dirty="0"/>
              <a:t>기기당 단일 사용자 환경에서 복수의 사용자가 거리에 제약 없이 같은 가상공간을 공유하고 소통할 수 있는 다중 사용자 </a:t>
            </a:r>
            <a:r>
              <a:rPr lang="ko-KR" altLang="en-US" sz="1600" dirty="0" smtClean="0"/>
              <a:t>환경으로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발전되면서 </a:t>
            </a:r>
            <a:r>
              <a:rPr lang="ko-KR" altLang="en-US" sz="1600" dirty="0"/>
              <a:t>더욱 극대화될 것으로 예상된다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028" name="Picture 4" descr="현실 - 증강현실 - 증강가상현실 - 가상현실 도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50" y="1340768"/>
            <a:ext cx="7488832" cy="336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98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4356" y="1484784"/>
            <a:ext cx="8037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컴퓨터 비전 기술이란 인공지능의 </a:t>
            </a:r>
            <a:r>
              <a:rPr lang="ko-KR" altLang="en-US" sz="1600" dirty="0"/>
              <a:t>한 분야로 인간의 눈의 기능을 기계가 수행할 수 </a:t>
            </a:r>
            <a:endParaRPr lang="en-US" altLang="ko-KR" sz="1600" dirty="0" smtClean="0"/>
          </a:p>
          <a:p>
            <a:r>
              <a:rPr lang="ko-KR" altLang="en-US" sz="1600" dirty="0" smtClean="0"/>
              <a:t>있도록 </a:t>
            </a:r>
            <a:r>
              <a:rPr lang="ko-KR" altLang="en-US" sz="1600" dirty="0"/>
              <a:t>카메라로부터 영상 이미지를 취득하고</a:t>
            </a:r>
            <a:r>
              <a:rPr lang="en-US" altLang="ko-KR" sz="1600" dirty="0"/>
              <a:t>, </a:t>
            </a:r>
            <a:r>
              <a:rPr lang="ko-KR" altLang="en-US" sz="1600" dirty="0"/>
              <a:t>알고리즘을 통하여 분석하고 판별한다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47527"/>
              </p:ext>
            </p:extLst>
          </p:nvPr>
        </p:nvGraphicFramePr>
        <p:xfrm>
          <a:off x="424356" y="2204864"/>
          <a:ext cx="7947977" cy="3686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560"/>
                <a:gridCol w="6321417"/>
              </a:tblGrid>
              <a:tr h="288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컴퓨터 비전 기술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응용 연구 사례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17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오픈 포즈</a:t>
                      </a:r>
                      <a:endParaRPr lang="en-US" altLang="ko-KR" sz="1400" dirty="0" smtClean="0"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(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OpenPose</a:t>
                      </a:r>
                      <a:r>
                        <a:rPr lang="en-US" altLang="ko-KR" sz="1400" dirty="0" smtClean="0">
                          <a:latin typeface="+mn-lt"/>
                        </a:rPr>
                        <a:t>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n-lt"/>
                        </a:rPr>
                        <a:t>딥러닝의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합성곱</a:t>
                      </a:r>
                      <a:r>
                        <a:rPr lang="ko-KR" altLang="en-US" sz="1400" dirty="0" smtClean="0">
                          <a:latin typeface="+mn-lt"/>
                        </a:rPr>
                        <a:t> 신경망</a:t>
                      </a:r>
                      <a:r>
                        <a:rPr lang="en-US" altLang="ko-KR" sz="1400" dirty="0" smtClean="0">
                          <a:latin typeface="+mn-lt"/>
                        </a:rPr>
                        <a:t>(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Convolutiomnal</a:t>
                      </a:r>
                      <a:r>
                        <a:rPr lang="en-US" altLang="ko-KR" sz="1400" dirty="0" smtClean="0">
                          <a:latin typeface="+mn-lt"/>
                        </a:rPr>
                        <a:t> Neural Network)</a:t>
                      </a:r>
                      <a:r>
                        <a:rPr lang="ko-KR" altLang="en-US" sz="1400" dirty="0" smtClean="0">
                          <a:latin typeface="+mn-lt"/>
                        </a:rPr>
                        <a:t>을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 응용해 개발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1331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YOLO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(You Only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Lock Once</a:t>
                      </a:r>
                      <a:r>
                        <a:rPr lang="en-US" altLang="ko-KR" sz="1400" dirty="0" smtClean="0">
                          <a:latin typeface="+mn-lt"/>
                        </a:rPr>
                        <a:t>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latin typeface="+mn-lt"/>
                        </a:rPr>
                        <a:t>시멘틱</a:t>
                      </a:r>
                      <a:r>
                        <a:rPr lang="ko-KR" altLang="en-US" sz="1400" dirty="0" smtClean="0">
                          <a:latin typeface="+mn-lt"/>
                        </a:rPr>
                        <a:t> 포인트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클라우드에서의</a:t>
                      </a:r>
                      <a:r>
                        <a:rPr lang="ko-KR" altLang="en-US" sz="1400" dirty="0" smtClean="0">
                          <a:latin typeface="+mn-lt"/>
                        </a:rPr>
                        <a:t> 실시간 </a:t>
                      </a:r>
                      <a:r>
                        <a:rPr lang="en-US" altLang="ko-KR" sz="1400" dirty="0" smtClean="0">
                          <a:latin typeface="+mn-lt"/>
                        </a:rPr>
                        <a:t>3D, </a:t>
                      </a:r>
                      <a:r>
                        <a:rPr lang="ko-KR" altLang="en-US" sz="1400" dirty="0" smtClean="0">
                          <a:latin typeface="+mn-lt"/>
                        </a:rPr>
                        <a:t>객체 추출 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alsc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트래킹</a:t>
                      </a:r>
                      <a:r>
                        <a:rPr lang="en-US" altLang="ko-KR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smtClean="0">
                          <a:latin typeface="+mn-lt"/>
                        </a:rPr>
                        <a:t>연구에서 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Complexer</a:t>
                      </a:r>
                      <a:r>
                        <a:rPr lang="en-US" altLang="ko-KR" sz="1400" dirty="0" smtClean="0">
                          <a:latin typeface="+mn-lt"/>
                        </a:rPr>
                        <a:t>-YOLO </a:t>
                      </a:r>
                      <a:r>
                        <a:rPr lang="ko-KR" altLang="en-US" sz="1400" dirty="0" smtClean="0">
                          <a:latin typeface="+mn-lt"/>
                        </a:rPr>
                        <a:t>알고리즘을 활용한 연구</a:t>
                      </a:r>
                      <a:endParaRPr lang="en-US" altLang="ko-KR" sz="1400" dirty="0" smtClean="0">
                        <a:latin typeface="+mn-lt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latin typeface="+mn-lt"/>
                        </a:rPr>
                        <a:t>자율주행차</a:t>
                      </a:r>
                      <a:r>
                        <a:rPr lang="ko-KR" altLang="en-US" sz="1400" dirty="0" smtClean="0">
                          <a:latin typeface="+mn-lt"/>
                        </a:rPr>
                        <a:t> 등에서 활용될 때</a:t>
                      </a:r>
                      <a:r>
                        <a:rPr lang="en-US" altLang="ko-KR" sz="1400" dirty="0" smtClean="0">
                          <a:latin typeface="+mn-lt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객체를 감지하는 속도도 중요하기 </a:t>
                      </a:r>
                      <a:r>
                        <a:rPr lang="ko-KR" altLang="en-US" sz="1400" baseline="0" dirty="0" err="1" smtClean="0">
                          <a:latin typeface="+mn-lt"/>
                        </a:rPr>
                        <a:t>떄문에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YOLOv3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은 기존 객체 감지 속도보다 빠르다는 결과를 확인했는데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최근 실시간 </a:t>
                      </a:r>
                      <a:r>
                        <a:rPr lang="ko-KR" altLang="en-US" sz="1400" baseline="0" dirty="0" err="1" smtClean="0">
                          <a:latin typeface="+mn-lt"/>
                        </a:rPr>
                        <a:t>임배당을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 적용해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YOLOv3 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보다도 약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2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배 빠른 정동의 빠른 속도로 감지하는 결과를 선보인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min-YOLOv3 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연구가 진행되고 있음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1491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GAN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(Generative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Adversarial Networks</a:t>
                      </a:r>
                      <a:r>
                        <a:rPr lang="en-US" altLang="ko-KR" sz="1400" dirty="0" smtClean="0">
                          <a:latin typeface="+mn-lt"/>
                        </a:rPr>
                        <a:t>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+mn-lt"/>
                        </a:rPr>
                        <a:t>그림</a:t>
                      </a:r>
                      <a:r>
                        <a:rPr lang="en-US" altLang="ko-KR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smtClean="0">
                          <a:latin typeface="+mn-lt"/>
                        </a:rPr>
                        <a:t>작품의 분위기를 바꾸거나</a:t>
                      </a:r>
                      <a:r>
                        <a:rPr lang="en-US" altLang="ko-KR" sz="1400" dirty="0" smtClean="0">
                          <a:latin typeface="+mn-lt"/>
                        </a:rPr>
                        <a:t>, </a:t>
                      </a:r>
                      <a:r>
                        <a:rPr lang="ko-KR" altLang="en-US" sz="1400" dirty="0" smtClean="0">
                          <a:latin typeface="+mn-lt"/>
                        </a:rPr>
                        <a:t>실제 사진을 좋아하는 화풍의 그림으로 변경</a:t>
                      </a:r>
                      <a:r>
                        <a:rPr lang="en-US" altLang="ko-KR" sz="1400" dirty="0" smtClean="0">
                          <a:latin typeface="+mn-lt"/>
                        </a:rPr>
                        <a:t>, </a:t>
                      </a:r>
                      <a:r>
                        <a:rPr lang="ko-KR" altLang="en-US" sz="1400" dirty="0" smtClean="0">
                          <a:latin typeface="+mn-lt"/>
                        </a:rPr>
                        <a:t>인터넷 쇼핑몰에서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피팅</a:t>
                      </a:r>
                      <a:r>
                        <a:rPr lang="ko-KR" altLang="en-US" sz="1400" dirty="0" smtClean="0">
                          <a:latin typeface="+mn-lt"/>
                        </a:rPr>
                        <a:t> 모델을 생성하거나 모델에게 다양한 헤어스타일 적용</a:t>
                      </a:r>
                      <a:r>
                        <a:rPr lang="en-US" altLang="ko-KR" sz="1400" dirty="0" smtClean="0">
                          <a:latin typeface="+mn-lt"/>
                        </a:rPr>
                        <a:t>. </a:t>
                      </a:r>
                      <a:r>
                        <a:rPr lang="ko-KR" altLang="en-US" sz="1400" dirty="0" smtClean="0">
                          <a:latin typeface="+mn-lt"/>
                        </a:rPr>
                        <a:t>최근 사용자가 자유롭게 스케치를 하거나 색상을 적용할 수 있는 </a:t>
                      </a:r>
                      <a:r>
                        <a:rPr lang="en-US" altLang="ko-KR" sz="1400" dirty="0" smtClean="0">
                          <a:latin typeface="+mn-lt"/>
                        </a:rPr>
                        <a:t>SC-FEGAN </a:t>
                      </a:r>
                      <a:r>
                        <a:rPr lang="ko-KR" altLang="en-US" sz="1400" dirty="0" smtClean="0">
                          <a:latin typeface="+mn-lt"/>
                        </a:rPr>
                        <a:t>알고리즘 제안</a:t>
                      </a:r>
                      <a:endParaRPr lang="en-US" altLang="ko-KR" sz="1400" dirty="0" smtClean="0">
                        <a:latin typeface="+mn-lt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+mn-lt"/>
                        </a:rPr>
                        <a:t>비가 오거나 눈이 오는 상황에서 촬영된 이미지에 대해 비나 눈을 제거하는 기술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24356" y="6021288"/>
            <a:ext cx="8180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출처 </a:t>
            </a:r>
            <a:r>
              <a:rPr lang="en-US" altLang="ko-KR" sz="800" dirty="0"/>
              <a:t>: </a:t>
            </a:r>
            <a:r>
              <a:rPr lang="ko-KR" altLang="en-US" sz="800" dirty="0" smtClean="0"/>
              <a:t>송재민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이새봄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박아름 </a:t>
            </a:r>
            <a:r>
              <a:rPr lang="en-US" altLang="ko-KR" sz="800" dirty="0" smtClean="0"/>
              <a:t>(</a:t>
            </a:r>
            <a:r>
              <a:rPr lang="en-US" altLang="ko-KR" sz="800" dirty="0"/>
              <a:t>2020</a:t>
            </a:r>
            <a:r>
              <a:rPr lang="en-US" altLang="ko-KR" sz="800" dirty="0" smtClean="0"/>
              <a:t>) </a:t>
            </a:r>
            <a:r>
              <a:rPr lang="ko-KR" altLang="en-US" sz="800" dirty="0"/>
              <a:t>이미지 인식 기술의 산업 적용 동향 연구 </a:t>
            </a:r>
          </a:p>
        </p:txBody>
      </p:sp>
    </p:spTree>
    <p:extLst>
      <p:ext uri="{BB962C8B-B14F-4D97-AF65-F5344CB8AC3E}">
        <p14:creationId xmlns:p14="http://schemas.microsoft.com/office/powerpoint/2010/main" val="31201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8177" y="1465337"/>
            <a:ext cx="81800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/>
              <a:t>국제화 시대로 </a:t>
            </a:r>
            <a:r>
              <a:rPr lang="ko-KR" altLang="en-US" sz="1600" dirty="0" smtClean="0"/>
              <a:t>되었지만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여전히 우리나라의 영어 교육은 주입식 교육 형태다</a:t>
            </a:r>
            <a:r>
              <a:rPr lang="en-US" altLang="ko-KR" sz="1600" dirty="0"/>
              <a:t>. </a:t>
            </a:r>
            <a:r>
              <a:rPr lang="ko-KR" altLang="en-US" sz="1600" dirty="0"/>
              <a:t>학생들은 주입식 교육으로 영어를 ‘암기’해야 하는 과목으로 인식하며 시험을 위한 학습으로 인해 영어에 대한 흥미를 쉽게 잃게 된다</a:t>
            </a:r>
            <a:r>
              <a:rPr lang="en-US" altLang="ko-KR" sz="1600" dirty="0"/>
              <a:t>. </a:t>
            </a:r>
            <a:r>
              <a:rPr lang="ko-KR" altLang="en-US" sz="1600" dirty="0"/>
              <a:t>학년이 올라갈수록 난이도가 올라가는 영어에 이미 영어에 흥미를 잃은 학생들은 영어를 포기하게 된다</a:t>
            </a:r>
            <a:r>
              <a:rPr lang="en-US" altLang="ko-KR" sz="1600" dirty="0" smtClean="0"/>
              <a:t>.</a:t>
            </a:r>
          </a:p>
          <a:p>
            <a:pPr fontAlgn="base"/>
            <a:endParaRPr lang="ko-KR" altLang="en-US" sz="1600" dirty="0" smtClean="0"/>
          </a:p>
          <a:p>
            <a:pPr fontAlgn="base"/>
            <a:r>
              <a:rPr lang="ko-KR" altLang="en-US" sz="1600" dirty="0" smtClean="0"/>
              <a:t>학생들에게 </a:t>
            </a:r>
            <a:r>
              <a:rPr lang="ko-KR" altLang="en-US" sz="1600" dirty="0"/>
              <a:t>진정한 ‘학습’이 일어나기 위해서는 자기주도적 학습 능력을 키워줄 수 있는 환경 조성이 필요하며 실생활 속 영어단어 학습을 통해 흥미와 학습 효과를 높여줘야 한다</a:t>
            </a:r>
            <a:r>
              <a:rPr lang="en-US" altLang="ko-KR" sz="1600" dirty="0" smtClean="0"/>
              <a:t>.</a:t>
            </a:r>
          </a:p>
          <a:p>
            <a:pPr fontAlgn="base"/>
            <a:endParaRPr lang="ko-KR" altLang="en-US" sz="1600" dirty="0" smtClean="0"/>
          </a:p>
          <a:p>
            <a:pPr fontAlgn="base"/>
            <a:r>
              <a:rPr lang="en-US" altLang="ko-KR" sz="1600" dirty="0" smtClean="0"/>
              <a:t>COVID-19 </a:t>
            </a:r>
            <a:r>
              <a:rPr lang="ko-KR" altLang="en-US" sz="1600" dirty="0"/>
              <a:t>심화로 온라인 교육이 확대되고 있는 현재</a:t>
            </a:r>
            <a:r>
              <a:rPr lang="en-US" altLang="ko-KR" sz="1600" dirty="0"/>
              <a:t>, </a:t>
            </a:r>
            <a:r>
              <a:rPr lang="ko-KR" altLang="en-US" sz="1600" dirty="0"/>
              <a:t>이와 같은 문제를 해결하기 위해 학생들이 스스로 흥미를 느끼며 꾸준한 자기주도적 학습이 가능한 영어 교육 </a:t>
            </a:r>
            <a:r>
              <a:rPr lang="ko-KR" altLang="en-US" sz="1600" dirty="0" err="1" smtClean="0"/>
              <a:t>콘텐츠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개발은 </a:t>
            </a:r>
            <a:r>
              <a:rPr lang="ko-KR" altLang="en-US" sz="1600" dirty="0" smtClean="0"/>
              <a:t>필수적이다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47813" y="2257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593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</TotalTime>
  <Words>1319</Words>
  <Application>Microsoft Office PowerPoint</Application>
  <PresentationFormat>화면 슬라이드 쇼(4:3)</PresentationFormat>
  <Paragraphs>219</Paragraphs>
  <Slides>19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user</cp:lastModifiedBy>
  <cp:revision>302</cp:revision>
  <dcterms:created xsi:type="dcterms:W3CDTF">2014-04-16T00:55:54Z</dcterms:created>
  <dcterms:modified xsi:type="dcterms:W3CDTF">2022-07-10T08:32:36Z</dcterms:modified>
</cp:coreProperties>
</file>