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6" r:id="rId2"/>
    <p:sldId id="262" r:id="rId3"/>
    <p:sldId id="304" r:id="rId4"/>
    <p:sldId id="263" r:id="rId5"/>
    <p:sldId id="264" r:id="rId6"/>
    <p:sldId id="265" r:id="rId7"/>
    <p:sldId id="326" r:id="rId8"/>
    <p:sldId id="267" r:id="rId9"/>
    <p:sldId id="268" r:id="rId10"/>
    <p:sldId id="327" r:id="rId11"/>
    <p:sldId id="33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328" r:id="rId22"/>
    <p:sldId id="281" r:id="rId23"/>
    <p:sldId id="282" r:id="rId24"/>
    <p:sldId id="329" r:id="rId25"/>
    <p:sldId id="330" r:id="rId26"/>
    <p:sldId id="285" r:id="rId27"/>
    <p:sldId id="331" r:id="rId28"/>
    <p:sldId id="287" r:id="rId29"/>
    <p:sldId id="288" r:id="rId30"/>
    <p:sldId id="289" r:id="rId31"/>
    <p:sldId id="290" r:id="rId32"/>
    <p:sldId id="258" r:id="rId33"/>
    <p:sldId id="259" r:id="rId34"/>
    <p:sldId id="260" r:id="rId35"/>
    <p:sldId id="261" r:id="rId36"/>
    <p:sldId id="333" r:id="rId37"/>
    <p:sldId id="334" r:id="rId38"/>
    <p:sldId id="343" r:id="rId39"/>
    <p:sldId id="335" r:id="rId40"/>
    <p:sldId id="336" r:id="rId41"/>
    <p:sldId id="337" r:id="rId42"/>
    <p:sldId id="344" r:id="rId43"/>
    <p:sldId id="345" r:id="rId44"/>
    <p:sldId id="291" r:id="rId45"/>
    <p:sldId id="292" r:id="rId46"/>
    <p:sldId id="293" r:id="rId47"/>
    <p:sldId id="294" r:id="rId48"/>
    <p:sldId id="295" r:id="rId49"/>
    <p:sldId id="2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5353E-BA4B-4A99-9920-D8382182F9A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28DE-E6F9-4E37-9431-D1734468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956fba1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956fba1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38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ff00ede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ff00ede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81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5cf818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5cf818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6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ff00ede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ff00ede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670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ff00ede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ff00ede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2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ff00ede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9ff00ede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3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ff00ede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ff00ede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66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9ff00ede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9ff00ede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322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9ff00ede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9ff00ede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144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ff00ede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ff00ede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65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9ff00ede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9ff00ede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1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5cf818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5cf818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468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ff00ede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ff00ede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071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ff00ede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ff00ede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029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ff00ede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ff00ede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009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9ff00ede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9ff00ede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994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9ff00ede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9ff00ede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078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ff00ede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9ff00ede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517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9ff00ede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9ff00ede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984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9ff00ede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9ff00ede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36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ff00ede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ff00ede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2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a17181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a17181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41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6a5385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6a5385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046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bdc5e61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bdc5e61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930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5d8351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5d8351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438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5d8351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5d8351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20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5d83519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5d83519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478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5d8351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5d8351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42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5d83519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5d83519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38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55d83519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55d83519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014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5d83519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5d83519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262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55d83519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55d83519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91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55d83519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55d83519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2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5cf818f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5cf818f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73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c956fba1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c956fba1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534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65cf818f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65cf818f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2931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663ba5f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663ba5f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591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663ba5f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663ba5f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9743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663ba5f5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663ba5f5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8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da17181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da17181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2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ff00ede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ff00ede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0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ff00ede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9ff00ede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4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9ff00ede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9ff00ede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52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6a5385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6a5385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8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9ff00ede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9ff00ede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43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9EA21-A57A-4FC8-A438-AC10624A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F17392-CA83-4B37-83C2-D828BAF83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739F5-EBF8-4F12-884C-910016D6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24F8B2-2CFF-4C5F-AA6E-465AFDA4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158EB2-ADE0-48E2-805D-62703A1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237928-52DD-4521-B655-81C19E03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75E109-F957-4963-B1BA-7688C824C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09925-AFBC-422B-AEF4-91DE9ED6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9DD670-DE8C-463C-965A-5560E4FB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499393-2C09-4FF6-A5EC-2C543E5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6184572-9A6E-4646-B0FA-B7B134330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BDF8E0-BE2F-4074-A3A4-18C841A1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2B1636-FAF1-47B4-B78F-B19BC68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730067-89DE-4605-810B-4349E0F3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797EDE-5E2A-4375-9E8D-C3A6B948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94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72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35870D-32E0-4D57-9AF0-98087D0B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B024D3-F5B2-468C-8847-97370FBA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B14802-C0E3-414D-BD20-BD9A802D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144267-6F61-440D-BC67-2458E38F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E24CDC-4146-4960-A18F-E0E60162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4EAE-E7A4-4B97-BD6E-B5772DB7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301F7A-8614-435A-9A1A-C234EF79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E77195-8DB7-4393-BE59-0D2663C7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94B98-6189-4F1A-ABA8-1D980193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3CE7D0-E8BE-499D-8126-F239BC2F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0701C9-6F13-40C7-9A6B-0436ED3E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005347-FB3C-4A61-9A20-249A221E3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89AB841-3069-4061-B262-4FE29239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3E7180-F04B-4D30-AB3B-11402B14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D84529-F340-4E1C-A82E-7C78F416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072F2C-42A5-45F7-A455-5B837B38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037789-A9EA-4A4B-9FB5-B25AE272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F2D8B8-7079-4285-8EDD-EBFCA40B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E8D24B-72B6-4BFA-9B07-37C5C788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B214CEF-EB1E-4971-A437-A116C04F2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C4AE21-60F4-416C-938D-857444557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29A9F52-F104-4D8A-9765-C26780C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46F083-7CC3-4658-90DB-F35D6AA5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946703B-33E8-4AEB-8B68-16205DD6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029BA-AC95-4CD5-8537-C9BB9493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811C886-852A-4A99-B2D1-CC8ACE05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E9D6DB-4D69-4909-A333-6E369005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D37DB8-82AF-4108-AC27-5FD0028C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D4942E5-36EF-49C9-85BB-9E3A6541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344DE5C-827B-488B-AD21-8F889933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999276-4D3B-4451-81F1-D244B284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0AA4A-5DBF-4062-BFF4-952C1151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12BC5E-9F46-4BC5-944D-4B598DE2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0034A1-2747-4B8A-A1FA-B70D8920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898741-3A24-4AF1-A6F8-24EC7F0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BE871C-3BC6-4810-829F-99C35438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FED85D-9768-4183-9665-06F7A92B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C31514-314D-4146-86FB-94305E95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1DE6C82-5491-4A66-A4C9-89B077FD3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020D68-3166-485A-86B2-1BB0E1B6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E8308D-2832-4F2C-BF77-EC71C125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F83F3A-426E-4F56-963A-1F194C8B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5992C8-C6A0-4F3D-9B40-E4CAE3AB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71F7625-D1D6-489E-9C7D-E4175824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5266C-EAED-4750-ADEE-D5E31CE9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529A52-1EAF-490E-BE71-7E2B6BE24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8277C-BC77-45D5-AC7B-F388D586D98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12B27E-BB6D-4EDE-9024-FCA29D697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717F12-1775-401D-A1B6-943421695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5702-BD0B-4CB3-B74B-8F263121D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D0E1C-F433-4580-9C26-19D29D83A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dirty="0" err="1"/>
              <a:t>Excellenteam</a:t>
            </a:r>
            <a:r>
              <a:rPr lang="en-US" dirty="0"/>
              <a:t> – C++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>מצגת </a:t>
            </a:r>
            <a:r>
              <a:rPr lang="en-US" dirty="0"/>
              <a:t>4</a:t>
            </a:r>
            <a:r>
              <a:rPr lang="he-IL" dirty="0"/>
              <a:t> – ירושה ופולימורפיזם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C90116-4D56-43DA-812E-127BFE7FC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מכון לב</a:t>
            </a:r>
            <a:r>
              <a:rPr lang="he-IL"/>
              <a:t>, </a:t>
            </a:r>
            <a:r>
              <a:rPr lang="he-IL" smtClean="0"/>
              <a:t>תשפ"ג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="" xmlns:a16="http://schemas.microsoft.com/office/drawing/2014/main" id="{D69B2997-6B7D-4C88-83D9-DA089B8765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76" y="4871085"/>
            <a:ext cx="4380153" cy="77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1BB6AB7A-F127-4687-8E2A-464A3985569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3" t="28288" r="14245" b="29073"/>
          <a:stretch/>
        </p:blipFill>
        <p:spPr bwMode="auto">
          <a:xfrm>
            <a:off x="1264919" y="4553986"/>
            <a:ext cx="2332673" cy="1407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256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טיפוס סטטי וטיפוס דינמי</a:t>
            </a:r>
            <a:r>
              <a:rPr lang="he-IL" dirty="0"/>
              <a:t> – </a:t>
            </a:r>
            <a:r>
              <a:rPr lang="en" dirty="0"/>
              <a:t>דוגמה</a:t>
            </a:r>
            <a:r>
              <a:rPr lang="he-IL" dirty="0"/>
              <a:t> 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Bicycle();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"Bicycle at 10 km/h", for example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at 10 km/h"!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8B9103-B6CF-4742-932A-8F009E8A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פולימורפיזם – </a:t>
            </a:r>
            <a:r>
              <a:rPr lang="en-US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1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פולימורפיזם</a:t>
            </a:r>
            <a:endParaRPr dirty="0"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20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כעת נרצה שפונקציית drive()‎</a:t>
            </a:r>
            <a:r>
              <a:rPr lang="he-IL" dirty="0"/>
              <a:t> </a:t>
            </a:r>
            <a:r>
              <a:rPr lang="en" dirty="0"/>
              <a:t>תהיה: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מוגדרת באופן שונה בכל אחת מהמחלקות היורשות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נוכל להפעיל אותה דרך מצביע או reference</a:t>
            </a:r>
            <a:r>
              <a:rPr lang="he-IL" dirty="0"/>
              <a:t> </a:t>
            </a:r>
            <a:r>
              <a:rPr lang="en" dirty="0"/>
              <a:t>למחלקת הבסיס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ובכל זאת נקבל את ההתנהגות המתאימה לפי סוג האובייקט המסוים</a:t>
            </a:r>
            <a:r>
              <a:rPr lang="he-IL" dirty="0"/>
              <a:t>, </a:t>
            </a:r>
            <a:r>
              <a:rPr lang="en" dirty="0"/>
              <a:t>כלומר שתופעל הפונקציה כפי שהיא מוגדרת במחלקה היורשת</a:t>
            </a:r>
            <a:r>
              <a:rPr lang="he-IL" dirty="0"/>
              <a:t>, </a:t>
            </a:r>
            <a:r>
              <a:rPr lang="en" dirty="0"/>
              <a:t>ולא לפי מחלקת הבסיס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מצב כזה מכונה פולימורפיזם</a:t>
            </a:r>
            <a:r>
              <a:rPr lang="he-IL" dirty="0"/>
              <a:t>, </a:t>
            </a:r>
            <a:r>
              <a:rPr lang="en" dirty="0"/>
              <a:t>רב־צורתיות</a:t>
            </a:r>
            <a:r>
              <a:rPr lang="he-IL" dirty="0"/>
              <a:t>, </a:t>
            </a:r>
            <a:r>
              <a:rPr lang="en" dirty="0"/>
              <a:t>נפעיל את אותה הפעולה אבל נקבל התנהגות שונה לפי סוג האובייקט בפועל </a:t>
            </a:r>
            <a:r>
              <a:rPr lang="he-IL" dirty="0"/>
              <a:t>(</a:t>
            </a:r>
            <a:r>
              <a:rPr lang="en" dirty="0"/>
              <a:t>הטיפוס הדינמי</a:t>
            </a:r>
            <a:r>
              <a:rPr lang="he-IL" dirty="0"/>
              <a:t>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כדי לקבל התנהגות כזו</a:t>
            </a:r>
            <a:r>
              <a:rPr lang="he-IL" dirty="0"/>
              <a:t>, </a:t>
            </a:r>
            <a:r>
              <a:rPr lang="en" dirty="0"/>
              <a:t>נגדיר את הפונקציה כווירטואלית על ידי הוספת המילה virtual</a:t>
            </a:r>
            <a:r>
              <a:rPr lang="he-IL" dirty="0"/>
              <a:t> </a:t>
            </a:r>
            <a:r>
              <a:rPr lang="en" dirty="0"/>
              <a:t>לפני ההצהרה על הפונקציה </a:t>
            </a:r>
            <a:r>
              <a:rPr lang="he-IL" dirty="0"/>
              <a:t>(</a:t>
            </a:r>
            <a:r>
              <a:rPr lang="en" dirty="0"/>
              <a:t>בתוך המחלקה</a:t>
            </a:r>
            <a:r>
              <a:rPr lang="he-IL" dirty="0"/>
              <a:t>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נצהיר על הפונקציה בכל מחלקה יורשת שנרצה לממש אותה בה</a:t>
            </a:r>
            <a:r>
              <a:rPr lang="he-IL" dirty="0"/>
              <a:t>, </a:t>
            </a:r>
            <a:r>
              <a:rPr lang="en" dirty="0"/>
              <a:t>ונוסיף אחריה את המילה override</a:t>
            </a:r>
            <a:r>
              <a:rPr lang="he-IL" dirty="0"/>
              <a:t> (</a:t>
            </a:r>
            <a:r>
              <a:rPr lang="en" dirty="0"/>
              <a:t>לא חובה אבל מומלץ</a:t>
            </a:r>
            <a:r>
              <a:rPr lang="he-IL" dirty="0"/>
              <a:t>, </a:t>
            </a:r>
            <a:r>
              <a:rPr lang="en" dirty="0"/>
              <a:t>כך הקומפיילר יוודא שאכן היא עושה override</a:t>
            </a:r>
            <a:r>
              <a:rPr lang="he-IL" dirty="0"/>
              <a:t> </a:t>
            </a:r>
            <a:r>
              <a:rPr lang="en" dirty="0"/>
              <a:t>למשהו</a:t>
            </a:r>
            <a:r>
              <a:rPr lang="he-IL" dirty="0"/>
              <a:t>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נממש כרגיל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נשים לב</a:t>
            </a:r>
            <a:r>
              <a:rPr lang="he-IL" dirty="0"/>
              <a:t>: </a:t>
            </a:r>
            <a:r>
              <a:rPr lang="en" dirty="0"/>
              <a:t>אם נרצה את המימוש שבמחלקת האב</a:t>
            </a:r>
            <a:r>
              <a:rPr lang="he-IL" dirty="0"/>
              <a:t>, </a:t>
            </a:r>
            <a:r>
              <a:rPr lang="en" dirty="0"/>
              <a:t>לא צריך לכתוב כלום!</a:t>
            </a:r>
            <a:endParaRPr lang="he-IL" dirty="0"/>
          </a:p>
          <a:p>
            <a:pPr algn="just" rtl="1">
              <a:lnSpc>
                <a:spcPct val="115000"/>
              </a:lnSpc>
            </a:pPr>
            <a:r>
              <a:rPr lang="he-IL" dirty="0"/>
              <a:t>(איך זה עובד? </a:t>
            </a:r>
            <a:r>
              <a:rPr lang="en-US" dirty="0" err="1"/>
              <a:t>vtbl</a:t>
            </a:r>
            <a:r>
              <a:rPr lang="he-IL" dirty="0"/>
              <a:t>, </a:t>
            </a:r>
            <a:r>
              <a:rPr lang="en-US" dirty="0" err="1"/>
              <a:t>vptr</a:t>
            </a:r>
            <a:r>
              <a:rPr lang="he-IL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פולימורפיזם</a:t>
            </a:r>
            <a:r>
              <a:rPr lang="he-IL" dirty="0"/>
              <a:t> – </a:t>
            </a:r>
            <a:r>
              <a:rPr lang="en" dirty="0"/>
              <a:t>דוגמה</a:t>
            </a: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 'virtual' 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Driving a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Driving a bicycle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 drive() function =&gt; uses the base class function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פולימורפיזם</a:t>
            </a:r>
            <a:r>
              <a:rPr lang="he-IL" dirty="0"/>
              <a:t> – </a:t>
            </a:r>
            <a:r>
              <a:rPr lang="en" dirty="0"/>
              <a:t>דוגמה</a:t>
            </a:r>
            <a:r>
              <a:rPr lang="he-IL" dirty="0"/>
              <a:t> 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Bicycle();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"Driving a bicycle"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"Driving a bicycle", not "Driving a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Bicycle2();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"Driving a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because it calls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::drive()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Pure virtual, Abstract class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בדרך כלל</a:t>
            </a:r>
            <a:r>
              <a:rPr lang="he-IL" dirty="0"/>
              <a:t>, </a:t>
            </a:r>
            <a:r>
              <a:rPr lang="en" dirty="0"/>
              <a:t>לא נרצה לממש את הפונקציה במחלקת הבסיס</a:t>
            </a:r>
            <a:r>
              <a:rPr lang="he-IL" dirty="0"/>
              <a:t>, </a:t>
            </a:r>
            <a:r>
              <a:rPr lang="en" dirty="0"/>
              <a:t>ואז נוסיף אחרי הצהרה על הפונקציה</a:t>
            </a:r>
            <a:r>
              <a:rPr lang="he-IL" dirty="0"/>
              <a:t>: </a:t>
            </a:r>
            <a:r>
              <a:rPr lang="en-US" dirty="0">
                <a:latin typeface="Consolas" panose="020B0609020204030204" pitchFamily="49" charset="0"/>
              </a:rPr>
              <a:t>=0</a:t>
            </a:r>
            <a:endParaRPr dirty="0">
              <a:latin typeface="Consolas" panose="020B0609020204030204" pitchFamily="49" charset="0"/>
            </a:endParaRPr>
          </a:p>
          <a:p>
            <a:pPr algn="just" rtl="1">
              <a:lnSpc>
                <a:spcPct val="115000"/>
              </a:lnSpc>
            </a:pPr>
            <a:r>
              <a:rPr lang="en" dirty="0"/>
              <a:t>לפונקציה כזו אנחנו קוראים "פונקציה וירטואלית טהורה"</a:t>
            </a:r>
            <a:r>
              <a:rPr lang="he-IL" dirty="0"/>
              <a:t> </a:t>
            </a:r>
            <a:r>
              <a:rPr lang="en" dirty="0"/>
              <a:t>(Pure virtual)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מחלקה שמכילה פונקציה וירטואלית טהורה כלשהי</a:t>
            </a:r>
            <a:r>
              <a:rPr lang="he-IL" dirty="0"/>
              <a:t>, </a:t>
            </a:r>
            <a:r>
              <a:rPr lang="en" dirty="0"/>
              <a:t>מכונה "מחלקה אבסטרקטית"</a:t>
            </a:r>
            <a:r>
              <a:rPr lang="he-IL" dirty="0"/>
              <a:t> </a:t>
            </a:r>
            <a:r>
              <a:rPr lang="en" dirty="0"/>
              <a:t>(abstract class)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אין אפשרות ליצור אובייקט מסוג של מחלקה אבסטרקטית </a:t>
            </a:r>
            <a:r>
              <a:rPr lang="he-IL" dirty="0"/>
              <a:t>(</a:t>
            </a:r>
            <a:r>
              <a:rPr lang="en" dirty="0"/>
              <a:t>כדי שלא נגיע למצב שננסה להפעיל פונקציות שאינן קיימות</a:t>
            </a:r>
            <a:r>
              <a:rPr lang="he-IL" dirty="0"/>
              <a:t>)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כל מחלקה קונקרטית </a:t>
            </a:r>
            <a:r>
              <a:rPr lang="he-IL" dirty="0"/>
              <a:t>(</a:t>
            </a:r>
            <a:r>
              <a:rPr lang="en" dirty="0"/>
              <a:t>מחלקה שאינה אבסטרקטית</a:t>
            </a:r>
            <a:r>
              <a:rPr lang="he-IL" dirty="0"/>
              <a:t>) </a:t>
            </a:r>
            <a:r>
              <a:rPr lang="en" dirty="0"/>
              <a:t>חייבת לממש את כל הפונקציות הוירטואליות הטהורות </a:t>
            </a:r>
            <a:r>
              <a:rPr lang="he-IL" dirty="0"/>
              <a:t>(</a:t>
            </a:r>
            <a:r>
              <a:rPr lang="en" dirty="0"/>
              <a:t>ב</a:t>
            </a:r>
            <a:r>
              <a:rPr lang="he-IL" dirty="0"/>
              <a:t>עצמה </a:t>
            </a:r>
            <a:r>
              <a:rPr lang="en" dirty="0"/>
              <a:t>או על ידי מימוש באחת מהמחלקות בעץ הירושה שלה</a:t>
            </a:r>
            <a:r>
              <a:rPr lang="he-IL" dirty="0"/>
              <a:t>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נשים לב שאין צורך להצהיר מחדש על פונקציה וירטואלית טהורה במחלקת ביניים אם המימוש הוא רק במחלקות שיורשות ממנה</a:t>
            </a:r>
            <a:r>
              <a:rPr lang="he-IL" dirty="0"/>
              <a:t>; </a:t>
            </a:r>
            <a:r>
              <a:rPr lang="en" dirty="0"/>
              <a:t>את הקיום של הפונקציה הוירטואלית הטהורה היא כבר מקבלת ממחלקת האב שהגדירה את הפונקציה הזו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pure virtual</a:t>
            </a:r>
            <a:r>
              <a:rPr lang="he-IL" dirty="0"/>
              <a:t> – </a:t>
            </a:r>
            <a:r>
              <a:rPr lang="en" dirty="0"/>
              <a:t>דוגמה</a:t>
            </a:r>
            <a:endParaRPr dirty="0"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abstract class, it has a pure virtual function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virtual void drive() const = 0; // not required and just adds noise!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BicycleBase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Driving a bicycle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pure virtual</a:t>
            </a:r>
            <a:r>
              <a:rPr lang="he-IL" dirty="0"/>
              <a:t> – </a:t>
            </a:r>
            <a:r>
              <a:rPr lang="en" dirty="0"/>
              <a:t>דוגמה</a:t>
            </a:r>
            <a:r>
              <a:rPr lang="he-IL" dirty="0"/>
              <a:t> 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Driving an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ElectricBike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BestElectricBike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ElectricBike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doesn’t declare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 drive(), as it gets it from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ElectricBike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MountainBike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still an abstract class, as it inherits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only the pure virtual declaration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pure virtual</a:t>
            </a:r>
            <a:r>
              <a:rPr lang="he-IL" dirty="0"/>
              <a:t> – </a:t>
            </a:r>
            <a:r>
              <a:rPr lang="en" dirty="0"/>
              <a:t>דוגמה</a:t>
            </a:r>
            <a:r>
              <a:rPr lang="he-IL" dirty="0"/>
              <a:t> – </a:t>
            </a:r>
            <a:r>
              <a:rPr lang="en" dirty="0"/>
              <a:t>המשך (2)</a:t>
            </a:r>
            <a:endParaRPr dirty="0"/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Bicycle();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"Driving a bicycle"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"Driving a bicycle", not "Driving a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BestElectricBike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"Driving an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ElectricBike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because it calls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ElectricBike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::drive()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bike3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MountainBike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doesn't compile,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MountainBike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abstract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doesn't compile, can't take abstract class by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// 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because copy means creating such an object!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indent="-457200" algn="just">
              <a:spcBef>
                <a:spcPts val="2133"/>
              </a:spcBef>
              <a:spcAft>
                <a:spcPts val="2133"/>
              </a:spcAft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rtl="1"/>
            <a:r>
              <a:rPr lang="he-IL" dirty="0"/>
              <a:t>דגשים לירושה ופולימורפיזם</a:t>
            </a:r>
          </a:p>
          <a:p>
            <a:pPr rtl="1"/>
            <a:r>
              <a:rPr lang="en" sz="3733" dirty="0"/>
              <a:t>מתי נפריד למחלקות?</a:t>
            </a:r>
            <a:endParaRPr sz="37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C2EAA-7223-40C2-9FEC-2C354917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D125CF-B096-465C-AB1D-184A9C6F0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חזרה מקיפה על נושאים בשפת </a:t>
            </a:r>
            <a:r>
              <a:rPr lang="en-US" dirty="0"/>
              <a:t>C++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ירושה (</a:t>
            </a:r>
            <a:r>
              <a:rPr lang="en-US" dirty="0"/>
              <a:t>Inheritance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פולימורפיזם (</a:t>
            </a:r>
            <a:r>
              <a:rPr lang="en-US" dirty="0"/>
              <a:t>Polymorphism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נושאים קשורים</a:t>
            </a:r>
          </a:p>
        </p:txBody>
      </p:sp>
    </p:spTree>
    <p:extLst>
      <p:ext uri="{BB962C8B-B14F-4D97-AF65-F5344CB8AC3E}">
        <p14:creationId xmlns:p14="http://schemas.microsoft.com/office/powerpoint/2010/main" val="418246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במקרים רבים קיימת התלבטות האם יש צורך להפריד בין מחלקות שונות </a:t>
            </a:r>
            <a:r>
              <a:rPr lang="he-IL" dirty="0"/>
              <a:t>(</a:t>
            </a:r>
            <a:r>
              <a:rPr lang="en" dirty="0"/>
              <a:t>ומימושים שונים של פונקציות וירטואליות בהן</a:t>
            </a:r>
            <a:r>
              <a:rPr lang="he-IL" dirty="0"/>
              <a:t>) </a:t>
            </a:r>
            <a:r>
              <a:rPr lang="en" dirty="0"/>
              <a:t>או שמספיק לשמור</a:t>
            </a:r>
            <a:r>
              <a:rPr lang="he-IL" dirty="0"/>
              <a:t> </a:t>
            </a:r>
            <a:r>
              <a:rPr lang="en" dirty="0"/>
              <a:t>data member</a:t>
            </a:r>
            <a:r>
              <a:rPr lang="he-IL" dirty="0"/>
              <a:t> </a:t>
            </a:r>
            <a:r>
              <a:rPr lang="en" dirty="0"/>
              <a:t>שיכיל את המידע הרלוונטי ששונה בין סוגי האובייקטים השונים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כלל האצבע הוא: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אם יש הבדל בהתנהגות</a:t>
            </a:r>
            <a:r>
              <a:rPr lang="he-IL" dirty="0"/>
              <a:t> (</a:t>
            </a:r>
            <a:r>
              <a:rPr lang="en" dirty="0"/>
              <a:t>למשל</a:t>
            </a:r>
            <a:r>
              <a:rPr lang="he-IL" dirty="0"/>
              <a:t>, </a:t>
            </a:r>
            <a:r>
              <a:rPr lang="en" dirty="0"/>
              <a:t>הבדל באופן התזוזה בין מחלקת אויב חכם למחלקת אויב רגיל</a:t>
            </a:r>
            <a:r>
              <a:rPr lang="he-IL" dirty="0"/>
              <a:t>), </a:t>
            </a:r>
            <a:r>
              <a:rPr lang="en" dirty="0"/>
              <a:t>נפריד למחלקות שונות וכך המימושים השונים של הפונקציה הווירטואלית המתאימה יופעלו בהתאם לאובייקט הרלוונטי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החלופה תהיה לעשות</a:t>
            </a:r>
            <a:r>
              <a:rPr lang="he-IL" dirty="0"/>
              <a:t> </a:t>
            </a:r>
            <a:r>
              <a:rPr lang="en" dirty="0"/>
              <a:t>if</a:t>
            </a:r>
            <a:r>
              <a:rPr lang="he-IL" dirty="0"/>
              <a:t> </a:t>
            </a:r>
            <a:r>
              <a:rPr lang="en" dirty="0"/>
              <a:t>או switch</a:t>
            </a:r>
            <a:r>
              <a:rPr lang="he-IL" dirty="0"/>
              <a:t> </a:t>
            </a:r>
            <a:r>
              <a:rPr lang="en" dirty="0"/>
              <a:t>בקוד</a:t>
            </a:r>
            <a:r>
              <a:rPr lang="he-IL" dirty="0"/>
              <a:t>, </a:t>
            </a:r>
            <a:r>
              <a:rPr lang="en" dirty="0"/>
              <a:t>כדי לבחור מה לעשות לפי data member</a:t>
            </a:r>
            <a:r>
              <a:rPr lang="he-IL" dirty="0"/>
              <a:t> </a:t>
            </a:r>
            <a:r>
              <a:rPr lang="en" dirty="0"/>
              <a:t>מסוים ששמרנו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קל לראות למה החלופה הזו פחות מוצלחת ופחות טובה לתחזוקה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לעומת זאת</a:t>
            </a:r>
            <a:r>
              <a:rPr lang="he-IL" dirty="0"/>
              <a:t>, </a:t>
            </a:r>
            <a:r>
              <a:rPr lang="en" dirty="0"/>
              <a:t>אם ההבדל הוא רק בתכונה </a:t>
            </a:r>
            <a:r>
              <a:rPr lang="he-IL" dirty="0"/>
              <a:t>(</a:t>
            </a:r>
            <a:r>
              <a:rPr lang="en" dirty="0"/>
              <a:t>למשל</a:t>
            </a:r>
            <a:r>
              <a:rPr lang="he-IL" dirty="0"/>
              <a:t>, </a:t>
            </a:r>
            <a:r>
              <a:rPr lang="en" dirty="0"/>
              <a:t>מהירות התנועה של הדמות</a:t>
            </a:r>
            <a:r>
              <a:rPr lang="he-IL" dirty="0"/>
              <a:t>), </a:t>
            </a:r>
            <a:r>
              <a:rPr lang="en" dirty="0"/>
              <a:t>אין טעם לחלק למחלקות שונות וההבדל יישמר בעזרת הערך ששמור ב־data member</a:t>
            </a:r>
            <a:endParaRPr dirty="0"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מתי נפריד למחלקות</a:t>
            </a:r>
            <a:r>
              <a:rPr lang="he-IL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מתי נפריד למחלקות</a:t>
            </a:r>
            <a:r>
              <a:rPr lang="he-IL" dirty="0"/>
              <a:t>? – </a:t>
            </a:r>
            <a:r>
              <a:rPr lang="en" dirty="0"/>
              <a:t>דוגמה</a:t>
            </a:r>
            <a:endParaRPr dirty="0"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m_isSmart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BAD!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m_isSmart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compute BFS */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random move */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EnemyBase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SmartEnemy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EnemyBase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compute BFS 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RandomEnemy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EnemyBase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random move */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indent="-457200" algn="just">
              <a:spcBef>
                <a:spcPts val="2133"/>
              </a:spcBef>
              <a:spcAft>
                <a:spcPts val="2133"/>
              </a:spcAft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מתי נפריד למחלקות</a:t>
            </a:r>
            <a:r>
              <a:rPr lang="he-IL" dirty="0"/>
              <a:t>? – </a:t>
            </a:r>
            <a:r>
              <a:rPr lang="en" dirty="0"/>
              <a:t>דוגמה</a:t>
            </a:r>
            <a:r>
              <a:rPr lang="he-IL" dirty="0"/>
              <a:t> 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201" name="Google Shape;201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BAD!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FastEnemy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m_location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(50, 0);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SlowEnemy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m_location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0);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Enemy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GOOD!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c-tor to 50 or 20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m_location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m_speed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rtl="1"/>
            <a:r>
              <a:rPr lang="en"/>
              <a:t>דגשים לירושה ופולימורפיזם</a:t>
            </a:r>
            <a:endParaRPr/>
          </a:p>
          <a:p>
            <a:pPr rtl="1"/>
            <a:r>
              <a:rPr lang="en" sz="3733"/>
              <a:t>מתי פולימורפיזם עובד?</a:t>
            </a:r>
            <a:endParaRPr sz="3733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נשים לב שכדי לקבל התנהגות פולימורפית</a:t>
            </a:r>
            <a:r>
              <a:rPr lang="he-IL" dirty="0"/>
              <a:t>, </a:t>
            </a:r>
            <a:r>
              <a:rPr lang="en" dirty="0"/>
              <a:t>השימוש באובייקטים </a:t>
            </a:r>
            <a:r>
              <a:rPr lang="he-IL" dirty="0"/>
              <a:t>(</a:t>
            </a:r>
            <a:r>
              <a:rPr lang="en" dirty="0"/>
              <a:t>מהטיפוס של המחלקות היורשות</a:t>
            </a:r>
            <a:r>
              <a:rPr lang="he-IL" dirty="0"/>
              <a:t>) </a:t>
            </a:r>
            <a:r>
              <a:rPr lang="en" dirty="0"/>
              <a:t>חייב להיות דרך מצביע או reference</a:t>
            </a:r>
            <a:r>
              <a:rPr lang="he-IL" dirty="0"/>
              <a:t> (</a:t>
            </a:r>
            <a:r>
              <a:rPr lang="en" dirty="0"/>
              <a:t>שהטיפוס שלהם הוא של מחלקת </a:t>
            </a:r>
            <a:r>
              <a:rPr lang="he-IL" dirty="0"/>
              <a:t>ה</a:t>
            </a:r>
            <a:r>
              <a:rPr lang="en" dirty="0"/>
              <a:t>בסיס</a:t>
            </a:r>
            <a:r>
              <a:rPr lang="he-IL" dirty="0"/>
              <a:t>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אם נשתמש באובייקט עצמו </a:t>
            </a:r>
            <a:r>
              <a:rPr lang="he-IL" dirty="0"/>
              <a:t>(</a:t>
            </a:r>
            <a:r>
              <a:rPr lang="en" dirty="0"/>
              <a:t>מטיפוס מחלקת הבסיס</a:t>
            </a:r>
            <a:r>
              <a:rPr lang="he-IL" dirty="0"/>
              <a:t>) </a:t>
            </a:r>
            <a:r>
              <a:rPr lang="en" dirty="0"/>
              <a:t>ישירות</a:t>
            </a:r>
            <a:r>
              <a:rPr lang="he-IL" dirty="0"/>
              <a:t>, </a:t>
            </a:r>
            <a:r>
              <a:rPr lang="en" dirty="0"/>
              <a:t>הרי שהטיפוס שלו ידוע ואין מקום לשימוש בפולימורפיזם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רק מצביע או reference</a:t>
            </a:r>
            <a:r>
              <a:rPr lang="he-IL" dirty="0"/>
              <a:t> </a:t>
            </a:r>
            <a:r>
              <a:rPr lang="en" dirty="0"/>
              <a:t>יכולים להפנות אל אובייקט מטיפוס של אחת המחלקות היורשות ולכן הם גורמים להתנהגות פולימורפית</a:t>
            </a:r>
            <a:r>
              <a:rPr lang="he-IL" dirty="0"/>
              <a:t>, </a:t>
            </a:r>
            <a:r>
              <a:rPr lang="en" dirty="0"/>
              <a:t>כלומר הפעלה של ה־override</a:t>
            </a:r>
            <a:r>
              <a:rPr lang="he-IL" dirty="0"/>
              <a:t> </a:t>
            </a:r>
            <a:r>
              <a:rPr lang="en" dirty="0"/>
              <a:t>הכי </a:t>
            </a:r>
            <a:r>
              <a:rPr lang="he-IL" dirty="0"/>
              <a:t>"</a:t>
            </a:r>
            <a:r>
              <a:rPr lang="en" dirty="0"/>
              <a:t>נמוך</a:t>
            </a:r>
            <a:r>
              <a:rPr lang="he-IL" dirty="0"/>
              <a:t>" </a:t>
            </a:r>
            <a:r>
              <a:rPr lang="en" dirty="0"/>
              <a:t>של הפונקציה הווירטואלית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לכן</a:t>
            </a:r>
            <a:r>
              <a:rPr lang="he-IL" dirty="0"/>
              <a:t>, </a:t>
            </a:r>
            <a:r>
              <a:rPr lang="en" dirty="0"/>
              <a:t>אם בטעות קיבלנו פרמטר </a:t>
            </a:r>
            <a:r>
              <a:rPr lang="he-IL" dirty="0"/>
              <a:t>(</a:t>
            </a:r>
            <a:r>
              <a:rPr lang="en" dirty="0"/>
              <a:t>מטיפוס מחלקת הבסיס</a:t>
            </a:r>
            <a:r>
              <a:rPr lang="he-IL" dirty="0"/>
              <a:t>) </a:t>
            </a:r>
            <a:r>
              <a:rPr lang="en" dirty="0"/>
              <a:t>by-value</a:t>
            </a:r>
            <a:r>
              <a:rPr lang="he-IL" dirty="0"/>
              <a:t> </a:t>
            </a:r>
            <a:r>
              <a:rPr lang="en" dirty="0"/>
              <a:t>במקום כמצביע או reference</a:t>
            </a:r>
            <a:r>
              <a:rPr lang="he-IL" dirty="0"/>
              <a:t>, </a:t>
            </a:r>
            <a:r>
              <a:rPr lang="en" dirty="0"/>
              <a:t>ההתנהגות עליו לא תהיה פולימורפית!</a:t>
            </a:r>
            <a:endParaRPr dirty="0"/>
          </a:p>
          <a:p>
            <a:pPr lvl="1" algn="just" rtl="1">
              <a:spcBef>
                <a:spcPts val="0"/>
              </a:spcBef>
            </a:pPr>
            <a:r>
              <a:rPr lang="en" dirty="0"/>
              <a:t>כשנקבל פרמטר by-value</a:t>
            </a:r>
            <a:r>
              <a:rPr lang="he-IL" dirty="0"/>
              <a:t>, </a:t>
            </a:r>
            <a:r>
              <a:rPr lang="en" dirty="0"/>
              <a:t>האובייקט המקורי מועתק ומתרחש slicing</a:t>
            </a:r>
            <a:r>
              <a:rPr lang="he-IL" dirty="0"/>
              <a:t> (</a:t>
            </a:r>
            <a:r>
              <a:rPr lang="en" dirty="0"/>
              <a:t>רק החלק של מחלקת הבסיס מועתק</a:t>
            </a:r>
            <a:r>
              <a:rPr lang="he-IL" dirty="0"/>
              <a:t>)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מיד נראה כלל לתיכון שעוזר למנוע טעויות כאלה</a:t>
            </a:r>
            <a:endParaRPr dirty="0"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/>
              <a:t>מתי פולימורפיזם עובד?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rtl="1"/>
            <a:r>
              <a:rPr lang="en"/>
              <a:t>דגשים לירושה ופולימורפיזם</a:t>
            </a:r>
            <a:endParaRPr/>
          </a:p>
          <a:p>
            <a:pPr rtl="1"/>
            <a:r>
              <a:rPr lang="en" sz="3733"/>
              <a:t>שימוש במילה override</a:t>
            </a:r>
            <a:endParaRPr sz="3733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אמרנו שכשנגדיר</a:t>
            </a:r>
            <a:r>
              <a:rPr lang="he-IL" dirty="0"/>
              <a:t> </a:t>
            </a:r>
            <a:r>
              <a:rPr lang="en" dirty="0"/>
              <a:t>override</a:t>
            </a:r>
            <a:r>
              <a:rPr lang="he-IL" dirty="0"/>
              <a:t> </a:t>
            </a:r>
            <a:r>
              <a:rPr lang="en" dirty="0"/>
              <a:t>במחלקה יורשת עבור פונקציה וירטואלית כלשהי</a:t>
            </a:r>
            <a:r>
              <a:rPr lang="he-IL" dirty="0"/>
              <a:t>, </a:t>
            </a:r>
            <a:r>
              <a:rPr lang="en" dirty="0"/>
              <a:t>נוסיף בסוף ההצהרה על הפונקציה את המילה override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גם אם לא נכתוב את המילה הזו הקוד יתקמפל ויתנהג בצורה פולימורפית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הקומפיילר משווה בין החתימות של הפונקציה הוירטואלית שבמחלקת הבסיס והפונקציות שבמחלקות היורשות ולפי זה יודע אם יש override</a:t>
            </a:r>
            <a:r>
              <a:rPr lang="he-IL" dirty="0"/>
              <a:t> </a:t>
            </a:r>
            <a:r>
              <a:rPr lang="en" dirty="0"/>
              <a:t>במחלקה היורשת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עד C++11</a:t>
            </a:r>
            <a:r>
              <a:rPr lang="he-IL" dirty="0"/>
              <a:t> </a:t>
            </a:r>
            <a:r>
              <a:rPr lang="en" dirty="0"/>
              <a:t>זה היה המנגנון היחיד ל־override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החיסרון המשמעותי הוא שאם שינינו משהו באחת החתימות</a:t>
            </a:r>
            <a:r>
              <a:rPr lang="he-IL" dirty="0"/>
              <a:t>, </a:t>
            </a:r>
            <a:r>
              <a:rPr lang="en" dirty="0"/>
              <a:t>זה כבר לא override</a:t>
            </a:r>
            <a:r>
              <a:rPr lang="he-IL" dirty="0"/>
              <a:t> </a:t>
            </a:r>
            <a:r>
              <a:rPr lang="en" dirty="0"/>
              <a:t>אבל הקומפיילר לא יודע להצביע על הבעיה כי אין לו דרך לדעת שהתכוונו שזה כן יהיה override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לכן נוספה ב־C++11</a:t>
            </a:r>
            <a:r>
              <a:rPr lang="he-IL" dirty="0"/>
              <a:t> </a:t>
            </a:r>
            <a:r>
              <a:rPr lang="en" dirty="0"/>
              <a:t>המילה override</a:t>
            </a:r>
            <a:r>
              <a:rPr lang="he-IL" dirty="0"/>
              <a:t>, </a:t>
            </a:r>
            <a:r>
              <a:rPr lang="en" dirty="0"/>
              <a:t>וכשנוסיף אותה הקומפיילר יתריע בפנינו </a:t>
            </a:r>
            <a:r>
              <a:rPr lang="he-IL" dirty="0"/>
              <a:t>(ב</a:t>
            </a:r>
            <a:r>
              <a:rPr lang="en" dirty="0"/>
              <a:t>שגיאת קומפילציה</a:t>
            </a:r>
            <a:r>
              <a:rPr lang="he-IL" dirty="0"/>
              <a:t>) </a:t>
            </a:r>
            <a:r>
              <a:rPr lang="en" dirty="0"/>
              <a:t>אם הפונקציה לא באמת עושה override</a:t>
            </a:r>
            <a:r>
              <a:rPr lang="he-IL" dirty="0"/>
              <a:t> </a:t>
            </a:r>
            <a:r>
              <a:rPr lang="en" dirty="0"/>
              <a:t>לפונקציה וירטואלית ממחלקת הבסיס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לכן כדאי להקפיד על ציון המילה override</a:t>
            </a:r>
            <a:r>
              <a:rPr lang="he-IL" dirty="0"/>
              <a:t> </a:t>
            </a:r>
            <a:r>
              <a:rPr lang="en" dirty="0"/>
              <a:t>בכל פעם שהתכוונו לעשות override</a:t>
            </a:r>
            <a:endParaRPr dirty="0"/>
          </a:p>
        </p:txBody>
      </p:sp>
      <p:sp>
        <p:nvSpPr>
          <p:cNvPr id="223" name="Google Shape;223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/>
              <a:t>שימוש במילה override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733" dirty="0"/>
              <a:t>virtual d-tor</a:t>
            </a:r>
            <a:endParaRPr sz="3733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בכל פעם שנגדיר מחלקת בסיס עם פונקציות וירטואליות</a:t>
            </a:r>
            <a:r>
              <a:rPr lang="he-IL" dirty="0"/>
              <a:t>, </a:t>
            </a:r>
            <a:r>
              <a:rPr lang="en" dirty="0"/>
              <a:t>חשוב שנגדיר </a:t>
            </a:r>
            <a:r>
              <a:rPr lang="he-IL" dirty="0"/>
              <a:t>לה </a:t>
            </a:r>
            <a:r>
              <a:rPr lang="en" dirty="0"/>
              <a:t>גם d-tor</a:t>
            </a:r>
            <a:r>
              <a:rPr lang="he-IL" dirty="0"/>
              <a:t> </a:t>
            </a:r>
            <a:r>
              <a:rPr lang="en" dirty="0"/>
              <a:t>וירטואלי</a:t>
            </a:r>
            <a:endParaRPr lang="he-IL"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גם אם המימוש שלו ריק</a:t>
            </a:r>
            <a:r>
              <a:rPr lang="he-IL" dirty="0"/>
              <a:t>!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 };</a:t>
            </a:r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he-IL" dirty="0">
                <a:highlight>
                  <a:srgbClr val="FFFFFF"/>
                </a:highlight>
              </a:rPr>
              <a:t>למעשה, במקום מימוש ריק עדיף לכתוב: </a:t>
            </a:r>
            <a:r>
              <a:rPr lang="en-US" dirty="0">
                <a:highlight>
                  <a:srgbClr val="FFFFFF"/>
                </a:highlight>
              </a:rPr>
              <a:t>= </a:t>
            </a:r>
            <a:r>
              <a:rPr lang="en-US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default</a:t>
            </a:r>
            <a:endParaRPr lang="en-US"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pPr algn="just" rtl="1">
              <a:lnSpc>
                <a:spcPct val="115000"/>
              </a:lnSpc>
            </a:pPr>
            <a:r>
              <a:rPr lang="en" dirty="0"/>
              <a:t>הסיבה היא כי כשנמחק אובייקטים מטיפוס המחלקות היורשות דרך מצביע מטיפוס מחלקת הבסיס</a:t>
            </a:r>
            <a:r>
              <a:rPr lang="he-IL" dirty="0"/>
              <a:t>, </a:t>
            </a:r>
            <a:r>
              <a:rPr lang="en" dirty="0"/>
              <a:t>חשוב שיופעל ה־d-tor</a:t>
            </a:r>
            <a:r>
              <a:rPr lang="he-IL" dirty="0"/>
              <a:t> </a:t>
            </a:r>
            <a:r>
              <a:rPr lang="en" dirty="0"/>
              <a:t>הנכון</a:t>
            </a:r>
            <a:r>
              <a:rPr lang="he-IL" dirty="0"/>
              <a:t>, </a:t>
            </a:r>
            <a:r>
              <a:rPr lang="en" dirty="0"/>
              <a:t>של המחלקה היורשת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d-tor here is virtual already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due to the inheritance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must use polymorphism to invoke ~Derived() instead of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~Base()</a:t>
            </a:r>
            <a:endParaRPr lang="he-IL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גם אם כל ה־d-tor־ים ריקים</a:t>
            </a:r>
            <a:r>
              <a:rPr lang="he-IL" dirty="0"/>
              <a:t>(!), </a:t>
            </a:r>
            <a:r>
              <a:rPr lang="en" dirty="0"/>
              <a:t>מכיוון שלמעשה נהרסים שם כל ה־data members</a:t>
            </a:r>
            <a:endParaRPr lang="en-US" dirty="0"/>
          </a:p>
        </p:txBody>
      </p:sp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/>
              <a:t>virtual d-tor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733" dirty="0"/>
              <a:t>ABC – Abstract Base Class</a:t>
            </a:r>
            <a:endParaRPr sz="37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8B9103-B6CF-4742-932A-8F009E8A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ירושה – </a:t>
            </a: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486936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למרות שהשפה מאפשרת </a:t>
            </a:r>
            <a:r>
              <a:rPr lang="he-IL" dirty="0"/>
              <a:t>לנו </a:t>
            </a:r>
            <a:r>
              <a:rPr lang="en" dirty="0"/>
              <a:t>לעשות זאת</a:t>
            </a:r>
            <a:r>
              <a:rPr lang="he-IL" dirty="0"/>
              <a:t>, </a:t>
            </a:r>
            <a:r>
              <a:rPr lang="en" dirty="0"/>
              <a:t>נקפיד להימנע מירושה ממחלקה קונקרטית </a:t>
            </a:r>
            <a:r>
              <a:rPr lang="he-IL" dirty="0"/>
              <a:t>(</a:t>
            </a:r>
            <a:r>
              <a:rPr lang="en" dirty="0"/>
              <a:t>מחלקה שאיננה אבסטרקטית</a:t>
            </a:r>
            <a:r>
              <a:rPr lang="he-IL" dirty="0"/>
              <a:t>)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 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BAD, Base isn't abstract 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 rtl="1">
              <a:lnSpc>
                <a:spcPct val="115000"/>
              </a:lnSpc>
            </a:pPr>
            <a:r>
              <a:rPr lang="en" dirty="0"/>
              <a:t>כל מחלקת בסיס שלנו</a:t>
            </a:r>
            <a:r>
              <a:rPr lang="he-IL" dirty="0"/>
              <a:t> (</a:t>
            </a:r>
            <a:r>
              <a:rPr lang="en" dirty="0"/>
              <a:t>בפרט אם יש בה פונקציות וירטואליות</a:t>
            </a:r>
            <a:r>
              <a:rPr lang="he-IL" dirty="0"/>
              <a:t>), </a:t>
            </a:r>
            <a:r>
              <a:rPr lang="en" dirty="0"/>
              <a:t>כולל מחלקת ביניים</a:t>
            </a:r>
            <a:r>
              <a:rPr lang="he-IL" dirty="0"/>
              <a:t>, </a:t>
            </a:r>
            <a:r>
              <a:rPr lang="en" dirty="0"/>
              <a:t>צריכה להיות אבסטרקטית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Base2 is abstract class and can be used as a base 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Good!</a:t>
            </a:r>
          </a:p>
          <a:p>
            <a:pPr algn="just" rtl="1">
              <a:lnSpc>
                <a:spcPct val="115000"/>
              </a:lnSpc>
            </a:pPr>
            <a:r>
              <a:rPr lang="en" dirty="0"/>
              <a:t>רק </a:t>
            </a:r>
            <a:r>
              <a:rPr lang="he-IL" dirty="0"/>
              <a:t>ה"</a:t>
            </a:r>
            <a:r>
              <a:rPr lang="en" dirty="0"/>
              <a:t>עלים</a:t>
            </a:r>
            <a:r>
              <a:rPr lang="he-IL" dirty="0"/>
              <a:t>" </a:t>
            </a:r>
            <a:r>
              <a:rPr lang="en" dirty="0"/>
              <a:t>שבעץ הירושה יהיו מחלקות קונקרטיות</a:t>
            </a:r>
            <a:endParaRPr dirty="0"/>
          </a:p>
        </p:txBody>
      </p:sp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/>
              <a:t>ABC – Abstract Base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סיבה אחת היא שככה לא יקרה מצב שבטעות נקבל פרמטר מטיפוס מחלקת הבסיס by-value</a:t>
            </a:r>
            <a:r>
              <a:rPr lang="he-IL" dirty="0"/>
              <a:t> </a:t>
            </a:r>
            <a:r>
              <a:rPr lang="en" dirty="0"/>
              <a:t>במקום כמצביע או כ־reference</a:t>
            </a:r>
            <a:r>
              <a:rPr lang="he-IL" dirty="0"/>
              <a:t>, </a:t>
            </a:r>
            <a:r>
              <a:rPr lang="en" dirty="0"/>
              <a:t>כי טעות כזו היא כעת שגיאת קומפילציה</a:t>
            </a:r>
            <a:r>
              <a:rPr lang="he-IL" dirty="0"/>
              <a:t> (מונע </a:t>
            </a:r>
            <a:r>
              <a:rPr lang="en-US" dirty="0"/>
              <a:t>slicing</a:t>
            </a:r>
            <a:r>
              <a:rPr lang="he-IL" dirty="0"/>
              <a:t>)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כי קבלה by-value</a:t>
            </a:r>
            <a:r>
              <a:rPr lang="he-IL" dirty="0"/>
              <a:t> </a:t>
            </a:r>
            <a:r>
              <a:rPr lang="en" dirty="0"/>
              <a:t>יוצרת עותק</a:t>
            </a:r>
            <a:r>
              <a:rPr lang="he-IL" dirty="0"/>
              <a:t>, </a:t>
            </a:r>
            <a:r>
              <a:rPr lang="en" dirty="0"/>
              <a:t>והרי אי אפשר ליצור אובייקט</a:t>
            </a:r>
            <a:r>
              <a:rPr lang="he-IL" dirty="0"/>
              <a:t>, </a:t>
            </a:r>
            <a:r>
              <a:rPr lang="en" dirty="0"/>
              <a:t>ובפרט לא עותק</a:t>
            </a:r>
            <a:r>
              <a:rPr lang="he-IL" dirty="0"/>
              <a:t>, </a:t>
            </a:r>
            <a:r>
              <a:rPr lang="en" dirty="0"/>
              <a:t>מטיפוס של מחלקה אבסטרקטית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oops! We meant to get it be-ref!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 error! Yay! Base2 is abstract class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so we can't make a copy of it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 rtl="1">
              <a:lnSpc>
                <a:spcPct val="115000"/>
              </a:lnSpc>
            </a:pPr>
            <a:r>
              <a:rPr lang="en" dirty="0"/>
              <a:t>סיבה נוספת, עמוקה יותר, היא שאין שום דרך טובה להגדיר אופרטור השמה עבור מחלקת בסיס שאיננה אבסטרקטית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לפרטים ראו</a:t>
            </a:r>
            <a:r>
              <a:rPr lang="he-IL" dirty="0"/>
              <a:t>: </a:t>
            </a:r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 smtClean="0"/>
              <a:t>More </a:t>
            </a:r>
            <a:r>
              <a:rPr lang="en" dirty="0"/>
              <a:t>Effective C++, Scott Meyers, item 33: Make non-leaf classes abstract</a:t>
            </a:r>
            <a:endParaRPr dirty="0"/>
          </a:p>
          <a:p>
            <a:pPr marL="0" indent="0" algn="just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51" name="Google Shape;251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/>
              <a:t>ABC – Abstract Base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rtl="1"/>
            <a:r>
              <a:rPr lang="en" sz="3733" dirty="0"/>
              <a:t>Hiding</a:t>
            </a:r>
            <a:r>
              <a:rPr lang="he-IL" sz="3733" dirty="0"/>
              <a:t> – </a:t>
            </a:r>
            <a:r>
              <a:rPr lang="en" sz="3733" dirty="0"/>
              <a:t>התנהגות עם overload set</a:t>
            </a:r>
            <a:endParaRPr sz="3733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Hiding</a:t>
            </a:r>
            <a:r>
              <a:rPr lang="he-IL" dirty="0"/>
              <a:t> – </a:t>
            </a:r>
            <a:r>
              <a:rPr lang="en" dirty="0"/>
              <a:t>ירושה ו־overload set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לפעמים שימושי לנו להגדיר פונקציה מסוימת במחלקת בסיס ולהוסיף </a:t>
            </a:r>
            <a:r>
              <a:rPr lang="he-IL" dirty="0" smtClean="0"/>
              <a:t> </a:t>
            </a:r>
            <a:r>
              <a:rPr lang="en" dirty="0" smtClean="0"/>
              <a:t>overloading </a:t>
            </a:r>
            <a:r>
              <a:rPr lang="he-IL" dirty="0" smtClean="0"/>
              <a:t> </a:t>
            </a:r>
            <a:r>
              <a:rPr lang="en" dirty="0" smtClean="0"/>
              <a:t>עבורה </a:t>
            </a:r>
            <a:r>
              <a:rPr lang="en" dirty="0"/>
              <a:t>במחלקה יורשת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שימו לב</a:t>
            </a:r>
            <a:r>
              <a:rPr lang="he-IL" dirty="0"/>
              <a:t>, </a:t>
            </a:r>
            <a:r>
              <a:rPr lang="en" dirty="0"/>
              <a:t>מדובר כאן על overloading</a:t>
            </a:r>
            <a:r>
              <a:rPr lang="he-IL" dirty="0"/>
              <a:t>, </a:t>
            </a:r>
            <a:r>
              <a:rPr lang="en" dirty="0"/>
              <a:t>לא על overriding</a:t>
            </a:r>
            <a:r>
              <a:rPr lang="he-IL" dirty="0"/>
              <a:t> </a:t>
            </a:r>
            <a:r>
              <a:rPr lang="en" dirty="0"/>
              <a:t>של פונקציה וירטואלית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לפעמים זה יהיה גם וגם</a:t>
            </a:r>
            <a:r>
              <a:rPr lang="he-IL" dirty="0"/>
              <a:t>, </a:t>
            </a:r>
            <a:r>
              <a:rPr lang="en" dirty="0"/>
              <a:t>פונקציה וירטואלית שעושים לה override</a:t>
            </a:r>
            <a:r>
              <a:rPr lang="he-IL" dirty="0"/>
              <a:t> </a:t>
            </a:r>
            <a:r>
              <a:rPr lang="en" dirty="0"/>
              <a:t>ויש לה מספר overloadings</a:t>
            </a:r>
            <a:endParaRPr dirty="0"/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algn="just" rtl="1">
              <a:lnSpc>
                <a:spcPct val="115000"/>
              </a:lnSpc>
            </a:pPr>
            <a:r>
              <a:rPr lang="en" dirty="0"/>
              <a:t>מה יקרה בקוד הבא?</a:t>
            </a:r>
            <a:endParaRPr dirty="0"/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5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5"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 startAt="5"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algn="just" rtl="1"/>
            <a:r>
              <a:rPr lang="en" dirty="0"/>
              <a:t>השורה האחרונה היא שגיאת קומפילציה!</a:t>
            </a:r>
            <a:endParaRPr dirty="0"/>
          </a:p>
          <a:p>
            <a:pPr algn="just">
              <a:buFont typeface="Ubuntu Mono"/>
              <a:buAutoNum type="arabicPlain"/>
            </a:pPr>
            <a:endParaRPr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Hiding</a:t>
            </a:r>
            <a:r>
              <a:rPr lang="he-IL" dirty="0"/>
              <a:t> – </a:t>
            </a:r>
            <a:r>
              <a:rPr lang="en" dirty="0"/>
              <a:t>ירושה ו־overload set</a:t>
            </a:r>
            <a:r>
              <a:rPr lang="he-IL" dirty="0"/>
              <a:t> 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אולי ציפינו ששתי הפונקציות תהיינה זמינות</a:t>
            </a:r>
            <a:r>
              <a:rPr lang="he-IL" dirty="0"/>
              <a:t>, </a:t>
            </a:r>
            <a:r>
              <a:rPr lang="en" dirty="0"/>
              <a:t>גם </a:t>
            </a:r>
            <a:r>
              <a:rPr lang="he-IL" dirty="0"/>
              <a:t>זו </a:t>
            </a:r>
            <a:r>
              <a:rPr lang="en" dirty="0"/>
              <a:t>ממחלקת הבסיס וגם </a:t>
            </a:r>
            <a:r>
              <a:rPr lang="he-IL" dirty="0"/>
              <a:t>זו </a:t>
            </a:r>
            <a:r>
              <a:rPr lang="en" dirty="0"/>
              <a:t>מהמחלקה הנוכחית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למעשה</a:t>
            </a:r>
            <a:r>
              <a:rPr lang="he-IL" dirty="0"/>
              <a:t>, </a:t>
            </a:r>
            <a:r>
              <a:rPr lang="en" dirty="0"/>
              <a:t>הפונקציה שהגדרנו במחלקה היורשת</a:t>
            </a:r>
            <a:r>
              <a:rPr lang="he-IL" dirty="0"/>
              <a:t>, </a:t>
            </a:r>
            <a:r>
              <a:rPr lang="en" dirty="0"/>
              <a:t>מסתירה (hides)</a:t>
            </a:r>
            <a:r>
              <a:rPr lang="he-IL" dirty="0"/>
              <a:t> </a:t>
            </a:r>
            <a:r>
              <a:rPr lang="en" dirty="0"/>
              <a:t>את הפונקציה ממחלקת הבסיס</a:t>
            </a:r>
            <a:r>
              <a:rPr lang="he-IL" dirty="0"/>
              <a:t>, </a:t>
            </a:r>
            <a:r>
              <a:rPr lang="en" dirty="0"/>
              <a:t>ולכן רק הפונקציה החדשה זמינה לנו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זה דומה למקרה הבא </a:t>
            </a:r>
            <a:r>
              <a:rPr lang="he-IL" dirty="0"/>
              <a:t>(</a:t>
            </a:r>
            <a:r>
              <a:rPr lang="en" dirty="0"/>
              <a:t>שפגשנו כבר בתחילת שנה א</a:t>
            </a:r>
            <a:r>
              <a:rPr lang="he-IL" dirty="0"/>
              <a:t>'):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42;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prints "Hello", not 42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just" rtl="1"/>
            <a:r>
              <a:rPr lang="en" dirty="0"/>
              <a:t>אפשר להגדיר את אותו השם ב־scope־ים שונים בצורות שונות</a:t>
            </a:r>
            <a:endParaRPr dirty="0"/>
          </a:p>
          <a:p>
            <a:pPr algn="just" rtl="1"/>
            <a:r>
              <a:rPr lang="en" dirty="0"/>
              <a:t>כשנפנה לשם הזה</a:t>
            </a:r>
            <a:r>
              <a:rPr lang="he-IL" dirty="0"/>
              <a:t>, </a:t>
            </a:r>
            <a:r>
              <a:rPr lang="en" dirty="0"/>
              <a:t>הקומפיילר ימצא אותו מה־scope</a:t>
            </a:r>
            <a:r>
              <a:rPr lang="he-IL" dirty="0"/>
              <a:t> </a:t>
            </a:r>
            <a:r>
              <a:rPr lang="en" dirty="0"/>
              <a:t>הכי </a:t>
            </a:r>
            <a:r>
              <a:rPr lang="he-IL" dirty="0"/>
              <a:t>"</a:t>
            </a:r>
            <a:r>
              <a:rPr lang="en" dirty="0"/>
              <a:t>קרוב</a:t>
            </a:r>
            <a:r>
              <a:rPr lang="he-IL" dirty="0"/>
              <a:t>"</a:t>
            </a:r>
            <a:endParaRPr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Hiding</a:t>
            </a:r>
            <a:r>
              <a:rPr lang="he-IL" dirty="0"/>
              <a:t> – </a:t>
            </a:r>
            <a:r>
              <a:rPr lang="en" dirty="0"/>
              <a:t>ירושה ו־overload set</a:t>
            </a:r>
            <a:r>
              <a:rPr lang="he-IL" dirty="0"/>
              <a:t> – </a:t>
            </a:r>
            <a:r>
              <a:rPr lang="en" dirty="0"/>
              <a:t>המשך (2)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בשונה מאובייקטים</a:t>
            </a:r>
            <a:r>
              <a:rPr lang="he-IL" dirty="0"/>
              <a:t>, </a:t>
            </a:r>
            <a:r>
              <a:rPr lang="en" dirty="0"/>
              <a:t>ניתן להגדיר מספר פונקציות באותו השם </a:t>
            </a:r>
            <a:r>
              <a:rPr lang="he-IL" dirty="0"/>
              <a:t>ובאותו ה־</a:t>
            </a:r>
            <a:r>
              <a:rPr lang="en-US" dirty="0"/>
              <a:t>scope</a:t>
            </a:r>
            <a:r>
              <a:rPr lang="he-IL" dirty="0"/>
              <a:t>, </a:t>
            </a:r>
            <a:r>
              <a:rPr lang="en" dirty="0"/>
              <a:t>בתנאי שיש הבדל בפרמטרים שלהן (overloading)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עדיין</a:t>
            </a:r>
            <a:r>
              <a:rPr lang="he-IL" dirty="0"/>
              <a:t>, </a:t>
            </a:r>
            <a:r>
              <a:rPr lang="en" dirty="0"/>
              <a:t>כשהקומפיילר מחפש את השם הזה</a:t>
            </a:r>
            <a:r>
              <a:rPr lang="he-IL" dirty="0"/>
              <a:t>, </a:t>
            </a:r>
            <a:r>
              <a:rPr lang="en" dirty="0"/>
              <a:t>הוא מחפש אותו לפי scope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המחלקה הנוכחית היא ה־scope</a:t>
            </a:r>
            <a:r>
              <a:rPr lang="he-IL" dirty="0"/>
              <a:t> </a:t>
            </a:r>
            <a:r>
              <a:rPr lang="en" dirty="0"/>
              <a:t>הקרוב יותר</a:t>
            </a:r>
            <a:endParaRPr dirty="0"/>
          </a:p>
          <a:p>
            <a:pPr lvl="1" algn="just" rtl="1">
              <a:spcBef>
                <a:spcPts val="0"/>
              </a:spcBef>
            </a:pPr>
            <a:r>
              <a:rPr lang="en" dirty="0"/>
              <a:t>באופן כללי, יש לשפה כללים די מורכבים איפה לחפש שמות</a:t>
            </a:r>
            <a:r>
              <a:rPr lang="he-IL" dirty="0"/>
              <a:t>, </a:t>
            </a:r>
            <a:r>
              <a:rPr lang="en" dirty="0"/>
              <a:t>בפרט פונקציות</a:t>
            </a:r>
            <a:r>
              <a:rPr lang="he-IL" dirty="0"/>
              <a:t>, </a:t>
            </a:r>
            <a:r>
              <a:rPr lang="en" dirty="0"/>
              <a:t>אבל בהקשר שלנו</a:t>
            </a:r>
            <a:r>
              <a:rPr lang="he-IL" dirty="0"/>
              <a:t>, </a:t>
            </a:r>
            <a:r>
              <a:rPr lang="en" dirty="0"/>
              <a:t>קריאה ל־member function</a:t>
            </a:r>
            <a:r>
              <a:rPr lang="he-IL" dirty="0"/>
              <a:t>, </a:t>
            </a:r>
            <a:r>
              <a:rPr lang="en" dirty="0"/>
              <a:t>הכללים פשוטים יותר</a:t>
            </a:r>
            <a:r>
              <a:rPr lang="he-IL" dirty="0"/>
              <a:t>, </a:t>
            </a:r>
            <a:r>
              <a:rPr lang="en" dirty="0"/>
              <a:t>למרבה המזל</a:t>
            </a:r>
            <a:r>
              <a:rPr lang="he-IL" dirty="0"/>
              <a:t> (: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אם הוא מוצא בה מספר פונקציות בשם הזה</a:t>
            </a:r>
            <a:r>
              <a:rPr lang="he-IL" dirty="0"/>
              <a:t>, </a:t>
            </a:r>
            <a:r>
              <a:rPr lang="en" dirty="0"/>
              <a:t>הן נקראות overload set</a:t>
            </a:r>
            <a:r>
              <a:rPr lang="he-IL" dirty="0"/>
              <a:t> </a:t>
            </a:r>
            <a:r>
              <a:rPr lang="en" dirty="0"/>
              <a:t>ומתוכן הקומפיילר מחליט על הפונקציה המתאימה ביותר לפי הפרמטרים שהועברו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רק אם לא מוגדר שם כזה במחלקה הנוכחית</a:t>
            </a:r>
            <a:r>
              <a:rPr lang="he-IL" dirty="0"/>
              <a:t>, </a:t>
            </a:r>
            <a:r>
              <a:rPr lang="en" dirty="0"/>
              <a:t>הקומפיילר מנסה את ה־scope</a:t>
            </a:r>
            <a:r>
              <a:rPr lang="he-IL" dirty="0"/>
              <a:t> </a:t>
            </a:r>
            <a:r>
              <a:rPr lang="en" dirty="0"/>
              <a:t>ש</a:t>
            </a:r>
            <a:r>
              <a:rPr lang="he-IL" dirty="0"/>
              <a:t>"</a:t>
            </a:r>
            <a:r>
              <a:rPr lang="en" dirty="0"/>
              <a:t>מעליו</a:t>
            </a:r>
            <a:r>
              <a:rPr lang="he-IL" dirty="0"/>
              <a:t>", </a:t>
            </a:r>
            <a:r>
              <a:rPr lang="en" dirty="0"/>
              <a:t>את מחלקת הבסיס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לכן</a:t>
            </a:r>
            <a:r>
              <a:rPr lang="he-IL" dirty="0"/>
              <a:t>, </a:t>
            </a:r>
            <a:r>
              <a:rPr lang="en" dirty="0"/>
              <a:t>כשהוספנו overloading</a:t>
            </a:r>
            <a:r>
              <a:rPr lang="he-IL" dirty="0"/>
              <a:t> </a:t>
            </a:r>
            <a:r>
              <a:rPr lang="en" dirty="0"/>
              <a:t>במחלקה היורשת</a:t>
            </a:r>
            <a:r>
              <a:rPr lang="he-IL" dirty="0"/>
              <a:t>, </a:t>
            </a:r>
            <a:r>
              <a:rPr lang="en" dirty="0"/>
              <a:t>הפונקציות ממחלקת הבסיס כאילו אינן קיימות</a:t>
            </a:r>
            <a:r>
              <a:rPr lang="he-IL" dirty="0"/>
              <a:t>, </a:t>
            </a:r>
            <a:r>
              <a:rPr lang="en" dirty="0"/>
              <a:t>הן לא תהיינה חלק מה־overload set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Hiding</a:t>
            </a:r>
            <a:r>
              <a:rPr lang="he-IL" dirty="0"/>
              <a:t> – </a:t>
            </a:r>
            <a:r>
              <a:rPr lang="en" dirty="0"/>
              <a:t>ירושה ו־overload set</a:t>
            </a:r>
            <a:r>
              <a:rPr lang="he-IL" dirty="0"/>
              <a:t> – </a:t>
            </a:r>
            <a:r>
              <a:rPr lang="en" dirty="0"/>
              <a:t>פתרון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1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ומה אם נצטרך שחלק מה־overload set</a:t>
            </a:r>
            <a:r>
              <a:rPr lang="he-IL" dirty="0"/>
              <a:t> </a:t>
            </a:r>
            <a:r>
              <a:rPr lang="en" dirty="0"/>
              <a:t>יהיה במחלקת הבסיס וחלק במחלקה היורשת</a:t>
            </a:r>
            <a:r>
              <a:rPr lang="he-IL" dirty="0"/>
              <a:t>?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מקום כזה הוא double dispatch</a:t>
            </a:r>
            <a:r>
              <a:rPr lang="he-IL" dirty="0"/>
              <a:t>; </a:t>
            </a:r>
            <a:r>
              <a:rPr lang="en" dirty="0"/>
              <a:t>הרבה מהפונקציות כדאי לממש במחלקות הביניים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לדוגמה</a:t>
            </a:r>
            <a:r>
              <a:rPr lang="he-IL" dirty="0"/>
              <a:t>: </a:t>
            </a:r>
            <a:r>
              <a:rPr lang="en" dirty="0"/>
              <a:t>את כל ההתנגשויות עם אובייקט סטטי</a:t>
            </a:r>
            <a:r>
              <a:rPr lang="he-IL" dirty="0"/>
              <a:t>, </a:t>
            </a:r>
            <a:r>
              <a:rPr lang="en" dirty="0"/>
              <a:t>כדאי לממש במחלקת הביניים שהיא בסיס לכל האובייקטים הסטטיים</a:t>
            </a:r>
            <a:r>
              <a:rPr lang="he-IL" dirty="0"/>
              <a:t>, </a:t>
            </a:r>
            <a:r>
              <a:rPr lang="en" dirty="0"/>
              <a:t>כי עבור כולם המימוש יהיה פשוט ריק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הפתרון הוא </a:t>
            </a:r>
            <a:r>
              <a:rPr lang="he-IL" dirty="0"/>
              <a:t>"</a:t>
            </a:r>
            <a:r>
              <a:rPr lang="en" dirty="0"/>
              <a:t>לייבא</a:t>
            </a:r>
            <a:r>
              <a:rPr lang="he-IL" dirty="0"/>
              <a:t>" </a:t>
            </a:r>
            <a:r>
              <a:rPr lang="en" dirty="0"/>
              <a:t>את השמות הרלוונטיים מ־scope</a:t>
            </a:r>
            <a:r>
              <a:rPr lang="he-IL" dirty="0"/>
              <a:t> </a:t>
            </a:r>
            <a:r>
              <a:rPr lang="en" dirty="0"/>
              <a:t>אחד לשני</a:t>
            </a:r>
            <a:r>
              <a:rPr lang="he-IL" dirty="0"/>
              <a:t>, </a:t>
            </a:r>
            <a:r>
              <a:rPr lang="en" dirty="0"/>
              <a:t>שכל השמות ממחלקת הבסיס יהיו זמינים גם במחלקה היורשת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כך</a:t>
            </a:r>
            <a:r>
              <a:rPr lang="he-IL" dirty="0"/>
              <a:t>, </a:t>
            </a:r>
            <a:r>
              <a:rPr lang="en" dirty="0"/>
              <a:t>כשהקומפיילר יחפש את השם של הפונקציה במחלקה היורשת</a:t>
            </a:r>
            <a:r>
              <a:rPr lang="he-IL" dirty="0"/>
              <a:t>, </a:t>
            </a:r>
            <a:r>
              <a:rPr lang="en" dirty="0"/>
              <a:t>ה־scope</a:t>
            </a:r>
            <a:r>
              <a:rPr lang="he-IL" dirty="0"/>
              <a:t> </a:t>
            </a:r>
            <a:r>
              <a:rPr lang="en" dirty="0"/>
              <a:t>הקרוב</a:t>
            </a:r>
            <a:r>
              <a:rPr lang="he-IL" dirty="0"/>
              <a:t>, </a:t>
            </a:r>
            <a:r>
              <a:rPr lang="en" dirty="0"/>
              <a:t>הוא ימצא שם גם את הפונקציות ממחלקת הבסיס וגם את אלה שהוגדרו במחלקה היורשת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הדרך לעשות זאת היא בעזרת using</a:t>
            </a:r>
            <a:r>
              <a:rPr lang="he-IL" dirty="0"/>
              <a:t>: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import all the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overloadings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f() from class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MyBase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... */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RTTI </a:t>
            </a:r>
            <a:r>
              <a:rPr lang="en-US" dirty="0"/>
              <a:t>– Run-time type identification</a:t>
            </a:r>
            <a:endParaRPr sz="3733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-US" dirty="0"/>
              <a:t>RTTI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 rtl="1">
              <a:lnSpc>
                <a:spcPct val="115000"/>
              </a:lnSpc>
            </a:pPr>
            <a:r>
              <a:rPr lang="he-IL" dirty="0"/>
              <a:t>לפעמים יש צורך לזהות בזמן ריצה מה הטיפוס הדינמי של אובייקט מסוים</a:t>
            </a:r>
          </a:p>
          <a:p>
            <a:pPr algn="just" rtl="1">
              <a:lnSpc>
                <a:spcPct val="115000"/>
              </a:lnSpc>
            </a:pPr>
            <a:r>
              <a:rPr lang="he-IL" dirty="0"/>
              <a:t>השפה נותנת לנו שני כלים לשם כך, </a:t>
            </a:r>
            <a:r>
              <a:rPr lang="en-US" dirty="0" err="1"/>
              <a:t>typeid</a:t>
            </a:r>
            <a:r>
              <a:rPr lang="he-IL" dirty="0"/>
              <a:t> ו־</a:t>
            </a:r>
            <a:r>
              <a:rPr lang="en-US" dirty="0" err="1"/>
              <a:t>dynamic_cast</a:t>
            </a:r>
            <a:endParaRPr lang="he-IL" dirty="0"/>
          </a:p>
          <a:p>
            <a:pPr algn="just" rtl="1">
              <a:lnSpc>
                <a:spcPct val="115000"/>
              </a:lnSpc>
            </a:pPr>
            <a:r>
              <a:rPr lang="he-IL" dirty="0"/>
              <a:t>בעוד רגע נראה איך להשתמש בהם ומה ההבדל ביניהם</a:t>
            </a:r>
          </a:p>
          <a:p>
            <a:pPr algn="just" rtl="1">
              <a:lnSpc>
                <a:spcPct val="115000"/>
              </a:lnSpc>
            </a:pPr>
            <a:r>
              <a:rPr lang="he-IL" dirty="0"/>
              <a:t>אזהרה מראש: קל להתפתות להשתמש בכלים האלה במקום בפולימורפיזם</a:t>
            </a:r>
          </a:p>
          <a:p>
            <a:pPr algn="just" rtl="1">
              <a:lnSpc>
                <a:spcPct val="115000"/>
              </a:lnSpc>
            </a:pPr>
            <a:r>
              <a:rPr lang="he-IL" dirty="0"/>
              <a:t>נקפיד לשים לב מתי באמת הכלים האלה נחוצים ומתי פולימורפיזם רגיל מספיק לנו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221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שימוש ב־typeid</a:t>
            </a:r>
            <a:r>
              <a:rPr lang="he-IL" dirty="0"/>
              <a:t> </a:t>
            </a:r>
            <a:r>
              <a:rPr lang="en" dirty="0"/>
              <a:t>מתאים </a:t>
            </a:r>
            <a:r>
              <a:rPr lang="he-IL" dirty="0"/>
              <a:t>כדי למצוא </a:t>
            </a:r>
            <a:r>
              <a:rPr lang="en" dirty="0"/>
              <a:t>טיפוס מדויק</a:t>
            </a:r>
            <a:r>
              <a:rPr lang="he-IL" dirty="0"/>
              <a:t>. </a:t>
            </a:r>
            <a:r>
              <a:rPr lang="en" dirty="0"/>
              <a:t>לעומת זאת</a:t>
            </a:r>
            <a:r>
              <a:rPr lang="he-IL" dirty="0"/>
              <a:t>, </a:t>
            </a:r>
            <a:r>
              <a:rPr lang="en" dirty="0"/>
              <a:t>dynamic_cast ייתן תשובה חיובית גם כשנבדוק מחלקות בסיס של האובייקט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B*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C*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just" rtl="1">
              <a:lnSpc>
                <a:spcPct val="115000"/>
              </a:lnSpc>
            </a:pPr>
            <a:r>
              <a:rPr lang="en" dirty="0"/>
              <a:t>הפעלה של הפונקציה f()‎</a:t>
            </a:r>
            <a:r>
              <a:rPr lang="he-IL" dirty="0"/>
              <a:t> </a:t>
            </a:r>
            <a:r>
              <a:rPr lang="en" dirty="0"/>
              <a:t>תגרום להדפסה של </a:t>
            </a:r>
            <a:r>
              <a:rPr lang="en" sz="2133" dirty="0">
                <a:latin typeface="Ubuntu Mono"/>
                <a:ea typeface="Ubuntu Mono"/>
                <a:cs typeface="Ubuntu Mono"/>
                <a:sym typeface="Ubuntu Mono"/>
              </a:rPr>
              <a:t>B*C*C</a:t>
            </a:r>
            <a:endParaRPr sz="2133" dirty="0">
              <a:latin typeface="Ubuntu Mono"/>
              <a:ea typeface="Ubuntu Mono"/>
              <a:cs typeface="Ubuntu Mono"/>
              <a:sym typeface="Ubuntu Mono"/>
            </a:endParaRPr>
          </a:p>
          <a:p>
            <a:pPr lvl="1" algn="just" rtl="1">
              <a:spcBef>
                <a:spcPts val="0"/>
              </a:spcBef>
            </a:pPr>
            <a:r>
              <a:rPr lang="en" dirty="0"/>
              <a:t>ולדליפת זיכרון :)</a:t>
            </a:r>
            <a:endParaRPr sz="2133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RTTI</a:t>
            </a:r>
            <a:r>
              <a:rPr lang="he-IL" dirty="0"/>
              <a:t> – </a:t>
            </a:r>
            <a:r>
              <a:rPr lang="en" dirty="0"/>
              <a:t>‏dynamic_cast vs. typeid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ירושה</a:t>
            </a:r>
            <a:endParaRPr dirty="0"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ירושה מאפשרת לנו שימוש חוזר (reuse)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במקום לכתוב אותם הדברים מספר פעמים</a:t>
            </a:r>
            <a:r>
              <a:rPr lang="he-IL" dirty="0"/>
              <a:t>, </a:t>
            </a:r>
            <a:r>
              <a:rPr lang="en" dirty="0"/>
              <a:t>נכתוב אותם פעם אחת במחלקת הבסיס</a:t>
            </a:r>
            <a:r>
              <a:rPr lang="he-IL" dirty="0"/>
              <a:t>, </a:t>
            </a:r>
            <a:r>
              <a:rPr lang="en" dirty="0"/>
              <a:t>וכל היורשים מקבלים אותם אוטומטית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לדוגמה</a:t>
            </a:r>
            <a:r>
              <a:rPr lang="he-IL" dirty="0"/>
              <a:t>: </a:t>
            </a:r>
            <a:r>
              <a:rPr lang="en" dirty="0"/>
              <a:t>אם יש לנו מחלקת בסיס של רכב דו־גלגלי</a:t>
            </a:r>
            <a:r>
              <a:rPr lang="he-IL" dirty="0"/>
              <a:t>, </a:t>
            </a:r>
            <a:r>
              <a:rPr lang="en" dirty="0"/>
              <a:t>נגדיר במחלקה הזו את ה־data members</a:t>
            </a:r>
            <a:r>
              <a:rPr lang="he-IL" dirty="0"/>
              <a:t> </a:t>
            </a:r>
            <a:r>
              <a:rPr lang="en" dirty="0"/>
              <a:t>שמייצגים את שני הגלגלים</a:t>
            </a:r>
            <a:r>
              <a:rPr lang="he-IL" dirty="0"/>
              <a:t>, </a:t>
            </a:r>
            <a:r>
              <a:rPr lang="en" dirty="0"/>
              <a:t>את כיוון הרכב ואת המהירות שלו</a:t>
            </a:r>
            <a:r>
              <a:rPr lang="he-IL" dirty="0"/>
              <a:t>, </a:t>
            </a:r>
            <a:r>
              <a:rPr lang="en" dirty="0"/>
              <a:t>וכן member functions</a:t>
            </a:r>
            <a:r>
              <a:rPr lang="he-IL" dirty="0"/>
              <a:t> מ</a:t>
            </a:r>
            <a:r>
              <a:rPr lang="en" dirty="0"/>
              <a:t>תאימות לטיפול בהם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מן הסתם נוסיף גם בנאים מתאימים לאתחול הערכים של מהירות מקסימלית</a:t>
            </a:r>
            <a:r>
              <a:rPr lang="he-IL" dirty="0"/>
              <a:t>, </a:t>
            </a:r>
            <a:r>
              <a:rPr lang="en" dirty="0"/>
              <a:t>לחץ אוויר בצמיגים וכדומה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במחלקות היורשות</a:t>
            </a:r>
            <a:r>
              <a:rPr lang="he-IL" dirty="0"/>
              <a:t>, </a:t>
            </a:r>
            <a:r>
              <a:rPr lang="en" dirty="0"/>
              <a:t>אופניים ואופנוע </a:t>
            </a:r>
            <a:r>
              <a:rPr lang="he-IL" dirty="0"/>
              <a:t>(</a:t>
            </a:r>
            <a:r>
              <a:rPr lang="en" dirty="0"/>
              <a:t>וכמובן ניתן לחלק לסוגים שונים של אופניים ואופנועים</a:t>
            </a:r>
            <a:r>
              <a:rPr lang="he-IL" dirty="0"/>
              <a:t>) </a:t>
            </a:r>
            <a:r>
              <a:rPr lang="en" dirty="0"/>
              <a:t>נוסיף את ה־members</a:t>
            </a:r>
            <a:r>
              <a:rPr lang="he-IL" dirty="0"/>
              <a:t> </a:t>
            </a:r>
            <a:r>
              <a:rPr lang="en" dirty="0"/>
              <a:t>הייחודיים כדי לייצג דוושות או מנוע ולהשתמש בהם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כשנשתמש באחת המחלקות היורשות</a:t>
            </a:r>
            <a:r>
              <a:rPr lang="he-IL" dirty="0"/>
              <a:t>, </a:t>
            </a:r>
            <a:r>
              <a:rPr lang="en" dirty="0"/>
              <a:t>עדיין נוכל לפנות לפונקציות </a:t>
            </a:r>
            <a:r>
              <a:rPr lang="he-IL" dirty="0"/>
              <a:t>(</a:t>
            </a:r>
            <a:r>
              <a:rPr lang="en" dirty="0"/>
              <a:t>הציבוריות</a:t>
            </a:r>
            <a:r>
              <a:rPr lang="he-IL" dirty="0"/>
              <a:t>) </a:t>
            </a:r>
            <a:r>
              <a:rPr lang="en" dirty="0"/>
              <a:t>של טיפול בצמיגים</a:t>
            </a:r>
            <a:r>
              <a:rPr lang="he-IL" dirty="0"/>
              <a:t>, </a:t>
            </a:r>
            <a:r>
              <a:rPr lang="en" dirty="0"/>
              <a:t>כי הן מתקבלות בירושה ממחלקת הבסיס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RTTI</a:t>
            </a:r>
            <a:r>
              <a:rPr lang="he-IL" dirty="0"/>
              <a:t> – </a:t>
            </a:r>
            <a:r>
              <a:rPr lang="en" dirty="0"/>
              <a:t>‏dynamic_cast vs. </a:t>
            </a:r>
            <a:r>
              <a:rPr lang="en-US" dirty="0"/>
              <a:t>t</a:t>
            </a:r>
            <a:r>
              <a:rPr lang="en" dirty="0"/>
              <a:t>ypeid</a:t>
            </a:r>
            <a:r>
              <a:rPr lang="he-IL" dirty="0"/>
              <a:t> 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שימוש ב־typeid</a:t>
            </a:r>
            <a:r>
              <a:rPr lang="he-IL" dirty="0"/>
              <a:t> </a:t>
            </a:r>
            <a:r>
              <a:rPr lang="en" dirty="0"/>
              <a:t>רלוונטי גם על הטיפוס עצמו וגם בזמן קומפילציה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אי אפשר להשתמש ב־dynamic_cast</a:t>
            </a:r>
            <a:r>
              <a:rPr lang="he-IL" dirty="0"/>
              <a:t> </a:t>
            </a:r>
            <a:r>
              <a:rPr lang="en" dirty="0"/>
              <a:t>אם אחד הטיפוסים איננו פולימורפי </a:t>
            </a:r>
            <a:r>
              <a:rPr lang="he-IL" dirty="0"/>
              <a:t>(</a:t>
            </a:r>
            <a:r>
              <a:rPr lang="en" dirty="0"/>
              <a:t>הוא לא מכיל שום פונקציה וירטואלית</a:t>
            </a:r>
            <a:r>
              <a:rPr lang="he-IL" dirty="0"/>
              <a:t>), </a:t>
            </a:r>
            <a:r>
              <a:rPr lang="en" dirty="0"/>
              <a:t>זו שגיאת קומפילציה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לעומת זאת</a:t>
            </a:r>
            <a:r>
              <a:rPr lang="he-IL" dirty="0"/>
              <a:t>, </a:t>
            </a:r>
            <a:r>
              <a:rPr lang="en" dirty="0"/>
              <a:t>typeid</a:t>
            </a:r>
            <a:r>
              <a:rPr lang="he-IL" dirty="0"/>
              <a:t> </a:t>
            </a:r>
            <a:r>
              <a:rPr lang="en" dirty="0"/>
              <a:t>יעבוד בלי בעיה</a:t>
            </a:r>
            <a:r>
              <a:rPr lang="he-IL" dirty="0"/>
              <a:t>, </a:t>
            </a:r>
            <a:r>
              <a:rPr lang="en" dirty="0"/>
              <a:t>הוא יעבוד בזמן קומפילציה כנ</a:t>
            </a:r>
            <a:r>
              <a:rPr lang="he-IL" dirty="0"/>
              <a:t>"</a:t>
            </a:r>
            <a:r>
              <a:rPr lang="en" dirty="0"/>
              <a:t>ל</a:t>
            </a:r>
            <a:r>
              <a:rPr lang="he-IL" dirty="0"/>
              <a:t>, </a:t>
            </a:r>
            <a:r>
              <a:rPr lang="en" dirty="0"/>
              <a:t>ויחזיר את הטיפוס הסטטי במקום את הטיפוס הדינמי</a:t>
            </a:r>
            <a:r>
              <a:rPr lang="he-IL" dirty="0"/>
              <a:t>!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ולכן קל לטעות ולהפעיל אותו על מצביע במקום על רפרנס</a:t>
            </a:r>
            <a:r>
              <a:rPr lang="he-IL" dirty="0"/>
              <a:t>, </a:t>
            </a:r>
            <a:r>
              <a:rPr lang="en" dirty="0"/>
              <a:t>הוא מחזיר את הטיפוס של המצביע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את dynamic_cast</a:t>
            </a:r>
            <a:r>
              <a:rPr lang="he-IL" dirty="0"/>
              <a:t> </a:t>
            </a:r>
            <a:r>
              <a:rPr lang="en" dirty="0"/>
              <a:t>אפשר להפעיל על מצביעים או על רפרנסים</a:t>
            </a:r>
            <a:r>
              <a:rPr lang="he-IL" dirty="0"/>
              <a:t>, </a:t>
            </a:r>
            <a:r>
              <a:rPr lang="en" dirty="0"/>
              <a:t>לעומת זאת typeid מופעל דווקא על רפרנס</a:t>
            </a:r>
            <a:r>
              <a:rPr lang="he-IL" dirty="0"/>
              <a:t>, </a:t>
            </a:r>
            <a:r>
              <a:rPr lang="en" dirty="0"/>
              <a:t>אם נרצה התנהגות פולימורפית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כאמור</a:t>
            </a:r>
            <a:r>
              <a:rPr lang="he-IL" dirty="0"/>
              <a:t>, </a:t>
            </a:r>
            <a:r>
              <a:rPr lang="en" dirty="0"/>
              <a:t>כשהוא מופעל על מצביע</a:t>
            </a:r>
            <a:r>
              <a:rPr lang="he-IL" dirty="0"/>
              <a:t>, </a:t>
            </a:r>
            <a:r>
              <a:rPr lang="en" dirty="0"/>
              <a:t>הוא מחזיר את הטיפוס של המצביע</a:t>
            </a:r>
            <a:r>
              <a:rPr lang="he-IL" dirty="0"/>
              <a:t>, </a:t>
            </a:r>
            <a:r>
              <a:rPr lang="en" dirty="0"/>
              <a:t>וזה תמיד טיפוס סטטי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מה dynamic_cast</a:t>
            </a:r>
            <a:r>
              <a:rPr lang="he-IL" dirty="0"/>
              <a:t> </a:t>
            </a:r>
            <a:r>
              <a:rPr lang="en" dirty="0"/>
              <a:t>מחזיר אם ההמרה של הרפרנס נכשלה</a:t>
            </a:r>
            <a:r>
              <a:rPr lang="he-IL" dirty="0"/>
              <a:t>?</a:t>
            </a:r>
            <a:r>
              <a:rPr lang="en" dirty="0"/>
              <a:t> הרי אין כזה דבר רפרנס null</a:t>
            </a:r>
            <a:r>
              <a:rPr lang="he-IL" dirty="0"/>
              <a:t>!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אז מה כן</a:t>
            </a:r>
            <a:r>
              <a:rPr lang="he-IL" dirty="0"/>
              <a:t>? כשנדבר על </a:t>
            </a:r>
            <a:r>
              <a:rPr lang="en-US" dirty="0"/>
              <a:t>exceptions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rtl="1">
              <a:buClr>
                <a:schemeClr val="dk1"/>
              </a:buClr>
              <a:buSzPts val="1100"/>
            </a:pPr>
            <a:r>
              <a:rPr lang="he-IL" dirty="0"/>
              <a:t>ירושה ו־</a:t>
            </a:r>
            <a:r>
              <a:rPr lang="en-US" dirty="0"/>
              <a:t>Access modifiers</a:t>
            </a:r>
            <a:endParaRPr sz="3733" dirty="0"/>
          </a:p>
        </p:txBody>
      </p:sp>
    </p:spTree>
    <p:extLst>
      <p:ext uri="{BB962C8B-B14F-4D97-AF65-F5344CB8AC3E}">
        <p14:creationId xmlns:p14="http://schemas.microsoft.com/office/powerpoint/2010/main" val="17029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he-IL" dirty="0"/>
              <a:t>ירושה ו־</a:t>
            </a:r>
            <a:r>
              <a:rPr lang="en-US" dirty="0"/>
              <a:t>access modifiers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r" rtl="1"/>
            <a:r>
              <a:rPr lang="he-IL" dirty="0"/>
              <a:t>מה המשמעות של </a:t>
            </a:r>
            <a:r>
              <a:rPr lang="en-US" dirty="0"/>
              <a:t>public</a:t>
            </a:r>
            <a:r>
              <a:rPr lang="he-IL" dirty="0"/>
              <a:t> שמופיע תמיד בהגדרת הירושה?</a:t>
            </a:r>
          </a:p>
          <a:p>
            <a:pPr marL="609596" lvl="0" indent="-457200">
              <a:buClr>
                <a:prstClr val="white">
                  <a:lumMod val="75000"/>
                </a:prstClr>
              </a:buClr>
              <a:buSzPct val="100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 rtl="1"/>
            <a:r>
              <a:rPr lang="he-IL" dirty="0"/>
              <a:t>זה אומר למי "מותר לדעת" שהמחלקה </a:t>
            </a:r>
            <a:r>
              <a:rPr lang="en-US" dirty="0"/>
              <a:t>B</a:t>
            </a:r>
            <a:r>
              <a:rPr lang="he-IL" dirty="0"/>
              <a:t> יורשת מהמחלקה </a:t>
            </a:r>
            <a:r>
              <a:rPr lang="en-US" dirty="0"/>
              <a:t>A</a:t>
            </a:r>
            <a:r>
              <a:rPr lang="he-IL" dirty="0"/>
              <a:t> ולהשתמש בזה </a:t>
            </a:r>
            <a:r>
              <a:rPr lang="he-IL" dirty="0" smtClean="0"/>
              <a:t>בדומה </a:t>
            </a:r>
            <a:r>
              <a:rPr lang="he-IL" dirty="0"/>
              <a:t>ל־</a:t>
            </a:r>
            <a:r>
              <a:rPr lang="en-US" dirty="0"/>
              <a:t>public</a:t>
            </a:r>
            <a:r>
              <a:rPr lang="he-IL" dirty="0"/>
              <a:t> שמוחל על ה־</a:t>
            </a:r>
            <a:r>
              <a:rPr lang="en-US" dirty="0"/>
              <a:t>members</a:t>
            </a:r>
            <a:r>
              <a:rPr lang="he-IL" dirty="0"/>
              <a:t> במחלקה</a:t>
            </a:r>
          </a:p>
          <a:p>
            <a:pPr algn="r" rtl="1"/>
            <a:r>
              <a:rPr lang="he-IL" dirty="0"/>
              <a:t>המשמעות של "להשתמש" בירושה היא:</a:t>
            </a:r>
          </a:p>
          <a:p>
            <a:pPr lvl="1" algn="r" rtl="1">
              <a:spcBef>
                <a:spcPts val="0"/>
              </a:spcBef>
            </a:pPr>
            <a:r>
              <a:rPr lang="he-IL" dirty="0"/>
              <a:t>לגשת ל־</a:t>
            </a:r>
            <a:r>
              <a:rPr lang="en-US" dirty="0"/>
              <a:t>members</a:t>
            </a:r>
            <a:r>
              <a:rPr lang="he-IL" dirty="0"/>
              <a:t> ממחלקת הבסיס</a:t>
            </a:r>
          </a:p>
          <a:p>
            <a:pPr lvl="1" algn="just" rtl="1">
              <a:spcBef>
                <a:spcPts val="0"/>
              </a:spcBef>
            </a:pPr>
            <a:r>
              <a:rPr lang="he-IL" dirty="0"/>
              <a:t>להיעזר בהמרות מהמחלקה היורשת למחלקת הבסיס (למשל, זה שמצביע למחלקת הבסיס יכול להצביע לאובייקט מהמחלקה היורשת זה כי מצביע למחלקה היורשת עובר המרה למצביע למחלקת הבסיס)</a:t>
            </a:r>
          </a:p>
          <a:p>
            <a:pPr algn="just" rtl="1"/>
            <a:r>
              <a:rPr lang="he-IL" dirty="0"/>
              <a:t>לכן, אם נחליף את המילה </a:t>
            </a:r>
            <a:r>
              <a:rPr lang="en-US" dirty="0"/>
              <a:t>public</a:t>
            </a:r>
            <a:r>
              <a:rPr lang="he-IL" dirty="0"/>
              <a:t> ב־</a:t>
            </a:r>
            <a:r>
              <a:rPr lang="en-US" dirty="0"/>
              <a:t>protected</a:t>
            </a:r>
            <a:r>
              <a:rPr lang="he-IL" dirty="0"/>
              <a:t> או </a:t>
            </a:r>
            <a:r>
              <a:rPr lang="en-US" dirty="0"/>
              <a:t>private</a:t>
            </a:r>
            <a:r>
              <a:rPr lang="he-IL" dirty="0"/>
              <a:t>, זה אומר שמחוץ למחלקה (או מחוץ למחלקות היורשות) אי אפשר יהיה לגשת ל־</a:t>
            </a:r>
            <a:r>
              <a:rPr lang="en-US" dirty="0"/>
              <a:t>members</a:t>
            </a:r>
            <a:r>
              <a:rPr lang="he-IL" dirty="0"/>
              <a:t> שמגיעים בירושה ממחלקת הבסיס הזו ואי אפשר יהיה להשתמש באובייקט כאילו הוא מטיפוס מחלקת הבסיס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8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he-IL" dirty="0"/>
              <a:t>ירושה ו־</a:t>
            </a:r>
            <a:r>
              <a:rPr lang="en-US" dirty="0"/>
              <a:t>access modifiers</a:t>
            </a:r>
            <a:r>
              <a:rPr lang="he-IL" dirty="0"/>
              <a:t> – המשך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 rtl="1"/>
            <a:r>
              <a:rPr lang="he-IL" dirty="0"/>
              <a:t>ירושה לא כ־</a:t>
            </a:r>
            <a:r>
              <a:rPr lang="en-US" dirty="0"/>
              <a:t>public</a:t>
            </a:r>
            <a:r>
              <a:rPr lang="he-IL" dirty="0"/>
              <a:t> שימושית למצבים שבהם הירושה היא רק לצורך מימוש פנימי אבל המחלקה לא באמת מקיימת יחס </a:t>
            </a:r>
            <a:r>
              <a:rPr lang="en-US" dirty="0"/>
              <a:t>is-a</a:t>
            </a:r>
            <a:r>
              <a:rPr lang="he-IL" dirty="0"/>
              <a:t> ביחס למחלקת הבסיס</a:t>
            </a:r>
          </a:p>
          <a:p>
            <a:pPr algn="just" rtl="1"/>
            <a:r>
              <a:rPr lang="he-IL" dirty="0"/>
              <a:t>באופן כללי, אלה מצבים יחסית נדירים; ברוב המקרים שנשתמש בירושה הדבר הנכון הוא ירושה כ־</a:t>
            </a:r>
            <a:r>
              <a:rPr lang="en-US" dirty="0"/>
              <a:t>public</a:t>
            </a:r>
            <a:r>
              <a:rPr lang="he-IL" dirty="0"/>
              <a:t>, ולכן לא נרחיב את הדיבור על זה יותר מידי</a:t>
            </a:r>
          </a:p>
          <a:p>
            <a:pPr algn="just" rtl="1"/>
            <a:r>
              <a:rPr lang="he-IL" dirty="0"/>
              <a:t>נשים לב </a:t>
            </a:r>
            <a:r>
              <a:rPr lang="he-IL" dirty="0" err="1"/>
              <a:t>שב"חישוב</a:t>
            </a:r>
            <a:r>
              <a:rPr lang="he-IL" dirty="0"/>
              <a:t>" הרשאות גישה, המגבלות נוספות זו על זו</a:t>
            </a:r>
          </a:p>
          <a:p>
            <a:pPr algn="just" rtl="1"/>
            <a:r>
              <a:rPr lang="he-IL" dirty="0"/>
              <a:t>כלומר, ירושה כ־</a:t>
            </a:r>
            <a:r>
              <a:rPr lang="en-US" dirty="0"/>
              <a:t>public</a:t>
            </a:r>
            <a:r>
              <a:rPr lang="he-IL" dirty="0"/>
              <a:t> לא מאפשר לנו גישה ל־</a:t>
            </a:r>
            <a:r>
              <a:rPr lang="en-US" dirty="0"/>
              <a:t>private members</a:t>
            </a:r>
            <a:r>
              <a:rPr lang="he-IL" dirty="0"/>
              <a:t> ממחלקת הבסיס</a:t>
            </a:r>
          </a:p>
          <a:p>
            <a:pPr algn="just" rtl="1"/>
            <a:r>
              <a:rPr lang="he-IL" dirty="0"/>
              <a:t>לעומת זאת, ירושה כ־</a:t>
            </a:r>
            <a:r>
              <a:rPr lang="en-US" dirty="0"/>
              <a:t>protected</a:t>
            </a:r>
            <a:r>
              <a:rPr lang="he-IL" dirty="0"/>
              <a:t> מאפשרת רק למחלקה הנוכחית ולמחלקות היורשות ממנה לגשת ל־</a:t>
            </a:r>
            <a:r>
              <a:rPr lang="en-US" dirty="0"/>
              <a:t>members</a:t>
            </a:r>
            <a:r>
              <a:rPr lang="he-IL" dirty="0"/>
              <a:t> שהם </a:t>
            </a:r>
            <a:r>
              <a:rPr lang="en-US" dirty="0"/>
              <a:t>public</a:t>
            </a:r>
            <a:r>
              <a:rPr lang="he-IL" dirty="0"/>
              <a:t> או </a:t>
            </a:r>
            <a:r>
              <a:rPr lang="en-US" dirty="0"/>
              <a:t>protected</a:t>
            </a:r>
            <a:r>
              <a:rPr lang="he-IL" dirty="0"/>
              <a:t> במחלקת הבסיס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3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Double Dispatch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‏Double Dispatch</a:t>
            </a:r>
            <a:r>
              <a:rPr lang="he-IL" dirty="0"/>
              <a:t> – </a:t>
            </a:r>
            <a:r>
              <a:rPr lang="en" dirty="0"/>
              <a:t>מוטיבציה</a:t>
            </a:r>
            <a:endParaRPr dirty="0"/>
          </a:p>
        </p:txBody>
      </p:sp>
      <p:sp>
        <p:nvSpPr>
          <p:cNvPr id="262" name="Google Shape;262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בניהול משחק</a:t>
            </a:r>
            <a:r>
              <a:rPr lang="he-IL" dirty="0"/>
              <a:t>, </a:t>
            </a:r>
            <a:r>
              <a:rPr lang="en" dirty="0"/>
              <a:t>נרצה לטפל בהתנגשויות בין אובייקטים שונים בצורה שונה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למשל</a:t>
            </a:r>
            <a:r>
              <a:rPr lang="he-IL" dirty="0"/>
              <a:t>, </a:t>
            </a:r>
            <a:r>
              <a:rPr lang="en" dirty="0"/>
              <a:t>הטיפול שונה אם פקמן מתנגש בקיר</a:t>
            </a:r>
            <a:r>
              <a:rPr lang="he-IL" dirty="0"/>
              <a:t>, </a:t>
            </a:r>
            <a:r>
              <a:rPr lang="en" dirty="0"/>
              <a:t>בשדון או בעוגיה</a:t>
            </a:r>
            <a:r>
              <a:rPr lang="he-IL" dirty="0"/>
              <a:t>, </a:t>
            </a:r>
            <a:r>
              <a:rPr lang="en" dirty="0"/>
              <a:t>במקרה הראשון הוא נעצר</a:t>
            </a:r>
            <a:r>
              <a:rPr lang="he-IL" dirty="0"/>
              <a:t>, </a:t>
            </a:r>
            <a:r>
              <a:rPr lang="en" dirty="0"/>
              <a:t>במקרה השני הוא </a:t>
            </a:r>
            <a:r>
              <a:rPr lang="he-IL" dirty="0"/>
              <a:t>"</a:t>
            </a:r>
            <a:r>
              <a:rPr lang="en" dirty="0"/>
              <a:t>נאכל</a:t>
            </a:r>
            <a:r>
              <a:rPr lang="he-IL" dirty="0"/>
              <a:t>", </a:t>
            </a:r>
            <a:r>
              <a:rPr lang="en" dirty="0"/>
              <a:t>ובמקרה השלישי הוא אוכל את העוגיה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נרצה שהטיפול יהיה פשוט ומונחה עצמים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באופן כללי</a:t>
            </a:r>
            <a:r>
              <a:rPr lang="he-IL" dirty="0"/>
              <a:t>, </a:t>
            </a:r>
            <a:r>
              <a:rPr lang="en" dirty="0"/>
              <a:t>לטובת השימוש בפולימורפיזם</a:t>
            </a:r>
            <a:r>
              <a:rPr lang="he-IL" dirty="0"/>
              <a:t>, </a:t>
            </a:r>
            <a:r>
              <a:rPr lang="en" dirty="0"/>
              <a:t>בדרך כלל נחזיק אובייקטים בעזרת מצביע למחלקת הבסיס שלהם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אבל הטיפול בהתנגשות תלוי בטיפוס המסוים</a:t>
            </a:r>
            <a:r>
              <a:rPr lang="he-IL" dirty="0"/>
              <a:t>, </a:t>
            </a:r>
            <a:r>
              <a:rPr lang="en" dirty="0"/>
              <a:t>לא מספיק עבורו המידע על מחלקת הבסיס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לכאורה</a:t>
            </a:r>
            <a:r>
              <a:rPr lang="he-IL" dirty="0"/>
              <a:t>, </a:t>
            </a:r>
            <a:r>
              <a:rPr lang="en" dirty="0"/>
              <a:t>נראה שפולימורפיזם</a:t>
            </a:r>
            <a:r>
              <a:rPr lang="he-IL" dirty="0"/>
              <a:t>, </a:t>
            </a:r>
            <a:r>
              <a:rPr lang="en" dirty="0"/>
              <a:t>שימוש בפונקציה וירטואלית</a:t>
            </a:r>
            <a:r>
              <a:rPr lang="he-IL" dirty="0"/>
              <a:t>, </a:t>
            </a:r>
            <a:r>
              <a:rPr lang="en" dirty="0"/>
              <a:t>אמור לפתור בדיוק את הבעיה הזו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נגדיר את פונקציית הטיפול בהתנגשות כפונקציה וירטואלית</a:t>
            </a:r>
            <a:r>
              <a:rPr lang="he-IL" dirty="0"/>
              <a:t>, </a:t>
            </a:r>
            <a:r>
              <a:rPr lang="en" dirty="0"/>
              <a:t>וממילא נוכל לממש אותה באופן ייחודי בכל מחלקה יורשת לפי הצורך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‏Double Dispatch</a:t>
            </a:r>
            <a:r>
              <a:rPr lang="he-IL" dirty="0"/>
              <a:t> – </a:t>
            </a:r>
            <a:r>
              <a:rPr lang="en" dirty="0"/>
              <a:t>הבעיה</a:t>
            </a:r>
            <a:endParaRPr dirty="0"/>
          </a:p>
        </p:txBody>
      </p:sp>
      <p:sp>
        <p:nvSpPr>
          <p:cNvPr id="268" name="Google Shape;268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הבעיה היא שפונקציה היא וירטואלית רק ביחס לאובייקט שעליו היא מופעלת</a:t>
            </a:r>
            <a:r>
              <a:rPr lang="he-IL" dirty="0"/>
              <a:t>, </a:t>
            </a:r>
            <a:r>
              <a:rPr lang="en" dirty="0"/>
              <a:t>לא ביחס לפרמטרים שלה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אבל התנהגות צריכה להיות פולימורפית ביחס לשני אובייקטים</a:t>
            </a:r>
            <a:r>
              <a:rPr lang="he-IL" dirty="0"/>
              <a:t>, </a:t>
            </a:r>
            <a:r>
              <a:rPr lang="he-IL" dirty="0" smtClean="0"/>
              <a:t>כי </a:t>
            </a:r>
            <a:r>
              <a:rPr lang="en" dirty="0" smtClean="0"/>
              <a:t>שני</a:t>
            </a:r>
            <a:r>
              <a:rPr lang="he-IL" dirty="0" smtClean="0"/>
              <a:t>הם</a:t>
            </a:r>
            <a:r>
              <a:rPr lang="en" dirty="0" smtClean="0"/>
              <a:t> </a:t>
            </a:r>
            <a:r>
              <a:rPr lang="en" dirty="0"/>
              <a:t>המשתתפים בהתנגשות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השפה לא נותנת לנו יכולת כזו באופן טבעי</a:t>
            </a:r>
            <a:r>
              <a:rPr lang="he-IL" dirty="0"/>
              <a:t>, </a:t>
            </a:r>
            <a:r>
              <a:rPr lang="en" dirty="0"/>
              <a:t>הפרמטר שנעביר יתקבל בפונקציה לפי הטיפוס הסטטי שלו</a:t>
            </a:r>
            <a:r>
              <a:rPr lang="he-IL" dirty="0"/>
              <a:t>, </a:t>
            </a:r>
            <a:r>
              <a:rPr lang="en" dirty="0"/>
              <a:t>הטיפוס הידוע בזמן קומפילציה </a:t>
            </a:r>
            <a:r>
              <a:rPr lang="he-IL" dirty="0"/>
              <a:t>(</a:t>
            </a:r>
            <a:r>
              <a:rPr lang="en" dirty="0"/>
              <a:t>במקרה הזה</a:t>
            </a:r>
            <a:r>
              <a:rPr lang="he-IL" dirty="0"/>
              <a:t>, </a:t>
            </a:r>
            <a:r>
              <a:rPr lang="en" dirty="0"/>
              <a:t>לפי מחלקת הבסיס</a:t>
            </a:r>
            <a:r>
              <a:rPr lang="he-IL" dirty="0"/>
              <a:t>) </a:t>
            </a:r>
            <a:r>
              <a:rPr lang="en" dirty="0"/>
              <a:t>ולא לפי הטיפוס הדינמי שלו</a:t>
            </a:r>
            <a:r>
              <a:rPr lang="he-IL" dirty="0"/>
              <a:t>, </a:t>
            </a:r>
            <a:r>
              <a:rPr lang="en" dirty="0"/>
              <a:t>שיהיה ידוע רק בזמן ריצה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‏Double Dispatch</a:t>
            </a:r>
            <a:r>
              <a:rPr lang="he-IL" dirty="0"/>
              <a:t> – </a:t>
            </a:r>
            <a:r>
              <a:rPr lang="en" dirty="0"/>
              <a:t>הבעיה</a:t>
            </a:r>
            <a:r>
              <a:rPr lang="he-IL" dirty="0"/>
              <a:t> – </a:t>
            </a:r>
            <a:r>
              <a:rPr lang="en" dirty="0"/>
              <a:t>דוגמה</a:t>
            </a:r>
            <a:endParaRPr dirty="0"/>
          </a:p>
        </p:txBody>
      </p:sp>
      <p:sp>
        <p:nvSpPr>
          <p:cNvPr id="274" name="Google Shape;274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collidesWith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m_location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intersects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m_location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handleCollision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handleCollision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0;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Monster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overrides both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handleCollision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functions */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‏Double Dispatch</a:t>
            </a:r>
            <a:r>
              <a:rPr lang="he-IL" dirty="0"/>
              <a:t> – </a:t>
            </a:r>
            <a:r>
              <a:rPr lang="en" dirty="0"/>
              <a:t>הבעיה</a:t>
            </a:r>
            <a:r>
              <a:rPr lang="he-IL" dirty="0"/>
              <a:t> – </a:t>
            </a:r>
            <a:r>
              <a:rPr lang="en" dirty="0"/>
              <a:t>דוגמה</a:t>
            </a:r>
            <a:r>
              <a:rPr lang="he-IL" dirty="0"/>
              <a:t> 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280" name="Google Shape;280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2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collidesWith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[j]))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]-&gt;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handleCollision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m_objects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[j]);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  <a:p>
            <a:pPr algn="just" rtl="1">
              <a:lnSpc>
                <a:spcPct val="115000"/>
              </a:lnSpc>
              <a:spcBef>
                <a:spcPts val="1333"/>
              </a:spcBef>
            </a:pPr>
            <a:r>
              <a:rPr lang="en" dirty="0"/>
              <a:t>אם m_objects[i]‎</a:t>
            </a:r>
            <a:r>
              <a:rPr lang="he-IL" dirty="0"/>
              <a:t> </a:t>
            </a:r>
            <a:r>
              <a:rPr lang="en" dirty="0"/>
              <a:t>מצביע על אובייקט מסוג Monster</a:t>
            </a:r>
            <a:r>
              <a:rPr lang="he-IL" dirty="0"/>
              <a:t>, </a:t>
            </a:r>
            <a:r>
              <a:rPr lang="en" dirty="0"/>
              <a:t>ברור שתופעל handleCollision()‎</a:t>
            </a:r>
            <a:r>
              <a:rPr lang="he-IL" dirty="0"/>
              <a:t> </a:t>
            </a:r>
            <a:r>
              <a:rPr lang="en" dirty="0"/>
              <a:t>כפי המימוש שלה במחלקת Monster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בהנחה ש־m_objects[j]‎</a:t>
            </a:r>
            <a:r>
              <a:rPr lang="he-IL" dirty="0"/>
              <a:t> </a:t>
            </a:r>
            <a:r>
              <a:rPr lang="en" dirty="0"/>
              <a:t>מצביע על אובייקט מסוג Wall</a:t>
            </a:r>
            <a:r>
              <a:rPr lang="he-IL" dirty="0"/>
              <a:t> (</a:t>
            </a:r>
            <a:r>
              <a:rPr lang="en" dirty="0"/>
              <a:t>שגם הוא יורש מ־GameObject</a:t>
            </a:r>
            <a:r>
              <a:rPr lang="he-IL" dirty="0"/>
              <a:t>, </a:t>
            </a:r>
            <a:r>
              <a:rPr lang="en" dirty="0"/>
              <a:t>כמובן</a:t>
            </a:r>
            <a:r>
              <a:rPr lang="he-IL" dirty="0"/>
              <a:t>), </a:t>
            </a:r>
            <a:r>
              <a:rPr lang="en" dirty="0"/>
              <a:t>איזה overloading</a:t>
            </a:r>
            <a:r>
              <a:rPr lang="he-IL" dirty="0"/>
              <a:t> </a:t>
            </a:r>
            <a:r>
              <a:rPr lang="en" dirty="0"/>
              <a:t>יופעל?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זה שמקבל GameObject</a:t>
            </a:r>
            <a:r>
              <a:rPr lang="he-IL" dirty="0"/>
              <a:t>!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כפי שאמרנו</a:t>
            </a:r>
            <a:r>
              <a:rPr lang="he-IL" dirty="0"/>
              <a:t>, </a:t>
            </a:r>
            <a:r>
              <a:rPr lang="en" dirty="0"/>
              <a:t>אין פולימורפיזם לפרמטרים</a:t>
            </a:r>
            <a:r>
              <a:rPr lang="he-IL" dirty="0"/>
              <a:t>, </a:t>
            </a:r>
            <a:r>
              <a:rPr lang="en" dirty="0"/>
              <a:t>ולכן מה שקובע הוא הטיפוס של הארגומנט בזמן קומפילציה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‏Double Dispatch</a:t>
            </a:r>
            <a:r>
              <a:rPr lang="he-IL" dirty="0"/>
              <a:t> – </a:t>
            </a:r>
            <a:r>
              <a:rPr lang="en" dirty="0"/>
              <a:t>פתרון</a:t>
            </a:r>
            <a:endParaRPr dirty="0"/>
          </a:p>
        </p:txBody>
      </p:sp>
      <p:sp>
        <p:nvSpPr>
          <p:cNvPr id="286" name="Google Shape;286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נשים לב שכל קריאה וירטואלית </a:t>
            </a:r>
            <a:r>
              <a:rPr lang="he-IL" dirty="0"/>
              <a:t>"</a:t>
            </a:r>
            <a:r>
              <a:rPr lang="en" dirty="0"/>
              <a:t>פותרת</a:t>
            </a:r>
            <a:r>
              <a:rPr lang="he-IL" dirty="0"/>
              <a:t>" </a:t>
            </a:r>
            <a:r>
              <a:rPr lang="en" dirty="0"/>
              <a:t>לנו אובייקט אחד</a:t>
            </a:r>
            <a:r>
              <a:rPr lang="he-IL" dirty="0"/>
              <a:t>, </a:t>
            </a:r>
            <a:r>
              <a:rPr lang="en" dirty="0"/>
              <a:t>זה שעליו היא מופעלת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אם כך</a:t>
            </a:r>
            <a:r>
              <a:rPr lang="he-IL" dirty="0"/>
              <a:t>, </a:t>
            </a:r>
            <a:r>
              <a:rPr lang="en" dirty="0"/>
              <a:t>אם נשתמש בשתי קריאות וירטואליות</a:t>
            </a:r>
            <a:r>
              <a:rPr lang="he-IL" dirty="0"/>
              <a:t>, </a:t>
            </a:r>
            <a:r>
              <a:rPr lang="en" dirty="0"/>
              <a:t>כל אחת על אובייקט אחר מתוך זוג האובייקטים המתנגש</a:t>
            </a:r>
            <a:r>
              <a:rPr lang="he-IL" dirty="0"/>
              <a:t>, </a:t>
            </a:r>
            <a:r>
              <a:rPr lang="en" dirty="0"/>
              <a:t>נוכל להגיע לטיפוסים המדויקים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נתבונן במימוש הפונקציה</a:t>
            </a:r>
            <a:r>
              <a:rPr lang="he-IL" dirty="0"/>
              <a:t>:</a:t>
            </a:r>
            <a:endParaRPr dirty="0"/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Monster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handleCollision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handleCollision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algn="just" rtl="1">
              <a:lnSpc>
                <a:spcPct val="115000"/>
              </a:lnSpc>
            </a:pPr>
            <a:r>
              <a:rPr lang="en" dirty="0"/>
              <a:t>הקריאה הוירטואלית הראשונה הביאה אותנו למימוש הספציפי של handleCollision()‎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כעת</a:t>
            </a:r>
            <a:r>
              <a:rPr lang="he-IL" dirty="0"/>
              <a:t>, "</a:t>
            </a:r>
            <a:r>
              <a:rPr lang="en" dirty="0"/>
              <a:t>החלפנו תפקידים</a:t>
            </a:r>
            <a:r>
              <a:rPr lang="he-IL" dirty="0"/>
              <a:t>" </a:t>
            </a:r>
            <a:r>
              <a:rPr lang="en" dirty="0"/>
              <a:t>בין שני האובייקטים</a:t>
            </a:r>
            <a:r>
              <a:rPr lang="he-IL" dirty="0"/>
              <a:t>; </a:t>
            </a:r>
            <a:r>
              <a:rPr lang="en" dirty="0"/>
              <a:t>קראנו שוב לפונקציה</a:t>
            </a:r>
            <a:r>
              <a:rPr lang="he-IL" dirty="0"/>
              <a:t>, </a:t>
            </a:r>
            <a:r>
              <a:rPr lang="en" dirty="0"/>
              <a:t>אבל הפעם על הארגומנט שקיבלנו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כפרמטר העברנו את ‎*this</a:t>
            </a:r>
            <a:r>
              <a:rPr lang="he-IL" dirty="0"/>
              <a:t>, </a:t>
            </a:r>
            <a:r>
              <a:rPr lang="en" dirty="0"/>
              <a:t>הטיפוס שלו כבר ידוע</a:t>
            </a:r>
            <a:r>
              <a:rPr lang="he-IL" dirty="0"/>
              <a:t> (</a:t>
            </a:r>
            <a:r>
              <a:rPr lang="en" dirty="0"/>
              <a:t>בדוגמה כאן</a:t>
            </a:r>
            <a:r>
              <a:rPr lang="he-IL" dirty="0"/>
              <a:t>, </a:t>
            </a:r>
            <a:r>
              <a:rPr lang="en" dirty="0"/>
              <a:t>הוא Monster</a:t>
            </a:r>
            <a:r>
              <a:rPr lang="he-IL" dirty="0"/>
              <a:t>), </a:t>
            </a:r>
            <a:r>
              <a:rPr lang="en" dirty="0"/>
              <a:t>ולכן ה־overloading</a:t>
            </a:r>
            <a:r>
              <a:rPr lang="he-IL" dirty="0"/>
              <a:t> </a:t>
            </a:r>
            <a:r>
              <a:rPr lang="en" dirty="0"/>
              <a:t>שיופעל יהיה זה שמקבל את הטיפוס הזה</a:t>
            </a:r>
            <a:r>
              <a:rPr lang="he-IL" dirty="0"/>
              <a:t>, </a:t>
            </a:r>
            <a:r>
              <a:rPr lang="en" dirty="0"/>
              <a:t>כלומר Monster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ירושה</a:t>
            </a:r>
            <a:r>
              <a:rPr lang="he-IL" dirty="0"/>
              <a:t> – </a:t>
            </a:r>
            <a:r>
              <a:rPr lang="en" dirty="0"/>
              <a:t>דוגמה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endParaRPr lang="en-US" sz="2400" dirty="0">
              <a:solidFill>
                <a:srgbClr val="216F85"/>
              </a:solidFill>
              <a:latin typeface="Consolas" panose="020B0609020204030204" pitchFamily="49" charset="0"/>
            </a:endParaRP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16F85"/>
                </a:solidFill>
                <a:latin typeface="Consolas" panose="020B0609020204030204" pitchFamily="49" charset="0"/>
              </a:rPr>
              <a:t>Motorcycle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400" dirty="0">
                <a:solidFill>
                  <a:srgbClr val="216F8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};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216F85"/>
                </a:solidFill>
                <a:latin typeface="Consolas" panose="020B0609020204030204" pitchFamily="49" charset="0"/>
              </a:rPr>
              <a:t>Bicycle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400" dirty="0">
                <a:solidFill>
                  <a:srgbClr val="216F8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};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216F85"/>
                </a:solidFill>
                <a:latin typeface="Consolas" panose="020B0609020204030204" pitchFamily="49" charset="0"/>
              </a:rPr>
              <a:t>Motorcycle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216F85"/>
                </a:solidFill>
                <a:latin typeface="Consolas" panose="020B0609020204030204" pitchFamily="49" charset="0"/>
              </a:rPr>
              <a:t>Bicycle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400" i="1" dirty="0">
                <a:solidFill>
                  <a:srgbClr val="216F85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2400" dirty="0">
                <a:solidFill>
                  <a:srgbClr val="E21F1F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21F1F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2400" dirty="0">
                <a:solidFill>
                  <a:srgbClr val="E21F1F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776FB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he-IL" dirty="0"/>
              <a:t>י</a:t>
            </a:r>
            <a:r>
              <a:rPr lang="en" dirty="0"/>
              <a:t>רושה </a:t>
            </a:r>
            <a:r>
              <a:rPr lang="he-IL" dirty="0"/>
              <a:t>– </a:t>
            </a:r>
            <a:r>
              <a:rPr lang="en" dirty="0"/>
              <a:t>המשך</a:t>
            </a:r>
            <a:endParaRPr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 rtl="1">
              <a:lnSpc>
                <a:spcPct val="115000"/>
              </a:lnSpc>
            </a:pPr>
            <a:r>
              <a:rPr lang="en" dirty="0"/>
              <a:t>מצביע למחלקת הבסיס יכול להצביע לאובייקט מסוג המחלקה היורשת</a:t>
            </a:r>
            <a:endParaRPr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כי כל אובייקט מסוג המחלקה היורשת מורכב מהמידע של מחלקת הבסיס ואז תוספת מסוימת לפי המחלקה היורשת</a:t>
            </a:r>
            <a:r>
              <a:rPr lang="he-IL" dirty="0"/>
              <a:t>, </a:t>
            </a:r>
            <a:r>
              <a:rPr lang="en" dirty="0"/>
              <a:t>והמצביע מצביע אל תחילת האובייקט</a:t>
            </a:r>
            <a:endParaRPr lang="he-IL" dirty="0"/>
          </a:p>
          <a:p>
            <a:pPr lvl="1" algn="just" rtl="1">
              <a:lnSpc>
                <a:spcPct val="115000"/>
              </a:lnSpc>
              <a:spcBef>
                <a:spcPts val="0"/>
              </a:spcBef>
            </a:pPr>
            <a:r>
              <a:rPr lang="he-IL" dirty="0"/>
              <a:t>(</a:t>
            </a:r>
            <a:r>
              <a:rPr lang="en-US" dirty="0"/>
              <a:t>Object layout</a:t>
            </a:r>
            <a:r>
              <a:rPr lang="he-IL" dirty="0"/>
              <a:t>)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באופן דומה</a:t>
            </a:r>
            <a:r>
              <a:rPr lang="he-IL" dirty="0"/>
              <a:t>, </a:t>
            </a:r>
            <a:r>
              <a:rPr lang="en" dirty="0"/>
              <a:t>ניתן להצמיד אובייקט מסוג המחלקה היורשת לרפרנס למחלקת הבסיס</a:t>
            </a:r>
            <a:endParaRPr dirty="0"/>
          </a:p>
          <a:p>
            <a:pPr algn="just" rtl="1">
              <a:lnSpc>
                <a:spcPct val="115000"/>
              </a:lnSpc>
            </a:pPr>
            <a:r>
              <a:rPr lang="en" dirty="0"/>
              <a:t>מצד שני</a:t>
            </a:r>
            <a:r>
              <a:rPr lang="he-IL" dirty="0"/>
              <a:t>, </a:t>
            </a:r>
            <a:r>
              <a:rPr lang="en" dirty="0"/>
              <a:t>ניתן לפנות בעזרת מצביע או רפרנס כאלה רק ל־members</a:t>
            </a:r>
            <a:r>
              <a:rPr lang="he-IL" dirty="0"/>
              <a:t> </a:t>
            </a:r>
            <a:r>
              <a:rPr lang="en" dirty="0"/>
              <a:t>המוגדרים במחלקת הבסיס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ירושה</a:t>
            </a:r>
            <a:r>
              <a:rPr lang="he-IL" dirty="0"/>
              <a:t> – </a:t>
            </a:r>
            <a:r>
              <a:rPr lang="en" dirty="0"/>
              <a:t>המשך </a:t>
            </a:r>
            <a:r>
              <a:rPr lang="he-IL" dirty="0"/>
              <a:t>– </a:t>
            </a:r>
            <a:r>
              <a:rPr lang="en" dirty="0"/>
              <a:t>דוגמה</a:t>
            </a:r>
            <a:endParaRPr dirty="0"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15600" y="1430867"/>
            <a:ext cx="11360800" cy="542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 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i="1" dirty="0">
                <a:solidFill>
                  <a:srgbClr val="216F85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bike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bike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works, as expected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bike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               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works, up-casting is fine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 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16F85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16F85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     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compilation error, ring() isn't a member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09596" indent="-45720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>
              <a:buClr>
                <a:schemeClr val="dk1"/>
              </a:buClr>
              <a:buSzPts val="1100"/>
            </a:pPr>
            <a:r>
              <a:rPr lang="en" dirty="0"/>
              <a:t>טיפוס סטטי וטיפוס דינמי</a:t>
            </a:r>
            <a:endParaRPr dirty="0"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 rtl="1"/>
            <a:r>
              <a:rPr lang="en" dirty="0"/>
              <a:t>הקומפיילר בודק בזמן קומפילציה שה־member</a:t>
            </a:r>
            <a:r>
              <a:rPr lang="he-IL" dirty="0"/>
              <a:t> </a:t>
            </a:r>
            <a:r>
              <a:rPr lang="en" dirty="0"/>
              <a:t>שאליו פנינו אכן קיים</a:t>
            </a:r>
            <a:endParaRPr dirty="0"/>
          </a:p>
          <a:p>
            <a:pPr algn="just" rtl="1"/>
            <a:r>
              <a:rPr lang="en" dirty="0"/>
              <a:t>בזמן קומפילציה כל מה שהוא יודע זה את הטיפוס של המצביע/הרפרנס</a:t>
            </a:r>
            <a:r>
              <a:rPr lang="he-IL" dirty="0"/>
              <a:t>, </a:t>
            </a:r>
            <a:r>
              <a:rPr lang="en" dirty="0"/>
              <a:t>אין לו דרך לדעת לאן הוא מצביע בפועל</a:t>
            </a:r>
            <a:r>
              <a:rPr lang="he-IL" dirty="0"/>
              <a:t>, </a:t>
            </a:r>
            <a:r>
              <a:rPr lang="en" dirty="0"/>
              <a:t>ולכן הוא בודק את הגישה רק מול members</a:t>
            </a:r>
            <a:r>
              <a:rPr lang="he-IL" dirty="0"/>
              <a:t> </a:t>
            </a:r>
            <a:r>
              <a:rPr lang="en" dirty="0"/>
              <a:t>של מחלקת הבסיס</a:t>
            </a:r>
            <a:endParaRPr dirty="0"/>
          </a:p>
          <a:p>
            <a:pPr algn="just" rtl="1"/>
            <a:r>
              <a:rPr lang="en" dirty="0"/>
              <a:t>כלומר</a:t>
            </a:r>
            <a:r>
              <a:rPr lang="he-IL" dirty="0"/>
              <a:t>, </a:t>
            </a:r>
            <a:r>
              <a:rPr lang="en" dirty="0"/>
              <a:t>הקומפיילר בודק גישה מול הטיפוס הסטטי (static type)</a:t>
            </a:r>
            <a:r>
              <a:rPr lang="he-IL" dirty="0"/>
              <a:t>, </a:t>
            </a:r>
            <a:r>
              <a:rPr lang="en" dirty="0"/>
              <a:t>זה שידוע בזמן קומפילציה (compile time)</a:t>
            </a:r>
            <a:r>
              <a:rPr lang="he-IL" dirty="0"/>
              <a:t>, </a:t>
            </a:r>
            <a:r>
              <a:rPr lang="en" dirty="0"/>
              <a:t>לא מול הטיפוס הדינמי (dynamic type)</a:t>
            </a:r>
            <a:r>
              <a:rPr lang="he-IL" dirty="0"/>
              <a:t>, </a:t>
            </a:r>
            <a:r>
              <a:rPr lang="en" dirty="0"/>
              <a:t>שידוע רק בזמן ריצה (runtime)</a:t>
            </a:r>
            <a:endParaRPr dirty="0"/>
          </a:p>
          <a:p>
            <a:pPr algn="just" rtl="1"/>
            <a:r>
              <a:rPr lang="en" dirty="0"/>
              <a:t>מאותה הסיבה</a:t>
            </a:r>
            <a:r>
              <a:rPr lang="he-IL" dirty="0"/>
              <a:t>, </a:t>
            </a:r>
            <a:r>
              <a:rPr lang="en" dirty="0"/>
              <a:t>אם פונקציה מסוימת מוגדרת גם במחלקת הבסיס וגם במחלקה היורשת</a:t>
            </a:r>
            <a:r>
              <a:rPr lang="he-IL" dirty="0"/>
              <a:t>, </a:t>
            </a:r>
            <a:r>
              <a:rPr lang="en" dirty="0"/>
              <a:t>הפונקציה שתופעל דרך מצביע או רפרנס למחלקת הבסיס תהיה תמיד זו שבמחלקת הבסיס</a:t>
            </a:r>
            <a:r>
              <a:rPr lang="he-IL" dirty="0"/>
              <a:t>, </a:t>
            </a:r>
            <a:r>
              <a:rPr lang="en" dirty="0"/>
              <a:t>לא משנה מה הטיפוס של האובייקט בפועל</a:t>
            </a:r>
            <a:endParaRPr dirty="0"/>
          </a:p>
          <a:p>
            <a:pPr lvl="1" algn="just" rtl="1">
              <a:spcBef>
                <a:spcPts val="0"/>
              </a:spcBef>
            </a:pPr>
            <a:r>
              <a:rPr lang="he-IL" dirty="0"/>
              <a:t>(</a:t>
            </a:r>
            <a:r>
              <a:rPr lang="en" dirty="0"/>
              <a:t>בעוד רגע נראה מתי זה כן עובד לפי הטיפוס הדינמי</a:t>
            </a:r>
            <a:r>
              <a:rPr lang="he-IL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 rtl="1"/>
            <a:r>
              <a:rPr lang="en" dirty="0"/>
              <a:t>טיפוס סטטי וטיפוס דינמי</a:t>
            </a:r>
            <a:r>
              <a:rPr lang="he-IL" dirty="0"/>
              <a:t> – </a:t>
            </a:r>
            <a:r>
              <a:rPr lang="en" dirty="0"/>
              <a:t>דוגמה</a:t>
            </a:r>
            <a:endParaRPr dirty="0"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16F8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16F85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TwoWheeledVehicle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at 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getSpeed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km/h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16F85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16F85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Bicycle at 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getSpeed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km/h</a:t>
            </a:r>
            <a:r>
              <a:rPr lang="en-US" sz="20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66746" indent="-514350">
              <a:buClr>
                <a:schemeClr val="bg1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20602</TotalTime>
  <Words>3695</Words>
  <Application>Microsoft Office PowerPoint</Application>
  <PresentationFormat>מסך רחב</PresentationFormat>
  <Paragraphs>446</Paragraphs>
  <Slides>49</Slides>
  <Notes>45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Ubuntu Mono</vt:lpstr>
      <vt:lpstr>Office Theme</vt:lpstr>
      <vt:lpstr>Excellenteam – C++ מצגת 4 – ירושה ופולימורפיזם</vt:lpstr>
      <vt:lpstr>מטרות</vt:lpstr>
      <vt:lpstr>ירושה – Inheritance</vt:lpstr>
      <vt:lpstr>ירושה</vt:lpstr>
      <vt:lpstr>ירושה – דוגמה</vt:lpstr>
      <vt:lpstr>ירושה – המשך</vt:lpstr>
      <vt:lpstr>ירושה – המשך – דוגמה</vt:lpstr>
      <vt:lpstr>טיפוס סטטי וטיפוס דינמי</vt:lpstr>
      <vt:lpstr>טיפוס סטטי וטיפוס דינמי – דוגמה</vt:lpstr>
      <vt:lpstr>טיפוס סטטי וטיפוס דינמי – דוגמה – המשך</vt:lpstr>
      <vt:lpstr>פולימורפיזם – Polymorphism</vt:lpstr>
      <vt:lpstr>פולימורפיזם</vt:lpstr>
      <vt:lpstr>פולימורפיזם – דוגמה</vt:lpstr>
      <vt:lpstr>פולימורפיזם – דוגמה – המשך</vt:lpstr>
      <vt:lpstr>Pure virtual, Abstract class</vt:lpstr>
      <vt:lpstr>pure virtual – דוגמה</vt:lpstr>
      <vt:lpstr>pure virtual – דוגמה – המשך</vt:lpstr>
      <vt:lpstr>pure virtual – דוגמה – המשך (2)</vt:lpstr>
      <vt:lpstr>דגשים לירושה ופולימורפיזם מתי נפריד למחלקות?</vt:lpstr>
      <vt:lpstr>מתי נפריד למחלקות?</vt:lpstr>
      <vt:lpstr>מתי נפריד למחלקות? – דוגמה</vt:lpstr>
      <vt:lpstr>מתי נפריד למחלקות? – דוגמה – המשך</vt:lpstr>
      <vt:lpstr>דגשים לירושה ופולימורפיזם מתי פולימורפיזם עובד?</vt:lpstr>
      <vt:lpstr>מתי פולימורפיזם עובד?</vt:lpstr>
      <vt:lpstr>דגשים לירושה ופולימורפיזם שימוש במילה override</vt:lpstr>
      <vt:lpstr>שימוש במילה override</vt:lpstr>
      <vt:lpstr>virtual d-tor</vt:lpstr>
      <vt:lpstr>virtual d-tor</vt:lpstr>
      <vt:lpstr>ABC – Abstract Base Class</vt:lpstr>
      <vt:lpstr>ABC – Abstract Base Class</vt:lpstr>
      <vt:lpstr>ABC – Abstract Base Class</vt:lpstr>
      <vt:lpstr>Hiding – התנהגות עם overload set</vt:lpstr>
      <vt:lpstr>Hiding – ירושה ו־overload set</vt:lpstr>
      <vt:lpstr>Hiding – ירושה ו־overload set – המשך</vt:lpstr>
      <vt:lpstr>Hiding – ירושה ו־overload set – המשך (2)</vt:lpstr>
      <vt:lpstr>Hiding – ירושה ו־overload set – פתרון</vt:lpstr>
      <vt:lpstr>RTTI – Run-time type identification</vt:lpstr>
      <vt:lpstr>RTTI</vt:lpstr>
      <vt:lpstr>RTTI – ‏dynamic_cast vs. typeid</vt:lpstr>
      <vt:lpstr>RTTI – ‏dynamic_cast vs. typeid – המשך</vt:lpstr>
      <vt:lpstr>ירושה ו־Access modifiers</vt:lpstr>
      <vt:lpstr>ירושה ו־access modifiers</vt:lpstr>
      <vt:lpstr>ירושה ו־access modifiers – המשך</vt:lpstr>
      <vt:lpstr>Double Dispatch</vt:lpstr>
      <vt:lpstr>‏Double Dispatch – מוטיבציה</vt:lpstr>
      <vt:lpstr>‏Double Dispatch – הבעיה</vt:lpstr>
      <vt:lpstr>‏Double Dispatch – הבעיה – דוגמה</vt:lpstr>
      <vt:lpstr>‏Double Dispatch – הבעיה – דוגמה – המשך</vt:lpstr>
      <vt:lpstr>‏Double Dispatch – פתרון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Excellenteam – C++ היכרות</dc:title>
  <dc:creator>Yehezkel Bernat</dc:creator>
  <cp:lastModifiedBy>Barak Levi</cp:lastModifiedBy>
  <cp:revision>54</cp:revision>
  <dcterms:created xsi:type="dcterms:W3CDTF">2021-02-27T23:53:02Z</dcterms:created>
  <dcterms:modified xsi:type="dcterms:W3CDTF">2023-04-16T06:10:30Z</dcterms:modified>
</cp:coreProperties>
</file>