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2" r:id="rId14"/>
    <p:sldId id="271" r:id="rId15"/>
    <p:sldId id="267" r:id="rId16"/>
    <p:sldId id="268" r:id="rId17"/>
    <p:sldId id="269" r:id="rId18"/>
  </p:sldIdLst>
  <p:sldSz cx="12192000" cy="6858000"/>
  <p:notesSz cx="6858000" cy="9144000"/>
  <p:embeddedFontLst>
    <p:embeddedFont>
      <p:font typeface="Consolas" panose="020B0609020204030204" pitchFamily="49" charset="0"/>
      <p:regular r:id="rId20"/>
      <p:bold r:id="rId21"/>
      <p:italic r:id="rId22"/>
      <p:boldItalic r:id="rId23"/>
    </p:embeddedFont>
    <p:embeddedFont>
      <p:font typeface="Lustria" panose="020B0604020202020204" charset="0"/>
      <p:regular r:id="rId24"/>
    </p:embeddedFont>
    <p:embeddedFont>
      <p:font typeface="Play"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AAnpMiXcq0CtY8pVcR4uE62KCH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 b"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F3F"/>
    <a:srgbClr val="2F2F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504" autoAdjust="0"/>
  </p:normalViewPr>
  <p:slideViewPr>
    <p:cSldViewPr snapToGrid="0">
      <p:cViewPr varScale="1">
        <p:scale>
          <a:sx n="93" d="100"/>
          <a:sy n="93" d="100"/>
        </p:scale>
        <p:origin x="12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3101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324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2939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Important points to go over:</a:t>
            </a:r>
            <a:endParaRPr/>
          </a:p>
          <a:p>
            <a:pPr marL="457200" lvl="0" indent="-298450" algn="l" rtl="0">
              <a:lnSpc>
                <a:spcPct val="100000"/>
              </a:lnSpc>
              <a:spcBef>
                <a:spcPts val="0"/>
              </a:spcBef>
              <a:spcAft>
                <a:spcPts val="0"/>
              </a:spcAft>
              <a:buSzPts val="1100"/>
              <a:buChar char="●"/>
            </a:pPr>
            <a:r>
              <a:rPr lang="en-US"/>
              <a:t>We use `async def` to define coroutine functions. When we call an async function we get back a coroutine.</a:t>
            </a:r>
            <a:endParaRPr/>
          </a:p>
          <a:p>
            <a:pPr marL="457200" lvl="0" indent="-298450" algn="l" rtl="0">
              <a:lnSpc>
                <a:spcPct val="100000"/>
              </a:lnSpc>
              <a:spcBef>
                <a:spcPts val="0"/>
              </a:spcBef>
              <a:spcAft>
                <a:spcPts val="0"/>
              </a:spcAft>
              <a:buSzPts val="1100"/>
              <a:buChar char="●"/>
            </a:pPr>
            <a:r>
              <a:rPr lang="en-US"/>
              <a:t>We use `await` to relinquish control back to the event-loop, so other coroutines can run in the meantime.</a:t>
            </a:r>
            <a:endParaRPr/>
          </a:p>
          <a:p>
            <a:pPr marL="457200" lvl="0" indent="-298450" algn="l" rtl="0">
              <a:lnSpc>
                <a:spcPct val="100000"/>
              </a:lnSpc>
              <a:spcBef>
                <a:spcPts val="0"/>
              </a:spcBef>
              <a:spcAft>
                <a:spcPts val="0"/>
              </a:spcAft>
              <a:buSzPts val="1100"/>
              <a:buChar char="●"/>
            </a:pPr>
            <a:r>
              <a:rPr lang="en-US"/>
              <a:t>We use `asyncio.run` to start an event-loop and execute a coroutine inside it.</a:t>
            </a:r>
            <a:endParaRPr/>
          </a:p>
          <a:p>
            <a:pPr marL="457200" lvl="0" indent="-298450" algn="l" rtl="0">
              <a:lnSpc>
                <a:spcPct val="100000"/>
              </a:lnSpc>
              <a:spcBef>
                <a:spcPts val="0"/>
              </a:spcBef>
              <a:spcAft>
                <a:spcPts val="0"/>
              </a:spcAft>
              <a:buSzPts val="1100"/>
              <a:buChar char="●"/>
            </a:pPr>
            <a:r>
              <a:rPr lang="en-US"/>
              <a:t>We can use other functionality from the `asyncio` module to asynchronously execute multiple coroutines and do other fancy stuff.</a:t>
            </a:r>
            <a:endParaRPr/>
          </a:p>
          <a:p>
            <a:pPr marL="457200" lvl="0" indent="-298450" algn="l" rtl="0">
              <a:lnSpc>
                <a:spcPct val="100000"/>
              </a:lnSpc>
              <a:spcBef>
                <a:spcPts val="0"/>
              </a:spcBef>
              <a:spcAft>
                <a:spcPts val="0"/>
              </a:spcAft>
              <a:buSzPts val="1100"/>
              <a:buChar char="●"/>
            </a:pPr>
            <a:r>
              <a:rPr lang="en-US"/>
              <a:t>We usually want to `await` IO operations that require waiting for something. Here we use `asyncio.sleep` as a simulation.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Do not use AsyncIO or other concurrency techniques when the runtime is acceptable.</a:t>
            </a:r>
            <a:endParaRPr/>
          </a:p>
          <a:p>
            <a:pPr marL="457200" lvl="0" indent="-298450" algn="l" rtl="0">
              <a:lnSpc>
                <a:spcPct val="100000"/>
              </a:lnSpc>
              <a:spcBef>
                <a:spcPts val="0"/>
              </a:spcBef>
              <a:spcAft>
                <a:spcPts val="0"/>
              </a:spcAft>
              <a:buSzPts val="1100"/>
              <a:buChar char="●"/>
            </a:pPr>
            <a:r>
              <a:rPr lang="en-US"/>
              <a:t>Only optimize when the runtime is too slow.</a:t>
            </a:r>
            <a:endParaRPr/>
          </a:p>
          <a:p>
            <a:pPr marL="457200" lvl="0" indent="-298450" algn="l" rtl="0">
              <a:lnSpc>
                <a:spcPct val="100000"/>
              </a:lnSpc>
              <a:spcBef>
                <a:spcPts val="0"/>
              </a:spcBef>
              <a:spcAft>
                <a:spcPts val="0"/>
              </a:spcAft>
              <a:buSzPts val="1100"/>
              <a:buChar char="●"/>
            </a:pPr>
            <a:r>
              <a:rPr lang="en-US"/>
              <a:t>Optimization almost inevitably increases code complexity, which in turn often reduces readability and increases delivery times, refactoring difficulty and the chance for bugs.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Note that there are nuanced differences between synchronous/asynchronous and sequential/concurrent, but it is not crucial for our purposes.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Font typeface="Arial"/>
              <a:buChar char="-"/>
            </a:pPr>
            <a:r>
              <a:rPr lang="en-US"/>
              <a:t>Sequentially preparing a meal takes a lot of time, because you waste time waiting for the noodles to boil, for the oil to warm up, for each vegetable to fry (cause garlic comes after mushrooms after onions…), etc.</a:t>
            </a:r>
            <a:endParaRPr/>
          </a:p>
          <a:p>
            <a:pPr marL="457200" lvl="0" indent="-298450" algn="l" rtl="0">
              <a:lnSpc>
                <a:spcPct val="100000"/>
              </a:lnSpc>
              <a:spcBef>
                <a:spcPts val="0"/>
              </a:spcBef>
              <a:spcAft>
                <a:spcPts val="0"/>
              </a:spcAft>
              <a:buSzPts val="1100"/>
              <a:buFont typeface="Arial"/>
              <a:buChar char="-"/>
            </a:pPr>
            <a:r>
              <a:rPr lang="en-US"/>
              <a:t>Concurrently you can boil noodles while the vegies are frying, cut the next vegetable while some are already in the pan, start washing dishes before the cooking is done, etc.</a:t>
            </a:r>
            <a:endParaRPr/>
          </a:p>
          <a:p>
            <a:pPr marL="457200" lvl="0" indent="-298450" algn="l" rtl="0">
              <a:lnSpc>
                <a:spcPct val="100000"/>
              </a:lnSpc>
              <a:spcBef>
                <a:spcPts val="0"/>
              </a:spcBef>
              <a:spcAft>
                <a:spcPts val="0"/>
              </a:spcAft>
              <a:buSzPts val="1100"/>
              <a:buFont typeface="Arial"/>
              <a:buChar char="-"/>
            </a:pPr>
            <a:r>
              <a:rPr lang="en-US"/>
              <a:t>You can also bring another person to help, so you can do everything twice as fast.</a:t>
            </a:r>
            <a:endParaRPr/>
          </a:p>
          <a:p>
            <a:pPr marL="457200" lvl="0" indent="-298450" algn="l" rtl="0">
              <a:lnSpc>
                <a:spcPct val="100000"/>
              </a:lnSpc>
              <a:spcBef>
                <a:spcPts val="0"/>
              </a:spcBef>
              <a:spcAft>
                <a:spcPts val="0"/>
              </a:spcAft>
              <a:buSzPts val="1100"/>
              <a:buFont typeface="Arial"/>
              <a:buChar char="-"/>
            </a:pPr>
            <a:r>
              <a:rPr lang="en-US"/>
              <a:t>This saves time.</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dirty="0"/>
              <a:t>The trick with optimizing IO-bound tasks is to offload some work to the OS, just like the stove is taking care of things while we slice and other things.</a:t>
            </a:r>
          </a:p>
          <a:p>
            <a:pPr marL="457200" lvl="0" indent="-298450" algn="l" rtl="0">
              <a:lnSpc>
                <a:spcPct val="100000"/>
              </a:lnSpc>
              <a:spcBef>
                <a:spcPts val="0"/>
              </a:spcBef>
              <a:spcAft>
                <a:spcPts val="0"/>
              </a:spcAft>
              <a:buSzPts val="1100"/>
              <a:buChar char="●"/>
            </a:pPr>
            <a:r>
              <a:rPr lang="en-US" dirty="0"/>
              <a:t>As for CPU-bound tasks, they way is to have multiple CPU cores execute parts of the </a:t>
            </a:r>
            <a:r>
              <a:rPr lang="en-US"/>
              <a:t>calculations simultaneously.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With threading, the programmer has no idea or control over when the OS performs context switches</a:t>
            </a:r>
            <a:endParaRPr/>
          </a:p>
          <a:p>
            <a:pPr marL="457200" lvl="0" indent="-298450" algn="l" rtl="0">
              <a:lnSpc>
                <a:spcPct val="100000"/>
              </a:lnSpc>
              <a:spcBef>
                <a:spcPts val="0"/>
              </a:spcBef>
              <a:spcAft>
                <a:spcPts val="0"/>
              </a:spcAft>
              <a:buSzPts val="1100"/>
              <a:buChar char="●"/>
            </a:pPr>
            <a:r>
              <a:rPr lang="en-US"/>
              <a:t>With AsyncIO, the coroutines “cooperate” in the sense that the switches are explicitly stated in the code</a:t>
            </a:r>
            <a:endParaRPr/>
          </a:p>
          <a:p>
            <a:pPr marL="457200" marR="0" lvl="0" indent="-298450" algn="l" rtl="0">
              <a:lnSpc>
                <a:spcPct val="100000"/>
              </a:lnSpc>
              <a:spcBef>
                <a:spcPts val="0"/>
              </a:spcBef>
              <a:spcAft>
                <a:spcPts val="0"/>
              </a:spcAft>
              <a:buClr>
                <a:srgbClr val="000000"/>
              </a:buClr>
              <a:buSzPts val="1100"/>
              <a:buFont typeface="Arial"/>
              <a:buChar char="●"/>
            </a:pPr>
            <a:r>
              <a:rPr lang="en-US"/>
              <a:t>AsyncIO is implemented in other programming languages as well (for example, Node.js is inherently async)</a:t>
            </a:r>
            <a:endParaRPr/>
          </a:p>
          <a:p>
            <a:pPr marL="457200" lvl="0" indent="-298450" algn="l" rtl="0">
              <a:lnSpc>
                <a:spcPct val="100000"/>
              </a:lnSpc>
              <a:spcBef>
                <a:spcPts val="0"/>
              </a:spcBef>
              <a:spcAft>
                <a:spcPts val="0"/>
              </a:spcAft>
              <a:buSzPts val="1100"/>
              <a:buChar char="●"/>
            </a:pPr>
            <a:r>
              <a:rPr lang="en-US"/>
              <a:t>Asynchronous IO means that the IO operations are non-blocking – they do not block the execution of the thread, and other tasks can run in the meantime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8"/>
          <p:cNvSpPr txBox="1">
            <a:spLocks noGrp="1"/>
          </p:cNvSpPr>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4000"/>
              <a:buFont typeface="Play"/>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8"/>
          <p:cNvSpPr txBox="1">
            <a:spLocks noGrp="1"/>
          </p:cNvSpPr>
          <p:nvPr>
            <p:ph type="body" idx="1"/>
          </p:nvPr>
        </p:nvSpPr>
        <p:spPr>
          <a:xfrm>
            <a:off x="1295401" y="3589879"/>
            <a:ext cx="9590550" cy="15070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400"/>
              </a:spcBef>
              <a:spcAft>
                <a:spcPts val="0"/>
              </a:spcAft>
              <a:buSzPts val="1400"/>
              <a:buNone/>
              <a:defRPr sz="2000">
                <a:solidFill>
                  <a:schemeClr val="lt1"/>
                </a:solidFill>
              </a:defRPr>
            </a:lvl1pPr>
            <a:lvl2pPr marL="914400" lvl="1" indent="-228600" algn="l">
              <a:spcBef>
                <a:spcPts val="600"/>
              </a:spcBef>
              <a:spcAft>
                <a:spcPts val="0"/>
              </a:spcAft>
              <a:buSzPts val="1260"/>
              <a:buNone/>
              <a:defRPr sz="1800">
                <a:solidFill>
                  <a:schemeClr val="lt1"/>
                </a:solidFill>
              </a:defRPr>
            </a:lvl2pPr>
            <a:lvl3pPr marL="1371600" lvl="2" indent="-228600" algn="l">
              <a:spcBef>
                <a:spcPts val="600"/>
              </a:spcBef>
              <a:spcAft>
                <a:spcPts val="0"/>
              </a:spcAft>
              <a:buSzPts val="1120"/>
              <a:buNone/>
              <a:defRPr sz="1600">
                <a:solidFill>
                  <a:schemeClr val="lt1"/>
                </a:solidFill>
              </a:defRPr>
            </a:lvl3pPr>
            <a:lvl4pPr marL="1828800" lvl="3" indent="-228600" algn="l">
              <a:spcBef>
                <a:spcPts val="600"/>
              </a:spcBef>
              <a:spcAft>
                <a:spcPts val="0"/>
              </a:spcAft>
              <a:buSzPts val="980"/>
              <a:buNone/>
              <a:defRPr sz="1400">
                <a:solidFill>
                  <a:schemeClr val="lt1"/>
                </a:solidFill>
              </a:defRPr>
            </a:lvl4pPr>
            <a:lvl5pPr marL="2286000" lvl="4" indent="-228600" algn="l">
              <a:spcBef>
                <a:spcPts val="600"/>
              </a:spcBef>
              <a:spcAft>
                <a:spcPts val="0"/>
              </a:spcAft>
              <a:buSzPts val="980"/>
              <a:buNone/>
              <a:defRPr sz="1400">
                <a:solidFill>
                  <a:schemeClr val="lt1"/>
                </a:solidFill>
              </a:defRPr>
            </a:lvl5pPr>
            <a:lvl6pPr marL="2743200" lvl="5" indent="-228600" algn="l">
              <a:spcBef>
                <a:spcPts val="600"/>
              </a:spcBef>
              <a:spcAft>
                <a:spcPts val="0"/>
              </a:spcAft>
              <a:buSzPts val="980"/>
              <a:buNone/>
              <a:defRPr sz="1400">
                <a:solidFill>
                  <a:schemeClr val="lt1"/>
                </a:solidFill>
              </a:defRPr>
            </a:lvl6pPr>
            <a:lvl7pPr marL="3200400" lvl="6" indent="-228600" algn="l">
              <a:spcBef>
                <a:spcPts val="600"/>
              </a:spcBef>
              <a:spcAft>
                <a:spcPts val="0"/>
              </a:spcAft>
              <a:buSzPts val="980"/>
              <a:buNone/>
              <a:defRPr sz="1400">
                <a:solidFill>
                  <a:schemeClr val="lt1"/>
                </a:solidFill>
              </a:defRPr>
            </a:lvl7pPr>
            <a:lvl8pPr marL="3657600" lvl="7" indent="-228600" algn="l">
              <a:spcBef>
                <a:spcPts val="600"/>
              </a:spcBef>
              <a:spcAft>
                <a:spcPts val="0"/>
              </a:spcAft>
              <a:buSzPts val="980"/>
              <a:buNone/>
              <a:defRPr sz="1400">
                <a:solidFill>
                  <a:schemeClr val="lt1"/>
                </a:solidFill>
              </a:defRPr>
            </a:lvl8pPr>
            <a:lvl9pPr marL="4114800" lvl="8" indent="-228600" algn="l">
              <a:spcBef>
                <a:spcPts val="600"/>
              </a:spcBef>
              <a:spcAft>
                <a:spcPts val="600"/>
              </a:spcAft>
              <a:buSzPts val="980"/>
              <a:buNone/>
              <a:defRPr sz="1400">
                <a:solidFill>
                  <a:schemeClr val="lt1"/>
                </a:solidFill>
              </a:defRPr>
            </a:lvl9pPr>
          </a:lstStyle>
          <a:p>
            <a:endParaRPr/>
          </a:p>
        </p:txBody>
      </p:sp>
      <p:sp>
        <p:nvSpPr>
          <p:cNvPr id="14" name="Google Shape;14;p3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8"/>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pic>
        <p:nvPicPr>
          <p:cNvPr id="72" name="Google Shape;72;p47" descr="Slate-V2-HD-panoPhotoInset.png"/>
          <p:cNvPicPr preferRelativeResize="0"/>
          <p:nvPr/>
        </p:nvPicPr>
        <p:blipFill rotWithShape="1">
          <a:blip r:embed="rId2">
            <a:alphaModFix/>
          </a:blip>
          <a:srcRect/>
          <a:stretch/>
        </p:blipFill>
        <p:spPr>
          <a:xfrm>
            <a:off x="1013883" y="547807"/>
            <a:ext cx="10141799" cy="3816806"/>
          </a:xfrm>
          <a:prstGeom prst="rect">
            <a:avLst/>
          </a:prstGeom>
          <a:noFill/>
          <a:ln>
            <a:noFill/>
          </a:ln>
        </p:spPr>
      </p:pic>
      <p:sp>
        <p:nvSpPr>
          <p:cNvPr id="73" name="Google Shape;73;p47"/>
          <p:cNvSpPr txBox="1">
            <a:spLocks noGrp="1"/>
          </p:cNvSpPr>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800"/>
              <a:buFont typeface="Pla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7"/>
          <p:cNvSpPr>
            <a:spLocks noGrp="1"/>
          </p:cNvSpPr>
          <p:nvPr>
            <p:ph type="pic" idx="2"/>
          </p:nvPr>
        </p:nvSpPr>
        <p:spPr>
          <a:xfrm>
            <a:off x="1169349" y="695009"/>
            <a:ext cx="9845346" cy="3525671"/>
          </a:xfrm>
          <a:prstGeom prst="rect">
            <a:avLst/>
          </a:prstGeom>
          <a:noFill/>
          <a:ln>
            <a:noFill/>
          </a:ln>
          <a:effectLst>
            <a:outerShdw blurRad="38100" dist="25400" dir="4440000">
              <a:srgbClr val="000000">
                <a:alpha val="35686"/>
              </a:srgbClr>
            </a:outerShdw>
          </a:effectLst>
        </p:spPr>
      </p:sp>
      <p:sp>
        <p:nvSpPr>
          <p:cNvPr id="75" name="Google Shape;75;p47"/>
          <p:cNvSpPr txBox="1">
            <a:spLocks noGrp="1"/>
          </p:cNvSpPr>
          <p:nvPr>
            <p:ph type="body" idx="1"/>
          </p:nvPr>
        </p:nvSpPr>
        <p:spPr>
          <a:xfrm>
            <a:off x="913795" y="5108728"/>
            <a:ext cx="10353762" cy="6824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76" name="Google Shape;76;p4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9"/>
        <p:cNvGrpSpPr/>
        <p:nvPr/>
      </p:nvGrpSpPr>
      <p:grpSpPr>
        <a:xfrm>
          <a:off x="0" y="0"/>
          <a:ext cx="0" cy="0"/>
          <a:chOff x="0" y="0"/>
          <a:chExt cx="0" cy="0"/>
        </a:xfrm>
      </p:grpSpPr>
      <p:sp>
        <p:nvSpPr>
          <p:cNvPr id="80" name="Google Shape;80;p48"/>
          <p:cNvSpPr txBox="1">
            <a:spLocks noGrp="1"/>
          </p:cNvSpPr>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200"/>
              <a:buFont typeface="Pla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8"/>
          <p:cNvSpPr txBox="1">
            <a:spLocks noGrp="1"/>
          </p:cNvSpPr>
          <p:nvPr>
            <p:ph type="body" idx="1"/>
          </p:nvPr>
        </p:nvSpPr>
        <p:spPr>
          <a:xfrm>
            <a:off x="913794" y="4295180"/>
            <a:ext cx="10353763" cy="150182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2" name="Google Shape;82;p4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8"/>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sp>
        <p:nvSpPr>
          <p:cNvPr id="86" name="Google Shape;86;p49"/>
          <p:cNvSpPr txBox="1">
            <a:spLocks noGrp="1"/>
          </p:cNvSpPr>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200"/>
              <a:buFont typeface="Pla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9"/>
          <p:cNvSpPr txBox="1">
            <a:spLocks noGrp="1"/>
          </p:cNvSpPr>
          <p:nvPr>
            <p:ph type="body" idx="1"/>
          </p:nvPr>
        </p:nvSpPr>
        <p:spPr>
          <a:xfrm>
            <a:off x="1720644" y="3610032"/>
            <a:ext cx="8752299" cy="532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spcBef>
                <a:spcPts val="280"/>
              </a:spcBef>
              <a:spcAft>
                <a:spcPts val="0"/>
              </a:spcAft>
              <a:buSzPts val="980"/>
              <a:buNone/>
              <a:defRPr sz="14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8" name="Google Shape;88;p49"/>
          <p:cNvSpPr txBox="1">
            <a:spLocks noGrp="1"/>
          </p:cNvSpPr>
          <p:nvPr>
            <p:ph type="body" idx="2"/>
          </p:nvPr>
        </p:nvSpPr>
        <p:spPr>
          <a:xfrm>
            <a:off x="913794" y="4304353"/>
            <a:ext cx="10353763" cy="148949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89" name="Google Shape;89;p4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9"/>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4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
        <p:nvSpPr>
          <p:cNvPr id="92" name="Google Shape;92;p49"/>
          <p:cNvSpPr txBox="1"/>
          <p:nvPr/>
        </p:nvSpPr>
        <p:spPr>
          <a:xfrm>
            <a:off x="990600" y="88479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Lustria"/>
              <a:buNone/>
            </a:pPr>
            <a:r>
              <a:rPr lang="en-US" sz="8000" b="0" cap="none">
                <a:solidFill>
                  <a:schemeClr val="lt1"/>
                </a:solidFill>
                <a:latin typeface="Lustria"/>
                <a:ea typeface="Lustria"/>
                <a:cs typeface="Lustria"/>
                <a:sym typeface="Lustria"/>
              </a:rPr>
              <a:t>“</a:t>
            </a:r>
            <a:endParaRPr/>
          </a:p>
        </p:txBody>
      </p:sp>
      <p:sp>
        <p:nvSpPr>
          <p:cNvPr id="93" name="Google Shape;93;p49"/>
          <p:cNvSpPr txBox="1"/>
          <p:nvPr/>
        </p:nvSpPr>
        <p:spPr>
          <a:xfrm>
            <a:off x="10504716" y="292825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Lustria"/>
              <a:buNone/>
            </a:pPr>
            <a:r>
              <a:rPr lang="en-US" sz="8000" b="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4"/>
        <p:cNvGrpSpPr/>
        <p:nvPr/>
      </p:nvGrpSpPr>
      <p:grpSpPr>
        <a:xfrm>
          <a:off x="0" y="0"/>
          <a:ext cx="0" cy="0"/>
          <a:chOff x="0" y="0"/>
          <a:chExt cx="0" cy="0"/>
        </a:xfrm>
      </p:grpSpPr>
      <p:sp>
        <p:nvSpPr>
          <p:cNvPr id="95" name="Google Shape;95;p50"/>
          <p:cNvSpPr txBox="1">
            <a:spLocks noGrp="1"/>
          </p:cNvSpPr>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3200"/>
              <a:buFont typeface="Pla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50"/>
          <p:cNvSpPr txBox="1">
            <a:spLocks noGrp="1"/>
          </p:cNvSpPr>
          <p:nvPr>
            <p:ph type="body" idx="1"/>
          </p:nvPr>
        </p:nvSpPr>
        <p:spPr>
          <a:xfrm>
            <a:off x="913784" y="4650556"/>
            <a:ext cx="10352199" cy="11406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7" name="Google Shape;97;p5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0"/>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5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0"/>
        <p:cNvGrpSpPr/>
        <p:nvPr/>
      </p:nvGrpSpPr>
      <p:grpSpPr>
        <a:xfrm>
          <a:off x="0" y="0"/>
          <a:ext cx="0" cy="0"/>
          <a:chOff x="0" y="0"/>
          <a:chExt cx="0" cy="0"/>
        </a:xfrm>
      </p:grpSpPr>
      <p:sp>
        <p:nvSpPr>
          <p:cNvPr id="101" name="Google Shape;101;p51"/>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1"/>
          <p:cNvSpPr txBox="1">
            <a:spLocks noGrp="1"/>
          </p:cNvSpPr>
          <p:nvPr>
            <p:ph type="body" idx="1"/>
          </p:nvPr>
        </p:nvSpPr>
        <p:spPr>
          <a:xfrm>
            <a:off x="913795"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3" name="Google Shape;103;p51"/>
          <p:cNvSpPr txBox="1">
            <a:spLocks noGrp="1"/>
          </p:cNvSpPr>
          <p:nvPr>
            <p:ph type="body" idx="2"/>
          </p:nvPr>
        </p:nvSpPr>
        <p:spPr>
          <a:xfrm>
            <a:off x="913795"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4" name="Google Shape;104;p51"/>
          <p:cNvSpPr txBox="1">
            <a:spLocks noGrp="1"/>
          </p:cNvSpPr>
          <p:nvPr>
            <p:ph type="body" idx="3"/>
          </p:nvPr>
        </p:nvSpPr>
        <p:spPr>
          <a:xfrm>
            <a:off x="4446711"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5" name="Google Shape;105;p51"/>
          <p:cNvSpPr txBox="1">
            <a:spLocks noGrp="1"/>
          </p:cNvSpPr>
          <p:nvPr>
            <p:ph type="body" idx="4"/>
          </p:nvPr>
        </p:nvSpPr>
        <p:spPr>
          <a:xfrm>
            <a:off x="4441435"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6" name="Google Shape;106;p51"/>
          <p:cNvSpPr txBox="1">
            <a:spLocks noGrp="1"/>
          </p:cNvSpPr>
          <p:nvPr>
            <p:ph type="body" idx="5"/>
          </p:nvPr>
        </p:nvSpPr>
        <p:spPr>
          <a:xfrm>
            <a:off x="7966572"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07" name="Google Shape;107;p51"/>
          <p:cNvSpPr txBox="1">
            <a:spLocks noGrp="1"/>
          </p:cNvSpPr>
          <p:nvPr>
            <p:ph type="body" idx="6"/>
          </p:nvPr>
        </p:nvSpPr>
        <p:spPr>
          <a:xfrm>
            <a:off x="7966572"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08" name="Google Shape;108;p5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1"/>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1"/>
        <p:cNvGrpSpPr/>
        <p:nvPr/>
      </p:nvGrpSpPr>
      <p:grpSpPr>
        <a:xfrm>
          <a:off x="0" y="0"/>
          <a:ext cx="0" cy="0"/>
          <a:chOff x="0" y="0"/>
          <a:chExt cx="0" cy="0"/>
        </a:xfrm>
      </p:grpSpPr>
      <p:pic>
        <p:nvPicPr>
          <p:cNvPr id="112" name="Google Shape;112;p52" descr="Slate-V2-HD-3colPhotoInset.png"/>
          <p:cNvPicPr preferRelativeResize="0"/>
          <p:nvPr/>
        </p:nvPicPr>
        <p:blipFill rotWithShape="1">
          <a:blip r:embed="rId2">
            <a:alphaModFix/>
          </a:blip>
          <a:srcRect/>
          <a:stretch/>
        </p:blipFill>
        <p:spPr>
          <a:xfrm>
            <a:off x="897962" y="1818214"/>
            <a:ext cx="3339972" cy="1847851"/>
          </a:xfrm>
          <a:prstGeom prst="rect">
            <a:avLst/>
          </a:prstGeom>
          <a:noFill/>
          <a:ln>
            <a:noFill/>
          </a:ln>
        </p:spPr>
      </p:pic>
      <p:pic>
        <p:nvPicPr>
          <p:cNvPr id="113" name="Google Shape;113;p52" descr="Slate-V2-HD-3colPhotoInset.png"/>
          <p:cNvPicPr preferRelativeResize="0"/>
          <p:nvPr/>
        </p:nvPicPr>
        <p:blipFill rotWithShape="1">
          <a:blip r:embed="rId2">
            <a:alphaModFix/>
          </a:blip>
          <a:srcRect/>
          <a:stretch/>
        </p:blipFill>
        <p:spPr>
          <a:xfrm>
            <a:off x="4403800" y="1818214"/>
            <a:ext cx="3339972" cy="1847851"/>
          </a:xfrm>
          <a:prstGeom prst="rect">
            <a:avLst/>
          </a:prstGeom>
          <a:noFill/>
          <a:ln>
            <a:noFill/>
          </a:ln>
        </p:spPr>
      </p:pic>
      <p:pic>
        <p:nvPicPr>
          <p:cNvPr id="114" name="Google Shape;114;p52" descr="Slate-V2-HD-3colPhotoInset.png"/>
          <p:cNvPicPr preferRelativeResize="0"/>
          <p:nvPr/>
        </p:nvPicPr>
        <p:blipFill rotWithShape="1">
          <a:blip r:embed="rId2">
            <a:alphaModFix/>
          </a:blip>
          <a:srcRect/>
          <a:stretch/>
        </p:blipFill>
        <p:spPr>
          <a:xfrm>
            <a:off x="7936051" y="1818214"/>
            <a:ext cx="3339972" cy="1847851"/>
          </a:xfrm>
          <a:prstGeom prst="rect">
            <a:avLst/>
          </a:prstGeom>
          <a:noFill/>
          <a:ln>
            <a:noFill/>
          </a:ln>
        </p:spPr>
      </p:pic>
      <p:sp>
        <p:nvSpPr>
          <p:cNvPr id="115" name="Google Shape;115;p52"/>
          <p:cNvSpPr txBox="1">
            <a:spLocks noGrp="1"/>
          </p:cNvSpPr>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52"/>
          <p:cNvSpPr txBox="1">
            <a:spLocks noGrp="1"/>
          </p:cNvSpPr>
          <p:nvPr>
            <p:ph type="body" idx="1"/>
          </p:nvPr>
        </p:nvSpPr>
        <p:spPr>
          <a:xfrm>
            <a:off x="913795"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17" name="Google Shape;117;p52"/>
          <p:cNvSpPr>
            <a:spLocks noGrp="1"/>
          </p:cNvSpPr>
          <p:nvPr>
            <p:ph type="pic" idx="2"/>
          </p:nvPr>
        </p:nvSpPr>
        <p:spPr>
          <a:xfrm>
            <a:off x="1018102" y="1938918"/>
            <a:ext cx="3092368" cy="1602954"/>
          </a:xfrm>
          <a:prstGeom prst="roundRect">
            <a:avLst>
              <a:gd name="adj" fmla="val 1858"/>
            </a:avLst>
          </a:prstGeom>
          <a:noFill/>
          <a:ln>
            <a:noFill/>
          </a:ln>
          <a:effectLst>
            <a:outerShdw blurRad="38100" dist="25400" dir="4440000">
              <a:srgbClr val="000000">
                <a:alpha val="35686"/>
              </a:srgbClr>
            </a:outerShdw>
          </a:effectLst>
        </p:spPr>
      </p:sp>
      <p:sp>
        <p:nvSpPr>
          <p:cNvPr id="118" name="Google Shape;118;p52"/>
          <p:cNvSpPr txBox="1">
            <a:spLocks noGrp="1"/>
          </p:cNvSpPr>
          <p:nvPr>
            <p:ph type="body" idx="3"/>
          </p:nvPr>
        </p:nvSpPr>
        <p:spPr>
          <a:xfrm>
            <a:off x="913795" y="4480368"/>
            <a:ext cx="3300984" cy="13108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19" name="Google Shape;119;p52"/>
          <p:cNvSpPr txBox="1">
            <a:spLocks noGrp="1"/>
          </p:cNvSpPr>
          <p:nvPr>
            <p:ph type="body" idx="4"/>
          </p:nvPr>
        </p:nvSpPr>
        <p:spPr>
          <a:xfrm>
            <a:off x="4442788"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0" name="Google Shape;120;p52"/>
          <p:cNvSpPr>
            <a:spLocks noGrp="1"/>
          </p:cNvSpPr>
          <p:nvPr>
            <p:ph type="pic" idx="5"/>
          </p:nvPr>
        </p:nvSpPr>
        <p:spPr>
          <a:xfrm>
            <a:off x="4545743" y="1939094"/>
            <a:ext cx="3092368" cy="1608164"/>
          </a:xfrm>
          <a:prstGeom prst="roundRect">
            <a:avLst>
              <a:gd name="adj" fmla="val 1858"/>
            </a:avLst>
          </a:prstGeom>
          <a:noFill/>
          <a:ln>
            <a:noFill/>
          </a:ln>
          <a:effectLst>
            <a:outerShdw blurRad="38100" dist="25400" dir="4440000">
              <a:srgbClr val="000000">
                <a:alpha val="35686"/>
              </a:srgbClr>
            </a:outerShdw>
          </a:effectLst>
        </p:spPr>
      </p:sp>
      <p:sp>
        <p:nvSpPr>
          <p:cNvPr id="121" name="Google Shape;121;p52"/>
          <p:cNvSpPr txBox="1">
            <a:spLocks noGrp="1"/>
          </p:cNvSpPr>
          <p:nvPr>
            <p:ph type="body" idx="6"/>
          </p:nvPr>
        </p:nvSpPr>
        <p:spPr>
          <a:xfrm>
            <a:off x="4441435" y="4480367"/>
            <a:ext cx="3300984" cy="13108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2" name="Google Shape;122;p52"/>
          <p:cNvSpPr txBox="1">
            <a:spLocks noGrp="1"/>
          </p:cNvSpPr>
          <p:nvPr>
            <p:ph type="body" idx="7"/>
          </p:nvPr>
        </p:nvSpPr>
        <p:spPr>
          <a:xfrm>
            <a:off x="7966697"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3" name="Google Shape;123;p52"/>
          <p:cNvSpPr>
            <a:spLocks noGrp="1"/>
          </p:cNvSpPr>
          <p:nvPr>
            <p:ph type="pic" idx="8"/>
          </p:nvPr>
        </p:nvSpPr>
        <p:spPr>
          <a:xfrm>
            <a:off x="8075698" y="1934432"/>
            <a:ext cx="3092368" cy="1607294"/>
          </a:xfrm>
          <a:prstGeom prst="roundRect">
            <a:avLst>
              <a:gd name="adj" fmla="val 1858"/>
            </a:avLst>
          </a:prstGeom>
          <a:noFill/>
          <a:ln>
            <a:noFill/>
          </a:ln>
          <a:effectLst>
            <a:outerShdw blurRad="38100" dist="25400" dir="4440000">
              <a:srgbClr val="000000">
                <a:alpha val="35686"/>
              </a:srgbClr>
            </a:outerShdw>
          </a:effectLst>
        </p:spPr>
      </p:sp>
      <p:sp>
        <p:nvSpPr>
          <p:cNvPr id="124" name="Google Shape;124;p52"/>
          <p:cNvSpPr txBox="1">
            <a:spLocks noGrp="1"/>
          </p:cNvSpPr>
          <p:nvPr>
            <p:ph type="body" idx="9"/>
          </p:nvPr>
        </p:nvSpPr>
        <p:spPr>
          <a:xfrm>
            <a:off x="7966572" y="4480365"/>
            <a:ext cx="3300984" cy="131083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5" name="Google Shape;125;p5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2"/>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8"/>
        <p:cNvGrpSpPr/>
        <p:nvPr/>
      </p:nvGrpSpPr>
      <p:grpSpPr>
        <a:xfrm>
          <a:off x="0" y="0"/>
          <a:ext cx="0" cy="0"/>
          <a:chOff x="0" y="0"/>
          <a:chExt cx="0" cy="0"/>
        </a:xfrm>
      </p:grpSpPr>
      <p:sp>
        <p:nvSpPr>
          <p:cNvPr id="129" name="Google Shape;129;p5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3"/>
          <p:cNvSpPr txBox="1">
            <a:spLocks noGrp="1"/>
          </p:cNvSpPr>
          <p:nvPr>
            <p:ph type="body" idx="1"/>
          </p:nvPr>
        </p:nvSpPr>
        <p:spPr>
          <a:xfrm rot="5400000">
            <a:off x="4061301" y="-1415056"/>
            <a:ext cx="4058751" cy="1035376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31" name="Google Shape;131;p5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3"/>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4"/>
        <p:cNvGrpSpPr/>
        <p:nvPr/>
      </p:nvGrpSpPr>
      <p:grpSpPr>
        <a:xfrm>
          <a:off x="0" y="0"/>
          <a:ext cx="0" cy="0"/>
          <a:chOff x="0" y="0"/>
          <a:chExt cx="0" cy="0"/>
        </a:xfrm>
      </p:grpSpPr>
      <p:sp>
        <p:nvSpPr>
          <p:cNvPr id="135" name="Google Shape;135;p54"/>
          <p:cNvSpPr txBox="1">
            <a:spLocks noGrp="1"/>
          </p:cNvSpPr>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l">
              <a:spcBef>
                <a:spcPts val="0"/>
              </a:spcBef>
              <a:spcAft>
                <a:spcPts val="0"/>
              </a:spcAft>
              <a:buClr>
                <a:schemeClr val="lt2"/>
              </a:buClr>
              <a:buSzPts val="4000"/>
              <a:buFont typeface="Pla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4"/>
          <p:cNvSpPr txBox="1">
            <a:spLocks noGrp="1"/>
          </p:cNvSpPr>
          <p:nvPr>
            <p:ph type="body" idx="1"/>
          </p:nvPr>
        </p:nvSpPr>
        <p:spPr>
          <a:xfrm rot="5400000">
            <a:off x="2281431" y="-758036"/>
            <a:ext cx="5181601" cy="79168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37" name="Google Shape;137;p5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4"/>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9"/>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9"/>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20" name="Google Shape;20;p3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9"/>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0"/>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0"/>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41"/>
          <p:cNvSpPr txBox="1">
            <a:spLocks noGrp="1"/>
          </p:cNvSpPr>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5400"/>
              <a:buFont typeface="Pla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1"/>
          <p:cNvSpPr txBox="1">
            <a:spLocks noGrp="1"/>
          </p:cNvSpPr>
          <p:nvPr>
            <p:ph type="subTitle" idx="1"/>
          </p:nvPr>
        </p:nvSpPr>
        <p:spPr>
          <a:xfrm>
            <a:off x="1370693" y="3598339"/>
            <a:ext cx="9440034" cy="104986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a:endParaRPr/>
          </a:p>
        </p:txBody>
      </p:sp>
      <p:sp>
        <p:nvSpPr>
          <p:cNvPr id="31" name="Google Shape;31;p4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1"/>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2"/>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2"/>
          <p:cNvSpPr txBox="1">
            <a:spLocks noGrp="1"/>
          </p:cNvSpPr>
          <p:nvPr>
            <p:ph type="body" idx="1"/>
          </p:nvPr>
        </p:nvSpPr>
        <p:spPr>
          <a:xfrm>
            <a:off x="913795" y="1732449"/>
            <a:ext cx="5060497" cy="40587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37" name="Google Shape;37;p42"/>
          <p:cNvSpPr txBox="1">
            <a:spLocks noGrp="1"/>
          </p:cNvSpPr>
          <p:nvPr>
            <p:ph type="body" idx="2"/>
          </p:nvPr>
        </p:nvSpPr>
        <p:spPr>
          <a:xfrm>
            <a:off x="6202892" y="1732449"/>
            <a:ext cx="5064665"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38" name="Google Shape;38;p4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2"/>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pic>
        <p:nvPicPr>
          <p:cNvPr id="42" name="Google Shape;42;p43" descr="Slate-V2-HD-compPhotoInset.png"/>
          <p:cNvPicPr preferRelativeResize="0"/>
          <p:nvPr/>
        </p:nvPicPr>
        <p:blipFill rotWithShape="1">
          <a:blip r:embed="rId2">
            <a:alphaModFix/>
          </a:blip>
          <a:srcRect/>
          <a:stretch/>
        </p:blipFill>
        <p:spPr>
          <a:xfrm>
            <a:off x="913795" y="1734506"/>
            <a:ext cx="5089072" cy="4148769"/>
          </a:xfrm>
          <a:prstGeom prst="rect">
            <a:avLst/>
          </a:prstGeom>
          <a:noFill/>
          <a:ln>
            <a:noFill/>
          </a:ln>
        </p:spPr>
      </p:pic>
      <p:pic>
        <p:nvPicPr>
          <p:cNvPr id="43" name="Google Shape;43;p43" descr="Slate-V2-HD-compPhotoInset.png"/>
          <p:cNvPicPr preferRelativeResize="0"/>
          <p:nvPr/>
        </p:nvPicPr>
        <p:blipFill rotWithShape="1">
          <a:blip r:embed="rId2">
            <a:alphaModFix/>
          </a:blip>
          <a:srcRect/>
          <a:stretch/>
        </p:blipFill>
        <p:spPr>
          <a:xfrm>
            <a:off x="6178485" y="1734506"/>
            <a:ext cx="5089072" cy="4148769"/>
          </a:xfrm>
          <a:prstGeom prst="rect">
            <a:avLst/>
          </a:prstGeom>
          <a:noFill/>
          <a:ln>
            <a:noFill/>
          </a:ln>
        </p:spPr>
      </p:pic>
      <p:sp>
        <p:nvSpPr>
          <p:cNvPr id="44" name="Google Shape;44;p4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4000"/>
              <a:buFont typeface="Pla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3"/>
          <p:cNvSpPr txBox="1">
            <a:spLocks noGrp="1"/>
          </p:cNvSpPr>
          <p:nvPr>
            <p:ph type="body" idx="1"/>
          </p:nvPr>
        </p:nvSpPr>
        <p:spPr>
          <a:xfrm>
            <a:off x="1005872" y="1835254"/>
            <a:ext cx="4876344" cy="54488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46" name="Google Shape;46;p43"/>
          <p:cNvSpPr txBox="1">
            <a:spLocks noGrp="1"/>
          </p:cNvSpPr>
          <p:nvPr>
            <p:ph type="body" idx="2"/>
          </p:nvPr>
        </p:nvSpPr>
        <p:spPr>
          <a:xfrm>
            <a:off x="1005872" y="2380137"/>
            <a:ext cx="4876344" cy="3411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7" name="Google Shape;47;p43"/>
          <p:cNvSpPr txBox="1">
            <a:spLocks noGrp="1"/>
          </p:cNvSpPr>
          <p:nvPr>
            <p:ph type="body" idx="3"/>
          </p:nvPr>
        </p:nvSpPr>
        <p:spPr>
          <a:xfrm>
            <a:off x="6294967" y="1835254"/>
            <a:ext cx="4895330" cy="54488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48" name="Google Shape;48;p43"/>
          <p:cNvSpPr txBox="1">
            <a:spLocks noGrp="1"/>
          </p:cNvSpPr>
          <p:nvPr>
            <p:ph type="body" idx="4"/>
          </p:nvPr>
        </p:nvSpPr>
        <p:spPr>
          <a:xfrm>
            <a:off x="6294967" y="2380137"/>
            <a:ext cx="4895330" cy="341106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sz="1800"/>
            </a:lvl1pPr>
            <a:lvl2pPr marL="914400" lvl="1" indent="-299719" algn="l">
              <a:spcBef>
                <a:spcPts val="600"/>
              </a:spcBef>
              <a:spcAft>
                <a:spcPts val="0"/>
              </a:spcAft>
              <a:buSzPts val="1120"/>
              <a:buChar char="🞚"/>
              <a:defRPr sz="1600"/>
            </a:lvl2pPr>
            <a:lvl3pPr marL="1371600" lvl="2" indent="-290830" algn="l">
              <a:spcBef>
                <a:spcPts val="600"/>
              </a:spcBef>
              <a:spcAft>
                <a:spcPts val="0"/>
              </a:spcAft>
              <a:buSzPts val="980"/>
              <a:buChar char="◈"/>
              <a:defRPr sz="1400"/>
            </a:lvl3pPr>
            <a:lvl4pPr marL="1828800" lvl="3" indent="-281939" algn="l">
              <a:spcBef>
                <a:spcPts val="600"/>
              </a:spcBef>
              <a:spcAft>
                <a:spcPts val="0"/>
              </a:spcAft>
              <a:buSzPts val="840"/>
              <a:buChar char="🞚"/>
              <a:defRPr sz="1200"/>
            </a:lvl4pPr>
            <a:lvl5pPr marL="2286000" lvl="4" indent="-281939" algn="l">
              <a:spcBef>
                <a:spcPts val="600"/>
              </a:spcBef>
              <a:spcAft>
                <a:spcPts val="0"/>
              </a:spcAft>
              <a:buSzPts val="840"/>
              <a:buChar char="◈"/>
              <a:defRPr sz="1200"/>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49" name="Google Shape;49;p4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3"/>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4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4"/>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45"/>
          <p:cNvSpPr txBox="1">
            <a:spLocks noGrp="1"/>
          </p:cNvSpPr>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400"/>
              <a:buFont typeface="Play"/>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5"/>
          <p:cNvSpPr txBox="1">
            <a:spLocks noGrp="1"/>
          </p:cNvSpPr>
          <p:nvPr>
            <p:ph type="body" idx="1"/>
          </p:nvPr>
        </p:nvSpPr>
        <p:spPr>
          <a:xfrm>
            <a:off x="4855633" y="609600"/>
            <a:ext cx="6411924" cy="5181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59" name="Google Shape;59;p45"/>
          <p:cNvSpPr txBox="1">
            <a:spLocks noGrp="1"/>
          </p:cNvSpPr>
          <p:nvPr>
            <p:ph type="body" idx="2"/>
          </p:nvPr>
        </p:nvSpPr>
        <p:spPr>
          <a:xfrm>
            <a:off x="913795" y="2431518"/>
            <a:ext cx="3706889" cy="335968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60" name="Google Shape;60;p4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5"/>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pic>
        <p:nvPicPr>
          <p:cNvPr id="64" name="Google Shape;64;p46" descr="Slate-V2-HD-vertPhotoInset.png"/>
          <p:cNvPicPr preferRelativeResize="0"/>
          <p:nvPr/>
        </p:nvPicPr>
        <p:blipFill rotWithShape="1">
          <a:blip r:embed="rId2">
            <a:alphaModFix/>
          </a:blip>
          <a:srcRect/>
          <a:stretch/>
        </p:blipFill>
        <p:spPr>
          <a:xfrm>
            <a:off x="7293665" y="609600"/>
            <a:ext cx="3584166" cy="5204832"/>
          </a:xfrm>
          <a:prstGeom prst="rect">
            <a:avLst/>
          </a:prstGeom>
          <a:noFill/>
          <a:ln>
            <a:noFill/>
          </a:ln>
        </p:spPr>
      </p:pic>
      <p:sp>
        <p:nvSpPr>
          <p:cNvPr id="65" name="Google Shape;65;p46"/>
          <p:cNvSpPr txBox="1">
            <a:spLocks noGrp="1"/>
          </p:cNvSpPr>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spcBef>
                <a:spcPts val="0"/>
              </a:spcBef>
              <a:spcAft>
                <a:spcPts val="0"/>
              </a:spcAft>
              <a:buClr>
                <a:schemeClr val="lt2"/>
              </a:buClr>
              <a:buSzPts val="3200"/>
              <a:buFont typeface="Play"/>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6"/>
          <p:cNvSpPr>
            <a:spLocks noGrp="1"/>
          </p:cNvSpPr>
          <p:nvPr>
            <p:ph type="pic" idx="2"/>
          </p:nvPr>
        </p:nvSpPr>
        <p:spPr>
          <a:xfrm>
            <a:off x="7442551" y="763702"/>
            <a:ext cx="3275751" cy="4912822"/>
          </a:xfrm>
          <a:prstGeom prst="rect">
            <a:avLst/>
          </a:prstGeom>
          <a:noFill/>
          <a:ln>
            <a:noFill/>
          </a:ln>
          <a:effectLst>
            <a:outerShdw blurRad="38100" dist="25400" dir="4440000">
              <a:srgbClr val="000000">
                <a:alpha val="35686"/>
              </a:srgbClr>
            </a:outerShdw>
          </a:effectLst>
        </p:spPr>
      </p:sp>
      <p:sp>
        <p:nvSpPr>
          <p:cNvPr id="67" name="Google Shape;67;p46"/>
          <p:cNvSpPr txBox="1">
            <a:spLocks noGrp="1"/>
          </p:cNvSpPr>
          <p:nvPr>
            <p:ph type="body" idx="1"/>
          </p:nvPr>
        </p:nvSpPr>
        <p:spPr>
          <a:xfrm>
            <a:off x="913795" y="2439261"/>
            <a:ext cx="5934949" cy="337613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68" name="Google Shape;68;p4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6"/>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Play"/>
              <a:buNone/>
              <a:defRPr/>
            </a:lvl1pPr>
            <a:lvl2pPr marL="0" lvl="1" indent="0" algn="r">
              <a:spcBef>
                <a:spcPts val="0"/>
              </a:spcBef>
              <a:spcAft>
                <a:spcPts val="0"/>
              </a:spcAft>
              <a:buClr>
                <a:srgbClr val="F2F2F2"/>
              </a:buClr>
              <a:buSzPts val="1000"/>
              <a:buFont typeface="Play"/>
              <a:buNone/>
              <a:defRPr/>
            </a:lvl2pPr>
            <a:lvl3pPr marL="0" lvl="2" indent="0" algn="r">
              <a:spcBef>
                <a:spcPts val="0"/>
              </a:spcBef>
              <a:spcAft>
                <a:spcPts val="0"/>
              </a:spcAft>
              <a:buClr>
                <a:srgbClr val="F2F2F2"/>
              </a:buClr>
              <a:buSzPts val="1000"/>
              <a:buFont typeface="Play"/>
              <a:buNone/>
              <a:defRPr/>
            </a:lvl3pPr>
            <a:lvl4pPr marL="0" lvl="3" indent="0" algn="r">
              <a:spcBef>
                <a:spcPts val="0"/>
              </a:spcBef>
              <a:spcAft>
                <a:spcPts val="0"/>
              </a:spcAft>
              <a:buClr>
                <a:srgbClr val="F2F2F2"/>
              </a:buClr>
              <a:buSzPts val="1000"/>
              <a:buFont typeface="Play"/>
              <a:buNone/>
              <a:defRPr/>
            </a:lvl4pPr>
            <a:lvl5pPr marL="0" lvl="4" indent="0" algn="r">
              <a:spcBef>
                <a:spcPts val="0"/>
              </a:spcBef>
              <a:spcAft>
                <a:spcPts val="0"/>
              </a:spcAft>
              <a:buClr>
                <a:srgbClr val="F2F2F2"/>
              </a:buClr>
              <a:buSzPts val="1000"/>
              <a:buFont typeface="Play"/>
              <a:buNone/>
              <a:defRPr/>
            </a:lvl5pPr>
            <a:lvl6pPr marL="0" lvl="5" indent="0" algn="r">
              <a:spcBef>
                <a:spcPts val="0"/>
              </a:spcBef>
              <a:spcAft>
                <a:spcPts val="0"/>
              </a:spcAft>
              <a:buClr>
                <a:srgbClr val="F2F2F2"/>
              </a:buClr>
              <a:buSzPts val="1000"/>
              <a:buFont typeface="Play"/>
              <a:buNone/>
              <a:defRPr/>
            </a:lvl6pPr>
            <a:lvl7pPr marL="0" lvl="6" indent="0" algn="r">
              <a:spcBef>
                <a:spcPts val="0"/>
              </a:spcBef>
              <a:spcAft>
                <a:spcPts val="0"/>
              </a:spcAft>
              <a:buClr>
                <a:srgbClr val="F2F2F2"/>
              </a:buClr>
              <a:buSzPts val="1000"/>
              <a:buFont typeface="Play"/>
              <a:buNone/>
              <a:defRPr/>
            </a:lvl7pPr>
            <a:lvl8pPr marL="0" lvl="7" indent="0" algn="r">
              <a:spcBef>
                <a:spcPts val="0"/>
              </a:spcBef>
              <a:spcAft>
                <a:spcPts val="0"/>
              </a:spcAft>
              <a:buClr>
                <a:srgbClr val="F2F2F2"/>
              </a:buClr>
              <a:buSzPts val="1000"/>
              <a:buFont typeface="Play"/>
              <a:buNone/>
              <a:defRPr/>
            </a:lvl8pPr>
            <a:lvl9pPr marL="0" lvl="8" indent="0" algn="r">
              <a:spcBef>
                <a:spcPts val="0"/>
              </a:spcBef>
              <a:spcAft>
                <a:spcPts val="0"/>
              </a:spcAft>
              <a:buClr>
                <a:srgbClr val="F2F2F2"/>
              </a:buClr>
              <a:buSzPts val="1000"/>
              <a:buFont typeface="Play"/>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spcBef>
                <a:spcPts val="0"/>
              </a:spcBef>
              <a:spcAft>
                <a:spcPts val="0"/>
              </a:spcAft>
              <a:buClr>
                <a:schemeClr val="lt2"/>
              </a:buClr>
              <a:buSzPts val="4000"/>
              <a:buFont typeface="Play"/>
              <a:buNone/>
              <a:defRPr sz="4000" b="0" i="0" u="none" strike="noStrike" cap="none">
                <a:solidFill>
                  <a:schemeClr val="lt2"/>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37"/>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Play"/>
                <a:ea typeface="Play"/>
                <a:cs typeface="Play"/>
                <a:sym typeface="Play"/>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Play"/>
                <a:ea typeface="Play"/>
                <a:cs typeface="Play"/>
                <a:sym typeface="Play"/>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Play"/>
                <a:ea typeface="Play"/>
                <a:cs typeface="Play"/>
                <a:sym typeface="Play"/>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Play"/>
                <a:ea typeface="Play"/>
                <a:cs typeface="Play"/>
                <a:sym typeface="Play"/>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Play"/>
                <a:ea typeface="Play"/>
                <a:cs typeface="Play"/>
                <a:sym typeface="Play"/>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8" name="Google Shape;8;p3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F2F2F2"/>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9" name="Google Shape;9;p37"/>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F2F2F2"/>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0" name="Google Shape;10;p3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2F2F2"/>
                </a:solidFill>
                <a:latin typeface="Play"/>
                <a:ea typeface="Play"/>
                <a:cs typeface="Play"/>
                <a:sym typeface="Play"/>
              </a:defRPr>
            </a:lvl1pPr>
            <a:lvl2pPr marL="0" marR="0" lvl="1" indent="0" algn="r" rtl="0">
              <a:spcBef>
                <a:spcPts val="0"/>
              </a:spcBef>
              <a:buNone/>
              <a:defRPr sz="1000" b="0" i="0" u="none" strike="noStrike" cap="none">
                <a:solidFill>
                  <a:srgbClr val="F2F2F2"/>
                </a:solidFill>
                <a:latin typeface="Play"/>
                <a:ea typeface="Play"/>
                <a:cs typeface="Play"/>
                <a:sym typeface="Play"/>
              </a:defRPr>
            </a:lvl2pPr>
            <a:lvl3pPr marL="0" marR="0" lvl="2" indent="0" algn="r" rtl="0">
              <a:spcBef>
                <a:spcPts val="0"/>
              </a:spcBef>
              <a:buNone/>
              <a:defRPr sz="1000" b="0" i="0" u="none" strike="noStrike" cap="none">
                <a:solidFill>
                  <a:srgbClr val="F2F2F2"/>
                </a:solidFill>
                <a:latin typeface="Play"/>
                <a:ea typeface="Play"/>
                <a:cs typeface="Play"/>
                <a:sym typeface="Play"/>
              </a:defRPr>
            </a:lvl3pPr>
            <a:lvl4pPr marL="0" marR="0" lvl="3" indent="0" algn="r" rtl="0">
              <a:spcBef>
                <a:spcPts val="0"/>
              </a:spcBef>
              <a:buNone/>
              <a:defRPr sz="1000" b="0" i="0" u="none" strike="noStrike" cap="none">
                <a:solidFill>
                  <a:srgbClr val="F2F2F2"/>
                </a:solidFill>
                <a:latin typeface="Play"/>
                <a:ea typeface="Play"/>
                <a:cs typeface="Play"/>
                <a:sym typeface="Play"/>
              </a:defRPr>
            </a:lvl4pPr>
            <a:lvl5pPr marL="0" marR="0" lvl="4" indent="0" algn="r" rtl="0">
              <a:spcBef>
                <a:spcPts val="0"/>
              </a:spcBef>
              <a:buNone/>
              <a:defRPr sz="1000" b="0" i="0" u="none" strike="noStrike" cap="none">
                <a:solidFill>
                  <a:srgbClr val="F2F2F2"/>
                </a:solidFill>
                <a:latin typeface="Play"/>
                <a:ea typeface="Play"/>
                <a:cs typeface="Play"/>
                <a:sym typeface="Play"/>
              </a:defRPr>
            </a:lvl5pPr>
            <a:lvl6pPr marL="0" marR="0" lvl="5" indent="0" algn="r" rtl="0">
              <a:spcBef>
                <a:spcPts val="0"/>
              </a:spcBef>
              <a:buNone/>
              <a:defRPr sz="1000" b="0" i="0" u="none" strike="noStrike" cap="none">
                <a:solidFill>
                  <a:srgbClr val="F2F2F2"/>
                </a:solidFill>
                <a:latin typeface="Play"/>
                <a:ea typeface="Play"/>
                <a:cs typeface="Play"/>
                <a:sym typeface="Play"/>
              </a:defRPr>
            </a:lvl6pPr>
            <a:lvl7pPr marL="0" marR="0" lvl="6" indent="0" algn="r" rtl="0">
              <a:spcBef>
                <a:spcPts val="0"/>
              </a:spcBef>
              <a:buNone/>
              <a:defRPr sz="1000" b="0" i="0" u="none" strike="noStrike" cap="none">
                <a:solidFill>
                  <a:srgbClr val="F2F2F2"/>
                </a:solidFill>
                <a:latin typeface="Play"/>
                <a:ea typeface="Play"/>
                <a:cs typeface="Play"/>
                <a:sym typeface="Play"/>
              </a:defRPr>
            </a:lvl7pPr>
            <a:lvl8pPr marL="0" marR="0" lvl="7" indent="0" algn="r" rtl="0">
              <a:spcBef>
                <a:spcPts val="0"/>
              </a:spcBef>
              <a:buNone/>
              <a:defRPr sz="1000" b="0" i="0" u="none" strike="noStrike" cap="none">
                <a:solidFill>
                  <a:srgbClr val="F2F2F2"/>
                </a:solidFill>
                <a:latin typeface="Play"/>
                <a:ea typeface="Play"/>
                <a:cs typeface="Play"/>
                <a:sym typeface="Play"/>
              </a:defRPr>
            </a:lvl8pPr>
            <a:lvl9pPr marL="0" marR="0" lvl="8" indent="0" algn="r" rtl="0">
              <a:spcBef>
                <a:spcPts val="0"/>
              </a:spcBef>
              <a:buNone/>
              <a:defRPr sz="1000" b="0" i="0" u="none" strike="noStrike" cap="none">
                <a:solidFill>
                  <a:srgbClr val="F2F2F2"/>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alpython.com/async-io-pyth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stackoverflow.com/a/51116910/13191243" TargetMode="External"/><Relationship Id="rId5" Type="http://schemas.openxmlformats.org/officeDocument/2006/relationships/hyperlink" Target="https://docs.python.org/3/library/asyncio-api-index.html" TargetMode="External"/><Relationship Id="rId4" Type="http://schemas.openxmlformats.org/officeDocument/2006/relationships/hyperlink" Target="https://realpython.com/python-concurrency/"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ealpython.com/python-gi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chemeClr val="lt2"/>
              </a:buClr>
              <a:buSzPts val="7200"/>
              <a:buFont typeface="Play"/>
              <a:buNone/>
            </a:pPr>
            <a:r>
              <a:rPr lang="en-US" sz="7200"/>
              <a:t>AsyncIO</a:t>
            </a:r>
            <a:endParaRPr/>
          </a:p>
        </p:txBody>
      </p:sp>
      <p:sp>
        <p:nvSpPr>
          <p:cNvPr id="145" name="Google Shape;145;p23"/>
          <p:cNvSpPr txBox="1">
            <a:spLocks noGrp="1"/>
          </p:cNvSpPr>
          <p:nvPr>
            <p:ph type="body" idx="1"/>
          </p:nvPr>
        </p:nvSpPr>
        <p:spPr>
          <a:xfrm>
            <a:off x="1295401" y="3589879"/>
            <a:ext cx="9590550" cy="15070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1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Concurrency Summary</a:t>
            </a:r>
            <a:endParaRPr/>
          </a:p>
        </p:txBody>
      </p:sp>
      <p:sp>
        <p:nvSpPr>
          <p:cNvPr id="227" name="Google Shape;227;p32"/>
          <p:cNvSpPr/>
          <p:nvPr/>
        </p:nvSpPr>
        <p:spPr>
          <a:xfrm>
            <a:off x="2531477" y="3895666"/>
            <a:ext cx="1770927"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Concurrent</a:t>
            </a:r>
            <a:endParaRPr/>
          </a:p>
        </p:txBody>
      </p:sp>
      <p:sp>
        <p:nvSpPr>
          <p:cNvPr id="228" name="Google Shape;228;p32"/>
          <p:cNvSpPr/>
          <p:nvPr/>
        </p:nvSpPr>
        <p:spPr>
          <a:xfrm>
            <a:off x="2531478" y="1713838"/>
            <a:ext cx="1770927"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Sequential</a:t>
            </a:r>
            <a:endParaRPr/>
          </a:p>
        </p:txBody>
      </p:sp>
      <p:sp>
        <p:nvSpPr>
          <p:cNvPr id="229" name="Google Shape;229;p32"/>
          <p:cNvSpPr/>
          <p:nvPr/>
        </p:nvSpPr>
        <p:spPr>
          <a:xfrm>
            <a:off x="1312758" y="2804752"/>
            <a:ext cx="871479"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Code</a:t>
            </a:r>
            <a:endParaRPr/>
          </a:p>
        </p:txBody>
      </p:sp>
      <p:sp>
        <p:nvSpPr>
          <p:cNvPr id="230" name="Google Shape;230;p32"/>
          <p:cNvSpPr/>
          <p:nvPr/>
        </p:nvSpPr>
        <p:spPr>
          <a:xfrm>
            <a:off x="4710897" y="2996714"/>
            <a:ext cx="2457692"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Parallelism</a:t>
            </a:r>
            <a:endParaRPr/>
          </a:p>
          <a:p>
            <a:pPr marL="0" marR="0" lvl="0" indent="0" algn="ctr" rtl="0">
              <a:spcBef>
                <a:spcPts val="0"/>
              </a:spcBef>
              <a:spcAft>
                <a:spcPts val="0"/>
              </a:spcAft>
              <a:buNone/>
            </a:pPr>
            <a:r>
              <a:rPr lang="en-US" sz="1600">
                <a:solidFill>
                  <a:schemeClr val="lt1"/>
                </a:solidFill>
                <a:latin typeface="Play"/>
                <a:ea typeface="Play"/>
                <a:cs typeface="Play"/>
                <a:sym typeface="Play"/>
              </a:rPr>
              <a:t>Good for CPU-bound</a:t>
            </a:r>
            <a:endParaRPr/>
          </a:p>
        </p:txBody>
      </p:sp>
      <p:sp>
        <p:nvSpPr>
          <p:cNvPr id="231" name="Google Shape;231;p32"/>
          <p:cNvSpPr/>
          <p:nvPr/>
        </p:nvSpPr>
        <p:spPr>
          <a:xfrm>
            <a:off x="4710897" y="4794618"/>
            <a:ext cx="2457692"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Time Slicing</a:t>
            </a:r>
            <a:endParaRPr/>
          </a:p>
          <a:p>
            <a:pPr marL="0" marR="0" lvl="0" indent="0" algn="ctr" rtl="0">
              <a:spcBef>
                <a:spcPts val="0"/>
              </a:spcBef>
              <a:spcAft>
                <a:spcPts val="0"/>
              </a:spcAft>
              <a:buNone/>
            </a:pPr>
            <a:r>
              <a:rPr lang="en-US" sz="1600">
                <a:solidFill>
                  <a:schemeClr val="lt1"/>
                </a:solidFill>
                <a:latin typeface="Play"/>
                <a:ea typeface="Play"/>
                <a:cs typeface="Play"/>
                <a:sym typeface="Play"/>
              </a:rPr>
              <a:t>Good for IO-bound</a:t>
            </a:r>
            <a:endParaRPr/>
          </a:p>
        </p:txBody>
      </p:sp>
      <p:sp>
        <p:nvSpPr>
          <p:cNvPr id="232" name="Google Shape;232;p32"/>
          <p:cNvSpPr/>
          <p:nvPr/>
        </p:nvSpPr>
        <p:spPr>
          <a:xfrm>
            <a:off x="7792172" y="3895666"/>
            <a:ext cx="2106834"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Threading</a:t>
            </a:r>
            <a:endParaRPr/>
          </a:p>
        </p:txBody>
      </p:sp>
      <p:sp>
        <p:nvSpPr>
          <p:cNvPr id="233" name="Google Shape;233;p32"/>
          <p:cNvSpPr/>
          <p:nvPr/>
        </p:nvSpPr>
        <p:spPr>
          <a:xfrm>
            <a:off x="7792172" y="2097762"/>
            <a:ext cx="2106834"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Multiprocessing</a:t>
            </a:r>
            <a:endParaRPr/>
          </a:p>
        </p:txBody>
      </p:sp>
      <p:sp>
        <p:nvSpPr>
          <p:cNvPr id="234" name="Google Shape;234;p32"/>
          <p:cNvSpPr/>
          <p:nvPr/>
        </p:nvSpPr>
        <p:spPr>
          <a:xfrm>
            <a:off x="7792172" y="5693570"/>
            <a:ext cx="2106834" cy="647398"/>
          </a:xfrm>
          <a:prstGeom prst="roundRect">
            <a:avLst>
              <a:gd name="adj" fmla="val 16667"/>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Play"/>
                <a:ea typeface="Play"/>
                <a:cs typeface="Play"/>
                <a:sym typeface="Play"/>
              </a:rPr>
              <a:t>AsyncIO</a:t>
            </a:r>
            <a:endParaRPr/>
          </a:p>
        </p:txBody>
      </p:sp>
      <p:cxnSp>
        <p:nvCxnSpPr>
          <p:cNvPr id="235" name="Google Shape;235;p32"/>
          <p:cNvCxnSpPr>
            <a:stCxn id="229" idx="3"/>
            <a:endCxn id="228" idx="2"/>
          </p:cNvCxnSpPr>
          <p:nvPr/>
        </p:nvCxnSpPr>
        <p:spPr>
          <a:xfrm rot="10800000" flipH="1">
            <a:off x="2184237" y="2361351"/>
            <a:ext cx="1232700" cy="7671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cxnSp>
        <p:nvCxnSpPr>
          <p:cNvPr id="236" name="Google Shape;236;p32"/>
          <p:cNvCxnSpPr>
            <a:stCxn id="229" idx="3"/>
            <a:endCxn id="227" idx="0"/>
          </p:cNvCxnSpPr>
          <p:nvPr/>
        </p:nvCxnSpPr>
        <p:spPr>
          <a:xfrm>
            <a:off x="2184237" y="3128451"/>
            <a:ext cx="1232700" cy="7671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cxnSp>
        <p:nvCxnSpPr>
          <p:cNvPr id="237" name="Google Shape;237;p32"/>
          <p:cNvCxnSpPr>
            <a:stCxn id="227" idx="3"/>
            <a:endCxn id="231" idx="0"/>
          </p:cNvCxnSpPr>
          <p:nvPr/>
        </p:nvCxnSpPr>
        <p:spPr>
          <a:xfrm>
            <a:off x="4302404" y="4219365"/>
            <a:ext cx="1637400" cy="5754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cxnSp>
        <p:nvCxnSpPr>
          <p:cNvPr id="238" name="Google Shape;238;p32"/>
          <p:cNvCxnSpPr>
            <a:stCxn id="227" idx="3"/>
            <a:endCxn id="230" idx="2"/>
          </p:cNvCxnSpPr>
          <p:nvPr/>
        </p:nvCxnSpPr>
        <p:spPr>
          <a:xfrm rot="10800000" flipH="1">
            <a:off x="4302404" y="3643965"/>
            <a:ext cx="1637400" cy="5754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cxnSp>
        <p:nvCxnSpPr>
          <p:cNvPr id="239" name="Google Shape;239;p32"/>
          <p:cNvCxnSpPr>
            <a:stCxn id="230" idx="3"/>
            <a:endCxn id="233" idx="2"/>
          </p:cNvCxnSpPr>
          <p:nvPr/>
        </p:nvCxnSpPr>
        <p:spPr>
          <a:xfrm rot="10800000" flipH="1">
            <a:off x="7168589" y="2745013"/>
            <a:ext cx="1677000" cy="5754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cxnSp>
        <p:nvCxnSpPr>
          <p:cNvPr id="240" name="Google Shape;240;p32"/>
          <p:cNvCxnSpPr>
            <a:stCxn id="230" idx="3"/>
            <a:endCxn id="232" idx="0"/>
          </p:cNvCxnSpPr>
          <p:nvPr/>
        </p:nvCxnSpPr>
        <p:spPr>
          <a:xfrm>
            <a:off x="7168589" y="3320413"/>
            <a:ext cx="1677000" cy="5754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cxnSp>
        <p:nvCxnSpPr>
          <p:cNvPr id="241" name="Google Shape;241;p32"/>
          <p:cNvCxnSpPr>
            <a:stCxn id="231" idx="3"/>
            <a:endCxn id="232" idx="2"/>
          </p:cNvCxnSpPr>
          <p:nvPr/>
        </p:nvCxnSpPr>
        <p:spPr>
          <a:xfrm rot="10800000" flipH="1">
            <a:off x="7168589" y="4542917"/>
            <a:ext cx="1677000" cy="5754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cxnSp>
        <p:nvCxnSpPr>
          <p:cNvPr id="242" name="Google Shape;242;p32"/>
          <p:cNvCxnSpPr>
            <a:stCxn id="231" idx="3"/>
          </p:cNvCxnSpPr>
          <p:nvPr/>
        </p:nvCxnSpPr>
        <p:spPr>
          <a:xfrm>
            <a:off x="7168589" y="5118317"/>
            <a:ext cx="1677000" cy="575400"/>
          </a:xfrm>
          <a:prstGeom prst="straightConnector1">
            <a:avLst/>
          </a:prstGeom>
          <a:noFill/>
          <a:ln w="25400" cap="rnd" cmpd="sng">
            <a:solidFill>
              <a:schemeClr val="accent1"/>
            </a:solidFill>
            <a:prstDash val="solid"/>
            <a:round/>
            <a:headEnd type="none" w="sm" len="sm"/>
            <a:tailEnd type="none" w="sm" len="sm"/>
          </a:ln>
          <a:effectLst>
            <a:outerShdw blurRad="63500" dist="25400" dir="5400000" rotWithShape="0">
              <a:srgbClr val="000000">
                <a:alpha val="60000"/>
              </a:srgbClr>
            </a:outerShdw>
          </a:effectLst>
        </p:spPr>
      </p:cxnSp>
      <p:sp>
        <p:nvSpPr>
          <p:cNvPr id="243" name="Google Shape;243;p32"/>
          <p:cNvSpPr txBox="1"/>
          <p:nvPr/>
        </p:nvSpPr>
        <p:spPr>
          <a:xfrm rot="-1155251">
            <a:off x="7804851" y="4667395"/>
            <a:ext cx="13611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Play"/>
                <a:ea typeface="Play"/>
                <a:cs typeface="Play"/>
                <a:sym typeface="Play"/>
              </a:rPr>
              <a:t>in Python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How AsyncIO Works</a:t>
            </a:r>
            <a:endParaRPr/>
          </a:p>
        </p:txBody>
      </p:sp>
      <p:sp>
        <p:nvSpPr>
          <p:cNvPr id="249" name="Google Shape;249;p33"/>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dirty="0"/>
              <a:t>AsyncIO works by running an event-loop behind the scenes</a:t>
            </a:r>
            <a:endParaRPr dirty="0"/>
          </a:p>
          <a:p>
            <a:pPr marL="342900" lvl="0" indent="-306000" algn="l" rtl="0">
              <a:spcBef>
                <a:spcPts val="1000"/>
              </a:spcBef>
              <a:spcAft>
                <a:spcPts val="0"/>
              </a:spcAft>
              <a:buSzPts val="1400"/>
              <a:buChar char="◈"/>
            </a:pPr>
            <a:r>
              <a:rPr lang="en-US" dirty="0"/>
              <a:t>The event-loop has a queue of tasks waiting for execution</a:t>
            </a:r>
            <a:endParaRPr dirty="0"/>
          </a:p>
          <a:p>
            <a:pPr marL="342900" lvl="0" indent="-306000" algn="l" rtl="0">
              <a:spcBef>
                <a:spcPts val="1000"/>
              </a:spcBef>
              <a:spcAft>
                <a:spcPts val="0"/>
              </a:spcAft>
              <a:buSzPts val="1400"/>
              <a:buChar char="◈"/>
            </a:pPr>
            <a:r>
              <a:rPr lang="en-US" dirty="0"/>
              <a:t>Each task starts or resumes a coroutine (an async function)</a:t>
            </a:r>
            <a:endParaRPr dirty="0"/>
          </a:p>
          <a:p>
            <a:pPr marL="342900" lvl="0" indent="-306000" algn="l" rtl="0">
              <a:spcBef>
                <a:spcPts val="1000"/>
              </a:spcBef>
              <a:spcAft>
                <a:spcPts val="0"/>
              </a:spcAft>
              <a:buSzPts val="1400"/>
              <a:buChar char="◈"/>
            </a:pPr>
            <a:r>
              <a:rPr lang="en-US" dirty="0"/>
              <a:t>The event-loop runs the tasks until they are all done</a:t>
            </a:r>
            <a:endParaRPr dirty="0"/>
          </a:p>
        </p:txBody>
      </p:sp>
      <p:sp>
        <p:nvSpPr>
          <p:cNvPr id="18" name="Rectangle 17">
            <a:extLst>
              <a:ext uri="{FF2B5EF4-FFF2-40B4-BE49-F238E27FC236}">
                <a16:creationId xmlns:a16="http://schemas.microsoft.com/office/drawing/2014/main" id="{56929538-174B-62B5-0300-7A6C4CE474E7}"/>
              </a:ext>
            </a:extLst>
          </p:cNvPr>
          <p:cNvSpPr/>
          <p:nvPr/>
        </p:nvSpPr>
        <p:spPr>
          <a:xfrm>
            <a:off x="1393368" y="3859663"/>
            <a:ext cx="2122715" cy="266700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endParaRPr lang="en-US" sz="2000" dirty="0">
              <a:latin typeface="Play"/>
            </a:endParaRPr>
          </a:p>
        </p:txBody>
      </p:sp>
      <p:sp>
        <p:nvSpPr>
          <p:cNvPr id="19" name="Google Shape;183;p26">
            <a:extLst>
              <a:ext uri="{FF2B5EF4-FFF2-40B4-BE49-F238E27FC236}">
                <a16:creationId xmlns:a16="http://schemas.microsoft.com/office/drawing/2014/main" id="{987F40FE-263B-3B1C-3532-735622677EEE}"/>
              </a:ext>
            </a:extLst>
          </p:cNvPr>
          <p:cNvSpPr/>
          <p:nvPr/>
        </p:nvSpPr>
        <p:spPr>
          <a:xfrm>
            <a:off x="1847054" y="4018292"/>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2</a:t>
            </a:r>
            <a:endParaRPr dirty="0"/>
          </a:p>
        </p:txBody>
      </p:sp>
      <p:sp>
        <p:nvSpPr>
          <p:cNvPr id="20" name="Google Shape;183;p26">
            <a:extLst>
              <a:ext uri="{FF2B5EF4-FFF2-40B4-BE49-F238E27FC236}">
                <a16:creationId xmlns:a16="http://schemas.microsoft.com/office/drawing/2014/main" id="{E58BA751-72DC-7591-A102-409D84AE139A}"/>
              </a:ext>
            </a:extLst>
          </p:cNvPr>
          <p:cNvSpPr/>
          <p:nvPr/>
        </p:nvSpPr>
        <p:spPr>
          <a:xfrm>
            <a:off x="1847054" y="4675925"/>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3</a:t>
            </a:r>
            <a:endParaRPr dirty="0"/>
          </a:p>
        </p:txBody>
      </p:sp>
      <p:sp>
        <p:nvSpPr>
          <p:cNvPr id="21" name="Google Shape;183;p26">
            <a:extLst>
              <a:ext uri="{FF2B5EF4-FFF2-40B4-BE49-F238E27FC236}">
                <a16:creationId xmlns:a16="http://schemas.microsoft.com/office/drawing/2014/main" id="{C1241031-D088-FD11-295D-48AD21BFB0CA}"/>
              </a:ext>
            </a:extLst>
          </p:cNvPr>
          <p:cNvSpPr/>
          <p:nvPr/>
        </p:nvSpPr>
        <p:spPr>
          <a:xfrm>
            <a:off x="1847054" y="5333558"/>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4</a:t>
            </a:r>
            <a:endParaRPr dirty="0"/>
          </a:p>
        </p:txBody>
      </p:sp>
      <p:sp>
        <p:nvSpPr>
          <p:cNvPr id="22" name="Arrow: Circular 21">
            <a:extLst>
              <a:ext uri="{FF2B5EF4-FFF2-40B4-BE49-F238E27FC236}">
                <a16:creationId xmlns:a16="http://schemas.microsoft.com/office/drawing/2014/main" id="{47BD989F-C071-4D32-618E-7A59C603B5A2}"/>
              </a:ext>
            </a:extLst>
          </p:cNvPr>
          <p:cNvSpPr/>
          <p:nvPr/>
        </p:nvSpPr>
        <p:spPr>
          <a:xfrm>
            <a:off x="5753514" y="3898573"/>
            <a:ext cx="2329546" cy="2404852"/>
          </a:xfrm>
          <a:prstGeom prst="circularArrow">
            <a:avLst>
              <a:gd name="adj1" fmla="val 12500"/>
              <a:gd name="adj2" fmla="val 1142319"/>
              <a:gd name="adj3" fmla="val 20457681"/>
              <a:gd name="adj4" fmla="val 2341693"/>
              <a:gd name="adj5" fmla="val 12500"/>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r>
              <a:rPr lang="en-US" sz="2000" dirty="0">
                <a:solidFill>
                  <a:schemeClr val="tx2"/>
                </a:solidFill>
                <a:latin typeface="Play"/>
              </a:rPr>
              <a:t>Loop</a:t>
            </a:r>
          </a:p>
        </p:txBody>
      </p:sp>
      <p:sp>
        <p:nvSpPr>
          <p:cNvPr id="23" name="Google Shape;181;p26">
            <a:extLst>
              <a:ext uri="{FF2B5EF4-FFF2-40B4-BE49-F238E27FC236}">
                <a16:creationId xmlns:a16="http://schemas.microsoft.com/office/drawing/2014/main" id="{2C9C9F99-AF5C-3E38-84CC-5EC23EE67308}"/>
              </a:ext>
            </a:extLst>
          </p:cNvPr>
          <p:cNvSpPr txBox="1"/>
          <p:nvPr/>
        </p:nvSpPr>
        <p:spPr>
          <a:xfrm>
            <a:off x="3625360" y="4186396"/>
            <a:ext cx="23295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2"/>
                </a:solidFill>
                <a:latin typeface="Play"/>
                <a:ea typeface="Play"/>
                <a:cs typeface="Play"/>
                <a:sym typeface="Play"/>
              </a:rPr>
              <a:t>fetch pending task</a:t>
            </a:r>
            <a:endParaRPr dirty="0"/>
          </a:p>
        </p:txBody>
      </p:sp>
      <p:sp>
        <p:nvSpPr>
          <p:cNvPr id="24" name="Arrow: Right 23">
            <a:extLst>
              <a:ext uri="{FF2B5EF4-FFF2-40B4-BE49-F238E27FC236}">
                <a16:creationId xmlns:a16="http://schemas.microsoft.com/office/drawing/2014/main" id="{D485870A-75CC-F717-FA64-0DCCFE42AD23}"/>
              </a:ext>
            </a:extLst>
          </p:cNvPr>
          <p:cNvSpPr/>
          <p:nvPr/>
        </p:nvSpPr>
        <p:spPr>
          <a:xfrm>
            <a:off x="3777343" y="4523441"/>
            <a:ext cx="1850569" cy="304967"/>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7" name="Google Shape;183;p26">
            <a:extLst>
              <a:ext uri="{FF2B5EF4-FFF2-40B4-BE49-F238E27FC236}">
                <a16:creationId xmlns:a16="http://schemas.microsoft.com/office/drawing/2014/main" id="{01F39B67-C642-AE83-847F-5AAE3E11C7A3}"/>
              </a:ext>
            </a:extLst>
          </p:cNvPr>
          <p:cNvSpPr/>
          <p:nvPr/>
        </p:nvSpPr>
        <p:spPr>
          <a:xfrm>
            <a:off x="8372885" y="4135201"/>
            <a:ext cx="2425747" cy="1931595"/>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dirty="0">
                <a:solidFill>
                  <a:schemeClr val="lt1"/>
                </a:solidFill>
                <a:latin typeface="Play"/>
                <a:ea typeface="Play"/>
                <a:cs typeface="Play"/>
                <a:sym typeface="Play"/>
              </a:rPr>
              <a:t>Task 1</a:t>
            </a:r>
          </a:p>
          <a:p>
            <a:pPr marL="0" marR="0" lvl="0" indent="0" algn="ctr" rtl="0">
              <a:spcBef>
                <a:spcPts val="0"/>
              </a:spcBef>
              <a:spcAft>
                <a:spcPts val="0"/>
              </a:spcAft>
              <a:buNone/>
            </a:pPr>
            <a:r>
              <a:rPr lang="en-US" sz="1800" dirty="0">
                <a:solidFill>
                  <a:schemeClr val="lt1"/>
                </a:solidFill>
                <a:latin typeface="Play"/>
                <a:ea typeface="Play"/>
                <a:cs typeface="Play"/>
                <a:sym typeface="Play"/>
              </a:rPr>
              <a:t>do A</a:t>
            </a:r>
          </a:p>
          <a:p>
            <a:pPr marL="0" marR="0" lvl="0" indent="0" algn="ctr" rtl="0">
              <a:spcBef>
                <a:spcPts val="0"/>
              </a:spcBef>
              <a:spcAft>
                <a:spcPts val="0"/>
              </a:spcAft>
              <a:buNone/>
            </a:pPr>
            <a:r>
              <a:rPr lang="en-US" sz="1800" dirty="0">
                <a:solidFill>
                  <a:schemeClr val="lt1"/>
                </a:solidFill>
                <a:latin typeface="Play"/>
                <a:ea typeface="Play"/>
                <a:cs typeface="Play"/>
                <a:sym typeface="Play"/>
              </a:rPr>
              <a:t>do 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How AsyncIO Works</a:t>
            </a:r>
            <a:endParaRPr/>
          </a:p>
        </p:txBody>
      </p:sp>
      <p:sp>
        <p:nvSpPr>
          <p:cNvPr id="249" name="Google Shape;249;p33"/>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1000"/>
              </a:spcBef>
              <a:spcAft>
                <a:spcPts val="0"/>
              </a:spcAft>
              <a:buSzPts val="1400"/>
              <a:buChar char="◈"/>
            </a:pPr>
            <a:r>
              <a:rPr lang="en-US" dirty="0"/>
              <a:t>The coroutines decide when to stop their task, by awaiting some IO operation</a:t>
            </a:r>
          </a:p>
          <a:p>
            <a:pPr marL="720000" lvl="1" indent="-270000" algn="l" rtl="0">
              <a:spcBef>
                <a:spcPts val="960"/>
              </a:spcBef>
              <a:spcAft>
                <a:spcPts val="0"/>
              </a:spcAft>
              <a:buSzPts val="1260"/>
              <a:buChar char="🞚"/>
            </a:pPr>
            <a:r>
              <a:rPr lang="en-US" dirty="0"/>
              <a:t>They save their current state and inform the event-loop</a:t>
            </a:r>
          </a:p>
        </p:txBody>
      </p:sp>
      <p:sp>
        <p:nvSpPr>
          <p:cNvPr id="17" name="Google Shape;183;p26">
            <a:extLst>
              <a:ext uri="{FF2B5EF4-FFF2-40B4-BE49-F238E27FC236}">
                <a16:creationId xmlns:a16="http://schemas.microsoft.com/office/drawing/2014/main" id="{8BEF3411-CA44-95DC-9D50-7C9AABA2DB16}"/>
              </a:ext>
            </a:extLst>
          </p:cNvPr>
          <p:cNvSpPr/>
          <p:nvPr/>
        </p:nvSpPr>
        <p:spPr>
          <a:xfrm>
            <a:off x="8372885" y="4135201"/>
            <a:ext cx="2425747" cy="1931595"/>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dirty="0">
                <a:solidFill>
                  <a:schemeClr val="lt1"/>
                </a:solidFill>
                <a:latin typeface="Play"/>
                <a:ea typeface="Play"/>
                <a:cs typeface="Play"/>
                <a:sym typeface="Play"/>
              </a:rPr>
              <a:t>Task 1</a:t>
            </a:r>
          </a:p>
          <a:p>
            <a:pPr marL="0" marR="0" lvl="0" indent="0" algn="ctr" rtl="0">
              <a:spcBef>
                <a:spcPts val="0"/>
              </a:spcBef>
              <a:spcAft>
                <a:spcPts val="0"/>
              </a:spcAft>
              <a:buNone/>
            </a:pPr>
            <a:r>
              <a:rPr lang="en-US" sz="1800" dirty="0">
                <a:solidFill>
                  <a:schemeClr val="lt1"/>
                </a:solidFill>
                <a:latin typeface="Play"/>
                <a:ea typeface="Play"/>
                <a:cs typeface="Play"/>
                <a:sym typeface="Play"/>
              </a:rPr>
              <a:t>do A</a:t>
            </a:r>
          </a:p>
          <a:p>
            <a:pPr marL="0" marR="0" lvl="0" indent="0" algn="ctr" rtl="0">
              <a:spcBef>
                <a:spcPts val="0"/>
              </a:spcBef>
              <a:spcAft>
                <a:spcPts val="0"/>
              </a:spcAft>
              <a:buNone/>
            </a:pPr>
            <a:r>
              <a:rPr lang="en-US" sz="1800" dirty="0">
                <a:solidFill>
                  <a:schemeClr val="lt1"/>
                </a:solidFill>
                <a:latin typeface="Play"/>
                <a:ea typeface="Play"/>
                <a:cs typeface="Play"/>
                <a:sym typeface="Play"/>
              </a:rPr>
              <a:t>do B</a:t>
            </a:r>
          </a:p>
          <a:p>
            <a:pPr marL="0" marR="0" lvl="0" indent="0" algn="ctr" rtl="0">
              <a:spcBef>
                <a:spcPts val="0"/>
              </a:spcBef>
              <a:spcAft>
                <a:spcPts val="0"/>
              </a:spcAft>
              <a:buNone/>
            </a:pPr>
            <a:r>
              <a:rPr lang="en-US" sz="1800" b="1" dirty="0">
                <a:solidFill>
                  <a:srgbClr val="92D050"/>
                </a:solidFill>
                <a:latin typeface="Play"/>
                <a:ea typeface="Play"/>
                <a:cs typeface="Play"/>
                <a:sym typeface="Play"/>
              </a:rPr>
              <a:t>await IO</a:t>
            </a:r>
          </a:p>
        </p:txBody>
      </p:sp>
      <p:sp>
        <p:nvSpPr>
          <p:cNvPr id="2" name="Rectangle 1">
            <a:extLst>
              <a:ext uri="{FF2B5EF4-FFF2-40B4-BE49-F238E27FC236}">
                <a16:creationId xmlns:a16="http://schemas.microsoft.com/office/drawing/2014/main" id="{7F0F08D2-92A4-D9C2-AE13-2A6873D1379E}"/>
              </a:ext>
            </a:extLst>
          </p:cNvPr>
          <p:cNvSpPr/>
          <p:nvPr/>
        </p:nvSpPr>
        <p:spPr>
          <a:xfrm>
            <a:off x="1393368" y="3859663"/>
            <a:ext cx="2122715" cy="266700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endParaRPr lang="en-US" sz="2000" dirty="0">
              <a:latin typeface="Play"/>
            </a:endParaRPr>
          </a:p>
        </p:txBody>
      </p:sp>
      <p:sp>
        <p:nvSpPr>
          <p:cNvPr id="3" name="Google Shape;183;p26">
            <a:extLst>
              <a:ext uri="{FF2B5EF4-FFF2-40B4-BE49-F238E27FC236}">
                <a16:creationId xmlns:a16="http://schemas.microsoft.com/office/drawing/2014/main" id="{8CAA709C-EF0C-745B-B302-15FCE45EC697}"/>
              </a:ext>
            </a:extLst>
          </p:cNvPr>
          <p:cNvSpPr/>
          <p:nvPr/>
        </p:nvSpPr>
        <p:spPr>
          <a:xfrm>
            <a:off x="1847054" y="4018292"/>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2</a:t>
            </a:r>
            <a:endParaRPr dirty="0"/>
          </a:p>
        </p:txBody>
      </p:sp>
      <p:sp>
        <p:nvSpPr>
          <p:cNvPr id="4" name="Google Shape;183;p26">
            <a:extLst>
              <a:ext uri="{FF2B5EF4-FFF2-40B4-BE49-F238E27FC236}">
                <a16:creationId xmlns:a16="http://schemas.microsoft.com/office/drawing/2014/main" id="{E0CEC2F1-42E9-C707-0139-367D405B6FB2}"/>
              </a:ext>
            </a:extLst>
          </p:cNvPr>
          <p:cNvSpPr/>
          <p:nvPr/>
        </p:nvSpPr>
        <p:spPr>
          <a:xfrm>
            <a:off x="1847054" y="4675925"/>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3</a:t>
            </a:r>
            <a:endParaRPr dirty="0"/>
          </a:p>
        </p:txBody>
      </p:sp>
      <p:sp>
        <p:nvSpPr>
          <p:cNvPr id="5" name="Google Shape;183;p26">
            <a:extLst>
              <a:ext uri="{FF2B5EF4-FFF2-40B4-BE49-F238E27FC236}">
                <a16:creationId xmlns:a16="http://schemas.microsoft.com/office/drawing/2014/main" id="{8CBB8415-85D3-91B1-1DEA-82A937EA9701}"/>
              </a:ext>
            </a:extLst>
          </p:cNvPr>
          <p:cNvSpPr/>
          <p:nvPr/>
        </p:nvSpPr>
        <p:spPr>
          <a:xfrm>
            <a:off x="1847054" y="5333558"/>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4</a:t>
            </a:r>
            <a:endParaRPr dirty="0"/>
          </a:p>
        </p:txBody>
      </p:sp>
      <p:sp>
        <p:nvSpPr>
          <p:cNvPr id="6" name="Arrow: Circular 5">
            <a:extLst>
              <a:ext uri="{FF2B5EF4-FFF2-40B4-BE49-F238E27FC236}">
                <a16:creationId xmlns:a16="http://schemas.microsoft.com/office/drawing/2014/main" id="{9EEC5228-756D-B693-C85F-C0C7C29306CB}"/>
              </a:ext>
            </a:extLst>
          </p:cNvPr>
          <p:cNvSpPr/>
          <p:nvPr/>
        </p:nvSpPr>
        <p:spPr>
          <a:xfrm>
            <a:off x="5753514" y="3898573"/>
            <a:ext cx="2329546" cy="2404852"/>
          </a:xfrm>
          <a:prstGeom prst="circularArrow">
            <a:avLst>
              <a:gd name="adj1" fmla="val 12500"/>
              <a:gd name="adj2" fmla="val 1142319"/>
              <a:gd name="adj3" fmla="val 20457681"/>
              <a:gd name="adj4" fmla="val 2341693"/>
              <a:gd name="adj5" fmla="val 12500"/>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r>
              <a:rPr lang="en-US" sz="2000" dirty="0">
                <a:solidFill>
                  <a:schemeClr val="tx2"/>
                </a:solidFill>
                <a:latin typeface="Play"/>
              </a:rPr>
              <a:t>Loop</a:t>
            </a:r>
          </a:p>
        </p:txBody>
      </p:sp>
      <p:sp>
        <p:nvSpPr>
          <p:cNvPr id="11" name="Arrow: Right 10">
            <a:extLst>
              <a:ext uri="{FF2B5EF4-FFF2-40B4-BE49-F238E27FC236}">
                <a16:creationId xmlns:a16="http://schemas.microsoft.com/office/drawing/2014/main" id="{C01C3C75-280E-E9BA-0D09-C7E449E44568}"/>
              </a:ext>
            </a:extLst>
          </p:cNvPr>
          <p:cNvSpPr/>
          <p:nvPr/>
        </p:nvSpPr>
        <p:spPr>
          <a:xfrm rot="10800000">
            <a:off x="3777342" y="5394543"/>
            <a:ext cx="1850569" cy="304967"/>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2" name="Google Shape;181;p26">
            <a:extLst>
              <a:ext uri="{FF2B5EF4-FFF2-40B4-BE49-F238E27FC236}">
                <a16:creationId xmlns:a16="http://schemas.microsoft.com/office/drawing/2014/main" id="{1550E4CE-3563-FD65-6FCF-902DC34909E1}"/>
              </a:ext>
            </a:extLst>
          </p:cNvPr>
          <p:cNvSpPr txBox="1"/>
          <p:nvPr/>
        </p:nvSpPr>
        <p:spPr>
          <a:xfrm>
            <a:off x="3625359" y="5060232"/>
            <a:ext cx="23295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2"/>
                </a:solidFill>
                <a:latin typeface="Play"/>
                <a:ea typeface="Play"/>
                <a:cs typeface="Play"/>
                <a:sym typeface="Play"/>
              </a:rPr>
              <a:t>return stopped task</a:t>
            </a:r>
            <a:endParaRPr dirty="0"/>
          </a:p>
        </p:txBody>
      </p:sp>
    </p:spTree>
    <p:extLst>
      <p:ext uri="{BB962C8B-B14F-4D97-AF65-F5344CB8AC3E}">
        <p14:creationId xmlns:p14="http://schemas.microsoft.com/office/powerpoint/2010/main" val="140302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How AsyncIO Works</a:t>
            </a:r>
            <a:endParaRPr/>
          </a:p>
        </p:txBody>
      </p:sp>
      <p:sp>
        <p:nvSpPr>
          <p:cNvPr id="249" name="Google Shape;249;p33"/>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1000"/>
              </a:spcBef>
              <a:spcAft>
                <a:spcPts val="0"/>
              </a:spcAft>
              <a:buSzPts val="1400"/>
              <a:buChar char="◈"/>
            </a:pPr>
            <a:r>
              <a:rPr lang="en-US" dirty="0"/>
              <a:t>The event-loop performs non-blocking IO by delegating IO operations to the OS</a:t>
            </a:r>
          </a:p>
          <a:p>
            <a:pPr marL="720000" lvl="1" indent="-270000" algn="l" rtl="0">
              <a:spcBef>
                <a:spcPts val="960"/>
              </a:spcBef>
              <a:spcAft>
                <a:spcPts val="0"/>
              </a:spcAft>
              <a:buSzPts val="1260"/>
              <a:buChar char="🞚"/>
            </a:pPr>
            <a:r>
              <a:rPr lang="en-US" dirty="0"/>
              <a:t>Meanwhile, it runs other tasks</a:t>
            </a:r>
          </a:p>
        </p:txBody>
      </p:sp>
      <p:sp>
        <p:nvSpPr>
          <p:cNvPr id="17" name="Google Shape;183;p26">
            <a:extLst>
              <a:ext uri="{FF2B5EF4-FFF2-40B4-BE49-F238E27FC236}">
                <a16:creationId xmlns:a16="http://schemas.microsoft.com/office/drawing/2014/main" id="{8BEF3411-CA44-95DC-9D50-7C9AABA2DB16}"/>
              </a:ext>
            </a:extLst>
          </p:cNvPr>
          <p:cNvSpPr/>
          <p:nvPr/>
        </p:nvSpPr>
        <p:spPr>
          <a:xfrm>
            <a:off x="8372885" y="4135201"/>
            <a:ext cx="2425747" cy="1931595"/>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dirty="0">
                <a:solidFill>
                  <a:schemeClr val="lt1"/>
                </a:solidFill>
                <a:latin typeface="Play"/>
                <a:ea typeface="Play"/>
                <a:cs typeface="Play"/>
                <a:sym typeface="Play"/>
              </a:rPr>
              <a:t>Task 2</a:t>
            </a:r>
          </a:p>
          <a:p>
            <a:pPr marL="0" marR="0" lvl="0" indent="0" algn="ctr" rtl="0">
              <a:spcBef>
                <a:spcPts val="0"/>
              </a:spcBef>
              <a:spcAft>
                <a:spcPts val="0"/>
              </a:spcAft>
              <a:buNone/>
            </a:pPr>
            <a:r>
              <a:rPr lang="en-US" sz="1800" dirty="0">
                <a:solidFill>
                  <a:schemeClr val="lt1"/>
                </a:solidFill>
                <a:latin typeface="Play"/>
                <a:ea typeface="Play"/>
                <a:cs typeface="Play"/>
                <a:sym typeface="Play"/>
              </a:rPr>
              <a:t>do stuff …</a:t>
            </a:r>
          </a:p>
        </p:txBody>
      </p:sp>
      <p:sp>
        <p:nvSpPr>
          <p:cNvPr id="2" name="Rectangle 1">
            <a:extLst>
              <a:ext uri="{FF2B5EF4-FFF2-40B4-BE49-F238E27FC236}">
                <a16:creationId xmlns:a16="http://schemas.microsoft.com/office/drawing/2014/main" id="{7F0F08D2-92A4-D9C2-AE13-2A6873D1379E}"/>
              </a:ext>
            </a:extLst>
          </p:cNvPr>
          <p:cNvSpPr/>
          <p:nvPr/>
        </p:nvSpPr>
        <p:spPr>
          <a:xfrm>
            <a:off x="1393368" y="3859663"/>
            <a:ext cx="2122715" cy="266700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endParaRPr lang="en-US" sz="2000" dirty="0">
              <a:latin typeface="Play"/>
            </a:endParaRPr>
          </a:p>
        </p:txBody>
      </p:sp>
      <p:sp>
        <p:nvSpPr>
          <p:cNvPr id="3" name="Google Shape;183;p26">
            <a:extLst>
              <a:ext uri="{FF2B5EF4-FFF2-40B4-BE49-F238E27FC236}">
                <a16:creationId xmlns:a16="http://schemas.microsoft.com/office/drawing/2014/main" id="{8CAA709C-EF0C-745B-B302-15FCE45EC697}"/>
              </a:ext>
            </a:extLst>
          </p:cNvPr>
          <p:cNvSpPr/>
          <p:nvPr/>
        </p:nvSpPr>
        <p:spPr>
          <a:xfrm>
            <a:off x="1847054" y="4018292"/>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3</a:t>
            </a:r>
            <a:endParaRPr dirty="0"/>
          </a:p>
        </p:txBody>
      </p:sp>
      <p:sp>
        <p:nvSpPr>
          <p:cNvPr id="4" name="Google Shape;183;p26">
            <a:extLst>
              <a:ext uri="{FF2B5EF4-FFF2-40B4-BE49-F238E27FC236}">
                <a16:creationId xmlns:a16="http://schemas.microsoft.com/office/drawing/2014/main" id="{E0CEC2F1-42E9-C707-0139-367D405B6FB2}"/>
              </a:ext>
            </a:extLst>
          </p:cNvPr>
          <p:cNvSpPr/>
          <p:nvPr/>
        </p:nvSpPr>
        <p:spPr>
          <a:xfrm>
            <a:off x="1847054" y="4675925"/>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4</a:t>
            </a:r>
            <a:endParaRPr dirty="0"/>
          </a:p>
        </p:txBody>
      </p:sp>
      <p:sp>
        <p:nvSpPr>
          <p:cNvPr id="5" name="Google Shape;183;p26">
            <a:extLst>
              <a:ext uri="{FF2B5EF4-FFF2-40B4-BE49-F238E27FC236}">
                <a16:creationId xmlns:a16="http://schemas.microsoft.com/office/drawing/2014/main" id="{8CBB8415-85D3-91B1-1DEA-82A937EA9701}"/>
              </a:ext>
            </a:extLst>
          </p:cNvPr>
          <p:cNvSpPr/>
          <p:nvPr/>
        </p:nvSpPr>
        <p:spPr>
          <a:xfrm>
            <a:off x="1847054" y="5333558"/>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rgbClr val="92D050"/>
                </a:solidFill>
                <a:latin typeface="Play"/>
                <a:ea typeface="Play"/>
                <a:cs typeface="Play"/>
                <a:sym typeface="Play"/>
              </a:rPr>
              <a:t>Task 1</a:t>
            </a:r>
            <a:endParaRPr b="1" dirty="0">
              <a:solidFill>
                <a:srgbClr val="92D050"/>
              </a:solidFill>
            </a:endParaRPr>
          </a:p>
        </p:txBody>
      </p:sp>
      <p:sp>
        <p:nvSpPr>
          <p:cNvPr id="6" name="Arrow: Circular 5">
            <a:extLst>
              <a:ext uri="{FF2B5EF4-FFF2-40B4-BE49-F238E27FC236}">
                <a16:creationId xmlns:a16="http://schemas.microsoft.com/office/drawing/2014/main" id="{9EEC5228-756D-B693-C85F-C0C7C29306CB}"/>
              </a:ext>
            </a:extLst>
          </p:cNvPr>
          <p:cNvSpPr/>
          <p:nvPr/>
        </p:nvSpPr>
        <p:spPr>
          <a:xfrm>
            <a:off x="5753514" y="3898573"/>
            <a:ext cx="2329546" cy="2404852"/>
          </a:xfrm>
          <a:prstGeom prst="circularArrow">
            <a:avLst>
              <a:gd name="adj1" fmla="val 12500"/>
              <a:gd name="adj2" fmla="val 1142319"/>
              <a:gd name="adj3" fmla="val 20457681"/>
              <a:gd name="adj4" fmla="val 2341693"/>
              <a:gd name="adj5" fmla="val 12500"/>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r>
              <a:rPr lang="en-US" sz="2000" dirty="0">
                <a:solidFill>
                  <a:schemeClr val="tx2"/>
                </a:solidFill>
                <a:latin typeface="Play"/>
              </a:rPr>
              <a:t>Loop</a:t>
            </a:r>
          </a:p>
        </p:txBody>
      </p:sp>
      <p:sp>
        <p:nvSpPr>
          <p:cNvPr id="7" name="Google Shape;181;p26">
            <a:extLst>
              <a:ext uri="{FF2B5EF4-FFF2-40B4-BE49-F238E27FC236}">
                <a16:creationId xmlns:a16="http://schemas.microsoft.com/office/drawing/2014/main" id="{FA60D1FF-8F33-FF5C-8396-19FB59CF007F}"/>
              </a:ext>
            </a:extLst>
          </p:cNvPr>
          <p:cNvSpPr txBox="1"/>
          <p:nvPr/>
        </p:nvSpPr>
        <p:spPr>
          <a:xfrm>
            <a:off x="3625360" y="4189456"/>
            <a:ext cx="23295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2"/>
                </a:solidFill>
                <a:latin typeface="Play"/>
                <a:ea typeface="Play"/>
                <a:cs typeface="Play"/>
                <a:sym typeface="Play"/>
              </a:rPr>
              <a:t>fetch pending task</a:t>
            </a:r>
            <a:endParaRPr dirty="0"/>
          </a:p>
        </p:txBody>
      </p:sp>
      <p:sp>
        <p:nvSpPr>
          <p:cNvPr id="8" name="Arrow: Right 7">
            <a:extLst>
              <a:ext uri="{FF2B5EF4-FFF2-40B4-BE49-F238E27FC236}">
                <a16:creationId xmlns:a16="http://schemas.microsoft.com/office/drawing/2014/main" id="{82518115-CF23-CDDA-E9C0-CC6EA7EC68D9}"/>
              </a:ext>
            </a:extLst>
          </p:cNvPr>
          <p:cNvSpPr/>
          <p:nvPr/>
        </p:nvSpPr>
        <p:spPr>
          <a:xfrm>
            <a:off x="3777343" y="4526501"/>
            <a:ext cx="1850569" cy="304967"/>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92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How AsyncIO Works</a:t>
            </a:r>
            <a:endParaRPr/>
          </a:p>
        </p:txBody>
      </p:sp>
      <p:sp>
        <p:nvSpPr>
          <p:cNvPr id="249" name="Google Shape;249;p33"/>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1000"/>
              </a:spcBef>
              <a:spcAft>
                <a:spcPts val="0"/>
              </a:spcAft>
              <a:buSzPts val="1400"/>
              <a:buChar char="◈"/>
            </a:pPr>
            <a:r>
              <a:rPr lang="en-US" dirty="0"/>
              <a:t>The event-loop monitors IO operations and detects when they finish</a:t>
            </a:r>
          </a:p>
          <a:p>
            <a:pPr marL="342900" lvl="0" indent="-306000" algn="l" rtl="0">
              <a:spcBef>
                <a:spcPts val="1000"/>
              </a:spcBef>
              <a:spcAft>
                <a:spcPts val="0"/>
              </a:spcAft>
              <a:buSzPts val="1400"/>
              <a:buChar char="◈"/>
            </a:pPr>
            <a:r>
              <a:rPr lang="en-US" dirty="0"/>
              <a:t>Then the waiting tasks become available again</a:t>
            </a:r>
          </a:p>
          <a:p>
            <a:pPr marL="342900" lvl="0" indent="-306000" algn="l" rtl="0">
              <a:spcBef>
                <a:spcPts val="1000"/>
              </a:spcBef>
              <a:spcAft>
                <a:spcPts val="0"/>
              </a:spcAft>
              <a:buSzPts val="1400"/>
              <a:buChar char="◈"/>
            </a:pPr>
            <a:r>
              <a:rPr lang="en-US" dirty="0"/>
              <a:t>They are fetched by the event-loop and resume their coroutines from the same line</a:t>
            </a:r>
          </a:p>
        </p:txBody>
      </p:sp>
      <p:sp>
        <p:nvSpPr>
          <p:cNvPr id="17" name="Google Shape;183;p26">
            <a:extLst>
              <a:ext uri="{FF2B5EF4-FFF2-40B4-BE49-F238E27FC236}">
                <a16:creationId xmlns:a16="http://schemas.microsoft.com/office/drawing/2014/main" id="{8BEF3411-CA44-95DC-9D50-7C9AABA2DB16}"/>
              </a:ext>
            </a:extLst>
          </p:cNvPr>
          <p:cNvSpPr/>
          <p:nvPr/>
        </p:nvSpPr>
        <p:spPr>
          <a:xfrm>
            <a:off x="8372885" y="4138261"/>
            <a:ext cx="2425747" cy="1931595"/>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dirty="0">
                <a:solidFill>
                  <a:schemeClr val="lt1"/>
                </a:solidFill>
                <a:latin typeface="Play"/>
                <a:ea typeface="Play"/>
                <a:cs typeface="Play"/>
                <a:sym typeface="Play"/>
              </a:rPr>
              <a:t>Task 1</a:t>
            </a:r>
          </a:p>
          <a:p>
            <a:pPr marL="0" marR="0" lvl="0" indent="0" algn="ctr" rtl="0">
              <a:spcBef>
                <a:spcPts val="0"/>
              </a:spcBef>
              <a:spcAft>
                <a:spcPts val="0"/>
              </a:spcAft>
              <a:buNone/>
            </a:pPr>
            <a:r>
              <a:rPr lang="en-US" sz="1800" dirty="0">
                <a:solidFill>
                  <a:schemeClr val="lt1"/>
                </a:solidFill>
                <a:latin typeface="Play"/>
                <a:ea typeface="Play"/>
                <a:cs typeface="Play"/>
                <a:sym typeface="Play"/>
              </a:rPr>
              <a:t>do A</a:t>
            </a:r>
          </a:p>
          <a:p>
            <a:pPr marL="0" marR="0" lvl="0" indent="0" algn="ctr" rtl="0">
              <a:spcBef>
                <a:spcPts val="0"/>
              </a:spcBef>
              <a:spcAft>
                <a:spcPts val="0"/>
              </a:spcAft>
              <a:buNone/>
            </a:pPr>
            <a:r>
              <a:rPr lang="en-US" sz="1800" dirty="0">
                <a:solidFill>
                  <a:schemeClr val="lt1"/>
                </a:solidFill>
                <a:latin typeface="Play"/>
                <a:ea typeface="Play"/>
                <a:cs typeface="Play"/>
                <a:sym typeface="Play"/>
              </a:rPr>
              <a:t>do B</a:t>
            </a:r>
          </a:p>
          <a:p>
            <a:pPr marL="0" marR="0" lvl="0" indent="0" algn="ctr" rtl="0">
              <a:spcBef>
                <a:spcPts val="0"/>
              </a:spcBef>
              <a:spcAft>
                <a:spcPts val="0"/>
              </a:spcAft>
              <a:buNone/>
            </a:pPr>
            <a:r>
              <a:rPr lang="en-US" sz="1800" dirty="0">
                <a:solidFill>
                  <a:schemeClr val="lt1"/>
                </a:solidFill>
                <a:latin typeface="Play"/>
                <a:ea typeface="Play"/>
                <a:cs typeface="Play"/>
                <a:sym typeface="Play"/>
              </a:rPr>
              <a:t>await IO</a:t>
            </a:r>
          </a:p>
          <a:p>
            <a:pPr marL="0" marR="0" lvl="0" indent="0" algn="ctr" rtl="0">
              <a:spcBef>
                <a:spcPts val="0"/>
              </a:spcBef>
              <a:spcAft>
                <a:spcPts val="0"/>
              </a:spcAft>
              <a:buNone/>
            </a:pPr>
            <a:r>
              <a:rPr lang="en-US" sz="1800" b="1" dirty="0">
                <a:solidFill>
                  <a:srgbClr val="92D050"/>
                </a:solidFill>
                <a:latin typeface="Play"/>
                <a:ea typeface="Play"/>
                <a:cs typeface="Play"/>
                <a:sym typeface="Play"/>
              </a:rPr>
              <a:t>do C</a:t>
            </a:r>
          </a:p>
        </p:txBody>
      </p:sp>
      <p:sp>
        <p:nvSpPr>
          <p:cNvPr id="2" name="Rectangle 1">
            <a:extLst>
              <a:ext uri="{FF2B5EF4-FFF2-40B4-BE49-F238E27FC236}">
                <a16:creationId xmlns:a16="http://schemas.microsoft.com/office/drawing/2014/main" id="{7F0F08D2-92A4-D9C2-AE13-2A6873D1379E}"/>
              </a:ext>
            </a:extLst>
          </p:cNvPr>
          <p:cNvSpPr/>
          <p:nvPr/>
        </p:nvSpPr>
        <p:spPr>
          <a:xfrm>
            <a:off x="1393368" y="3862723"/>
            <a:ext cx="2122715" cy="266700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endParaRPr lang="en-US" sz="2000" dirty="0">
              <a:latin typeface="Play"/>
            </a:endParaRPr>
          </a:p>
        </p:txBody>
      </p:sp>
      <p:sp>
        <p:nvSpPr>
          <p:cNvPr id="3" name="Google Shape;183;p26">
            <a:extLst>
              <a:ext uri="{FF2B5EF4-FFF2-40B4-BE49-F238E27FC236}">
                <a16:creationId xmlns:a16="http://schemas.microsoft.com/office/drawing/2014/main" id="{8CAA709C-EF0C-745B-B302-15FCE45EC697}"/>
              </a:ext>
            </a:extLst>
          </p:cNvPr>
          <p:cNvSpPr/>
          <p:nvPr/>
        </p:nvSpPr>
        <p:spPr>
          <a:xfrm>
            <a:off x="1847054" y="4021352"/>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2</a:t>
            </a:r>
            <a:endParaRPr dirty="0"/>
          </a:p>
        </p:txBody>
      </p:sp>
      <p:sp>
        <p:nvSpPr>
          <p:cNvPr id="4" name="Google Shape;183;p26">
            <a:extLst>
              <a:ext uri="{FF2B5EF4-FFF2-40B4-BE49-F238E27FC236}">
                <a16:creationId xmlns:a16="http://schemas.microsoft.com/office/drawing/2014/main" id="{E0CEC2F1-42E9-C707-0139-367D405B6FB2}"/>
              </a:ext>
            </a:extLst>
          </p:cNvPr>
          <p:cNvSpPr/>
          <p:nvPr/>
        </p:nvSpPr>
        <p:spPr>
          <a:xfrm>
            <a:off x="1847054" y="4678985"/>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3</a:t>
            </a:r>
            <a:endParaRPr dirty="0"/>
          </a:p>
        </p:txBody>
      </p:sp>
      <p:sp>
        <p:nvSpPr>
          <p:cNvPr id="5" name="Google Shape;183;p26">
            <a:extLst>
              <a:ext uri="{FF2B5EF4-FFF2-40B4-BE49-F238E27FC236}">
                <a16:creationId xmlns:a16="http://schemas.microsoft.com/office/drawing/2014/main" id="{8CBB8415-85D3-91B1-1DEA-82A937EA9701}"/>
              </a:ext>
            </a:extLst>
          </p:cNvPr>
          <p:cNvSpPr/>
          <p:nvPr/>
        </p:nvSpPr>
        <p:spPr>
          <a:xfrm>
            <a:off x="1847054" y="5336618"/>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4</a:t>
            </a:r>
            <a:endParaRPr dirty="0"/>
          </a:p>
        </p:txBody>
      </p:sp>
      <p:sp>
        <p:nvSpPr>
          <p:cNvPr id="6" name="Arrow: Circular 5">
            <a:extLst>
              <a:ext uri="{FF2B5EF4-FFF2-40B4-BE49-F238E27FC236}">
                <a16:creationId xmlns:a16="http://schemas.microsoft.com/office/drawing/2014/main" id="{9EEC5228-756D-B693-C85F-C0C7C29306CB}"/>
              </a:ext>
            </a:extLst>
          </p:cNvPr>
          <p:cNvSpPr/>
          <p:nvPr/>
        </p:nvSpPr>
        <p:spPr>
          <a:xfrm>
            <a:off x="5753514" y="3901633"/>
            <a:ext cx="2329546" cy="2404852"/>
          </a:xfrm>
          <a:prstGeom prst="circularArrow">
            <a:avLst>
              <a:gd name="adj1" fmla="val 12500"/>
              <a:gd name="adj2" fmla="val 1142319"/>
              <a:gd name="adj3" fmla="val 20457681"/>
              <a:gd name="adj4" fmla="val 2341693"/>
              <a:gd name="adj5" fmla="val 12500"/>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algn="ctr"/>
            <a:r>
              <a:rPr lang="en-US" sz="2000" dirty="0">
                <a:solidFill>
                  <a:schemeClr val="tx2"/>
                </a:solidFill>
                <a:latin typeface="Play"/>
              </a:rPr>
              <a:t>Loop</a:t>
            </a:r>
          </a:p>
        </p:txBody>
      </p:sp>
      <p:sp>
        <p:nvSpPr>
          <p:cNvPr id="7" name="Google Shape;181;p26">
            <a:extLst>
              <a:ext uri="{FF2B5EF4-FFF2-40B4-BE49-F238E27FC236}">
                <a16:creationId xmlns:a16="http://schemas.microsoft.com/office/drawing/2014/main" id="{4CF612A8-D513-8D87-9134-6C767F8B0162}"/>
              </a:ext>
            </a:extLst>
          </p:cNvPr>
          <p:cNvSpPr txBox="1"/>
          <p:nvPr/>
        </p:nvSpPr>
        <p:spPr>
          <a:xfrm>
            <a:off x="3625360" y="4189456"/>
            <a:ext cx="23295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2"/>
                </a:solidFill>
                <a:latin typeface="Play"/>
                <a:ea typeface="Play"/>
                <a:cs typeface="Play"/>
                <a:sym typeface="Play"/>
              </a:rPr>
              <a:t>fetch pending task</a:t>
            </a:r>
            <a:endParaRPr dirty="0"/>
          </a:p>
        </p:txBody>
      </p:sp>
      <p:sp>
        <p:nvSpPr>
          <p:cNvPr id="8" name="Arrow: Right 7">
            <a:extLst>
              <a:ext uri="{FF2B5EF4-FFF2-40B4-BE49-F238E27FC236}">
                <a16:creationId xmlns:a16="http://schemas.microsoft.com/office/drawing/2014/main" id="{BBDC887C-A034-90CB-7AF3-9D84F2A8E6D4}"/>
              </a:ext>
            </a:extLst>
          </p:cNvPr>
          <p:cNvSpPr/>
          <p:nvPr/>
        </p:nvSpPr>
        <p:spPr>
          <a:xfrm>
            <a:off x="3777343" y="4526501"/>
            <a:ext cx="1850569" cy="304967"/>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E90F3E6-FDE7-17E0-88AA-8D6CFFD63658}"/>
              </a:ext>
            </a:extLst>
          </p:cNvPr>
          <p:cNvSpPr/>
          <p:nvPr/>
        </p:nvSpPr>
        <p:spPr>
          <a:xfrm rot="10800000">
            <a:off x="3777342" y="5394543"/>
            <a:ext cx="1850569" cy="304967"/>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0" name="Google Shape;181;p26">
            <a:extLst>
              <a:ext uri="{FF2B5EF4-FFF2-40B4-BE49-F238E27FC236}">
                <a16:creationId xmlns:a16="http://schemas.microsoft.com/office/drawing/2014/main" id="{4A86F769-C2AA-C275-E2C0-39BFE4579313}"/>
              </a:ext>
            </a:extLst>
          </p:cNvPr>
          <p:cNvSpPr txBox="1"/>
          <p:nvPr/>
        </p:nvSpPr>
        <p:spPr>
          <a:xfrm>
            <a:off x="3625359" y="5060232"/>
            <a:ext cx="2329545"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lt2"/>
                </a:solidFill>
                <a:latin typeface="Play"/>
                <a:ea typeface="Play"/>
                <a:cs typeface="Play"/>
                <a:sym typeface="Play"/>
              </a:rPr>
              <a:t>return stopped task</a:t>
            </a:r>
            <a:endParaRPr dirty="0"/>
          </a:p>
        </p:txBody>
      </p:sp>
    </p:spTree>
    <p:extLst>
      <p:ext uri="{BB962C8B-B14F-4D97-AF65-F5344CB8AC3E}">
        <p14:creationId xmlns:p14="http://schemas.microsoft.com/office/powerpoint/2010/main" val="3740394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4"/>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In practice</a:t>
            </a:r>
            <a:endParaRPr/>
          </a:p>
        </p:txBody>
      </p:sp>
      <p:sp>
        <p:nvSpPr>
          <p:cNvPr id="255" name="Google Shape;255;p34"/>
          <p:cNvSpPr txBox="1">
            <a:spLocks noGrp="1"/>
          </p:cNvSpPr>
          <p:nvPr>
            <p:ph type="body" idx="1"/>
          </p:nvPr>
        </p:nvSpPr>
        <p:spPr>
          <a:xfrm>
            <a:off x="838199" y="1492916"/>
            <a:ext cx="10515599" cy="5016758"/>
          </a:xfrm>
          <a:prstGeom prst="rect">
            <a:avLst/>
          </a:prstGeom>
          <a:solidFill>
            <a:srgbClr val="2B2B2B"/>
          </a:solidFill>
          <a:ln>
            <a:noFill/>
          </a:ln>
          <a:effectLst>
            <a:outerShdw dist="35921" dir="2700000" algn="ctr" rotWithShape="0">
              <a:schemeClr val="dk2"/>
            </a:outerShdw>
          </a:effectLst>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CC7832"/>
              </a:buClr>
              <a:buSzPts val="2000"/>
              <a:buFont typeface="Consolas"/>
              <a:buNone/>
            </a:pPr>
            <a:r>
              <a:rPr lang="en-US" sz="2000" b="0" i="0" u="none" strike="noStrike" cap="none">
                <a:solidFill>
                  <a:srgbClr val="CC7832"/>
                </a:solidFill>
                <a:latin typeface="Consolas"/>
                <a:ea typeface="Consolas"/>
                <a:cs typeface="Consolas"/>
                <a:sym typeface="Consolas"/>
              </a:rPr>
              <a:t>import </a:t>
            </a:r>
            <a:r>
              <a:rPr lang="en-US" sz="2000" b="0" i="0" u="none" strike="noStrike" cap="none">
                <a:solidFill>
                  <a:srgbClr val="A9B7C6"/>
                </a:solidFill>
                <a:latin typeface="Consolas"/>
                <a:ea typeface="Consolas"/>
                <a:cs typeface="Consolas"/>
                <a:sym typeface="Consolas"/>
              </a:rPr>
              <a:t>asyncio</a:t>
            </a:r>
            <a:br>
              <a:rPr lang="en-US" sz="2000" b="0" i="0" u="none" strike="noStrike" cap="none">
                <a:solidFill>
                  <a:srgbClr val="A9B7C6"/>
                </a:solidFill>
                <a:latin typeface="Consolas"/>
                <a:ea typeface="Consolas"/>
                <a:cs typeface="Consolas"/>
                <a:sym typeface="Consolas"/>
              </a:rPr>
            </a:br>
            <a:br>
              <a:rPr lang="en-US" sz="2000" b="0" i="0" u="none" strike="noStrike" cap="none">
                <a:solidFill>
                  <a:srgbClr val="A9B7C6"/>
                </a:solidFill>
                <a:latin typeface="Consolas"/>
                <a:ea typeface="Consolas"/>
                <a:cs typeface="Consolas"/>
                <a:sym typeface="Consolas"/>
              </a:rPr>
            </a:b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CC7832"/>
                </a:solidFill>
                <a:latin typeface="Consolas"/>
                <a:ea typeface="Consolas"/>
                <a:cs typeface="Consolas"/>
                <a:sym typeface="Consolas"/>
              </a:rPr>
              <a:t>async def </a:t>
            </a:r>
            <a:r>
              <a:rPr lang="en-US" sz="2000" b="0" i="0" u="none" strike="noStrike" cap="none">
                <a:solidFill>
                  <a:srgbClr val="FFC66D"/>
                </a:solidFill>
                <a:latin typeface="Consolas"/>
                <a:ea typeface="Consolas"/>
                <a:cs typeface="Consolas"/>
                <a:sym typeface="Consolas"/>
              </a:rPr>
              <a:t>sleep</a:t>
            </a:r>
            <a:r>
              <a:rPr lang="en-US" sz="2000" b="0" i="0" u="none" strike="noStrike" cap="none">
                <a:solidFill>
                  <a:srgbClr val="A9B7C6"/>
                </a:solidFill>
                <a:latin typeface="Consolas"/>
                <a:ea typeface="Consolas"/>
                <a:cs typeface="Consolas"/>
                <a:sym typeface="Consolas"/>
              </a:rPr>
              <a:t>(seconds: </a:t>
            </a:r>
            <a:r>
              <a:rPr lang="en-US" sz="2000" b="0" i="0" u="none" strike="noStrike" cap="none">
                <a:solidFill>
                  <a:srgbClr val="8888C6"/>
                </a:solidFill>
                <a:latin typeface="Consolas"/>
                <a:ea typeface="Consolas"/>
                <a:cs typeface="Consolas"/>
                <a:sym typeface="Consolas"/>
              </a:rPr>
              <a:t>int</a:t>
            </a:r>
            <a:r>
              <a:rPr lang="en-US" sz="2000" b="0" i="0" u="none" strike="noStrike" cap="none">
                <a:solidFill>
                  <a:srgbClr val="A9B7C6"/>
                </a:solidFill>
                <a:latin typeface="Consolas"/>
                <a:ea typeface="Consolas"/>
                <a:cs typeface="Consolas"/>
                <a:sym typeface="Consolas"/>
              </a:rPr>
              <a:t>) -&gt; </a:t>
            </a:r>
            <a:r>
              <a:rPr lang="en-US" sz="2000" b="0" i="0" u="none" strike="noStrike" cap="none">
                <a:solidFill>
                  <a:srgbClr val="CC7832"/>
                </a:solidFill>
                <a:latin typeface="Consolas"/>
                <a:ea typeface="Consolas"/>
                <a:cs typeface="Consolas"/>
                <a:sym typeface="Consolas"/>
              </a:rPr>
              <a:t>None</a:t>
            </a:r>
            <a:r>
              <a:rPr lang="en-US" sz="2000" b="0" i="0" u="none" strike="noStrike" cap="none">
                <a:solidFill>
                  <a:srgbClr val="A9B7C6"/>
                </a:solidFill>
                <a:latin typeface="Consolas"/>
                <a:ea typeface="Consolas"/>
                <a:cs typeface="Consolas"/>
                <a:sym typeface="Consolas"/>
              </a:rPr>
              <a:t>:</a:t>
            </a: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A9B7C6"/>
                </a:solidFill>
                <a:latin typeface="Consolas"/>
                <a:ea typeface="Consolas"/>
                <a:cs typeface="Consolas"/>
                <a:sym typeface="Consolas"/>
              </a:rPr>
              <a:t>    </a:t>
            </a:r>
            <a:r>
              <a:rPr lang="en-US" sz="2000" b="0" i="0" u="none" strike="noStrike" cap="none">
                <a:solidFill>
                  <a:srgbClr val="8888C6"/>
                </a:solidFill>
                <a:latin typeface="Consolas"/>
                <a:ea typeface="Consolas"/>
                <a:cs typeface="Consolas"/>
                <a:sym typeface="Consolas"/>
              </a:rPr>
              <a:t>print</a:t>
            </a:r>
            <a:r>
              <a:rPr lang="en-US" sz="2000" b="0" i="0" u="none" strike="noStrike" cap="none">
                <a:solidFill>
                  <a:srgbClr val="A9B7C6"/>
                </a:solidFill>
                <a:latin typeface="Consolas"/>
                <a:ea typeface="Consolas"/>
                <a:cs typeface="Consolas"/>
                <a:sym typeface="Consolas"/>
              </a:rPr>
              <a:t>(</a:t>
            </a:r>
            <a:r>
              <a:rPr lang="en-US" sz="2000" b="0" i="0" u="none" strike="noStrike" cap="none">
                <a:solidFill>
                  <a:srgbClr val="6A8759"/>
                </a:solidFill>
                <a:latin typeface="Consolas"/>
                <a:ea typeface="Consolas"/>
                <a:cs typeface="Consolas"/>
                <a:sym typeface="Consolas"/>
              </a:rPr>
              <a:t>f"Sleeping for </a:t>
            </a:r>
            <a:r>
              <a:rPr lang="en-US" sz="2000" b="0" i="0" u="none" strike="noStrike" cap="none">
                <a:solidFill>
                  <a:srgbClr val="CC7832"/>
                </a:solidFill>
                <a:latin typeface="Consolas"/>
                <a:ea typeface="Consolas"/>
                <a:cs typeface="Consolas"/>
                <a:sym typeface="Consolas"/>
              </a:rPr>
              <a:t>{</a:t>
            </a:r>
            <a:r>
              <a:rPr lang="en-US" sz="2000" b="0" i="0" u="none" strike="noStrike" cap="none">
                <a:solidFill>
                  <a:srgbClr val="A9B7C6"/>
                </a:solidFill>
                <a:latin typeface="Consolas"/>
                <a:ea typeface="Consolas"/>
                <a:cs typeface="Consolas"/>
                <a:sym typeface="Consolas"/>
              </a:rPr>
              <a:t>seconds</a:t>
            </a:r>
            <a:r>
              <a:rPr lang="en-US" sz="2000" b="0" i="0" u="none" strike="noStrike" cap="none">
                <a:solidFill>
                  <a:srgbClr val="CC7832"/>
                </a:solidFill>
                <a:latin typeface="Consolas"/>
                <a:ea typeface="Consolas"/>
                <a:cs typeface="Consolas"/>
                <a:sym typeface="Consolas"/>
              </a:rPr>
              <a:t>}</a:t>
            </a:r>
            <a:r>
              <a:rPr lang="en-US" sz="2000" b="0" i="0" u="none" strike="noStrike" cap="none">
                <a:solidFill>
                  <a:srgbClr val="6A8759"/>
                </a:solidFill>
                <a:latin typeface="Consolas"/>
                <a:ea typeface="Consolas"/>
                <a:cs typeface="Consolas"/>
                <a:sym typeface="Consolas"/>
              </a:rPr>
              <a:t> seconds..."</a:t>
            </a:r>
            <a:r>
              <a:rPr lang="en-US" sz="2000" b="0" i="0" u="none" strike="noStrike" cap="none">
                <a:solidFill>
                  <a:srgbClr val="A9B7C6"/>
                </a:solidFill>
                <a:latin typeface="Consolas"/>
                <a:ea typeface="Consolas"/>
                <a:cs typeface="Consolas"/>
                <a:sym typeface="Consolas"/>
              </a:rPr>
              <a:t>)</a:t>
            </a: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A9B7C6"/>
                </a:solidFill>
                <a:latin typeface="Consolas"/>
                <a:ea typeface="Consolas"/>
                <a:cs typeface="Consolas"/>
                <a:sym typeface="Consolas"/>
              </a:rPr>
              <a:t>    </a:t>
            </a:r>
            <a:r>
              <a:rPr lang="en-US" sz="2000" b="0" i="0" u="none" strike="noStrike" cap="none">
                <a:solidFill>
                  <a:srgbClr val="808080"/>
                </a:solidFill>
                <a:latin typeface="Consolas"/>
                <a:ea typeface="Consolas"/>
                <a:cs typeface="Consolas"/>
                <a:sym typeface="Consolas"/>
              </a:rPr>
              <a:t># Delegate IO to OS and give control back to the event loop</a:t>
            </a:r>
            <a:br>
              <a:rPr lang="en-US" sz="2000" b="0" i="0" u="none" strike="noStrike" cap="none">
                <a:solidFill>
                  <a:srgbClr val="808080"/>
                </a:solidFill>
                <a:latin typeface="Consolas"/>
                <a:ea typeface="Consolas"/>
                <a:cs typeface="Consolas"/>
                <a:sym typeface="Consolas"/>
              </a:rPr>
            </a:br>
            <a:r>
              <a:rPr lang="en-US" sz="2000" b="0" i="0" u="none" strike="noStrike" cap="none">
                <a:solidFill>
                  <a:srgbClr val="808080"/>
                </a:solidFill>
                <a:latin typeface="Consolas"/>
                <a:ea typeface="Consolas"/>
                <a:cs typeface="Consolas"/>
                <a:sym typeface="Consolas"/>
              </a:rPr>
              <a:t>    </a:t>
            </a:r>
            <a:r>
              <a:rPr lang="en-US" sz="2000" b="0" i="0" u="none" strike="noStrike" cap="none">
                <a:solidFill>
                  <a:srgbClr val="CC7832"/>
                </a:solidFill>
                <a:latin typeface="Consolas"/>
                <a:ea typeface="Consolas"/>
                <a:cs typeface="Consolas"/>
                <a:sym typeface="Consolas"/>
              </a:rPr>
              <a:t>await </a:t>
            </a:r>
            <a:r>
              <a:rPr lang="en-US" sz="2000" b="0" i="0" u="none" strike="noStrike" cap="none">
                <a:solidFill>
                  <a:srgbClr val="A9B7C6"/>
                </a:solidFill>
                <a:latin typeface="Consolas"/>
                <a:ea typeface="Consolas"/>
                <a:cs typeface="Consolas"/>
                <a:sym typeface="Consolas"/>
              </a:rPr>
              <a:t>asyncio.sleep(seconds)</a:t>
            </a: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A9B7C6"/>
                </a:solidFill>
                <a:latin typeface="Consolas"/>
                <a:ea typeface="Consolas"/>
                <a:cs typeface="Consolas"/>
                <a:sym typeface="Consolas"/>
              </a:rPr>
              <a:t>    </a:t>
            </a:r>
            <a:r>
              <a:rPr lang="en-US" sz="2000" b="0" i="0" u="none" strike="noStrike" cap="none">
                <a:solidFill>
                  <a:srgbClr val="8888C6"/>
                </a:solidFill>
                <a:latin typeface="Consolas"/>
                <a:ea typeface="Consolas"/>
                <a:cs typeface="Consolas"/>
                <a:sym typeface="Consolas"/>
              </a:rPr>
              <a:t>print</a:t>
            </a:r>
            <a:r>
              <a:rPr lang="en-US" sz="2000" b="0" i="0" u="none" strike="noStrike" cap="none">
                <a:solidFill>
                  <a:srgbClr val="A9B7C6"/>
                </a:solidFill>
                <a:latin typeface="Consolas"/>
                <a:ea typeface="Consolas"/>
                <a:cs typeface="Consolas"/>
                <a:sym typeface="Consolas"/>
              </a:rPr>
              <a:t>(</a:t>
            </a:r>
            <a:r>
              <a:rPr lang="en-US" sz="2000" b="0" i="0" u="none" strike="noStrike" cap="none">
                <a:solidFill>
                  <a:srgbClr val="6A8759"/>
                </a:solidFill>
                <a:latin typeface="Consolas"/>
                <a:ea typeface="Consolas"/>
                <a:cs typeface="Consolas"/>
                <a:sym typeface="Consolas"/>
              </a:rPr>
              <a:t>f"Woke up after </a:t>
            </a:r>
            <a:r>
              <a:rPr lang="en-US" sz="2000" b="0" i="0" u="none" strike="noStrike" cap="none">
                <a:solidFill>
                  <a:srgbClr val="CC7832"/>
                </a:solidFill>
                <a:latin typeface="Consolas"/>
                <a:ea typeface="Consolas"/>
                <a:cs typeface="Consolas"/>
                <a:sym typeface="Consolas"/>
              </a:rPr>
              <a:t>{</a:t>
            </a:r>
            <a:r>
              <a:rPr lang="en-US" sz="2000" b="0" i="0" u="none" strike="noStrike" cap="none">
                <a:solidFill>
                  <a:srgbClr val="A9B7C6"/>
                </a:solidFill>
                <a:latin typeface="Consolas"/>
                <a:ea typeface="Consolas"/>
                <a:cs typeface="Consolas"/>
                <a:sym typeface="Consolas"/>
              </a:rPr>
              <a:t>seconds</a:t>
            </a:r>
            <a:r>
              <a:rPr lang="en-US" sz="2000" b="0" i="0" u="none" strike="noStrike" cap="none">
                <a:solidFill>
                  <a:srgbClr val="CC7832"/>
                </a:solidFill>
                <a:latin typeface="Consolas"/>
                <a:ea typeface="Consolas"/>
                <a:cs typeface="Consolas"/>
                <a:sym typeface="Consolas"/>
              </a:rPr>
              <a:t>}</a:t>
            </a:r>
            <a:r>
              <a:rPr lang="en-US" sz="2000" b="0" i="0" u="none" strike="noStrike" cap="none">
                <a:solidFill>
                  <a:srgbClr val="6A8759"/>
                </a:solidFill>
                <a:latin typeface="Consolas"/>
                <a:ea typeface="Consolas"/>
                <a:cs typeface="Consolas"/>
                <a:sym typeface="Consolas"/>
              </a:rPr>
              <a:t> seconds!"</a:t>
            </a:r>
            <a:r>
              <a:rPr lang="en-US" sz="2000" b="0" i="0" u="none" strike="noStrike" cap="none">
                <a:solidFill>
                  <a:srgbClr val="A9B7C6"/>
                </a:solidFill>
                <a:latin typeface="Consolas"/>
                <a:ea typeface="Consolas"/>
                <a:cs typeface="Consolas"/>
                <a:sym typeface="Consolas"/>
              </a:rPr>
              <a:t>)</a:t>
            </a:r>
            <a:br>
              <a:rPr lang="en-US" sz="2000" b="0" i="0" u="none" strike="noStrike" cap="none">
                <a:solidFill>
                  <a:srgbClr val="A9B7C6"/>
                </a:solidFill>
                <a:latin typeface="Consolas"/>
                <a:ea typeface="Consolas"/>
                <a:cs typeface="Consolas"/>
                <a:sym typeface="Consolas"/>
              </a:rPr>
            </a:br>
            <a:br>
              <a:rPr lang="en-US" sz="2000" b="0" i="0" u="none" strike="noStrike" cap="none">
                <a:solidFill>
                  <a:srgbClr val="A9B7C6"/>
                </a:solidFill>
                <a:latin typeface="Consolas"/>
                <a:ea typeface="Consolas"/>
                <a:cs typeface="Consolas"/>
                <a:sym typeface="Consolas"/>
              </a:rPr>
            </a:b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CC7832"/>
                </a:solidFill>
                <a:latin typeface="Consolas"/>
                <a:ea typeface="Consolas"/>
                <a:cs typeface="Consolas"/>
                <a:sym typeface="Consolas"/>
              </a:rPr>
              <a:t>async def </a:t>
            </a:r>
            <a:r>
              <a:rPr lang="en-US" sz="2000" b="0" i="0" u="none" strike="noStrike" cap="none">
                <a:solidFill>
                  <a:srgbClr val="FFC66D"/>
                </a:solidFill>
                <a:latin typeface="Consolas"/>
                <a:ea typeface="Consolas"/>
                <a:cs typeface="Consolas"/>
                <a:sym typeface="Consolas"/>
              </a:rPr>
              <a:t>main</a:t>
            </a:r>
            <a:r>
              <a:rPr lang="en-US" sz="2000" b="0" i="0" u="none" strike="noStrike" cap="none">
                <a:solidFill>
                  <a:srgbClr val="A9B7C6"/>
                </a:solidFill>
                <a:latin typeface="Consolas"/>
                <a:ea typeface="Consolas"/>
                <a:cs typeface="Consolas"/>
                <a:sym typeface="Consolas"/>
              </a:rPr>
              <a:t>():</a:t>
            </a: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A9B7C6"/>
                </a:solidFill>
                <a:latin typeface="Consolas"/>
                <a:ea typeface="Consolas"/>
                <a:cs typeface="Consolas"/>
                <a:sym typeface="Consolas"/>
              </a:rPr>
              <a:t>    </a:t>
            </a:r>
            <a:r>
              <a:rPr lang="en-US" sz="2000" b="0" i="0" u="none" strike="noStrike" cap="none">
                <a:solidFill>
                  <a:srgbClr val="CC7832"/>
                </a:solidFill>
                <a:latin typeface="Consolas"/>
                <a:ea typeface="Consolas"/>
                <a:cs typeface="Consolas"/>
                <a:sym typeface="Consolas"/>
              </a:rPr>
              <a:t>await </a:t>
            </a:r>
            <a:r>
              <a:rPr lang="en-US" sz="2000" b="0" i="0" u="none" strike="noStrike" cap="none">
                <a:solidFill>
                  <a:srgbClr val="A9B7C6"/>
                </a:solidFill>
                <a:latin typeface="Consolas"/>
                <a:ea typeface="Consolas"/>
                <a:cs typeface="Consolas"/>
                <a:sym typeface="Consolas"/>
              </a:rPr>
              <a:t>asyncio.gather(sleep(</a:t>
            </a:r>
            <a:r>
              <a:rPr lang="en-US" sz="2000" b="0" i="0" u="none" strike="noStrike" cap="none">
                <a:solidFill>
                  <a:srgbClr val="6897BB"/>
                </a:solidFill>
                <a:latin typeface="Consolas"/>
                <a:ea typeface="Consolas"/>
                <a:cs typeface="Consolas"/>
                <a:sym typeface="Consolas"/>
              </a:rPr>
              <a:t>2</a:t>
            </a:r>
            <a:r>
              <a:rPr lang="en-US" sz="2000" b="0" i="0" u="none" strike="noStrike" cap="none">
                <a:solidFill>
                  <a:srgbClr val="A9B7C6"/>
                </a:solidFill>
                <a:latin typeface="Consolas"/>
                <a:ea typeface="Consolas"/>
                <a:cs typeface="Consolas"/>
                <a:sym typeface="Consolas"/>
              </a:rPr>
              <a:t>)</a:t>
            </a:r>
            <a:r>
              <a:rPr lang="en-US" sz="2000" b="0" i="0" u="none" strike="noStrike" cap="none">
                <a:solidFill>
                  <a:srgbClr val="CC7832"/>
                </a:solidFill>
                <a:latin typeface="Consolas"/>
                <a:ea typeface="Consolas"/>
                <a:cs typeface="Consolas"/>
                <a:sym typeface="Consolas"/>
              </a:rPr>
              <a:t>, </a:t>
            </a:r>
            <a:r>
              <a:rPr lang="en-US" sz="2000" b="0" i="0" u="none" strike="noStrike" cap="none">
                <a:solidFill>
                  <a:srgbClr val="A9B7C6"/>
                </a:solidFill>
                <a:latin typeface="Consolas"/>
                <a:ea typeface="Consolas"/>
                <a:cs typeface="Consolas"/>
                <a:sym typeface="Consolas"/>
              </a:rPr>
              <a:t>sleep(</a:t>
            </a:r>
            <a:r>
              <a:rPr lang="en-US" sz="2000" b="0" i="0" u="none" strike="noStrike" cap="none">
                <a:solidFill>
                  <a:srgbClr val="6897BB"/>
                </a:solidFill>
                <a:latin typeface="Consolas"/>
                <a:ea typeface="Consolas"/>
                <a:cs typeface="Consolas"/>
                <a:sym typeface="Consolas"/>
              </a:rPr>
              <a:t>2</a:t>
            </a:r>
            <a:r>
              <a:rPr lang="en-US" sz="2000" b="0" i="0" u="none" strike="noStrike" cap="none">
                <a:solidFill>
                  <a:srgbClr val="A9B7C6"/>
                </a:solidFill>
                <a:latin typeface="Consolas"/>
                <a:ea typeface="Consolas"/>
                <a:cs typeface="Consolas"/>
                <a:sym typeface="Consolas"/>
              </a:rPr>
              <a:t>))</a:t>
            </a:r>
            <a:br>
              <a:rPr lang="en-US" sz="2000" b="0" i="0" u="none" strike="noStrike" cap="none">
                <a:solidFill>
                  <a:srgbClr val="A9B7C6"/>
                </a:solidFill>
                <a:latin typeface="Consolas"/>
                <a:ea typeface="Consolas"/>
                <a:cs typeface="Consolas"/>
                <a:sym typeface="Consolas"/>
              </a:rPr>
            </a:br>
            <a:br>
              <a:rPr lang="en-US" sz="2000" b="0" i="0" u="none" strike="noStrike" cap="none">
                <a:solidFill>
                  <a:srgbClr val="A9B7C6"/>
                </a:solidFill>
                <a:latin typeface="Consolas"/>
                <a:ea typeface="Consolas"/>
                <a:cs typeface="Consolas"/>
                <a:sym typeface="Consolas"/>
              </a:rPr>
            </a:b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CC7832"/>
                </a:solidFill>
                <a:latin typeface="Consolas"/>
                <a:ea typeface="Consolas"/>
                <a:cs typeface="Consolas"/>
                <a:sym typeface="Consolas"/>
              </a:rPr>
              <a:t>if </a:t>
            </a:r>
            <a:r>
              <a:rPr lang="en-US" sz="2000" b="0" i="0" u="none" strike="noStrike" cap="none">
                <a:solidFill>
                  <a:srgbClr val="A9B7C6"/>
                </a:solidFill>
                <a:latin typeface="Consolas"/>
                <a:ea typeface="Consolas"/>
                <a:cs typeface="Consolas"/>
                <a:sym typeface="Consolas"/>
              </a:rPr>
              <a:t>__name__ == </a:t>
            </a:r>
            <a:r>
              <a:rPr lang="en-US" sz="2000" b="0" i="0" u="none" strike="noStrike" cap="none">
                <a:solidFill>
                  <a:srgbClr val="6A8759"/>
                </a:solidFill>
                <a:latin typeface="Consolas"/>
                <a:ea typeface="Consolas"/>
                <a:cs typeface="Consolas"/>
                <a:sym typeface="Consolas"/>
              </a:rPr>
              <a:t>'__main__'</a:t>
            </a:r>
            <a:r>
              <a:rPr lang="en-US" sz="2000" b="0" i="0" u="none" strike="noStrike" cap="none">
                <a:solidFill>
                  <a:srgbClr val="A9B7C6"/>
                </a:solidFill>
                <a:latin typeface="Consolas"/>
                <a:ea typeface="Consolas"/>
                <a:cs typeface="Consolas"/>
                <a:sym typeface="Consolas"/>
              </a:rPr>
              <a:t>:</a:t>
            </a:r>
            <a:br>
              <a:rPr lang="en-US" sz="2000" b="0" i="0" u="none" strike="noStrike" cap="none">
                <a:solidFill>
                  <a:srgbClr val="A9B7C6"/>
                </a:solidFill>
                <a:latin typeface="Consolas"/>
                <a:ea typeface="Consolas"/>
                <a:cs typeface="Consolas"/>
                <a:sym typeface="Consolas"/>
              </a:rPr>
            </a:br>
            <a:r>
              <a:rPr lang="en-US" sz="2000" b="0" i="0" u="none" strike="noStrike" cap="none">
                <a:solidFill>
                  <a:srgbClr val="A9B7C6"/>
                </a:solidFill>
                <a:latin typeface="Consolas"/>
                <a:ea typeface="Consolas"/>
                <a:cs typeface="Consolas"/>
                <a:sym typeface="Consolas"/>
              </a:rPr>
              <a:t>    asyncio.run(main())</a:t>
            </a:r>
            <a:endParaRPr sz="3200" b="0" i="0" u="none" strike="noStrike" cap="none">
              <a:solidFill>
                <a:schemeClr val="lt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Don’t Over-optimize!</a:t>
            </a:r>
            <a:endParaRPr/>
          </a:p>
        </p:txBody>
      </p:sp>
      <p:sp>
        <p:nvSpPr>
          <p:cNvPr id="261" name="Google Shape;261;p35"/>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“Premature optimization is the root of all evil”</a:t>
            </a:r>
            <a:endParaRPr/>
          </a:p>
          <a:p>
            <a:pPr marL="720000" lvl="1" indent="-270000" algn="l" rtl="0">
              <a:spcBef>
                <a:spcPts val="960"/>
              </a:spcBef>
              <a:spcAft>
                <a:spcPts val="0"/>
              </a:spcAft>
              <a:buSzPts val="1260"/>
              <a:buChar char="🞚"/>
            </a:pPr>
            <a:r>
              <a:rPr lang="en-US"/>
              <a:t>- common software development wisdom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6"/>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Additional Resources</a:t>
            </a:r>
            <a:endParaRPr/>
          </a:p>
        </p:txBody>
      </p:sp>
      <p:sp>
        <p:nvSpPr>
          <p:cNvPr id="267" name="Google Shape;267;p36"/>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u="sng">
                <a:solidFill>
                  <a:schemeClr val="hlink"/>
                </a:solidFill>
                <a:hlinkClick r:id="rId3"/>
              </a:rPr>
              <a:t>Python AsyncIO Comprehensive Guide</a:t>
            </a:r>
            <a:endParaRPr/>
          </a:p>
          <a:p>
            <a:pPr marL="342900" lvl="0" indent="-306000" algn="l" rtl="0">
              <a:spcBef>
                <a:spcPts val="1000"/>
              </a:spcBef>
              <a:spcAft>
                <a:spcPts val="0"/>
              </a:spcAft>
              <a:buSzPts val="1400"/>
              <a:buChar char="◈"/>
            </a:pPr>
            <a:r>
              <a:rPr lang="en-US" u="sng">
                <a:solidFill>
                  <a:schemeClr val="hlink"/>
                </a:solidFill>
                <a:hlinkClick r:id="rId4"/>
              </a:rPr>
              <a:t>Python Concurrency Guide</a:t>
            </a:r>
            <a:endParaRPr/>
          </a:p>
          <a:p>
            <a:pPr marL="342900" lvl="0" indent="-306000" algn="l" rtl="0">
              <a:spcBef>
                <a:spcPts val="1000"/>
              </a:spcBef>
              <a:spcAft>
                <a:spcPts val="0"/>
              </a:spcAft>
              <a:buSzPts val="1400"/>
              <a:buChar char="◈"/>
            </a:pPr>
            <a:r>
              <a:rPr lang="en-US" u="sng">
                <a:solidFill>
                  <a:schemeClr val="hlink"/>
                </a:solidFill>
                <a:hlinkClick r:id="rId5"/>
              </a:rPr>
              <a:t>asyncio module high level API</a:t>
            </a:r>
            <a:endParaRPr/>
          </a:p>
          <a:p>
            <a:pPr marL="342900" lvl="0" indent="-306000" algn="l" rtl="0">
              <a:spcBef>
                <a:spcPts val="1000"/>
              </a:spcBef>
              <a:spcAft>
                <a:spcPts val="0"/>
              </a:spcAft>
              <a:buSzPts val="1400"/>
              <a:buChar char="◈"/>
            </a:pPr>
            <a:r>
              <a:rPr lang="en-US" u="sng">
                <a:solidFill>
                  <a:schemeClr val="hlink"/>
                </a:solidFill>
                <a:hlinkClick r:id="rId6"/>
              </a:rPr>
              <a:t>in-depth explanation of the asyncio mechanism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Asynchronous Programs</a:t>
            </a:r>
            <a:endParaRPr/>
          </a:p>
        </p:txBody>
      </p:sp>
      <p:sp>
        <p:nvSpPr>
          <p:cNvPr id="151" name="Google Shape;151;p24"/>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Synchronous == sequential</a:t>
            </a:r>
            <a:endParaRPr/>
          </a:p>
          <a:p>
            <a:pPr marL="720000" lvl="1" indent="-270000" algn="l" rtl="0">
              <a:spcBef>
                <a:spcPts val="960"/>
              </a:spcBef>
              <a:spcAft>
                <a:spcPts val="0"/>
              </a:spcAft>
              <a:buSzPts val="1260"/>
              <a:buChar char="🞚"/>
            </a:pPr>
            <a:r>
              <a:rPr lang="en-US"/>
              <a:t>Code instructions are executed one after the other</a:t>
            </a:r>
            <a:endParaRPr/>
          </a:p>
          <a:p>
            <a:pPr marL="720000" lvl="1" indent="-270000" algn="l" rtl="0">
              <a:spcBef>
                <a:spcPts val="960"/>
              </a:spcBef>
              <a:spcAft>
                <a:spcPts val="0"/>
              </a:spcAft>
              <a:buSzPts val="1260"/>
              <a:buChar char="🞚"/>
            </a:pPr>
            <a:r>
              <a:rPr lang="en-US"/>
              <a:t>Each starts when the previous finished</a:t>
            </a:r>
            <a:endParaRPr/>
          </a:p>
          <a:p>
            <a:pPr marL="342900" lvl="0" indent="-217100" algn="l" rtl="0">
              <a:spcBef>
                <a:spcPts val="1000"/>
              </a:spcBef>
              <a:spcAft>
                <a:spcPts val="0"/>
              </a:spcAft>
              <a:buSzPts val="1400"/>
              <a:buNone/>
            </a:pPr>
            <a:endParaRPr/>
          </a:p>
          <a:p>
            <a:pPr marL="342900" lvl="0" indent="-217100" algn="l" rtl="0">
              <a:spcBef>
                <a:spcPts val="1000"/>
              </a:spcBef>
              <a:spcAft>
                <a:spcPts val="0"/>
              </a:spcAft>
              <a:buSzPts val="1400"/>
              <a:buNone/>
            </a:pPr>
            <a:endParaRPr/>
          </a:p>
          <a:p>
            <a:pPr marL="342900" lvl="0" indent="-306000" algn="l" rtl="0">
              <a:spcBef>
                <a:spcPts val="1000"/>
              </a:spcBef>
              <a:spcAft>
                <a:spcPts val="0"/>
              </a:spcAft>
              <a:buSzPts val="1400"/>
              <a:buChar char="◈"/>
            </a:pPr>
            <a:r>
              <a:rPr lang="en-US"/>
              <a:t>Asynchronous == concurrent</a:t>
            </a:r>
            <a:endParaRPr/>
          </a:p>
          <a:p>
            <a:pPr marL="720000" lvl="1" indent="-270000" algn="l" rtl="0">
              <a:spcBef>
                <a:spcPts val="960"/>
              </a:spcBef>
              <a:spcAft>
                <a:spcPts val="0"/>
              </a:spcAft>
              <a:buSzPts val="1260"/>
              <a:buChar char="🞚"/>
            </a:pPr>
            <a:r>
              <a:rPr lang="en-US"/>
              <a:t>Instruction runtime may overlap</a:t>
            </a:r>
            <a:endParaRPr/>
          </a:p>
          <a:p>
            <a:pPr marL="720000" lvl="1" indent="-270000" algn="l" rtl="0">
              <a:spcBef>
                <a:spcPts val="960"/>
              </a:spcBef>
              <a:spcAft>
                <a:spcPts val="0"/>
              </a:spcAft>
              <a:buSzPts val="1260"/>
              <a:buChar char="🞚"/>
            </a:pPr>
            <a:r>
              <a:rPr lang="en-US"/>
              <a:t>They can start/end during the execution of other instructions</a:t>
            </a:r>
            <a:endParaRPr/>
          </a:p>
        </p:txBody>
      </p:sp>
      <p:sp>
        <p:nvSpPr>
          <p:cNvPr id="152" name="Google Shape;152;p24"/>
          <p:cNvSpPr/>
          <p:nvPr/>
        </p:nvSpPr>
        <p:spPr>
          <a:xfrm>
            <a:off x="4051139" y="3125165"/>
            <a:ext cx="1886674" cy="52086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Play"/>
                <a:ea typeface="Play"/>
                <a:cs typeface="Play"/>
                <a:sym typeface="Play"/>
              </a:rPr>
              <a:t>Task 1</a:t>
            </a:r>
            <a:endParaRPr/>
          </a:p>
        </p:txBody>
      </p:sp>
      <p:sp>
        <p:nvSpPr>
          <p:cNvPr id="153" name="Google Shape;153;p24"/>
          <p:cNvSpPr/>
          <p:nvPr/>
        </p:nvSpPr>
        <p:spPr>
          <a:xfrm>
            <a:off x="5937813" y="3125165"/>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Play"/>
                <a:ea typeface="Play"/>
                <a:cs typeface="Play"/>
                <a:sym typeface="Play"/>
              </a:rPr>
              <a:t>Task 2</a:t>
            </a:r>
            <a:endParaRPr/>
          </a:p>
        </p:txBody>
      </p:sp>
      <p:sp>
        <p:nvSpPr>
          <p:cNvPr id="154" name="Google Shape;154;p24"/>
          <p:cNvSpPr/>
          <p:nvPr/>
        </p:nvSpPr>
        <p:spPr>
          <a:xfrm>
            <a:off x="7153154" y="3125165"/>
            <a:ext cx="2801074" cy="520860"/>
          </a:xfrm>
          <a:prstGeom prst="rect">
            <a:avLst/>
          </a:prstGeom>
          <a:gradFill>
            <a:gsLst>
              <a:gs pos="0">
                <a:srgbClr val="ABA68D"/>
              </a:gs>
              <a:gs pos="100000">
                <a:srgbClr val="8C866A"/>
              </a:gs>
            </a:gsLst>
            <a:lin ang="5400000" scaled="0"/>
          </a:gradFill>
          <a:ln w="9525" cap="rnd" cmpd="sng">
            <a:solidFill>
              <a:srgbClr val="999479"/>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Play"/>
                <a:ea typeface="Play"/>
                <a:cs typeface="Play"/>
                <a:sym typeface="Play"/>
              </a:rPr>
              <a:t>Task 3</a:t>
            </a:r>
            <a:endParaRPr/>
          </a:p>
        </p:txBody>
      </p:sp>
      <p:sp>
        <p:nvSpPr>
          <p:cNvPr id="155" name="Google Shape;155;p24"/>
          <p:cNvSpPr/>
          <p:nvPr/>
        </p:nvSpPr>
        <p:spPr>
          <a:xfrm>
            <a:off x="3889094" y="5486400"/>
            <a:ext cx="3437681" cy="717629"/>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Play"/>
                <a:ea typeface="Play"/>
                <a:cs typeface="Play"/>
                <a:sym typeface="Play"/>
              </a:rPr>
              <a:t>Task 1</a:t>
            </a:r>
            <a:endParaRPr/>
          </a:p>
        </p:txBody>
      </p:sp>
      <p:sp>
        <p:nvSpPr>
          <p:cNvPr id="156" name="Google Shape;156;p24"/>
          <p:cNvSpPr/>
          <p:nvPr/>
        </p:nvSpPr>
        <p:spPr>
          <a:xfrm>
            <a:off x="6933236" y="5535592"/>
            <a:ext cx="2801074" cy="609602"/>
          </a:xfrm>
          <a:prstGeom prst="rect">
            <a:avLst/>
          </a:prstGeom>
          <a:gradFill>
            <a:gsLst>
              <a:gs pos="0">
                <a:srgbClr val="ABA68D"/>
              </a:gs>
              <a:gs pos="100000">
                <a:srgbClr val="8C866A"/>
              </a:gs>
            </a:gsLst>
            <a:lin ang="5400000" scaled="0"/>
          </a:gradFill>
          <a:ln w="9525" cap="rnd" cmpd="sng">
            <a:solidFill>
              <a:srgbClr val="999479"/>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Play"/>
                <a:ea typeface="Play"/>
                <a:cs typeface="Play"/>
                <a:sym typeface="Play"/>
              </a:rPr>
              <a:t>Task 3</a:t>
            </a:r>
            <a:endParaRPr/>
          </a:p>
        </p:txBody>
      </p:sp>
      <p:sp>
        <p:nvSpPr>
          <p:cNvPr id="157" name="Google Shape;157;p24"/>
          <p:cNvSpPr/>
          <p:nvPr/>
        </p:nvSpPr>
        <p:spPr>
          <a:xfrm>
            <a:off x="5937812" y="5579963"/>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Play"/>
                <a:ea typeface="Play"/>
                <a:cs typeface="Play"/>
                <a:sym typeface="Play"/>
              </a:rPr>
              <a:t>Task 2</a:t>
            </a:r>
            <a:endParaRPr/>
          </a:p>
        </p:txBody>
      </p:sp>
      <p:sp>
        <p:nvSpPr>
          <p:cNvPr id="158" name="Google Shape;158;p24"/>
          <p:cNvSpPr/>
          <p:nvPr/>
        </p:nvSpPr>
        <p:spPr>
          <a:xfrm>
            <a:off x="8859828" y="5579963"/>
            <a:ext cx="2116235" cy="520860"/>
          </a:xfrm>
          <a:prstGeom prst="rect">
            <a:avLst/>
          </a:prstGeom>
          <a:gradFill>
            <a:gsLst>
              <a:gs pos="0">
                <a:srgbClr val="8A8B9D"/>
              </a:gs>
              <a:gs pos="100000">
                <a:srgbClr val="6A6A7D"/>
              </a:gs>
            </a:gsLst>
            <a:lin ang="5400000" scaled="0"/>
          </a:gradFill>
          <a:ln w="9525" cap="rnd" cmpd="sng">
            <a:solidFill>
              <a:srgbClr val="76778B"/>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Play"/>
                <a:ea typeface="Play"/>
                <a:cs typeface="Play"/>
                <a:sym typeface="Play"/>
              </a:rPr>
              <a:t>Task 4</a:t>
            </a:r>
            <a:endParaRPr/>
          </a:p>
        </p:txBody>
      </p:sp>
      <p:cxnSp>
        <p:nvCxnSpPr>
          <p:cNvPr id="159" name="Google Shape;159;p24"/>
          <p:cNvCxnSpPr/>
          <p:nvPr/>
        </p:nvCxnSpPr>
        <p:spPr>
          <a:xfrm>
            <a:off x="3889094" y="6333333"/>
            <a:ext cx="6898511" cy="0"/>
          </a:xfrm>
          <a:prstGeom prst="straightConnector1">
            <a:avLst/>
          </a:prstGeom>
          <a:noFill/>
          <a:ln w="38100" cap="flat" cmpd="sng">
            <a:solidFill>
              <a:schemeClr val="lt2"/>
            </a:solidFill>
            <a:prstDash val="solid"/>
            <a:round/>
            <a:headEnd type="none" w="sm" len="sm"/>
            <a:tailEnd type="triangle" w="med" len="med"/>
          </a:ln>
        </p:spPr>
      </p:cxnSp>
      <p:grpSp>
        <p:nvGrpSpPr>
          <p:cNvPr id="160" name="Google Shape;160;p24"/>
          <p:cNvGrpSpPr/>
          <p:nvPr/>
        </p:nvGrpSpPr>
        <p:grpSpPr>
          <a:xfrm>
            <a:off x="4051139" y="3761824"/>
            <a:ext cx="7207472" cy="369332"/>
            <a:chOff x="4051139" y="3761824"/>
            <a:chExt cx="7207472" cy="369332"/>
          </a:xfrm>
        </p:grpSpPr>
        <p:cxnSp>
          <p:nvCxnSpPr>
            <p:cNvPr id="161" name="Google Shape;161;p24"/>
            <p:cNvCxnSpPr/>
            <p:nvPr/>
          </p:nvCxnSpPr>
          <p:spPr>
            <a:xfrm>
              <a:off x="4051139" y="3761824"/>
              <a:ext cx="6632294" cy="0"/>
            </a:xfrm>
            <a:prstGeom prst="straightConnector1">
              <a:avLst/>
            </a:prstGeom>
            <a:noFill/>
            <a:ln w="38100" cap="flat" cmpd="sng">
              <a:solidFill>
                <a:schemeClr val="lt2"/>
              </a:solidFill>
              <a:prstDash val="solid"/>
              <a:round/>
              <a:headEnd type="none" w="sm" len="sm"/>
              <a:tailEnd type="triangle" w="med" len="med"/>
            </a:ln>
          </p:spPr>
        </p:cxnSp>
        <p:sp>
          <p:nvSpPr>
            <p:cNvPr id="162" name="Google Shape;162;p24"/>
            <p:cNvSpPr txBox="1"/>
            <p:nvPr/>
          </p:nvSpPr>
          <p:spPr>
            <a:xfrm>
              <a:off x="10108254" y="3761824"/>
              <a:ext cx="11503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2"/>
                  </a:solidFill>
                  <a:latin typeface="Play"/>
                  <a:ea typeface="Play"/>
                  <a:cs typeface="Play"/>
                  <a:sym typeface="Play"/>
                </a:rPr>
                <a:t>Time</a:t>
              </a:r>
              <a:endParaRPr/>
            </a:p>
          </p:txBody>
        </p:sp>
      </p:grpSp>
      <p:sp>
        <p:nvSpPr>
          <p:cNvPr id="163" name="Google Shape;163;p24"/>
          <p:cNvSpPr txBox="1"/>
          <p:nvPr/>
        </p:nvSpPr>
        <p:spPr>
          <a:xfrm>
            <a:off x="10212426" y="6345343"/>
            <a:ext cx="11503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Play"/>
                <a:ea typeface="Play"/>
                <a:cs typeface="Play"/>
                <a:sym typeface="Play"/>
              </a:rPr>
              <a:t>Time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Motivation for Concurrency</a:t>
            </a:r>
            <a:endParaRPr/>
          </a:p>
        </p:txBody>
      </p:sp>
      <p:sp>
        <p:nvSpPr>
          <p:cNvPr id="169" name="Google Shape;169;p25"/>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Let’s prepare some Asian food for lunch!</a:t>
            </a:r>
            <a:endParaRPr/>
          </a:p>
          <a:p>
            <a:pPr marL="342900" lvl="0" indent="-306000" algn="l" rtl="0">
              <a:spcBef>
                <a:spcPts val="1000"/>
              </a:spcBef>
              <a:spcAft>
                <a:spcPts val="0"/>
              </a:spcAft>
              <a:buSzPts val="1400"/>
              <a:buChar char="◈"/>
            </a:pPr>
            <a:r>
              <a:rPr lang="en-US"/>
              <a:t>We need to:</a:t>
            </a:r>
            <a:endParaRPr/>
          </a:p>
          <a:p>
            <a:pPr marL="720000" lvl="1" indent="-270000" algn="l" rtl="0">
              <a:spcBef>
                <a:spcPts val="960"/>
              </a:spcBef>
              <a:spcAft>
                <a:spcPts val="0"/>
              </a:spcAft>
              <a:buSzPts val="1260"/>
              <a:buChar char="🞚"/>
            </a:pPr>
            <a:r>
              <a:rPr lang="en-US"/>
              <a:t>Boil noodles</a:t>
            </a:r>
            <a:endParaRPr/>
          </a:p>
          <a:p>
            <a:pPr marL="720000" lvl="1" indent="-270000" algn="l" rtl="0">
              <a:spcBef>
                <a:spcPts val="960"/>
              </a:spcBef>
              <a:spcAft>
                <a:spcPts val="0"/>
              </a:spcAft>
              <a:buSzPts val="1260"/>
              <a:buChar char="🞚"/>
            </a:pPr>
            <a:r>
              <a:rPr lang="en-US"/>
              <a:t>Cut vegetables</a:t>
            </a:r>
            <a:endParaRPr/>
          </a:p>
          <a:p>
            <a:pPr marL="720000" lvl="1" indent="-270000" algn="l" rtl="0">
              <a:spcBef>
                <a:spcPts val="960"/>
              </a:spcBef>
              <a:spcAft>
                <a:spcPts val="0"/>
              </a:spcAft>
              <a:buSzPts val="1260"/>
              <a:buChar char="🞚"/>
            </a:pPr>
            <a:r>
              <a:rPr lang="en-US"/>
              <a:t>Fry vegetables</a:t>
            </a:r>
            <a:endParaRPr/>
          </a:p>
          <a:p>
            <a:pPr marL="720000" lvl="1" indent="-270000" algn="l" rtl="0">
              <a:spcBef>
                <a:spcPts val="960"/>
              </a:spcBef>
              <a:spcAft>
                <a:spcPts val="0"/>
              </a:spcAft>
              <a:buSzPts val="1260"/>
              <a:buChar char="🞚"/>
            </a:pPr>
            <a:r>
              <a:rPr lang="en-US"/>
              <a:t>Prepare the sauce</a:t>
            </a:r>
            <a:endParaRPr/>
          </a:p>
          <a:p>
            <a:pPr marL="720000" lvl="1" indent="-270000" algn="l" rtl="0">
              <a:spcBef>
                <a:spcPts val="960"/>
              </a:spcBef>
              <a:spcAft>
                <a:spcPts val="0"/>
              </a:spcAft>
              <a:buSzPts val="1260"/>
              <a:buChar char="🞚"/>
            </a:pPr>
            <a:r>
              <a:rPr lang="en-US"/>
              <a:t>Mix everything</a:t>
            </a:r>
            <a:endParaRPr/>
          </a:p>
          <a:p>
            <a:pPr marL="342900" lvl="0" indent="-306000" algn="l" rtl="0">
              <a:spcBef>
                <a:spcPts val="1000"/>
              </a:spcBef>
              <a:spcAft>
                <a:spcPts val="0"/>
              </a:spcAft>
              <a:buSzPts val="1400"/>
              <a:buChar char="◈"/>
            </a:pPr>
            <a:r>
              <a:rPr lang="en-US"/>
              <a:t>How would you cook the food concurrently? </a:t>
            </a:r>
            <a:endParaRPr/>
          </a:p>
          <a:p>
            <a:pPr marL="342900" lvl="0" indent="-306000" algn="l" rtl="0">
              <a:spcBef>
                <a:spcPts val="1000"/>
              </a:spcBef>
              <a:spcAft>
                <a:spcPts val="0"/>
              </a:spcAft>
              <a:buSzPts val="1400"/>
              <a:buChar char="◈"/>
            </a:pPr>
            <a:r>
              <a:rPr lang="en-US"/>
              <a:t>Why is that better?</a:t>
            </a:r>
            <a:endParaRPr/>
          </a:p>
        </p:txBody>
      </p:sp>
      <p:pic>
        <p:nvPicPr>
          <p:cNvPr id="170" name="Google Shape;170;p25" descr="A person cooking food on a stove&#10;&#10;Description automatically generated"/>
          <p:cNvPicPr preferRelativeResize="0"/>
          <p:nvPr/>
        </p:nvPicPr>
        <p:blipFill rotWithShape="1">
          <a:blip r:embed="rId3">
            <a:alphaModFix/>
          </a:blip>
          <a:srcRect/>
          <a:stretch/>
        </p:blipFill>
        <p:spPr>
          <a:xfrm>
            <a:off x="7208807" y="1732449"/>
            <a:ext cx="4058750" cy="4058750"/>
          </a:xfrm>
          <a:prstGeom prst="rect">
            <a:avLst/>
          </a:prstGeom>
          <a:noFill/>
          <a:ln>
            <a:noFill/>
          </a:ln>
          <a:effectLst>
            <a:outerShdw blurRad="190500" algn="tl" rotWithShape="0">
              <a:srgbClr val="000000">
                <a:alpha val="69803"/>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Types of Concurrency</a:t>
            </a:r>
            <a:endParaRPr/>
          </a:p>
        </p:txBody>
      </p:sp>
      <p:sp>
        <p:nvSpPr>
          <p:cNvPr id="176" name="Google Shape;176;p26"/>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Parallelism – doing things simultaneously</a:t>
            </a:r>
            <a:endParaRPr/>
          </a:p>
          <a:p>
            <a:pPr marL="720000" lvl="1" indent="-270000" algn="l" rtl="0">
              <a:spcBef>
                <a:spcPts val="960"/>
              </a:spcBef>
              <a:spcAft>
                <a:spcPts val="0"/>
              </a:spcAft>
              <a:buSzPts val="1260"/>
              <a:buChar char="🞚"/>
            </a:pPr>
            <a:r>
              <a:rPr lang="en-US"/>
              <a:t>Like 2 people slicing veggies together</a:t>
            </a:r>
            <a:endParaRPr/>
          </a:p>
          <a:p>
            <a:pPr marL="720000" lvl="1" indent="-270000" algn="l" rtl="0">
              <a:spcBef>
                <a:spcPts val="960"/>
              </a:spcBef>
              <a:spcAft>
                <a:spcPts val="0"/>
              </a:spcAft>
              <a:buSzPts val="1260"/>
              <a:buChar char="🞚"/>
            </a:pPr>
            <a:r>
              <a:rPr lang="en-US"/>
              <a:t>Like a multi-core CPU running multiple processes/threads</a:t>
            </a:r>
            <a:endParaRPr/>
          </a:p>
          <a:p>
            <a:pPr marL="720000" lvl="1" indent="-189990" algn="l" rtl="0">
              <a:spcBef>
                <a:spcPts val="960"/>
              </a:spcBef>
              <a:spcAft>
                <a:spcPts val="0"/>
              </a:spcAft>
              <a:buSzPts val="1260"/>
              <a:buNone/>
            </a:pPr>
            <a:endParaRPr/>
          </a:p>
          <a:p>
            <a:pPr marL="720000" lvl="1" indent="-189990" algn="l" rtl="0">
              <a:spcBef>
                <a:spcPts val="960"/>
              </a:spcBef>
              <a:spcAft>
                <a:spcPts val="0"/>
              </a:spcAft>
              <a:buSzPts val="1260"/>
              <a:buNone/>
            </a:pPr>
            <a:endParaRPr/>
          </a:p>
          <a:p>
            <a:pPr marL="342900" lvl="0" indent="-306000" algn="l" rtl="0">
              <a:spcBef>
                <a:spcPts val="1000"/>
              </a:spcBef>
              <a:spcAft>
                <a:spcPts val="0"/>
              </a:spcAft>
              <a:buSzPts val="1400"/>
              <a:buChar char="◈"/>
            </a:pPr>
            <a:r>
              <a:rPr lang="en-US"/>
              <a:t>Time Slicing – interlacing tasks (taking turns)</a:t>
            </a:r>
            <a:endParaRPr/>
          </a:p>
          <a:p>
            <a:pPr marL="720000" lvl="1" indent="-270000" algn="l" rtl="0">
              <a:spcBef>
                <a:spcPts val="960"/>
              </a:spcBef>
              <a:spcAft>
                <a:spcPts val="0"/>
              </a:spcAft>
              <a:buSzPts val="1260"/>
              <a:buChar char="🞚"/>
            </a:pPr>
            <a:r>
              <a:rPr lang="en-US"/>
              <a:t>Like slicing veggies, then stirring the noodles, then slicing more veggies</a:t>
            </a:r>
            <a:endParaRPr/>
          </a:p>
          <a:p>
            <a:pPr marL="720000" lvl="1" indent="-270000" algn="l" rtl="0">
              <a:spcBef>
                <a:spcPts val="960"/>
              </a:spcBef>
              <a:spcAft>
                <a:spcPts val="0"/>
              </a:spcAft>
              <a:buSzPts val="1260"/>
              <a:buChar char="🞚"/>
            </a:pPr>
            <a:r>
              <a:rPr lang="en-US"/>
              <a:t>Like an OS kernel juggling between processes/threads on a single CPU core</a:t>
            </a:r>
            <a:endParaRPr/>
          </a:p>
        </p:txBody>
      </p:sp>
      <p:sp>
        <p:nvSpPr>
          <p:cNvPr id="177" name="Google Shape;177;p26"/>
          <p:cNvSpPr/>
          <p:nvPr/>
        </p:nvSpPr>
        <p:spPr>
          <a:xfrm>
            <a:off x="7384647" y="1732449"/>
            <a:ext cx="3368233" cy="52086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lay"/>
                <a:ea typeface="Play"/>
                <a:cs typeface="Play"/>
                <a:sym typeface="Play"/>
              </a:rPr>
              <a:t>Task 1</a:t>
            </a:r>
            <a:endParaRPr/>
          </a:p>
        </p:txBody>
      </p:sp>
      <p:sp>
        <p:nvSpPr>
          <p:cNvPr id="178" name="Google Shape;178;p26"/>
          <p:cNvSpPr/>
          <p:nvPr/>
        </p:nvSpPr>
        <p:spPr>
          <a:xfrm>
            <a:off x="7384647" y="2405708"/>
            <a:ext cx="3368233"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lay"/>
                <a:ea typeface="Play"/>
                <a:cs typeface="Play"/>
                <a:sym typeface="Play"/>
              </a:rPr>
              <a:t>Task 2</a:t>
            </a:r>
            <a:endParaRPr/>
          </a:p>
        </p:txBody>
      </p:sp>
      <p:grpSp>
        <p:nvGrpSpPr>
          <p:cNvPr id="179" name="Google Shape;179;p26"/>
          <p:cNvGrpSpPr/>
          <p:nvPr/>
        </p:nvGrpSpPr>
        <p:grpSpPr>
          <a:xfrm>
            <a:off x="7384647" y="3078967"/>
            <a:ext cx="3750199" cy="369332"/>
            <a:chOff x="4051139" y="3761824"/>
            <a:chExt cx="7207472" cy="369332"/>
          </a:xfrm>
        </p:grpSpPr>
        <p:cxnSp>
          <p:nvCxnSpPr>
            <p:cNvPr id="180" name="Google Shape;180;p26"/>
            <p:cNvCxnSpPr/>
            <p:nvPr/>
          </p:nvCxnSpPr>
          <p:spPr>
            <a:xfrm>
              <a:off x="4051139" y="3761824"/>
              <a:ext cx="6632294" cy="0"/>
            </a:xfrm>
            <a:prstGeom prst="straightConnector1">
              <a:avLst/>
            </a:prstGeom>
            <a:noFill/>
            <a:ln w="38100" cap="flat" cmpd="sng">
              <a:solidFill>
                <a:schemeClr val="lt2"/>
              </a:solidFill>
              <a:prstDash val="solid"/>
              <a:round/>
              <a:headEnd type="none" w="sm" len="sm"/>
              <a:tailEnd type="triangle" w="med" len="med"/>
            </a:ln>
          </p:spPr>
        </p:cxnSp>
        <p:sp>
          <p:nvSpPr>
            <p:cNvPr id="181" name="Google Shape;181;p26"/>
            <p:cNvSpPr txBox="1"/>
            <p:nvPr/>
          </p:nvSpPr>
          <p:spPr>
            <a:xfrm>
              <a:off x="9612460" y="3761824"/>
              <a:ext cx="16461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Play"/>
                  <a:ea typeface="Play"/>
                  <a:cs typeface="Play"/>
                  <a:sym typeface="Play"/>
                </a:rPr>
                <a:t>Time</a:t>
              </a:r>
              <a:endParaRPr/>
            </a:p>
          </p:txBody>
        </p:sp>
      </p:grpSp>
      <p:sp>
        <p:nvSpPr>
          <p:cNvPr id="182" name="Google Shape;182;p26"/>
          <p:cNvSpPr/>
          <p:nvPr/>
        </p:nvSpPr>
        <p:spPr>
          <a:xfrm>
            <a:off x="4664597" y="5364404"/>
            <a:ext cx="1886674" cy="52086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lay"/>
                <a:ea typeface="Play"/>
                <a:cs typeface="Play"/>
                <a:sym typeface="Play"/>
              </a:rPr>
              <a:t>Task 1</a:t>
            </a:r>
            <a:endParaRPr/>
          </a:p>
        </p:txBody>
      </p:sp>
      <p:sp>
        <p:nvSpPr>
          <p:cNvPr id="183" name="Google Shape;183;p26"/>
          <p:cNvSpPr/>
          <p:nvPr/>
        </p:nvSpPr>
        <p:spPr>
          <a:xfrm>
            <a:off x="6551271" y="5361999"/>
            <a:ext cx="1215341"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2</a:t>
            </a:r>
            <a:endParaRPr dirty="0"/>
          </a:p>
        </p:txBody>
      </p:sp>
      <p:grpSp>
        <p:nvGrpSpPr>
          <p:cNvPr id="184" name="Google Shape;184;p26"/>
          <p:cNvGrpSpPr/>
          <p:nvPr/>
        </p:nvGrpSpPr>
        <p:grpSpPr>
          <a:xfrm>
            <a:off x="4664597" y="6001063"/>
            <a:ext cx="7407798" cy="369332"/>
            <a:chOff x="4051139" y="3761824"/>
            <a:chExt cx="7207472" cy="369332"/>
          </a:xfrm>
        </p:grpSpPr>
        <p:cxnSp>
          <p:nvCxnSpPr>
            <p:cNvPr id="185" name="Google Shape;185;p26"/>
            <p:cNvCxnSpPr/>
            <p:nvPr/>
          </p:nvCxnSpPr>
          <p:spPr>
            <a:xfrm>
              <a:off x="4051139" y="3761824"/>
              <a:ext cx="6632294" cy="0"/>
            </a:xfrm>
            <a:prstGeom prst="straightConnector1">
              <a:avLst/>
            </a:prstGeom>
            <a:noFill/>
            <a:ln w="38100" cap="flat" cmpd="sng">
              <a:solidFill>
                <a:schemeClr val="lt2"/>
              </a:solidFill>
              <a:prstDash val="solid"/>
              <a:round/>
              <a:headEnd type="none" w="sm" len="sm"/>
              <a:tailEnd type="triangle" w="med" len="med"/>
            </a:ln>
          </p:spPr>
        </p:cxnSp>
        <p:sp>
          <p:nvSpPr>
            <p:cNvPr id="186" name="Google Shape;186;p26"/>
            <p:cNvSpPr txBox="1"/>
            <p:nvPr/>
          </p:nvSpPr>
          <p:spPr>
            <a:xfrm>
              <a:off x="10108254" y="3761824"/>
              <a:ext cx="11503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Play"/>
                  <a:ea typeface="Play"/>
                  <a:cs typeface="Play"/>
                  <a:sym typeface="Play"/>
                </a:rPr>
                <a:t>Time</a:t>
              </a:r>
              <a:endParaRPr/>
            </a:p>
          </p:txBody>
        </p:sp>
      </p:grpSp>
      <p:sp>
        <p:nvSpPr>
          <p:cNvPr id="187" name="Google Shape;187;p26"/>
          <p:cNvSpPr/>
          <p:nvPr/>
        </p:nvSpPr>
        <p:spPr>
          <a:xfrm>
            <a:off x="7766612" y="5361999"/>
            <a:ext cx="798654" cy="52086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lay"/>
                <a:ea typeface="Play"/>
                <a:cs typeface="Play"/>
                <a:sym typeface="Play"/>
              </a:rPr>
              <a:t>Task 1</a:t>
            </a:r>
            <a:endParaRPr/>
          </a:p>
        </p:txBody>
      </p:sp>
      <p:sp>
        <p:nvSpPr>
          <p:cNvPr id="188" name="Google Shape;188;p26"/>
          <p:cNvSpPr/>
          <p:nvPr/>
        </p:nvSpPr>
        <p:spPr>
          <a:xfrm>
            <a:off x="8565266" y="5361999"/>
            <a:ext cx="1620456" cy="520860"/>
          </a:xfrm>
          <a:prstGeom prst="rect">
            <a:avLst/>
          </a:prstGeom>
          <a:gradFill>
            <a:gsLst>
              <a:gs pos="0">
                <a:srgbClr val="948184"/>
              </a:gs>
              <a:gs pos="100000">
                <a:srgbClr val="756264"/>
              </a:gs>
            </a:gsLst>
            <a:lin ang="5400000" scaled="0"/>
          </a:gradFill>
          <a:ln w="9525" cap="rnd" cmpd="sng">
            <a:solidFill>
              <a:srgbClr val="826D70"/>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Play"/>
                <a:ea typeface="Play"/>
                <a:cs typeface="Play"/>
                <a:sym typeface="Play"/>
              </a:rPr>
              <a:t>Task 2</a:t>
            </a:r>
            <a:endParaRPr dirty="0"/>
          </a:p>
        </p:txBody>
      </p:sp>
      <p:sp>
        <p:nvSpPr>
          <p:cNvPr id="189" name="Google Shape;189;p26"/>
          <p:cNvSpPr/>
          <p:nvPr/>
        </p:nvSpPr>
        <p:spPr>
          <a:xfrm>
            <a:off x="10185722" y="5361998"/>
            <a:ext cx="1215341" cy="520860"/>
          </a:xfrm>
          <a:prstGeom prst="rect">
            <a:avLst/>
          </a:prstGeom>
          <a:gradFill>
            <a:gsLst>
              <a:gs pos="0">
                <a:srgbClr val="8F7D71"/>
              </a:gs>
              <a:gs pos="100000">
                <a:srgbClr val="6E5E52"/>
              </a:gs>
            </a:gsLst>
            <a:lin ang="5400000" scaled="0"/>
          </a:gradFill>
          <a:ln w="9525" cap="rnd" cmpd="sng">
            <a:solidFill>
              <a:srgbClr val="7B695C"/>
            </a:solidFill>
            <a:prstDash val="solid"/>
            <a:round/>
            <a:headEnd type="none" w="sm" len="sm"/>
            <a:tailEnd type="none" w="sm" len="sm"/>
          </a:ln>
          <a:effectLst>
            <a:outerShdw blurRad="63500" dist="254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Play"/>
                <a:ea typeface="Play"/>
                <a:cs typeface="Play"/>
                <a:sym typeface="Play"/>
              </a:rPr>
              <a:t>Task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Two Types of Tasks</a:t>
            </a:r>
            <a:endParaRPr/>
          </a:p>
        </p:txBody>
      </p:sp>
      <p:sp>
        <p:nvSpPr>
          <p:cNvPr id="195" name="Google Shape;195;p27"/>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CPU-bound</a:t>
            </a:r>
            <a:endParaRPr/>
          </a:p>
          <a:p>
            <a:pPr marL="720000" lvl="1" indent="-270000" algn="l" rtl="0">
              <a:spcBef>
                <a:spcPts val="960"/>
              </a:spcBef>
              <a:spcAft>
                <a:spcPts val="0"/>
              </a:spcAft>
              <a:buSzPts val="1260"/>
              <a:buChar char="🞚"/>
            </a:pPr>
            <a:r>
              <a:rPr lang="en-US"/>
              <a:t>Intensive computation that requires the CPU</a:t>
            </a:r>
            <a:endParaRPr/>
          </a:p>
          <a:p>
            <a:pPr marL="720000" lvl="1" indent="-270000" algn="l" rtl="0">
              <a:spcBef>
                <a:spcPts val="960"/>
              </a:spcBef>
              <a:spcAft>
                <a:spcPts val="0"/>
              </a:spcAft>
              <a:buSzPts val="1260"/>
              <a:buChar char="🞚"/>
            </a:pPr>
            <a:r>
              <a:rPr lang="en-US"/>
              <a:t>The bottle-neck is the speed of the computations</a:t>
            </a:r>
            <a:endParaRPr/>
          </a:p>
          <a:p>
            <a:pPr marL="720000" lvl="1" indent="-270000" algn="l" rtl="0">
              <a:spcBef>
                <a:spcPts val="960"/>
              </a:spcBef>
              <a:spcAft>
                <a:spcPts val="0"/>
              </a:spcAft>
              <a:buSzPts val="1260"/>
              <a:buChar char="🞚"/>
            </a:pPr>
            <a:r>
              <a:rPr lang="en-US"/>
              <a:t>Like image analysis, sorting arrays, training neural networks, …</a:t>
            </a:r>
            <a:endParaRPr/>
          </a:p>
          <a:p>
            <a:pPr marL="720000" lvl="1" indent="-270000" algn="l" rtl="0">
              <a:spcBef>
                <a:spcPts val="960"/>
              </a:spcBef>
              <a:spcAft>
                <a:spcPts val="0"/>
              </a:spcAft>
              <a:buSzPts val="1260"/>
              <a:buChar char="🞚"/>
            </a:pPr>
            <a:r>
              <a:rPr lang="en-US"/>
              <a:t>Like slicing veggies</a:t>
            </a:r>
            <a:endParaRPr/>
          </a:p>
          <a:p>
            <a:pPr marL="342900" lvl="0" indent="-306000" algn="l" rtl="0">
              <a:spcBef>
                <a:spcPts val="1000"/>
              </a:spcBef>
              <a:spcAft>
                <a:spcPts val="0"/>
              </a:spcAft>
              <a:buSzPts val="1400"/>
              <a:buChar char="◈"/>
            </a:pPr>
            <a:r>
              <a:rPr lang="en-US"/>
              <a:t>IO-bound</a:t>
            </a:r>
            <a:endParaRPr/>
          </a:p>
          <a:p>
            <a:pPr marL="720000" lvl="1" indent="-270000" algn="l" rtl="0">
              <a:spcBef>
                <a:spcPts val="960"/>
              </a:spcBef>
              <a:spcAft>
                <a:spcPts val="0"/>
              </a:spcAft>
              <a:buSzPts val="1260"/>
              <a:buChar char="🞚"/>
            </a:pPr>
            <a:r>
              <a:rPr lang="en-US"/>
              <a:t>Waiting for stuff to finish or be ready for action</a:t>
            </a:r>
            <a:endParaRPr/>
          </a:p>
          <a:p>
            <a:pPr marL="720000" lvl="1" indent="-270000" algn="l" rtl="0">
              <a:spcBef>
                <a:spcPts val="960"/>
              </a:spcBef>
              <a:spcAft>
                <a:spcPts val="0"/>
              </a:spcAft>
              <a:buSzPts val="1260"/>
              <a:buChar char="🞚"/>
            </a:pPr>
            <a:r>
              <a:rPr lang="en-US"/>
              <a:t>The bottle-neck is the idle waiting time</a:t>
            </a:r>
            <a:endParaRPr/>
          </a:p>
          <a:p>
            <a:pPr marL="720000" lvl="1" indent="-270000" algn="l" rtl="0">
              <a:spcBef>
                <a:spcPts val="960"/>
              </a:spcBef>
              <a:spcAft>
                <a:spcPts val="0"/>
              </a:spcAft>
              <a:buSzPts val="1260"/>
              <a:buChar char="🞚"/>
            </a:pPr>
            <a:r>
              <a:rPr lang="en-US"/>
              <a:t>Like reading a file, making an HTTP request, saving data in a DB, …</a:t>
            </a:r>
            <a:endParaRPr/>
          </a:p>
          <a:p>
            <a:pPr marL="720000" lvl="1" indent="-270000" algn="l" rtl="0">
              <a:spcBef>
                <a:spcPts val="960"/>
              </a:spcBef>
              <a:spcAft>
                <a:spcPts val="0"/>
              </a:spcAft>
              <a:buSzPts val="1260"/>
              <a:buChar char="🞚"/>
            </a:pPr>
            <a:r>
              <a:rPr lang="en-US"/>
              <a:t>Like waiting for the noodles to boil</a:t>
            </a:r>
            <a:endParaRPr/>
          </a:p>
        </p:txBody>
      </p:sp>
      <p:pic>
        <p:nvPicPr>
          <p:cNvPr id="196" name="Google Shape;196;p27" descr="A computer chip on fire&#10;&#10;Description automatically generated"/>
          <p:cNvPicPr preferRelativeResize="0"/>
          <p:nvPr/>
        </p:nvPicPr>
        <p:blipFill rotWithShape="1">
          <a:blip r:embed="rId3">
            <a:alphaModFix/>
          </a:blip>
          <a:srcRect/>
          <a:stretch/>
        </p:blipFill>
        <p:spPr>
          <a:xfrm>
            <a:off x="9024946" y="1580050"/>
            <a:ext cx="2015752" cy="2015752"/>
          </a:xfrm>
          <a:prstGeom prst="rect">
            <a:avLst/>
          </a:prstGeom>
          <a:noFill/>
          <a:ln>
            <a:noFill/>
          </a:ln>
          <a:effectLst>
            <a:outerShdw blurRad="190500" algn="tl" rotWithShape="0">
              <a:srgbClr val="000000">
                <a:alpha val="69803"/>
              </a:srgbClr>
            </a:outerShdw>
          </a:effectLst>
        </p:spPr>
      </p:pic>
      <p:pic>
        <p:nvPicPr>
          <p:cNvPr id="197" name="Google Shape;197;p27" descr="A person looking at his watch&#10;&#10;Description automatically generated"/>
          <p:cNvPicPr preferRelativeResize="0"/>
          <p:nvPr/>
        </p:nvPicPr>
        <p:blipFill rotWithShape="1">
          <a:blip r:embed="rId4">
            <a:alphaModFix/>
          </a:blip>
          <a:srcRect/>
          <a:stretch/>
        </p:blipFill>
        <p:spPr>
          <a:xfrm>
            <a:off x="9313659" y="3748201"/>
            <a:ext cx="1444974" cy="2167462"/>
          </a:xfrm>
          <a:prstGeom prst="rect">
            <a:avLst/>
          </a:prstGeom>
          <a:noFill/>
          <a:ln>
            <a:noFill/>
          </a:ln>
          <a:effectLst>
            <a:outerShdw blurRad="190500" algn="tl" rotWithShape="0">
              <a:srgbClr val="000000">
                <a:alpha val="69803"/>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Case-Specific Optimization</a:t>
            </a:r>
            <a:endParaRPr/>
          </a:p>
        </p:txBody>
      </p:sp>
      <p:sp>
        <p:nvSpPr>
          <p:cNvPr id="203" name="Google Shape;203;p28"/>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CPU-bound tasks are optimized by…</a:t>
            </a:r>
            <a:endParaRPr/>
          </a:p>
          <a:p>
            <a:pPr marL="720000" lvl="1" indent="-189990" algn="l" rtl="0">
              <a:spcBef>
                <a:spcPts val="960"/>
              </a:spcBef>
              <a:spcAft>
                <a:spcPts val="0"/>
              </a:spcAft>
              <a:buSzPts val="1260"/>
              <a:buNone/>
            </a:pPr>
            <a:endParaRPr/>
          </a:p>
          <a:p>
            <a:pPr marL="720000" lvl="1" indent="-189990" algn="l" rtl="0">
              <a:spcBef>
                <a:spcPts val="960"/>
              </a:spcBef>
              <a:spcAft>
                <a:spcPts val="0"/>
              </a:spcAft>
              <a:buSzPts val="1260"/>
              <a:buNone/>
            </a:pPr>
            <a:endParaRPr/>
          </a:p>
          <a:p>
            <a:pPr marL="720000" lvl="1" indent="-189990" algn="l" rtl="0">
              <a:spcBef>
                <a:spcPts val="960"/>
              </a:spcBef>
              <a:spcAft>
                <a:spcPts val="0"/>
              </a:spcAft>
              <a:buSzPts val="1260"/>
              <a:buNone/>
            </a:pPr>
            <a:endParaRPr/>
          </a:p>
          <a:p>
            <a:pPr marL="720000" lvl="1" indent="-189990" algn="l" rtl="0">
              <a:spcBef>
                <a:spcPts val="960"/>
              </a:spcBef>
              <a:spcAft>
                <a:spcPts val="0"/>
              </a:spcAft>
              <a:buSzPts val="1260"/>
              <a:buNone/>
            </a:pPr>
            <a:endParaRPr/>
          </a:p>
          <a:p>
            <a:pPr marL="342900" lvl="0" indent="-306000" algn="l" rtl="0">
              <a:spcBef>
                <a:spcPts val="1000"/>
              </a:spcBef>
              <a:spcAft>
                <a:spcPts val="0"/>
              </a:spcAft>
              <a:buSzPts val="1400"/>
              <a:buChar char="◈"/>
            </a:pPr>
            <a:r>
              <a:rPr lang="en-US"/>
              <a:t>IO-bound tasks are optimized by…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Case-Specific Optimization</a:t>
            </a:r>
            <a:endParaRPr/>
          </a:p>
        </p:txBody>
      </p:sp>
      <p:sp>
        <p:nvSpPr>
          <p:cNvPr id="209" name="Google Shape;209;p29"/>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CPU-bound tasks are optimized by parallelization</a:t>
            </a:r>
            <a:endParaRPr/>
          </a:p>
          <a:p>
            <a:pPr marL="720000" lvl="1" indent="-270000" algn="l" rtl="0">
              <a:spcBef>
                <a:spcPts val="960"/>
              </a:spcBef>
              <a:spcAft>
                <a:spcPts val="0"/>
              </a:spcAft>
              <a:buSzPts val="1260"/>
              <a:buChar char="🞚"/>
            </a:pPr>
            <a:r>
              <a:rPr lang="en-US"/>
              <a:t>Two people slice faster than one</a:t>
            </a:r>
            <a:endParaRPr/>
          </a:p>
          <a:p>
            <a:pPr marL="720000" lvl="1" indent="-270000" algn="l" rtl="0">
              <a:spcBef>
                <a:spcPts val="960"/>
              </a:spcBef>
              <a:spcAft>
                <a:spcPts val="0"/>
              </a:spcAft>
              <a:buSzPts val="1260"/>
              <a:buChar char="🞚"/>
            </a:pPr>
            <a:r>
              <a:rPr lang="en-US"/>
              <a:t>But they still wait for the noodles together</a:t>
            </a:r>
            <a:endParaRPr/>
          </a:p>
          <a:p>
            <a:pPr marL="720000" lvl="1" indent="-189990" algn="l" rtl="0">
              <a:spcBef>
                <a:spcPts val="960"/>
              </a:spcBef>
              <a:spcAft>
                <a:spcPts val="0"/>
              </a:spcAft>
              <a:buSzPts val="1260"/>
              <a:buNone/>
            </a:pPr>
            <a:endParaRPr/>
          </a:p>
          <a:p>
            <a:pPr marL="720000" lvl="1" indent="-189990" algn="l" rtl="0">
              <a:spcBef>
                <a:spcPts val="960"/>
              </a:spcBef>
              <a:spcAft>
                <a:spcPts val="0"/>
              </a:spcAft>
              <a:buSzPts val="1260"/>
              <a:buNone/>
            </a:pPr>
            <a:endParaRPr/>
          </a:p>
          <a:p>
            <a:pPr marL="342900" lvl="0" indent="-306000" algn="l" rtl="0">
              <a:spcBef>
                <a:spcPts val="1000"/>
              </a:spcBef>
              <a:spcAft>
                <a:spcPts val="0"/>
              </a:spcAft>
              <a:buSzPts val="1400"/>
              <a:buChar char="◈"/>
            </a:pPr>
            <a:r>
              <a:rPr lang="en-US"/>
              <a:t>IO-bound tasks are optimized by time-slicing</a:t>
            </a:r>
            <a:endParaRPr/>
          </a:p>
          <a:p>
            <a:pPr marL="720000" lvl="1" indent="-270000" algn="l" rtl="0">
              <a:spcBef>
                <a:spcPts val="960"/>
              </a:spcBef>
              <a:spcAft>
                <a:spcPts val="0"/>
              </a:spcAft>
              <a:buSzPts val="1260"/>
              <a:buChar char="🞚"/>
            </a:pPr>
            <a:r>
              <a:rPr lang="en-US"/>
              <a:t>You can slice more veggies while waiting</a:t>
            </a:r>
            <a:endParaRPr/>
          </a:p>
          <a:p>
            <a:pPr marL="720000" lvl="1" indent="-270000" algn="l" rtl="0">
              <a:spcBef>
                <a:spcPts val="960"/>
              </a:spcBef>
              <a:spcAft>
                <a:spcPts val="0"/>
              </a:spcAft>
              <a:buSzPts val="1260"/>
              <a:buChar char="🞚"/>
            </a:pPr>
            <a:r>
              <a:rPr lang="en-US"/>
              <a:t>But alternating between slicing different veggies might take more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Concurrency Implementations</a:t>
            </a:r>
            <a:endParaRPr/>
          </a:p>
        </p:txBody>
      </p:sp>
      <p:sp>
        <p:nvSpPr>
          <p:cNvPr id="215" name="Google Shape;215;p30"/>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Parallelism</a:t>
            </a:r>
            <a:endParaRPr/>
          </a:p>
          <a:p>
            <a:pPr marL="720000" lvl="1" indent="-270000" algn="l" rtl="0">
              <a:spcBef>
                <a:spcPts val="960"/>
              </a:spcBef>
              <a:spcAft>
                <a:spcPts val="0"/>
              </a:spcAft>
              <a:buSzPts val="1260"/>
              <a:buChar char="🞚"/>
            </a:pPr>
            <a:r>
              <a:rPr lang="en-US"/>
              <a:t>Multiprocessing – splitting the work between multiple processes</a:t>
            </a:r>
            <a:endParaRPr/>
          </a:p>
          <a:p>
            <a:pPr marL="720000" lvl="1" indent="-270000" algn="l" rtl="0">
              <a:spcBef>
                <a:spcPts val="960"/>
              </a:spcBef>
              <a:spcAft>
                <a:spcPts val="0"/>
              </a:spcAft>
              <a:buSzPts val="1260"/>
              <a:buChar char="🞚"/>
            </a:pPr>
            <a:r>
              <a:rPr lang="en-US"/>
              <a:t>Threading – splitting the work between multiple threads</a:t>
            </a:r>
            <a:endParaRPr/>
          </a:p>
          <a:p>
            <a:pPr marL="1026000" lvl="2" indent="-216000" algn="l" rtl="0">
              <a:spcBef>
                <a:spcPts val="920"/>
              </a:spcBef>
              <a:spcAft>
                <a:spcPts val="0"/>
              </a:spcAft>
              <a:buSzPts val="1120"/>
              <a:buChar char="◈"/>
            </a:pPr>
            <a:r>
              <a:rPr lang="en-US"/>
              <a:t>Not in Python though, because of the </a:t>
            </a:r>
            <a:r>
              <a:rPr lang="en-US" u="sng">
                <a:solidFill>
                  <a:schemeClr val="hlink"/>
                </a:solidFill>
                <a:hlinkClick r:id="rId3"/>
              </a:rPr>
              <a:t>global interpreter lock</a:t>
            </a:r>
            <a:endParaRPr/>
          </a:p>
          <a:p>
            <a:pPr marL="342900" lvl="0" indent="-217100" algn="l" rtl="0">
              <a:spcBef>
                <a:spcPts val="1000"/>
              </a:spcBef>
              <a:spcAft>
                <a:spcPts val="0"/>
              </a:spcAft>
              <a:buSzPts val="1400"/>
              <a:buNone/>
            </a:pPr>
            <a:endParaRPr/>
          </a:p>
          <a:p>
            <a:pPr marL="342900" lvl="0" indent="-306000" algn="l" rtl="0">
              <a:spcBef>
                <a:spcPts val="1000"/>
              </a:spcBef>
              <a:spcAft>
                <a:spcPts val="0"/>
              </a:spcAft>
              <a:buSzPts val="1400"/>
              <a:buChar char="◈"/>
            </a:pPr>
            <a:r>
              <a:rPr lang="en-US"/>
              <a:t>Time-slicing</a:t>
            </a:r>
            <a:endParaRPr/>
          </a:p>
          <a:p>
            <a:pPr marL="720000" lvl="1" indent="-270000" algn="l" rtl="0">
              <a:spcBef>
                <a:spcPts val="960"/>
              </a:spcBef>
              <a:spcAft>
                <a:spcPts val="0"/>
              </a:spcAft>
              <a:buSzPts val="1260"/>
              <a:buChar char="🞚"/>
            </a:pPr>
            <a:r>
              <a:rPr lang="en-US"/>
              <a:t>Threading in Python</a:t>
            </a:r>
            <a:endParaRPr/>
          </a:p>
          <a:p>
            <a:pPr marL="1026000" lvl="2" indent="-216000" algn="l" rtl="0">
              <a:spcBef>
                <a:spcPts val="920"/>
              </a:spcBef>
              <a:spcAft>
                <a:spcPts val="0"/>
              </a:spcAft>
              <a:buSzPts val="1120"/>
              <a:buChar char="◈"/>
            </a:pPr>
            <a:r>
              <a:rPr lang="en-US"/>
              <a:t>See note about </a:t>
            </a:r>
            <a:r>
              <a:rPr lang="en-US" u="sng">
                <a:solidFill>
                  <a:schemeClr val="hlink"/>
                </a:solidFill>
                <a:hlinkClick r:id="rId3"/>
              </a:rPr>
              <a:t>GIL</a:t>
            </a:r>
            <a:r>
              <a:rPr lang="en-US"/>
              <a:t> above</a:t>
            </a:r>
            <a:endParaRPr/>
          </a:p>
          <a:p>
            <a:pPr marL="720000" lvl="1" indent="-270000" algn="l" rtl="0">
              <a:spcBef>
                <a:spcPts val="960"/>
              </a:spcBef>
              <a:spcAft>
                <a:spcPts val="0"/>
              </a:spcAft>
              <a:buSzPts val="1260"/>
              <a:buChar char="🞚"/>
            </a:pPr>
            <a:r>
              <a:rPr lang="en-US"/>
              <a:t>AsyncIO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4000"/>
              <a:buFont typeface="Play"/>
              <a:buNone/>
            </a:pPr>
            <a:r>
              <a:rPr lang="en-US"/>
              <a:t>Threading vs. AsyncIO</a:t>
            </a:r>
            <a:endParaRPr/>
          </a:p>
        </p:txBody>
      </p:sp>
      <p:sp>
        <p:nvSpPr>
          <p:cNvPr id="221" name="Google Shape;221;p31"/>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342900" lvl="0" indent="-306000" algn="l" rtl="0">
              <a:spcBef>
                <a:spcPts val="0"/>
              </a:spcBef>
              <a:spcAft>
                <a:spcPts val="0"/>
              </a:spcAft>
              <a:buSzPts val="1400"/>
              <a:buChar char="◈"/>
            </a:pPr>
            <a:r>
              <a:rPr lang="en-US"/>
              <a:t>Threading – pre-emptive multitasking</a:t>
            </a:r>
            <a:endParaRPr/>
          </a:p>
          <a:p>
            <a:pPr marL="720000" lvl="1" indent="-270000" algn="l" rtl="0">
              <a:spcBef>
                <a:spcPts val="960"/>
              </a:spcBef>
              <a:spcAft>
                <a:spcPts val="0"/>
              </a:spcAft>
              <a:buSzPts val="1260"/>
              <a:buChar char="🞚"/>
            </a:pPr>
            <a:r>
              <a:rPr lang="en-US"/>
              <a:t>The OS decides when to switch between threads</a:t>
            </a:r>
            <a:endParaRPr/>
          </a:p>
          <a:p>
            <a:pPr marL="720000" lvl="1" indent="-270000" algn="l" rtl="0">
              <a:spcBef>
                <a:spcPts val="960"/>
              </a:spcBef>
              <a:spcAft>
                <a:spcPts val="0"/>
              </a:spcAft>
              <a:buSzPts val="1260"/>
              <a:buChar char="🞚"/>
            </a:pPr>
            <a:r>
              <a:rPr lang="en-US"/>
              <a:t>May lead to race-conditions, since you can’t anticipate switches</a:t>
            </a:r>
            <a:endParaRPr/>
          </a:p>
          <a:p>
            <a:pPr marL="342900" lvl="0" indent="-217100" algn="l" rtl="0">
              <a:spcBef>
                <a:spcPts val="1000"/>
              </a:spcBef>
              <a:spcAft>
                <a:spcPts val="0"/>
              </a:spcAft>
              <a:buSzPts val="1400"/>
              <a:buNone/>
            </a:pPr>
            <a:endParaRPr/>
          </a:p>
          <a:p>
            <a:pPr marL="342900" lvl="0" indent="-217100" algn="l" rtl="0">
              <a:spcBef>
                <a:spcPts val="1000"/>
              </a:spcBef>
              <a:spcAft>
                <a:spcPts val="0"/>
              </a:spcAft>
              <a:buSzPts val="1400"/>
              <a:buNone/>
            </a:pPr>
            <a:endParaRPr/>
          </a:p>
          <a:p>
            <a:pPr marL="342900" lvl="0" indent="-306000" algn="l" rtl="0">
              <a:spcBef>
                <a:spcPts val="1000"/>
              </a:spcBef>
              <a:spcAft>
                <a:spcPts val="0"/>
              </a:spcAft>
              <a:buSzPts val="1400"/>
              <a:buChar char="◈"/>
            </a:pPr>
            <a:r>
              <a:rPr lang="en-US"/>
              <a:t>AsyncIO – cooperative multitasking</a:t>
            </a:r>
            <a:endParaRPr/>
          </a:p>
          <a:p>
            <a:pPr marL="720000" lvl="1" indent="-270000" algn="l" rtl="0">
              <a:spcBef>
                <a:spcPts val="960"/>
              </a:spcBef>
              <a:spcAft>
                <a:spcPts val="0"/>
              </a:spcAft>
              <a:buSzPts val="1260"/>
              <a:buChar char="🞚"/>
            </a:pPr>
            <a:r>
              <a:rPr lang="en-US"/>
              <a:t>The programmer decides when to switch between coroutines</a:t>
            </a:r>
            <a:endParaRPr/>
          </a:p>
          <a:p>
            <a:pPr marL="720000" lvl="1" indent="-270000" algn="l" rtl="0">
              <a:spcBef>
                <a:spcPts val="960"/>
              </a:spcBef>
              <a:spcAft>
                <a:spcPts val="0"/>
              </a:spcAft>
              <a:buSzPts val="1260"/>
              <a:buChar char="🞚"/>
            </a:pPr>
            <a:r>
              <a:rPr lang="en-US"/>
              <a:t>Single-threaded</a:t>
            </a:r>
            <a:endParaRPr/>
          </a:p>
          <a:p>
            <a:pPr marL="1026000" lvl="2" indent="-216000" algn="l" rtl="0">
              <a:spcBef>
                <a:spcPts val="920"/>
              </a:spcBef>
              <a:spcAft>
                <a:spcPts val="0"/>
              </a:spcAft>
              <a:buSzPts val="1120"/>
              <a:buChar char="◈"/>
            </a:pPr>
            <a:r>
              <a:rPr lang="en-US"/>
              <a:t>Performs non-blocking IO operations via syscalls</a:t>
            </a:r>
            <a:endParaRPr/>
          </a:p>
        </p:txBody>
      </p:sp>
    </p:spTree>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1179</Words>
  <Application>Microsoft Office PowerPoint</Application>
  <PresentationFormat>Widescreen</PresentationFormat>
  <Paragraphs>186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Consolas</vt:lpstr>
      <vt:lpstr>Noto Sans Symbols</vt:lpstr>
      <vt:lpstr>Lustria</vt:lpstr>
      <vt:lpstr>Arial</vt:lpstr>
      <vt:lpstr>Play</vt:lpstr>
      <vt:lpstr>Slate</vt:lpstr>
      <vt:lpstr>AsyncIO</vt:lpstr>
      <vt:lpstr>Asynchronous Programs</vt:lpstr>
      <vt:lpstr>Motivation for Concurrency</vt:lpstr>
      <vt:lpstr>Types of Concurrency</vt:lpstr>
      <vt:lpstr>Two Types of Tasks</vt:lpstr>
      <vt:lpstr>Case-Specific Optimization</vt:lpstr>
      <vt:lpstr>Case-Specific Optimization</vt:lpstr>
      <vt:lpstr>Concurrency Implementations</vt:lpstr>
      <vt:lpstr>Threading vs. AsyncIO</vt:lpstr>
      <vt:lpstr>Concurrency Summary</vt:lpstr>
      <vt:lpstr>How AsyncIO Works</vt:lpstr>
      <vt:lpstr>How AsyncIO Works</vt:lpstr>
      <vt:lpstr>How AsyncIO Works</vt:lpstr>
      <vt:lpstr>How AsyncIO Works</vt:lpstr>
      <vt:lpstr>In practice</vt:lpstr>
      <vt:lpstr>Don’t Over-optimize!</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AsyncIO</dc:title>
  <dc:creator>Tal Bar</dc:creator>
  <cp:lastModifiedBy>Gabriel Bronshtein</cp:lastModifiedBy>
  <cp:revision>3</cp:revision>
  <dcterms:created xsi:type="dcterms:W3CDTF">2023-05-05T04:00:09Z</dcterms:created>
  <dcterms:modified xsi:type="dcterms:W3CDTF">2024-06-06T12:31:11Z</dcterms:modified>
</cp:coreProperties>
</file>