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9" r:id="rId3"/>
    <p:sldId id="269" r:id="rId4"/>
    <p:sldId id="268" r:id="rId5"/>
    <p:sldId id="283" r:id="rId6"/>
    <p:sldId id="270" r:id="rId7"/>
    <p:sldId id="281" r:id="rId8"/>
    <p:sldId id="273" r:id="rId9"/>
    <p:sldId id="274" r:id="rId10"/>
    <p:sldId id="278" r:id="rId11"/>
    <p:sldId id="279" r:id="rId12"/>
    <p:sldId id="280" r:id="rId13"/>
    <p:sldId id="275" r:id="rId14"/>
    <p:sldId id="277" r:id="rId15"/>
    <p:sldId id="28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2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B95"/>
    <a:srgbClr val="404040"/>
    <a:srgbClr val="01AB94"/>
    <a:srgbClr val="F3908C"/>
    <a:srgbClr val="FFFFFF"/>
    <a:srgbClr val="B4D9D4"/>
    <a:srgbClr val="FDE5D9"/>
    <a:srgbClr val="E0E0E0"/>
    <a:srgbClr val="DDDEDD"/>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0" d="100"/>
          <a:sy n="80" d="100"/>
        </p:scale>
        <p:origin x="136" y="44"/>
      </p:cViewPr>
      <p:guideLst>
        <p:guide orient="horz" pos="3521"/>
        <p:guide pos="3840"/>
      </p:guideLst>
    </p:cSldViewPr>
  </p:slideViewPr>
  <p:notesTextViewPr>
    <p:cViewPr>
      <p:scale>
        <a:sx n="1" d="1"/>
        <a:sy n="1" d="1"/>
      </p:scale>
      <p:origin x="0" y="0"/>
    </p:cViewPr>
  </p:notesTextViewPr>
  <p:sorterViewPr>
    <p:cViewPr>
      <p:scale>
        <a:sx n="152" d="100"/>
        <a:sy n="15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60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C086AB1-6DBA-4E83-AD48-68D01DD6469A}"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584CB0-D3B1-4BCE-9F98-E447F5CE9F4C}" type="slidenum">
              <a:rPr lang="zh-CN" altLang="en-US" smtClean="0"/>
              <a:t>‹#›</a:t>
            </a:fld>
            <a:endParaRPr lang="zh-CN" altLang="en-US"/>
          </a:p>
        </p:txBody>
      </p:sp>
    </p:spTree>
    <p:extLst>
      <p:ext uri="{BB962C8B-B14F-4D97-AF65-F5344CB8AC3E}">
        <p14:creationId xmlns:p14="http://schemas.microsoft.com/office/powerpoint/2010/main" val="491157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C086AB1-6DBA-4E83-AD48-68D01DD6469A}"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584CB0-D3B1-4BCE-9F98-E447F5CE9F4C}" type="slidenum">
              <a:rPr lang="zh-CN" altLang="en-US" smtClean="0"/>
              <a:t>‹#›</a:t>
            </a:fld>
            <a:endParaRPr lang="zh-CN" altLang="en-US"/>
          </a:p>
        </p:txBody>
      </p:sp>
    </p:spTree>
    <p:extLst>
      <p:ext uri="{BB962C8B-B14F-4D97-AF65-F5344CB8AC3E}">
        <p14:creationId xmlns:p14="http://schemas.microsoft.com/office/powerpoint/2010/main" val="90735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51639" y="6061766"/>
            <a:ext cx="1517768" cy="326167"/>
          </a:xfrm>
          <a:prstGeom prst="rect">
            <a:avLst/>
          </a:prstGeom>
        </p:spPr>
      </p:pic>
    </p:spTree>
    <p:extLst>
      <p:ext uri="{BB962C8B-B14F-4D97-AF65-F5344CB8AC3E}">
        <p14:creationId xmlns:p14="http://schemas.microsoft.com/office/powerpoint/2010/main" val="21944379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9668714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solidFill>
                  <a:srgbClr val="92D050"/>
                </a:solidFill>
                <a:latin typeface="+mj-lt"/>
              </a:defRPr>
            </a:lvl1pPr>
          </a:lstStyle>
          <a:p>
            <a:pPr lvl="0"/>
            <a:r>
              <a:rPr lang="en-US" dirty="0"/>
              <a:t>Speaker Name</a:t>
            </a:r>
          </a:p>
        </p:txBody>
      </p:sp>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b" anchorCtr="0"/>
          <a:lstStyle>
            <a:lvl1pPr>
              <a:defRPr sz="7058" spc="-98"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38123156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4161">
                      <a:schemeClr val="bg1"/>
                    </a:gs>
                    <a:gs pos="0">
                      <a:schemeClr val="bg1"/>
                    </a:gs>
                  </a:gsLst>
                  <a:lin ang="5400000" scaled="0"/>
                </a:gradFill>
              </a:defRPr>
            </a:lvl1pPr>
          </a:lstStyle>
          <a:p>
            <a:r>
              <a:rPr lang="en-US" dirty="0"/>
              <a:t>Video title</a:t>
            </a:r>
          </a:p>
        </p:txBody>
      </p:sp>
    </p:spTree>
    <p:extLst>
      <p:ext uri="{BB962C8B-B14F-4D97-AF65-F5344CB8AC3E}">
        <p14:creationId xmlns:p14="http://schemas.microsoft.com/office/powerpoint/2010/main" val="628241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467769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5620">
                      <a:schemeClr val="bg1"/>
                    </a:gs>
                    <a:gs pos="0">
                      <a:schemeClr val="bg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792915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8477245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act Layout_Accent Color 2">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Tree>
    <p:extLst>
      <p:ext uri="{BB962C8B-B14F-4D97-AF65-F5344CB8AC3E}">
        <p14:creationId xmlns:p14="http://schemas.microsoft.com/office/powerpoint/2010/main" val="19351711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59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71765994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Layout_Accent Color 1">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614959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77495796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60068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0721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74676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28946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2415"/>
            <a:ext cx="11653522" cy="2089751"/>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13245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691747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0"/>
            <a:ext cx="11151917" cy="218797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04322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C086AB1-6DBA-4E83-AD48-68D01DD6469A}"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584CB0-D3B1-4BCE-9F98-E447F5CE9F4C}" type="slidenum">
              <a:rPr lang="zh-CN" altLang="en-US" smtClean="0"/>
              <a:t>‹#›</a:t>
            </a:fld>
            <a:endParaRPr lang="zh-CN" altLang="en-US"/>
          </a:p>
        </p:txBody>
      </p:sp>
    </p:spTree>
    <p:extLst>
      <p:ext uri="{BB962C8B-B14F-4D97-AF65-F5344CB8AC3E}">
        <p14:creationId xmlns:p14="http://schemas.microsoft.com/office/powerpoint/2010/main" val="8905068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1" y="6256217"/>
            <a:ext cx="2743200" cy="365125"/>
          </a:xfrm>
          <a:prstGeom prst="rect">
            <a:avLst/>
          </a:prstGeom>
        </p:spPr>
        <p:txBody>
          <a:bodyPr/>
          <a:lstStyle/>
          <a:p>
            <a:pPr defTabSz="914367"/>
            <a:fld id="{0A164282-434E-41D4-9582-783D542A7B68}" type="slidenum">
              <a:rPr lang="en-US" sz="1765" smtClean="0">
                <a:solidFill>
                  <a:srgbClr val="505050"/>
                </a:solidFill>
              </a:rPr>
              <a:pPr defTabSz="914367"/>
              <a:t>‹#›</a:t>
            </a:fld>
            <a:endParaRPr lang="en-US" sz="1765">
              <a:solidFill>
                <a:srgbClr val="505050"/>
              </a:solidFill>
            </a:endParaRPr>
          </a:p>
        </p:txBody>
      </p:sp>
    </p:spTree>
    <p:extLst>
      <p:ext uri="{BB962C8B-B14F-4D97-AF65-F5344CB8AC3E}">
        <p14:creationId xmlns:p14="http://schemas.microsoft.com/office/powerpoint/2010/main" val="346727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C086AB1-6DBA-4E83-AD48-68D01DD6469A}" type="datetimeFigureOut">
              <a:rPr lang="zh-CN" altLang="en-US" smtClean="0"/>
              <a:t>2019/1/4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584CB0-D3B1-4BCE-9F98-E447F5CE9F4C}" type="slidenum">
              <a:rPr lang="zh-CN" altLang="en-US" smtClean="0"/>
              <a:t>‹#›</a:t>
            </a:fld>
            <a:endParaRPr lang="zh-CN" altLang="en-US"/>
          </a:p>
        </p:txBody>
      </p:sp>
    </p:spTree>
    <p:extLst>
      <p:ext uri="{BB962C8B-B14F-4D97-AF65-F5344CB8AC3E}">
        <p14:creationId xmlns:p14="http://schemas.microsoft.com/office/powerpoint/2010/main" val="338615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C086AB1-6DBA-4E83-AD48-68D01DD6469A}" type="datetimeFigureOut">
              <a:rPr lang="zh-CN" altLang="en-US" smtClean="0"/>
              <a:t>2019/1/4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584CB0-D3B1-4BCE-9F98-E447F5CE9F4C}" type="slidenum">
              <a:rPr lang="zh-CN" altLang="en-US" smtClean="0"/>
              <a:t>‹#›</a:t>
            </a:fld>
            <a:endParaRPr lang="zh-CN" altLang="en-US"/>
          </a:p>
        </p:txBody>
      </p:sp>
    </p:spTree>
    <p:extLst>
      <p:ext uri="{BB962C8B-B14F-4D97-AF65-F5344CB8AC3E}">
        <p14:creationId xmlns:p14="http://schemas.microsoft.com/office/powerpoint/2010/main" val="236536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C086AB1-6DBA-4E83-AD48-68D01DD6469A}" type="datetimeFigureOut">
              <a:rPr lang="zh-CN" altLang="en-US" smtClean="0"/>
              <a:t>2019/1/4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584CB0-D3B1-4BCE-9F98-E447F5CE9F4C}" type="slidenum">
              <a:rPr lang="zh-CN" altLang="en-US" smtClean="0"/>
              <a:t>‹#›</a:t>
            </a:fld>
            <a:endParaRPr lang="zh-CN" altLang="en-US"/>
          </a:p>
        </p:txBody>
      </p:sp>
    </p:spTree>
    <p:extLst>
      <p:ext uri="{BB962C8B-B14F-4D97-AF65-F5344CB8AC3E}">
        <p14:creationId xmlns:p14="http://schemas.microsoft.com/office/powerpoint/2010/main" val="2176067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086AB1-6DBA-4E83-AD48-68D01DD6469A}" type="datetimeFigureOut">
              <a:rPr lang="zh-CN" altLang="en-US" smtClean="0"/>
              <a:t>2019/1/4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584CB0-D3B1-4BCE-9F98-E447F5CE9F4C}" type="slidenum">
              <a:rPr lang="zh-CN" altLang="en-US" smtClean="0"/>
              <a:t>‹#›</a:t>
            </a:fld>
            <a:endParaRPr lang="zh-CN" altLang="en-US"/>
          </a:p>
        </p:txBody>
      </p:sp>
      <p:sp>
        <p:nvSpPr>
          <p:cNvPr id="6" name="圆角矩形 5"/>
          <p:cNvSpPr/>
          <p:nvPr userDrawn="1"/>
        </p:nvSpPr>
        <p:spPr>
          <a:xfrm>
            <a:off x="534649" y="959369"/>
            <a:ext cx="11122702" cy="36000"/>
          </a:xfrm>
          <a:prstGeom prst="roundRect">
            <a:avLst>
              <a:gd name="adj" fmla="val 50000"/>
            </a:avLst>
          </a:prstGeom>
          <a:solidFill>
            <a:schemeClr val="bg1"/>
          </a:solidFill>
          <a:ln>
            <a:noFill/>
          </a:ln>
          <a:effectLst>
            <a:innerShdw blurRad="38100" dist="127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294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C086AB1-6DBA-4E83-AD48-68D01DD6469A}" type="datetimeFigureOut">
              <a:rPr lang="zh-CN" altLang="en-US" smtClean="0"/>
              <a:t>2019/1/4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584CB0-D3B1-4BCE-9F98-E447F5CE9F4C}" type="slidenum">
              <a:rPr lang="zh-CN" altLang="en-US" smtClean="0"/>
              <a:t>‹#›</a:t>
            </a:fld>
            <a:endParaRPr lang="zh-CN" altLang="en-US"/>
          </a:p>
        </p:txBody>
      </p:sp>
    </p:spTree>
    <p:extLst>
      <p:ext uri="{BB962C8B-B14F-4D97-AF65-F5344CB8AC3E}">
        <p14:creationId xmlns:p14="http://schemas.microsoft.com/office/powerpoint/2010/main" val="1387165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C086AB1-6DBA-4E83-AD48-68D01DD6469A}" type="datetimeFigureOut">
              <a:rPr lang="zh-CN" altLang="en-US" smtClean="0"/>
              <a:t>2019/1/4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584CB0-D3B1-4BCE-9F98-E447F5CE9F4C}" type="slidenum">
              <a:rPr lang="zh-CN" altLang="en-US" smtClean="0"/>
              <a:t>‹#›</a:t>
            </a:fld>
            <a:endParaRPr lang="zh-CN" altLang="en-US"/>
          </a:p>
        </p:txBody>
      </p:sp>
    </p:spTree>
    <p:extLst>
      <p:ext uri="{BB962C8B-B14F-4D97-AF65-F5344CB8AC3E}">
        <p14:creationId xmlns:p14="http://schemas.microsoft.com/office/powerpoint/2010/main" val="2032967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1.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86AB1-6DBA-4E83-AD48-68D01DD6469A}" type="datetimeFigureOut">
              <a:rPr lang="zh-CN" altLang="en-US" smtClean="0"/>
              <a:t>2019/1/4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84CB0-D3B1-4BCE-9F98-E447F5CE9F4C}" type="slidenum">
              <a:rPr lang="zh-CN" altLang="en-US" smtClean="0"/>
              <a:t>‹#›</a:t>
            </a:fld>
            <a:endParaRPr lang="zh-CN" altLang="en-US"/>
          </a:p>
        </p:txBody>
      </p:sp>
      <p:sp>
        <p:nvSpPr>
          <p:cNvPr id="7" name="矩形 6"/>
          <p:cNvSpPr/>
          <p:nvPr userDrawn="1"/>
        </p:nvSpPr>
        <p:spPr>
          <a:xfrm>
            <a:off x="0" y="0"/>
            <a:ext cx="12192000" cy="6858000"/>
          </a:xfrm>
          <a:prstGeom prst="rect">
            <a:avLst/>
          </a:prstGeom>
          <a:gradFill>
            <a:gsLst>
              <a:gs pos="0">
                <a:srgbClr val="E8E8E8"/>
              </a:gs>
              <a:gs pos="100000">
                <a:srgbClr val="E8E8E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1621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8D9F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1"/>
          <a:stretch>
            <a:fillRect/>
          </a:stretch>
        </p:blipFill>
        <p:spPr>
          <a:xfrm>
            <a:off x="8755701" y="-1175754"/>
            <a:ext cx="3436299" cy="1167971"/>
          </a:xfrm>
          <a:prstGeom prst="rect">
            <a:avLst/>
          </a:prstGeom>
        </p:spPr>
      </p:pic>
    </p:spTree>
    <p:extLst>
      <p:ext uri="{BB962C8B-B14F-4D97-AF65-F5344CB8AC3E}">
        <p14:creationId xmlns:p14="http://schemas.microsoft.com/office/powerpoint/2010/main" val="572206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80" r:id="rId19"/>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10800000">
            <a:off x="2148622" y="-3"/>
            <a:ext cx="2237847" cy="1132201"/>
          </a:xfrm>
          <a:prstGeom prst="triangle">
            <a:avLst/>
          </a:prstGeom>
          <a:solidFill>
            <a:srgbClr val="FDE5D9"/>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10800000">
            <a:off x="1068945" y="-3"/>
            <a:ext cx="1730986" cy="875763"/>
          </a:xfrm>
          <a:prstGeom prst="triangle">
            <a:avLst/>
          </a:prstGeom>
          <a:solidFill>
            <a:srgbClr val="01AB94">
              <a:alpha val="40000"/>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H="1" flipV="1">
            <a:off x="10586434" y="-2"/>
            <a:ext cx="1605566" cy="1605566"/>
          </a:xfrm>
          <a:prstGeom prst="rtTriangle">
            <a:avLst/>
          </a:prstGeom>
          <a:solidFill>
            <a:srgbClr val="FDE5D9"/>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flipV="1">
            <a:off x="7871790" y="4693742"/>
            <a:ext cx="4320208" cy="2164257"/>
          </a:xfrm>
          <a:prstGeom prst="triangle">
            <a:avLst/>
          </a:prstGeom>
          <a:solidFill>
            <a:srgbClr val="01AB94">
              <a:alpha val="40000"/>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5400000" flipV="1">
            <a:off x="9042809" y="5022593"/>
            <a:ext cx="1317936" cy="660235"/>
          </a:xfrm>
          <a:prstGeom prst="triangle">
            <a:avLst/>
          </a:prstGeom>
          <a:solidFill>
            <a:srgbClr val="01AB94">
              <a:alpha val="60000"/>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0800000" flipH="1" flipV="1">
            <a:off x="8713958" y="5351444"/>
            <a:ext cx="1317936" cy="660235"/>
          </a:xfrm>
          <a:prstGeom prst="triangle">
            <a:avLst/>
          </a:prstGeom>
          <a:solidFill>
            <a:srgbClr val="B4D9D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0800000" flipV="1">
            <a:off x="-12231" y="2908413"/>
            <a:ext cx="7884019" cy="3949588"/>
          </a:xfrm>
          <a:prstGeom prst="triangle">
            <a:avLst/>
          </a:prstGeom>
          <a:solidFill>
            <a:srgbClr val="01AB94">
              <a:alpha val="40000"/>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975795" y="1944710"/>
            <a:ext cx="5827236" cy="769441"/>
          </a:xfrm>
          <a:prstGeom prst="rect">
            <a:avLst/>
          </a:prstGeom>
          <a:noFill/>
        </p:spPr>
        <p:txBody>
          <a:bodyPr wrap="none" rtlCol="0">
            <a:spAutoFit/>
          </a:bodyPr>
          <a:lstStyle/>
          <a:p>
            <a:r>
              <a:rPr lang="zh-CN" altLang="en-US" sz="4400" b="1">
                <a:solidFill>
                  <a:srgbClr val="F3908C"/>
                </a:solidFill>
              </a:rPr>
              <a:t>关于二叉树的加密算法</a:t>
            </a:r>
            <a:endParaRPr lang="zh-CN" altLang="en-US" sz="4400" b="1" dirty="0">
              <a:solidFill>
                <a:srgbClr val="F3908C"/>
              </a:solidFill>
            </a:endParaRPr>
          </a:p>
        </p:txBody>
      </p:sp>
      <p:cxnSp>
        <p:nvCxnSpPr>
          <p:cNvPr id="14" name="直接连接符 13"/>
          <p:cNvCxnSpPr/>
          <p:nvPr/>
        </p:nvCxnSpPr>
        <p:spPr>
          <a:xfrm>
            <a:off x="6001555" y="2779621"/>
            <a:ext cx="5898524" cy="0"/>
          </a:xfrm>
          <a:prstGeom prst="line">
            <a:avLst/>
          </a:prstGeom>
          <a:ln>
            <a:solidFill>
              <a:srgbClr val="01AB94"/>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010096" y="2861550"/>
            <a:ext cx="5941499" cy="523220"/>
          </a:xfrm>
          <a:prstGeom prst="rect">
            <a:avLst/>
          </a:prstGeom>
          <a:noFill/>
        </p:spPr>
        <p:txBody>
          <a:bodyPr wrap="none" rtlCol="0">
            <a:spAutoFit/>
          </a:bodyPr>
          <a:lstStyle/>
          <a:p>
            <a:pPr algn="r"/>
            <a:r>
              <a:rPr lang="en-US" altLang="zh-CN" sz="2800" dirty="0">
                <a:solidFill>
                  <a:srgbClr val="01AB94"/>
                </a:solidFill>
              </a:rPr>
              <a:t>Encryption Algorithm for Binary Tree</a:t>
            </a:r>
            <a:endParaRPr lang="zh-CN" altLang="en-US" sz="2800" dirty="0">
              <a:solidFill>
                <a:srgbClr val="01AB94"/>
              </a:solidFill>
            </a:endParaRPr>
          </a:p>
        </p:txBody>
      </p:sp>
      <p:sp>
        <p:nvSpPr>
          <p:cNvPr id="13" name="文本框 1">
            <a:extLst>
              <a:ext uri="{FF2B5EF4-FFF2-40B4-BE49-F238E27FC236}">
                <a16:creationId xmlns:a16="http://schemas.microsoft.com/office/drawing/2014/main" id="{6167AC4F-C3CE-405F-9568-A4CAE25A6C8F}"/>
              </a:ext>
            </a:extLst>
          </p:cNvPr>
          <p:cNvSpPr txBox="1"/>
          <p:nvPr/>
        </p:nvSpPr>
        <p:spPr>
          <a:xfrm>
            <a:off x="6136614" y="3620969"/>
            <a:ext cx="550559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小组成员：白烨淞、黄奔、余波、马震宇、欧阳毓柯</a:t>
            </a:r>
          </a:p>
        </p:txBody>
      </p:sp>
    </p:spTree>
    <p:extLst>
      <p:ext uri="{BB962C8B-B14F-4D97-AF65-F5344CB8AC3E}">
        <p14:creationId xmlns:p14="http://schemas.microsoft.com/office/powerpoint/2010/main" val="276159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515154" y="179664"/>
            <a:ext cx="2452610" cy="646331"/>
            <a:chOff x="515154" y="179664"/>
            <a:chExt cx="2452610" cy="646331"/>
          </a:xfrm>
        </p:grpSpPr>
        <p:sp>
          <p:nvSpPr>
            <p:cNvPr id="54" name="文本框 53"/>
            <p:cNvSpPr txBox="1"/>
            <p:nvPr/>
          </p:nvSpPr>
          <p:spPr>
            <a:xfrm>
              <a:off x="808198" y="179664"/>
              <a:ext cx="2159566" cy="646331"/>
            </a:xfrm>
            <a:prstGeom prst="rect">
              <a:avLst/>
            </a:prstGeom>
            <a:noFill/>
          </p:spPr>
          <p:txBody>
            <a:bodyPr wrap="none" rtlCol="0">
              <a:spAutoFit/>
            </a:bodyPr>
            <a:lstStyle/>
            <a:p>
              <a:r>
                <a:rPr lang="zh-CN" altLang="en-US" sz="3600" b="1">
                  <a:solidFill>
                    <a:schemeClr val="tx2"/>
                  </a:solidFill>
                </a:rPr>
                <a:t>解密过程 </a:t>
              </a:r>
              <a:endParaRPr lang="zh-CN" altLang="en-US" sz="3600" b="1" dirty="0">
                <a:solidFill>
                  <a:schemeClr val="bg2"/>
                </a:solidFill>
              </a:endParaRPr>
            </a:p>
          </p:txBody>
        </p:sp>
        <p:sp>
          <p:nvSpPr>
            <p:cNvPr id="55" name="等腰三角形 54"/>
            <p:cNvSpPr/>
            <p:nvPr/>
          </p:nvSpPr>
          <p:spPr>
            <a:xfrm rot="16200000" flipH="1" flipV="1">
              <a:off x="412677" y="425879"/>
              <a:ext cx="410698" cy="205744"/>
            </a:xfrm>
            <a:prstGeom prst="triangle">
              <a:avLst/>
            </a:prstGeom>
            <a:solidFill>
              <a:srgbClr val="01AB9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75"/>
          <p:cNvSpPr txBox="1"/>
          <p:nvPr/>
        </p:nvSpPr>
        <p:spPr>
          <a:xfrm>
            <a:off x="515153" y="1153297"/>
            <a:ext cx="9197258" cy="4584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nSpc>
                <a:spcPct val="150000"/>
              </a:lnSpc>
              <a:buFont typeface="Arial" panose="020B0604020202020204" pitchFamily="34" charset="0"/>
              <a:buChar char="•"/>
              <a:defRPr/>
            </a:pPr>
            <a:r>
              <a:rPr lang="zh-CN" altLang="en-US" kern="0" dirty="0">
                <a:solidFill>
                  <a:sysClr val="windowText" lastClr="000000">
                    <a:lumMod val="75000"/>
                    <a:lumOff val="25000"/>
                  </a:sysClr>
                </a:solidFill>
                <a:latin typeface="Arial" pitchFamily="34" charset="0"/>
                <a:ea typeface="微软雅黑" pitchFamily="34" charset="-122"/>
                <a:cs typeface="Arial" pitchFamily="34" charset="0"/>
              </a:rPr>
              <a:t>先序和中序遍历序列来确定一棵二叉树</a:t>
            </a:r>
            <a:endParaRPr lang="en-US" altLang="zh-CN" kern="0" dirty="0">
              <a:solidFill>
                <a:sysClr val="windowText" lastClr="000000">
                  <a:lumMod val="75000"/>
                  <a:lumOff val="25000"/>
                </a:sysClr>
              </a:solidFill>
              <a:latin typeface="Arial" pitchFamily="34" charset="0"/>
              <a:ea typeface="微软雅黑" pitchFamily="34" charset="-122"/>
              <a:cs typeface="Arial" pitchFamily="34" charset="0"/>
            </a:endParaRPr>
          </a:p>
        </p:txBody>
      </p:sp>
      <p:cxnSp>
        <p:nvCxnSpPr>
          <p:cNvPr id="12" name="直接连接符 11"/>
          <p:cNvCxnSpPr/>
          <p:nvPr/>
        </p:nvCxnSpPr>
        <p:spPr>
          <a:xfrm flipH="1" flipV="1">
            <a:off x="515154" y="1581601"/>
            <a:ext cx="8752414" cy="39946"/>
          </a:xfrm>
          <a:prstGeom prst="line">
            <a:avLst/>
          </a:prstGeom>
          <a:ln w="3175">
            <a:solidFill>
              <a:srgbClr val="01AB94"/>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15153" y="1731141"/>
            <a:ext cx="5268982"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defTabSz="685664">
              <a:lnSpc>
                <a:spcPct val="150000"/>
              </a:lnSpc>
              <a:buFont typeface="Arial" pitchFamily="34" charset="0"/>
              <a:buChar char="•"/>
              <a:defRPr/>
            </a:pPr>
            <a:r>
              <a:rPr lang="zh-CN" altLang="en-US" dirty="0"/>
              <a:t>先序序列：</a:t>
            </a:r>
            <a:r>
              <a:rPr lang="en-US" altLang="zh-CN" dirty="0"/>
              <a:t>P1 P2 P3 P4 P5 P6 P7 P8 P9 </a:t>
            </a:r>
          </a:p>
          <a:p>
            <a:pPr indent="457200" defTabSz="685664">
              <a:lnSpc>
                <a:spcPct val="150000"/>
              </a:lnSpc>
              <a:buFont typeface="Arial" pitchFamily="34" charset="0"/>
              <a:buChar char="•"/>
              <a:defRPr/>
            </a:pPr>
            <a:r>
              <a:rPr lang="zh-CN" altLang="en-US" dirty="0"/>
              <a:t>中序序列：</a:t>
            </a:r>
            <a:r>
              <a:rPr lang="en-US" altLang="zh-CN" dirty="0"/>
              <a:t>P3 P2 P5 P4 P1 P8 P7 P9 P6</a:t>
            </a:r>
          </a:p>
        </p:txBody>
      </p:sp>
      <p:sp>
        <p:nvSpPr>
          <p:cNvPr id="38" name="Oval 3"/>
          <p:cNvSpPr>
            <a:spLocks noChangeArrowheads="1"/>
          </p:cNvSpPr>
          <p:nvPr/>
        </p:nvSpPr>
        <p:spPr bwMode="auto">
          <a:xfrm>
            <a:off x="2370185" y="2976202"/>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P1</a:t>
            </a:r>
          </a:p>
        </p:txBody>
      </p:sp>
      <p:sp>
        <p:nvSpPr>
          <p:cNvPr id="39" name="Oval 4"/>
          <p:cNvSpPr>
            <a:spLocks noChangeArrowheads="1"/>
          </p:cNvSpPr>
          <p:nvPr/>
        </p:nvSpPr>
        <p:spPr bwMode="auto">
          <a:xfrm>
            <a:off x="1097855" y="3855823"/>
            <a:ext cx="1458097"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P3 P2 P5 P4</a:t>
            </a:r>
          </a:p>
        </p:txBody>
      </p:sp>
      <p:sp>
        <p:nvSpPr>
          <p:cNvPr id="41" name="Line 16"/>
          <p:cNvSpPr>
            <a:spLocks noChangeShapeType="1"/>
          </p:cNvSpPr>
          <p:nvPr/>
        </p:nvSpPr>
        <p:spPr bwMode="auto">
          <a:xfrm flipH="1">
            <a:off x="1885997" y="3344648"/>
            <a:ext cx="511175" cy="51117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2" name="Line 17"/>
          <p:cNvSpPr>
            <a:spLocks noChangeShapeType="1"/>
          </p:cNvSpPr>
          <p:nvPr/>
        </p:nvSpPr>
        <p:spPr bwMode="auto">
          <a:xfrm>
            <a:off x="2800397" y="3338152"/>
            <a:ext cx="586959" cy="51767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43" name="Oval 4"/>
          <p:cNvSpPr>
            <a:spLocks noChangeArrowheads="1"/>
          </p:cNvSpPr>
          <p:nvPr/>
        </p:nvSpPr>
        <p:spPr bwMode="auto">
          <a:xfrm>
            <a:off x="2651191" y="3855823"/>
            <a:ext cx="1472330"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P8 P7 P9 P6</a:t>
            </a:r>
          </a:p>
        </p:txBody>
      </p:sp>
      <p:sp>
        <p:nvSpPr>
          <p:cNvPr id="44" name="Oval 3"/>
          <p:cNvSpPr>
            <a:spLocks noChangeArrowheads="1"/>
          </p:cNvSpPr>
          <p:nvPr/>
        </p:nvSpPr>
        <p:spPr bwMode="auto">
          <a:xfrm>
            <a:off x="5887306" y="2976202"/>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P1</a:t>
            </a:r>
          </a:p>
        </p:txBody>
      </p:sp>
      <p:sp>
        <p:nvSpPr>
          <p:cNvPr id="45" name="Oval 4"/>
          <p:cNvSpPr>
            <a:spLocks noChangeArrowheads="1"/>
          </p:cNvSpPr>
          <p:nvPr/>
        </p:nvSpPr>
        <p:spPr bwMode="auto">
          <a:xfrm>
            <a:off x="5014181" y="3801847"/>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P2</a:t>
            </a:r>
          </a:p>
        </p:txBody>
      </p:sp>
      <p:sp>
        <p:nvSpPr>
          <p:cNvPr id="46" name="Oval 5"/>
          <p:cNvSpPr>
            <a:spLocks noChangeArrowheads="1"/>
          </p:cNvSpPr>
          <p:nvPr/>
        </p:nvSpPr>
        <p:spPr bwMode="auto">
          <a:xfrm>
            <a:off x="6600440" y="3801847"/>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r>
              <a:rPr lang="en-US" altLang="zh-CN" sz="1400"/>
              <a:t>P6</a:t>
            </a:r>
          </a:p>
        </p:txBody>
      </p:sp>
      <p:sp>
        <p:nvSpPr>
          <p:cNvPr id="47" name="Line 16"/>
          <p:cNvSpPr>
            <a:spLocks noChangeShapeType="1"/>
          </p:cNvSpPr>
          <p:nvPr/>
        </p:nvSpPr>
        <p:spPr bwMode="auto">
          <a:xfrm flipH="1">
            <a:off x="5403118" y="3344648"/>
            <a:ext cx="511175" cy="51117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8" name="Line 17"/>
          <p:cNvSpPr>
            <a:spLocks noChangeShapeType="1"/>
          </p:cNvSpPr>
          <p:nvPr/>
        </p:nvSpPr>
        <p:spPr bwMode="auto">
          <a:xfrm>
            <a:off x="6317518" y="3338152"/>
            <a:ext cx="473123" cy="46369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49" name="Oval 4"/>
          <p:cNvSpPr>
            <a:spLocks noChangeArrowheads="1"/>
          </p:cNvSpPr>
          <p:nvPr/>
        </p:nvSpPr>
        <p:spPr bwMode="auto">
          <a:xfrm>
            <a:off x="4198726" y="4668620"/>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P3</a:t>
            </a:r>
          </a:p>
        </p:txBody>
      </p:sp>
      <p:sp>
        <p:nvSpPr>
          <p:cNvPr id="50" name="Line 16"/>
          <p:cNvSpPr>
            <a:spLocks noChangeShapeType="1"/>
          </p:cNvSpPr>
          <p:nvPr/>
        </p:nvSpPr>
        <p:spPr bwMode="auto">
          <a:xfrm flipH="1">
            <a:off x="4574444" y="4211421"/>
            <a:ext cx="511175" cy="51117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2" name="Oval 5"/>
          <p:cNvSpPr>
            <a:spLocks noChangeArrowheads="1"/>
          </p:cNvSpPr>
          <p:nvPr/>
        </p:nvSpPr>
        <p:spPr bwMode="auto">
          <a:xfrm>
            <a:off x="5003684" y="4674971"/>
            <a:ext cx="780451"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r>
              <a:rPr lang="en-US" altLang="zh-CN" sz="1400"/>
              <a:t>P5 P4</a:t>
            </a:r>
          </a:p>
        </p:txBody>
      </p:sp>
      <p:sp>
        <p:nvSpPr>
          <p:cNvPr id="56" name="Line 17"/>
          <p:cNvSpPr>
            <a:spLocks noChangeShapeType="1"/>
          </p:cNvSpPr>
          <p:nvPr/>
        </p:nvSpPr>
        <p:spPr bwMode="auto">
          <a:xfrm>
            <a:off x="5270970" y="4265397"/>
            <a:ext cx="132147" cy="403223"/>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57" name="Oval 4"/>
          <p:cNvSpPr>
            <a:spLocks noChangeArrowheads="1"/>
          </p:cNvSpPr>
          <p:nvPr/>
        </p:nvSpPr>
        <p:spPr bwMode="auto">
          <a:xfrm>
            <a:off x="6055926" y="4731407"/>
            <a:ext cx="1089027"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P8 P7 P9 </a:t>
            </a:r>
          </a:p>
        </p:txBody>
      </p:sp>
      <p:sp>
        <p:nvSpPr>
          <p:cNvPr id="58" name="Line 16"/>
          <p:cNvSpPr>
            <a:spLocks noChangeShapeType="1"/>
          </p:cNvSpPr>
          <p:nvPr/>
        </p:nvSpPr>
        <p:spPr bwMode="auto">
          <a:xfrm flipH="1">
            <a:off x="6613250" y="4270081"/>
            <a:ext cx="218549" cy="45901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cxnSp>
        <p:nvCxnSpPr>
          <p:cNvPr id="5" name="直接箭头连接符 4"/>
          <p:cNvCxnSpPr/>
          <p:nvPr/>
        </p:nvCxnSpPr>
        <p:spPr>
          <a:xfrm>
            <a:off x="4259080" y="3860376"/>
            <a:ext cx="538117" cy="82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Oval 3"/>
          <p:cNvSpPr>
            <a:spLocks noChangeArrowheads="1"/>
          </p:cNvSpPr>
          <p:nvPr/>
        </p:nvSpPr>
        <p:spPr bwMode="auto">
          <a:xfrm>
            <a:off x="9438599" y="2976202"/>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P1</a:t>
            </a:r>
          </a:p>
        </p:txBody>
      </p:sp>
      <p:sp>
        <p:nvSpPr>
          <p:cNvPr id="60" name="Oval 4"/>
          <p:cNvSpPr>
            <a:spLocks noChangeArrowheads="1"/>
          </p:cNvSpPr>
          <p:nvPr/>
        </p:nvSpPr>
        <p:spPr bwMode="auto">
          <a:xfrm>
            <a:off x="8565474" y="3801847"/>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P2</a:t>
            </a:r>
          </a:p>
        </p:txBody>
      </p:sp>
      <p:sp>
        <p:nvSpPr>
          <p:cNvPr id="61" name="Oval 5"/>
          <p:cNvSpPr>
            <a:spLocks noChangeArrowheads="1"/>
          </p:cNvSpPr>
          <p:nvPr/>
        </p:nvSpPr>
        <p:spPr bwMode="auto">
          <a:xfrm>
            <a:off x="10151733" y="3801847"/>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r>
              <a:rPr lang="en-US" altLang="zh-CN" sz="1400"/>
              <a:t>P6</a:t>
            </a:r>
          </a:p>
        </p:txBody>
      </p:sp>
      <p:sp>
        <p:nvSpPr>
          <p:cNvPr id="62" name="Line 16"/>
          <p:cNvSpPr>
            <a:spLocks noChangeShapeType="1"/>
          </p:cNvSpPr>
          <p:nvPr/>
        </p:nvSpPr>
        <p:spPr bwMode="auto">
          <a:xfrm flipH="1">
            <a:off x="8954411" y="3344648"/>
            <a:ext cx="511175" cy="51117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3" name="Line 17"/>
          <p:cNvSpPr>
            <a:spLocks noChangeShapeType="1"/>
          </p:cNvSpPr>
          <p:nvPr/>
        </p:nvSpPr>
        <p:spPr bwMode="auto">
          <a:xfrm>
            <a:off x="9868811" y="3338152"/>
            <a:ext cx="473123" cy="46369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4" name="Oval 4"/>
          <p:cNvSpPr>
            <a:spLocks noChangeArrowheads="1"/>
          </p:cNvSpPr>
          <p:nvPr/>
        </p:nvSpPr>
        <p:spPr bwMode="auto">
          <a:xfrm>
            <a:off x="7750019" y="4668620"/>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P3</a:t>
            </a:r>
          </a:p>
        </p:txBody>
      </p:sp>
      <p:sp>
        <p:nvSpPr>
          <p:cNvPr id="65" name="Line 16"/>
          <p:cNvSpPr>
            <a:spLocks noChangeShapeType="1"/>
          </p:cNvSpPr>
          <p:nvPr/>
        </p:nvSpPr>
        <p:spPr bwMode="auto">
          <a:xfrm flipH="1">
            <a:off x="8125737" y="4211421"/>
            <a:ext cx="511175" cy="51117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7" name="Line 17"/>
          <p:cNvSpPr>
            <a:spLocks noChangeShapeType="1"/>
          </p:cNvSpPr>
          <p:nvPr/>
        </p:nvSpPr>
        <p:spPr bwMode="auto">
          <a:xfrm>
            <a:off x="8822263" y="4265397"/>
            <a:ext cx="132147" cy="403223"/>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9" name="Line 16"/>
          <p:cNvSpPr>
            <a:spLocks noChangeShapeType="1"/>
          </p:cNvSpPr>
          <p:nvPr/>
        </p:nvSpPr>
        <p:spPr bwMode="auto">
          <a:xfrm flipH="1">
            <a:off x="10164543" y="4270081"/>
            <a:ext cx="218549" cy="45901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cxnSp>
        <p:nvCxnSpPr>
          <p:cNvPr id="70" name="直接箭头连接符 69"/>
          <p:cNvCxnSpPr/>
          <p:nvPr/>
        </p:nvCxnSpPr>
        <p:spPr>
          <a:xfrm>
            <a:off x="7649778" y="3868614"/>
            <a:ext cx="538117" cy="82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Oval 4"/>
          <p:cNvSpPr>
            <a:spLocks noChangeArrowheads="1"/>
          </p:cNvSpPr>
          <p:nvPr/>
        </p:nvSpPr>
        <p:spPr bwMode="auto">
          <a:xfrm>
            <a:off x="8707269" y="4674971"/>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P4</a:t>
            </a:r>
          </a:p>
        </p:txBody>
      </p:sp>
      <p:sp>
        <p:nvSpPr>
          <p:cNvPr id="72" name="Oval 4"/>
          <p:cNvSpPr>
            <a:spLocks noChangeArrowheads="1"/>
          </p:cNvSpPr>
          <p:nvPr/>
        </p:nvSpPr>
        <p:spPr bwMode="auto">
          <a:xfrm>
            <a:off x="8005606" y="5589369"/>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P5</a:t>
            </a:r>
          </a:p>
        </p:txBody>
      </p:sp>
      <p:sp>
        <p:nvSpPr>
          <p:cNvPr id="73" name="Line 16"/>
          <p:cNvSpPr>
            <a:spLocks noChangeShapeType="1"/>
          </p:cNvSpPr>
          <p:nvPr/>
        </p:nvSpPr>
        <p:spPr bwMode="auto">
          <a:xfrm flipH="1">
            <a:off x="8381324" y="5132170"/>
            <a:ext cx="511175" cy="51117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6" name="Oval 4"/>
          <p:cNvSpPr>
            <a:spLocks noChangeArrowheads="1"/>
          </p:cNvSpPr>
          <p:nvPr/>
        </p:nvSpPr>
        <p:spPr bwMode="auto">
          <a:xfrm>
            <a:off x="9787250" y="4680888"/>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a:t>
            </a:r>
            <a:r>
              <a:rPr lang="en-US" altLang="zh-CN" sz="1400"/>
              <a:t>7</a:t>
            </a:r>
            <a:endParaRPr lang="en-US" sz="1400"/>
          </a:p>
        </p:txBody>
      </p:sp>
      <p:sp>
        <p:nvSpPr>
          <p:cNvPr id="77" name="Oval 4"/>
          <p:cNvSpPr>
            <a:spLocks noChangeArrowheads="1"/>
          </p:cNvSpPr>
          <p:nvPr/>
        </p:nvSpPr>
        <p:spPr bwMode="auto">
          <a:xfrm>
            <a:off x="9085587" y="5595286"/>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a:t>
            </a:r>
            <a:r>
              <a:rPr lang="en-US" altLang="zh-CN" sz="1400"/>
              <a:t>8</a:t>
            </a:r>
            <a:endParaRPr lang="en-US" sz="1400"/>
          </a:p>
        </p:txBody>
      </p:sp>
      <p:sp>
        <p:nvSpPr>
          <p:cNvPr id="78" name="Line 16"/>
          <p:cNvSpPr>
            <a:spLocks noChangeShapeType="1"/>
          </p:cNvSpPr>
          <p:nvPr/>
        </p:nvSpPr>
        <p:spPr bwMode="auto">
          <a:xfrm flipH="1">
            <a:off x="9461305" y="5138087"/>
            <a:ext cx="511175" cy="51117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9" name="Line 16"/>
          <p:cNvSpPr>
            <a:spLocks noChangeShapeType="1"/>
          </p:cNvSpPr>
          <p:nvPr/>
        </p:nvSpPr>
        <p:spPr bwMode="auto">
          <a:xfrm>
            <a:off x="10101738" y="5138521"/>
            <a:ext cx="510370" cy="46961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80" name="Oval 4"/>
          <p:cNvSpPr>
            <a:spLocks noChangeArrowheads="1"/>
          </p:cNvSpPr>
          <p:nvPr/>
        </p:nvSpPr>
        <p:spPr bwMode="auto">
          <a:xfrm>
            <a:off x="10379751" y="5602216"/>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a:t>
            </a:r>
            <a:r>
              <a:rPr lang="en-US" altLang="zh-CN" sz="1400"/>
              <a:t>9</a:t>
            </a:r>
            <a:endParaRPr lang="en-US" sz="1400"/>
          </a:p>
        </p:txBody>
      </p:sp>
    </p:spTree>
    <p:extLst>
      <p:ext uri="{BB962C8B-B14F-4D97-AF65-F5344CB8AC3E}">
        <p14:creationId xmlns:p14="http://schemas.microsoft.com/office/powerpoint/2010/main" val="210143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515154" y="179664"/>
            <a:ext cx="3837604" cy="646331"/>
            <a:chOff x="515154" y="179664"/>
            <a:chExt cx="3837604" cy="646331"/>
          </a:xfrm>
        </p:grpSpPr>
        <p:sp>
          <p:nvSpPr>
            <p:cNvPr id="54" name="文本框 53"/>
            <p:cNvSpPr txBox="1"/>
            <p:nvPr/>
          </p:nvSpPr>
          <p:spPr>
            <a:xfrm>
              <a:off x="808198" y="179664"/>
              <a:ext cx="3544560" cy="646331"/>
            </a:xfrm>
            <a:prstGeom prst="rect">
              <a:avLst/>
            </a:prstGeom>
            <a:noFill/>
          </p:spPr>
          <p:txBody>
            <a:bodyPr wrap="none" rtlCol="0">
              <a:spAutoFit/>
            </a:bodyPr>
            <a:lstStyle/>
            <a:p>
              <a:r>
                <a:rPr lang="zh-CN" altLang="en-US" sz="3600" b="1">
                  <a:solidFill>
                    <a:schemeClr val="tx2"/>
                  </a:solidFill>
                </a:rPr>
                <a:t>算法复杂度分析 </a:t>
              </a:r>
              <a:endParaRPr lang="zh-CN" altLang="en-US" sz="3600" b="1" dirty="0">
                <a:solidFill>
                  <a:schemeClr val="bg2"/>
                </a:solidFill>
              </a:endParaRPr>
            </a:p>
          </p:txBody>
        </p:sp>
        <p:sp>
          <p:nvSpPr>
            <p:cNvPr id="55" name="等腰三角形 54"/>
            <p:cNvSpPr/>
            <p:nvPr/>
          </p:nvSpPr>
          <p:spPr>
            <a:xfrm rot="16200000" flipH="1" flipV="1">
              <a:off x="412677" y="425879"/>
              <a:ext cx="410698" cy="205744"/>
            </a:xfrm>
            <a:prstGeom prst="triangle">
              <a:avLst/>
            </a:prstGeom>
            <a:solidFill>
              <a:srgbClr val="01AB9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622987" y="1421072"/>
            <a:ext cx="9068142" cy="2104723"/>
            <a:chOff x="2567608" y="1478345"/>
            <a:chExt cx="7056784" cy="2880320"/>
          </a:xfrm>
        </p:grpSpPr>
        <p:sp>
          <p:nvSpPr>
            <p:cNvPr id="32" name="圆角矩形 31"/>
            <p:cNvSpPr/>
            <p:nvPr/>
          </p:nvSpPr>
          <p:spPr>
            <a:xfrm>
              <a:off x="2567608" y="1478345"/>
              <a:ext cx="7056784" cy="2880320"/>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9" name="圆角矩形 38"/>
            <p:cNvSpPr/>
            <p:nvPr/>
          </p:nvSpPr>
          <p:spPr>
            <a:xfrm>
              <a:off x="2783632" y="1694369"/>
              <a:ext cx="6624736" cy="2376264"/>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0" name="TextBox 28"/>
            <p:cNvSpPr txBox="1"/>
            <p:nvPr/>
          </p:nvSpPr>
          <p:spPr>
            <a:xfrm>
              <a:off x="2979136" y="2650844"/>
              <a:ext cx="1287145" cy="46331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80000"/>
                </a:lnSpc>
                <a:defRPr/>
              </a:pPr>
              <a:r>
                <a:rPr lang="zh-CN" altLang="en-US" sz="2000" b="1" kern="0" dirty="0">
                  <a:ln w="18415" cmpd="sng">
                    <a:noFill/>
                    <a:prstDash val="solid"/>
                  </a:ln>
                  <a:latin typeface="Agency FB" pitchFamily="34" charset="0"/>
                  <a:ea typeface="微软雅黑" pitchFamily="34" charset="-122"/>
                </a:rPr>
                <a:t>时间复杂度</a:t>
              </a:r>
              <a:endParaRPr kumimoji="0" lang="zh-CN" altLang="en-US" sz="2000" b="1" i="0" u="none" strike="noStrike" kern="0" cap="none" spc="0" normalizeH="0" baseline="0" noProof="0" dirty="0">
                <a:ln w="18415" cmpd="sng">
                  <a:noFill/>
                  <a:prstDash val="solid"/>
                </a:ln>
                <a:effectLst/>
                <a:uLnTx/>
                <a:uFillTx/>
                <a:latin typeface="Agency FB" pitchFamily="34" charset="0"/>
                <a:ea typeface="微软雅黑" pitchFamily="34" charset="-122"/>
              </a:endParaRPr>
            </a:p>
          </p:txBody>
        </p:sp>
        <p:sp>
          <p:nvSpPr>
            <p:cNvPr id="41" name="TextBox 29"/>
            <p:cNvSpPr txBox="1"/>
            <p:nvPr/>
          </p:nvSpPr>
          <p:spPr>
            <a:xfrm>
              <a:off x="4679954" y="2168176"/>
              <a:ext cx="4609423" cy="147417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       解密算法的核心在于如何使用中序序列和 前序序列（或者后序序列）还原二叉树，求得想要的遍历序</a:t>
              </a:r>
            </a:p>
            <a:p>
              <a:pPr lvl="0">
                <a:defRPr/>
              </a:pP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列，假设恢复一个结点的时间复杂度为 </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1</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n </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为结点个数， 则整个算法的时间复杂度为 </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O</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n</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a:t>
              </a:r>
              <a:endParaRPr kumimoji="0" lang="en-US" altLang="zh-CN" sz="1600"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endParaRPr>
            </a:p>
          </p:txBody>
        </p:sp>
      </p:grpSp>
      <p:grpSp>
        <p:nvGrpSpPr>
          <p:cNvPr id="10" name="组合 9"/>
          <p:cNvGrpSpPr/>
          <p:nvPr/>
        </p:nvGrpSpPr>
        <p:grpSpPr>
          <a:xfrm>
            <a:off x="1622987" y="3924770"/>
            <a:ext cx="9068142" cy="2104723"/>
            <a:chOff x="2567608" y="1478345"/>
            <a:chExt cx="7056784" cy="2880320"/>
          </a:xfrm>
        </p:grpSpPr>
        <p:sp>
          <p:nvSpPr>
            <p:cNvPr id="11" name="圆角矩形 10"/>
            <p:cNvSpPr/>
            <p:nvPr/>
          </p:nvSpPr>
          <p:spPr>
            <a:xfrm>
              <a:off x="2567608" y="1478345"/>
              <a:ext cx="7056784" cy="2880320"/>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2" name="圆角矩形 11"/>
            <p:cNvSpPr/>
            <p:nvPr/>
          </p:nvSpPr>
          <p:spPr>
            <a:xfrm>
              <a:off x="2783632" y="1694369"/>
              <a:ext cx="6624736" cy="2376264"/>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3" name="TextBox 28"/>
            <p:cNvSpPr txBox="1"/>
            <p:nvPr/>
          </p:nvSpPr>
          <p:spPr>
            <a:xfrm>
              <a:off x="2979136" y="2650844"/>
              <a:ext cx="1287145" cy="46331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80000"/>
                </a:lnSpc>
                <a:defRPr/>
              </a:pPr>
              <a:r>
                <a:rPr lang="zh-CN" altLang="en-US" sz="2000" b="1" kern="0" dirty="0">
                  <a:ln w="18415" cmpd="sng">
                    <a:noFill/>
                    <a:prstDash val="solid"/>
                  </a:ln>
                  <a:latin typeface="Agency FB" pitchFamily="34" charset="0"/>
                  <a:ea typeface="微软雅黑" pitchFamily="34" charset="-122"/>
                </a:rPr>
                <a:t>空间复杂度</a:t>
              </a:r>
              <a:endParaRPr kumimoji="0" lang="zh-CN" altLang="en-US" sz="2000" b="1" i="0" u="none" strike="noStrike" kern="0" cap="none" spc="0" normalizeH="0" baseline="0" noProof="0" dirty="0">
                <a:ln w="18415" cmpd="sng">
                  <a:noFill/>
                  <a:prstDash val="solid"/>
                </a:ln>
                <a:effectLst/>
                <a:uLnTx/>
                <a:uFillTx/>
                <a:latin typeface="Agency FB" pitchFamily="34" charset="0"/>
                <a:ea typeface="微软雅黑" pitchFamily="34" charset="-122"/>
              </a:endParaRPr>
            </a:p>
          </p:txBody>
        </p:sp>
        <p:sp>
          <p:nvSpPr>
            <p:cNvPr id="14" name="TextBox 29"/>
            <p:cNvSpPr txBox="1"/>
            <p:nvPr/>
          </p:nvSpPr>
          <p:spPr>
            <a:xfrm>
              <a:off x="4652586" y="1855347"/>
              <a:ext cx="4636791" cy="21480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       假设加密二叉树有 </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N </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个结点，采用 </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4 </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字 节一结点存储，则其先序遍历和中序遍历需要 </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8N </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个字节； 每个二叉树结点包含一个数据域，一个记录指向左孩子结点 的指针，一个记录指向右孩子结点的指针，在 </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C </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语言中， 一个指针占 </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4 </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个字节的存储空间，那么一棵二叉树占用 </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12N </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个字节的存储空间，总共需要 </a:t>
              </a:r>
              <a:r>
                <a:rPr lang="en-US" altLang="zh-CN" sz="1600" kern="0" dirty="0">
                  <a:solidFill>
                    <a:sysClr val="windowText" lastClr="000000">
                      <a:lumMod val="65000"/>
                      <a:lumOff val="35000"/>
                    </a:sysClr>
                  </a:solidFill>
                  <a:latin typeface="Arial" pitchFamily="34" charset="0"/>
                  <a:ea typeface="微软雅黑" pitchFamily="34" charset="-122"/>
                  <a:cs typeface="Arial" pitchFamily="34" charset="0"/>
                </a:rPr>
                <a:t>20N </a:t>
              </a:r>
              <a:r>
                <a:rPr lang="zh-CN" altLang="en-US" sz="1600" kern="0" dirty="0">
                  <a:solidFill>
                    <a:sysClr val="windowText" lastClr="000000">
                      <a:lumMod val="65000"/>
                      <a:lumOff val="35000"/>
                    </a:sysClr>
                  </a:solidFill>
                  <a:latin typeface="Arial" pitchFamily="34" charset="0"/>
                  <a:ea typeface="微软雅黑" pitchFamily="34" charset="-122"/>
                  <a:cs typeface="Arial" pitchFamily="34" charset="0"/>
                </a:rPr>
                <a:t>字节的空间。</a:t>
              </a:r>
            </a:p>
          </p:txBody>
        </p:sp>
      </p:grpSp>
    </p:spTree>
    <p:extLst>
      <p:ext uri="{BB962C8B-B14F-4D97-AF65-F5344CB8AC3E}">
        <p14:creationId xmlns:p14="http://schemas.microsoft.com/office/powerpoint/2010/main" val="3637148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515154" y="179664"/>
            <a:ext cx="2324369" cy="646331"/>
            <a:chOff x="515154" y="179664"/>
            <a:chExt cx="2324369" cy="646331"/>
          </a:xfrm>
        </p:grpSpPr>
        <p:sp>
          <p:nvSpPr>
            <p:cNvPr id="54" name="文本框 53"/>
            <p:cNvSpPr txBox="1"/>
            <p:nvPr/>
          </p:nvSpPr>
          <p:spPr>
            <a:xfrm>
              <a:off x="808198" y="179664"/>
              <a:ext cx="2031325" cy="646331"/>
            </a:xfrm>
            <a:prstGeom prst="rect">
              <a:avLst/>
            </a:prstGeom>
            <a:noFill/>
          </p:spPr>
          <p:txBody>
            <a:bodyPr wrap="none" rtlCol="0">
              <a:spAutoFit/>
            </a:bodyPr>
            <a:lstStyle/>
            <a:p>
              <a:r>
                <a:rPr lang="zh-CN" altLang="en-US" sz="3600" b="1">
                  <a:solidFill>
                    <a:schemeClr val="tx2"/>
                  </a:solidFill>
                </a:rPr>
                <a:t>实际应用</a:t>
              </a:r>
            </a:p>
          </p:txBody>
        </p:sp>
        <p:sp>
          <p:nvSpPr>
            <p:cNvPr id="55" name="等腰三角形 54"/>
            <p:cNvSpPr/>
            <p:nvPr/>
          </p:nvSpPr>
          <p:spPr>
            <a:xfrm rot="16200000" flipH="1" flipV="1">
              <a:off x="412677" y="425879"/>
              <a:ext cx="410698" cy="205744"/>
            </a:xfrm>
            <a:prstGeom prst="triangle">
              <a:avLst/>
            </a:prstGeom>
            <a:solidFill>
              <a:srgbClr val="01AB9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Rectangle 10"/>
          <p:cNvSpPr/>
          <p:nvPr/>
        </p:nvSpPr>
        <p:spPr bwMode="auto">
          <a:xfrm>
            <a:off x="1279302" y="1507023"/>
            <a:ext cx="4190622" cy="4749088"/>
          </a:xfrm>
          <a:prstGeom prst="roundRect">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6"/>
          <p:cNvSpPr>
            <a:spLocks noChangeArrowheads="1"/>
          </p:cNvSpPr>
          <p:nvPr/>
        </p:nvSpPr>
        <p:spPr bwMode="auto">
          <a:xfrm>
            <a:off x="1450647" y="1681396"/>
            <a:ext cx="623725" cy="623888"/>
          </a:xfrm>
          <a:prstGeom prst="ellipse">
            <a:avLst/>
          </a:prstGeom>
          <a:solidFill>
            <a:srgbClr val="01AB95"/>
          </a:solidFill>
          <a:ln>
            <a:noFill/>
          </a:ln>
        </p:spPr>
        <p:txBody>
          <a:bodyPr vert="horz" wrap="square" lIns="0" tIns="45720" rIns="0" bIns="4572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01</a:t>
            </a:r>
            <a:endParaRPr kumimoji="0" lang="zh-CN" altLang="en-US" sz="18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40" name="TextBox 26"/>
          <p:cNvSpPr txBox="1"/>
          <p:nvPr/>
        </p:nvSpPr>
        <p:spPr>
          <a:xfrm>
            <a:off x="2198924" y="1807669"/>
            <a:ext cx="2620211" cy="377008"/>
          </a:xfrm>
          <a:prstGeom prst="rect">
            <a:avLst/>
          </a:prstGeom>
          <a:noFill/>
        </p:spPr>
        <p:txBody>
          <a:bodyPr wrap="square" lIns="68562" tIns="34281" rIns="68562" bIns="34281" rtlCol="0">
            <a:spAutoFit/>
          </a:bodyPr>
          <a:lstStyle/>
          <a:p>
            <a:pPr lvl="0">
              <a:defRPr/>
            </a:pPr>
            <a:r>
              <a:rPr lang="zh-CN" altLang="en-US" sz="2000" b="1">
                <a:solidFill>
                  <a:srgbClr val="2C3637"/>
                </a:solidFill>
                <a:latin typeface="微软雅黑" panose="020B0503020204020204" pitchFamily="34" charset="-122"/>
                <a:ea typeface="微软雅黑" panose="020B0503020204020204" pitchFamily="34" charset="-122"/>
              </a:rPr>
              <a:t>用于密钥的多方保管 </a:t>
            </a:r>
            <a:endParaRPr lang="zh-CN" altLang="en-US" sz="2000" b="1" dirty="0">
              <a:solidFill>
                <a:srgbClr val="2C3637"/>
              </a:solidFill>
              <a:latin typeface="微软雅黑" panose="020B0503020204020204" pitchFamily="34" charset="-122"/>
              <a:ea typeface="微软雅黑" panose="020B0503020204020204" pitchFamily="34" charset="-122"/>
            </a:endParaRPr>
          </a:p>
        </p:txBody>
      </p:sp>
      <p:sp>
        <p:nvSpPr>
          <p:cNvPr id="41" name="TextBox 27"/>
          <p:cNvSpPr txBox="1"/>
          <p:nvPr/>
        </p:nvSpPr>
        <p:spPr>
          <a:xfrm>
            <a:off x="1279303" y="2644879"/>
            <a:ext cx="4190622" cy="3023887"/>
          </a:xfrm>
          <a:prstGeom prst="rect">
            <a:avLst/>
          </a:prstGeom>
          <a:noFill/>
        </p:spPr>
        <p:txBody>
          <a:bodyPr wrap="square" lIns="68562" tIns="34281" rIns="68562" bIns="34281" rtlCol="0">
            <a:spAutoFit/>
          </a:bodyPr>
          <a:lstStyle/>
          <a:p>
            <a:pPr lvl="0">
              <a:lnSpc>
                <a:spcPct val="150000"/>
              </a:lnSpc>
              <a:defRPr/>
            </a:pPr>
            <a:r>
              <a:rPr lang="zh-CN" altLang="en-US" sz="1600" dirty="0">
                <a:latin typeface="微软雅黑" panose="020B0503020204020204" pitchFamily="34" charset="-122"/>
                <a:ea typeface="微软雅黑" panose="020B0503020204020204" pitchFamily="34" charset="-122"/>
              </a:rPr>
              <a:t>       如果 </a:t>
            </a:r>
            <a:r>
              <a:rPr lang="en-US" altLang="zh-CN" sz="1600" dirty="0">
                <a:latin typeface="微软雅黑" panose="020B0503020204020204" pitchFamily="34" charset="-122"/>
                <a:ea typeface="微软雅黑" panose="020B0503020204020204" pitchFamily="34" charset="-122"/>
              </a:rPr>
              <a:t>A </a:t>
            </a:r>
            <a:r>
              <a:rPr lang="zh-CN" altLang="en-US" sz="1600" dirty="0">
                <a:latin typeface="微软雅黑" panose="020B0503020204020204" pitchFamily="34" charset="-122"/>
                <a:ea typeface="微软雅黑" panose="020B0503020204020204" pitchFamily="34" charset="-122"/>
              </a:rPr>
              <a:t>想要保密一些信息，但是又怕被别人窃取，这 时候就可以利用二叉树加密的密钥了，可以把原信息转化为 二进制数字，然后构建加密二叉树，将其中序序列交给一个 人保管，再用前序序列构造虚拟二叉树，将虚拟二叉树的中 序序列和后序序列交给不同的人保管，如此，可以实现密钥 的多方保存，使得信息加密更加稳固。 </a:t>
            </a:r>
          </a:p>
        </p:txBody>
      </p:sp>
      <p:sp>
        <p:nvSpPr>
          <p:cNvPr id="42" name="Rectangle 10"/>
          <p:cNvSpPr/>
          <p:nvPr/>
        </p:nvSpPr>
        <p:spPr bwMode="auto">
          <a:xfrm>
            <a:off x="6723950" y="1507023"/>
            <a:ext cx="4190622" cy="4749088"/>
          </a:xfrm>
          <a:prstGeom prst="roundRect">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6"/>
          <p:cNvSpPr>
            <a:spLocks noChangeArrowheads="1"/>
          </p:cNvSpPr>
          <p:nvPr/>
        </p:nvSpPr>
        <p:spPr bwMode="auto">
          <a:xfrm>
            <a:off x="6895295" y="1681396"/>
            <a:ext cx="623725" cy="623888"/>
          </a:xfrm>
          <a:prstGeom prst="ellipse">
            <a:avLst/>
          </a:prstGeom>
          <a:solidFill>
            <a:srgbClr val="01AB95"/>
          </a:solidFill>
          <a:ln>
            <a:noFill/>
          </a:ln>
        </p:spPr>
        <p:txBody>
          <a:bodyPr vert="horz" wrap="square" lIns="0" tIns="45720" rIns="0" bIns="45720"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02</a:t>
            </a:r>
            <a:endParaRPr kumimoji="0" lang="zh-CN" altLang="en-US" sz="18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44" name="TextBox 26"/>
          <p:cNvSpPr txBox="1"/>
          <p:nvPr/>
        </p:nvSpPr>
        <p:spPr>
          <a:xfrm>
            <a:off x="7643572" y="1807669"/>
            <a:ext cx="2620211" cy="377008"/>
          </a:xfrm>
          <a:prstGeom prst="rect">
            <a:avLst/>
          </a:prstGeom>
          <a:noFill/>
        </p:spPr>
        <p:txBody>
          <a:bodyPr wrap="square" lIns="68562" tIns="34281" rIns="68562" bIns="34281" rtlCol="0">
            <a:spAutoFit/>
          </a:bodyPr>
          <a:lstStyle/>
          <a:p>
            <a:pPr lvl="0">
              <a:defRPr/>
            </a:pPr>
            <a:r>
              <a:rPr lang="zh-CN" altLang="en-US" sz="2000" b="1">
                <a:solidFill>
                  <a:srgbClr val="2C3637"/>
                </a:solidFill>
                <a:latin typeface="微软雅黑" panose="020B0503020204020204" pitchFamily="34" charset="-122"/>
                <a:ea typeface="微软雅黑" panose="020B0503020204020204" pitchFamily="34" charset="-122"/>
              </a:rPr>
              <a:t>用于加密和解密 </a:t>
            </a:r>
            <a:endParaRPr lang="zh-CN" altLang="en-US" sz="2000" b="1" dirty="0">
              <a:solidFill>
                <a:srgbClr val="2C3637"/>
              </a:solidFill>
              <a:latin typeface="微软雅黑" panose="020B0503020204020204" pitchFamily="34" charset="-122"/>
              <a:ea typeface="微软雅黑" panose="020B0503020204020204" pitchFamily="34" charset="-122"/>
            </a:endParaRPr>
          </a:p>
        </p:txBody>
      </p:sp>
      <p:sp>
        <p:nvSpPr>
          <p:cNvPr id="45" name="TextBox 27"/>
          <p:cNvSpPr txBox="1"/>
          <p:nvPr/>
        </p:nvSpPr>
        <p:spPr>
          <a:xfrm>
            <a:off x="6723951" y="2644879"/>
            <a:ext cx="4190622" cy="2241749"/>
          </a:xfrm>
          <a:prstGeom prst="rect">
            <a:avLst/>
          </a:prstGeom>
          <a:noFill/>
        </p:spPr>
        <p:txBody>
          <a:bodyPr wrap="square" lIns="68562" tIns="34281" rIns="68562" bIns="34281" rtlCol="0">
            <a:spAutoFit/>
          </a:bodyPr>
          <a:lstStyle/>
          <a:p>
            <a:pPr lvl="0">
              <a:lnSpc>
                <a:spcPct val="150000"/>
              </a:lnSpc>
              <a:defRPr/>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假如</a:t>
            </a: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想要发给</a:t>
            </a: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一段信息，又担心信息会被别人窃取， 那么就要进行加密，</a:t>
            </a:r>
            <a:r>
              <a:rPr lang="en-US" altLang="zh-CN" sz="1600" dirty="0">
                <a:latin typeface="微软雅黑" panose="020B0503020204020204" pitchFamily="34" charset="-122"/>
                <a:ea typeface="微软雅黑" panose="020B0503020204020204" pitchFamily="34" charset="-122"/>
              </a:rPr>
              <a:t>A </a:t>
            </a:r>
            <a:r>
              <a:rPr lang="zh-CN" altLang="en-US" sz="1600" dirty="0">
                <a:latin typeface="微软雅黑" panose="020B0503020204020204" pitchFamily="34" charset="-122"/>
                <a:ea typeface="微软雅黑" panose="020B0503020204020204" pitchFamily="34" charset="-122"/>
              </a:rPr>
              <a:t>可以先生成一棵加密二叉树，然后把 中序序列发给 </a:t>
            </a: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，并通过秘密渠道发给 </a:t>
            </a:r>
            <a:r>
              <a:rPr lang="en-US" altLang="zh-CN" sz="1600" dirty="0">
                <a:latin typeface="微软雅黑" panose="020B0503020204020204" pitchFamily="34" charset="-122"/>
                <a:ea typeface="微软雅黑" panose="020B0503020204020204" pitchFamily="34" charset="-122"/>
              </a:rPr>
              <a:t>B </a:t>
            </a:r>
            <a:r>
              <a:rPr lang="zh-CN" altLang="en-US" sz="1600" dirty="0">
                <a:latin typeface="微软雅黑" panose="020B0503020204020204" pitchFamily="34" charset="-122"/>
                <a:ea typeface="微软雅黑" panose="020B0503020204020204" pitchFamily="34" charset="-122"/>
              </a:rPr>
              <a:t>一个先序序列，这 样 </a:t>
            </a:r>
            <a:r>
              <a:rPr lang="en-US" altLang="zh-CN" sz="1600" dirty="0">
                <a:latin typeface="微软雅黑" panose="020B0503020204020204" pitchFamily="34" charset="-122"/>
                <a:ea typeface="微软雅黑" panose="020B0503020204020204" pitchFamily="34" charset="-122"/>
              </a:rPr>
              <a:t>B </a:t>
            </a:r>
            <a:r>
              <a:rPr lang="zh-CN" altLang="en-US" sz="1600" dirty="0">
                <a:latin typeface="微软雅黑" panose="020B0503020204020204" pitchFamily="34" charset="-122"/>
                <a:ea typeface="微软雅黑" panose="020B0503020204020204" pitchFamily="34" charset="-122"/>
              </a:rPr>
              <a:t>收到两个序列之后就可以生成原树，进而可以进行解密 得到明文。</a:t>
            </a:r>
          </a:p>
        </p:txBody>
      </p:sp>
    </p:spTree>
    <p:extLst>
      <p:ext uri="{BB962C8B-B14F-4D97-AF65-F5344CB8AC3E}">
        <p14:creationId xmlns:p14="http://schemas.microsoft.com/office/powerpoint/2010/main" val="232840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621426" y="225239"/>
            <a:ext cx="6341020" cy="6341021"/>
            <a:chOff x="2848131" y="1860029"/>
            <a:chExt cx="3807502" cy="3807502"/>
          </a:xfrm>
        </p:grpSpPr>
        <p:grpSp>
          <p:nvGrpSpPr>
            <p:cNvPr id="15" name="组合 14"/>
            <p:cNvGrpSpPr/>
            <p:nvPr/>
          </p:nvGrpSpPr>
          <p:grpSpPr>
            <a:xfrm>
              <a:off x="2848131" y="1860029"/>
              <a:ext cx="3807502" cy="3807502"/>
              <a:chOff x="2848131" y="1860029"/>
              <a:chExt cx="3807502" cy="3807502"/>
            </a:xfrm>
          </p:grpSpPr>
          <p:sp>
            <p:nvSpPr>
              <p:cNvPr id="11" name="椭圆 1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36822" y="1948720"/>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6028738" y="2129154"/>
              <a:ext cx="110923" cy="425054"/>
            </a:xfrm>
            <a:prstGeom prst="rect">
              <a:avLst/>
            </a:prstGeom>
            <a:noFill/>
          </p:spPr>
          <p:txBody>
            <a:bodyPr wrap="none" rtlCol="0">
              <a:spAutoFit/>
            </a:bodyPr>
            <a:lstStyle/>
            <a:p>
              <a:endParaRPr lang="zh-CN" altLang="en-US" sz="4000" b="1" dirty="0">
                <a:solidFill>
                  <a:srgbClr val="01AB94"/>
                </a:solidFill>
              </a:endParaRPr>
            </a:p>
          </p:txBody>
        </p:sp>
        <p:sp>
          <p:nvSpPr>
            <p:cNvPr id="20" name="文本框 19"/>
            <p:cNvSpPr txBox="1"/>
            <p:nvPr/>
          </p:nvSpPr>
          <p:spPr>
            <a:xfrm>
              <a:off x="3037934" y="3102468"/>
              <a:ext cx="3427895" cy="1131322"/>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rPr>
                <a:t>       </a:t>
              </a:r>
              <a:r>
                <a:rPr lang="zh-CN" altLang="en-US" sz="2000" dirty="0">
                  <a:solidFill>
                    <a:srgbClr val="01AB94"/>
                  </a:solidFill>
                </a:rPr>
                <a:t>二叉树的加密不仅可以实现对信息进行有效加密，而且可以实 现密钥的多方保存，使加密具有更强的稳固性，在实际应用 方面也具有重要价值。 </a:t>
              </a:r>
            </a:p>
          </p:txBody>
        </p:sp>
      </p:grpSp>
      <p:grpSp>
        <p:nvGrpSpPr>
          <p:cNvPr id="24" name="组合 23"/>
          <p:cNvGrpSpPr/>
          <p:nvPr/>
        </p:nvGrpSpPr>
        <p:grpSpPr>
          <a:xfrm>
            <a:off x="1043301" y="727715"/>
            <a:ext cx="1957610" cy="1957610"/>
            <a:chOff x="2848131" y="1860029"/>
            <a:chExt cx="3807502" cy="3807502"/>
          </a:xfrm>
        </p:grpSpPr>
        <p:grpSp>
          <p:nvGrpSpPr>
            <p:cNvPr id="25" name="组合 24"/>
            <p:cNvGrpSpPr/>
            <p:nvPr/>
          </p:nvGrpSpPr>
          <p:grpSpPr>
            <a:xfrm>
              <a:off x="2848131" y="1860029"/>
              <a:ext cx="3807502" cy="3807502"/>
              <a:chOff x="2848131" y="1860029"/>
              <a:chExt cx="3807502" cy="3807502"/>
            </a:xfrm>
          </p:grpSpPr>
          <p:sp>
            <p:nvSpPr>
              <p:cNvPr id="33" name="椭圆 32"/>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936824" y="1948722"/>
                <a:ext cx="3630118" cy="3630118"/>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3557504" y="3041169"/>
              <a:ext cx="2354563" cy="1376820"/>
            </a:xfrm>
            <a:prstGeom prst="rect">
              <a:avLst/>
            </a:prstGeom>
            <a:noFill/>
          </p:spPr>
          <p:txBody>
            <a:bodyPr wrap="none" rtlCol="0">
              <a:spAutoFit/>
            </a:bodyPr>
            <a:lstStyle/>
            <a:p>
              <a:pPr algn="ctr"/>
              <a:r>
                <a:rPr lang="zh-CN" altLang="en-US" sz="4000" b="1" dirty="0">
                  <a:solidFill>
                    <a:srgbClr val="01AB94"/>
                  </a:solidFill>
                </a:rPr>
                <a:t>结论</a:t>
              </a:r>
            </a:p>
          </p:txBody>
        </p:sp>
      </p:grpSp>
    </p:spTree>
    <p:extLst>
      <p:ext uri="{BB962C8B-B14F-4D97-AF65-F5344CB8AC3E}">
        <p14:creationId xmlns:p14="http://schemas.microsoft.com/office/powerpoint/2010/main" val="265379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10800000">
            <a:off x="2148622" y="-3"/>
            <a:ext cx="2237847" cy="1132201"/>
          </a:xfrm>
          <a:prstGeom prst="triangle">
            <a:avLst/>
          </a:prstGeom>
          <a:solidFill>
            <a:srgbClr val="FDE5D9"/>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10800000">
            <a:off x="1068945" y="-3"/>
            <a:ext cx="1730986" cy="875763"/>
          </a:xfrm>
          <a:prstGeom prst="triangle">
            <a:avLst/>
          </a:prstGeom>
          <a:solidFill>
            <a:srgbClr val="01AB94">
              <a:alpha val="40000"/>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H="1" flipV="1">
            <a:off x="10586434" y="-2"/>
            <a:ext cx="1605566" cy="1605566"/>
          </a:xfrm>
          <a:prstGeom prst="rtTriangle">
            <a:avLst/>
          </a:prstGeom>
          <a:solidFill>
            <a:srgbClr val="FDE5D9"/>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flipV="1">
            <a:off x="7871790" y="4693742"/>
            <a:ext cx="4320208" cy="2164257"/>
          </a:xfrm>
          <a:prstGeom prst="triangle">
            <a:avLst/>
          </a:prstGeom>
          <a:solidFill>
            <a:srgbClr val="01AB94">
              <a:alpha val="40000"/>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5400000" flipV="1">
            <a:off x="9042809" y="5022593"/>
            <a:ext cx="1317936" cy="660235"/>
          </a:xfrm>
          <a:prstGeom prst="triangle">
            <a:avLst/>
          </a:prstGeom>
          <a:solidFill>
            <a:srgbClr val="01AB94">
              <a:alpha val="60000"/>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0800000" flipH="1" flipV="1">
            <a:off x="8713958" y="5351444"/>
            <a:ext cx="1317936" cy="660235"/>
          </a:xfrm>
          <a:prstGeom prst="triangle">
            <a:avLst/>
          </a:prstGeom>
          <a:solidFill>
            <a:srgbClr val="B4D9D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0800000" flipV="1">
            <a:off x="-12231" y="2908413"/>
            <a:ext cx="7884019" cy="3949588"/>
          </a:xfrm>
          <a:prstGeom prst="triangle">
            <a:avLst/>
          </a:prstGeom>
          <a:solidFill>
            <a:srgbClr val="01AB94">
              <a:alpha val="40000"/>
            </a:srgbClr>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Content Placeholder 2"/>
          <p:cNvSpPr txBox="1">
            <a:spLocks/>
          </p:cNvSpPr>
          <p:nvPr/>
        </p:nvSpPr>
        <p:spPr>
          <a:xfrm>
            <a:off x="4765891" y="1508332"/>
            <a:ext cx="6712803" cy="2169084"/>
          </a:xfrm>
          <a:prstGeom prst="rect">
            <a:avLst/>
          </a:prstGeom>
        </p:spPr>
        <p:txBody>
          <a:bodyPr vert="horz" lIns="91403" tIns="45702" rIns="91403" bIns="4570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896386">
              <a:spcBef>
                <a:spcPts val="980"/>
              </a:spcBef>
              <a:buNone/>
            </a:pPr>
            <a:r>
              <a:rPr lang="en-US" sz="16592" dirty="0">
                <a:solidFill>
                  <a:schemeClr val="accent1">
                    <a:lumMod val="75000"/>
                  </a:schemeClr>
                </a:solidFill>
                <a:latin typeface="Segoe UI Light"/>
              </a:rPr>
              <a:t>Thanks</a:t>
            </a:r>
          </a:p>
        </p:txBody>
      </p:sp>
    </p:spTree>
    <p:extLst>
      <p:ext uri="{BB962C8B-B14F-4D97-AF65-F5344CB8AC3E}">
        <p14:creationId xmlns:p14="http://schemas.microsoft.com/office/powerpoint/2010/main" val="885005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621426" y="225239"/>
            <a:ext cx="6341020" cy="6341021"/>
            <a:chOff x="2848131" y="1860029"/>
            <a:chExt cx="3807502" cy="3807502"/>
          </a:xfrm>
        </p:grpSpPr>
        <p:grpSp>
          <p:nvGrpSpPr>
            <p:cNvPr id="15" name="组合 14"/>
            <p:cNvGrpSpPr/>
            <p:nvPr/>
          </p:nvGrpSpPr>
          <p:grpSpPr>
            <a:xfrm>
              <a:off x="2848131" y="1860029"/>
              <a:ext cx="3807502" cy="3807502"/>
              <a:chOff x="2848131" y="1860029"/>
              <a:chExt cx="3807502" cy="3807502"/>
            </a:xfrm>
          </p:grpSpPr>
          <p:sp>
            <p:nvSpPr>
              <p:cNvPr id="11" name="椭圆 10"/>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6028738" y="2129154"/>
              <a:ext cx="110923" cy="425054"/>
            </a:xfrm>
            <a:prstGeom prst="rect">
              <a:avLst/>
            </a:prstGeom>
            <a:noFill/>
          </p:spPr>
          <p:txBody>
            <a:bodyPr wrap="none" rtlCol="0">
              <a:spAutoFit/>
            </a:bodyPr>
            <a:lstStyle/>
            <a:p>
              <a:endParaRPr lang="zh-CN" altLang="en-US" sz="4000" b="1" dirty="0">
                <a:solidFill>
                  <a:srgbClr val="01AB94"/>
                </a:solidFill>
              </a:endParaRPr>
            </a:p>
          </p:txBody>
        </p:sp>
        <p:sp>
          <p:nvSpPr>
            <p:cNvPr id="20" name="文本框 19"/>
            <p:cNvSpPr txBox="1"/>
            <p:nvPr/>
          </p:nvSpPr>
          <p:spPr>
            <a:xfrm>
              <a:off x="3037934" y="2907115"/>
              <a:ext cx="3427895" cy="1685740"/>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rPr>
                <a:t>       </a:t>
              </a:r>
              <a:r>
                <a:rPr lang="zh-CN" altLang="en-US" sz="2000" dirty="0">
                  <a:solidFill>
                    <a:srgbClr val="01AB94"/>
                  </a:solidFill>
                </a:rPr>
                <a:t>二叉树是树的 一种特殊的结构，关于二叉树的三种遍历：先序遍历，中序遍历，后序遍历；这其中只需已知中序遍历和另外任意一种遍历就可以唯一确定一棵二叉树，而根据先序遍历和后序遍历是无法确定一棵二叉树的。因此，可以</a:t>
              </a:r>
              <a:r>
                <a:rPr lang="zh-CN" altLang="en-US" sz="2000">
                  <a:solidFill>
                    <a:srgbClr val="01AB94"/>
                  </a:solidFill>
                </a:rPr>
                <a:t>利用二叉树</a:t>
              </a:r>
              <a:r>
                <a:rPr lang="zh-CN" altLang="en-US" sz="2000" dirty="0">
                  <a:solidFill>
                    <a:srgbClr val="01AB94"/>
                  </a:solidFill>
                </a:rPr>
                <a:t>的这些性质，实现对信息的加密和解密。</a:t>
              </a:r>
            </a:p>
          </p:txBody>
        </p:sp>
      </p:grpSp>
      <p:grpSp>
        <p:nvGrpSpPr>
          <p:cNvPr id="24" name="组合 23"/>
          <p:cNvGrpSpPr/>
          <p:nvPr/>
        </p:nvGrpSpPr>
        <p:grpSpPr>
          <a:xfrm>
            <a:off x="1043301" y="727715"/>
            <a:ext cx="1957610" cy="1957610"/>
            <a:chOff x="2848131" y="1860029"/>
            <a:chExt cx="3807502" cy="3807502"/>
          </a:xfrm>
        </p:grpSpPr>
        <p:grpSp>
          <p:nvGrpSpPr>
            <p:cNvPr id="25" name="组合 24"/>
            <p:cNvGrpSpPr/>
            <p:nvPr/>
          </p:nvGrpSpPr>
          <p:grpSpPr>
            <a:xfrm>
              <a:off x="2848131" y="1860029"/>
              <a:ext cx="3807502" cy="3807502"/>
              <a:chOff x="2848131" y="1860029"/>
              <a:chExt cx="3807502" cy="3807502"/>
            </a:xfrm>
          </p:grpSpPr>
          <p:sp>
            <p:nvSpPr>
              <p:cNvPr id="33" name="椭圆 32"/>
              <p:cNvSpPr/>
              <p:nvPr/>
            </p:nvSpPr>
            <p:spPr>
              <a:xfrm>
                <a:off x="2848131" y="1860029"/>
                <a:ext cx="3807502" cy="380750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936823" y="1948721"/>
                <a:ext cx="3630119" cy="3630119"/>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3384559" y="3075370"/>
              <a:ext cx="2632049" cy="1376820"/>
            </a:xfrm>
            <a:prstGeom prst="rect">
              <a:avLst/>
            </a:prstGeom>
            <a:noFill/>
          </p:spPr>
          <p:txBody>
            <a:bodyPr wrap="none" rtlCol="0">
              <a:spAutoFit/>
            </a:bodyPr>
            <a:lstStyle/>
            <a:p>
              <a:pPr algn="ctr"/>
              <a:r>
                <a:rPr lang="zh-CN" altLang="en-US" sz="4000" b="1" dirty="0">
                  <a:solidFill>
                    <a:srgbClr val="01AB94"/>
                  </a:solidFill>
                </a:rPr>
                <a:t>引 言</a:t>
              </a:r>
            </a:p>
          </p:txBody>
        </p:sp>
      </p:grpSp>
    </p:spTree>
    <p:extLst>
      <p:ext uri="{BB962C8B-B14F-4D97-AF65-F5344CB8AC3E}">
        <p14:creationId xmlns:p14="http://schemas.microsoft.com/office/powerpoint/2010/main" val="15803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515154" y="179664"/>
            <a:ext cx="3837604" cy="646331"/>
            <a:chOff x="515154" y="179664"/>
            <a:chExt cx="3837604" cy="646331"/>
          </a:xfrm>
        </p:grpSpPr>
        <p:sp>
          <p:nvSpPr>
            <p:cNvPr id="54" name="文本框 53"/>
            <p:cNvSpPr txBox="1"/>
            <p:nvPr/>
          </p:nvSpPr>
          <p:spPr>
            <a:xfrm>
              <a:off x="808198" y="179664"/>
              <a:ext cx="3544560" cy="646331"/>
            </a:xfrm>
            <a:prstGeom prst="rect">
              <a:avLst/>
            </a:prstGeom>
            <a:noFill/>
          </p:spPr>
          <p:txBody>
            <a:bodyPr wrap="none" rtlCol="0">
              <a:spAutoFit/>
            </a:bodyPr>
            <a:lstStyle/>
            <a:p>
              <a:r>
                <a:rPr lang="zh-CN" altLang="en-US" sz="3600" b="1" dirty="0">
                  <a:solidFill>
                    <a:schemeClr val="tx2"/>
                  </a:solidFill>
                </a:rPr>
                <a:t> 加密算法的原理</a:t>
              </a:r>
            </a:p>
          </p:txBody>
        </p:sp>
        <p:sp>
          <p:nvSpPr>
            <p:cNvPr id="55" name="等腰三角形 54"/>
            <p:cNvSpPr/>
            <p:nvPr/>
          </p:nvSpPr>
          <p:spPr>
            <a:xfrm rot="16200000" flipH="1" flipV="1">
              <a:off x="412677" y="425879"/>
              <a:ext cx="410698" cy="205744"/>
            </a:xfrm>
            <a:prstGeom prst="triangle">
              <a:avLst/>
            </a:prstGeom>
            <a:solidFill>
              <a:srgbClr val="01AB9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Oval 3"/>
          <p:cNvSpPr>
            <a:spLocks noChangeArrowheads="1"/>
          </p:cNvSpPr>
          <p:nvPr/>
        </p:nvSpPr>
        <p:spPr bwMode="auto">
          <a:xfrm>
            <a:off x="3055043" y="1608858"/>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P1</a:t>
            </a:r>
          </a:p>
        </p:txBody>
      </p:sp>
      <p:sp>
        <p:nvSpPr>
          <p:cNvPr id="79" name="Oval 4"/>
          <p:cNvSpPr>
            <a:spLocks noChangeArrowheads="1"/>
          </p:cNvSpPr>
          <p:nvPr/>
        </p:nvSpPr>
        <p:spPr bwMode="auto">
          <a:xfrm>
            <a:off x="2181918" y="2434503"/>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P2</a:t>
            </a:r>
          </a:p>
        </p:txBody>
      </p:sp>
      <p:sp>
        <p:nvSpPr>
          <p:cNvPr id="80" name="Oval 5"/>
          <p:cNvSpPr>
            <a:spLocks noChangeArrowheads="1"/>
          </p:cNvSpPr>
          <p:nvPr/>
        </p:nvSpPr>
        <p:spPr bwMode="auto">
          <a:xfrm>
            <a:off x="3796405" y="2421658"/>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r>
              <a:rPr lang="en-US" altLang="zh-CN" sz="1400"/>
              <a:t>P3</a:t>
            </a:r>
          </a:p>
        </p:txBody>
      </p:sp>
      <p:sp>
        <p:nvSpPr>
          <p:cNvPr id="81" name="Oval 6"/>
          <p:cNvSpPr>
            <a:spLocks noChangeArrowheads="1"/>
          </p:cNvSpPr>
          <p:nvPr/>
        </p:nvSpPr>
        <p:spPr bwMode="auto">
          <a:xfrm>
            <a:off x="1748531" y="3217368"/>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P4</a:t>
            </a:r>
          </a:p>
        </p:txBody>
      </p:sp>
      <p:sp>
        <p:nvSpPr>
          <p:cNvPr id="82" name="Oval 7"/>
          <p:cNvSpPr>
            <a:spLocks noChangeArrowheads="1"/>
          </p:cNvSpPr>
          <p:nvPr/>
        </p:nvSpPr>
        <p:spPr bwMode="auto">
          <a:xfrm>
            <a:off x="2570855" y="3225079"/>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P5</a:t>
            </a:r>
          </a:p>
        </p:txBody>
      </p:sp>
      <p:sp>
        <p:nvSpPr>
          <p:cNvPr id="83" name="Oval 8"/>
          <p:cNvSpPr>
            <a:spLocks noChangeArrowheads="1"/>
          </p:cNvSpPr>
          <p:nvPr/>
        </p:nvSpPr>
        <p:spPr bwMode="auto">
          <a:xfrm>
            <a:off x="2110480" y="3961373"/>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P7</a:t>
            </a:r>
          </a:p>
        </p:txBody>
      </p:sp>
      <p:sp>
        <p:nvSpPr>
          <p:cNvPr id="84" name="Oval 9"/>
          <p:cNvSpPr>
            <a:spLocks noChangeArrowheads="1"/>
          </p:cNvSpPr>
          <p:nvPr/>
        </p:nvSpPr>
        <p:spPr bwMode="auto">
          <a:xfrm>
            <a:off x="3066506" y="3962123"/>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P8</a:t>
            </a:r>
          </a:p>
        </p:txBody>
      </p:sp>
      <p:sp>
        <p:nvSpPr>
          <p:cNvPr id="85" name="Line 10"/>
          <p:cNvSpPr>
            <a:spLocks noChangeShapeType="1"/>
          </p:cNvSpPr>
          <p:nvPr/>
        </p:nvSpPr>
        <p:spPr bwMode="auto">
          <a:xfrm flipH="1">
            <a:off x="2086668" y="2883766"/>
            <a:ext cx="231775" cy="334963"/>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6" name="Line 12"/>
          <p:cNvSpPr>
            <a:spLocks noChangeShapeType="1"/>
          </p:cNvSpPr>
          <p:nvPr/>
        </p:nvSpPr>
        <p:spPr bwMode="auto">
          <a:xfrm>
            <a:off x="2958321" y="3669434"/>
            <a:ext cx="216371" cy="32369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87" name="Line 13"/>
          <p:cNvSpPr>
            <a:spLocks noChangeShapeType="1"/>
          </p:cNvSpPr>
          <p:nvPr/>
        </p:nvSpPr>
        <p:spPr bwMode="auto">
          <a:xfrm flipH="1">
            <a:off x="2470842" y="3640697"/>
            <a:ext cx="204313" cy="352426"/>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89" name="Oval 15"/>
          <p:cNvSpPr>
            <a:spLocks noChangeArrowheads="1"/>
          </p:cNvSpPr>
          <p:nvPr/>
        </p:nvSpPr>
        <p:spPr bwMode="auto">
          <a:xfrm>
            <a:off x="4240353" y="3217368"/>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dirty="0"/>
              <a:t>P6</a:t>
            </a:r>
          </a:p>
        </p:txBody>
      </p:sp>
      <p:sp>
        <p:nvSpPr>
          <p:cNvPr id="90" name="Line 16"/>
          <p:cNvSpPr>
            <a:spLocks noChangeShapeType="1"/>
          </p:cNvSpPr>
          <p:nvPr/>
        </p:nvSpPr>
        <p:spPr bwMode="auto">
          <a:xfrm flipH="1">
            <a:off x="2570855" y="1977304"/>
            <a:ext cx="511175" cy="51117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1" name="Line 17"/>
          <p:cNvSpPr>
            <a:spLocks noChangeShapeType="1"/>
          </p:cNvSpPr>
          <p:nvPr/>
        </p:nvSpPr>
        <p:spPr bwMode="auto">
          <a:xfrm>
            <a:off x="3485255" y="1970808"/>
            <a:ext cx="473123" cy="46369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94" name="Oval 20"/>
          <p:cNvSpPr>
            <a:spLocks noChangeArrowheads="1"/>
          </p:cNvSpPr>
          <p:nvPr/>
        </p:nvSpPr>
        <p:spPr bwMode="auto">
          <a:xfrm>
            <a:off x="2675156" y="4693551"/>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P9</a:t>
            </a:r>
          </a:p>
        </p:txBody>
      </p:sp>
      <p:sp>
        <p:nvSpPr>
          <p:cNvPr id="98" name="Line 12"/>
          <p:cNvSpPr>
            <a:spLocks noChangeShapeType="1"/>
          </p:cNvSpPr>
          <p:nvPr/>
        </p:nvSpPr>
        <p:spPr bwMode="auto">
          <a:xfrm>
            <a:off x="2515292" y="2883766"/>
            <a:ext cx="255875" cy="334963"/>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99" name="Line 12"/>
          <p:cNvSpPr>
            <a:spLocks noChangeShapeType="1"/>
          </p:cNvSpPr>
          <p:nvPr/>
        </p:nvSpPr>
        <p:spPr bwMode="auto">
          <a:xfrm>
            <a:off x="4096891" y="2876055"/>
            <a:ext cx="269425" cy="349023"/>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0" name="Line 13"/>
          <p:cNvSpPr>
            <a:spLocks noChangeShapeType="1"/>
          </p:cNvSpPr>
          <p:nvPr/>
        </p:nvSpPr>
        <p:spPr bwMode="auto">
          <a:xfrm flipH="1">
            <a:off x="3028342" y="4400862"/>
            <a:ext cx="176213" cy="31750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 name="文本框 3"/>
          <p:cNvSpPr txBox="1"/>
          <p:nvPr/>
        </p:nvSpPr>
        <p:spPr>
          <a:xfrm>
            <a:off x="2651818" y="1992787"/>
            <a:ext cx="290464" cy="307777"/>
          </a:xfrm>
          <a:prstGeom prst="rect">
            <a:avLst/>
          </a:prstGeom>
          <a:noFill/>
        </p:spPr>
        <p:txBody>
          <a:bodyPr wrap="none" rtlCol="0">
            <a:spAutoFit/>
          </a:bodyPr>
          <a:lstStyle/>
          <a:p>
            <a:r>
              <a:rPr lang="en-US" altLang="zh-CN" sz="1400">
                <a:latin typeface="+mj-ea"/>
                <a:ea typeface="+mj-ea"/>
              </a:rPr>
              <a:t>0</a:t>
            </a:r>
            <a:endParaRPr lang="zh-CN" altLang="en-US" sz="1400">
              <a:latin typeface="+mj-ea"/>
              <a:ea typeface="+mj-ea"/>
            </a:endParaRPr>
          </a:p>
        </p:txBody>
      </p:sp>
      <p:sp>
        <p:nvSpPr>
          <p:cNvPr id="101" name="文本框 100"/>
          <p:cNvSpPr txBox="1"/>
          <p:nvPr/>
        </p:nvSpPr>
        <p:spPr>
          <a:xfrm>
            <a:off x="2315668" y="3614016"/>
            <a:ext cx="290464" cy="307777"/>
          </a:xfrm>
          <a:prstGeom prst="rect">
            <a:avLst/>
          </a:prstGeom>
          <a:noFill/>
        </p:spPr>
        <p:txBody>
          <a:bodyPr wrap="none" rtlCol="0">
            <a:spAutoFit/>
          </a:bodyPr>
          <a:lstStyle/>
          <a:p>
            <a:r>
              <a:rPr lang="en-US" altLang="zh-CN" sz="1400">
                <a:latin typeface="+mj-ea"/>
                <a:ea typeface="+mj-ea"/>
              </a:rPr>
              <a:t>0</a:t>
            </a:r>
            <a:endParaRPr lang="zh-CN" altLang="en-US" sz="1400">
              <a:latin typeface="+mj-ea"/>
              <a:ea typeface="+mj-ea"/>
            </a:endParaRPr>
          </a:p>
        </p:txBody>
      </p:sp>
      <p:sp>
        <p:nvSpPr>
          <p:cNvPr id="102" name="文本框 101"/>
          <p:cNvSpPr txBox="1"/>
          <p:nvPr/>
        </p:nvSpPr>
        <p:spPr>
          <a:xfrm>
            <a:off x="2883110" y="4362368"/>
            <a:ext cx="290464" cy="307777"/>
          </a:xfrm>
          <a:prstGeom prst="rect">
            <a:avLst/>
          </a:prstGeom>
          <a:noFill/>
        </p:spPr>
        <p:txBody>
          <a:bodyPr wrap="none" rtlCol="0">
            <a:spAutoFit/>
          </a:bodyPr>
          <a:lstStyle/>
          <a:p>
            <a:r>
              <a:rPr lang="en-US" altLang="zh-CN" sz="1400">
                <a:latin typeface="+mj-ea"/>
                <a:ea typeface="+mj-ea"/>
              </a:rPr>
              <a:t>0</a:t>
            </a:r>
            <a:endParaRPr lang="zh-CN" altLang="en-US" sz="1400">
              <a:latin typeface="+mj-ea"/>
              <a:ea typeface="+mj-ea"/>
            </a:endParaRPr>
          </a:p>
        </p:txBody>
      </p:sp>
      <p:sp>
        <p:nvSpPr>
          <p:cNvPr id="104" name="文本框 103"/>
          <p:cNvSpPr txBox="1"/>
          <p:nvPr/>
        </p:nvSpPr>
        <p:spPr>
          <a:xfrm>
            <a:off x="1929353" y="2848604"/>
            <a:ext cx="290464" cy="307777"/>
          </a:xfrm>
          <a:prstGeom prst="rect">
            <a:avLst/>
          </a:prstGeom>
          <a:noFill/>
        </p:spPr>
        <p:txBody>
          <a:bodyPr wrap="none" rtlCol="0">
            <a:spAutoFit/>
          </a:bodyPr>
          <a:lstStyle/>
          <a:p>
            <a:r>
              <a:rPr lang="en-US" altLang="zh-CN" sz="1400">
                <a:latin typeface="+mj-ea"/>
                <a:ea typeface="+mj-ea"/>
              </a:rPr>
              <a:t>0</a:t>
            </a:r>
            <a:endParaRPr lang="zh-CN" altLang="en-US" sz="1400">
              <a:latin typeface="+mj-ea"/>
              <a:ea typeface="+mj-ea"/>
            </a:endParaRPr>
          </a:p>
        </p:txBody>
      </p:sp>
      <p:sp>
        <p:nvSpPr>
          <p:cNvPr id="105" name="文本框 104"/>
          <p:cNvSpPr txBox="1"/>
          <p:nvPr/>
        </p:nvSpPr>
        <p:spPr>
          <a:xfrm>
            <a:off x="2629593" y="2848604"/>
            <a:ext cx="290464" cy="307777"/>
          </a:xfrm>
          <a:prstGeom prst="rect">
            <a:avLst/>
          </a:prstGeom>
          <a:noFill/>
        </p:spPr>
        <p:txBody>
          <a:bodyPr wrap="none" rtlCol="0">
            <a:spAutoFit/>
          </a:bodyPr>
          <a:lstStyle/>
          <a:p>
            <a:r>
              <a:rPr lang="en-US" altLang="zh-CN" sz="1400">
                <a:latin typeface="+mj-ea"/>
                <a:ea typeface="+mj-ea"/>
              </a:rPr>
              <a:t>1</a:t>
            </a:r>
            <a:endParaRPr lang="zh-CN" altLang="en-US" sz="1400">
              <a:latin typeface="+mj-ea"/>
              <a:ea typeface="+mj-ea"/>
            </a:endParaRPr>
          </a:p>
        </p:txBody>
      </p:sp>
      <p:sp>
        <p:nvSpPr>
          <p:cNvPr id="106" name="文本框 105"/>
          <p:cNvSpPr txBox="1"/>
          <p:nvPr/>
        </p:nvSpPr>
        <p:spPr>
          <a:xfrm>
            <a:off x="2980354" y="3607718"/>
            <a:ext cx="290464" cy="307777"/>
          </a:xfrm>
          <a:prstGeom prst="rect">
            <a:avLst/>
          </a:prstGeom>
          <a:noFill/>
        </p:spPr>
        <p:txBody>
          <a:bodyPr wrap="none" rtlCol="0">
            <a:spAutoFit/>
          </a:bodyPr>
          <a:lstStyle/>
          <a:p>
            <a:r>
              <a:rPr lang="en-US" altLang="zh-CN" sz="1400">
                <a:latin typeface="+mj-ea"/>
                <a:ea typeface="+mj-ea"/>
              </a:rPr>
              <a:t>1</a:t>
            </a:r>
            <a:endParaRPr lang="zh-CN" altLang="en-US" sz="1400">
              <a:latin typeface="+mj-ea"/>
              <a:ea typeface="+mj-ea"/>
            </a:endParaRPr>
          </a:p>
        </p:txBody>
      </p:sp>
      <p:sp>
        <p:nvSpPr>
          <p:cNvPr id="107" name="文本框 106"/>
          <p:cNvSpPr txBox="1"/>
          <p:nvPr/>
        </p:nvSpPr>
        <p:spPr>
          <a:xfrm>
            <a:off x="4273617" y="2849595"/>
            <a:ext cx="290464" cy="307777"/>
          </a:xfrm>
          <a:prstGeom prst="rect">
            <a:avLst/>
          </a:prstGeom>
          <a:noFill/>
        </p:spPr>
        <p:txBody>
          <a:bodyPr wrap="none" rtlCol="0">
            <a:spAutoFit/>
          </a:bodyPr>
          <a:lstStyle/>
          <a:p>
            <a:r>
              <a:rPr lang="en-US" altLang="zh-CN" sz="1400">
                <a:latin typeface="+mj-ea"/>
                <a:ea typeface="+mj-ea"/>
              </a:rPr>
              <a:t>1</a:t>
            </a:r>
            <a:endParaRPr lang="zh-CN" altLang="en-US" sz="1400">
              <a:latin typeface="+mj-ea"/>
              <a:ea typeface="+mj-ea"/>
            </a:endParaRPr>
          </a:p>
        </p:txBody>
      </p:sp>
      <p:sp>
        <p:nvSpPr>
          <p:cNvPr id="108" name="文本框 107"/>
          <p:cNvSpPr txBox="1"/>
          <p:nvPr/>
        </p:nvSpPr>
        <p:spPr>
          <a:xfrm>
            <a:off x="3670467" y="1980000"/>
            <a:ext cx="290464" cy="307777"/>
          </a:xfrm>
          <a:prstGeom prst="rect">
            <a:avLst/>
          </a:prstGeom>
          <a:noFill/>
        </p:spPr>
        <p:txBody>
          <a:bodyPr wrap="none" rtlCol="0">
            <a:spAutoFit/>
          </a:bodyPr>
          <a:lstStyle/>
          <a:p>
            <a:r>
              <a:rPr lang="en-US" altLang="zh-CN" sz="1400">
                <a:latin typeface="+mj-ea"/>
                <a:ea typeface="+mj-ea"/>
              </a:rPr>
              <a:t>1</a:t>
            </a:r>
            <a:endParaRPr lang="zh-CN" altLang="en-US" sz="1400">
              <a:latin typeface="+mj-ea"/>
              <a:ea typeface="+mj-ea"/>
            </a:endParaRPr>
          </a:p>
        </p:txBody>
      </p:sp>
      <p:sp>
        <p:nvSpPr>
          <p:cNvPr id="109" name="文本框 108"/>
          <p:cNvSpPr txBox="1"/>
          <p:nvPr/>
        </p:nvSpPr>
        <p:spPr>
          <a:xfrm>
            <a:off x="2727765" y="5596363"/>
            <a:ext cx="1474675" cy="400110"/>
          </a:xfrm>
          <a:prstGeom prst="rect">
            <a:avLst/>
          </a:prstGeom>
          <a:noFill/>
        </p:spPr>
        <p:txBody>
          <a:bodyPr wrap="square" rtlCol="0">
            <a:spAutoFit/>
          </a:bodyPr>
          <a:lstStyle/>
          <a:p>
            <a:r>
              <a:rPr lang="zh-CN" altLang="en-US" sz="2000" dirty="0">
                <a:latin typeface="+mj-ea"/>
                <a:ea typeface="+mj-ea"/>
              </a:rPr>
              <a:t>加密二叉树</a:t>
            </a:r>
          </a:p>
        </p:txBody>
      </p:sp>
      <p:sp>
        <p:nvSpPr>
          <p:cNvPr id="110" name="文本框 109"/>
          <p:cNvSpPr txBox="1"/>
          <p:nvPr/>
        </p:nvSpPr>
        <p:spPr>
          <a:xfrm>
            <a:off x="6700771" y="2210233"/>
            <a:ext cx="4904126" cy="400110"/>
          </a:xfrm>
          <a:prstGeom prst="rect">
            <a:avLst/>
          </a:prstGeom>
          <a:noFill/>
        </p:spPr>
        <p:txBody>
          <a:bodyPr wrap="square" rtlCol="0">
            <a:spAutoFit/>
          </a:bodyPr>
          <a:lstStyle/>
          <a:p>
            <a:r>
              <a:rPr lang="zh-CN" altLang="en-US" sz="2000">
                <a:latin typeface="+mj-ea"/>
                <a:ea typeface="+mj-ea"/>
              </a:rPr>
              <a:t>明文：</a:t>
            </a:r>
            <a:r>
              <a:rPr lang="en-US" altLang="zh-CN" sz="2000">
                <a:latin typeface="+mj-ea"/>
                <a:ea typeface="+mj-ea"/>
              </a:rPr>
              <a:t>0011010110110100</a:t>
            </a:r>
            <a:endParaRPr lang="zh-CN" altLang="en-US" sz="2000">
              <a:latin typeface="+mj-ea"/>
              <a:ea typeface="+mj-ea"/>
            </a:endParaRPr>
          </a:p>
        </p:txBody>
      </p:sp>
      <p:sp>
        <p:nvSpPr>
          <p:cNvPr id="113" name="文本框 112"/>
          <p:cNvSpPr txBox="1"/>
          <p:nvPr/>
        </p:nvSpPr>
        <p:spPr>
          <a:xfrm>
            <a:off x="6698218" y="2205626"/>
            <a:ext cx="4904126" cy="400110"/>
          </a:xfrm>
          <a:prstGeom prst="rect">
            <a:avLst/>
          </a:prstGeom>
          <a:noFill/>
        </p:spPr>
        <p:txBody>
          <a:bodyPr wrap="square" rtlCol="0">
            <a:spAutoFit/>
          </a:bodyPr>
          <a:lstStyle/>
          <a:p>
            <a:r>
              <a:rPr lang="zh-CN" altLang="en-US" sz="2000">
                <a:latin typeface="+mj-ea"/>
                <a:ea typeface="+mj-ea"/>
              </a:rPr>
              <a:t>明文：</a:t>
            </a:r>
            <a:r>
              <a:rPr lang="en-US" altLang="zh-CN" sz="2000" u="sng">
                <a:solidFill>
                  <a:schemeClr val="bg2"/>
                </a:solidFill>
                <a:latin typeface="+mj-ea"/>
                <a:ea typeface="+mj-ea"/>
              </a:rPr>
              <a:t>00</a:t>
            </a:r>
            <a:r>
              <a:rPr lang="en-US" altLang="zh-CN" sz="2000">
                <a:latin typeface="+mj-ea"/>
                <a:ea typeface="+mj-ea"/>
              </a:rPr>
              <a:t>11010110110100</a:t>
            </a:r>
            <a:endParaRPr lang="zh-CN" altLang="en-US" sz="2000">
              <a:latin typeface="+mj-ea"/>
              <a:ea typeface="+mj-ea"/>
            </a:endParaRPr>
          </a:p>
        </p:txBody>
      </p:sp>
      <p:sp>
        <p:nvSpPr>
          <p:cNvPr id="114" name="文本框 113"/>
          <p:cNvSpPr txBox="1"/>
          <p:nvPr/>
        </p:nvSpPr>
        <p:spPr>
          <a:xfrm>
            <a:off x="6698218" y="2206334"/>
            <a:ext cx="4904126" cy="400110"/>
          </a:xfrm>
          <a:prstGeom prst="rect">
            <a:avLst/>
          </a:prstGeom>
          <a:noFill/>
        </p:spPr>
        <p:txBody>
          <a:bodyPr wrap="square" rtlCol="0">
            <a:spAutoFit/>
          </a:bodyPr>
          <a:lstStyle/>
          <a:p>
            <a:r>
              <a:rPr lang="zh-CN" altLang="en-US" sz="2000" dirty="0">
                <a:latin typeface="+mj-ea"/>
                <a:ea typeface="+mj-ea"/>
              </a:rPr>
              <a:t>明文：</a:t>
            </a:r>
            <a:r>
              <a:rPr lang="en-US" altLang="zh-CN" sz="2000" dirty="0">
                <a:latin typeface="+mj-ea"/>
                <a:ea typeface="+mj-ea"/>
              </a:rPr>
              <a:t>00</a:t>
            </a:r>
            <a:r>
              <a:rPr lang="en-US" altLang="zh-CN" sz="2000" u="sng" dirty="0">
                <a:solidFill>
                  <a:schemeClr val="bg2"/>
                </a:solidFill>
                <a:latin typeface="+mj-ea"/>
                <a:ea typeface="+mj-ea"/>
              </a:rPr>
              <a:t>11</a:t>
            </a:r>
            <a:r>
              <a:rPr lang="en-US" altLang="zh-CN" sz="2000" dirty="0">
                <a:latin typeface="+mj-ea"/>
                <a:ea typeface="+mj-ea"/>
              </a:rPr>
              <a:t>010110110100</a:t>
            </a:r>
            <a:endParaRPr lang="zh-CN" altLang="en-US" sz="2000" dirty="0">
              <a:latin typeface="+mj-ea"/>
              <a:ea typeface="+mj-ea"/>
            </a:endParaRPr>
          </a:p>
        </p:txBody>
      </p:sp>
      <p:sp>
        <p:nvSpPr>
          <p:cNvPr id="115" name="文本框 114"/>
          <p:cNvSpPr txBox="1"/>
          <p:nvPr/>
        </p:nvSpPr>
        <p:spPr>
          <a:xfrm>
            <a:off x="6695665" y="2208061"/>
            <a:ext cx="4904126" cy="400110"/>
          </a:xfrm>
          <a:prstGeom prst="rect">
            <a:avLst/>
          </a:prstGeom>
          <a:noFill/>
        </p:spPr>
        <p:txBody>
          <a:bodyPr wrap="square" rtlCol="0">
            <a:spAutoFit/>
          </a:bodyPr>
          <a:lstStyle/>
          <a:p>
            <a:r>
              <a:rPr lang="zh-CN" altLang="en-US" sz="2000" dirty="0">
                <a:latin typeface="+mj-ea"/>
                <a:ea typeface="+mj-ea"/>
              </a:rPr>
              <a:t>明文：</a:t>
            </a:r>
            <a:r>
              <a:rPr lang="en-US" altLang="zh-CN" sz="2000" dirty="0">
                <a:latin typeface="+mj-ea"/>
                <a:ea typeface="+mj-ea"/>
              </a:rPr>
              <a:t>0011</a:t>
            </a:r>
            <a:r>
              <a:rPr lang="en-US" altLang="zh-CN" sz="2000" u="sng" dirty="0">
                <a:solidFill>
                  <a:schemeClr val="bg2"/>
                </a:solidFill>
                <a:latin typeface="+mj-ea"/>
                <a:ea typeface="+mj-ea"/>
              </a:rPr>
              <a:t>010</a:t>
            </a:r>
            <a:r>
              <a:rPr lang="en-US" altLang="zh-CN" sz="2000" dirty="0">
                <a:latin typeface="+mj-ea"/>
                <a:ea typeface="+mj-ea"/>
              </a:rPr>
              <a:t>110110100</a:t>
            </a:r>
            <a:endParaRPr lang="zh-CN" altLang="en-US" sz="2000" dirty="0">
              <a:latin typeface="+mj-ea"/>
              <a:ea typeface="+mj-ea"/>
            </a:endParaRPr>
          </a:p>
        </p:txBody>
      </p:sp>
      <p:sp>
        <p:nvSpPr>
          <p:cNvPr id="116" name="文本框 115"/>
          <p:cNvSpPr txBox="1"/>
          <p:nvPr/>
        </p:nvSpPr>
        <p:spPr>
          <a:xfrm>
            <a:off x="6690559" y="2205715"/>
            <a:ext cx="4904126" cy="400110"/>
          </a:xfrm>
          <a:prstGeom prst="rect">
            <a:avLst/>
          </a:prstGeom>
          <a:noFill/>
        </p:spPr>
        <p:txBody>
          <a:bodyPr wrap="square" rtlCol="0">
            <a:spAutoFit/>
          </a:bodyPr>
          <a:lstStyle/>
          <a:p>
            <a:r>
              <a:rPr lang="zh-CN" altLang="en-US" sz="2000" dirty="0">
                <a:latin typeface="+mj-ea"/>
                <a:ea typeface="+mj-ea"/>
              </a:rPr>
              <a:t>明文：</a:t>
            </a:r>
            <a:r>
              <a:rPr lang="en-US" altLang="zh-CN" sz="2000" dirty="0">
                <a:latin typeface="+mj-ea"/>
                <a:ea typeface="+mj-ea"/>
              </a:rPr>
              <a:t>0011010</a:t>
            </a:r>
            <a:r>
              <a:rPr lang="en-US" altLang="zh-CN" sz="2000" u="sng" dirty="0">
                <a:solidFill>
                  <a:schemeClr val="bg2"/>
                </a:solidFill>
                <a:latin typeface="+mj-ea"/>
                <a:ea typeface="+mj-ea"/>
              </a:rPr>
              <a:t>11</a:t>
            </a:r>
            <a:r>
              <a:rPr lang="en-US" altLang="zh-CN" sz="2000" dirty="0">
                <a:latin typeface="+mj-ea"/>
                <a:ea typeface="+mj-ea"/>
              </a:rPr>
              <a:t>0110100</a:t>
            </a:r>
            <a:endParaRPr lang="zh-CN" altLang="en-US" sz="2000" dirty="0">
              <a:latin typeface="+mj-ea"/>
              <a:ea typeface="+mj-ea"/>
            </a:endParaRPr>
          </a:p>
        </p:txBody>
      </p:sp>
      <p:sp>
        <p:nvSpPr>
          <p:cNvPr id="117" name="文本框 116"/>
          <p:cNvSpPr txBox="1"/>
          <p:nvPr/>
        </p:nvSpPr>
        <p:spPr>
          <a:xfrm>
            <a:off x="6682900" y="2204272"/>
            <a:ext cx="4904126" cy="400110"/>
          </a:xfrm>
          <a:prstGeom prst="rect">
            <a:avLst/>
          </a:prstGeom>
          <a:noFill/>
        </p:spPr>
        <p:txBody>
          <a:bodyPr wrap="square" rtlCol="0">
            <a:spAutoFit/>
          </a:bodyPr>
          <a:lstStyle/>
          <a:p>
            <a:r>
              <a:rPr lang="zh-CN" altLang="en-US" sz="2000" dirty="0">
                <a:latin typeface="+mj-ea"/>
                <a:ea typeface="+mj-ea"/>
              </a:rPr>
              <a:t>明文：</a:t>
            </a:r>
            <a:r>
              <a:rPr lang="en-US" altLang="zh-CN" sz="2000" dirty="0">
                <a:latin typeface="+mj-ea"/>
                <a:ea typeface="+mj-ea"/>
              </a:rPr>
              <a:t>001101011</a:t>
            </a:r>
            <a:r>
              <a:rPr lang="en-US" altLang="zh-CN" sz="2000" u="sng" dirty="0">
                <a:solidFill>
                  <a:schemeClr val="bg2"/>
                </a:solidFill>
                <a:latin typeface="+mj-ea"/>
                <a:ea typeface="+mj-ea"/>
              </a:rPr>
              <a:t>011</a:t>
            </a:r>
            <a:r>
              <a:rPr lang="en-US" altLang="zh-CN" sz="2000" dirty="0">
                <a:latin typeface="+mj-ea"/>
                <a:ea typeface="+mj-ea"/>
              </a:rPr>
              <a:t>0100</a:t>
            </a:r>
            <a:endParaRPr lang="zh-CN" altLang="en-US" sz="2000" dirty="0">
              <a:latin typeface="+mj-ea"/>
              <a:ea typeface="+mj-ea"/>
            </a:endParaRPr>
          </a:p>
        </p:txBody>
      </p:sp>
      <p:sp>
        <p:nvSpPr>
          <p:cNvPr id="119" name="文本框 118"/>
          <p:cNvSpPr txBox="1"/>
          <p:nvPr/>
        </p:nvSpPr>
        <p:spPr>
          <a:xfrm>
            <a:off x="6698218" y="3023362"/>
            <a:ext cx="1294387" cy="400110"/>
          </a:xfrm>
          <a:prstGeom prst="rect">
            <a:avLst/>
          </a:prstGeom>
          <a:noFill/>
        </p:spPr>
        <p:txBody>
          <a:bodyPr wrap="square" rtlCol="0">
            <a:spAutoFit/>
          </a:bodyPr>
          <a:lstStyle/>
          <a:p>
            <a:r>
              <a:rPr lang="zh-CN" altLang="en-US" sz="2000" dirty="0">
                <a:latin typeface="+mj-ea"/>
                <a:ea typeface="+mj-ea"/>
              </a:rPr>
              <a:t>密文：</a:t>
            </a:r>
            <a:r>
              <a:rPr lang="en-US" altLang="zh-CN" sz="2000" dirty="0">
                <a:latin typeface="+mj-ea"/>
                <a:ea typeface="+mj-ea"/>
              </a:rPr>
              <a:t>P4</a:t>
            </a:r>
            <a:endParaRPr lang="zh-CN" altLang="en-US" sz="2000" dirty="0">
              <a:latin typeface="+mj-ea"/>
              <a:ea typeface="+mj-ea"/>
            </a:endParaRPr>
          </a:p>
        </p:txBody>
      </p:sp>
      <p:cxnSp>
        <p:nvCxnSpPr>
          <p:cNvPr id="8" name="直接箭头连接符 7"/>
          <p:cNvCxnSpPr/>
          <p:nvPr/>
        </p:nvCxnSpPr>
        <p:spPr>
          <a:xfrm flipH="1">
            <a:off x="7700162" y="2623368"/>
            <a:ext cx="8237" cy="392776"/>
          </a:xfrm>
          <a:prstGeom prst="straightConnector1">
            <a:avLst/>
          </a:prstGeom>
          <a:ln>
            <a:solidFill>
              <a:srgbClr val="F3908C"/>
            </a:solidFill>
            <a:tailEnd type="triangle"/>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8164554" y="3025872"/>
            <a:ext cx="499436" cy="400110"/>
          </a:xfrm>
          <a:prstGeom prst="rect">
            <a:avLst/>
          </a:prstGeom>
          <a:noFill/>
        </p:spPr>
        <p:txBody>
          <a:bodyPr wrap="square" rtlCol="0">
            <a:spAutoFit/>
          </a:bodyPr>
          <a:lstStyle/>
          <a:p>
            <a:r>
              <a:rPr lang="en-US" altLang="zh-CN" sz="2000" dirty="0">
                <a:latin typeface="+mj-ea"/>
                <a:ea typeface="+mj-ea"/>
              </a:rPr>
              <a:t>P7</a:t>
            </a:r>
            <a:endParaRPr lang="zh-CN" altLang="en-US" sz="2000" dirty="0">
              <a:latin typeface="+mj-ea"/>
              <a:ea typeface="+mj-ea"/>
            </a:endParaRPr>
          </a:p>
        </p:txBody>
      </p:sp>
      <p:cxnSp>
        <p:nvCxnSpPr>
          <p:cNvPr id="121" name="直接箭头连接符 120"/>
          <p:cNvCxnSpPr/>
          <p:nvPr/>
        </p:nvCxnSpPr>
        <p:spPr>
          <a:xfrm flipH="1">
            <a:off x="7992605" y="2611368"/>
            <a:ext cx="8237" cy="392776"/>
          </a:xfrm>
          <a:prstGeom prst="straightConnector1">
            <a:avLst/>
          </a:prstGeom>
          <a:ln>
            <a:solidFill>
              <a:srgbClr val="F3908C"/>
            </a:solidFill>
            <a:tailEnd type="triangle"/>
          </a:ln>
        </p:spPr>
        <p:style>
          <a:lnRef idx="1">
            <a:schemeClr val="accent1"/>
          </a:lnRef>
          <a:fillRef idx="0">
            <a:schemeClr val="accent1"/>
          </a:fillRef>
          <a:effectRef idx="0">
            <a:schemeClr val="accent1"/>
          </a:effectRef>
          <a:fontRef idx="minor">
            <a:schemeClr val="tx1"/>
          </a:fontRef>
        </p:style>
      </p:cxnSp>
      <p:sp>
        <p:nvSpPr>
          <p:cNvPr id="122" name="文本框 121"/>
          <p:cNvSpPr txBox="1"/>
          <p:nvPr/>
        </p:nvSpPr>
        <p:spPr>
          <a:xfrm>
            <a:off x="7768508" y="3025435"/>
            <a:ext cx="499436" cy="400110"/>
          </a:xfrm>
          <a:prstGeom prst="rect">
            <a:avLst/>
          </a:prstGeom>
          <a:noFill/>
        </p:spPr>
        <p:txBody>
          <a:bodyPr wrap="square" rtlCol="0">
            <a:spAutoFit/>
          </a:bodyPr>
          <a:lstStyle/>
          <a:p>
            <a:r>
              <a:rPr lang="en-US" altLang="zh-CN" sz="2000" dirty="0">
                <a:latin typeface="+mj-ea"/>
                <a:ea typeface="+mj-ea"/>
              </a:rPr>
              <a:t>P6</a:t>
            </a:r>
            <a:endParaRPr lang="zh-CN" altLang="en-US" sz="2000" dirty="0">
              <a:latin typeface="+mj-ea"/>
              <a:ea typeface="+mj-ea"/>
            </a:endParaRPr>
          </a:p>
        </p:txBody>
      </p:sp>
      <p:sp>
        <p:nvSpPr>
          <p:cNvPr id="124" name="文本框 123"/>
          <p:cNvSpPr txBox="1"/>
          <p:nvPr/>
        </p:nvSpPr>
        <p:spPr>
          <a:xfrm>
            <a:off x="9382926" y="3022078"/>
            <a:ext cx="499436" cy="400110"/>
          </a:xfrm>
          <a:prstGeom prst="rect">
            <a:avLst/>
          </a:prstGeom>
          <a:noFill/>
        </p:spPr>
        <p:txBody>
          <a:bodyPr wrap="square" rtlCol="0">
            <a:spAutoFit/>
          </a:bodyPr>
          <a:lstStyle/>
          <a:p>
            <a:r>
              <a:rPr lang="en-US" altLang="zh-CN" sz="2000">
                <a:latin typeface="+mj-ea"/>
                <a:ea typeface="+mj-ea"/>
              </a:rPr>
              <a:t>P9</a:t>
            </a:r>
            <a:endParaRPr lang="zh-CN" altLang="en-US" sz="2000">
              <a:latin typeface="+mj-ea"/>
              <a:ea typeface="+mj-ea"/>
            </a:endParaRPr>
          </a:p>
        </p:txBody>
      </p:sp>
      <p:cxnSp>
        <p:nvCxnSpPr>
          <p:cNvPr id="125" name="直接箭头连接符 124"/>
          <p:cNvCxnSpPr/>
          <p:nvPr/>
        </p:nvCxnSpPr>
        <p:spPr>
          <a:xfrm flipH="1">
            <a:off x="8382228" y="2609423"/>
            <a:ext cx="8237" cy="392776"/>
          </a:xfrm>
          <a:prstGeom prst="straightConnector1">
            <a:avLst/>
          </a:prstGeom>
          <a:ln>
            <a:solidFill>
              <a:srgbClr val="F3908C"/>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p:nvPr/>
        </p:nvCxnSpPr>
        <p:spPr>
          <a:xfrm flipH="1">
            <a:off x="8749180" y="2612070"/>
            <a:ext cx="8237" cy="392776"/>
          </a:xfrm>
          <a:prstGeom prst="straightConnector1">
            <a:avLst/>
          </a:prstGeom>
          <a:ln>
            <a:solidFill>
              <a:srgbClr val="F3908C"/>
            </a:solidFill>
            <a:tailEnd type="triangle"/>
          </a:ln>
        </p:spPr>
        <p:style>
          <a:lnRef idx="1">
            <a:schemeClr val="accent1"/>
          </a:lnRef>
          <a:fillRef idx="0">
            <a:schemeClr val="accent1"/>
          </a:fillRef>
          <a:effectRef idx="0">
            <a:schemeClr val="accent1"/>
          </a:effectRef>
          <a:fontRef idx="minor">
            <a:schemeClr val="tx1"/>
          </a:fontRef>
        </p:style>
      </p:cxnSp>
      <p:sp>
        <p:nvSpPr>
          <p:cNvPr id="127" name="文本框 126"/>
          <p:cNvSpPr txBox="1"/>
          <p:nvPr/>
        </p:nvSpPr>
        <p:spPr>
          <a:xfrm>
            <a:off x="8507699" y="3023362"/>
            <a:ext cx="499436" cy="400110"/>
          </a:xfrm>
          <a:prstGeom prst="rect">
            <a:avLst/>
          </a:prstGeom>
          <a:noFill/>
        </p:spPr>
        <p:txBody>
          <a:bodyPr wrap="square" rtlCol="0">
            <a:spAutoFit/>
          </a:bodyPr>
          <a:lstStyle/>
          <a:p>
            <a:r>
              <a:rPr lang="en-US" altLang="zh-CN" sz="2000">
                <a:latin typeface="+mj-ea"/>
                <a:ea typeface="+mj-ea"/>
              </a:rPr>
              <a:t>P6</a:t>
            </a:r>
            <a:endParaRPr lang="zh-CN" altLang="en-US" sz="2000">
              <a:latin typeface="+mj-ea"/>
              <a:ea typeface="+mj-ea"/>
            </a:endParaRPr>
          </a:p>
        </p:txBody>
      </p:sp>
      <p:sp>
        <p:nvSpPr>
          <p:cNvPr id="128" name="文本框 127"/>
          <p:cNvSpPr txBox="1"/>
          <p:nvPr/>
        </p:nvSpPr>
        <p:spPr>
          <a:xfrm>
            <a:off x="6682900" y="2204272"/>
            <a:ext cx="4904126" cy="400110"/>
          </a:xfrm>
          <a:prstGeom prst="rect">
            <a:avLst/>
          </a:prstGeom>
          <a:noFill/>
        </p:spPr>
        <p:txBody>
          <a:bodyPr wrap="square" rtlCol="0">
            <a:spAutoFit/>
          </a:bodyPr>
          <a:lstStyle/>
          <a:p>
            <a:r>
              <a:rPr lang="zh-CN" altLang="en-US" sz="2000" dirty="0">
                <a:latin typeface="+mj-ea"/>
                <a:ea typeface="+mj-ea"/>
              </a:rPr>
              <a:t>明文：</a:t>
            </a:r>
            <a:r>
              <a:rPr lang="en-US" altLang="zh-CN" sz="2000" dirty="0">
                <a:latin typeface="+mj-ea"/>
                <a:ea typeface="+mj-ea"/>
              </a:rPr>
              <a:t>001101011011</a:t>
            </a:r>
            <a:r>
              <a:rPr lang="en-US" altLang="zh-CN" sz="2000" u="sng" dirty="0">
                <a:solidFill>
                  <a:schemeClr val="bg2"/>
                </a:solidFill>
                <a:latin typeface="+mj-ea"/>
                <a:ea typeface="+mj-ea"/>
              </a:rPr>
              <a:t>0100</a:t>
            </a:r>
            <a:endParaRPr lang="zh-CN" altLang="en-US" sz="2000" u="sng" dirty="0">
              <a:solidFill>
                <a:schemeClr val="bg2"/>
              </a:solidFill>
              <a:latin typeface="+mj-ea"/>
              <a:ea typeface="+mj-ea"/>
            </a:endParaRPr>
          </a:p>
        </p:txBody>
      </p:sp>
      <p:sp>
        <p:nvSpPr>
          <p:cNvPr id="129" name="文本框 128"/>
          <p:cNvSpPr txBox="1"/>
          <p:nvPr/>
        </p:nvSpPr>
        <p:spPr>
          <a:xfrm>
            <a:off x="8885245" y="3016144"/>
            <a:ext cx="499436" cy="400110"/>
          </a:xfrm>
          <a:prstGeom prst="rect">
            <a:avLst/>
          </a:prstGeom>
          <a:noFill/>
        </p:spPr>
        <p:txBody>
          <a:bodyPr wrap="square" rtlCol="0">
            <a:spAutoFit/>
          </a:bodyPr>
          <a:lstStyle/>
          <a:p>
            <a:r>
              <a:rPr lang="en-US" altLang="zh-CN" sz="2000">
                <a:latin typeface="+mj-ea"/>
                <a:ea typeface="+mj-ea"/>
              </a:rPr>
              <a:t>P8</a:t>
            </a:r>
            <a:endParaRPr lang="zh-CN" altLang="en-US" sz="2000">
              <a:latin typeface="+mj-ea"/>
              <a:ea typeface="+mj-ea"/>
            </a:endParaRPr>
          </a:p>
        </p:txBody>
      </p:sp>
      <p:cxnSp>
        <p:nvCxnSpPr>
          <p:cNvPr id="130" name="直接箭头连接符 129"/>
          <p:cNvCxnSpPr/>
          <p:nvPr/>
        </p:nvCxnSpPr>
        <p:spPr>
          <a:xfrm flipH="1">
            <a:off x="9142044" y="2609423"/>
            <a:ext cx="8237" cy="392776"/>
          </a:xfrm>
          <a:prstGeom prst="straightConnector1">
            <a:avLst/>
          </a:prstGeom>
          <a:ln>
            <a:solidFill>
              <a:srgbClr val="F3908C"/>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flipH="1">
            <a:off x="9628525" y="2597498"/>
            <a:ext cx="8237" cy="392776"/>
          </a:xfrm>
          <a:prstGeom prst="straightConnector1">
            <a:avLst/>
          </a:prstGeom>
          <a:ln>
            <a:solidFill>
              <a:srgbClr val="F3908C"/>
            </a:solidFill>
            <a:tailEnd type="triangle"/>
          </a:ln>
        </p:spPr>
        <p:style>
          <a:lnRef idx="1">
            <a:schemeClr val="accent1"/>
          </a:lnRef>
          <a:fillRef idx="0">
            <a:schemeClr val="accent1"/>
          </a:fillRef>
          <a:effectRef idx="0">
            <a:schemeClr val="accent1"/>
          </a:effectRef>
          <a:fontRef idx="minor">
            <a:schemeClr val="tx1"/>
          </a:fontRef>
        </p:style>
      </p:cxnSp>
      <p:sp>
        <p:nvSpPr>
          <p:cNvPr id="132" name="文本框 131"/>
          <p:cNvSpPr txBox="1"/>
          <p:nvPr/>
        </p:nvSpPr>
        <p:spPr>
          <a:xfrm>
            <a:off x="6682900" y="2206490"/>
            <a:ext cx="4904126" cy="400110"/>
          </a:xfrm>
          <a:prstGeom prst="rect">
            <a:avLst/>
          </a:prstGeom>
          <a:noFill/>
        </p:spPr>
        <p:txBody>
          <a:bodyPr wrap="square" rtlCol="0">
            <a:spAutoFit/>
          </a:bodyPr>
          <a:lstStyle/>
          <a:p>
            <a:r>
              <a:rPr lang="zh-CN" altLang="en-US" sz="2000" dirty="0">
                <a:latin typeface="+mj-ea"/>
                <a:ea typeface="+mj-ea"/>
              </a:rPr>
              <a:t>明文：</a:t>
            </a:r>
            <a:r>
              <a:rPr lang="en-US" altLang="zh-CN" sz="2000" dirty="0">
                <a:latin typeface="+mj-ea"/>
                <a:ea typeface="+mj-ea"/>
              </a:rPr>
              <a:t>0011010110110100</a:t>
            </a:r>
            <a:endParaRPr lang="zh-CN" altLang="en-US" sz="2000" dirty="0">
              <a:latin typeface="+mj-ea"/>
              <a:ea typeface="+mj-ea"/>
            </a:endParaRPr>
          </a:p>
        </p:txBody>
      </p:sp>
      <p:sp>
        <p:nvSpPr>
          <p:cNvPr id="133" name="文本框 132"/>
          <p:cNvSpPr txBox="1"/>
          <p:nvPr/>
        </p:nvSpPr>
        <p:spPr>
          <a:xfrm>
            <a:off x="6698218" y="3816537"/>
            <a:ext cx="4904126" cy="400110"/>
          </a:xfrm>
          <a:prstGeom prst="rect">
            <a:avLst/>
          </a:prstGeom>
          <a:noFill/>
        </p:spPr>
        <p:txBody>
          <a:bodyPr wrap="square" rtlCol="0">
            <a:spAutoFit/>
          </a:bodyPr>
          <a:lstStyle/>
          <a:p>
            <a:r>
              <a:rPr lang="zh-CN" altLang="en-US" sz="2000" dirty="0">
                <a:latin typeface="+mj-ea"/>
                <a:ea typeface="+mj-ea"/>
              </a:rPr>
              <a:t>明文：</a:t>
            </a:r>
            <a:r>
              <a:rPr lang="en-US" altLang="zh-CN" sz="2000" dirty="0">
                <a:latin typeface="+mj-ea"/>
                <a:ea typeface="+mj-ea"/>
              </a:rPr>
              <a:t>0011010110110100</a:t>
            </a:r>
            <a:endParaRPr lang="zh-CN" altLang="en-US" sz="2000" dirty="0">
              <a:latin typeface="+mj-ea"/>
              <a:ea typeface="+mj-ea"/>
            </a:endParaRPr>
          </a:p>
        </p:txBody>
      </p:sp>
    </p:spTree>
    <p:extLst>
      <p:ext uri="{BB962C8B-B14F-4D97-AF65-F5344CB8AC3E}">
        <p14:creationId xmlns:p14="http://schemas.microsoft.com/office/powerpoint/2010/main" val="107538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ppt_x"/>
                                          </p:val>
                                        </p:tav>
                                        <p:tav tm="100000">
                                          <p:val>
                                            <p:strVal val="#ppt_x"/>
                                          </p:val>
                                        </p:tav>
                                      </p:tavLst>
                                    </p:anim>
                                    <p:anim calcmode="lin" valueType="num">
                                      <p:cBhvr additive="base">
                                        <p:cTn id="8" dur="500" fill="hold"/>
                                        <p:tgtEl>
                                          <p:spTgt spid="7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additive="base">
                                        <p:cTn id="11" dur="500" fill="hold"/>
                                        <p:tgtEl>
                                          <p:spTgt spid="79"/>
                                        </p:tgtEl>
                                        <p:attrNameLst>
                                          <p:attrName>ppt_x</p:attrName>
                                        </p:attrNameLst>
                                      </p:cBhvr>
                                      <p:tavLst>
                                        <p:tav tm="0">
                                          <p:val>
                                            <p:strVal val="#ppt_x"/>
                                          </p:val>
                                        </p:tav>
                                        <p:tav tm="100000">
                                          <p:val>
                                            <p:strVal val="#ppt_x"/>
                                          </p:val>
                                        </p:tav>
                                      </p:tavLst>
                                    </p:anim>
                                    <p:anim calcmode="lin" valueType="num">
                                      <p:cBhvr additive="base">
                                        <p:cTn id="12" dur="500" fill="hold"/>
                                        <p:tgtEl>
                                          <p:spTgt spid="7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additive="base">
                                        <p:cTn id="15" dur="500" fill="hold"/>
                                        <p:tgtEl>
                                          <p:spTgt spid="80"/>
                                        </p:tgtEl>
                                        <p:attrNameLst>
                                          <p:attrName>ppt_x</p:attrName>
                                        </p:attrNameLst>
                                      </p:cBhvr>
                                      <p:tavLst>
                                        <p:tav tm="0">
                                          <p:val>
                                            <p:strVal val="#ppt_x"/>
                                          </p:val>
                                        </p:tav>
                                        <p:tav tm="100000">
                                          <p:val>
                                            <p:strVal val="#ppt_x"/>
                                          </p:val>
                                        </p:tav>
                                      </p:tavLst>
                                    </p:anim>
                                    <p:anim calcmode="lin" valueType="num">
                                      <p:cBhvr additive="base">
                                        <p:cTn id="16" dur="500" fill="hold"/>
                                        <p:tgtEl>
                                          <p:spTgt spid="8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anim calcmode="lin" valueType="num">
                                      <p:cBhvr additive="base">
                                        <p:cTn id="19" dur="500" fill="hold"/>
                                        <p:tgtEl>
                                          <p:spTgt spid="81"/>
                                        </p:tgtEl>
                                        <p:attrNameLst>
                                          <p:attrName>ppt_x</p:attrName>
                                        </p:attrNameLst>
                                      </p:cBhvr>
                                      <p:tavLst>
                                        <p:tav tm="0">
                                          <p:val>
                                            <p:strVal val="#ppt_x"/>
                                          </p:val>
                                        </p:tav>
                                        <p:tav tm="100000">
                                          <p:val>
                                            <p:strVal val="#ppt_x"/>
                                          </p:val>
                                        </p:tav>
                                      </p:tavLst>
                                    </p:anim>
                                    <p:anim calcmode="lin" valueType="num">
                                      <p:cBhvr additive="base">
                                        <p:cTn id="20" dur="500" fill="hold"/>
                                        <p:tgtEl>
                                          <p:spTgt spid="8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anim calcmode="lin" valueType="num">
                                      <p:cBhvr additive="base">
                                        <p:cTn id="23" dur="500" fill="hold"/>
                                        <p:tgtEl>
                                          <p:spTgt spid="82"/>
                                        </p:tgtEl>
                                        <p:attrNameLst>
                                          <p:attrName>ppt_x</p:attrName>
                                        </p:attrNameLst>
                                      </p:cBhvr>
                                      <p:tavLst>
                                        <p:tav tm="0">
                                          <p:val>
                                            <p:strVal val="#ppt_x"/>
                                          </p:val>
                                        </p:tav>
                                        <p:tav tm="100000">
                                          <p:val>
                                            <p:strVal val="#ppt_x"/>
                                          </p:val>
                                        </p:tav>
                                      </p:tavLst>
                                    </p:anim>
                                    <p:anim calcmode="lin" valueType="num">
                                      <p:cBhvr additive="base">
                                        <p:cTn id="24" dur="500" fill="hold"/>
                                        <p:tgtEl>
                                          <p:spTgt spid="8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anim calcmode="lin" valueType="num">
                                      <p:cBhvr additive="base">
                                        <p:cTn id="27" dur="500" fill="hold"/>
                                        <p:tgtEl>
                                          <p:spTgt spid="83"/>
                                        </p:tgtEl>
                                        <p:attrNameLst>
                                          <p:attrName>ppt_x</p:attrName>
                                        </p:attrNameLst>
                                      </p:cBhvr>
                                      <p:tavLst>
                                        <p:tav tm="0">
                                          <p:val>
                                            <p:strVal val="#ppt_x"/>
                                          </p:val>
                                        </p:tav>
                                        <p:tav tm="100000">
                                          <p:val>
                                            <p:strVal val="#ppt_x"/>
                                          </p:val>
                                        </p:tav>
                                      </p:tavLst>
                                    </p:anim>
                                    <p:anim calcmode="lin" valueType="num">
                                      <p:cBhvr additive="base">
                                        <p:cTn id="28" dur="500" fill="hold"/>
                                        <p:tgtEl>
                                          <p:spTgt spid="8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anim calcmode="lin" valueType="num">
                                      <p:cBhvr additive="base">
                                        <p:cTn id="31" dur="500" fill="hold"/>
                                        <p:tgtEl>
                                          <p:spTgt spid="84"/>
                                        </p:tgtEl>
                                        <p:attrNameLst>
                                          <p:attrName>ppt_x</p:attrName>
                                        </p:attrNameLst>
                                      </p:cBhvr>
                                      <p:tavLst>
                                        <p:tav tm="0">
                                          <p:val>
                                            <p:strVal val="#ppt_x"/>
                                          </p:val>
                                        </p:tav>
                                        <p:tav tm="100000">
                                          <p:val>
                                            <p:strVal val="#ppt_x"/>
                                          </p:val>
                                        </p:tav>
                                      </p:tavLst>
                                    </p:anim>
                                    <p:anim calcmode="lin" valueType="num">
                                      <p:cBhvr additive="base">
                                        <p:cTn id="32" dur="500" fill="hold"/>
                                        <p:tgtEl>
                                          <p:spTgt spid="8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5"/>
                                        </p:tgtEl>
                                        <p:attrNameLst>
                                          <p:attrName>style.visibility</p:attrName>
                                        </p:attrNameLst>
                                      </p:cBhvr>
                                      <p:to>
                                        <p:strVal val="visible"/>
                                      </p:to>
                                    </p:set>
                                    <p:anim calcmode="lin" valueType="num">
                                      <p:cBhvr additive="base">
                                        <p:cTn id="35" dur="500" fill="hold"/>
                                        <p:tgtEl>
                                          <p:spTgt spid="85"/>
                                        </p:tgtEl>
                                        <p:attrNameLst>
                                          <p:attrName>ppt_x</p:attrName>
                                        </p:attrNameLst>
                                      </p:cBhvr>
                                      <p:tavLst>
                                        <p:tav tm="0">
                                          <p:val>
                                            <p:strVal val="#ppt_x"/>
                                          </p:val>
                                        </p:tav>
                                        <p:tav tm="100000">
                                          <p:val>
                                            <p:strVal val="#ppt_x"/>
                                          </p:val>
                                        </p:tav>
                                      </p:tavLst>
                                    </p:anim>
                                    <p:anim calcmode="lin" valueType="num">
                                      <p:cBhvr additive="base">
                                        <p:cTn id="36" dur="500" fill="hold"/>
                                        <p:tgtEl>
                                          <p:spTgt spid="8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anim calcmode="lin" valueType="num">
                                      <p:cBhvr additive="base">
                                        <p:cTn id="39" dur="500" fill="hold"/>
                                        <p:tgtEl>
                                          <p:spTgt spid="86"/>
                                        </p:tgtEl>
                                        <p:attrNameLst>
                                          <p:attrName>ppt_x</p:attrName>
                                        </p:attrNameLst>
                                      </p:cBhvr>
                                      <p:tavLst>
                                        <p:tav tm="0">
                                          <p:val>
                                            <p:strVal val="#ppt_x"/>
                                          </p:val>
                                        </p:tav>
                                        <p:tav tm="100000">
                                          <p:val>
                                            <p:strVal val="#ppt_x"/>
                                          </p:val>
                                        </p:tav>
                                      </p:tavLst>
                                    </p:anim>
                                    <p:anim calcmode="lin" valueType="num">
                                      <p:cBhvr additive="base">
                                        <p:cTn id="40" dur="500" fill="hold"/>
                                        <p:tgtEl>
                                          <p:spTgt spid="8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7"/>
                                        </p:tgtEl>
                                        <p:attrNameLst>
                                          <p:attrName>style.visibility</p:attrName>
                                        </p:attrNameLst>
                                      </p:cBhvr>
                                      <p:to>
                                        <p:strVal val="visible"/>
                                      </p:to>
                                    </p:set>
                                    <p:anim calcmode="lin" valueType="num">
                                      <p:cBhvr additive="base">
                                        <p:cTn id="43" dur="500" fill="hold"/>
                                        <p:tgtEl>
                                          <p:spTgt spid="87"/>
                                        </p:tgtEl>
                                        <p:attrNameLst>
                                          <p:attrName>ppt_x</p:attrName>
                                        </p:attrNameLst>
                                      </p:cBhvr>
                                      <p:tavLst>
                                        <p:tav tm="0">
                                          <p:val>
                                            <p:strVal val="#ppt_x"/>
                                          </p:val>
                                        </p:tav>
                                        <p:tav tm="100000">
                                          <p:val>
                                            <p:strVal val="#ppt_x"/>
                                          </p:val>
                                        </p:tav>
                                      </p:tavLst>
                                    </p:anim>
                                    <p:anim calcmode="lin" valueType="num">
                                      <p:cBhvr additive="base">
                                        <p:cTn id="44" dur="500" fill="hold"/>
                                        <p:tgtEl>
                                          <p:spTgt spid="8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500" fill="hold"/>
                                        <p:tgtEl>
                                          <p:spTgt spid="89"/>
                                        </p:tgtEl>
                                        <p:attrNameLst>
                                          <p:attrName>ppt_x</p:attrName>
                                        </p:attrNameLst>
                                      </p:cBhvr>
                                      <p:tavLst>
                                        <p:tav tm="0">
                                          <p:val>
                                            <p:strVal val="#ppt_x"/>
                                          </p:val>
                                        </p:tav>
                                        <p:tav tm="100000">
                                          <p:val>
                                            <p:strVal val="#ppt_x"/>
                                          </p:val>
                                        </p:tav>
                                      </p:tavLst>
                                    </p:anim>
                                    <p:anim calcmode="lin" valueType="num">
                                      <p:cBhvr additive="base">
                                        <p:cTn id="48" dur="500" fill="hold"/>
                                        <p:tgtEl>
                                          <p:spTgt spid="8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0"/>
                                        </p:tgtEl>
                                        <p:attrNameLst>
                                          <p:attrName>style.visibility</p:attrName>
                                        </p:attrNameLst>
                                      </p:cBhvr>
                                      <p:to>
                                        <p:strVal val="visible"/>
                                      </p:to>
                                    </p:set>
                                    <p:anim calcmode="lin" valueType="num">
                                      <p:cBhvr additive="base">
                                        <p:cTn id="51" dur="500" fill="hold"/>
                                        <p:tgtEl>
                                          <p:spTgt spid="90"/>
                                        </p:tgtEl>
                                        <p:attrNameLst>
                                          <p:attrName>ppt_x</p:attrName>
                                        </p:attrNameLst>
                                      </p:cBhvr>
                                      <p:tavLst>
                                        <p:tav tm="0">
                                          <p:val>
                                            <p:strVal val="#ppt_x"/>
                                          </p:val>
                                        </p:tav>
                                        <p:tav tm="100000">
                                          <p:val>
                                            <p:strVal val="#ppt_x"/>
                                          </p:val>
                                        </p:tav>
                                      </p:tavLst>
                                    </p:anim>
                                    <p:anim calcmode="lin" valueType="num">
                                      <p:cBhvr additive="base">
                                        <p:cTn id="52" dur="500" fill="hold"/>
                                        <p:tgtEl>
                                          <p:spTgt spid="9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91"/>
                                        </p:tgtEl>
                                        <p:attrNameLst>
                                          <p:attrName>style.visibility</p:attrName>
                                        </p:attrNameLst>
                                      </p:cBhvr>
                                      <p:to>
                                        <p:strVal val="visible"/>
                                      </p:to>
                                    </p:set>
                                    <p:anim calcmode="lin" valueType="num">
                                      <p:cBhvr additive="base">
                                        <p:cTn id="55" dur="500" fill="hold"/>
                                        <p:tgtEl>
                                          <p:spTgt spid="91"/>
                                        </p:tgtEl>
                                        <p:attrNameLst>
                                          <p:attrName>ppt_x</p:attrName>
                                        </p:attrNameLst>
                                      </p:cBhvr>
                                      <p:tavLst>
                                        <p:tav tm="0">
                                          <p:val>
                                            <p:strVal val="#ppt_x"/>
                                          </p:val>
                                        </p:tav>
                                        <p:tav tm="100000">
                                          <p:val>
                                            <p:strVal val="#ppt_x"/>
                                          </p:val>
                                        </p:tav>
                                      </p:tavLst>
                                    </p:anim>
                                    <p:anim calcmode="lin" valueType="num">
                                      <p:cBhvr additive="base">
                                        <p:cTn id="56" dur="500" fill="hold"/>
                                        <p:tgtEl>
                                          <p:spTgt spid="9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4"/>
                                        </p:tgtEl>
                                        <p:attrNameLst>
                                          <p:attrName>style.visibility</p:attrName>
                                        </p:attrNameLst>
                                      </p:cBhvr>
                                      <p:to>
                                        <p:strVal val="visible"/>
                                      </p:to>
                                    </p:set>
                                    <p:anim calcmode="lin" valueType="num">
                                      <p:cBhvr additive="base">
                                        <p:cTn id="59" dur="500" fill="hold"/>
                                        <p:tgtEl>
                                          <p:spTgt spid="94"/>
                                        </p:tgtEl>
                                        <p:attrNameLst>
                                          <p:attrName>ppt_x</p:attrName>
                                        </p:attrNameLst>
                                      </p:cBhvr>
                                      <p:tavLst>
                                        <p:tav tm="0">
                                          <p:val>
                                            <p:strVal val="#ppt_x"/>
                                          </p:val>
                                        </p:tav>
                                        <p:tav tm="100000">
                                          <p:val>
                                            <p:strVal val="#ppt_x"/>
                                          </p:val>
                                        </p:tav>
                                      </p:tavLst>
                                    </p:anim>
                                    <p:anim calcmode="lin" valueType="num">
                                      <p:cBhvr additive="base">
                                        <p:cTn id="60" dur="500" fill="hold"/>
                                        <p:tgtEl>
                                          <p:spTgt spid="9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anim calcmode="lin" valueType="num">
                                      <p:cBhvr additive="base">
                                        <p:cTn id="63" dur="500" fill="hold"/>
                                        <p:tgtEl>
                                          <p:spTgt spid="98"/>
                                        </p:tgtEl>
                                        <p:attrNameLst>
                                          <p:attrName>ppt_x</p:attrName>
                                        </p:attrNameLst>
                                      </p:cBhvr>
                                      <p:tavLst>
                                        <p:tav tm="0">
                                          <p:val>
                                            <p:strVal val="#ppt_x"/>
                                          </p:val>
                                        </p:tav>
                                        <p:tav tm="100000">
                                          <p:val>
                                            <p:strVal val="#ppt_x"/>
                                          </p:val>
                                        </p:tav>
                                      </p:tavLst>
                                    </p:anim>
                                    <p:anim calcmode="lin" valueType="num">
                                      <p:cBhvr additive="base">
                                        <p:cTn id="64" dur="500" fill="hold"/>
                                        <p:tgtEl>
                                          <p:spTgt spid="9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99"/>
                                        </p:tgtEl>
                                        <p:attrNameLst>
                                          <p:attrName>style.visibility</p:attrName>
                                        </p:attrNameLst>
                                      </p:cBhvr>
                                      <p:to>
                                        <p:strVal val="visible"/>
                                      </p:to>
                                    </p:set>
                                    <p:anim calcmode="lin" valueType="num">
                                      <p:cBhvr additive="base">
                                        <p:cTn id="67" dur="500" fill="hold"/>
                                        <p:tgtEl>
                                          <p:spTgt spid="99"/>
                                        </p:tgtEl>
                                        <p:attrNameLst>
                                          <p:attrName>ppt_x</p:attrName>
                                        </p:attrNameLst>
                                      </p:cBhvr>
                                      <p:tavLst>
                                        <p:tav tm="0">
                                          <p:val>
                                            <p:strVal val="#ppt_x"/>
                                          </p:val>
                                        </p:tav>
                                        <p:tav tm="100000">
                                          <p:val>
                                            <p:strVal val="#ppt_x"/>
                                          </p:val>
                                        </p:tav>
                                      </p:tavLst>
                                    </p:anim>
                                    <p:anim calcmode="lin" valueType="num">
                                      <p:cBhvr additive="base">
                                        <p:cTn id="68" dur="500" fill="hold"/>
                                        <p:tgtEl>
                                          <p:spTgt spid="9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00"/>
                                        </p:tgtEl>
                                        <p:attrNameLst>
                                          <p:attrName>style.visibility</p:attrName>
                                        </p:attrNameLst>
                                      </p:cBhvr>
                                      <p:to>
                                        <p:strVal val="visible"/>
                                      </p:to>
                                    </p:set>
                                    <p:anim calcmode="lin" valueType="num">
                                      <p:cBhvr additive="base">
                                        <p:cTn id="71" dur="500" fill="hold"/>
                                        <p:tgtEl>
                                          <p:spTgt spid="100"/>
                                        </p:tgtEl>
                                        <p:attrNameLst>
                                          <p:attrName>ppt_x</p:attrName>
                                        </p:attrNameLst>
                                      </p:cBhvr>
                                      <p:tavLst>
                                        <p:tav tm="0">
                                          <p:val>
                                            <p:strVal val="#ppt_x"/>
                                          </p:val>
                                        </p:tav>
                                        <p:tav tm="100000">
                                          <p:val>
                                            <p:strVal val="#ppt_x"/>
                                          </p:val>
                                        </p:tav>
                                      </p:tavLst>
                                    </p:anim>
                                    <p:anim calcmode="lin" valueType="num">
                                      <p:cBhvr additive="base">
                                        <p:cTn id="72" dur="500" fill="hold"/>
                                        <p:tgtEl>
                                          <p:spTgt spid="10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
                                        </p:tgtEl>
                                        <p:attrNameLst>
                                          <p:attrName>style.visibility</p:attrName>
                                        </p:attrNameLst>
                                      </p:cBhvr>
                                      <p:to>
                                        <p:strVal val="visible"/>
                                      </p:to>
                                    </p:set>
                                    <p:anim calcmode="lin" valueType="num">
                                      <p:cBhvr additive="base">
                                        <p:cTn id="75" dur="500" fill="hold"/>
                                        <p:tgtEl>
                                          <p:spTgt spid="4"/>
                                        </p:tgtEl>
                                        <p:attrNameLst>
                                          <p:attrName>ppt_x</p:attrName>
                                        </p:attrNameLst>
                                      </p:cBhvr>
                                      <p:tavLst>
                                        <p:tav tm="0">
                                          <p:val>
                                            <p:strVal val="#ppt_x"/>
                                          </p:val>
                                        </p:tav>
                                        <p:tav tm="100000">
                                          <p:val>
                                            <p:strVal val="#ppt_x"/>
                                          </p:val>
                                        </p:tav>
                                      </p:tavLst>
                                    </p:anim>
                                    <p:anim calcmode="lin" valueType="num">
                                      <p:cBhvr additive="base">
                                        <p:cTn id="76" dur="500" fill="hold"/>
                                        <p:tgtEl>
                                          <p:spTgt spid="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01"/>
                                        </p:tgtEl>
                                        <p:attrNameLst>
                                          <p:attrName>style.visibility</p:attrName>
                                        </p:attrNameLst>
                                      </p:cBhvr>
                                      <p:to>
                                        <p:strVal val="visible"/>
                                      </p:to>
                                    </p:set>
                                    <p:anim calcmode="lin" valueType="num">
                                      <p:cBhvr additive="base">
                                        <p:cTn id="79" dur="500" fill="hold"/>
                                        <p:tgtEl>
                                          <p:spTgt spid="101"/>
                                        </p:tgtEl>
                                        <p:attrNameLst>
                                          <p:attrName>ppt_x</p:attrName>
                                        </p:attrNameLst>
                                      </p:cBhvr>
                                      <p:tavLst>
                                        <p:tav tm="0">
                                          <p:val>
                                            <p:strVal val="#ppt_x"/>
                                          </p:val>
                                        </p:tav>
                                        <p:tav tm="100000">
                                          <p:val>
                                            <p:strVal val="#ppt_x"/>
                                          </p:val>
                                        </p:tav>
                                      </p:tavLst>
                                    </p:anim>
                                    <p:anim calcmode="lin" valueType="num">
                                      <p:cBhvr additive="base">
                                        <p:cTn id="80" dur="500" fill="hold"/>
                                        <p:tgtEl>
                                          <p:spTgt spid="10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02"/>
                                        </p:tgtEl>
                                        <p:attrNameLst>
                                          <p:attrName>style.visibility</p:attrName>
                                        </p:attrNameLst>
                                      </p:cBhvr>
                                      <p:to>
                                        <p:strVal val="visible"/>
                                      </p:to>
                                    </p:set>
                                    <p:anim calcmode="lin" valueType="num">
                                      <p:cBhvr additive="base">
                                        <p:cTn id="83" dur="500" fill="hold"/>
                                        <p:tgtEl>
                                          <p:spTgt spid="102"/>
                                        </p:tgtEl>
                                        <p:attrNameLst>
                                          <p:attrName>ppt_x</p:attrName>
                                        </p:attrNameLst>
                                      </p:cBhvr>
                                      <p:tavLst>
                                        <p:tav tm="0">
                                          <p:val>
                                            <p:strVal val="#ppt_x"/>
                                          </p:val>
                                        </p:tav>
                                        <p:tav tm="100000">
                                          <p:val>
                                            <p:strVal val="#ppt_x"/>
                                          </p:val>
                                        </p:tav>
                                      </p:tavLst>
                                    </p:anim>
                                    <p:anim calcmode="lin" valueType="num">
                                      <p:cBhvr additive="base">
                                        <p:cTn id="84" dur="500" fill="hold"/>
                                        <p:tgtEl>
                                          <p:spTgt spid="10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04"/>
                                        </p:tgtEl>
                                        <p:attrNameLst>
                                          <p:attrName>style.visibility</p:attrName>
                                        </p:attrNameLst>
                                      </p:cBhvr>
                                      <p:to>
                                        <p:strVal val="visible"/>
                                      </p:to>
                                    </p:set>
                                    <p:anim calcmode="lin" valueType="num">
                                      <p:cBhvr additive="base">
                                        <p:cTn id="87" dur="500" fill="hold"/>
                                        <p:tgtEl>
                                          <p:spTgt spid="104"/>
                                        </p:tgtEl>
                                        <p:attrNameLst>
                                          <p:attrName>ppt_x</p:attrName>
                                        </p:attrNameLst>
                                      </p:cBhvr>
                                      <p:tavLst>
                                        <p:tav tm="0">
                                          <p:val>
                                            <p:strVal val="#ppt_x"/>
                                          </p:val>
                                        </p:tav>
                                        <p:tav tm="100000">
                                          <p:val>
                                            <p:strVal val="#ppt_x"/>
                                          </p:val>
                                        </p:tav>
                                      </p:tavLst>
                                    </p:anim>
                                    <p:anim calcmode="lin" valueType="num">
                                      <p:cBhvr additive="base">
                                        <p:cTn id="88" dur="500" fill="hold"/>
                                        <p:tgtEl>
                                          <p:spTgt spid="10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05"/>
                                        </p:tgtEl>
                                        <p:attrNameLst>
                                          <p:attrName>style.visibility</p:attrName>
                                        </p:attrNameLst>
                                      </p:cBhvr>
                                      <p:to>
                                        <p:strVal val="visible"/>
                                      </p:to>
                                    </p:set>
                                    <p:anim calcmode="lin" valueType="num">
                                      <p:cBhvr additive="base">
                                        <p:cTn id="91" dur="500" fill="hold"/>
                                        <p:tgtEl>
                                          <p:spTgt spid="105"/>
                                        </p:tgtEl>
                                        <p:attrNameLst>
                                          <p:attrName>ppt_x</p:attrName>
                                        </p:attrNameLst>
                                      </p:cBhvr>
                                      <p:tavLst>
                                        <p:tav tm="0">
                                          <p:val>
                                            <p:strVal val="#ppt_x"/>
                                          </p:val>
                                        </p:tav>
                                        <p:tav tm="100000">
                                          <p:val>
                                            <p:strVal val="#ppt_x"/>
                                          </p:val>
                                        </p:tav>
                                      </p:tavLst>
                                    </p:anim>
                                    <p:anim calcmode="lin" valueType="num">
                                      <p:cBhvr additive="base">
                                        <p:cTn id="92" dur="500" fill="hold"/>
                                        <p:tgtEl>
                                          <p:spTgt spid="10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06"/>
                                        </p:tgtEl>
                                        <p:attrNameLst>
                                          <p:attrName>style.visibility</p:attrName>
                                        </p:attrNameLst>
                                      </p:cBhvr>
                                      <p:to>
                                        <p:strVal val="visible"/>
                                      </p:to>
                                    </p:set>
                                    <p:anim calcmode="lin" valueType="num">
                                      <p:cBhvr additive="base">
                                        <p:cTn id="95" dur="500" fill="hold"/>
                                        <p:tgtEl>
                                          <p:spTgt spid="106"/>
                                        </p:tgtEl>
                                        <p:attrNameLst>
                                          <p:attrName>ppt_x</p:attrName>
                                        </p:attrNameLst>
                                      </p:cBhvr>
                                      <p:tavLst>
                                        <p:tav tm="0">
                                          <p:val>
                                            <p:strVal val="#ppt_x"/>
                                          </p:val>
                                        </p:tav>
                                        <p:tav tm="100000">
                                          <p:val>
                                            <p:strVal val="#ppt_x"/>
                                          </p:val>
                                        </p:tav>
                                      </p:tavLst>
                                    </p:anim>
                                    <p:anim calcmode="lin" valueType="num">
                                      <p:cBhvr additive="base">
                                        <p:cTn id="96" dur="500" fill="hold"/>
                                        <p:tgtEl>
                                          <p:spTgt spid="10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07"/>
                                        </p:tgtEl>
                                        <p:attrNameLst>
                                          <p:attrName>style.visibility</p:attrName>
                                        </p:attrNameLst>
                                      </p:cBhvr>
                                      <p:to>
                                        <p:strVal val="visible"/>
                                      </p:to>
                                    </p:set>
                                    <p:anim calcmode="lin" valueType="num">
                                      <p:cBhvr additive="base">
                                        <p:cTn id="99" dur="500" fill="hold"/>
                                        <p:tgtEl>
                                          <p:spTgt spid="107"/>
                                        </p:tgtEl>
                                        <p:attrNameLst>
                                          <p:attrName>ppt_x</p:attrName>
                                        </p:attrNameLst>
                                      </p:cBhvr>
                                      <p:tavLst>
                                        <p:tav tm="0">
                                          <p:val>
                                            <p:strVal val="#ppt_x"/>
                                          </p:val>
                                        </p:tav>
                                        <p:tav tm="100000">
                                          <p:val>
                                            <p:strVal val="#ppt_x"/>
                                          </p:val>
                                        </p:tav>
                                      </p:tavLst>
                                    </p:anim>
                                    <p:anim calcmode="lin" valueType="num">
                                      <p:cBhvr additive="base">
                                        <p:cTn id="100" dur="500" fill="hold"/>
                                        <p:tgtEl>
                                          <p:spTgt spid="10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08"/>
                                        </p:tgtEl>
                                        <p:attrNameLst>
                                          <p:attrName>style.visibility</p:attrName>
                                        </p:attrNameLst>
                                      </p:cBhvr>
                                      <p:to>
                                        <p:strVal val="visible"/>
                                      </p:to>
                                    </p:set>
                                    <p:anim calcmode="lin" valueType="num">
                                      <p:cBhvr additive="base">
                                        <p:cTn id="103" dur="500" fill="hold"/>
                                        <p:tgtEl>
                                          <p:spTgt spid="108"/>
                                        </p:tgtEl>
                                        <p:attrNameLst>
                                          <p:attrName>ppt_x</p:attrName>
                                        </p:attrNameLst>
                                      </p:cBhvr>
                                      <p:tavLst>
                                        <p:tav tm="0">
                                          <p:val>
                                            <p:strVal val="#ppt_x"/>
                                          </p:val>
                                        </p:tav>
                                        <p:tav tm="100000">
                                          <p:val>
                                            <p:strVal val="#ppt_x"/>
                                          </p:val>
                                        </p:tav>
                                      </p:tavLst>
                                    </p:anim>
                                    <p:anim calcmode="lin" valueType="num">
                                      <p:cBhvr additive="base">
                                        <p:cTn id="104" dur="500" fill="hold"/>
                                        <p:tgtEl>
                                          <p:spTgt spid="108"/>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09"/>
                                        </p:tgtEl>
                                        <p:attrNameLst>
                                          <p:attrName>style.visibility</p:attrName>
                                        </p:attrNameLst>
                                      </p:cBhvr>
                                      <p:to>
                                        <p:strVal val="visible"/>
                                      </p:to>
                                    </p:set>
                                    <p:anim calcmode="lin" valueType="num">
                                      <p:cBhvr additive="base">
                                        <p:cTn id="107" dur="500" fill="hold"/>
                                        <p:tgtEl>
                                          <p:spTgt spid="109"/>
                                        </p:tgtEl>
                                        <p:attrNameLst>
                                          <p:attrName>ppt_x</p:attrName>
                                        </p:attrNameLst>
                                      </p:cBhvr>
                                      <p:tavLst>
                                        <p:tav tm="0">
                                          <p:val>
                                            <p:strVal val="#ppt_x"/>
                                          </p:val>
                                        </p:tav>
                                        <p:tav tm="100000">
                                          <p:val>
                                            <p:strVal val="#ppt_x"/>
                                          </p:val>
                                        </p:tav>
                                      </p:tavLst>
                                    </p:anim>
                                    <p:anim calcmode="lin" valueType="num">
                                      <p:cBhvr additive="base">
                                        <p:cTn id="108"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110"/>
                                        </p:tgtEl>
                                        <p:attrNameLst>
                                          <p:attrName>style.visibility</p:attrName>
                                        </p:attrNameLst>
                                      </p:cBhvr>
                                      <p:to>
                                        <p:strVal val="visible"/>
                                      </p:to>
                                    </p:set>
                                    <p:anim calcmode="lin" valueType="num">
                                      <p:cBhvr additive="base">
                                        <p:cTn id="113" dur="500" fill="hold"/>
                                        <p:tgtEl>
                                          <p:spTgt spid="110"/>
                                        </p:tgtEl>
                                        <p:attrNameLst>
                                          <p:attrName>ppt_x</p:attrName>
                                        </p:attrNameLst>
                                      </p:cBhvr>
                                      <p:tavLst>
                                        <p:tav tm="0">
                                          <p:val>
                                            <p:strVal val="#ppt_x"/>
                                          </p:val>
                                        </p:tav>
                                        <p:tav tm="100000">
                                          <p:val>
                                            <p:strVal val="#ppt_x"/>
                                          </p:val>
                                        </p:tav>
                                      </p:tavLst>
                                    </p:anim>
                                    <p:anim calcmode="lin" valueType="num">
                                      <p:cBhvr additive="base">
                                        <p:cTn id="114"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110"/>
                                        </p:tgtEl>
                                        <p:attrNameLst>
                                          <p:attrName>style.visibility</p:attrName>
                                        </p:attrNameLst>
                                      </p:cBhvr>
                                      <p:to>
                                        <p:strVal val="hidden"/>
                                      </p:to>
                                    </p:set>
                                  </p:childTnLst>
                                </p:cTn>
                              </p:par>
                            </p:childTnLst>
                          </p:cTn>
                        </p:par>
                        <p:par>
                          <p:cTn id="119" fill="hold">
                            <p:stCondLst>
                              <p:cond delay="0"/>
                            </p:stCondLst>
                            <p:childTnLst>
                              <p:par>
                                <p:cTn id="120" presetID="1" presetClass="entr" presetSubtype="0" fill="hold" grpId="0" nodeType="afterEffect">
                                  <p:stCondLst>
                                    <p:cond delay="0"/>
                                  </p:stCondLst>
                                  <p:childTnLst>
                                    <p:set>
                                      <p:cBhvr>
                                        <p:cTn id="121" dur="1" fill="hold">
                                          <p:stCondLst>
                                            <p:cond delay="0"/>
                                          </p:stCondLst>
                                        </p:cTn>
                                        <p:tgtEl>
                                          <p:spTgt spid="113"/>
                                        </p:tgtEl>
                                        <p:attrNameLst>
                                          <p:attrName>style.visibility</p:attrName>
                                        </p:attrNameLst>
                                      </p:cBhvr>
                                      <p:to>
                                        <p:strVal val="visible"/>
                                      </p:to>
                                    </p:set>
                                  </p:childTnLst>
                                </p:cTn>
                              </p:par>
                              <p:par>
                                <p:cTn id="122" presetID="10" presetClass="entr" presetSubtype="0" fill="hold" nodeType="withEffect">
                                  <p:stCondLst>
                                    <p:cond delay="0"/>
                                  </p:stCondLst>
                                  <p:childTnLst>
                                    <p:set>
                                      <p:cBhvr>
                                        <p:cTn id="123" dur="1" fill="hold">
                                          <p:stCondLst>
                                            <p:cond delay="0"/>
                                          </p:stCondLst>
                                        </p:cTn>
                                        <p:tgtEl>
                                          <p:spTgt spid="8"/>
                                        </p:tgtEl>
                                        <p:attrNameLst>
                                          <p:attrName>style.visibility</p:attrName>
                                        </p:attrNameLst>
                                      </p:cBhvr>
                                      <p:to>
                                        <p:strVal val="visible"/>
                                      </p:to>
                                    </p:set>
                                    <p:animEffect transition="in" filter="fade">
                                      <p:cBhvr>
                                        <p:cTn id="124" dur="500"/>
                                        <p:tgtEl>
                                          <p:spTgt spid="8"/>
                                        </p:tgtEl>
                                      </p:cBhvr>
                                    </p:animEffect>
                                  </p:childTnLst>
                                </p:cTn>
                              </p:par>
                              <p:par>
                                <p:cTn id="125" presetID="2" presetClass="entr" presetSubtype="4" fill="hold" grpId="0" nodeType="withEffect">
                                  <p:stCondLst>
                                    <p:cond delay="0"/>
                                  </p:stCondLst>
                                  <p:childTnLst>
                                    <p:set>
                                      <p:cBhvr>
                                        <p:cTn id="126" dur="1" fill="hold">
                                          <p:stCondLst>
                                            <p:cond delay="0"/>
                                          </p:stCondLst>
                                        </p:cTn>
                                        <p:tgtEl>
                                          <p:spTgt spid="119"/>
                                        </p:tgtEl>
                                        <p:attrNameLst>
                                          <p:attrName>style.visibility</p:attrName>
                                        </p:attrNameLst>
                                      </p:cBhvr>
                                      <p:to>
                                        <p:strVal val="visible"/>
                                      </p:to>
                                    </p:set>
                                    <p:anim calcmode="lin" valueType="num">
                                      <p:cBhvr additive="base">
                                        <p:cTn id="127" dur="500" fill="hold"/>
                                        <p:tgtEl>
                                          <p:spTgt spid="119"/>
                                        </p:tgtEl>
                                        <p:attrNameLst>
                                          <p:attrName>ppt_x</p:attrName>
                                        </p:attrNameLst>
                                      </p:cBhvr>
                                      <p:tavLst>
                                        <p:tav tm="0">
                                          <p:val>
                                            <p:strVal val="#ppt_x"/>
                                          </p:val>
                                        </p:tav>
                                        <p:tav tm="100000">
                                          <p:val>
                                            <p:strVal val="#ppt_x"/>
                                          </p:val>
                                        </p:tav>
                                      </p:tavLst>
                                    </p:anim>
                                    <p:anim calcmode="lin" valueType="num">
                                      <p:cBhvr additive="base">
                                        <p:cTn id="12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113"/>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114"/>
                                        </p:tgtEl>
                                        <p:attrNameLst>
                                          <p:attrName>style.visibility</p:attrName>
                                        </p:attrNameLst>
                                      </p:cBhvr>
                                      <p:to>
                                        <p:strVal val="visible"/>
                                      </p:to>
                                    </p:set>
                                  </p:childTnLst>
                                </p:cTn>
                              </p:par>
                              <p:par>
                                <p:cTn id="135" presetID="10" presetClass="entr" presetSubtype="0" fill="hold" nodeType="withEffect">
                                  <p:stCondLst>
                                    <p:cond delay="0"/>
                                  </p:stCondLst>
                                  <p:childTnLst>
                                    <p:set>
                                      <p:cBhvr>
                                        <p:cTn id="136" dur="1" fill="hold">
                                          <p:stCondLst>
                                            <p:cond delay="0"/>
                                          </p:stCondLst>
                                        </p:cTn>
                                        <p:tgtEl>
                                          <p:spTgt spid="121"/>
                                        </p:tgtEl>
                                        <p:attrNameLst>
                                          <p:attrName>style.visibility</p:attrName>
                                        </p:attrNameLst>
                                      </p:cBhvr>
                                      <p:to>
                                        <p:strVal val="visible"/>
                                      </p:to>
                                    </p:set>
                                    <p:animEffect transition="in" filter="fade">
                                      <p:cBhvr>
                                        <p:cTn id="137" dur="500"/>
                                        <p:tgtEl>
                                          <p:spTgt spid="121"/>
                                        </p:tgtEl>
                                      </p:cBhvr>
                                    </p:animEffect>
                                  </p:childTnLst>
                                </p:cTn>
                              </p:par>
                              <p:par>
                                <p:cTn id="138" presetID="2" presetClass="entr" presetSubtype="4" fill="hold" grpId="0" nodeType="withEffect">
                                  <p:stCondLst>
                                    <p:cond delay="0"/>
                                  </p:stCondLst>
                                  <p:childTnLst>
                                    <p:set>
                                      <p:cBhvr>
                                        <p:cTn id="139" dur="1" fill="hold">
                                          <p:stCondLst>
                                            <p:cond delay="0"/>
                                          </p:stCondLst>
                                        </p:cTn>
                                        <p:tgtEl>
                                          <p:spTgt spid="122"/>
                                        </p:tgtEl>
                                        <p:attrNameLst>
                                          <p:attrName>style.visibility</p:attrName>
                                        </p:attrNameLst>
                                      </p:cBhvr>
                                      <p:to>
                                        <p:strVal val="visible"/>
                                      </p:to>
                                    </p:set>
                                    <p:anim calcmode="lin" valueType="num">
                                      <p:cBhvr additive="base">
                                        <p:cTn id="140" dur="500" fill="hold"/>
                                        <p:tgtEl>
                                          <p:spTgt spid="122"/>
                                        </p:tgtEl>
                                        <p:attrNameLst>
                                          <p:attrName>ppt_x</p:attrName>
                                        </p:attrNameLst>
                                      </p:cBhvr>
                                      <p:tavLst>
                                        <p:tav tm="0">
                                          <p:val>
                                            <p:strVal val="#ppt_x"/>
                                          </p:val>
                                        </p:tav>
                                        <p:tav tm="100000">
                                          <p:val>
                                            <p:strVal val="#ppt_x"/>
                                          </p:val>
                                        </p:tav>
                                      </p:tavLst>
                                    </p:anim>
                                    <p:anim calcmode="lin" valueType="num">
                                      <p:cBhvr additive="base">
                                        <p:cTn id="141" dur="500" fill="hold"/>
                                        <p:tgtEl>
                                          <p:spTgt spid="122"/>
                                        </p:tgtEl>
                                        <p:attrNameLst>
                                          <p:attrName>ppt_y</p:attrName>
                                        </p:attrNameLst>
                                      </p:cBhvr>
                                      <p:tavLst>
                                        <p:tav tm="0">
                                          <p:val>
                                            <p:strVal val="1+#ppt_h/2"/>
                                          </p:val>
                                        </p:tav>
                                        <p:tav tm="100000">
                                          <p:val>
                                            <p:strVal val="#ppt_y"/>
                                          </p:val>
                                        </p:tav>
                                      </p:tavLst>
                                    </p:anim>
                                  </p:childTnLst>
                                </p:cTn>
                              </p:par>
                              <p:par>
                                <p:cTn id="142" presetID="10" presetClass="exit" presetSubtype="0" fill="hold" nodeType="withEffect">
                                  <p:stCondLst>
                                    <p:cond delay="0"/>
                                  </p:stCondLst>
                                  <p:childTnLst>
                                    <p:animEffect transition="out" filter="fade">
                                      <p:cBhvr>
                                        <p:cTn id="143" dur="500"/>
                                        <p:tgtEl>
                                          <p:spTgt spid="8"/>
                                        </p:tgtEl>
                                      </p:cBhvr>
                                    </p:animEffect>
                                    <p:set>
                                      <p:cBhvr>
                                        <p:cTn id="144" dur="1" fill="hold">
                                          <p:stCondLst>
                                            <p:cond delay="499"/>
                                          </p:stCondLst>
                                        </p:cTn>
                                        <p:tgtEl>
                                          <p:spTgt spid="8"/>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15"/>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114"/>
                                        </p:tgtEl>
                                        <p:attrNameLst>
                                          <p:attrName>style.visibility</p:attrName>
                                        </p:attrNameLst>
                                      </p:cBhvr>
                                      <p:to>
                                        <p:strVal val="hidden"/>
                                      </p:to>
                                    </p:set>
                                  </p:childTnLst>
                                </p:cTn>
                              </p:par>
                              <p:par>
                                <p:cTn id="151" presetID="10" presetClass="entr" presetSubtype="0" fill="hold" nodeType="withEffect">
                                  <p:stCondLst>
                                    <p:cond delay="0"/>
                                  </p:stCondLst>
                                  <p:childTnLst>
                                    <p:set>
                                      <p:cBhvr>
                                        <p:cTn id="152" dur="1" fill="hold">
                                          <p:stCondLst>
                                            <p:cond delay="0"/>
                                          </p:stCondLst>
                                        </p:cTn>
                                        <p:tgtEl>
                                          <p:spTgt spid="125"/>
                                        </p:tgtEl>
                                        <p:attrNameLst>
                                          <p:attrName>style.visibility</p:attrName>
                                        </p:attrNameLst>
                                      </p:cBhvr>
                                      <p:to>
                                        <p:strVal val="visible"/>
                                      </p:to>
                                    </p:set>
                                    <p:animEffect transition="in" filter="fade">
                                      <p:cBhvr>
                                        <p:cTn id="153" dur="500"/>
                                        <p:tgtEl>
                                          <p:spTgt spid="125"/>
                                        </p:tgtEl>
                                      </p:cBhvr>
                                    </p:animEffect>
                                  </p:childTnLst>
                                </p:cTn>
                              </p:par>
                              <p:par>
                                <p:cTn id="154" presetID="10" presetClass="exit" presetSubtype="0" fill="hold" nodeType="withEffect">
                                  <p:stCondLst>
                                    <p:cond delay="0"/>
                                  </p:stCondLst>
                                  <p:childTnLst>
                                    <p:animEffect transition="out" filter="fade">
                                      <p:cBhvr>
                                        <p:cTn id="155" dur="500"/>
                                        <p:tgtEl>
                                          <p:spTgt spid="121"/>
                                        </p:tgtEl>
                                      </p:cBhvr>
                                    </p:animEffect>
                                    <p:set>
                                      <p:cBhvr>
                                        <p:cTn id="156" dur="1" fill="hold">
                                          <p:stCondLst>
                                            <p:cond delay="499"/>
                                          </p:stCondLst>
                                        </p:cTn>
                                        <p:tgtEl>
                                          <p:spTgt spid="121"/>
                                        </p:tgtEl>
                                        <p:attrNameLst>
                                          <p:attrName>style.visibility</p:attrName>
                                        </p:attrNameLst>
                                      </p:cBhvr>
                                      <p:to>
                                        <p:strVal val="hidden"/>
                                      </p:to>
                                    </p:set>
                                  </p:childTnLst>
                                </p:cTn>
                              </p:par>
                              <p:par>
                                <p:cTn id="157" presetID="2" presetClass="entr" presetSubtype="4" fill="hold" grpId="0" nodeType="withEffect">
                                  <p:stCondLst>
                                    <p:cond delay="0"/>
                                  </p:stCondLst>
                                  <p:childTnLst>
                                    <p:set>
                                      <p:cBhvr>
                                        <p:cTn id="158" dur="1" fill="hold">
                                          <p:stCondLst>
                                            <p:cond delay="0"/>
                                          </p:stCondLst>
                                        </p:cTn>
                                        <p:tgtEl>
                                          <p:spTgt spid="120"/>
                                        </p:tgtEl>
                                        <p:attrNameLst>
                                          <p:attrName>style.visibility</p:attrName>
                                        </p:attrNameLst>
                                      </p:cBhvr>
                                      <p:to>
                                        <p:strVal val="visible"/>
                                      </p:to>
                                    </p:set>
                                    <p:anim calcmode="lin" valueType="num">
                                      <p:cBhvr additive="base">
                                        <p:cTn id="159" dur="500" fill="hold"/>
                                        <p:tgtEl>
                                          <p:spTgt spid="120"/>
                                        </p:tgtEl>
                                        <p:attrNameLst>
                                          <p:attrName>ppt_x</p:attrName>
                                        </p:attrNameLst>
                                      </p:cBhvr>
                                      <p:tavLst>
                                        <p:tav tm="0">
                                          <p:val>
                                            <p:strVal val="#ppt_x"/>
                                          </p:val>
                                        </p:tav>
                                        <p:tav tm="100000">
                                          <p:val>
                                            <p:strVal val="#ppt_x"/>
                                          </p:val>
                                        </p:tav>
                                      </p:tavLst>
                                    </p:anim>
                                    <p:anim calcmode="lin" valueType="num">
                                      <p:cBhvr additive="base">
                                        <p:cTn id="160"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grpId="1" nodeType="clickEffect">
                                  <p:stCondLst>
                                    <p:cond delay="0"/>
                                  </p:stCondLst>
                                  <p:childTnLst>
                                    <p:set>
                                      <p:cBhvr>
                                        <p:cTn id="164" dur="1" fill="hold">
                                          <p:stCondLst>
                                            <p:cond delay="0"/>
                                          </p:stCondLst>
                                        </p:cTn>
                                        <p:tgtEl>
                                          <p:spTgt spid="115"/>
                                        </p:tgtEl>
                                        <p:attrNameLst>
                                          <p:attrName>style.visibility</p:attrName>
                                        </p:attrNameLst>
                                      </p:cBhvr>
                                      <p:to>
                                        <p:strVal val="hidden"/>
                                      </p:to>
                                    </p:set>
                                  </p:childTnLst>
                                </p:cTn>
                              </p:par>
                              <p:par>
                                <p:cTn id="165" presetID="1" presetClass="entr" presetSubtype="0" fill="hold" grpId="0" nodeType="withEffect">
                                  <p:stCondLst>
                                    <p:cond delay="0"/>
                                  </p:stCondLst>
                                  <p:childTnLst>
                                    <p:set>
                                      <p:cBhvr>
                                        <p:cTn id="166" dur="1" fill="hold">
                                          <p:stCondLst>
                                            <p:cond delay="0"/>
                                          </p:stCondLst>
                                        </p:cTn>
                                        <p:tgtEl>
                                          <p:spTgt spid="116"/>
                                        </p:tgtEl>
                                        <p:attrNameLst>
                                          <p:attrName>style.visibility</p:attrName>
                                        </p:attrNameLst>
                                      </p:cBhvr>
                                      <p:to>
                                        <p:strVal val="visible"/>
                                      </p:to>
                                    </p:set>
                                  </p:childTnLst>
                                </p:cTn>
                              </p:par>
                              <p:par>
                                <p:cTn id="167" presetID="10" presetClass="exit" presetSubtype="0" fill="hold" nodeType="withEffect">
                                  <p:stCondLst>
                                    <p:cond delay="0"/>
                                  </p:stCondLst>
                                  <p:childTnLst>
                                    <p:animEffect transition="out" filter="fade">
                                      <p:cBhvr>
                                        <p:cTn id="168" dur="500"/>
                                        <p:tgtEl>
                                          <p:spTgt spid="125"/>
                                        </p:tgtEl>
                                      </p:cBhvr>
                                    </p:animEffect>
                                    <p:set>
                                      <p:cBhvr>
                                        <p:cTn id="169" dur="1" fill="hold">
                                          <p:stCondLst>
                                            <p:cond delay="499"/>
                                          </p:stCondLst>
                                        </p:cTn>
                                        <p:tgtEl>
                                          <p:spTgt spid="125"/>
                                        </p:tgtEl>
                                        <p:attrNameLst>
                                          <p:attrName>style.visibility</p:attrName>
                                        </p:attrNameLst>
                                      </p:cBhvr>
                                      <p:to>
                                        <p:strVal val="hidden"/>
                                      </p:to>
                                    </p:set>
                                  </p:childTnLst>
                                </p:cTn>
                              </p:par>
                              <p:par>
                                <p:cTn id="170" presetID="10" presetClass="entr" presetSubtype="0" fill="hold" nodeType="withEffect">
                                  <p:stCondLst>
                                    <p:cond delay="0"/>
                                  </p:stCondLst>
                                  <p:childTnLst>
                                    <p:set>
                                      <p:cBhvr>
                                        <p:cTn id="171" dur="1" fill="hold">
                                          <p:stCondLst>
                                            <p:cond delay="0"/>
                                          </p:stCondLst>
                                        </p:cTn>
                                        <p:tgtEl>
                                          <p:spTgt spid="126"/>
                                        </p:tgtEl>
                                        <p:attrNameLst>
                                          <p:attrName>style.visibility</p:attrName>
                                        </p:attrNameLst>
                                      </p:cBhvr>
                                      <p:to>
                                        <p:strVal val="visible"/>
                                      </p:to>
                                    </p:set>
                                    <p:animEffect transition="in" filter="fade">
                                      <p:cBhvr>
                                        <p:cTn id="172" dur="500"/>
                                        <p:tgtEl>
                                          <p:spTgt spid="126"/>
                                        </p:tgtEl>
                                      </p:cBhvr>
                                    </p:animEffect>
                                  </p:childTnLst>
                                </p:cTn>
                              </p:par>
                              <p:par>
                                <p:cTn id="173" presetID="2" presetClass="entr" presetSubtype="4" fill="hold" grpId="0" nodeType="withEffect">
                                  <p:stCondLst>
                                    <p:cond delay="0"/>
                                  </p:stCondLst>
                                  <p:childTnLst>
                                    <p:set>
                                      <p:cBhvr>
                                        <p:cTn id="174" dur="1" fill="hold">
                                          <p:stCondLst>
                                            <p:cond delay="0"/>
                                          </p:stCondLst>
                                        </p:cTn>
                                        <p:tgtEl>
                                          <p:spTgt spid="127"/>
                                        </p:tgtEl>
                                        <p:attrNameLst>
                                          <p:attrName>style.visibility</p:attrName>
                                        </p:attrNameLst>
                                      </p:cBhvr>
                                      <p:to>
                                        <p:strVal val="visible"/>
                                      </p:to>
                                    </p:set>
                                    <p:anim calcmode="lin" valueType="num">
                                      <p:cBhvr additive="base">
                                        <p:cTn id="175" dur="500" fill="hold"/>
                                        <p:tgtEl>
                                          <p:spTgt spid="127"/>
                                        </p:tgtEl>
                                        <p:attrNameLst>
                                          <p:attrName>ppt_x</p:attrName>
                                        </p:attrNameLst>
                                      </p:cBhvr>
                                      <p:tavLst>
                                        <p:tav tm="0">
                                          <p:val>
                                            <p:strVal val="#ppt_x"/>
                                          </p:val>
                                        </p:tav>
                                        <p:tav tm="100000">
                                          <p:val>
                                            <p:strVal val="#ppt_x"/>
                                          </p:val>
                                        </p:tav>
                                      </p:tavLst>
                                    </p:anim>
                                    <p:anim calcmode="lin" valueType="num">
                                      <p:cBhvr additive="base">
                                        <p:cTn id="176"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116"/>
                                        </p:tgtEl>
                                        <p:attrNameLst>
                                          <p:attrName>style.visibility</p:attrName>
                                        </p:attrNameLst>
                                      </p:cBhvr>
                                      <p:to>
                                        <p:strVal val="hidden"/>
                                      </p:to>
                                    </p:set>
                                  </p:childTnLst>
                                </p:cTn>
                              </p:par>
                              <p:par>
                                <p:cTn id="181" presetID="1" presetClass="entr" presetSubtype="0" fill="hold" grpId="0" nodeType="withEffect">
                                  <p:stCondLst>
                                    <p:cond delay="0"/>
                                  </p:stCondLst>
                                  <p:childTnLst>
                                    <p:set>
                                      <p:cBhvr>
                                        <p:cTn id="182" dur="1" fill="hold">
                                          <p:stCondLst>
                                            <p:cond delay="0"/>
                                          </p:stCondLst>
                                        </p:cTn>
                                        <p:tgtEl>
                                          <p:spTgt spid="117"/>
                                        </p:tgtEl>
                                        <p:attrNameLst>
                                          <p:attrName>style.visibility</p:attrName>
                                        </p:attrNameLst>
                                      </p:cBhvr>
                                      <p:to>
                                        <p:strVal val="visible"/>
                                      </p:to>
                                    </p:set>
                                  </p:childTnLst>
                                </p:cTn>
                              </p:par>
                              <p:par>
                                <p:cTn id="183" presetID="2" presetClass="entr" presetSubtype="4" fill="hold" grpId="0" nodeType="withEffect">
                                  <p:stCondLst>
                                    <p:cond delay="0"/>
                                  </p:stCondLst>
                                  <p:childTnLst>
                                    <p:set>
                                      <p:cBhvr>
                                        <p:cTn id="184" dur="1" fill="hold">
                                          <p:stCondLst>
                                            <p:cond delay="0"/>
                                          </p:stCondLst>
                                        </p:cTn>
                                        <p:tgtEl>
                                          <p:spTgt spid="129"/>
                                        </p:tgtEl>
                                        <p:attrNameLst>
                                          <p:attrName>style.visibility</p:attrName>
                                        </p:attrNameLst>
                                      </p:cBhvr>
                                      <p:to>
                                        <p:strVal val="visible"/>
                                      </p:to>
                                    </p:set>
                                    <p:anim calcmode="lin" valueType="num">
                                      <p:cBhvr additive="base">
                                        <p:cTn id="185" dur="500" fill="hold"/>
                                        <p:tgtEl>
                                          <p:spTgt spid="129"/>
                                        </p:tgtEl>
                                        <p:attrNameLst>
                                          <p:attrName>ppt_x</p:attrName>
                                        </p:attrNameLst>
                                      </p:cBhvr>
                                      <p:tavLst>
                                        <p:tav tm="0">
                                          <p:val>
                                            <p:strVal val="#ppt_x"/>
                                          </p:val>
                                        </p:tav>
                                        <p:tav tm="100000">
                                          <p:val>
                                            <p:strVal val="#ppt_x"/>
                                          </p:val>
                                        </p:tav>
                                      </p:tavLst>
                                    </p:anim>
                                    <p:anim calcmode="lin" valueType="num">
                                      <p:cBhvr additive="base">
                                        <p:cTn id="186" dur="500" fill="hold"/>
                                        <p:tgtEl>
                                          <p:spTgt spid="129"/>
                                        </p:tgtEl>
                                        <p:attrNameLst>
                                          <p:attrName>ppt_y</p:attrName>
                                        </p:attrNameLst>
                                      </p:cBhvr>
                                      <p:tavLst>
                                        <p:tav tm="0">
                                          <p:val>
                                            <p:strVal val="1+#ppt_h/2"/>
                                          </p:val>
                                        </p:tav>
                                        <p:tav tm="100000">
                                          <p:val>
                                            <p:strVal val="#ppt_y"/>
                                          </p:val>
                                        </p:tav>
                                      </p:tavLst>
                                    </p:anim>
                                  </p:childTnLst>
                                </p:cTn>
                              </p:par>
                              <p:par>
                                <p:cTn id="187" presetID="10" presetClass="entr" presetSubtype="0" fill="hold" nodeType="withEffect">
                                  <p:stCondLst>
                                    <p:cond delay="0"/>
                                  </p:stCondLst>
                                  <p:childTnLst>
                                    <p:set>
                                      <p:cBhvr>
                                        <p:cTn id="188" dur="1" fill="hold">
                                          <p:stCondLst>
                                            <p:cond delay="0"/>
                                          </p:stCondLst>
                                        </p:cTn>
                                        <p:tgtEl>
                                          <p:spTgt spid="130"/>
                                        </p:tgtEl>
                                        <p:attrNameLst>
                                          <p:attrName>style.visibility</p:attrName>
                                        </p:attrNameLst>
                                      </p:cBhvr>
                                      <p:to>
                                        <p:strVal val="visible"/>
                                      </p:to>
                                    </p:set>
                                    <p:animEffect transition="in" filter="fade">
                                      <p:cBhvr>
                                        <p:cTn id="189" dur="500"/>
                                        <p:tgtEl>
                                          <p:spTgt spid="130"/>
                                        </p:tgtEl>
                                      </p:cBhvr>
                                    </p:animEffect>
                                  </p:childTnLst>
                                </p:cTn>
                              </p:par>
                              <p:par>
                                <p:cTn id="190" presetID="10" presetClass="exit" presetSubtype="0" fill="hold" nodeType="withEffect">
                                  <p:stCondLst>
                                    <p:cond delay="0"/>
                                  </p:stCondLst>
                                  <p:childTnLst>
                                    <p:animEffect transition="out" filter="fade">
                                      <p:cBhvr>
                                        <p:cTn id="191" dur="500"/>
                                        <p:tgtEl>
                                          <p:spTgt spid="126"/>
                                        </p:tgtEl>
                                      </p:cBhvr>
                                    </p:animEffect>
                                    <p:set>
                                      <p:cBhvr>
                                        <p:cTn id="192" dur="1" fill="hold">
                                          <p:stCondLst>
                                            <p:cond delay="499"/>
                                          </p:stCondLst>
                                        </p:cTn>
                                        <p:tgtEl>
                                          <p:spTgt spid="12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grpId="1" nodeType="clickEffect">
                                  <p:stCondLst>
                                    <p:cond delay="0"/>
                                  </p:stCondLst>
                                  <p:childTnLst>
                                    <p:set>
                                      <p:cBhvr>
                                        <p:cTn id="196" dur="1" fill="hold">
                                          <p:stCondLst>
                                            <p:cond delay="0"/>
                                          </p:stCondLst>
                                        </p:cTn>
                                        <p:tgtEl>
                                          <p:spTgt spid="117"/>
                                        </p:tgtEl>
                                        <p:attrNameLst>
                                          <p:attrName>style.visibility</p:attrName>
                                        </p:attrNameLst>
                                      </p:cBhvr>
                                      <p:to>
                                        <p:strVal val="hidden"/>
                                      </p:to>
                                    </p:set>
                                  </p:childTnLst>
                                </p:cTn>
                              </p:par>
                              <p:par>
                                <p:cTn id="197" presetID="1" presetClass="entr" presetSubtype="0" fill="hold" grpId="0" nodeType="withEffect">
                                  <p:stCondLst>
                                    <p:cond delay="0"/>
                                  </p:stCondLst>
                                  <p:childTnLst>
                                    <p:set>
                                      <p:cBhvr>
                                        <p:cTn id="198" dur="1" fill="hold">
                                          <p:stCondLst>
                                            <p:cond delay="0"/>
                                          </p:stCondLst>
                                        </p:cTn>
                                        <p:tgtEl>
                                          <p:spTgt spid="128"/>
                                        </p:tgtEl>
                                        <p:attrNameLst>
                                          <p:attrName>style.visibility</p:attrName>
                                        </p:attrNameLst>
                                      </p:cBhvr>
                                      <p:to>
                                        <p:strVal val="visible"/>
                                      </p:to>
                                    </p:set>
                                  </p:childTnLst>
                                </p:cTn>
                              </p:par>
                              <p:par>
                                <p:cTn id="199" presetID="2" presetClass="entr" presetSubtype="4" fill="hold" grpId="0" nodeType="withEffect">
                                  <p:stCondLst>
                                    <p:cond delay="0"/>
                                  </p:stCondLst>
                                  <p:childTnLst>
                                    <p:set>
                                      <p:cBhvr>
                                        <p:cTn id="200" dur="1" fill="hold">
                                          <p:stCondLst>
                                            <p:cond delay="0"/>
                                          </p:stCondLst>
                                        </p:cTn>
                                        <p:tgtEl>
                                          <p:spTgt spid="124"/>
                                        </p:tgtEl>
                                        <p:attrNameLst>
                                          <p:attrName>style.visibility</p:attrName>
                                        </p:attrNameLst>
                                      </p:cBhvr>
                                      <p:to>
                                        <p:strVal val="visible"/>
                                      </p:to>
                                    </p:set>
                                    <p:anim calcmode="lin" valueType="num">
                                      <p:cBhvr additive="base">
                                        <p:cTn id="201" dur="500" fill="hold"/>
                                        <p:tgtEl>
                                          <p:spTgt spid="124"/>
                                        </p:tgtEl>
                                        <p:attrNameLst>
                                          <p:attrName>ppt_x</p:attrName>
                                        </p:attrNameLst>
                                      </p:cBhvr>
                                      <p:tavLst>
                                        <p:tav tm="0">
                                          <p:val>
                                            <p:strVal val="#ppt_x"/>
                                          </p:val>
                                        </p:tav>
                                        <p:tav tm="100000">
                                          <p:val>
                                            <p:strVal val="#ppt_x"/>
                                          </p:val>
                                        </p:tav>
                                      </p:tavLst>
                                    </p:anim>
                                    <p:anim calcmode="lin" valueType="num">
                                      <p:cBhvr additive="base">
                                        <p:cTn id="202" dur="500" fill="hold"/>
                                        <p:tgtEl>
                                          <p:spTgt spid="124"/>
                                        </p:tgtEl>
                                        <p:attrNameLst>
                                          <p:attrName>ppt_y</p:attrName>
                                        </p:attrNameLst>
                                      </p:cBhvr>
                                      <p:tavLst>
                                        <p:tav tm="0">
                                          <p:val>
                                            <p:strVal val="1+#ppt_h/2"/>
                                          </p:val>
                                        </p:tav>
                                        <p:tav tm="100000">
                                          <p:val>
                                            <p:strVal val="#ppt_y"/>
                                          </p:val>
                                        </p:tav>
                                      </p:tavLst>
                                    </p:anim>
                                  </p:childTnLst>
                                </p:cTn>
                              </p:par>
                              <p:par>
                                <p:cTn id="203" presetID="10" presetClass="entr" presetSubtype="0" fill="hold" nodeType="withEffect">
                                  <p:stCondLst>
                                    <p:cond delay="0"/>
                                  </p:stCondLst>
                                  <p:childTnLst>
                                    <p:set>
                                      <p:cBhvr>
                                        <p:cTn id="204" dur="1" fill="hold">
                                          <p:stCondLst>
                                            <p:cond delay="0"/>
                                          </p:stCondLst>
                                        </p:cTn>
                                        <p:tgtEl>
                                          <p:spTgt spid="131"/>
                                        </p:tgtEl>
                                        <p:attrNameLst>
                                          <p:attrName>style.visibility</p:attrName>
                                        </p:attrNameLst>
                                      </p:cBhvr>
                                      <p:to>
                                        <p:strVal val="visible"/>
                                      </p:to>
                                    </p:set>
                                    <p:animEffect transition="in" filter="fade">
                                      <p:cBhvr>
                                        <p:cTn id="205" dur="500"/>
                                        <p:tgtEl>
                                          <p:spTgt spid="131"/>
                                        </p:tgtEl>
                                      </p:cBhvr>
                                    </p:animEffect>
                                  </p:childTnLst>
                                </p:cTn>
                              </p:par>
                              <p:par>
                                <p:cTn id="206" presetID="10" presetClass="exit" presetSubtype="0" fill="hold" nodeType="withEffect">
                                  <p:stCondLst>
                                    <p:cond delay="0"/>
                                  </p:stCondLst>
                                  <p:childTnLst>
                                    <p:animEffect transition="out" filter="fade">
                                      <p:cBhvr>
                                        <p:cTn id="207" dur="500"/>
                                        <p:tgtEl>
                                          <p:spTgt spid="130"/>
                                        </p:tgtEl>
                                      </p:cBhvr>
                                    </p:animEffect>
                                    <p:set>
                                      <p:cBhvr>
                                        <p:cTn id="208" dur="1" fill="hold">
                                          <p:stCondLst>
                                            <p:cond delay="499"/>
                                          </p:stCondLst>
                                        </p:cTn>
                                        <p:tgtEl>
                                          <p:spTgt spid="130"/>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132"/>
                                        </p:tgtEl>
                                        <p:attrNameLst>
                                          <p:attrName>style.visibility</p:attrName>
                                        </p:attrNameLst>
                                      </p:cBhvr>
                                      <p:to>
                                        <p:strVal val="visible"/>
                                      </p:to>
                                    </p:set>
                                  </p:childTnLst>
                                </p:cTn>
                              </p:par>
                              <p:par>
                                <p:cTn id="213" presetID="1" presetClass="exit" presetSubtype="0" fill="hold" grpId="1" nodeType="withEffect">
                                  <p:stCondLst>
                                    <p:cond delay="0"/>
                                  </p:stCondLst>
                                  <p:childTnLst>
                                    <p:set>
                                      <p:cBhvr>
                                        <p:cTn id="214" dur="1" fill="hold">
                                          <p:stCondLst>
                                            <p:cond delay="0"/>
                                          </p:stCondLst>
                                        </p:cTn>
                                        <p:tgtEl>
                                          <p:spTgt spid="128"/>
                                        </p:tgtEl>
                                        <p:attrNameLst>
                                          <p:attrName>style.visibility</p:attrName>
                                        </p:attrNameLst>
                                      </p:cBhvr>
                                      <p:to>
                                        <p:strVal val="hidden"/>
                                      </p:to>
                                    </p:set>
                                  </p:childTnLst>
                                </p:cTn>
                              </p:par>
                              <p:par>
                                <p:cTn id="215" presetID="10" presetClass="exit" presetSubtype="0" fill="hold" nodeType="withEffect">
                                  <p:stCondLst>
                                    <p:cond delay="0"/>
                                  </p:stCondLst>
                                  <p:childTnLst>
                                    <p:animEffect transition="out" filter="fade">
                                      <p:cBhvr>
                                        <p:cTn id="216" dur="500"/>
                                        <p:tgtEl>
                                          <p:spTgt spid="131"/>
                                        </p:tgtEl>
                                      </p:cBhvr>
                                    </p:animEffect>
                                    <p:set>
                                      <p:cBhvr>
                                        <p:cTn id="217" dur="1" fill="hold">
                                          <p:stCondLst>
                                            <p:cond delay="499"/>
                                          </p:stCondLst>
                                        </p:cTn>
                                        <p:tgtEl>
                                          <p:spTgt spid="131"/>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2" presetClass="entr" presetSubtype="4" fill="hold" grpId="0" nodeType="clickEffect">
                                  <p:stCondLst>
                                    <p:cond delay="0"/>
                                  </p:stCondLst>
                                  <p:childTnLst>
                                    <p:set>
                                      <p:cBhvr>
                                        <p:cTn id="221" dur="1" fill="hold">
                                          <p:stCondLst>
                                            <p:cond delay="0"/>
                                          </p:stCondLst>
                                        </p:cTn>
                                        <p:tgtEl>
                                          <p:spTgt spid="133"/>
                                        </p:tgtEl>
                                        <p:attrNameLst>
                                          <p:attrName>style.visibility</p:attrName>
                                        </p:attrNameLst>
                                      </p:cBhvr>
                                      <p:to>
                                        <p:strVal val="visible"/>
                                      </p:to>
                                    </p:set>
                                    <p:anim calcmode="lin" valueType="num">
                                      <p:cBhvr additive="base">
                                        <p:cTn id="222" dur="500" fill="hold"/>
                                        <p:tgtEl>
                                          <p:spTgt spid="133"/>
                                        </p:tgtEl>
                                        <p:attrNameLst>
                                          <p:attrName>ppt_x</p:attrName>
                                        </p:attrNameLst>
                                      </p:cBhvr>
                                      <p:tavLst>
                                        <p:tav tm="0">
                                          <p:val>
                                            <p:strVal val="#ppt_x"/>
                                          </p:val>
                                        </p:tav>
                                        <p:tav tm="100000">
                                          <p:val>
                                            <p:strVal val="#ppt_x"/>
                                          </p:val>
                                        </p:tav>
                                      </p:tavLst>
                                    </p:anim>
                                    <p:anim calcmode="lin" valueType="num">
                                      <p:cBhvr additive="base">
                                        <p:cTn id="223"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9" grpId="0" animBg="1"/>
      <p:bldP spid="80" grpId="0" animBg="1"/>
      <p:bldP spid="81" grpId="0" animBg="1"/>
      <p:bldP spid="82" grpId="0" animBg="1"/>
      <p:bldP spid="83" grpId="0" animBg="1"/>
      <p:bldP spid="84" grpId="0" animBg="1"/>
      <p:bldP spid="85" grpId="0" animBg="1"/>
      <p:bldP spid="86" grpId="0" animBg="1"/>
      <p:bldP spid="87" grpId="0" animBg="1"/>
      <p:bldP spid="89" grpId="0" animBg="1"/>
      <p:bldP spid="90" grpId="0" animBg="1"/>
      <p:bldP spid="91" grpId="0" animBg="1"/>
      <p:bldP spid="94" grpId="0" animBg="1"/>
      <p:bldP spid="98" grpId="0" animBg="1"/>
      <p:bldP spid="99" grpId="0" animBg="1"/>
      <p:bldP spid="100" grpId="0" animBg="1"/>
      <p:bldP spid="4" grpId="0"/>
      <p:bldP spid="101" grpId="0"/>
      <p:bldP spid="102" grpId="0"/>
      <p:bldP spid="104" grpId="0"/>
      <p:bldP spid="105" grpId="0"/>
      <p:bldP spid="106" grpId="0"/>
      <p:bldP spid="107" grpId="0"/>
      <p:bldP spid="108" grpId="0"/>
      <p:bldP spid="109" grpId="0"/>
      <p:bldP spid="110" grpId="0"/>
      <p:bldP spid="110" grpId="1"/>
      <p:bldP spid="113" grpId="0"/>
      <p:bldP spid="113" grpId="1"/>
      <p:bldP spid="114" grpId="0"/>
      <p:bldP spid="114" grpId="1"/>
      <p:bldP spid="115" grpId="0"/>
      <p:bldP spid="115" grpId="1"/>
      <p:bldP spid="116" grpId="0"/>
      <p:bldP spid="116" grpId="1"/>
      <p:bldP spid="117" grpId="0"/>
      <p:bldP spid="117" grpId="1"/>
      <p:bldP spid="119" grpId="0"/>
      <p:bldP spid="120" grpId="0"/>
      <p:bldP spid="122" grpId="0"/>
      <p:bldP spid="124" grpId="0"/>
      <p:bldP spid="127" grpId="0"/>
      <p:bldP spid="128" grpId="0"/>
      <p:bldP spid="128" grpId="1"/>
      <p:bldP spid="129" grpId="0"/>
      <p:bldP spid="132" grpId="0"/>
      <p:bldP spid="1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EADBC92-F127-4543-9820-2098B8837B42}"/>
              </a:ext>
            </a:extLst>
          </p:cNvPr>
          <p:cNvGrpSpPr/>
          <p:nvPr/>
        </p:nvGrpSpPr>
        <p:grpSpPr>
          <a:xfrm>
            <a:off x="515154" y="179664"/>
            <a:ext cx="2452610" cy="646331"/>
            <a:chOff x="515154" y="179664"/>
            <a:chExt cx="2452610" cy="646331"/>
          </a:xfrm>
        </p:grpSpPr>
        <p:sp>
          <p:nvSpPr>
            <p:cNvPr id="3" name="文本框 2">
              <a:extLst>
                <a:ext uri="{FF2B5EF4-FFF2-40B4-BE49-F238E27FC236}">
                  <a16:creationId xmlns:a16="http://schemas.microsoft.com/office/drawing/2014/main" id="{07D1955D-B309-44A4-A880-653DED039F49}"/>
                </a:ext>
              </a:extLst>
            </p:cNvPr>
            <p:cNvSpPr txBox="1"/>
            <p:nvPr/>
          </p:nvSpPr>
          <p:spPr>
            <a:xfrm>
              <a:off x="808198" y="179664"/>
              <a:ext cx="2159566" cy="646331"/>
            </a:xfrm>
            <a:prstGeom prst="rect">
              <a:avLst/>
            </a:prstGeom>
            <a:noFill/>
          </p:spPr>
          <p:txBody>
            <a:bodyPr wrap="none" rtlCol="0">
              <a:spAutoFit/>
            </a:bodyPr>
            <a:lstStyle/>
            <a:p>
              <a:r>
                <a:rPr lang="zh-CN" altLang="en-US" sz="3600" b="1" dirty="0">
                  <a:solidFill>
                    <a:schemeClr val="tx2"/>
                  </a:solidFill>
                </a:rPr>
                <a:t> 代码实现</a:t>
              </a:r>
            </a:p>
          </p:txBody>
        </p:sp>
        <p:sp>
          <p:nvSpPr>
            <p:cNvPr id="4" name="等腰三角形 3">
              <a:extLst>
                <a:ext uri="{FF2B5EF4-FFF2-40B4-BE49-F238E27FC236}">
                  <a16:creationId xmlns:a16="http://schemas.microsoft.com/office/drawing/2014/main" id="{6E9DF654-C055-4173-8018-59A8277F7CB5}"/>
                </a:ext>
              </a:extLst>
            </p:cNvPr>
            <p:cNvSpPr/>
            <p:nvPr/>
          </p:nvSpPr>
          <p:spPr>
            <a:xfrm rot="16200000" flipH="1" flipV="1">
              <a:off x="412677" y="425879"/>
              <a:ext cx="410698" cy="205744"/>
            </a:xfrm>
            <a:prstGeom prst="triangle">
              <a:avLst/>
            </a:prstGeom>
            <a:solidFill>
              <a:srgbClr val="01AB9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descr="C:\Users\欧阳毓柯\AppData\Roaming\Tencent\Users\1024324235\TIM\WinTemp\RichOle\0XQ88J%7GREM}2K18(_V9I2.png">
            <a:extLst>
              <a:ext uri="{FF2B5EF4-FFF2-40B4-BE49-F238E27FC236}">
                <a16:creationId xmlns:a16="http://schemas.microsoft.com/office/drawing/2014/main" id="{FFD08B67-6FE5-4F03-AC2D-2007FA1C9C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60183" y="1339159"/>
            <a:ext cx="3215162" cy="5459204"/>
          </a:xfrm>
          <a:prstGeom prst="rect">
            <a:avLst/>
          </a:prstGeom>
          <a:noFill/>
          <a:ln>
            <a:noFill/>
          </a:ln>
        </p:spPr>
      </p:pic>
      <p:pic>
        <p:nvPicPr>
          <p:cNvPr id="9" name="图片 8" descr="C:\Users\欧阳毓柯\AppData\Roaming\Tencent\Users\1024324235\TIM\WinTemp\RichOle\59OLL@[M7USZ(IGZ{D)4}UH.png">
            <a:extLst>
              <a:ext uri="{FF2B5EF4-FFF2-40B4-BE49-F238E27FC236}">
                <a16:creationId xmlns:a16="http://schemas.microsoft.com/office/drawing/2014/main" id="{45527359-EE15-422C-A11F-B320C308E9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85204" y="1339159"/>
            <a:ext cx="2887234" cy="5459203"/>
          </a:xfrm>
          <a:prstGeom prst="rect">
            <a:avLst/>
          </a:prstGeom>
          <a:noFill/>
          <a:ln>
            <a:noFill/>
          </a:ln>
        </p:spPr>
      </p:pic>
    </p:spTree>
    <p:extLst>
      <p:ext uri="{BB962C8B-B14F-4D97-AF65-F5344CB8AC3E}">
        <p14:creationId xmlns:p14="http://schemas.microsoft.com/office/powerpoint/2010/main" val="2506685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泪滴形 25"/>
          <p:cNvSpPr/>
          <p:nvPr/>
        </p:nvSpPr>
        <p:spPr>
          <a:xfrm flipH="1">
            <a:off x="808198" y="1910918"/>
            <a:ext cx="2159869" cy="2159869"/>
          </a:xfrm>
          <a:prstGeom prst="teardrop">
            <a:avLst/>
          </a:prstGeom>
          <a:gradFill flip="none" rotWithShape="1">
            <a:gsLst>
              <a:gs pos="0">
                <a:schemeClr val="bg1"/>
              </a:gs>
              <a:gs pos="100000">
                <a:srgbClr val="DDDEDD"/>
              </a:gs>
            </a:gsLst>
            <a:lin ang="9600000" scaled="0"/>
            <a:tileRect/>
          </a:gradFill>
          <a:ln w="28575">
            <a:solidFill>
              <a:schemeClr val="bg1"/>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952973" y="2039319"/>
            <a:ext cx="1398545" cy="1213144"/>
            <a:chOff x="3826584" y="1675861"/>
            <a:chExt cx="1050243" cy="764851"/>
          </a:xfrm>
        </p:grpSpPr>
        <p:sp>
          <p:nvSpPr>
            <p:cNvPr id="30" name="文本框 29"/>
            <p:cNvSpPr txBox="1"/>
            <p:nvPr/>
          </p:nvSpPr>
          <p:spPr>
            <a:xfrm>
              <a:off x="3826584" y="1675861"/>
              <a:ext cx="697627" cy="646331"/>
            </a:xfrm>
            <a:prstGeom prst="rect">
              <a:avLst/>
            </a:prstGeom>
            <a:noFill/>
          </p:spPr>
          <p:txBody>
            <a:bodyPr wrap="none" rtlCol="0">
              <a:spAutoFit/>
            </a:bodyPr>
            <a:lstStyle/>
            <a:p>
              <a:r>
                <a:rPr lang="en-US" altLang="zh-CN" sz="3600" dirty="0">
                  <a:solidFill>
                    <a:schemeClr val="bg1">
                      <a:lumMod val="50000"/>
                    </a:schemeClr>
                  </a:solidFill>
                </a:rPr>
                <a:t>01</a:t>
              </a:r>
              <a:endParaRPr lang="zh-CN" altLang="en-US" sz="3600" dirty="0">
                <a:solidFill>
                  <a:schemeClr val="bg1">
                    <a:lumMod val="50000"/>
                  </a:schemeClr>
                </a:solidFill>
              </a:endParaRPr>
            </a:p>
          </p:txBody>
        </p:sp>
        <p:sp>
          <p:nvSpPr>
            <p:cNvPr id="31" name="文本框 30"/>
            <p:cNvSpPr txBox="1"/>
            <p:nvPr/>
          </p:nvSpPr>
          <p:spPr>
            <a:xfrm>
              <a:off x="4171595" y="2110837"/>
              <a:ext cx="705232" cy="329875"/>
            </a:xfrm>
            <a:prstGeom prst="rect">
              <a:avLst/>
            </a:prstGeom>
            <a:noFill/>
          </p:spPr>
          <p:txBody>
            <a:bodyPr wrap="square" rtlCol="0">
              <a:spAutoFit/>
            </a:bodyPr>
            <a:lstStyle/>
            <a:p>
              <a:r>
                <a:rPr lang="zh-CN" altLang="en-US" sz="2800" dirty="0">
                  <a:solidFill>
                    <a:srgbClr val="01AB94"/>
                  </a:solidFill>
                </a:rPr>
                <a:t>剪枝</a:t>
              </a:r>
              <a:endParaRPr lang="en-US" altLang="zh-CN" sz="2800" dirty="0">
                <a:solidFill>
                  <a:srgbClr val="01AB94"/>
                </a:solidFill>
              </a:endParaRPr>
            </a:p>
          </p:txBody>
        </p:sp>
      </p:grpSp>
      <p:grpSp>
        <p:nvGrpSpPr>
          <p:cNvPr id="2" name="组合 1"/>
          <p:cNvGrpSpPr/>
          <p:nvPr/>
        </p:nvGrpSpPr>
        <p:grpSpPr>
          <a:xfrm>
            <a:off x="515154" y="179664"/>
            <a:ext cx="4171029" cy="646331"/>
            <a:chOff x="515154" y="179664"/>
            <a:chExt cx="4171029" cy="646331"/>
          </a:xfrm>
        </p:grpSpPr>
        <p:sp>
          <p:nvSpPr>
            <p:cNvPr id="24" name="文本框 23"/>
            <p:cNvSpPr txBox="1"/>
            <p:nvPr/>
          </p:nvSpPr>
          <p:spPr>
            <a:xfrm>
              <a:off x="808198" y="179664"/>
              <a:ext cx="3877985" cy="646331"/>
            </a:xfrm>
            <a:prstGeom prst="rect">
              <a:avLst/>
            </a:prstGeom>
            <a:noFill/>
          </p:spPr>
          <p:txBody>
            <a:bodyPr wrap="none" rtlCol="0">
              <a:spAutoFit/>
            </a:bodyPr>
            <a:lstStyle/>
            <a:p>
              <a:r>
                <a:rPr lang="zh-CN" altLang="en-US" sz="3600" b="1">
                  <a:solidFill>
                    <a:schemeClr val="tx2"/>
                  </a:solidFill>
                </a:rPr>
                <a:t>加密二叉树的构造</a:t>
              </a:r>
              <a:endParaRPr lang="zh-CN" altLang="en-US" sz="3600" b="1" dirty="0">
                <a:solidFill>
                  <a:schemeClr val="bg2"/>
                </a:solidFill>
              </a:endParaRPr>
            </a:p>
          </p:txBody>
        </p:sp>
        <p:sp>
          <p:nvSpPr>
            <p:cNvPr id="29" name="等腰三角形 28"/>
            <p:cNvSpPr/>
            <p:nvPr/>
          </p:nvSpPr>
          <p:spPr>
            <a:xfrm rot="16200000" flipH="1" flipV="1">
              <a:off x="412677" y="425879"/>
              <a:ext cx="410698" cy="205744"/>
            </a:xfrm>
            <a:prstGeom prst="triangle">
              <a:avLst/>
            </a:prstGeom>
            <a:solidFill>
              <a:srgbClr val="01AB9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Oval 3"/>
          <p:cNvSpPr>
            <a:spLocks noChangeArrowheads="1"/>
          </p:cNvSpPr>
          <p:nvPr/>
        </p:nvSpPr>
        <p:spPr bwMode="auto">
          <a:xfrm>
            <a:off x="4681257" y="1677369"/>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P1</a:t>
            </a:r>
          </a:p>
        </p:txBody>
      </p:sp>
      <p:sp>
        <p:nvSpPr>
          <p:cNvPr id="54" name="Oval 4"/>
          <p:cNvSpPr>
            <a:spLocks noChangeArrowheads="1"/>
          </p:cNvSpPr>
          <p:nvPr/>
        </p:nvSpPr>
        <p:spPr bwMode="auto">
          <a:xfrm>
            <a:off x="3808132" y="2503014"/>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P2</a:t>
            </a:r>
          </a:p>
        </p:txBody>
      </p:sp>
      <p:sp>
        <p:nvSpPr>
          <p:cNvPr id="55" name="Oval 5"/>
          <p:cNvSpPr>
            <a:spLocks noChangeArrowheads="1"/>
          </p:cNvSpPr>
          <p:nvPr/>
        </p:nvSpPr>
        <p:spPr bwMode="auto">
          <a:xfrm>
            <a:off x="5422619" y="2490169"/>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r>
              <a:rPr lang="en-US" altLang="zh-CN" sz="1400"/>
              <a:t>P3</a:t>
            </a:r>
          </a:p>
        </p:txBody>
      </p:sp>
      <p:sp>
        <p:nvSpPr>
          <p:cNvPr id="56" name="Oval 6"/>
          <p:cNvSpPr>
            <a:spLocks noChangeArrowheads="1"/>
          </p:cNvSpPr>
          <p:nvPr/>
        </p:nvSpPr>
        <p:spPr bwMode="auto">
          <a:xfrm>
            <a:off x="3374745" y="3285879"/>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P4</a:t>
            </a:r>
          </a:p>
        </p:txBody>
      </p:sp>
      <p:sp>
        <p:nvSpPr>
          <p:cNvPr id="57" name="Oval 7"/>
          <p:cNvSpPr>
            <a:spLocks noChangeArrowheads="1"/>
          </p:cNvSpPr>
          <p:nvPr/>
        </p:nvSpPr>
        <p:spPr bwMode="auto">
          <a:xfrm>
            <a:off x="4197069" y="3293590"/>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P5</a:t>
            </a:r>
          </a:p>
        </p:txBody>
      </p:sp>
      <p:sp>
        <p:nvSpPr>
          <p:cNvPr id="58" name="Oval 8"/>
          <p:cNvSpPr>
            <a:spLocks noChangeArrowheads="1"/>
          </p:cNvSpPr>
          <p:nvPr/>
        </p:nvSpPr>
        <p:spPr bwMode="auto">
          <a:xfrm>
            <a:off x="3736694" y="4029884"/>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a:t>
            </a:r>
            <a:r>
              <a:rPr lang="en-US" altLang="zh-CN" sz="1400"/>
              <a:t>8</a:t>
            </a:r>
            <a:endParaRPr lang="en-US" sz="1400"/>
          </a:p>
        </p:txBody>
      </p:sp>
      <p:sp>
        <p:nvSpPr>
          <p:cNvPr id="59" name="Oval 9"/>
          <p:cNvSpPr>
            <a:spLocks noChangeArrowheads="1"/>
          </p:cNvSpPr>
          <p:nvPr/>
        </p:nvSpPr>
        <p:spPr bwMode="auto">
          <a:xfrm>
            <a:off x="4692720" y="4030634"/>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a:t>
            </a:r>
            <a:r>
              <a:rPr lang="en-US" altLang="zh-CN" sz="1400"/>
              <a:t>9</a:t>
            </a:r>
            <a:endParaRPr lang="en-US" sz="1400"/>
          </a:p>
        </p:txBody>
      </p:sp>
      <p:sp>
        <p:nvSpPr>
          <p:cNvPr id="60" name="Line 10"/>
          <p:cNvSpPr>
            <a:spLocks noChangeShapeType="1"/>
          </p:cNvSpPr>
          <p:nvPr/>
        </p:nvSpPr>
        <p:spPr bwMode="auto">
          <a:xfrm flipH="1">
            <a:off x="3712882" y="2952277"/>
            <a:ext cx="231775" cy="334963"/>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1" name="Line 12"/>
          <p:cNvSpPr>
            <a:spLocks noChangeShapeType="1"/>
          </p:cNvSpPr>
          <p:nvPr/>
        </p:nvSpPr>
        <p:spPr bwMode="auto">
          <a:xfrm>
            <a:off x="4575956" y="3738412"/>
            <a:ext cx="216371" cy="32369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2" name="Line 13"/>
          <p:cNvSpPr>
            <a:spLocks noChangeShapeType="1"/>
          </p:cNvSpPr>
          <p:nvPr/>
        </p:nvSpPr>
        <p:spPr bwMode="auto">
          <a:xfrm flipH="1">
            <a:off x="4083281" y="3736503"/>
            <a:ext cx="204313" cy="352426"/>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3" name="Oval 15"/>
          <p:cNvSpPr>
            <a:spLocks noChangeArrowheads="1"/>
          </p:cNvSpPr>
          <p:nvPr/>
        </p:nvSpPr>
        <p:spPr bwMode="auto">
          <a:xfrm>
            <a:off x="5866567" y="3285879"/>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a:t>
            </a:r>
            <a:r>
              <a:rPr lang="en-US" altLang="zh-CN" sz="1400"/>
              <a:t>7</a:t>
            </a:r>
            <a:endParaRPr lang="en-US" sz="1400"/>
          </a:p>
        </p:txBody>
      </p:sp>
      <p:sp>
        <p:nvSpPr>
          <p:cNvPr id="64" name="Line 16"/>
          <p:cNvSpPr>
            <a:spLocks noChangeShapeType="1"/>
          </p:cNvSpPr>
          <p:nvPr/>
        </p:nvSpPr>
        <p:spPr bwMode="auto">
          <a:xfrm flipH="1">
            <a:off x="4197069" y="2045815"/>
            <a:ext cx="511175" cy="51117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5" name="Line 17"/>
          <p:cNvSpPr>
            <a:spLocks noChangeShapeType="1"/>
          </p:cNvSpPr>
          <p:nvPr/>
        </p:nvSpPr>
        <p:spPr bwMode="auto">
          <a:xfrm>
            <a:off x="5111469" y="2039319"/>
            <a:ext cx="473123" cy="46369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6" name="Oval 20"/>
          <p:cNvSpPr>
            <a:spLocks noChangeArrowheads="1"/>
          </p:cNvSpPr>
          <p:nvPr/>
        </p:nvSpPr>
        <p:spPr bwMode="auto">
          <a:xfrm>
            <a:off x="5084072" y="3293590"/>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a:t>
            </a:r>
            <a:r>
              <a:rPr lang="en-US" altLang="zh-CN" sz="1400"/>
              <a:t>6</a:t>
            </a:r>
            <a:endParaRPr lang="en-US" sz="1400"/>
          </a:p>
        </p:txBody>
      </p:sp>
      <p:sp>
        <p:nvSpPr>
          <p:cNvPr id="67" name="Line 12"/>
          <p:cNvSpPr>
            <a:spLocks noChangeShapeType="1"/>
          </p:cNvSpPr>
          <p:nvPr/>
        </p:nvSpPr>
        <p:spPr bwMode="auto">
          <a:xfrm>
            <a:off x="4141506" y="2952277"/>
            <a:ext cx="255875" cy="334963"/>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8" name="Line 12"/>
          <p:cNvSpPr>
            <a:spLocks noChangeShapeType="1"/>
          </p:cNvSpPr>
          <p:nvPr/>
        </p:nvSpPr>
        <p:spPr bwMode="auto">
          <a:xfrm>
            <a:off x="5723105" y="2944566"/>
            <a:ext cx="269425" cy="349023"/>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9" name="Line 13"/>
          <p:cNvSpPr>
            <a:spLocks noChangeShapeType="1"/>
          </p:cNvSpPr>
          <p:nvPr/>
        </p:nvSpPr>
        <p:spPr bwMode="auto">
          <a:xfrm flipH="1">
            <a:off x="5422619" y="2952969"/>
            <a:ext cx="199886" cy="34062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78" name="Oval 3"/>
          <p:cNvSpPr>
            <a:spLocks noChangeArrowheads="1"/>
          </p:cNvSpPr>
          <p:nvPr/>
        </p:nvSpPr>
        <p:spPr bwMode="auto">
          <a:xfrm>
            <a:off x="9555364" y="1677369"/>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P1</a:t>
            </a:r>
          </a:p>
        </p:txBody>
      </p:sp>
      <p:sp>
        <p:nvSpPr>
          <p:cNvPr id="79" name="Oval 4"/>
          <p:cNvSpPr>
            <a:spLocks noChangeArrowheads="1"/>
          </p:cNvSpPr>
          <p:nvPr/>
        </p:nvSpPr>
        <p:spPr bwMode="auto">
          <a:xfrm>
            <a:off x="8682239" y="2503014"/>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P2</a:t>
            </a:r>
          </a:p>
        </p:txBody>
      </p:sp>
      <p:sp>
        <p:nvSpPr>
          <p:cNvPr id="80" name="Oval 5"/>
          <p:cNvSpPr>
            <a:spLocks noChangeArrowheads="1"/>
          </p:cNvSpPr>
          <p:nvPr/>
        </p:nvSpPr>
        <p:spPr bwMode="auto">
          <a:xfrm>
            <a:off x="10296726" y="2490169"/>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r>
              <a:rPr lang="en-US" altLang="zh-CN" sz="1400"/>
              <a:t>P3</a:t>
            </a:r>
          </a:p>
        </p:txBody>
      </p:sp>
      <p:sp>
        <p:nvSpPr>
          <p:cNvPr id="81" name="Oval 6"/>
          <p:cNvSpPr>
            <a:spLocks noChangeArrowheads="1"/>
          </p:cNvSpPr>
          <p:nvPr/>
        </p:nvSpPr>
        <p:spPr bwMode="auto">
          <a:xfrm>
            <a:off x="8248852" y="3285879"/>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P4</a:t>
            </a:r>
          </a:p>
        </p:txBody>
      </p:sp>
      <p:sp>
        <p:nvSpPr>
          <p:cNvPr id="82" name="Oval 7"/>
          <p:cNvSpPr>
            <a:spLocks noChangeArrowheads="1"/>
          </p:cNvSpPr>
          <p:nvPr/>
        </p:nvSpPr>
        <p:spPr bwMode="auto">
          <a:xfrm>
            <a:off x="9648430" y="4072367"/>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P5</a:t>
            </a:r>
          </a:p>
        </p:txBody>
      </p:sp>
      <p:sp>
        <p:nvSpPr>
          <p:cNvPr id="83" name="Oval 8"/>
          <p:cNvSpPr>
            <a:spLocks noChangeArrowheads="1"/>
          </p:cNvSpPr>
          <p:nvPr/>
        </p:nvSpPr>
        <p:spPr bwMode="auto">
          <a:xfrm>
            <a:off x="9188055" y="4834595"/>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a:t>
            </a:r>
            <a:r>
              <a:rPr lang="en-US" altLang="zh-CN" sz="1400"/>
              <a:t>8</a:t>
            </a:r>
            <a:endParaRPr lang="en-US" sz="1400"/>
          </a:p>
        </p:txBody>
      </p:sp>
      <p:sp>
        <p:nvSpPr>
          <p:cNvPr id="84" name="Oval 9"/>
          <p:cNvSpPr>
            <a:spLocks noChangeArrowheads="1"/>
          </p:cNvSpPr>
          <p:nvPr/>
        </p:nvSpPr>
        <p:spPr bwMode="auto">
          <a:xfrm>
            <a:off x="10144081" y="4809411"/>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a:t>
            </a:r>
            <a:r>
              <a:rPr lang="en-US" altLang="zh-CN" sz="1400"/>
              <a:t>9</a:t>
            </a:r>
            <a:endParaRPr lang="en-US" sz="1400"/>
          </a:p>
        </p:txBody>
      </p:sp>
      <p:sp>
        <p:nvSpPr>
          <p:cNvPr id="85" name="Line 10"/>
          <p:cNvSpPr>
            <a:spLocks noChangeShapeType="1"/>
          </p:cNvSpPr>
          <p:nvPr/>
        </p:nvSpPr>
        <p:spPr bwMode="auto">
          <a:xfrm flipH="1">
            <a:off x="8586989" y="2952277"/>
            <a:ext cx="231775" cy="334963"/>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6" name="Line 12"/>
          <p:cNvSpPr>
            <a:spLocks noChangeShapeType="1"/>
          </p:cNvSpPr>
          <p:nvPr/>
        </p:nvSpPr>
        <p:spPr bwMode="auto">
          <a:xfrm>
            <a:off x="10027317" y="4517189"/>
            <a:ext cx="216371" cy="32369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87" name="Line 13"/>
          <p:cNvSpPr>
            <a:spLocks noChangeShapeType="1"/>
          </p:cNvSpPr>
          <p:nvPr/>
        </p:nvSpPr>
        <p:spPr bwMode="auto">
          <a:xfrm flipH="1">
            <a:off x="9534642" y="4515280"/>
            <a:ext cx="204313" cy="352426"/>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88" name="Oval 15"/>
          <p:cNvSpPr>
            <a:spLocks noChangeArrowheads="1"/>
          </p:cNvSpPr>
          <p:nvPr/>
        </p:nvSpPr>
        <p:spPr bwMode="auto">
          <a:xfrm>
            <a:off x="10740674" y="3285879"/>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a:t>
            </a:r>
            <a:r>
              <a:rPr lang="en-US" altLang="zh-CN" sz="1400"/>
              <a:t>7</a:t>
            </a:r>
            <a:endParaRPr lang="en-US" sz="1400"/>
          </a:p>
        </p:txBody>
      </p:sp>
      <p:sp>
        <p:nvSpPr>
          <p:cNvPr id="89" name="Line 16"/>
          <p:cNvSpPr>
            <a:spLocks noChangeShapeType="1"/>
          </p:cNvSpPr>
          <p:nvPr/>
        </p:nvSpPr>
        <p:spPr bwMode="auto">
          <a:xfrm flipH="1">
            <a:off x="9071176" y="2045815"/>
            <a:ext cx="511175" cy="51117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0" name="Line 17"/>
          <p:cNvSpPr>
            <a:spLocks noChangeShapeType="1"/>
          </p:cNvSpPr>
          <p:nvPr/>
        </p:nvSpPr>
        <p:spPr bwMode="auto">
          <a:xfrm>
            <a:off x="9985576" y="2039319"/>
            <a:ext cx="473123" cy="46369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91" name="Oval 20"/>
          <p:cNvSpPr>
            <a:spLocks noChangeArrowheads="1"/>
          </p:cNvSpPr>
          <p:nvPr/>
        </p:nvSpPr>
        <p:spPr bwMode="auto">
          <a:xfrm>
            <a:off x="9958179" y="3293590"/>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a:t>
            </a:r>
            <a:r>
              <a:rPr lang="en-US" altLang="zh-CN" sz="1400"/>
              <a:t>6</a:t>
            </a:r>
            <a:endParaRPr lang="en-US" sz="1400"/>
          </a:p>
        </p:txBody>
      </p:sp>
      <p:sp>
        <p:nvSpPr>
          <p:cNvPr id="92" name="Line 12"/>
          <p:cNvSpPr>
            <a:spLocks noChangeShapeType="1"/>
          </p:cNvSpPr>
          <p:nvPr/>
        </p:nvSpPr>
        <p:spPr bwMode="auto">
          <a:xfrm flipH="1">
            <a:off x="9958178" y="3749429"/>
            <a:ext cx="150625" cy="322108"/>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93" name="Line 12"/>
          <p:cNvSpPr>
            <a:spLocks noChangeShapeType="1"/>
          </p:cNvSpPr>
          <p:nvPr/>
        </p:nvSpPr>
        <p:spPr bwMode="auto">
          <a:xfrm>
            <a:off x="10597212" y="2944566"/>
            <a:ext cx="269425" cy="349023"/>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94" name="Line 13"/>
          <p:cNvSpPr>
            <a:spLocks noChangeShapeType="1"/>
          </p:cNvSpPr>
          <p:nvPr/>
        </p:nvSpPr>
        <p:spPr bwMode="auto">
          <a:xfrm flipH="1">
            <a:off x="10296726" y="2952969"/>
            <a:ext cx="199886" cy="34062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cxnSp>
        <p:nvCxnSpPr>
          <p:cNvPr id="6" name="直接箭头连接符 5"/>
          <p:cNvCxnSpPr/>
          <p:nvPr/>
        </p:nvCxnSpPr>
        <p:spPr>
          <a:xfrm>
            <a:off x="6550678" y="3129375"/>
            <a:ext cx="14251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5" name="组合 94"/>
          <p:cNvGrpSpPr/>
          <p:nvPr/>
        </p:nvGrpSpPr>
        <p:grpSpPr>
          <a:xfrm>
            <a:off x="638241" y="5342543"/>
            <a:ext cx="10675191" cy="1338084"/>
            <a:chOff x="736575" y="3188469"/>
            <a:chExt cx="11140547" cy="1338084"/>
          </a:xfrm>
        </p:grpSpPr>
        <p:sp>
          <p:nvSpPr>
            <p:cNvPr id="96" name="圆角矩形 95"/>
            <p:cNvSpPr/>
            <p:nvPr/>
          </p:nvSpPr>
          <p:spPr>
            <a:xfrm flipH="1">
              <a:off x="1020574" y="3307962"/>
              <a:ext cx="10856548" cy="1132577"/>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97" name="组合 96"/>
            <p:cNvGrpSpPr/>
            <p:nvPr/>
          </p:nvGrpSpPr>
          <p:grpSpPr>
            <a:xfrm>
              <a:off x="736575" y="3188469"/>
              <a:ext cx="1338084" cy="1338084"/>
              <a:chOff x="3567745" y="3971974"/>
              <a:chExt cx="1338084" cy="1338084"/>
            </a:xfrm>
          </p:grpSpPr>
          <p:grpSp>
            <p:nvGrpSpPr>
              <p:cNvPr id="100" name="组合 99"/>
              <p:cNvGrpSpPr/>
              <p:nvPr/>
            </p:nvGrpSpPr>
            <p:grpSpPr>
              <a:xfrm>
                <a:off x="3567745" y="3971974"/>
                <a:ext cx="1338084" cy="1338084"/>
                <a:chOff x="5213600" y="2517129"/>
                <a:chExt cx="2023672" cy="2023672"/>
              </a:xfrm>
            </p:grpSpPr>
            <p:sp>
              <p:nvSpPr>
                <p:cNvPr id="102" name="椭圆 101"/>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椭圆 100"/>
              <p:cNvSpPr/>
              <p:nvPr/>
            </p:nvSpPr>
            <p:spPr>
              <a:xfrm>
                <a:off x="3695023" y="4099252"/>
                <a:ext cx="1083528" cy="1083528"/>
              </a:xfrm>
              <a:prstGeom prst="ellipse">
                <a:avLst/>
              </a:prstGeom>
              <a:solidFill>
                <a:srgbClr val="01AB9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99" name="TextBox 72"/>
            <p:cNvSpPr txBox="1"/>
            <p:nvPr/>
          </p:nvSpPr>
          <p:spPr>
            <a:xfrm>
              <a:off x="2043490" y="3647462"/>
              <a:ext cx="94864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kern="0" dirty="0">
                  <a:solidFill>
                    <a:sysClr val="windowText" lastClr="000000">
                      <a:lumMod val="65000"/>
                      <a:lumOff val="35000"/>
                    </a:sysClr>
                  </a:solidFill>
                  <a:latin typeface="Arial" pitchFamily="34" charset="0"/>
                  <a:ea typeface="微软雅黑" pitchFamily="34" charset="-122"/>
                  <a:cs typeface="Arial" pitchFamily="34" charset="0"/>
                </a:rPr>
                <a:t>将以 </a:t>
              </a:r>
              <a:r>
                <a:rPr lang="en-US" altLang="zh-CN" kern="0" dirty="0">
                  <a:solidFill>
                    <a:sysClr val="windowText" lastClr="000000">
                      <a:lumMod val="65000"/>
                      <a:lumOff val="35000"/>
                    </a:sysClr>
                  </a:solidFill>
                  <a:latin typeface="Arial" pitchFamily="34" charset="0"/>
                  <a:ea typeface="微软雅黑" pitchFamily="34" charset="-122"/>
                  <a:cs typeface="Arial" pitchFamily="34" charset="0"/>
                </a:rPr>
                <a:t>Pi </a:t>
              </a:r>
              <a:r>
                <a:rPr lang="zh-CN" altLang="en-US" kern="0" dirty="0">
                  <a:solidFill>
                    <a:sysClr val="windowText" lastClr="000000">
                      <a:lumMod val="65000"/>
                      <a:lumOff val="35000"/>
                    </a:sysClr>
                  </a:solidFill>
                  <a:latin typeface="Arial" pitchFamily="34" charset="0"/>
                  <a:ea typeface="微软雅黑" pitchFamily="34" charset="-122"/>
                  <a:cs typeface="Arial" pitchFamily="34" charset="0"/>
                </a:rPr>
                <a:t>为根的子树插入 到一个孩子数小于 </a:t>
              </a:r>
              <a:r>
                <a:rPr lang="en-US" altLang="zh-CN" kern="0" dirty="0">
                  <a:solidFill>
                    <a:sysClr val="windowText" lastClr="000000">
                      <a:lumMod val="65000"/>
                      <a:lumOff val="35000"/>
                    </a:sysClr>
                  </a:solidFill>
                  <a:latin typeface="Arial" pitchFamily="34" charset="0"/>
                  <a:ea typeface="微软雅黑" pitchFamily="34" charset="-122"/>
                  <a:cs typeface="Arial" pitchFamily="34" charset="0"/>
                </a:rPr>
                <a:t>2 </a:t>
              </a:r>
              <a:r>
                <a:rPr lang="zh-CN" altLang="en-US" kern="0" dirty="0">
                  <a:solidFill>
                    <a:sysClr val="windowText" lastClr="000000">
                      <a:lumMod val="65000"/>
                      <a:lumOff val="35000"/>
                    </a:sysClr>
                  </a:solidFill>
                  <a:latin typeface="Arial" pitchFamily="34" charset="0"/>
                  <a:ea typeface="微软雅黑" pitchFamily="34" charset="-122"/>
                  <a:cs typeface="Arial" pitchFamily="34" charset="0"/>
                </a:rPr>
                <a:t>的结点之下，作为其左孩子或右孩子。 </a:t>
              </a:r>
              <a:endParaRPr lang="en-US" altLang="zh-CN" kern="0" dirty="0">
                <a:solidFill>
                  <a:sysClr val="windowText" lastClr="000000">
                    <a:lumMod val="65000"/>
                    <a:lumOff val="35000"/>
                  </a:sysClr>
                </a:solidFill>
                <a:latin typeface="Arial" pitchFamily="34" charset="0"/>
                <a:ea typeface="微软雅黑" pitchFamily="34" charset="-122"/>
                <a:cs typeface="Arial" pitchFamily="34" charset="0"/>
              </a:endParaRPr>
            </a:p>
          </p:txBody>
        </p:sp>
      </p:grpSp>
    </p:spTree>
    <p:extLst>
      <p:ext uri="{BB962C8B-B14F-4D97-AF65-F5344CB8AC3E}">
        <p14:creationId xmlns:p14="http://schemas.microsoft.com/office/powerpoint/2010/main" val="1883295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泪滴形 25"/>
          <p:cNvSpPr/>
          <p:nvPr/>
        </p:nvSpPr>
        <p:spPr>
          <a:xfrm flipH="1">
            <a:off x="808198" y="1910918"/>
            <a:ext cx="2159869" cy="2159869"/>
          </a:xfrm>
          <a:prstGeom prst="teardrop">
            <a:avLst/>
          </a:prstGeom>
          <a:gradFill flip="none" rotWithShape="1">
            <a:gsLst>
              <a:gs pos="0">
                <a:schemeClr val="bg1"/>
              </a:gs>
              <a:gs pos="100000">
                <a:srgbClr val="DDDEDD"/>
              </a:gs>
            </a:gsLst>
            <a:lin ang="9600000" scaled="0"/>
            <a:tileRect/>
          </a:gradFill>
          <a:ln w="28575">
            <a:solidFill>
              <a:schemeClr val="bg1"/>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952973" y="2039319"/>
            <a:ext cx="1398545" cy="1213144"/>
            <a:chOff x="3826584" y="1675861"/>
            <a:chExt cx="1050243" cy="764851"/>
          </a:xfrm>
        </p:grpSpPr>
        <p:sp>
          <p:nvSpPr>
            <p:cNvPr id="30" name="文本框 29"/>
            <p:cNvSpPr txBox="1"/>
            <p:nvPr/>
          </p:nvSpPr>
          <p:spPr>
            <a:xfrm>
              <a:off x="3826584" y="1675861"/>
              <a:ext cx="523886" cy="407492"/>
            </a:xfrm>
            <a:prstGeom prst="rect">
              <a:avLst/>
            </a:prstGeom>
            <a:noFill/>
          </p:spPr>
          <p:txBody>
            <a:bodyPr wrap="none" rtlCol="0">
              <a:spAutoFit/>
            </a:bodyPr>
            <a:lstStyle/>
            <a:p>
              <a:r>
                <a:rPr lang="en-US" altLang="zh-CN" sz="3600" dirty="0">
                  <a:solidFill>
                    <a:schemeClr val="bg1">
                      <a:lumMod val="50000"/>
                    </a:schemeClr>
                  </a:solidFill>
                </a:rPr>
                <a:t>02</a:t>
              </a:r>
              <a:endParaRPr lang="zh-CN" altLang="en-US" sz="3600" dirty="0">
                <a:solidFill>
                  <a:schemeClr val="bg1">
                    <a:lumMod val="50000"/>
                  </a:schemeClr>
                </a:solidFill>
              </a:endParaRPr>
            </a:p>
          </p:txBody>
        </p:sp>
        <p:sp>
          <p:nvSpPr>
            <p:cNvPr id="31" name="文本框 30"/>
            <p:cNvSpPr txBox="1"/>
            <p:nvPr/>
          </p:nvSpPr>
          <p:spPr>
            <a:xfrm>
              <a:off x="4171595" y="2110837"/>
              <a:ext cx="705232" cy="329875"/>
            </a:xfrm>
            <a:prstGeom prst="rect">
              <a:avLst/>
            </a:prstGeom>
            <a:noFill/>
          </p:spPr>
          <p:txBody>
            <a:bodyPr wrap="square" rtlCol="0">
              <a:spAutoFit/>
            </a:bodyPr>
            <a:lstStyle/>
            <a:p>
              <a:r>
                <a:rPr lang="zh-CN" altLang="en-US" sz="2800" dirty="0">
                  <a:solidFill>
                    <a:srgbClr val="01AB94"/>
                  </a:solidFill>
                </a:rPr>
                <a:t>易位</a:t>
              </a:r>
              <a:endParaRPr lang="en-US" altLang="zh-CN" sz="2800" dirty="0">
                <a:solidFill>
                  <a:srgbClr val="01AB94"/>
                </a:solidFill>
              </a:endParaRPr>
            </a:p>
          </p:txBody>
        </p:sp>
      </p:grpSp>
      <p:grpSp>
        <p:nvGrpSpPr>
          <p:cNvPr id="2" name="组合 1"/>
          <p:cNvGrpSpPr/>
          <p:nvPr/>
        </p:nvGrpSpPr>
        <p:grpSpPr>
          <a:xfrm>
            <a:off x="515154" y="179664"/>
            <a:ext cx="4171029" cy="646331"/>
            <a:chOff x="515154" y="179664"/>
            <a:chExt cx="4171029" cy="646331"/>
          </a:xfrm>
        </p:grpSpPr>
        <p:sp>
          <p:nvSpPr>
            <p:cNvPr id="24" name="文本框 23"/>
            <p:cNvSpPr txBox="1"/>
            <p:nvPr/>
          </p:nvSpPr>
          <p:spPr>
            <a:xfrm>
              <a:off x="808198" y="179664"/>
              <a:ext cx="3877985" cy="646331"/>
            </a:xfrm>
            <a:prstGeom prst="rect">
              <a:avLst/>
            </a:prstGeom>
            <a:noFill/>
          </p:spPr>
          <p:txBody>
            <a:bodyPr wrap="none" rtlCol="0">
              <a:spAutoFit/>
            </a:bodyPr>
            <a:lstStyle/>
            <a:p>
              <a:r>
                <a:rPr lang="zh-CN" altLang="en-US" sz="3600" b="1">
                  <a:solidFill>
                    <a:schemeClr val="tx2"/>
                  </a:solidFill>
                </a:rPr>
                <a:t>加密二叉树的构造</a:t>
              </a:r>
              <a:endParaRPr lang="zh-CN" altLang="en-US" sz="3600" b="1" dirty="0">
                <a:solidFill>
                  <a:schemeClr val="bg2"/>
                </a:solidFill>
              </a:endParaRPr>
            </a:p>
          </p:txBody>
        </p:sp>
        <p:sp>
          <p:nvSpPr>
            <p:cNvPr id="29" name="等腰三角形 28"/>
            <p:cNvSpPr/>
            <p:nvPr/>
          </p:nvSpPr>
          <p:spPr>
            <a:xfrm rot="16200000" flipH="1" flipV="1">
              <a:off x="412677" y="425879"/>
              <a:ext cx="410698" cy="205744"/>
            </a:xfrm>
            <a:prstGeom prst="triangle">
              <a:avLst/>
            </a:prstGeom>
            <a:solidFill>
              <a:srgbClr val="01AB9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 name="直接箭头连接符 5"/>
          <p:cNvCxnSpPr/>
          <p:nvPr/>
        </p:nvCxnSpPr>
        <p:spPr>
          <a:xfrm>
            <a:off x="6638598" y="3032663"/>
            <a:ext cx="14251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5" name="组合 94"/>
          <p:cNvGrpSpPr/>
          <p:nvPr/>
        </p:nvGrpSpPr>
        <p:grpSpPr>
          <a:xfrm>
            <a:off x="638241" y="5342543"/>
            <a:ext cx="10675191" cy="1338084"/>
            <a:chOff x="736575" y="3188469"/>
            <a:chExt cx="11140547" cy="1338084"/>
          </a:xfrm>
        </p:grpSpPr>
        <p:sp>
          <p:nvSpPr>
            <p:cNvPr id="96" name="圆角矩形 95"/>
            <p:cNvSpPr/>
            <p:nvPr/>
          </p:nvSpPr>
          <p:spPr>
            <a:xfrm flipH="1">
              <a:off x="1020574" y="3307962"/>
              <a:ext cx="10856548" cy="1132577"/>
            </a:xfrm>
            <a:prstGeom prst="roundRect">
              <a:avLst>
                <a:gd name="adj" fmla="val 5000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97" name="组合 96"/>
            <p:cNvGrpSpPr/>
            <p:nvPr/>
          </p:nvGrpSpPr>
          <p:grpSpPr>
            <a:xfrm>
              <a:off x="736575" y="3188469"/>
              <a:ext cx="1338084" cy="1338084"/>
              <a:chOff x="3567745" y="3971974"/>
              <a:chExt cx="1338084" cy="1338084"/>
            </a:xfrm>
          </p:grpSpPr>
          <p:grpSp>
            <p:nvGrpSpPr>
              <p:cNvPr id="100" name="组合 99"/>
              <p:cNvGrpSpPr/>
              <p:nvPr/>
            </p:nvGrpSpPr>
            <p:grpSpPr>
              <a:xfrm>
                <a:off x="3567745" y="3971974"/>
                <a:ext cx="1338084" cy="1338084"/>
                <a:chOff x="5213600" y="2517129"/>
                <a:chExt cx="2023672" cy="2023672"/>
              </a:xfrm>
            </p:grpSpPr>
            <p:sp>
              <p:nvSpPr>
                <p:cNvPr id="102" name="椭圆 101"/>
                <p:cNvSpPr/>
                <p:nvPr/>
              </p:nvSpPr>
              <p:spPr>
                <a:xfrm>
                  <a:off x="5213600" y="2517129"/>
                  <a:ext cx="2023672" cy="2023672"/>
                </a:xfrm>
                <a:prstGeom prst="ellipse">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5260739" y="2564268"/>
                  <a:ext cx="1929394" cy="1929394"/>
                </a:xfrm>
                <a:prstGeom prst="ellipse">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椭圆 100"/>
              <p:cNvSpPr/>
              <p:nvPr/>
            </p:nvSpPr>
            <p:spPr>
              <a:xfrm>
                <a:off x="3695023" y="4099252"/>
                <a:ext cx="1083528" cy="1083528"/>
              </a:xfrm>
              <a:prstGeom prst="ellipse">
                <a:avLst/>
              </a:prstGeom>
              <a:solidFill>
                <a:srgbClr val="01AB94"/>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99" name="TextBox 72"/>
            <p:cNvSpPr txBox="1"/>
            <p:nvPr/>
          </p:nvSpPr>
          <p:spPr>
            <a:xfrm>
              <a:off x="2043490" y="3647462"/>
              <a:ext cx="9486493"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kern="0" dirty="0">
                  <a:solidFill>
                    <a:sysClr val="windowText" lastClr="000000">
                      <a:lumMod val="65000"/>
                      <a:lumOff val="35000"/>
                    </a:sysClr>
                  </a:solidFill>
                  <a:latin typeface="Arial" pitchFamily="34" charset="0"/>
                  <a:ea typeface="微软雅黑" pitchFamily="34" charset="-122"/>
                  <a:cs typeface="Arial" pitchFamily="34" charset="0"/>
                </a:rPr>
                <a:t>交换二叉树中分别 以 </a:t>
              </a:r>
              <a:r>
                <a:rPr lang="en-US" altLang="zh-CN" kern="0" dirty="0">
                  <a:solidFill>
                    <a:sysClr val="windowText" lastClr="000000">
                      <a:lumMod val="65000"/>
                      <a:lumOff val="35000"/>
                    </a:sysClr>
                  </a:solidFill>
                  <a:latin typeface="Arial" pitchFamily="34" charset="0"/>
                  <a:ea typeface="微软雅黑" pitchFamily="34" charset="-122"/>
                  <a:cs typeface="Arial" pitchFamily="34" charset="0"/>
                </a:rPr>
                <a:t>Pi </a:t>
              </a:r>
              <a:r>
                <a:rPr lang="zh-CN" altLang="en-US" kern="0" dirty="0">
                  <a:solidFill>
                    <a:sysClr val="windowText" lastClr="000000">
                      <a:lumMod val="65000"/>
                      <a:lumOff val="35000"/>
                    </a:sysClr>
                  </a:solidFill>
                  <a:latin typeface="Arial" pitchFamily="34" charset="0"/>
                  <a:ea typeface="微软雅黑" pitchFamily="34" charset="-122"/>
                  <a:cs typeface="Arial" pitchFamily="34" charset="0"/>
                </a:rPr>
                <a:t>与 </a:t>
              </a:r>
              <a:r>
                <a:rPr lang="en-US" altLang="zh-CN" kern="0" dirty="0" err="1">
                  <a:solidFill>
                    <a:sysClr val="windowText" lastClr="000000">
                      <a:lumMod val="65000"/>
                      <a:lumOff val="35000"/>
                    </a:sysClr>
                  </a:solidFill>
                  <a:latin typeface="Arial" pitchFamily="34" charset="0"/>
                  <a:ea typeface="微软雅黑" pitchFamily="34" charset="-122"/>
                  <a:cs typeface="Arial" pitchFamily="34" charset="0"/>
                </a:rPr>
                <a:t>Pj</a:t>
              </a:r>
              <a:r>
                <a:rPr lang="en-US" altLang="zh-CN" kern="0" dirty="0">
                  <a:solidFill>
                    <a:sysClr val="windowText" lastClr="000000">
                      <a:lumMod val="65000"/>
                      <a:lumOff val="35000"/>
                    </a:sysClr>
                  </a:solidFill>
                  <a:latin typeface="Arial" pitchFamily="34" charset="0"/>
                  <a:ea typeface="微软雅黑" pitchFamily="34" charset="-122"/>
                  <a:cs typeface="Arial" pitchFamily="34" charset="0"/>
                </a:rPr>
                <a:t> </a:t>
              </a:r>
              <a:r>
                <a:rPr lang="zh-CN" altLang="en-US" kern="0" dirty="0">
                  <a:solidFill>
                    <a:sysClr val="windowText" lastClr="000000">
                      <a:lumMod val="65000"/>
                      <a:lumOff val="35000"/>
                    </a:sysClr>
                  </a:solidFill>
                  <a:latin typeface="Arial" pitchFamily="34" charset="0"/>
                  <a:ea typeface="微软雅黑" pitchFamily="34" charset="-122"/>
                  <a:cs typeface="Arial" pitchFamily="34" charset="0"/>
                </a:rPr>
                <a:t>两个结点为根的子树的位置。 </a:t>
              </a:r>
              <a:endParaRPr lang="en-US" altLang="zh-CN" kern="0" dirty="0">
                <a:solidFill>
                  <a:sysClr val="windowText" lastClr="000000">
                    <a:lumMod val="65000"/>
                    <a:lumOff val="35000"/>
                  </a:sysClr>
                </a:solidFill>
                <a:latin typeface="Arial" pitchFamily="34" charset="0"/>
                <a:ea typeface="微软雅黑" pitchFamily="34" charset="-122"/>
                <a:cs typeface="Arial" pitchFamily="34" charset="0"/>
              </a:endParaRPr>
            </a:p>
          </p:txBody>
        </p:sp>
      </p:grpSp>
      <p:sp>
        <p:nvSpPr>
          <p:cNvPr id="52" name="Oval 3"/>
          <p:cNvSpPr>
            <a:spLocks noChangeArrowheads="1"/>
          </p:cNvSpPr>
          <p:nvPr/>
        </p:nvSpPr>
        <p:spPr bwMode="auto">
          <a:xfrm>
            <a:off x="4543065" y="1607013"/>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P1</a:t>
            </a:r>
          </a:p>
        </p:txBody>
      </p:sp>
      <p:sp>
        <p:nvSpPr>
          <p:cNvPr id="70" name="Oval 4"/>
          <p:cNvSpPr>
            <a:spLocks noChangeArrowheads="1"/>
          </p:cNvSpPr>
          <p:nvPr/>
        </p:nvSpPr>
        <p:spPr bwMode="auto">
          <a:xfrm>
            <a:off x="3669940" y="2432658"/>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P2</a:t>
            </a:r>
          </a:p>
        </p:txBody>
      </p:sp>
      <p:sp>
        <p:nvSpPr>
          <p:cNvPr id="71" name="Oval 5"/>
          <p:cNvSpPr>
            <a:spLocks noChangeArrowheads="1"/>
          </p:cNvSpPr>
          <p:nvPr/>
        </p:nvSpPr>
        <p:spPr bwMode="auto">
          <a:xfrm>
            <a:off x="5284427" y="2419813"/>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r>
              <a:rPr lang="en-US" altLang="zh-CN" sz="1400"/>
              <a:t>P3</a:t>
            </a:r>
          </a:p>
        </p:txBody>
      </p:sp>
      <p:sp>
        <p:nvSpPr>
          <p:cNvPr id="72" name="Oval 6"/>
          <p:cNvSpPr>
            <a:spLocks noChangeArrowheads="1"/>
          </p:cNvSpPr>
          <p:nvPr/>
        </p:nvSpPr>
        <p:spPr bwMode="auto">
          <a:xfrm>
            <a:off x="3236553" y="3215523"/>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P4</a:t>
            </a:r>
          </a:p>
        </p:txBody>
      </p:sp>
      <p:sp>
        <p:nvSpPr>
          <p:cNvPr id="73" name="Oval 7"/>
          <p:cNvSpPr>
            <a:spLocks noChangeArrowheads="1"/>
          </p:cNvSpPr>
          <p:nvPr/>
        </p:nvSpPr>
        <p:spPr bwMode="auto">
          <a:xfrm>
            <a:off x="4636131" y="4002011"/>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P5</a:t>
            </a:r>
          </a:p>
        </p:txBody>
      </p:sp>
      <p:sp>
        <p:nvSpPr>
          <p:cNvPr id="74" name="Oval 8"/>
          <p:cNvSpPr>
            <a:spLocks noChangeArrowheads="1"/>
          </p:cNvSpPr>
          <p:nvPr/>
        </p:nvSpPr>
        <p:spPr bwMode="auto">
          <a:xfrm>
            <a:off x="4175756" y="4764239"/>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a:t>
            </a:r>
            <a:r>
              <a:rPr lang="en-US" altLang="zh-CN" sz="1400"/>
              <a:t>8</a:t>
            </a:r>
            <a:endParaRPr lang="en-US" sz="1400"/>
          </a:p>
        </p:txBody>
      </p:sp>
      <p:sp>
        <p:nvSpPr>
          <p:cNvPr id="75" name="Oval 9"/>
          <p:cNvSpPr>
            <a:spLocks noChangeArrowheads="1"/>
          </p:cNvSpPr>
          <p:nvPr/>
        </p:nvSpPr>
        <p:spPr bwMode="auto">
          <a:xfrm>
            <a:off x="5131782" y="4739055"/>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a:t>
            </a:r>
            <a:r>
              <a:rPr lang="en-US" altLang="zh-CN" sz="1400"/>
              <a:t>9</a:t>
            </a:r>
            <a:endParaRPr lang="en-US" sz="1400"/>
          </a:p>
        </p:txBody>
      </p:sp>
      <p:sp>
        <p:nvSpPr>
          <p:cNvPr id="76" name="Line 10"/>
          <p:cNvSpPr>
            <a:spLocks noChangeShapeType="1"/>
          </p:cNvSpPr>
          <p:nvPr/>
        </p:nvSpPr>
        <p:spPr bwMode="auto">
          <a:xfrm flipH="1">
            <a:off x="3574690" y="2881921"/>
            <a:ext cx="231775" cy="334963"/>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7" name="Line 12"/>
          <p:cNvSpPr>
            <a:spLocks noChangeShapeType="1"/>
          </p:cNvSpPr>
          <p:nvPr/>
        </p:nvSpPr>
        <p:spPr bwMode="auto">
          <a:xfrm>
            <a:off x="5015018" y="4446833"/>
            <a:ext cx="216371" cy="32369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98" name="Line 13"/>
          <p:cNvSpPr>
            <a:spLocks noChangeShapeType="1"/>
          </p:cNvSpPr>
          <p:nvPr/>
        </p:nvSpPr>
        <p:spPr bwMode="auto">
          <a:xfrm flipH="1">
            <a:off x="4522343" y="4444924"/>
            <a:ext cx="204313" cy="352426"/>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4" name="Oval 15"/>
          <p:cNvSpPr>
            <a:spLocks noChangeArrowheads="1"/>
          </p:cNvSpPr>
          <p:nvPr/>
        </p:nvSpPr>
        <p:spPr bwMode="auto">
          <a:xfrm>
            <a:off x="5728375" y="3215523"/>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a:t>
            </a:r>
            <a:r>
              <a:rPr lang="en-US" altLang="zh-CN" sz="1400"/>
              <a:t>7</a:t>
            </a:r>
            <a:endParaRPr lang="en-US" sz="1400"/>
          </a:p>
        </p:txBody>
      </p:sp>
      <p:sp>
        <p:nvSpPr>
          <p:cNvPr id="105" name="Line 16"/>
          <p:cNvSpPr>
            <a:spLocks noChangeShapeType="1"/>
          </p:cNvSpPr>
          <p:nvPr/>
        </p:nvSpPr>
        <p:spPr bwMode="auto">
          <a:xfrm flipH="1">
            <a:off x="4058877" y="1975459"/>
            <a:ext cx="511175" cy="51117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06" name="Line 17"/>
          <p:cNvSpPr>
            <a:spLocks noChangeShapeType="1"/>
          </p:cNvSpPr>
          <p:nvPr/>
        </p:nvSpPr>
        <p:spPr bwMode="auto">
          <a:xfrm>
            <a:off x="4973277" y="1968963"/>
            <a:ext cx="473123" cy="46369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7" name="Oval 20"/>
          <p:cNvSpPr>
            <a:spLocks noChangeArrowheads="1"/>
          </p:cNvSpPr>
          <p:nvPr/>
        </p:nvSpPr>
        <p:spPr bwMode="auto">
          <a:xfrm>
            <a:off x="4945880" y="3223234"/>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a:t>
            </a:r>
            <a:r>
              <a:rPr lang="en-US" altLang="zh-CN" sz="1400"/>
              <a:t>6</a:t>
            </a:r>
            <a:endParaRPr lang="en-US" sz="1400"/>
          </a:p>
        </p:txBody>
      </p:sp>
      <p:sp>
        <p:nvSpPr>
          <p:cNvPr id="108" name="Line 12"/>
          <p:cNvSpPr>
            <a:spLocks noChangeShapeType="1"/>
          </p:cNvSpPr>
          <p:nvPr/>
        </p:nvSpPr>
        <p:spPr bwMode="auto">
          <a:xfrm flipH="1">
            <a:off x="4945879" y="3679073"/>
            <a:ext cx="150625" cy="322108"/>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9" name="Line 12"/>
          <p:cNvSpPr>
            <a:spLocks noChangeShapeType="1"/>
          </p:cNvSpPr>
          <p:nvPr/>
        </p:nvSpPr>
        <p:spPr bwMode="auto">
          <a:xfrm>
            <a:off x="5584913" y="2874210"/>
            <a:ext cx="269425" cy="349023"/>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0" name="Line 13"/>
          <p:cNvSpPr>
            <a:spLocks noChangeShapeType="1"/>
          </p:cNvSpPr>
          <p:nvPr/>
        </p:nvSpPr>
        <p:spPr bwMode="auto">
          <a:xfrm flipH="1">
            <a:off x="5284427" y="2882613"/>
            <a:ext cx="199886" cy="34062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1" name="Oval 3"/>
          <p:cNvSpPr>
            <a:spLocks noChangeArrowheads="1"/>
          </p:cNvSpPr>
          <p:nvPr/>
        </p:nvSpPr>
        <p:spPr bwMode="auto">
          <a:xfrm>
            <a:off x="9697924" y="1607013"/>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P1</a:t>
            </a:r>
          </a:p>
        </p:txBody>
      </p:sp>
      <p:sp>
        <p:nvSpPr>
          <p:cNvPr id="112" name="Oval 4"/>
          <p:cNvSpPr>
            <a:spLocks noChangeArrowheads="1"/>
          </p:cNvSpPr>
          <p:nvPr/>
        </p:nvSpPr>
        <p:spPr bwMode="auto">
          <a:xfrm>
            <a:off x="9770282" y="3024147"/>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P2</a:t>
            </a:r>
          </a:p>
        </p:txBody>
      </p:sp>
      <p:sp>
        <p:nvSpPr>
          <p:cNvPr id="113" name="Oval 5"/>
          <p:cNvSpPr>
            <a:spLocks noChangeArrowheads="1"/>
          </p:cNvSpPr>
          <p:nvPr/>
        </p:nvSpPr>
        <p:spPr bwMode="auto">
          <a:xfrm>
            <a:off x="10286232" y="2273401"/>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r>
              <a:rPr lang="en-US" altLang="zh-CN" sz="1400"/>
              <a:t>P3</a:t>
            </a:r>
          </a:p>
        </p:txBody>
      </p:sp>
      <p:sp>
        <p:nvSpPr>
          <p:cNvPr id="114" name="Oval 6"/>
          <p:cNvSpPr>
            <a:spLocks noChangeArrowheads="1"/>
          </p:cNvSpPr>
          <p:nvPr/>
        </p:nvSpPr>
        <p:spPr bwMode="auto">
          <a:xfrm>
            <a:off x="9667762" y="3767889"/>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P4</a:t>
            </a:r>
          </a:p>
        </p:txBody>
      </p:sp>
      <p:sp>
        <p:nvSpPr>
          <p:cNvPr id="115" name="Oval 7"/>
          <p:cNvSpPr>
            <a:spLocks noChangeArrowheads="1"/>
          </p:cNvSpPr>
          <p:nvPr/>
        </p:nvSpPr>
        <p:spPr bwMode="auto">
          <a:xfrm>
            <a:off x="8703533" y="3024147"/>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P5</a:t>
            </a:r>
          </a:p>
        </p:txBody>
      </p:sp>
      <p:sp>
        <p:nvSpPr>
          <p:cNvPr id="116" name="Oval 8"/>
          <p:cNvSpPr>
            <a:spLocks noChangeArrowheads="1"/>
          </p:cNvSpPr>
          <p:nvPr/>
        </p:nvSpPr>
        <p:spPr bwMode="auto">
          <a:xfrm>
            <a:off x="8221596" y="3744264"/>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a:t>
            </a:r>
            <a:r>
              <a:rPr lang="en-US" altLang="zh-CN" sz="1400"/>
              <a:t>8</a:t>
            </a:r>
            <a:endParaRPr lang="en-US" sz="1400"/>
          </a:p>
        </p:txBody>
      </p:sp>
      <p:sp>
        <p:nvSpPr>
          <p:cNvPr id="117" name="Oval 9"/>
          <p:cNvSpPr>
            <a:spLocks noChangeArrowheads="1"/>
          </p:cNvSpPr>
          <p:nvPr/>
        </p:nvSpPr>
        <p:spPr bwMode="auto">
          <a:xfrm>
            <a:off x="9137021" y="3767889"/>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a:t>
            </a:r>
            <a:r>
              <a:rPr lang="en-US" altLang="zh-CN" sz="1400"/>
              <a:t>9</a:t>
            </a:r>
            <a:endParaRPr lang="en-US" sz="1400"/>
          </a:p>
        </p:txBody>
      </p:sp>
      <p:sp>
        <p:nvSpPr>
          <p:cNvPr id="118" name="Line 10"/>
          <p:cNvSpPr>
            <a:spLocks noChangeShapeType="1"/>
          </p:cNvSpPr>
          <p:nvPr/>
        </p:nvSpPr>
        <p:spPr bwMode="auto">
          <a:xfrm flipH="1">
            <a:off x="9875982" y="3487697"/>
            <a:ext cx="107196" cy="280192"/>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19" name="Line 12"/>
          <p:cNvSpPr>
            <a:spLocks noChangeShapeType="1"/>
          </p:cNvSpPr>
          <p:nvPr/>
        </p:nvSpPr>
        <p:spPr bwMode="auto">
          <a:xfrm>
            <a:off x="9020257" y="3475667"/>
            <a:ext cx="216371" cy="323690"/>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0" name="Line 13"/>
          <p:cNvSpPr>
            <a:spLocks noChangeShapeType="1"/>
          </p:cNvSpPr>
          <p:nvPr/>
        </p:nvSpPr>
        <p:spPr bwMode="auto">
          <a:xfrm flipH="1">
            <a:off x="8568183" y="3424949"/>
            <a:ext cx="204313" cy="352426"/>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1" name="Oval 15"/>
          <p:cNvSpPr>
            <a:spLocks noChangeArrowheads="1"/>
          </p:cNvSpPr>
          <p:nvPr/>
        </p:nvSpPr>
        <p:spPr bwMode="auto">
          <a:xfrm>
            <a:off x="10853057" y="3040623"/>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a:t>
            </a:r>
            <a:r>
              <a:rPr lang="en-US" altLang="zh-CN" sz="1400"/>
              <a:t>7</a:t>
            </a:r>
            <a:endParaRPr lang="en-US" sz="1400"/>
          </a:p>
        </p:txBody>
      </p:sp>
      <p:sp>
        <p:nvSpPr>
          <p:cNvPr id="122" name="Line 16"/>
          <p:cNvSpPr>
            <a:spLocks noChangeShapeType="1"/>
          </p:cNvSpPr>
          <p:nvPr/>
        </p:nvSpPr>
        <p:spPr bwMode="auto">
          <a:xfrm flipH="1">
            <a:off x="10158299" y="2702039"/>
            <a:ext cx="229788" cy="369575"/>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3" name="Line 17"/>
          <p:cNvSpPr>
            <a:spLocks noChangeShapeType="1"/>
          </p:cNvSpPr>
          <p:nvPr/>
        </p:nvSpPr>
        <p:spPr bwMode="auto">
          <a:xfrm>
            <a:off x="10128137" y="1955150"/>
            <a:ext cx="341074" cy="318251"/>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4" name="Oval 20"/>
          <p:cNvSpPr>
            <a:spLocks noChangeArrowheads="1"/>
          </p:cNvSpPr>
          <p:nvPr/>
        </p:nvSpPr>
        <p:spPr bwMode="auto">
          <a:xfrm>
            <a:off x="9137021" y="2278943"/>
            <a:ext cx="460375" cy="463550"/>
          </a:xfrm>
          <a:prstGeom prst="ellipse">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imes New Roman" panose="02020603050405020304" pitchFamily="18" charset="0"/>
                <a:ea typeface="宋体" panose="02010600030101010101" pitchFamily="2" charset="-122"/>
              </a:defRPr>
            </a:lvl1pPr>
            <a:lvl2pPr marL="742950" indent="-285750">
              <a:defRPr sz="2000">
                <a:solidFill>
                  <a:schemeClr val="tx1"/>
                </a:solidFill>
                <a:latin typeface="Times New Roman" panose="02020603050405020304" pitchFamily="18" charset="0"/>
                <a:ea typeface="宋体" panose="02010600030101010101" pitchFamily="2" charset="-122"/>
              </a:defRPr>
            </a:lvl2pPr>
            <a:lvl3pPr marL="1143000" indent="-228600">
              <a:defRPr sz="2000">
                <a:solidFill>
                  <a:schemeClr val="tx1"/>
                </a:solidFill>
                <a:latin typeface="Times New Roman" panose="02020603050405020304" pitchFamily="18" charset="0"/>
                <a:ea typeface="宋体" panose="02010600030101010101" pitchFamily="2" charset="-122"/>
              </a:defRPr>
            </a:lvl3pPr>
            <a:lvl4pPr marL="1600200" indent="-228600">
              <a:defRPr sz="2000">
                <a:solidFill>
                  <a:schemeClr val="tx1"/>
                </a:solidFill>
                <a:latin typeface="Times New Roman" panose="02020603050405020304" pitchFamily="18" charset="0"/>
                <a:ea typeface="宋体" panose="02010600030101010101" pitchFamily="2" charset="-122"/>
              </a:defRPr>
            </a:lvl4pPr>
            <a:lvl5pPr marL="2057400" indent="-228600">
              <a:defRPr sz="20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9pPr>
          </a:lstStyle>
          <a:p>
            <a:pPr eaLnBrk="1" hangingPunct="1"/>
            <a:r>
              <a:rPr lang="en-US" sz="1400"/>
              <a:t>P</a:t>
            </a:r>
            <a:r>
              <a:rPr lang="en-US" altLang="zh-CN" sz="1400"/>
              <a:t>6</a:t>
            </a:r>
            <a:endParaRPr lang="en-US" sz="1400"/>
          </a:p>
        </p:txBody>
      </p:sp>
      <p:sp>
        <p:nvSpPr>
          <p:cNvPr id="125" name="Line 12"/>
          <p:cNvSpPr>
            <a:spLocks noChangeShapeType="1"/>
          </p:cNvSpPr>
          <p:nvPr/>
        </p:nvSpPr>
        <p:spPr bwMode="auto">
          <a:xfrm flipH="1">
            <a:off x="9015483" y="2702039"/>
            <a:ext cx="208699" cy="341546"/>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6" name="Line 12"/>
          <p:cNvSpPr>
            <a:spLocks noChangeShapeType="1"/>
          </p:cNvSpPr>
          <p:nvPr/>
        </p:nvSpPr>
        <p:spPr bwMode="auto">
          <a:xfrm>
            <a:off x="10638851" y="2705896"/>
            <a:ext cx="358520" cy="349306"/>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7" name="Line 13"/>
          <p:cNvSpPr>
            <a:spLocks noChangeShapeType="1"/>
          </p:cNvSpPr>
          <p:nvPr/>
        </p:nvSpPr>
        <p:spPr bwMode="auto">
          <a:xfrm flipH="1">
            <a:off x="9526323" y="1997289"/>
            <a:ext cx="229167" cy="332128"/>
          </a:xfrm>
          <a:prstGeom prst="line">
            <a:avLst/>
          </a:prstGeom>
          <a:noFill/>
          <a:ln w="9525" cmpd="sng">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Tree>
    <p:extLst>
      <p:ext uri="{BB962C8B-B14F-4D97-AF65-F5344CB8AC3E}">
        <p14:creationId xmlns:p14="http://schemas.microsoft.com/office/powerpoint/2010/main" val="937976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15154" y="179664"/>
            <a:ext cx="4171029" cy="646331"/>
            <a:chOff x="515154" y="179664"/>
            <a:chExt cx="4171029" cy="646331"/>
          </a:xfrm>
        </p:grpSpPr>
        <p:sp>
          <p:nvSpPr>
            <p:cNvPr id="24" name="文本框 23"/>
            <p:cNvSpPr txBox="1"/>
            <p:nvPr/>
          </p:nvSpPr>
          <p:spPr>
            <a:xfrm>
              <a:off x="808198" y="179664"/>
              <a:ext cx="3877985" cy="646331"/>
            </a:xfrm>
            <a:prstGeom prst="rect">
              <a:avLst/>
            </a:prstGeom>
            <a:noFill/>
          </p:spPr>
          <p:txBody>
            <a:bodyPr wrap="none" rtlCol="0">
              <a:spAutoFit/>
            </a:bodyPr>
            <a:lstStyle/>
            <a:p>
              <a:r>
                <a:rPr lang="zh-CN" altLang="en-US" sz="3600" b="1" dirty="0">
                  <a:solidFill>
                    <a:schemeClr val="tx2"/>
                  </a:solidFill>
                </a:rPr>
                <a:t>加密二叉树的保存</a:t>
              </a:r>
            </a:p>
          </p:txBody>
        </p:sp>
        <p:sp>
          <p:nvSpPr>
            <p:cNvPr id="29" name="等腰三角形 28"/>
            <p:cNvSpPr/>
            <p:nvPr/>
          </p:nvSpPr>
          <p:spPr>
            <a:xfrm rot="16200000" flipH="1" flipV="1">
              <a:off x="412677" y="425879"/>
              <a:ext cx="410698" cy="205744"/>
            </a:xfrm>
            <a:prstGeom prst="triangle">
              <a:avLst/>
            </a:prstGeom>
            <a:solidFill>
              <a:srgbClr val="01AB9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2" name="TextBox 75"/>
          <p:cNvSpPr txBox="1"/>
          <p:nvPr/>
        </p:nvSpPr>
        <p:spPr>
          <a:xfrm>
            <a:off x="515153" y="1153297"/>
            <a:ext cx="11284124" cy="5078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nSpc>
                <a:spcPct val="150000"/>
              </a:lnSpc>
              <a:buFont typeface="Arial" panose="020B0604020202020204" pitchFamily="34" charset="0"/>
              <a:buChar char="•"/>
              <a:defRPr/>
            </a:pPr>
            <a:r>
              <a:rPr lang="zh-CN" altLang="en-US" kern="0" dirty="0">
                <a:solidFill>
                  <a:sysClr val="windowText" lastClr="000000">
                    <a:lumMod val="75000"/>
                    <a:lumOff val="25000"/>
                  </a:sysClr>
                </a:solidFill>
                <a:latin typeface="Arial" pitchFamily="34" charset="0"/>
                <a:ea typeface="微软雅黑" pitchFamily="34" charset="-122"/>
                <a:cs typeface="Arial" pitchFamily="34" charset="0"/>
              </a:rPr>
              <a:t>信息的拥有者在进行信息保密时，并不是只可以把密钥 分给两个人，而是可以根据具体需求分派给多个人。</a:t>
            </a:r>
            <a:endParaRPr lang="en-US" altLang="zh-CN" kern="0" dirty="0">
              <a:solidFill>
                <a:sysClr val="windowText" lastClr="000000">
                  <a:lumMod val="75000"/>
                  <a:lumOff val="25000"/>
                </a:sysClr>
              </a:solidFill>
              <a:latin typeface="Arial" pitchFamily="34" charset="0"/>
              <a:ea typeface="微软雅黑" pitchFamily="34" charset="-122"/>
              <a:cs typeface="Arial" pitchFamily="34" charset="0"/>
            </a:endParaRPr>
          </a:p>
        </p:txBody>
      </p:sp>
      <p:sp>
        <p:nvSpPr>
          <p:cNvPr id="6" name="矩形 5"/>
          <p:cNvSpPr/>
          <p:nvPr/>
        </p:nvSpPr>
        <p:spPr>
          <a:xfrm>
            <a:off x="4818205" y="2147597"/>
            <a:ext cx="1334531" cy="321276"/>
          </a:xfrm>
          <a:prstGeom prst="rect">
            <a:avLst/>
          </a:prstGeom>
          <a:solidFill>
            <a:srgbClr val="01A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加密二叉树</a:t>
            </a:r>
          </a:p>
        </p:txBody>
      </p:sp>
      <p:sp>
        <p:nvSpPr>
          <p:cNvPr id="127" name="矩形 126"/>
          <p:cNvSpPr/>
          <p:nvPr/>
        </p:nvSpPr>
        <p:spPr>
          <a:xfrm>
            <a:off x="6471972" y="3053976"/>
            <a:ext cx="1334531" cy="321276"/>
          </a:xfrm>
          <a:prstGeom prst="rect">
            <a:avLst/>
          </a:prstGeom>
          <a:solidFill>
            <a:srgbClr val="01A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前序序列</a:t>
            </a:r>
          </a:p>
        </p:txBody>
      </p:sp>
      <p:sp>
        <p:nvSpPr>
          <p:cNvPr id="128" name="矩形 127"/>
          <p:cNvSpPr/>
          <p:nvPr/>
        </p:nvSpPr>
        <p:spPr>
          <a:xfrm>
            <a:off x="3095606" y="3053976"/>
            <a:ext cx="1722599" cy="321276"/>
          </a:xfrm>
          <a:prstGeom prst="rect">
            <a:avLst/>
          </a:prstGeom>
          <a:solidFill>
            <a:srgbClr val="01A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中序序列</a:t>
            </a:r>
            <a:r>
              <a:rPr lang="en-US" altLang="zh-CN" dirty="0"/>
              <a:t>A</a:t>
            </a:r>
            <a:r>
              <a:rPr lang="zh-CN" altLang="en-US" dirty="0"/>
              <a:t>保存</a:t>
            </a:r>
          </a:p>
        </p:txBody>
      </p:sp>
      <p:cxnSp>
        <p:nvCxnSpPr>
          <p:cNvPr id="8" name="直接连接符 7"/>
          <p:cNvCxnSpPr>
            <a:endCxn id="128" idx="0"/>
          </p:cNvCxnSpPr>
          <p:nvPr/>
        </p:nvCxnSpPr>
        <p:spPr>
          <a:xfrm flipH="1">
            <a:off x="3956906" y="2468873"/>
            <a:ext cx="1339096" cy="585103"/>
          </a:xfrm>
          <a:prstGeom prst="line">
            <a:avLst/>
          </a:prstGeom>
          <a:ln>
            <a:solidFill>
              <a:srgbClr val="01AB95"/>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127" idx="0"/>
          </p:cNvCxnSpPr>
          <p:nvPr/>
        </p:nvCxnSpPr>
        <p:spPr>
          <a:xfrm>
            <a:off x="5698763" y="2468873"/>
            <a:ext cx="1440475" cy="585103"/>
          </a:xfrm>
          <a:prstGeom prst="line">
            <a:avLst/>
          </a:prstGeom>
          <a:ln>
            <a:solidFill>
              <a:srgbClr val="01AB95"/>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052045" y="2575225"/>
            <a:ext cx="543739" cy="307777"/>
          </a:xfrm>
          <a:prstGeom prst="rect">
            <a:avLst/>
          </a:prstGeom>
          <a:noFill/>
        </p:spPr>
        <p:txBody>
          <a:bodyPr wrap="none" rtlCol="0">
            <a:spAutoFit/>
          </a:bodyPr>
          <a:lstStyle/>
          <a:p>
            <a:r>
              <a:rPr lang="zh-CN" altLang="en-US" sz="1400">
                <a:solidFill>
                  <a:srgbClr val="404040"/>
                </a:solidFill>
              </a:rPr>
              <a:t>分解</a:t>
            </a:r>
          </a:p>
        </p:txBody>
      </p:sp>
      <p:sp>
        <p:nvSpPr>
          <p:cNvPr id="129" name="文本框 128"/>
          <p:cNvSpPr txBox="1"/>
          <p:nvPr/>
        </p:nvSpPr>
        <p:spPr>
          <a:xfrm>
            <a:off x="6595498" y="2575224"/>
            <a:ext cx="543739" cy="307777"/>
          </a:xfrm>
          <a:prstGeom prst="rect">
            <a:avLst/>
          </a:prstGeom>
          <a:noFill/>
        </p:spPr>
        <p:txBody>
          <a:bodyPr wrap="none" rtlCol="0">
            <a:spAutoFit/>
          </a:bodyPr>
          <a:lstStyle/>
          <a:p>
            <a:r>
              <a:rPr lang="zh-CN" altLang="en-US" sz="1400">
                <a:solidFill>
                  <a:srgbClr val="404040"/>
                </a:solidFill>
              </a:rPr>
              <a:t>分解</a:t>
            </a:r>
          </a:p>
        </p:txBody>
      </p:sp>
      <p:sp>
        <p:nvSpPr>
          <p:cNvPr id="130" name="矩形 129"/>
          <p:cNvSpPr/>
          <p:nvPr/>
        </p:nvSpPr>
        <p:spPr>
          <a:xfrm>
            <a:off x="6471972" y="4219630"/>
            <a:ext cx="1334531" cy="321276"/>
          </a:xfrm>
          <a:prstGeom prst="rect">
            <a:avLst/>
          </a:prstGeom>
          <a:solidFill>
            <a:srgbClr val="01A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虚拟二叉树</a:t>
            </a:r>
          </a:p>
        </p:txBody>
      </p:sp>
      <p:cxnSp>
        <p:nvCxnSpPr>
          <p:cNvPr id="16" name="直接连接符 15"/>
          <p:cNvCxnSpPr>
            <a:stCxn id="127" idx="2"/>
            <a:endCxn id="130" idx="0"/>
          </p:cNvCxnSpPr>
          <p:nvPr/>
        </p:nvCxnSpPr>
        <p:spPr>
          <a:xfrm>
            <a:off x="7139238" y="3375252"/>
            <a:ext cx="0" cy="844378"/>
          </a:xfrm>
          <a:prstGeom prst="line">
            <a:avLst/>
          </a:prstGeom>
          <a:ln>
            <a:solidFill>
              <a:srgbClr val="01AB95"/>
            </a:solidFill>
          </a:ln>
        </p:spPr>
        <p:style>
          <a:lnRef idx="1">
            <a:schemeClr val="accent1"/>
          </a:lnRef>
          <a:fillRef idx="0">
            <a:schemeClr val="accent1"/>
          </a:fillRef>
          <a:effectRef idx="0">
            <a:schemeClr val="accent1"/>
          </a:effectRef>
          <a:fontRef idx="minor">
            <a:schemeClr val="tx1"/>
          </a:fontRef>
        </p:style>
      </p:cxnSp>
      <p:sp>
        <p:nvSpPr>
          <p:cNvPr id="131" name="文本框 130"/>
          <p:cNvSpPr txBox="1"/>
          <p:nvPr/>
        </p:nvSpPr>
        <p:spPr>
          <a:xfrm>
            <a:off x="7139237" y="3635925"/>
            <a:ext cx="543739" cy="307777"/>
          </a:xfrm>
          <a:prstGeom prst="rect">
            <a:avLst/>
          </a:prstGeom>
          <a:noFill/>
        </p:spPr>
        <p:txBody>
          <a:bodyPr wrap="none" rtlCol="0">
            <a:spAutoFit/>
          </a:bodyPr>
          <a:lstStyle/>
          <a:p>
            <a:r>
              <a:rPr lang="zh-CN" altLang="en-US" sz="1400">
                <a:solidFill>
                  <a:srgbClr val="404040"/>
                </a:solidFill>
              </a:rPr>
              <a:t>分解</a:t>
            </a:r>
          </a:p>
        </p:txBody>
      </p:sp>
      <p:sp>
        <p:nvSpPr>
          <p:cNvPr id="132" name="矩形 131"/>
          <p:cNvSpPr/>
          <p:nvPr/>
        </p:nvSpPr>
        <p:spPr>
          <a:xfrm>
            <a:off x="7914741" y="5139331"/>
            <a:ext cx="1729946" cy="321276"/>
          </a:xfrm>
          <a:prstGeom prst="rect">
            <a:avLst/>
          </a:prstGeom>
          <a:solidFill>
            <a:srgbClr val="01A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后序序列</a:t>
            </a:r>
            <a:r>
              <a:rPr lang="en-US" altLang="zh-CN"/>
              <a:t>C</a:t>
            </a:r>
            <a:r>
              <a:rPr lang="zh-CN" altLang="en-US"/>
              <a:t>保存</a:t>
            </a:r>
          </a:p>
        </p:txBody>
      </p:sp>
      <p:sp>
        <p:nvSpPr>
          <p:cNvPr id="133" name="矩形 132"/>
          <p:cNvSpPr/>
          <p:nvPr/>
        </p:nvSpPr>
        <p:spPr>
          <a:xfrm>
            <a:off x="4706103" y="5139331"/>
            <a:ext cx="1722599" cy="321276"/>
          </a:xfrm>
          <a:prstGeom prst="rect">
            <a:avLst/>
          </a:prstGeom>
          <a:solidFill>
            <a:srgbClr val="01AB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中序序列</a:t>
            </a:r>
            <a:r>
              <a:rPr lang="en-US" altLang="zh-CN"/>
              <a:t>B</a:t>
            </a:r>
            <a:r>
              <a:rPr lang="zh-CN" altLang="en-US"/>
              <a:t>保存</a:t>
            </a:r>
          </a:p>
        </p:txBody>
      </p:sp>
      <p:cxnSp>
        <p:nvCxnSpPr>
          <p:cNvPr id="134" name="直接连接符 133"/>
          <p:cNvCxnSpPr>
            <a:endCxn id="133" idx="0"/>
          </p:cNvCxnSpPr>
          <p:nvPr/>
        </p:nvCxnSpPr>
        <p:spPr>
          <a:xfrm flipH="1">
            <a:off x="5567403" y="4554228"/>
            <a:ext cx="1339096" cy="585103"/>
          </a:xfrm>
          <a:prstGeom prst="line">
            <a:avLst/>
          </a:prstGeom>
          <a:ln>
            <a:solidFill>
              <a:srgbClr val="01AB95"/>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endCxn id="132" idx="0"/>
          </p:cNvCxnSpPr>
          <p:nvPr/>
        </p:nvCxnSpPr>
        <p:spPr>
          <a:xfrm>
            <a:off x="7309260" y="4554228"/>
            <a:ext cx="1470454" cy="585103"/>
          </a:xfrm>
          <a:prstGeom prst="line">
            <a:avLst/>
          </a:prstGeom>
          <a:ln>
            <a:solidFill>
              <a:srgbClr val="01AB95"/>
            </a:solidFill>
          </a:ln>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5662542" y="4660580"/>
            <a:ext cx="543739" cy="307777"/>
          </a:xfrm>
          <a:prstGeom prst="rect">
            <a:avLst/>
          </a:prstGeom>
          <a:noFill/>
        </p:spPr>
        <p:txBody>
          <a:bodyPr wrap="none" rtlCol="0">
            <a:spAutoFit/>
          </a:bodyPr>
          <a:lstStyle/>
          <a:p>
            <a:r>
              <a:rPr lang="zh-CN" altLang="en-US" sz="1400">
                <a:solidFill>
                  <a:srgbClr val="404040"/>
                </a:solidFill>
              </a:rPr>
              <a:t>分解</a:t>
            </a:r>
          </a:p>
        </p:txBody>
      </p:sp>
      <p:sp>
        <p:nvSpPr>
          <p:cNvPr id="137" name="文本框 136"/>
          <p:cNvSpPr txBox="1"/>
          <p:nvPr/>
        </p:nvSpPr>
        <p:spPr>
          <a:xfrm>
            <a:off x="8205995" y="4660579"/>
            <a:ext cx="543739" cy="307777"/>
          </a:xfrm>
          <a:prstGeom prst="rect">
            <a:avLst/>
          </a:prstGeom>
          <a:noFill/>
        </p:spPr>
        <p:txBody>
          <a:bodyPr wrap="none" rtlCol="0">
            <a:spAutoFit/>
          </a:bodyPr>
          <a:lstStyle/>
          <a:p>
            <a:r>
              <a:rPr lang="zh-CN" altLang="en-US" sz="1400">
                <a:solidFill>
                  <a:srgbClr val="404040"/>
                </a:solidFill>
              </a:rPr>
              <a:t>分解</a:t>
            </a:r>
          </a:p>
        </p:txBody>
      </p:sp>
    </p:spTree>
    <p:extLst>
      <p:ext uri="{BB962C8B-B14F-4D97-AF65-F5344CB8AC3E}">
        <p14:creationId xmlns:p14="http://schemas.microsoft.com/office/powerpoint/2010/main" val="71690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515154" y="179664"/>
            <a:ext cx="2452610" cy="646331"/>
            <a:chOff x="515154" y="179664"/>
            <a:chExt cx="2452610" cy="646331"/>
          </a:xfrm>
        </p:grpSpPr>
        <p:sp>
          <p:nvSpPr>
            <p:cNvPr id="54" name="文本框 53"/>
            <p:cNvSpPr txBox="1"/>
            <p:nvPr/>
          </p:nvSpPr>
          <p:spPr>
            <a:xfrm>
              <a:off x="808198" y="179664"/>
              <a:ext cx="2159566" cy="646331"/>
            </a:xfrm>
            <a:prstGeom prst="rect">
              <a:avLst/>
            </a:prstGeom>
            <a:noFill/>
          </p:spPr>
          <p:txBody>
            <a:bodyPr wrap="none" rtlCol="0">
              <a:spAutoFit/>
            </a:bodyPr>
            <a:lstStyle/>
            <a:p>
              <a:r>
                <a:rPr lang="zh-CN" altLang="en-US" sz="3600" b="1">
                  <a:solidFill>
                    <a:schemeClr val="tx2"/>
                  </a:solidFill>
                </a:rPr>
                <a:t>解密过程 </a:t>
              </a:r>
              <a:endParaRPr lang="zh-CN" altLang="en-US" sz="3600" b="1" dirty="0">
                <a:solidFill>
                  <a:schemeClr val="bg2"/>
                </a:solidFill>
              </a:endParaRPr>
            </a:p>
          </p:txBody>
        </p:sp>
        <p:sp>
          <p:nvSpPr>
            <p:cNvPr id="55" name="等腰三角形 54"/>
            <p:cNvSpPr/>
            <p:nvPr/>
          </p:nvSpPr>
          <p:spPr>
            <a:xfrm rot="16200000" flipH="1" flipV="1">
              <a:off x="412677" y="425879"/>
              <a:ext cx="410698" cy="205744"/>
            </a:xfrm>
            <a:prstGeom prst="triangle">
              <a:avLst/>
            </a:prstGeom>
            <a:solidFill>
              <a:srgbClr val="01AB9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377436" y="1738617"/>
            <a:ext cx="9130907" cy="3726901"/>
            <a:chOff x="2567608" y="1478345"/>
            <a:chExt cx="7056784" cy="2880320"/>
          </a:xfrm>
        </p:grpSpPr>
        <p:sp>
          <p:nvSpPr>
            <p:cNvPr id="32" name="圆角矩形 31"/>
            <p:cNvSpPr/>
            <p:nvPr/>
          </p:nvSpPr>
          <p:spPr>
            <a:xfrm>
              <a:off x="2567608" y="1478345"/>
              <a:ext cx="7056784" cy="2880320"/>
            </a:xfrm>
            <a:prstGeom prst="roundRect">
              <a:avLst>
                <a:gd name="adj" fmla="val 9960"/>
              </a:avLst>
            </a:prstGeom>
            <a:gradFill flip="none" rotWithShape="1">
              <a:gsLst>
                <a:gs pos="0">
                  <a:schemeClr val="bg1"/>
                </a:gs>
                <a:gs pos="100000">
                  <a:srgbClr val="E0E0E0"/>
                </a:gs>
              </a:gsLst>
              <a:lin ang="5400000" scaled="1"/>
              <a:tileRect/>
            </a:gradFill>
            <a:ln>
              <a:no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9" name="圆角矩形 38"/>
            <p:cNvSpPr/>
            <p:nvPr/>
          </p:nvSpPr>
          <p:spPr>
            <a:xfrm>
              <a:off x="2783632" y="1694369"/>
              <a:ext cx="6624736" cy="2376264"/>
            </a:xfrm>
            <a:prstGeom prst="roundRect">
              <a:avLst>
                <a:gd name="adj" fmla="val 11474"/>
              </a:avLst>
            </a:prstGeom>
            <a:gradFill flip="none" rotWithShape="1">
              <a:gsLst>
                <a:gs pos="0">
                  <a:schemeClr val="bg1"/>
                </a:gs>
                <a:gs pos="100000">
                  <a:srgbClr val="DDDED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0" name="TextBox 28"/>
            <p:cNvSpPr txBox="1"/>
            <p:nvPr/>
          </p:nvSpPr>
          <p:spPr>
            <a:xfrm>
              <a:off x="3186294" y="2332996"/>
              <a:ext cx="1287145" cy="9847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80000"/>
                </a:lnSpc>
                <a:defRPr/>
              </a:pPr>
              <a:r>
                <a:rPr lang="zh-CN" altLang="en-US" sz="4800" b="1" kern="0" dirty="0">
                  <a:ln w="18415" cmpd="sng">
                    <a:noFill/>
                    <a:prstDash val="solid"/>
                  </a:ln>
                  <a:solidFill>
                    <a:sysClr val="window" lastClr="FFFFFF">
                      <a:lumMod val="50000"/>
                    </a:sysClr>
                  </a:solidFill>
                  <a:latin typeface="Agency FB" pitchFamily="34" charset="0"/>
                  <a:ea typeface="微软雅黑" pitchFamily="34" charset="-122"/>
                </a:rPr>
                <a:t>解密过程 </a:t>
              </a:r>
              <a:endParaRPr kumimoji="0" lang="zh-CN" altLang="en-US" sz="4000" b="1" i="0" u="none" strike="noStrike" kern="0" cap="none" spc="0" normalizeH="0" baseline="0" noProof="0" dirty="0">
                <a:ln w="18415" cmpd="sng">
                  <a:noFill/>
                  <a:prstDash val="solid"/>
                </a:ln>
                <a:solidFill>
                  <a:sysClr val="window" lastClr="FFFFFF">
                    <a:lumMod val="50000"/>
                  </a:sysClr>
                </a:solidFill>
                <a:effectLst/>
                <a:uLnTx/>
                <a:uFillTx/>
                <a:latin typeface="Agency FB" pitchFamily="34" charset="0"/>
                <a:ea typeface="微软雅黑" pitchFamily="34" charset="-122"/>
              </a:endParaRPr>
            </a:p>
          </p:txBody>
        </p:sp>
        <p:sp>
          <p:nvSpPr>
            <p:cNvPr id="41" name="TextBox 29"/>
            <p:cNvSpPr txBox="1"/>
            <p:nvPr/>
          </p:nvSpPr>
          <p:spPr>
            <a:xfrm>
              <a:off x="4943872" y="2240367"/>
              <a:ext cx="4186661" cy="114174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zh-CN" altLang="en-US" kern="0" dirty="0">
                  <a:solidFill>
                    <a:sysClr val="windowText" lastClr="000000">
                      <a:lumMod val="65000"/>
                      <a:lumOff val="35000"/>
                    </a:sysClr>
                  </a:solidFill>
                  <a:latin typeface="Arial" pitchFamily="34" charset="0"/>
                  <a:ea typeface="微软雅黑" pitchFamily="34" charset="-122"/>
                  <a:cs typeface="Arial" pitchFamily="34" charset="0"/>
                </a:rPr>
                <a:t>       要想进行解密，首先要获得各个保管者所保管的密钥， 也就是前序遍历、中序遍历和后序遍历的序列，然后不断地 往回求对应的遍历序列，最终可以得到原二叉树树形，也就可以轻松得到明文信息了。 </a:t>
              </a:r>
              <a:endParaRPr kumimoji="0" lang="en-US" altLang="zh-CN" b="0" i="0" u="none" strike="noStrike" kern="0" cap="none" spc="0" normalizeH="0" baseline="0" noProof="0" dirty="0">
                <a:ln>
                  <a:noFill/>
                </a:ln>
                <a:solidFill>
                  <a:sysClr val="windowText" lastClr="000000">
                    <a:lumMod val="65000"/>
                    <a:lumOff val="35000"/>
                  </a:sysClr>
                </a:solidFill>
                <a:effectLst/>
                <a:uLnTx/>
                <a:uFillTx/>
                <a:latin typeface="Arial" pitchFamily="34" charset="0"/>
                <a:ea typeface="微软雅黑" pitchFamily="34" charset="-122"/>
                <a:cs typeface="Arial" pitchFamily="34" charset="0"/>
              </a:endParaRPr>
            </a:p>
          </p:txBody>
        </p:sp>
      </p:grpSp>
    </p:spTree>
    <p:extLst>
      <p:ext uri="{BB962C8B-B14F-4D97-AF65-F5344CB8AC3E}">
        <p14:creationId xmlns:p14="http://schemas.microsoft.com/office/powerpoint/2010/main" val="258006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515154" y="179664"/>
            <a:ext cx="2452610" cy="646331"/>
            <a:chOff x="515154" y="179664"/>
            <a:chExt cx="2452610" cy="646331"/>
          </a:xfrm>
        </p:grpSpPr>
        <p:sp>
          <p:nvSpPr>
            <p:cNvPr id="54" name="文本框 53"/>
            <p:cNvSpPr txBox="1"/>
            <p:nvPr/>
          </p:nvSpPr>
          <p:spPr>
            <a:xfrm>
              <a:off x="808198" y="179664"/>
              <a:ext cx="2159566" cy="646331"/>
            </a:xfrm>
            <a:prstGeom prst="rect">
              <a:avLst/>
            </a:prstGeom>
            <a:noFill/>
          </p:spPr>
          <p:txBody>
            <a:bodyPr wrap="none" rtlCol="0">
              <a:spAutoFit/>
            </a:bodyPr>
            <a:lstStyle/>
            <a:p>
              <a:r>
                <a:rPr lang="zh-CN" altLang="en-US" sz="3600" b="1">
                  <a:solidFill>
                    <a:schemeClr val="tx2"/>
                  </a:solidFill>
                </a:rPr>
                <a:t>解密过程 </a:t>
              </a:r>
              <a:endParaRPr lang="zh-CN" altLang="en-US" sz="3600" b="1" dirty="0">
                <a:solidFill>
                  <a:schemeClr val="bg2"/>
                </a:solidFill>
              </a:endParaRPr>
            </a:p>
          </p:txBody>
        </p:sp>
        <p:sp>
          <p:nvSpPr>
            <p:cNvPr id="55" name="等腰三角形 54"/>
            <p:cNvSpPr/>
            <p:nvPr/>
          </p:nvSpPr>
          <p:spPr>
            <a:xfrm rot="16200000" flipH="1" flipV="1">
              <a:off x="412677" y="425879"/>
              <a:ext cx="410698" cy="205744"/>
            </a:xfrm>
            <a:prstGeom prst="triangle">
              <a:avLst/>
            </a:prstGeom>
            <a:solidFill>
              <a:srgbClr val="01AB9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extBox 75"/>
          <p:cNvSpPr txBox="1"/>
          <p:nvPr/>
        </p:nvSpPr>
        <p:spPr>
          <a:xfrm>
            <a:off x="515153" y="1153297"/>
            <a:ext cx="9197258" cy="4584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lnSpc>
                <a:spcPct val="150000"/>
              </a:lnSpc>
              <a:buFont typeface="Arial" panose="020B0604020202020204" pitchFamily="34" charset="0"/>
              <a:buChar char="•"/>
              <a:defRPr/>
            </a:pPr>
            <a:r>
              <a:rPr lang="zh-CN" altLang="en-US" kern="0" dirty="0">
                <a:solidFill>
                  <a:sysClr val="windowText" lastClr="000000">
                    <a:lumMod val="75000"/>
                    <a:lumOff val="25000"/>
                  </a:sysClr>
                </a:solidFill>
                <a:latin typeface="Arial" pitchFamily="34" charset="0"/>
                <a:ea typeface="微软雅黑" pitchFamily="34" charset="-122"/>
                <a:cs typeface="Arial" pitchFamily="34" charset="0"/>
              </a:rPr>
              <a:t>先序和中序遍历序列来确定一棵二叉树</a:t>
            </a:r>
            <a:endParaRPr lang="en-US" altLang="zh-CN" kern="0" dirty="0">
              <a:solidFill>
                <a:sysClr val="windowText" lastClr="000000">
                  <a:lumMod val="75000"/>
                  <a:lumOff val="25000"/>
                </a:sysClr>
              </a:solidFill>
              <a:latin typeface="Arial" pitchFamily="34" charset="0"/>
              <a:ea typeface="微软雅黑" pitchFamily="34" charset="-122"/>
              <a:cs typeface="Arial" pitchFamily="34" charset="0"/>
            </a:endParaRPr>
          </a:p>
        </p:txBody>
      </p:sp>
      <p:cxnSp>
        <p:nvCxnSpPr>
          <p:cNvPr id="12" name="直接连接符 11"/>
          <p:cNvCxnSpPr/>
          <p:nvPr/>
        </p:nvCxnSpPr>
        <p:spPr>
          <a:xfrm flipH="1" flipV="1">
            <a:off x="515154" y="1581601"/>
            <a:ext cx="8752414" cy="39946"/>
          </a:xfrm>
          <a:prstGeom prst="line">
            <a:avLst/>
          </a:prstGeom>
          <a:ln w="3175">
            <a:solidFill>
              <a:srgbClr val="01AB94"/>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15153" y="1731141"/>
            <a:ext cx="7090193" cy="133882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457200" defTabSz="685664">
              <a:lnSpc>
                <a:spcPct val="150000"/>
              </a:lnSpc>
              <a:buFont typeface="Arial" pitchFamily="34" charset="0"/>
              <a:buChar char="•"/>
              <a:defRPr/>
            </a:pPr>
            <a:r>
              <a:rPr lang="zh-CN" altLang="en-US" dirty="0"/>
              <a:t>根据先序遍历序列第一个结点确定根结点</a:t>
            </a:r>
            <a:endParaRPr lang="en-US" altLang="zh-CN" dirty="0"/>
          </a:p>
          <a:p>
            <a:pPr indent="457200" defTabSz="685664">
              <a:lnSpc>
                <a:spcPct val="150000"/>
              </a:lnSpc>
              <a:buFont typeface="Arial" pitchFamily="34" charset="0"/>
              <a:buChar char="•"/>
              <a:defRPr/>
            </a:pPr>
            <a:r>
              <a:rPr lang="zh-CN" altLang="en-US" dirty="0"/>
              <a:t>根据根结点在中序遍历序列中分割出左右两个子序列</a:t>
            </a:r>
            <a:endParaRPr lang="en-US" altLang="zh-CN" dirty="0"/>
          </a:p>
          <a:p>
            <a:pPr indent="457200" defTabSz="685664">
              <a:lnSpc>
                <a:spcPct val="150000"/>
              </a:lnSpc>
              <a:buFont typeface="Arial" pitchFamily="34" charset="0"/>
              <a:buChar char="•"/>
              <a:defRPr/>
            </a:pPr>
            <a:r>
              <a:rPr lang="zh-CN" altLang="en-US" dirty="0"/>
              <a:t>对左子树和右子树分别递归使用相同的方法继续分解</a:t>
            </a:r>
            <a:endParaRPr lang="en-US" altLang="zh-CN" dirty="0"/>
          </a:p>
        </p:txBody>
      </p:sp>
      <p:pic>
        <p:nvPicPr>
          <p:cNvPr id="3" name="图片 2"/>
          <p:cNvPicPr>
            <a:picLocks noChangeAspect="1"/>
          </p:cNvPicPr>
          <p:nvPr/>
        </p:nvPicPr>
        <p:blipFill>
          <a:blip r:embed="rId2"/>
          <a:stretch>
            <a:fillRect/>
          </a:stretch>
        </p:blipFill>
        <p:spPr>
          <a:xfrm flipV="1">
            <a:off x="1170646" y="3992641"/>
            <a:ext cx="3476575" cy="223494"/>
          </a:xfrm>
          <a:prstGeom prst="rect">
            <a:avLst/>
          </a:prstGeom>
        </p:spPr>
      </p:pic>
      <p:pic>
        <p:nvPicPr>
          <p:cNvPr id="4" name="图片 3"/>
          <p:cNvPicPr>
            <a:picLocks noChangeAspect="1"/>
          </p:cNvPicPr>
          <p:nvPr/>
        </p:nvPicPr>
        <p:blipFill>
          <a:blip r:embed="rId3"/>
          <a:stretch>
            <a:fillRect/>
          </a:stretch>
        </p:blipFill>
        <p:spPr>
          <a:xfrm>
            <a:off x="7369412" y="3995351"/>
            <a:ext cx="3476575" cy="220784"/>
          </a:xfrm>
          <a:prstGeom prst="rect">
            <a:avLst/>
          </a:prstGeom>
        </p:spPr>
      </p:pic>
      <p:sp>
        <p:nvSpPr>
          <p:cNvPr id="14" name="文本框 13"/>
          <p:cNvSpPr txBox="1"/>
          <p:nvPr/>
        </p:nvSpPr>
        <p:spPr>
          <a:xfrm>
            <a:off x="2354935" y="3402227"/>
            <a:ext cx="1107996" cy="369332"/>
          </a:xfrm>
          <a:prstGeom prst="rect">
            <a:avLst/>
          </a:prstGeom>
          <a:noFill/>
        </p:spPr>
        <p:txBody>
          <a:bodyPr wrap="none" rtlCol="0">
            <a:spAutoFit/>
          </a:bodyPr>
          <a:lstStyle/>
          <a:p>
            <a:r>
              <a:rPr lang="zh-CN" altLang="en-US" dirty="0">
                <a:solidFill>
                  <a:srgbClr val="01AB95"/>
                </a:solidFill>
              </a:rPr>
              <a:t>先序序列</a:t>
            </a:r>
          </a:p>
        </p:txBody>
      </p:sp>
      <p:sp>
        <p:nvSpPr>
          <p:cNvPr id="19" name="文本框 18"/>
          <p:cNvSpPr txBox="1"/>
          <p:nvPr/>
        </p:nvSpPr>
        <p:spPr>
          <a:xfrm>
            <a:off x="8553701" y="3402227"/>
            <a:ext cx="1107996" cy="369332"/>
          </a:xfrm>
          <a:prstGeom prst="rect">
            <a:avLst/>
          </a:prstGeom>
          <a:noFill/>
        </p:spPr>
        <p:txBody>
          <a:bodyPr wrap="none" rtlCol="0">
            <a:spAutoFit/>
          </a:bodyPr>
          <a:lstStyle/>
          <a:p>
            <a:r>
              <a:rPr lang="zh-CN" altLang="en-US">
                <a:solidFill>
                  <a:srgbClr val="01AB95"/>
                </a:solidFill>
              </a:rPr>
              <a:t>中序序列</a:t>
            </a:r>
          </a:p>
        </p:txBody>
      </p:sp>
      <p:cxnSp>
        <p:nvCxnSpPr>
          <p:cNvPr id="16" name="直接箭头连接符 15"/>
          <p:cNvCxnSpPr/>
          <p:nvPr/>
        </p:nvCxnSpPr>
        <p:spPr>
          <a:xfrm flipV="1">
            <a:off x="1170646" y="4216135"/>
            <a:ext cx="122695" cy="965465"/>
          </a:xfrm>
          <a:prstGeom prst="straightConnector1">
            <a:avLst/>
          </a:prstGeom>
          <a:ln>
            <a:solidFill>
              <a:srgbClr val="01AB95"/>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31676" y="5396856"/>
            <a:ext cx="461665" cy="784830"/>
          </a:xfrm>
          <a:prstGeom prst="rect">
            <a:avLst/>
          </a:prstGeom>
          <a:noFill/>
        </p:spPr>
        <p:txBody>
          <a:bodyPr vert="eaVert" wrap="none" rtlCol="0">
            <a:spAutoFit/>
          </a:bodyPr>
          <a:lstStyle/>
          <a:p>
            <a:r>
              <a:rPr lang="zh-CN" altLang="en-US">
                <a:solidFill>
                  <a:srgbClr val="01AB95"/>
                </a:solidFill>
              </a:rPr>
              <a:t>根结点</a:t>
            </a:r>
          </a:p>
        </p:txBody>
      </p:sp>
      <p:cxnSp>
        <p:nvCxnSpPr>
          <p:cNvPr id="23" name="直接箭头连接符 22"/>
          <p:cNvCxnSpPr/>
          <p:nvPr/>
        </p:nvCxnSpPr>
        <p:spPr>
          <a:xfrm flipH="1" flipV="1">
            <a:off x="3585626" y="4216134"/>
            <a:ext cx="310871" cy="965464"/>
          </a:xfrm>
          <a:prstGeom prst="straightConnector1">
            <a:avLst/>
          </a:prstGeom>
          <a:ln>
            <a:solidFill>
              <a:srgbClr val="01AB95"/>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flipV="1">
            <a:off x="2010676" y="4216133"/>
            <a:ext cx="172351" cy="965465"/>
          </a:xfrm>
          <a:prstGeom prst="straightConnector1">
            <a:avLst/>
          </a:prstGeom>
          <a:ln>
            <a:solidFill>
              <a:srgbClr val="01AB95"/>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969487" y="5390620"/>
            <a:ext cx="461665" cy="784830"/>
          </a:xfrm>
          <a:prstGeom prst="rect">
            <a:avLst/>
          </a:prstGeom>
          <a:noFill/>
        </p:spPr>
        <p:txBody>
          <a:bodyPr vert="eaVert" wrap="none" rtlCol="0">
            <a:spAutoFit/>
          </a:bodyPr>
          <a:lstStyle/>
          <a:p>
            <a:r>
              <a:rPr lang="zh-CN" altLang="en-US" dirty="0">
                <a:solidFill>
                  <a:srgbClr val="01AB95"/>
                </a:solidFill>
              </a:rPr>
              <a:t>左子树</a:t>
            </a:r>
          </a:p>
        </p:txBody>
      </p:sp>
      <p:sp>
        <p:nvSpPr>
          <p:cNvPr id="28" name="文本框 27"/>
          <p:cNvSpPr txBox="1"/>
          <p:nvPr/>
        </p:nvSpPr>
        <p:spPr>
          <a:xfrm>
            <a:off x="3741061" y="5390620"/>
            <a:ext cx="461665" cy="784830"/>
          </a:xfrm>
          <a:prstGeom prst="rect">
            <a:avLst/>
          </a:prstGeom>
          <a:noFill/>
        </p:spPr>
        <p:txBody>
          <a:bodyPr vert="eaVert" wrap="none" rtlCol="0">
            <a:spAutoFit/>
          </a:bodyPr>
          <a:lstStyle/>
          <a:p>
            <a:r>
              <a:rPr lang="zh-CN" altLang="en-US">
                <a:solidFill>
                  <a:srgbClr val="01AB95"/>
                </a:solidFill>
              </a:rPr>
              <a:t>右子树</a:t>
            </a:r>
          </a:p>
        </p:txBody>
      </p:sp>
      <p:cxnSp>
        <p:nvCxnSpPr>
          <p:cNvPr id="29" name="直接箭头连接符 28"/>
          <p:cNvCxnSpPr/>
          <p:nvPr/>
        </p:nvCxnSpPr>
        <p:spPr>
          <a:xfrm flipV="1">
            <a:off x="7682657" y="4216133"/>
            <a:ext cx="122695" cy="965465"/>
          </a:xfrm>
          <a:prstGeom prst="straightConnector1">
            <a:avLst/>
          </a:prstGeom>
          <a:ln>
            <a:solidFill>
              <a:srgbClr val="01AB95"/>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flipV="1">
            <a:off x="8646254" y="4216133"/>
            <a:ext cx="172351" cy="965465"/>
          </a:xfrm>
          <a:prstGeom prst="straightConnector1">
            <a:avLst/>
          </a:prstGeom>
          <a:ln>
            <a:solidFill>
              <a:srgbClr val="01AB95"/>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10013735" y="4200375"/>
            <a:ext cx="172351" cy="965465"/>
          </a:xfrm>
          <a:prstGeom prst="straightConnector1">
            <a:avLst/>
          </a:prstGeom>
          <a:ln>
            <a:solidFill>
              <a:srgbClr val="01AB95"/>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7343687" y="5390620"/>
            <a:ext cx="461665" cy="784830"/>
          </a:xfrm>
          <a:prstGeom prst="rect">
            <a:avLst/>
          </a:prstGeom>
          <a:noFill/>
        </p:spPr>
        <p:txBody>
          <a:bodyPr vert="eaVert" wrap="none" rtlCol="0">
            <a:spAutoFit/>
          </a:bodyPr>
          <a:lstStyle/>
          <a:p>
            <a:r>
              <a:rPr lang="zh-CN" altLang="en-US">
                <a:solidFill>
                  <a:srgbClr val="01AB95"/>
                </a:solidFill>
              </a:rPr>
              <a:t>左子树</a:t>
            </a:r>
          </a:p>
        </p:txBody>
      </p:sp>
      <p:sp>
        <p:nvSpPr>
          <p:cNvPr id="33" name="文本框 32"/>
          <p:cNvSpPr txBox="1"/>
          <p:nvPr/>
        </p:nvSpPr>
        <p:spPr>
          <a:xfrm>
            <a:off x="8646034" y="5390620"/>
            <a:ext cx="461665" cy="784830"/>
          </a:xfrm>
          <a:prstGeom prst="rect">
            <a:avLst/>
          </a:prstGeom>
          <a:noFill/>
        </p:spPr>
        <p:txBody>
          <a:bodyPr vert="eaVert" wrap="none" rtlCol="0">
            <a:spAutoFit/>
          </a:bodyPr>
          <a:lstStyle/>
          <a:p>
            <a:r>
              <a:rPr lang="zh-CN" altLang="en-US">
                <a:solidFill>
                  <a:srgbClr val="01AB95"/>
                </a:solidFill>
              </a:rPr>
              <a:t>根结点</a:t>
            </a:r>
          </a:p>
        </p:txBody>
      </p:sp>
      <p:sp>
        <p:nvSpPr>
          <p:cNvPr id="34" name="文本框 33"/>
          <p:cNvSpPr txBox="1"/>
          <p:nvPr/>
        </p:nvSpPr>
        <p:spPr>
          <a:xfrm>
            <a:off x="10099910" y="5370864"/>
            <a:ext cx="461665" cy="784830"/>
          </a:xfrm>
          <a:prstGeom prst="rect">
            <a:avLst/>
          </a:prstGeom>
          <a:noFill/>
        </p:spPr>
        <p:txBody>
          <a:bodyPr vert="eaVert" wrap="none" rtlCol="0">
            <a:spAutoFit/>
          </a:bodyPr>
          <a:lstStyle/>
          <a:p>
            <a:r>
              <a:rPr lang="zh-CN" altLang="en-US">
                <a:solidFill>
                  <a:srgbClr val="01AB95"/>
                </a:solidFill>
              </a:rPr>
              <a:t>根结点</a:t>
            </a:r>
          </a:p>
        </p:txBody>
      </p:sp>
    </p:spTree>
    <p:extLst>
      <p:ext uri="{BB962C8B-B14F-4D97-AF65-F5344CB8AC3E}">
        <p14:creationId xmlns:p14="http://schemas.microsoft.com/office/powerpoint/2010/main" val="3031500174"/>
      </p:ext>
    </p:extLst>
  </p:cSld>
  <p:clrMapOvr>
    <a:masterClrMapping/>
  </p:clrMapOvr>
</p:sld>
</file>

<file path=ppt/theme/theme1.xml><?xml version="1.0" encoding="utf-8"?>
<a:theme xmlns:a="http://schemas.openxmlformats.org/drawingml/2006/main" name="Office 主题">
  <a:themeElements>
    <a:clrScheme name="自定义 22">
      <a:dk1>
        <a:sysClr val="windowText" lastClr="000000"/>
      </a:dk1>
      <a:lt1>
        <a:sysClr val="window" lastClr="FFFFFF"/>
      </a:lt1>
      <a:dk2>
        <a:srgbClr val="01AB95"/>
      </a:dk2>
      <a:lt2>
        <a:srgbClr val="F3908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bg1"/>
            </a:gs>
            <a:gs pos="100000">
              <a:srgbClr val="DDDEDD"/>
            </a:gs>
          </a:gsLst>
          <a:lin ang="6000000" scaled="0"/>
          <a:tileRect/>
        </a:gradFill>
        <a:ln w="28575">
          <a:solidFill>
            <a:schemeClr val="bg1"/>
          </a:solidFill>
        </a:ln>
        <a:effectLst>
          <a:outerShdw blurRad="279400" dist="254000" dir="8100000" algn="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GXFY15 GS Template - white layout">
  <a:themeElements>
    <a:clrScheme name="Custom 7">
      <a:dk1>
        <a:srgbClr val="505050"/>
      </a:dk1>
      <a:lt1>
        <a:srgbClr val="FFFFFF"/>
      </a:lt1>
      <a:dk2>
        <a:srgbClr val="002050"/>
      </a:dk2>
      <a:lt2>
        <a:srgbClr val="D2D2D2"/>
      </a:lt2>
      <a:accent1>
        <a:srgbClr val="0072C6"/>
      </a:accent1>
      <a:accent2>
        <a:srgbClr val="4668C5"/>
      </a:accent2>
      <a:accent3>
        <a:srgbClr val="00188F"/>
      </a:accent3>
      <a:accent4>
        <a:srgbClr val="008272"/>
      </a:accent4>
      <a:accent5>
        <a:srgbClr val="68217A"/>
      </a:accent5>
      <a:accent6>
        <a:srgbClr val="007233"/>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3" id="{8DFC0E8C-F612-43D4-B8FC-667019544AE0}" vid="{994DF28D-DE75-4646-8A9A-D8C01370DE62}"/>
    </a:ext>
  </a:extLst>
</a:theme>
</file>

<file path=docProps/app.xml><?xml version="1.0" encoding="utf-8"?>
<Properties xmlns="http://schemas.openxmlformats.org/officeDocument/2006/extended-properties" xmlns:vt="http://schemas.openxmlformats.org/officeDocument/2006/docPropsVTypes">
  <TotalTime>389</TotalTime>
  <Words>903</Words>
  <Application>Microsoft Office PowerPoint</Application>
  <PresentationFormat>宽屏</PresentationFormat>
  <Paragraphs>151</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14</vt:i4>
      </vt:variant>
    </vt:vector>
  </HeadingPairs>
  <TitlesOfParts>
    <vt:vector size="25" baseType="lpstr">
      <vt:lpstr>微软雅黑</vt:lpstr>
      <vt:lpstr>Agency FB</vt:lpstr>
      <vt:lpstr>Arial</vt:lpstr>
      <vt:lpstr>Arial Black</vt:lpstr>
      <vt:lpstr>Consolas</vt:lpstr>
      <vt:lpstr>Segoe UI</vt:lpstr>
      <vt:lpstr>Segoe UI Light</vt:lpstr>
      <vt:lpstr>Times New Roman</vt:lpstr>
      <vt:lpstr>Wingdings</vt:lpstr>
      <vt:lpstr>Office 主题</vt:lpstr>
      <vt:lpstr>MGXFY15 GS Template - white layout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烨淞 白</cp:lastModifiedBy>
  <cp:revision>56</cp:revision>
  <dcterms:created xsi:type="dcterms:W3CDTF">2014-07-15T12:53:52Z</dcterms:created>
  <dcterms:modified xsi:type="dcterms:W3CDTF">2019-01-04T00:09:25Z</dcterms:modified>
</cp:coreProperties>
</file>