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3" r:id="rId1"/>
  </p:sldMasterIdLst>
  <p:notesMasterIdLst>
    <p:notesMasterId r:id="rId10"/>
  </p:notesMasterIdLst>
  <p:sldIdLst>
    <p:sldId id="256" r:id="rId2"/>
    <p:sldId id="268" r:id="rId3"/>
    <p:sldId id="261" r:id="rId4"/>
    <p:sldId id="265" r:id="rId5"/>
    <p:sldId id="264" r:id="rId6"/>
    <p:sldId id="266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E9A"/>
    <a:srgbClr val="339966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909B0F-27DB-44E6-B2EC-EC1FF4D39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E9C84-D6D2-4550-B96E-AD15EDDDF3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4778C-3B06-46E4-B31C-D4B75657D1C4}" type="datetimeFigureOut">
              <a:rPr lang="en-US" smtClean="0"/>
              <a:t>16-May-19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C7A559A-8B7F-4AD5-A72F-E527ED2FD8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A92C7D3-43F2-47ED-8C9E-0BC01E0BE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DC89-92B1-4517-A22D-E47D28A34C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C742B-E143-4124-90C3-1D4A6E4D8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951D-0E80-4176-B54E-AA3863842F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6D3F-C667-4CEB-9AA3-3E0DEDF05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68A96-B902-4EF1-93CE-9C6D721BE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DC38-01D7-469A-980E-6A86CA8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DC1DC-5530-4431-8661-1016C606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825F1-8122-4B16-B79C-BF85D618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DB34-DF03-412B-A29F-396914DA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DAC1D-B055-4443-8FBA-812E26C10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9FCB-1D48-4A74-9B5A-D6FC6706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EF441-30E0-4E0A-B048-10FCCEBB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5695-58A0-4A0A-A6A4-8A20E258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3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629F1-F1A4-47AA-A418-E6CE5C26D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D1071-7C50-4553-B542-BC0699D4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79ED-B905-4DCC-8917-FC9B342A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C98E-BB6C-4B43-A99E-05E2AE53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4AB1-A96B-4BD0-9081-CB9767A4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4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3BEB-670A-4115-AEBF-4050E06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1F40-EC5F-49F8-BBA9-DEF4EC19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A0CE-E83A-482F-B81B-94239989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8D8D-F1C5-4E35-8433-242E726F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0DCE-8A59-4E70-9559-7BD98A41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EA7A-3B1A-42DC-A7AA-D69CE18E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788E-C49E-4267-A622-3BFA9AED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B5A8-9F8B-45E9-906C-FD32026F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1C3C-F59E-4686-B36C-1B780786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61BA1-24B3-4DD2-9AFE-CA05CCC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9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D899-50DB-43B9-95DB-C6A7E8E1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1A03-BA4B-458C-A7B0-718141269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44759-34BB-4A06-826B-71A71A35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CADA6-5A62-42EE-B816-09DE8C4B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6978E-B461-472A-9519-32D165C6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746FE-E506-420D-BFEE-6E24DD6A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5686-52C1-4628-8598-B55B9758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5BE5F-20DD-4C0D-BF72-A5BD11C68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398F-C8C7-42E0-BA3B-F2290D71D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87B9E-0518-489A-96D4-9D4B415AD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2A850-6AEE-44BE-A256-17D19299E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0D97F-D7DC-4BD4-B7DC-442575FF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BFEEB-F3FB-46B8-AD1C-642CD648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4DDCE-9CD9-4EDD-B8BB-7B7BADB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EA34-F77A-40C9-A644-84894E63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90129-1B7F-435C-ACCD-740ED51B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BCC9A-ADAF-47C1-BEB8-90920296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19EB3-4C30-4A09-897F-D5996C3F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657BD-478F-4635-91F5-97C38D3B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F1DA1-0481-42A7-A4AE-B1784076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B7910-4974-464D-BFD7-D4115767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3DF5-50A8-4326-B6AB-136A4823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D2DC-9278-42E2-845B-348D0835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DC3DD-2255-4CE1-8DF5-9825BD015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ED5D-8EB8-4BB7-925C-0A5782E4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16-May-19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66C1-105C-4A99-83D6-19358BF6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55DB7-4229-4AC1-BB18-A90EB326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FB44-7467-4A93-9AB4-A115453B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AC08E-E20D-4C50-902B-80D867CEB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4BE2E-1895-42E8-81CB-F88A9A274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D841A-5EF4-4C8A-BD7A-D4444B8C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4817-CBC0-4667-8FA1-800D681F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D362B-6B57-4422-82F6-0502DBF9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3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33144-860B-4EB4-985C-9599730B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8022-1587-400C-8EE1-924DACD4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42C8-E450-4DDB-8149-5C701F1BA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16-May-19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DD8A-77E2-46FE-846F-18D7BBB6F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5F56-06AC-486C-9AD2-39C8B55FA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D60398C6-D6B6-4767-B134-A786EC5985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092" t="1114" r="1284" b="2014"/>
          <a:stretch/>
        </p:blipFill>
        <p:spPr>
          <a:xfrm>
            <a:off x="1275867" y="520700"/>
            <a:ext cx="5220665" cy="4244360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  <p:sp>
        <p:nvSpPr>
          <p:cNvPr id="13" name="Subtitle 12">
            <a:extLst>
              <a:ext uri="{FF2B5EF4-FFF2-40B4-BE49-F238E27FC236}">
                <a16:creationId xmlns:a16="http://schemas.microsoft.com/office/drawing/2014/main" id="{D07CB975-8339-4D80-8795-F2297B49D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48" y="5168900"/>
            <a:ext cx="3848101" cy="85090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Everywhere, Anytime</a:t>
            </a:r>
          </a:p>
        </p:txBody>
      </p:sp>
    </p:spTree>
    <p:extLst>
      <p:ext uri="{BB962C8B-B14F-4D97-AF65-F5344CB8AC3E}">
        <p14:creationId xmlns:p14="http://schemas.microsoft.com/office/powerpoint/2010/main" val="334572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BB10-49D6-4124-921B-E2945B6D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78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5400" b="1" dirty="0">
                <a:latin typeface="Segoe UI" panose="020B0502040204020203" pitchFamily="34" charset="0"/>
                <a:ea typeface="Tahoma" panose="020B0604030504040204" pitchFamily="34" charset="0"/>
                <a:cs typeface="+mn-cs"/>
              </a:rPr>
              <a:t>המניע לרעיון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CDBC-026B-4C3D-96F7-7B4708481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803400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he-IL" sz="2600" dirty="0">
                <a:latin typeface="Segoe UI Semilight" panose="020B0402040204020203" pitchFamily="34" charset="0"/>
              </a:rPr>
              <a:t>קיים חסך משמעותי במעטפת החינוכית אותה מקבלים בני נוער מיישובים מוחלשים.</a:t>
            </a:r>
          </a:p>
          <a:p>
            <a:pPr marL="0" indent="0" algn="r" rtl="1">
              <a:buNone/>
            </a:pPr>
            <a:endParaRPr lang="he-IL" sz="2600" dirty="0">
              <a:latin typeface="Segoe UI Semilight" panose="020B0402040204020203" pitchFamily="34" charset="0"/>
            </a:endParaRPr>
          </a:p>
          <a:p>
            <a:pPr algn="r" rtl="1"/>
            <a:r>
              <a:rPr lang="he-IL" sz="2600" dirty="0">
                <a:latin typeface="Segoe UI Semilight" panose="020B0402040204020203" pitchFamily="34" charset="0"/>
              </a:rPr>
              <a:t>תלמידי חטיבה ותיכון רבים זקוקים לעזרה בלימודים בשעות אחר הצהריים, באופן זמין וללא תשלום.</a:t>
            </a:r>
          </a:p>
          <a:p>
            <a:pPr marL="0" indent="0" algn="r" rtl="1">
              <a:buNone/>
            </a:pPr>
            <a:endParaRPr lang="he-IL" sz="2600" dirty="0">
              <a:latin typeface="Segoe UI Semilight" panose="020B0402040204020203" pitchFamily="34" charset="0"/>
            </a:endParaRPr>
          </a:p>
          <a:p>
            <a:pPr algn="r" rtl="1"/>
            <a:r>
              <a:rPr lang="he-IL" sz="2600" dirty="0">
                <a:latin typeface="Segoe UI Semilight" panose="020B0402040204020203" pitchFamily="34" charset="0"/>
              </a:rPr>
              <a:t>מענה צעיר, בגובה העיניים, בסביבה טכנולוגית קלה לשימוש.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6BDB6057-593D-42BB-9866-AA961F381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092" t="1114" r="1284" b="2014"/>
          <a:stretch/>
        </p:blipFill>
        <p:spPr>
          <a:xfrm>
            <a:off x="838200" y="5176045"/>
            <a:ext cx="1619733" cy="1316830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50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0E8FBA2B-6F53-4E59-A355-1B9650F36C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092" t="1114" r="1284" b="2014"/>
          <a:stretch/>
        </p:blipFill>
        <p:spPr>
          <a:xfrm>
            <a:off x="838200" y="5176045"/>
            <a:ext cx="1619733" cy="1316830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349C6F6-6E1E-4E72-89FE-CE4E904D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33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en-US" sz="5400" b="1" dirty="0">
                <a:latin typeface="Segoe UI" panose="020B0502040204020203" pitchFamily="34" charset="0"/>
                <a:ea typeface="Tahoma" panose="020B0604030504040204" pitchFamily="34" charset="0"/>
                <a:cs typeface="+mn-cs"/>
              </a:rPr>
              <a:t>TeachMe</a:t>
            </a:r>
            <a:endParaRPr lang="he-IL" sz="5400" b="1" dirty="0">
              <a:latin typeface="Segoe UI" panose="020B0502040204020203" pitchFamily="34" charset="0"/>
              <a:ea typeface="Tahoma" panose="020B0604030504040204" pitchFamily="34" charset="0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F4E29C-4028-4A46-8B11-DB55E7BD18F0}"/>
              </a:ext>
            </a:extLst>
          </p:cNvPr>
          <p:cNvGrpSpPr/>
          <p:nvPr/>
        </p:nvGrpSpPr>
        <p:grpSpPr>
          <a:xfrm>
            <a:off x="5925086" y="2021522"/>
            <a:ext cx="6056580" cy="3688755"/>
            <a:chOff x="3134261" y="2082097"/>
            <a:chExt cx="6056580" cy="36887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E873471-4862-4C03-8DB9-C6F3B469D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3340" y="2082097"/>
              <a:ext cx="5727501" cy="27674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C50B27-E79A-4A22-A0DB-780095CDC4B5}"/>
                </a:ext>
              </a:extLst>
            </p:cNvPr>
            <p:cNvSpPr txBox="1"/>
            <p:nvPr/>
          </p:nvSpPr>
          <p:spPr>
            <a:xfrm>
              <a:off x="3134261" y="3728682"/>
              <a:ext cx="2763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b="1" dirty="0">
                  <a:solidFill>
                    <a:srgbClr val="2A7E9A"/>
                  </a:solidFill>
                </a:rPr>
                <a:t>בחירת מורים והכשרתם לעבודה בפרוייקט. </a:t>
              </a:r>
              <a:endParaRPr lang="en-US" b="1" dirty="0">
                <a:solidFill>
                  <a:srgbClr val="2A7E9A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C3A85C-3A7D-411F-AAC7-C69A7EEC04A3}"/>
                </a:ext>
              </a:extLst>
            </p:cNvPr>
            <p:cNvSpPr txBox="1"/>
            <p:nvPr/>
          </p:nvSpPr>
          <p:spPr>
            <a:xfrm>
              <a:off x="4600576" y="4847522"/>
              <a:ext cx="23241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b="1" dirty="0">
                  <a:solidFill>
                    <a:srgbClr val="339966"/>
                  </a:solidFill>
                </a:rPr>
                <a:t>פלטפורמת </a:t>
              </a:r>
              <a:r>
                <a:rPr lang="en-US" b="1" dirty="0">
                  <a:solidFill>
                    <a:srgbClr val="339966"/>
                  </a:solidFill>
                </a:rPr>
                <a:t>TeachMe</a:t>
              </a:r>
              <a:r>
                <a:rPr lang="he-IL" b="1" dirty="0">
                  <a:solidFill>
                    <a:srgbClr val="339966"/>
                  </a:solidFill>
                </a:rPr>
                <a:t> מחברת בין מתרגל לתלמיד בכל כניסה.</a:t>
              </a:r>
              <a:endParaRPr lang="en-US" b="1" dirty="0">
                <a:solidFill>
                  <a:srgbClr val="339966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DFCD47-62A0-4637-B878-C3B3A3C2C16D}"/>
                </a:ext>
              </a:extLst>
            </p:cNvPr>
            <p:cNvSpPr txBox="1"/>
            <p:nvPr/>
          </p:nvSpPr>
          <p:spPr>
            <a:xfrm>
              <a:off x="6480175" y="4239486"/>
              <a:ext cx="2082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b="1" dirty="0">
                  <a:solidFill>
                    <a:schemeClr val="accent6"/>
                  </a:solidFill>
                </a:rPr>
                <a:t>מעורבות חברתית, נסיון תעסוקתי, קידום אישי.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02FBD8-2DA6-423A-B3BB-722AA4107B4B}"/>
                </a:ext>
              </a:extLst>
            </p:cNvPr>
            <p:cNvSpPr txBox="1"/>
            <p:nvPr/>
          </p:nvSpPr>
          <p:spPr>
            <a:xfrm>
              <a:off x="4188895" y="2155748"/>
              <a:ext cx="771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2800" b="1" dirty="0">
                  <a:solidFill>
                    <a:schemeClr val="bg1"/>
                  </a:solidFill>
                </a:rPr>
                <a:t>1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2ACF78-C6EB-457C-9636-EC61BCDBEC95}"/>
                </a:ext>
              </a:extLst>
            </p:cNvPr>
            <p:cNvSpPr txBox="1"/>
            <p:nvPr/>
          </p:nvSpPr>
          <p:spPr>
            <a:xfrm>
              <a:off x="5399166" y="2155748"/>
              <a:ext cx="771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2800" b="1" dirty="0">
                  <a:solidFill>
                    <a:schemeClr val="bg1"/>
                  </a:solidFill>
                </a:rPr>
                <a:t>2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D757CE-3317-43A3-8441-C8148E18BFDA}"/>
                </a:ext>
              </a:extLst>
            </p:cNvPr>
            <p:cNvSpPr txBox="1"/>
            <p:nvPr/>
          </p:nvSpPr>
          <p:spPr>
            <a:xfrm>
              <a:off x="7047964" y="2155748"/>
              <a:ext cx="7717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2800" b="1" dirty="0">
                  <a:solidFill>
                    <a:schemeClr val="bg1"/>
                  </a:solidFill>
                </a:rPr>
                <a:t>3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0E2EE7E-0395-4D1D-9BF4-95FD5D096F29}"/>
              </a:ext>
            </a:extLst>
          </p:cNvPr>
          <p:cNvSpPr txBox="1"/>
          <p:nvPr/>
        </p:nvSpPr>
        <p:spPr>
          <a:xfrm>
            <a:off x="105396" y="2021522"/>
            <a:ext cx="50532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/>
              <a:t>פרוייקט חברתי - חינוכי,</a:t>
            </a:r>
          </a:p>
          <a:p>
            <a:pPr algn="r" rtl="1"/>
            <a:r>
              <a:rPr lang="he-IL" sz="2800" dirty="0"/>
              <a:t>ללא מטרות רווח,</a:t>
            </a:r>
          </a:p>
          <a:p>
            <a:pPr algn="r" rtl="1"/>
            <a:r>
              <a:rPr lang="he-IL" sz="2800" dirty="0"/>
              <a:t>המעניק סיוע לימודי</a:t>
            </a:r>
          </a:p>
          <a:p>
            <a:pPr algn="r" rtl="1"/>
            <a:r>
              <a:rPr lang="he-IL" sz="3200" b="1" dirty="0"/>
              <a:t>זמין,</a:t>
            </a:r>
            <a:r>
              <a:rPr lang="he-IL" sz="3200" dirty="0"/>
              <a:t> </a:t>
            </a:r>
            <a:r>
              <a:rPr lang="he-IL" sz="3200" b="1" dirty="0"/>
              <a:t>לכל תלמיד, בכל מקום.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874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31D0-DFE2-4BF1-881D-4054C6CD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183"/>
            <a:ext cx="10515600" cy="1325563"/>
          </a:xfrm>
        </p:spPr>
        <p:txBody>
          <a:bodyPr/>
          <a:lstStyle/>
          <a:p>
            <a:pPr algn="ctr" rtl="1"/>
            <a:r>
              <a:rPr lang="he-IL" b="1" dirty="0">
                <a:cs typeface="+mn-cs"/>
              </a:rPr>
              <a:t>למה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TeachMe</a:t>
            </a:r>
            <a:r>
              <a:rPr lang="he-IL" b="1" dirty="0">
                <a:cs typeface="+mn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A7EA-E669-48EB-ADC9-E3C1464A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394221"/>
            <a:ext cx="10515600" cy="5009753"/>
          </a:xfrm>
        </p:spPr>
        <p:txBody>
          <a:bodyPr>
            <a:normAutofit/>
          </a:bodyPr>
          <a:lstStyle/>
          <a:p>
            <a:pPr algn="r" rtl="1"/>
            <a:r>
              <a:rPr lang="he-IL" sz="2600" dirty="0">
                <a:latin typeface="David" panose="020E0502060401010101" pitchFamily="34" charset="-79"/>
              </a:rPr>
              <a:t>שיעורים פרטיים </a:t>
            </a:r>
            <a:r>
              <a:rPr lang="he-IL" sz="2600" b="1" dirty="0">
                <a:latin typeface="David" panose="020E0502060401010101" pitchFamily="34" charset="-79"/>
              </a:rPr>
              <a:t>בחינם, עכשיו ובלי הגבלה</a:t>
            </a:r>
            <a:r>
              <a:rPr lang="he-IL" sz="2600" dirty="0">
                <a:latin typeface="David" panose="020E0502060401010101" pitchFamily="34" charset="-79"/>
              </a:rPr>
              <a:t>.</a:t>
            </a:r>
          </a:p>
          <a:p>
            <a:pPr marL="0" indent="0" algn="r" rtl="1">
              <a:buNone/>
            </a:pPr>
            <a:endParaRPr lang="he-IL" sz="2600" dirty="0">
              <a:latin typeface="David" panose="020E0502060401010101" pitchFamily="34" charset="-79"/>
            </a:endParaRPr>
          </a:p>
          <a:p>
            <a:pPr algn="r" rtl="1"/>
            <a:r>
              <a:rPr lang="he-IL" sz="2600" b="1" dirty="0">
                <a:latin typeface="David" panose="020E0502060401010101" pitchFamily="34" charset="-79"/>
              </a:rPr>
              <a:t>חיבור</a:t>
            </a:r>
            <a:r>
              <a:rPr lang="he-IL" sz="2600" dirty="0">
                <a:latin typeface="David" panose="020E0502060401010101" pitchFamily="34" charset="-79"/>
              </a:rPr>
              <a:t> בין בני נוער מאוכלוסיות מגוונות ללא מגבלה גיאוגרפית.</a:t>
            </a:r>
          </a:p>
          <a:p>
            <a:pPr marL="0" indent="0" algn="r" rtl="1">
              <a:buNone/>
            </a:pPr>
            <a:endParaRPr lang="he-IL" sz="2600" dirty="0">
              <a:latin typeface="David" panose="020E0502060401010101" pitchFamily="34" charset="-79"/>
            </a:endParaRPr>
          </a:p>
          <a:p>
            <a:pPr algn="r" rtl="1"/>
            <a:r>
              <a:rPr lang="he-IL" sz="2600" b="1" dirty="0">
                <a:latin typeface="David" panose="020E0502060401010101" pitchFamily="34" charset="-79"/>
              </a:rPr>
              <a:t>שדרוג</a:t>
            </a:r>
            <a:r>
              <a:rPr lang="he-IL" sz="2600" dirty="0">
                <a:latin typeface="David" panose="020E0502060401010101" pitchFamily="34" charset="-79"/>
              </a:rPr>
              <a:t> תכניות קיימות של משרד החינוך.</a:t>
            </a:r>
          </a:p>
          <a:p>
            <a:pPr algn="r" rtl="1"/>
            <a:endParaRPr lang="he-IL" sz="2600" dirty="0"/>
          </a:p>
          <a:p>
            <a:pPr algn="r" rtl="1"/>
            <a:r>
              <a:rPr lang="he-IL" sz="2600" b="1" dirty="0">
                <a:latin typeface="David" panose="020E0502060401010101" pitchFamily="34" charset="-79"/>
              </a:rPr>
              <a:t>מקפצה</a:t>
            </a:r>
            <a:r>
              <a:rPr lang="he-IL" sz="2600" dirty="0">
                <a:latin typeface="David" panose="020E0502060401010101" pitchFamily="34" charset="-79"/>
              </a:rPr>
              <a:t> לתלמידים בסביבה חלשה.</a:t>
            </a:r>
          </a:p>
          <a:p>
            <a:pPr marL="0" indent="0" algn="r" rtl="1">
              <a:buNone/>
            </a:pPr>
            <a:endParaRPr lang="he-IL" sz="2600" dirty="0">
              <a:latin typeface="David" panose="020E0502060401010101" pitchFamily="34" charset="-79"/>
            </a:endParaRPr>
          </a:p>
          <a:p>
            <a:pPr algn="r" rtl="1"/>
            <a:r>
              <a:rPr lang="he-IL" sz="2600" b="1" dirty="0">
                <a:latin typeface="David" panose="020E0502060401010101" pitchFamily="34" charset="-79"/>
              </a:rPr>
              <a:t>קידום אישי </a:t>
            </a:r>
            <a:r>
              <a:rPr lang="he-IL" sz="2600" dirty="0">
                <a:latin typeface="David" panose="020E0502060401010101" pitchFamily="34" charset="-79"/>
              </a:rPr>
              <a:t>לבוגרי התכנית.</a:t>
            </a:r>
          </a:p>
          <a:p>
            <a:pPr algn="r" rtl="1"/>
            <a:endParaRPr lang="he-IL" sz="2600" dirty="0"/>
          </a:p>
          <a:p>
            <a:pPr algn="r" rtl="1"/>
            <a:endParaRPr lang="he-IL" sz="2600" dirty="0"/>
          </a:p>
          <a:p>
            <a:pPr algn="r" rtl="1"/>
            <a:endParaRPr lang="he-IL" sz="2600" dirty="0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6FE4D45A-8AD1-4F72-995C-AE1CD47A20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092" t="1114" r="1284" b="2014"/>
          <a:stretch/>
        </p:blipFill>
        <p:spPr>
          <a:xfrm>
            <a:off x="838200" y="5176045"/>
            <a:ext cx="1619733" cy="1316830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0885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FB66-1AB7-464D-A7A7-4DFEDB05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cs typeface="+mn-cs"/>
              </a:rPr>
              <a:t>יישום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E2F6-871B-4062-9B6E-7CE6B0CA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24810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600" dirty="0">
                <a:latin typeface="David" panose="020E0502060401010101" pitchFamily="34" charset="-79"/>
              </a:rPr>
              <a:t>אתר מובנה שמקשר בין מתרגל לתלמיד בזמן אמת, ובנוסף מהווה פלטפורמה מקוונת לקיום השיעור. </a:t>
            </a:r>
          </a:p>
          <a:p>
            <a:pPr marL="0" indent="0" algn="r" rtl="1">
              <a:buNone/>
            </a:pPr>
            <a:endParaRPr lang="he-IL" sz="2600" dirty="0">
              <a:latin typeface="David" panose="020E0502060401010101" pitchFamily="34" charset="-79"/>
            </a:endParaRPr>
          </a:p>
          <a:p>
            <a:pPr algn="r" rtl="1"/>
            <a:r>
              <a:rPr lang="he-IL" sz="2600" dirty="0">
                <a:latin typeface="David" panose="020E0502060401010101" pitchFamily="34" charset="-79"/>
              </a:rPr>
              <a:t>השיעורים הוירטואלים יתקיימו בעזרת מחשב או טאבלט ללא צורך בהורדה של תוכנות מורכבות או ציוד יקר.</a:t>
            </a:r>
          </a:p>
          <a:p>
            <a:pPr marL="0" indent="0" algn="r" rtl="1">
              <a:buNone/>
            </a:pPr>
            <a:endParaRPr lang="he-IL" sz="2600" dirty="0">
              <a:latin typeface="David" panose="020E0502060401010101" pitchFamily="34" charset="-79"/>
            </a:endParaRPr>
          </a:p>
          <a:p>
            <a:pPr algn="r" rtl="1"/>
            <a:r>
              <a:rPr lang="he-IL" sz="2600" dirty="0">
                <a:latin typeface="David" panose="020E0502060401010101" pitchFamily="34" charset="-79"/>
              </a:rPr>
              <a:t>בכל בית ספר ימונה רכז שאמון על בחירת המתרגלים, הכשרתם והכוונתם. </a:t>
            </a:r>
          </a:p>
          <a:p>
            <a:pPr marL="0" indent="0" algn="r" rtl="1">
              <a:buNone/>
            </a:pPr>
            <a:endParaRPr lang="he-IL" sz="2600" dirty="0">
              <a:latin typeface="David" panose="020E0502060401010101" pitchFamily="34" charset="-79"/>
            </a:endParaRPr>
          </a:p>
          <a:p>
            <a:pPr algn="r" rtl="1"/>
            <a:r>
              <a:rPr lang="he-IL" sz="2600" dirty="0">
                <a:latin typeface="David" panose="020E0502060401010101" pitchFamily="34" charset="-79"/>
              </a:rPr>
              <a:t>מתרגלים ייבחרו בהתאם לביקוש, בכל מקצועות הלימוד ובכל הרמות.</a:t>
            </a:r>
          </a:p>
          <a:p>
            <a:pPr marL="0" indent="0" algn="r" rtl="1">
              <a:buNone/>
            </a:pPr>
            <a:endParaRPr lang="he-IL" sz="2600" dirty="0">
              <a:latin typeface="David" panose="020E0502060401010101" pitchFamily="34" charset="-79"/>
            </a:endParaRPr>
          </a:p>
          <a:p>
            <a:pPr algn="r" rtl="1"/>
            <a:r>
              <a:rPr lang="he-IL" sz="2600" dirty="0"/>
              <a:t>השתתפות של מתרגלים תחשב כהשלמת פרוייקט מחוייבות אישית,</a:t>
            </a:r>
            <a:br>
              <a:rPr lang="en-US" sz="2600" dirty="0"/>
            </a:br>
            <a:r>
              <a:rPr lang="he-IL" sz="2600" dirty="0"/>
              <a:t>ולאלו שימשיכו בהתנדבות יינתנו תמריצים עתידיים.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4D6D7127-A59E-4C15-BA2F-23ACE5BBC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092" t="1114" r="1284" b="2014"/>
          <a:stretch/>
        </p:blipFill>
        <p:spPr>
          <a:xfrm>
            <a:off x="838200" y="5176045"/>
            <a:ext cx="1619733" cy="1316830"/>
          </a:xfrm>
          <a:prstGeom prst="rect">
            <a:avLst/>
          </a:prstGeom>
          <a:solidFill>
            <a:schemeClr val="bg1"/>
          </a:solidFill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220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128D3-0361-44FE-B713-9FC55E9A5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5" t="15654" r="32052" b="6041"/>
          <a:stretch/>
        </p:blipFill>
        <p:spPr>
          <a:xfrm>
            <a:off x="3507421" y="1014412"/>
            <a:ext cx="5177155" cy="58435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21588D-D791-4173-9FD8-58CF021BADD5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איך זה יעבוד?</a:t>
            </a:r>
          </a:p>
        </p:txBody>
      </p:sp>
    </p:spTree>
    <p:extLst>
      <p:ext uri="{BB962C8B-B14F-4D97-AF65-F5344CB8AC3E}">
        <p14:creationId xmlns:p14="http://schemas.microsoft.com/office/powerpoint/2010/main" val="27484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21588D-D791-4173-9FD8-58CF021BADD5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פוטנציאל עסקי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7652C-2486-4693-82DA-F2E22A00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24810"/>
          </a:xfrm>
        </p:spPr>
        <p:txBody>
          <a:bodyPr>
            <a:normAutofit/>
          </a:bodyPr>
          <a:lstStyle/>
          <a:p>
            <a:pPr algn="r" rtl="1"/>
            <a:r>
              <a:rPr lang="he-IL" sz="2600" dirty="0">
                <a:latin typeface="David" panose="020E0502060401010101" pitchFamily="34" charset="-79"/>
              </a:rPr>
              <a:t>מכירת הפלטפורמה כפרוייקט למשרד החינוך, לעיריות או ארגונים חברתיים בעלי יכולת מימון.</a:t>
            </a:r>
          </a:p>
          <a:p>
            <a:pPr algn="r" rtl="1"/>
            <a:r>
              <a:rPr lang="he-IL" sz="2600" dirty="0">
                <a:latin typeface="David" panose="020E0502060401010101" pitchFamily="34" charset="-79"/>
              </a:rPr>
              <a:t>המוצר מיועד לקהל יעד גדול, עם צורך משמעותי ואפשרויות התרחבות.</a:t>
            </a:r>
          </a:p>
          <a:p>
            <a:pPr algn="r" rtl="1"/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418476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21588D-D791-4173-9FD8-58CF021BADD5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 dirty="0">
                <a:cs typeface="+mn-cs"/>
              </a:rPr>
              <a:t>ראייה לעתיד...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7652C-2486-4693-82DA-F2E22A00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24810"/>
          </a:xfrm>
        </p:spPr>
        <p:txBody>
          <a:bodyPr>
            <a:normAutofit/>
          </a:bodyPr>
          <a:lstStyle/>
          <a:p>
            <a:pPr algn="r" rtl="1"/>
            <a:r>
              <a:rPr lang="he-IL" sz="2600" dirty="0"/>
              <a:t>מוצר בשימוש כלל עולמי</a:t>
            </a:r>
          </a:p>
          <a:p>
            <a:pPr algn="r" rtl="1"/>
            <a:r>
              <a:rPr lang="he-IL" sz="2600" dirty="0"/>
              <a:t>מוטיבציה גבוהה של תלמידי תיכון לקחת חלק בפרוייקט.</a:t>
            </a:r>
          </a:p>
          <a:p>
            <a:pPr algn="r" rtl="1"/>
            <a:r>
              <a:rPr lang="he-IL" sz="2600" dirty="0"/>
              <a:t>ראייה לחיוב של יחידות צבאיות יוקרתיות של בוגרי הפרוייקט.</a:t>
            </a:r>
          </a:p>
          <a:p>
            <a:pPr marL="0" indent="0" algn="r" rtl="1">
              <a:buNone/>
            </a:pPr>
            <a:endParaRPr lang="he-IL" sz="2600" dirty="0"/>
          </a:p>
        </p:txBody>
      </p:sp>
    </p:spTree>
    <p:extLst>
      <p:ext uri="{BB962C8B-B14F-4D97-AF65-F5344CB8AC3E}">
        <p14:creationId xmlns:p14="http://schemas.microsoft.com/office/powerpoint/2010/main" val="320327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255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David</vt:lpstr>
      <vt:lpstr>Segoe UI</vt:lpstr>
      <vt:lpstr>Segoe UI Semilight</vt:lpstr>
      <vt:lpstr>Office Theme</vt:lpstr>
      <vt:lpstr>PowerPoint Presentation</vt:lpstr>
      <vt:lpstr>המניע לרעיון</vt:lpstr>
      <vt:lpstr>TeachMe</vt:lpstr>
      <vt:lpstr>למה TeachMe?</vt:lpstr>
      <vt:lpstr>יישום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me</dc:title>
  <dc:creator>Lev</dc:creator>
  <cp:lastModifiedBy>Noa</cp:lastModifiedBy>
  <cp:revision>58</cp:revision>
  <dcterms:created xsi:type="dcterms:W3CDTF">2019-05-16T08:52:06Z</dcterms:created>
  <dcterms:modified xsi:type="dcterms:W3CDTF">2019-05-17T01:06:43Z</dcterms:modified>
</cp:coreProperties>
</file>