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977B-952E-4E15-8ED6-1CFCE8B83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D7D37-D399-4BB0-998A-D5CE4794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4E0F-B1FC-47E9-871A-86EC56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0C0F-0168-4699-8DAC-A7EB576F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227A1-F310-4371-8E59-8CFAC7DD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4763-CCBB-48E3-8883-56DA505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D3C-4ADB-49B0-BC0F-492657BA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024A-4178-4BF7-A056-6478B56B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1E03-DBA7-4680-B04F-575CED87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741F-223B-4AFE-83CD-26AE2B4E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67CA2-EC38-434A-B7A7-3D5E08889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C4BA8-8FDC-428C-83CF-0761C0AC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24F5-444B-4DF0-880A-3FB1DE1D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97D2C-1C7A-47FA-9851-E7A4755B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663C-6749-48AB-9C78-4F572748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8480-EE74-4A18-995C-2A336A6E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B8FE-E4F1-4F1B-A38F-30E65359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BA01-AD22-4AE1-B6DD-46081F32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C14E-0C28-4DC6-A7B4-59869900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FCA8-47B3-4576-B0AB-2FBF24B6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28CD-7034-4A7D-A4C0-51BF8647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F2E78-1A63-4A4C-8541-F37CBB46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77BF-4C1F-4888-A119-75D63CD4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AF77-0661-4DA3-94AE-760A96A9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9F4C-F9F8-4C3B-807F-159608A4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180-BDDB-4C02-AAFC-1FFCB349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3B7D-DF8C-4BCB-8BC3-DCFC27744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BCC7C-8D6D-4D62-BAFC-DFA98EFEE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4BC5-4588-4A02-888A-05D78749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0FEA3-ED3F-486F-A2C4-8B2EF498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6C5CA-F668-4261-BDBE-5D7748F9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9C78-C97B-4604-9A11-0127890E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8E26-2FC5-4A86-A45E-70658C68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DA44F-F45D-4957-9B12-2831CFD6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AD4E3-B5E3-4D0A-9C53-227444B91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CF5D1-25AE-46EA-B5E5-4AAB4C8A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10DAB-2601-4252-8EA3-A4DFFF47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652EB-E0A3-42D9-92F3-512953E5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C2C41-F65A-4E82-96D4-6F55F0AD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57E5-E997-4B15-B73F-CC0505FE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003B0-3817-4C22-89D8-7198DD57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CE8C0-4001-4E9A-8F95-1B96E131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4C406-B6CD-4CB9-BD16-EC05DCCB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DA52E-0B76-4AD6-8EA3-CC893C8F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24F4B-C39C-43B6-88AC-6A67C45F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34CD7-DC6A-4DE5-95BD-30954447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D346-E399-4F74-AF59-DEAB9F65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6934-F432-4070-A6DF-271530DC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A897D-0780-46F8-B3D7-B53E4E6F4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487A7-456C-4810-9D56-811F294B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A34D-6F9C-4B0D-A36A-006078A5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1248B-78E2-46BC-BFDB-F4AF826D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2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5FCB-CDD6-4EF0-B7BF-4E4C6DBF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A7DB9-3B01-4ADE-86AA-57D8F6A9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972BD-5DA2-4C72-B445-55FADC6E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464E-0BB4-48E0-B9BD-9704F85D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58CE0-37DD-4282-B6E3-5670C09A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05C7-A7EA-466A-8B63-088F4BC0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EDE44-0475-4B59-B6A8-500A1D20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F525-2048-413F-A211-B01B9133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13DC-A3F3-40F1-9490-E02CCA8A2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7247F-DF17-4633-9796-F428D4AE501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AB4F-E53E-4FEC-B3ED-622FD1196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6068-ED52-4454-8E3B-80F9203C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0C58-5A76-4F11-BCEB-B0436E994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1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umer.huawei.com/us/wearables/watch-g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epzon.com/product/yepz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4A97-A55D-4C21-8A76-F525D421E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Mobility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E360-DA7A-4E90-B95C-EDC510E20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Qiyin Fang, Adam Yu, Michael Zon</a:t>
            </a:r>
          </a:p>
        </p:txBody>
      </p:sp>
    </p:spTree>
    <p:extLst>
      <p:ext uri="{BB962C8B-B14F-4D97-AF65-F5344CB8AC3E}">
        <p14:creationId xmlns:p14="http://schemas.microsoft.com/office/powerpoint/2010/main" val="330679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74D5-8BBB-4DB8-ACD4-82A8C846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Fitbit Ionic Battery 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0A6C-0FA7-47AD-A120-C25A15BA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Each component is individually tested</a:t>
            </a:r>
          </a:p>
          <a:p>
            <a:r>
              <a:rPr lang="en-CA" dirty="0"/>
              <a:t>Each time point records elapsed charge from initially full charge</a:t>
            </a:r>
          </a:p>
          <a:p>
            <a:r>
              <a:rPr lang="en-CA" dirty="0"/>
              <a:t>Sampling Times</a:t>
            </a:r>
          </a:p>
          <a:p>
            <a:pPr lvl="1"/>
            <a:r>
              <a:rPr lang="en-CA" dirty="0"/>
              <a:t>3 hours</a:t>
            </a:r>
          </a:p>
          <a:p>
            <a:pPr lvl="1"/>
            <a:r>
              <a:rPr lang="en-CA" dirty="0"/>
              <a:t>6 hours</a:t>
            </a:r>
          </a:p>
          <a:p>
            <a:pPr lvl="1"/>
            <a:r>
              <a:rPr lang="en-CA" dirty="0"/>
              <a:t>12 hours</a:t>
            </a:r>
          </a:p>
        </p:txBody>
      </p:sp>
    </p:spTree>
    <p:extLst>
      <p:ext uri="{BB962C8B-B14F-4D97-AF65-F5344CB8AC3E}">
        <p14:creationId xmlns:p14="http://schemas.microsoft.com/office/powerpoint/2010/main" val="79361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5926-6406-47A6-A5DB-7B82468B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Huawei Watch GT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5CD4-C28A-4F9B-BF01-D96D360F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https://consumer.huawei.com/us/wearables/watch-gt/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1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447F-B88B-4AB3-8C6A-87448A55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6F90-FB90-4725-90E0-7B062829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(GPS)</a:t>
            </a:r>
          </a:p>
          <a:p>
            <a:pPr lvl="1"/>
            <a:r>
              <a:rPr lang="en-US" dirty="0"/>
              <a:t>Time-stamped GPS coordinates</a:t>
            </a:r>
          </a:p>
          <a:p>
            <a:pPr lvl="1"/>
            <a:r>
              <a:rPr lang="en-US" dirty="0"/>
              <a:t>What time?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1AF1-AABF-4529-8A04-CACE9B4D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E057A7-6864-4788-A76C-C97CC0B46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18"/>
            <a:ext cx="1037495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 mobility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1000-2000 patients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Partitioned into cohorts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week out of 3 months continuously tracked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 step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Ideally no configuration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Ideally no charging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656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7E86-A8CF-4533-B2EE-ECC2D44E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691" cy="770948"/>
          </a:xfrm>
        </p:spPr>
        <p:txBody>
          <a:bodyPr/>
          <a:lstStyle/>
          <a:p>
            <a:r>
              <a:rPr lang="en-US" dirty="0"/>
              <a:t>Sensor types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D06207-A865-4EE3-9AAB-1D24C2610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90618" y="1042049"/>
            <a:ext cx="6117380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is stored locally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Retrieved after week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Timestamp, continuous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Sampling frequency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 1: Bracelet sensor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 2: GPS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 validation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accuracy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2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08AB-6505-410F-8F07-31395B56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7727" cy="1325563"/>
          </a:xfrm>
        </p:spPr>
        <p:txBody>
          <a:bodyPr/>
          <a:lstStyle/>
          <a:p>
            <a:r>
              <a:rPr lang="en-US" dirty="0"/>
              <a:t>Type 1: GPS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D54A-C65A-479F-AE2B-4EEFA524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Less than $100-150</a:t>
            </a:r>
          </a:p>
          <a:p>
            <a:r>
              <a:rPr lang="en-US" sz="3600" dirty="0"/>
              <a:t>Travel path</a:t>
            </a:r>
          </a:p>
          <a:p>
            <a:r>
              <a:rPr lang="en-US" sz="3600" dirty="0"/>
              <a:t>Speed</a:t>
            </a:r>
          </a:p>
          <a:p>
            <a:r>
              <a:rPr lang="en-US" sz="3600" dirty="0"/>
              <a:t>Distance</a:t>
            </a:r>
          </a:p>
          <a:p>
            <a:r>
              <a:rPr lang="en-US" sz="3600" dirty="0"/>
              <a:t>Battery life</a:t>
            </a:r>
          </a:p>
          <a:p>
            <a:pPr marL="0" indent="0">
              <a:buNone/>
            </a:pPr>
            <a:r>
              <a:rPr lang="en-US" sz="3600" dirty="0"/>
              <a:t>•Accelerometer activated/deactivated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3BBE0-FEB0-422C-BA9F-F55BA5474B18}"/>
              </a:ext>
            </a:extLst>
          </p:cNvPr>
          <p:cNvSpPr/>
          <p:nvPr/>
        </p:nvSpPr>
        <p:spPr>
          <a:xfrm>
            <a:off x="7438839" y="5719680"/>
            <a:ext cx="370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https://yepzon.com/product/yepzon/</a:t>
            </a:r>
            <a:endParaRPr lang="en-US" dirty="0"/>
          </a:p>
        </p:txBody>
      </p:sp>
      <p:pic>
        <p:nvPicPr>
          <p:cNvPr id="3075" name="Picture 3" descr="https://yepzon.com/content/uploads/2014/11/yepzon_one_productpage2-1-1-300x509.png">
            <a:extLst>
              <a:ext uri="{FF2B5EF4-FFF2-40B4-BE49-F238E27FC236}">
                <a16:creationId xmlns:a16="http://schemas.microsoft.com/office/drawing/2014/main" id="{54DF9828-7665-4B57-B734-E40BB11D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35" y="1138443"/>
            <a:ext cx="1430330" cy="242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s://yepzon.com/content/uploads/2015/06/Yepzon_locator_2_low.jpg">
            <a:extLst>
              <a:ext uri="{FF2B5EF4-FFF2-40B4-BE49-F238E27FC236}">
                <a16:creationId xmlns:a16="http://schemas.microsoft.com/office/drawing/2014/main" id="{0FE1D782-19D0-4289-926A-EE142546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44" y="1366981"/>
            <a:ext cx="3832556" cy="255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75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37FC-13A7-40DC-B721-C6EE6555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97582" cy="1325563"/>
          </a:xfrm>
        </p:spPr>
        <p:txBody>
          <a:bodyPr/>
          <a:lstStyle/>
          <a:p>
            <a:r>
              <a:rPr lang="en-US" dirty="0"/>
              <a:t>Type 2: wrist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AF2F-057A-42BB-B574-2BEF69C3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023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$50-100</a:t>
            </a:r>
          </a:p>
          <a:p>
            <a:r>
              <a:rPr lang="en-US" dirty="0"/>
              <a:t>Data retrieval</a:t>
            </a:r>
          </a:p>
          <a:p>
            <a:r>
              <a:rPr lang="en-US" dirty="0"/>
              <a:t>Step count</a:t>
            </a:r>
          </a:p>
          <a:p>
            <a:r>
              <a:rPr lang="en-US" dirty="0"/>
              <a:t>Distance</a:t>
            </a:r>
          </a:p>
          <a:p>
            <a:r>
              <a:rPr lang="en-US" dirty="0"/>
              <a:t>Stairs (direction)</a:t>
            </a:r>
          </a:p>
          <a:p>
            <a:r>
              <a:rPr lang="en-US" dirty="0"/>
              <a:t>Heart rate</a:t>
            </a:r>
          </a:p>
          <a:p>
            <a:r>
              <a:rPr lang="en-US" dirty="0"/>
              <a:t>Sleep: start, stop</a:t>
            </a:r>
          </a:p>
          <a:p>
            <a:r>
              <a:rPr lang="en-US" dirty="0"/>
              <a:t>Blood pressure (optional)</a:t>
            </a:r>
          </a:p>
          <a:p>
            <a:r>
              <a:rPr lang="en-US" dirty="0"/>
              <a:t>Oxygenation (relatively easy)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3F500-1F53-4E93-9CD9-EFB21E63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17" y="96900"/>
            <a:ext cx="1402965" cy="1402965"/>
          </a:xfrm>
          <a:prstGeom prst="rect">
            <a:avLst/>
          </a:prstGeom>
        </p:spPr>
      </p:pic>
      <p:pic>
        <p:nvPicPr>
          <p:cNvPr id="4098" name="Picture 2" descr="Image result for fitbit hr">
            <a:extLst>
              <a:ext uri="{FF2B5EF4-FFF2-40B4-BE49-F238E27FC236}">
                <a16:creationId xmlns:a16="http://schemas.microsoft.com/office/drawing/2014/main" id="{D93C01BC-9AFC-4FCA-B9EA-8B25FCB6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24" y="162048"/>
            <a:ext cx="978093" cy="133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12DA28-B90B-45E6-A6AA-B0473BB6AE88}"/>
              </a:ext>
            </a:extLst>
          </p:cNvPr>
          <p:cNvSpPr txBox="1">
            <a:spLocks/>
          </p:cNvSpPr>
          <p:nvPr/>
        </p:nvSpPr>
        <p:spPr>
          <a:xfrm>
            <a:off x="6308436" y="3513202"/>
            <a:ext cx="5470236" cy="28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Accelerator</a:t>
            </a:r>
          </a:p>
          <a:p>
            <a:r>
              <a:rPr lang="en-US" dirty="0"/>
              <a:t>Gyroscope</a:t>
            </a:r>
          </a:p>
          <a:p>
            <a:r>
              <a:rPr lang="en-US" dirty="0"/>
              <a:t>Every 3s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fitbit ionic">
            <a:extLst>
              <a:ext uri="{FF2B5EF4-FFF2-40B4-BE49-F238E27FC236}">
                <a16:creationId xmlns:a16="http://schemas.microsoft.com/office/drawing/2014/main" id="{2196D161-F2F8-4675-BA59-21DB0E6A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14" y="107672"/>
            <a:ext cx="2004907" cy="200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tbit versa lite">
            <a:extLst>
              <a:ext uri="{FF2B5EF4-FFF2-40B4-BE49-F238E27FC236}">
                <a16:creationId xmlns:a16="http://schemas.microsoft.com/office/drawing/2014/main" id="{53885647-2F4D-4750-82F3-7735828D2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880" r="16662" b="14987"/>
          <a:stretch/>
        </p:blipFill>
        <p:spPr bwMode="auto">
          <a:xfrm>
            <a:off x="7771938" y="313231"/>
            <a:ext cx="1397923" cy="15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AWEI WATCH GT KV">
            <a:extLst>
              <a:ext uri="{FF2B5EF4-FFF2-40B4-BE49-F238E27FC236}">
                <a16:creationId xmlns:a16="http://schemas.microsoft.com/office/drawing/2014/main" id="{6EE76934-A4EE-4B11-BF76-65DD91EF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861" y="1971177"/>
            <a:ext cx="2729218" cy="22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74D5-8BBB-4DB8-ACD4-82A8C846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Fitbit Ionic Constraints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0A6C-0FA7-47AD-A120-C25A15BA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Battery life with custom software running for 8 days</a:t>
            </a:r>
          </a:p>
          <a:p>
            <a:r>
              <a:rPr lang="en-CA" dirty="0"/>
              <a:t>Sensor sampling frequency &gt;1/3 Hz</a:t>
            </a:r>
          </a:p>
          <a:p>
            <a:r>
              <a:rPr lang="en-CA" dirty="0"/>
              <a:t>Sensors</a:t>
            </a:r>
          </a:p>
          <a:p>
            <a:pPr lvl="1"/>
            <a:r>
              <a:rPr lang="en-CA" dirty="0"/>
              <a:t>Accelerometer</a:t>
            </a:r>
          </a:p>
          <a:p>
            <a:pPr lvl="1"/>
            <a:r>
              <a:rPr lang="en-CA" dirty="0"/>
              <a:t>Global Positioning System (GPS)</a:t>
            </a:r>
          </a:p>
          <a:p>
            <a:r>
              <a:rPr lang="en-CA" dirty="0"/>
              <a:t>Data Privacy</a:t>
            </a:r>
          </a:p>
          <a:p>
            <a:pPr lvl="1"/>
            <a:r>
              <a:rPr lang="en-CA" dirty="0"/>
              <a:t>Ability to turn off communication capability of device</a:t>
            </a:r>
          </a:p>
          <a:p>
            <a:pPr lvl="1"/>
            <a:r>
              <a:rPr lang="en-CA" dirty="0"/>
              <a:t>Data stored on device</a:t>
            </a:r>
          </a:p>
          <a:p>
            <a:pPr lvl="2"/>
            <a:r>
              <a:rPr lang="en-CA" dirty="0"/>
              <a:t>5 MB storage</a:t>
            </a:r>
          </a:p>
          <a:p>
            <a:pPr lvl="3"/>
            <a:r>
              <a:rPr lang="en-CA" dirty="0"/>
              <a:t>Enough for 7 days of continuous logging at 1/3 Hz</a:t>
            </a:r>
          </a:p>
          <a:p>
            <a:pPr lvl="1"/>
            <a:r>
              <a:rPr lang="en-CA" dirty="0"/>
              <a:t>Direct retrieval of GPA and other identifying data</a:t>
            </a:r>
          </a:p>
          <a:p>
            <a:pPr lvl="2"/>
            <a:r>
              <a:rPr lang="en-CA" dirty="0"/>
              <a:t>No first-party (by company of device) logging of data</a:t>
            </a:r>
          </a:p>
          <a:p>
            <a:r>
              <a:rPr lang="en-CA" dirty="0"/>
              <a:t>Reproducibility of data</a:t>
            </a:r>
          </a:p>
          <a:p>
            <a:pPr lvl="1"/>
            <a:r>
              <a:rPr lang="en-CA" dirty="0"/>
              <a:t>Ability to turn off screen and all user interfacing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4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74D5-8BBB-4DB8-ACD4-82A8C846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Fitbit Ionic Objectives (in addition to Constraints)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0A6C-0FA7-47AD-A120-C25A15BA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Production at scale</a:t>
            </a:r>
          </a:p>
          <a:p>
            <a:pPr lvl="1"/>
            <a:r>
              <a:rPr lang="en-CA" dirty="0"/>
              <a:t>Potential for automated data retrieval process</a:t>
            </a:r>
          </a:p>
          <a:p>
            <a:pPr lvl="1"/>
            <a:r>
              <a:rPr lang="en-CA" dirty="0"/>
              <a:t>Potential for automated deployment of custom software to all devices</a:t>
            </a:r>
          </a:p>
          <a:p>
            <a:r>
              <a:rPr lang="en-CA" dirty="0"/>
              <a:t>Sensor sampling frequency of 1 Hz</a:t>
            </a:r>
          </a:p>
          <a:p>
            <a:r>
              <a:rPr lang="en-CA" dirty="0"/>
              <a:t>15 MB per sensor</a:t>
            </a:r>
          </a:p>
          <a:p>
            <a:pPr lvl="1"/>
            <a:r>
              <a:rPr lang="en-CA" dirty="0"/>
              <a:t>Enough for 7 days of continuous logging at 1 Hz</a:t>
            </a:r>
          </a:p>
          <a:p>
            <a:r>
              <a:rPr lang="en-CA" dirty="0"/>
              <a:t>Sensors</a:t>
            </a:r>
          </a:p>
          <a:p>
            <a:pPr lvl="1"/>
            <a:r>
              <a:rPr lang="en-CA" dirty="0"/>
              <a:t>Hear rate (beats per minute)</a:t>
            </a:r>
          </a:p>
          <a:p>
            <a:pPr lvl="1"/>
            <a:r>
              <a:rPr lang="en-CA" dirty="0"/>
              <a:t>Body presence (worn or not)</a:t>
            </a:r>
          </a:p>
          <a:p>
            <a:pPr lvl="1"/>
            <a:r>
              <a:rPr lang="en-CA" dirty="0"/>
              <a:t>Barometer</a:t>
            </a:r>
          </a:p>
          <a:p>
            <a:pPr lvl="1"/>
            <a:r>
              <a:rPr lang="en-CA" dirty="0"/>
              <a:t>Gyroscope</a:t>
            </a:r>
          </a:p>
          <a:p>
            <a:pPr lvl="1"/>
            <a:r>
              <a:rPr lang="en-CA" dirty="0"/>
              <a:t>Orientation (quaternion)</a:t>
            </a:r>
          </a:p>
          <a:p>
            <a:pPr lvl="1"/>
            <a:r>
              <a:rPr lang="en-CA" dirty="0"/>
              <a:t>Oxygenation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8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74D5-8BBB-4DB8-ACD4-82A8C846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Fitbit Ionic Test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0A6C-0FA7-47AD-A120-C25A15BA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System with empty program</a:t>
            </a:r>
          </a:p>
          <a:p>
            <a:r>
              <a:rPr lang="en-CA" dirty="0"/>
              <a:t>Barometer</a:t>
            </a:r>
          </a:p>
          <a:p>
            <a:r>
              <a:rPr lang="en-CA" dirty="0"/>
              <a:t>Gyroscope</a:t>
            </a:r>
          </a:p>
          <a:p>
            <a:r>
              <a:rPr lang="en-CA" dirty="0"/>
              <a:t>Accelerometer</a:t>
            </a:r>
          </a:p>
          <a:p>
            <a:r>
              <a:rPr lang="en-CA" dirty="0"/>
              <a:t>Heart Rate</a:t>
            </a:r>
          </a:p>
          <a:p>
            <a:r>
              <a:rPr lang="en-CA" dirty="0"/>
              <a:t>Orientation</a:t>
            </a:r>
          </a:p>
          <a:p>
            <a:r>
              <a:rPr lang="en-CA" dirty="0"/>
              <a:t>Body Presence</a:t>
            </a:r>
          </a:p>
          <a:p>
            <a:r>
              <a:rPr lang="en-CA" dirty="0"/>
              <a:t>Global Positioning System (GPS)</a:t>
            </a:r>
          </a:p>
          <a:p>
            <a:r>
              <a:rPr lang="en-CA" dirty="0"/>
              <a:t>Writing to device</a:t>
            </a:r>
          </a:p>
        </p:txBody>
      </p:sp>
    </p:spTree>
    <p:extLst>
      <p:ext uri="{BB962C8B-B14F-4D97-AF65-F5344CB8AC3E}">
        <p14:creationId xmlns:p14="http://schemas.microsoft.com/office/powerpoint/2010/main" val="116743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365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Mobility Tracking</vt:lpstr>
      <vt:lpstr>Targeted parameters</vt:lpstr>
      <vt:lpstr>Sensing requirements</vt:lpstr>
      <vt:lpstr>Sensor types</vt:lpstr>
      <vt:lpstr>Type 1: GPS</vt:lpstr>
      <vt:lpstr>Type 2: wrist watch</vt:lpstr>
      <vt:lpstr>Fitbit Ionic Constraints</vt:lpstr>
      <vt:lpstr>Fitbit Ionic Objectives (in addition to Constraints)</vt:lpstr>
      <vt:lpstr>Fitbit Ionic Test Components</vt:lpstr>
      <vt:lpstr>Fitbit Ionic Battery Test</vt:lpstr>
      <vt:lpstr>Huawei Watch 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Tracking</dc:title>
  <dc:creator>Qiyin Fang</dc:creator>
  <cp:lastModifiedBy>Adam Yu</cp:lastModifiedBy>
  <cp:revision>5</cp:revision>
  <dcterms:created xsi:type="dcterms:W3CDTF">2019-04-23T19:16:55Z</dcterms:created>
  <dcterms:modified xsi:type="dcterms:W3CDTF">2019-07-19T17:57:19Z</dcterms:modified>
</cp:coreProperties>
</file>