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304" r:id="rId5"/>
    <p:sldId id="283" r:id="rId6"/>
    <p:sldId id="284" r:id="rId7"/>
    <p:sldId id="285" r:id="rId8"/>
    <p:sldId id="286" r:id="rId9"/>
    <p:sldId id="287" r:id="rId10"/>
    <p:sldId id="296" r:id="rId11"/>
    <p:sldId id="297" r:id="rId12"/>
    <p:sldId id="298" r:id="rId13"/>
    <p:sldId id="299" r:id="rId14"/>
    <p:sldId id="288" r:id="rId15"/>
    <p:sldId id="289" r:id="rId16"/>
    <p:sldId id="290" r:id="rId17"/>
    <p:sldId id="291" r:id="rId18"/>
    <p:sldId id="300" r:id="rId19"/>
    <p:sldId id="301" r:id="rId20"/>
    <p:sldId id="302" r:id="rId21"/>
    <p:sldId id="303" r:id="rId22"/>
    <p:sldId id="292" r:id="rId23"/>
    <p:sldId id="293" r:id="rId24"/>
    <p:sldId id="294" r:id="rId25"/>
    <p:sldId id="295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05522-490C-4C60-A381-07126A4E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75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12C6A-E444-4FE6-951A-826552085C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52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МЕТОДЫ НАХОЖДЕНИЯ ТОЧЕЧНЫХ ОЦЕНОК НЕИЗВЕСТНЫХ ПАРАМЕТРОВ </a:t>
            </a:r>
            <a:r>
              <a:rPr lang="ru-RU" b="1" dirty="0" smtClean="0">
                <a:solidFill>
                  <a:srgbClr val="FF0000"/>
                </a:solidFill>
              </a:rPr>
              <a:t>РАСПРЕДЕЛЕНИЯ. МНК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altLang="ru-RU" sz="3600" smtClean="0">
                <a:solidFill>
                  <a:srgbClr val="FF0000"/>
                </a:solidFill>
              </a:rPr>
              <a:t>Пример: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2400" smtClean="0"/>
              <a:t>Измерения заданы таблицей:</a:t>
            </a:r>
            <a:endParaRPr lang="en-US" altLang="ru-RU" sz="2400" smtClean="0"/>
          </a:p>
          <a:p>
            <a:pPr>
              <a:buFontTx/>
              <a:buNone/>
            </a:pPr>
            <a:endParaRPr lang="en-US" altLang="ru-RU" sz="2400" smtClean="0"/>
          </a:p>
          <a:p>
            <a:pPr>
              <a:buFontTx/>
              <a:buNone/>
            </a:pPr>
            <a:endParaRPr lang="en-US" altLang="ru-RU" sz="2400" smtClean="0"/>
          </a:p>
          <a:p>
            <a:pPr>
              <a:buFontTx/>
              <a:buNone/>
            </a:pPr>
            <a:endParaRPr lang="en-US" altLang="ru-RU" sz="2400" smtClean="0"/>
          </a:p>
          <a:p>
            <a:pPr>
              <a:buFontTx/>
              <a:buNone/>
            </a:pPr>
            <a:endParaRPr lang="en-US" altLang="ru-RU" sz="2400" smtClean="0"/>
          </a:p>
          <a:p>
            <a:pPr>
              <a:buFontTx/>
              <a:buNone/>
            </a:pPr>
            <a:endParaRPr lang="ru-RU" altLang="ru-RU" smtClean="0"/>
          </a:p>
          <a:p>
            <a:pPr>
              <a:buFontTx/>
              <a:buNone/>
            </a:pPr>
            <a:r>
              <a:rPr lang="ru-RU" altLang="ru-RU" smtClean="0"/>
              <a:t>Считая вид зависимости линейным, т. е. </a:t>
            </a:r>
          </a:p>
          <a:p>
            <a:pPr>
              <a:buFontTx/>
              <a:buNone/>
            </a:pPr>
            <a:r>
              <a:rPr lang="en-US" altLang="ru-RU" smtClean="0">
                <a:solidFill>
                  <a:srgbClr val="008000"/>
                </a:solidFill>
              </a:rPr>
              <a:t>y = </a:t>
            </a:r>
            <a:r>
              <a:rPr lang="en-US" altLang="ru-RU" i="1" smtClean="0">
                <a:solidFill>
                  <a:srgbClr val="008000"/>
                </a:solidFill>
              </a:rPr>
              <a:t>a</a:t>
            </a:r>
            <a:r>
              <a:rPr lang="en-US" altLang="ru-RU" smtClean="0">
                <a:solidFill>
                  <a:srgbClr val="008000"/>
                </a:solidFill>
              </a:rPr>
              <a:t>x + </a:t>
            </a:r>
            <a:r>
              <a:rPr lang="en-US" altLang="ru-RU" i="1" smtClean="0">
                <a:solidFill>
                  <a:srgbClr val="008000"/>
                </a:solidFill>
              </a:rPr>
              <a:t>b</a:t>
            </a:r>
            <a:r>
              <a:rPr lang="ru-RU" altLang="ru-RU" i="1" smtClean="0">
                <a:solidFill>
                  <a:srgbClr val="008000"/>
                </a:solidFill>
              </a:rPr>
              <a:t>,</a:t>
            </a:r>
            <a:r>
              <a:rPr lang="ru-RU" altLang="ru-RU" i="1" smtClean="0"/>
              <a:t> </a:t>
            </a:r>
            <a:r>
              <a:rPr lang="ru-RU" altLang="ru-RU" smtClean="0"/>
              <a:t>найти неизвестные параметры зависимости</a:t>
            </a:r>
            <a:r>
              <a:rPr lang="ru-RU" altLang="ru-RU" i="1" smtClean="0"/>
              <a:t> </a:t>
            </a:r>
            <a:r>
              <a:rPr lang="en-US" altLang="ru-RU" i="1" smtClean="0">
                <a:solidFill>
                  <a:srgbClr val="008000"/>
                </a:solidFill>
              </a:rPr>
              <a:t>a  </a:t>
            </a:r>
            <a:r>
              <a:rPr lang="ru-RU" altLang="ru-RU" smtClean="0"/>
              <a:t>и</a:t>
            </a:r>
            <a:r>
              <a:rPr lang="ru-RU" altLang="ru-RU" smtClean="0">
                <a:solidFill>
                  <a:srgbClr val="008000"/>
                </a:solidFill>
              </a:rPr>
              <a:t> </a:t>
            </a:r>
            <a:r>
              <a:rPr lang="en-US" altLang="ru-RU" i="1" smtClean="0">
                <a:solidFill>
                  <a:srgbClr val="008000"/>
                </a:solidFill>
              </a:rPr>
              <a:t>b</a:t>
            </a:r>
            <a:r>
              <a:rPr lang="en-US" altLang="ru-RU" i="1" smtClean="0"/>
              <a:t> </a:t>
            </a:r>
            <a:r>
              <a:rPr lang="ru-RU" altLang="ru-RU" smtClean="0"/>
              <a:t>по МНК.</a:t>
            </a:r>
            <a:endParaRPr lang="ru-RU" altLang="ru-RU" sz="2400" smtClean="0"/>
          </a:p>
        </p:txBody>
      </p:sp>
      <p:graphicFrame>
        <p:nvGraphicFramePr>
          <p:cNvPr id="79896" name="Group 24"/>
          <p:cNvGraphicFramePr>
            <a:graphicFrameLocks noGrp="1"/>
          </p:cNvGraphicFramePr>
          <p:nvPr>
            <p:ph sz="half" idx="2"/>
          </p:nvPr>
        </p:nvGraphicFramePr>
        <p:xfrm>
          <a:off x="684213" y="2276475"/>
          <a:ext cx="8002587" cy="1728788"/>
        </p:xfrm>
        <a:graphic>
          <a:graphicData uri="http://schemas.openxmlformats.org/drawingml/2006/table">
            <a:tbl>
              <a:tblPr/>
              <a:tblGrid>
                <a:gridCol w="1600200"/>
                <a:gridCol w="1600200"/>
                <a:gridCol w="1601787"/>
                <a:gridCol w="1600200"/>
                <a:gridCol w="1600200"/>
              </a:tblGrid>
              <a:tr h="865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х</a:t>
                      </a:r>
                      <a:r>
                        <a:rPr kumimoji="0" lang="en-US" sz="3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3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52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pPr algn="l"/>
            <a:r>
              <a:rPr lang="ru-RU" altLang="ru-RU" sz="3600" smtClean="0">
                <a:solidFill>
                  <a:srgbClr val="FF0000"/>
                </a:solidFill>
              </a:rPr>
              <a:t>Пример: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002588" cy="5183187"/>
          </a:xfrm>
        </p:spPr>
        <p:txBody>
          <a:bodyPr/>
          <a:lstStyle/>
          <a:p>
            <a:pPr>
              <a:buFontTx/>
              <a:buNone/>
            </a:pPr>
            <a:endParaRPr lang="ru-RU" altLang="ru-RU" sz="2800" dirty="0" smtClean="0"/>
          </a:p>
          <a:p>
            <a:pPr>
              <a:buFontTx/>
              <a:buNone/>
            </a:pPr>
            <a:r>
              <a:rPr lang="ru-RU" altLang="ru-RU" sz="2800" dirty="0" smtClean="0"/>
              <a:t>Построим расчетную таблицу</a:t>
            </a:r>
          </a:p>
          <a:p>
            <a:pPr>
              <a:buFontTx/>
              <a:buNone/>
            </a:pPr>
            <a:endParaRPr lang="ru-RU" altLang="ru-RU" sz="2800" dirty="0" smtClean="0"/>
          </a:p>
          <a:p>
            <a:pPr>
              <a:buFontTx/>
              <a:buNone/>
            </a:pPr>
            <a:endParaRPr lang="ru-RU" altLang="ru-RU" sz="2800" dirty="0" smtClean="0"/>
          </a:p>
          <a:p>
            <a:pPr>
              <a:buFontTx/>
              <a:buNone/>
            </a:pPr>
            <a:endParaRPr lang="ru-RU" altLang="ru-RU" sz="2800" dirty="0" smtClean="0"/>
          </a:p>
          <a:p>
            <a:pPr>
              <a:buFontTx/>
              <a:buNone/>
            </a:pPr>
            <a:endParaRPr lang="ru-RU" altLang="ru-RU" sz="2800" dirty="0" smtClean="0"/>
          </a:p>
          <a:p>
            <a:pPr>
              <a:buFontTx/>
              <a:buNone/>
            </a:pPr>
            <a:endParaRPr lang="ru-RU" altLang="ru-RU" sz="2800" dirty="0" smtClean="0"/>
          </a:p>
          <a:p>
            <a:pPr>
              <a:buFontTx/>
              <a:buNone/>
            </a:pPr>
            <a:endParaRPr lang="ru-RU" altLang="ru-RU" sz="2800" dirty="0" smtClean="0"/>
          </a:p>
          <a:p>
            <a:pPr>
              <a:buFontTx/>
              <a:buNone/>
            </a:pPr>
            <a:endParaRPr lang="ru-RU" altLang="ru-RU" sz="2800" dirty="0" smtClean="0"/>
          </a:p>
          <a:p>
            <a:pPr>
              <a:buFontTx/>
              <a:buNone/>
            </a:pPr>
            <a:endParaRPr lang="ru-RU" altLang="ru-RU" sz="2800" dirty="0" smtClean="0"/>
          </a:p>
        </p:txBody>
      </p:sp>
      <p:graphicFrame>
        <p:nvGraphicFramePr>
          <p:cNvPr id="52736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7675" y="1196975"/>
          <a:ext cx="33845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Формула" r:id="rId3" imgW="1244600" imgH="254000" progId="Equation.3">
                  <p:embed/>
                </p:oleObj>
              </mc:Choice>
              <mc:Fallback>
                <p:oleObj name="Формула" r:id="rId3" imgW="12446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196975"/>
                        <a:ext cx="33845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87675" y="476250"/>
          <a:ext cx="34559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Формула" r:id="rId5" imgW="1675673" imgH="253890" progId="Equation.3">
                  <p:embed/>
                </p:oleObj>
              </mc:Choice>
              <mc:Fallback>
                <p:oleObj name="Формула" r:id="rId5" imgW="16756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76250"/>
                        <a:ext cx="34559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9" name="Group 53"/>
          <p:cNvGraphicFramePr>
            <a:graphicFrameLocks noGrp="1"/>
          </p:cNvGraphicFramePr>
          <p:nvPr/>
        </p:nvGraphicFramePr>
        <p:xfrm>
          <a:off x="1403350" y="2492375"/>
          <a:ext cx="6769100" cy="4064002"/>
        </p:xfrm>
        <a:graphic>
          <a:graphicData uri="http://schemas.openxmlformats.org/drawingml/2006/table">
            <a:tbl>
              <a:tblPr/>
              <a:tblGrid>
                <a:gridCol w="1692275"/>
                <a:gridCol w="1692275"/>
                <a:gridCol w="1692275"/>
                <a:gridCol w="1692275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Σ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=10</a:t>
                      </a:r>
                      <a:endParaRPr kumimoji="0" lang="el-GR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Σ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=18</a:t>
                      </a:r>
                      <a:endParaRPr kumimoji="0" lang="el-GR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Σ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=50</a:t>
                      </a:r>
                      <a:endParaRPr kumimoji="0" lang="el-GR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72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altLang="ru-RU" sz="2800" smtClean="0">
                <a:solidFill>
                  <a:srgbClr val="FF0000"/>
                </a:solidFill>
              </a:rPr>
              <a:t>Пример: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81075"/>
            <a:ext cx="8291513" cy="568801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2800" smtClean="0"/>
              <a:t>30</a:t>
            </a:r>
            <a:r>
              <a:rPr lang="en-US" altLang="ru-RU" sz="2800" i="1" smtClean="0">
                <a:solidFill>
                  <a:srgbClr val="008000"/>
                </a:solidFill>
              </a:rPr>
              <a:t>a </a:t>
            </a:r>
            <a:r>
              <a:rPr lang="ru-RU" altLang="ru-RU" sz="2800" smtClean="0"/>
              <a:t>+10</a:t>
            </a:r>
            <a:r>
              <a:rPr lang="en-US" altLang="ru-RU" sz="2800" i="1" smtClean="0">
                <a:solidFill>
                  <a:srgbClr val="008000"/>
                </a:solidFill>
              </a:rPr>
              <a:t>b </a:t>
            </a:r>
            <a:r>
              <a:rPr lang="en-US" altLang="ru-RU" sz="2800" smtClean="0"/>
              <a:t>= 50 </a:t>
            </a:r>
            <a:r>
              <a:rPr lang="ru-RU" altLang="ru-RU" sz="2800" smtClean="0"/>
              <a:t>   расширенная</a:t>
            </a:r>
          </a:p>
          <a:p>
            <a:pPr>
              <a:buFontTx/>
              <a:buNone/>
            </a:pPr>
            <a:r>
              <a:rPr lang="en-US" altLang="ru-RU" sz="2800" smtClean="0"/>
              <a:t>10</a:t>
            </a:r>
            <a:r>
              <a:rPr lang="en-US" altLang="ru-RU" sz="2800" i="1" smtClean="0">
                <a:solidFill>
                  <a:srgbClr val="008000"/>
                </a:solidFill>
              </a:rPr>
              <a:t>a </a:t>
            </a:r>
            <a:r>
              <a:rPr lang="ru-RU" altLang="ru-RU" sz="2800" smtClean="0"/>
              <a:t>+</a:t>
            </a:r>
            <a:r>
              <a:rPr lang="en-US" altLang="ru-RU" sz="2800" smtClean="0"/>
              <a:t>  4</a:t>
            </a:r>
            <a:r>
              <a:rPr lang="en-US" altLang="ru-RU" sz="2800" i="1" smtClean="0">
                <a:solidFill>
                  <a:srgbClr val="008000"/>
                </a:solidFill>
              </a:rPr>
              <a:t>b </a:t>
            </a:r>
            <a:r>
              <a:rPr lang="en-US" altLang="ru-RU" sz="2800" smtClean="0"/>
              <a:t>= 18</a:t>
            </a:r>
            <a:r>
              <a:rPr lang="ru-RU" altLang="ru-RU" sz="2800" smtClean="0"/>
              <a:t>     матрица</a:t>
            </a:r>
          </a:p>
          <a:p>
            <a:pPr>
              <a:buFontTx/>
              <a:buNone/>
            </a:pPr>
            <a:r>
              <a:rPr lang="ru-RU" altLang="ru-RU" sz="2800" smtClean="0"/>
              <a:t>По методу Крамера</a:t>
            </a:r>
          </a:p>
          <a:p>
            <a:pPr>
              <a:buFontTx/>
              <a:buNone/>
            </a:pPr>
            <a:endParaRPr lang="ru-RU" altLang="ru-RU" sz="2800" smtClean="0"/>
          </a:p>
          <a:p>
            <a:pPr>
              <a:buFontTx/>
              <a:buNone/>
            </a:pPr>
            <a:endParaRPr lang="ru-RU" altLang="ru-RU" sz="2800" smtClean="0"/>
          </a:p>
          <a:p>
            <a:pPr>
              <a:buFontTx/>
              <a:buNone/>
            </a:pPr>
            <a:endParaRPr lang="ru-RU" altLang="ru-RU" sz="2800" smtClean="0"/>
          </a:p>
        </p:txBody>
      </p:sp>
      <p:graphicFrame>
        <p:nvGraphicFramePr>
          <p:cNvPr id="3994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0825" y="2492375"/>
          <a:ext cx="770572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Формула" r:id="rId3" imgW="2679700" imgH="914400" progId="Equation.3">
                  <p:embed/>
                </p:oleObj>
              </mc:Choice>
              <mc:Fallback>
                <p:oleObj name="Формула" r:id="rId3" imgW="2679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492375"/>
                        <a:ext cx="7705725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867400" y="692150"/>
          <a:ext cx="302577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Формула" r:id="rId5" imgW="787400" imgH="457200" progId="Equation.3">
                  <p:embed/>
                </p:oleObj>
              </mc:Choice>
              <mc:Fallback>
                <p:oleObj name="Формула" r:id="rId5" imgW="78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92150"/>
                        <a:ext cx="302577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8"/>
          <p:cNvGraphicFramePr>
            <a:graphicFrameLocks noChangeAspect="1"/>
          </p:cNvGraphicFramePr>
          <p:nvPr/>
        </p:nvGraphicFramePr>
        <p:xfrm>
          <a:off x="2700338" y="4365625"/>
          <a:ext cx="554355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Формула" r:id="rId7" imgW="1778000" imgH="914400" progId="Equation.3">
                  <p:embed/>
                </p:oleObj>
              </mc:Choice>
              <mc:Fallback>
                <p:oleObj name="Формула" r:id="rId7" imgW="1778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365625"/>
                        <a:ext cx="5543550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79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altLang="ru-RU" sz="4000" smtClean="0">
                <a:solidFill>
                  <a:srgbClr val="FF0000"/>
                </a:solidFill>
              </a:rPr>
              <a:t>Пример: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545137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4400" smtClean="0"/>
              <a:t>Таким образом, полученная модель имеет вид:</a:t>
            </a:r>
            <a:endParaRPr lang="en-US" altLang="ru-RU" sz="4400" smtClean="0"/>
          </a:p>
          <a:p>
            <a:pPr>
              <a:buFontTx/>
              <a:buNone/>
            </a:pPr>
            <a:endParaRPr lang="en-US" altLang="ru-RU" sz="4400" smtClean="0"/>
          </a:p>
          <a:p>
            <a:pPr algn="ctr">
              <a:buFontTx/>
              <a:buNone/>
            </a:pPr>
            <a:r>
              <a:rPr lang="en-US" altLang="ru-RU" sz="5400" smtClean="0">
                <a:solidFill>
                  <a:srgbClr val="008000"/>
                </a:solidFill>
              </a:rPr>
              <a:t>y = x + 2</a:t>
            </a:r>
            <a:endParaRPr lang="ru-RU" altLang="ru-RU" sz="5400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endParaRPr lang="ru-RU" altLang="ru-RU" sz="540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65188"/>
          </a:xfrm>
        </p:spPr>
        <p:txBody>
          <a:bodyPr/>
          <a:lstStyle/>
          <a:p>
            <a:pPr eaLnBrk="1" hangingPunct="1"/>
            <a:r>
              <a:rPr lang="ru-RU" altLang="ru-RU" smtClean="0">
                <a:solidFill>
                  <a:srgbClr val="0000CC"/>
                </a:solidFill>
              </a:rPr>
              <a:t>Параболическая зависимость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507413" cy="53292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mtClean="0"/>
              <a:t>Пусть зависимость  между </a:t>
            </a:r>
            <a:r>
              <a:rPr lang="en-US" altLang="ru-RU" smtClean="0"/>
              <a:t>X </a:t>
            </a:r>
            <a:r>
              <a:rPr lang="ru-RU" altLang="ru-RU" smtClean="0"/>
              <a:t>и </a:t>
            </a:r>
            <a:r>
              <a:rPr lang="en-US" altLang="ru-RU" smtClean="0"/>
              <a:t>Y</a:t>
            </a:r>
            <a:r>
              <a:rPr lang="ru-RU" altLang="ru-RU" smtClean="0"/>
              <a:t> имеет </a:t>
            </a:r>
            <a:r>
              <a:rPr lang="ru-RU" altLang="ru-RU" smtClean="0">
                <a:solidFill>
                  <a:srgbClr val="008000"/>
                </a:solidFill>
              </a:rPr>
              <a:t>параболический вид</a:t>
            </a:r>
            <a:r>
              <a:rPr lang="ru-RU" altLang="ru-RU" smtClean="0"/>
              <a:t>, т. е. </a:t>
            </a:r>
          </a:p>
          <a:p>
            <a:pPr eaLnBrk="1" hangingPunct="1">
              <a:buFontTx/>
              <a:buNone/>
            </a:pPr>
            <a:endParaRPr lang="ru-RU" altLang="ru-RU" smtClean="0"/>
          </a:p>
          <a:p>
            <a:pPr eaLnBrk="1" hangingPunct="1">
              <a:buFontTx/>
              <a:buNone/>
            </a:pPr>
            <a:r>
              <a:rPr lang="ru-RU" altLang="ru-RU" smtClean="0"/>
              <a:t>Тогда </a:t>
            </a:r>
            <a:r>
              <a:rPr lang="en-US" altLang="ru-RU" smtClean="0"/>
              <a:t>Q </a:t>
            </a:r>
            <a:r>
              <a:rPr lang="ru-RU" altLang="ru-RU" smtClean="0"/>
              <a:t>приобретает вид:</a:t>
            </a:r>
          </a:p>
          <a:p>
            <a:pPr eaLnBrk="1" hangingPunct="1">
              <a:buFontTx/>
              <a:buNone/>
            </a:pPr>
            <a:endParaRPr lang="ru-RU" altLang="ru-RU" smtClean="0"/>
          </a:p>
          <a:p>
            <a:pPr eaLnBrk="1" hangingPunct="1">
              <a:buFontTx/>
              <a:buNone/>
            </a:pPr>
            <a:endParaRPr lang="ru-RU" altLang="ru-RU" smtClean="0"/>
          </a:p>
          <a:p>
            <a:pPr eaLnBrk="1" hangingPunct="1">
              <a:buFontTx/>
              <a:buNone/>
            </a:pPr>
            <a:endParaRPr lang="ru-RU" altLang="ru-RU" smtClean="0"/>
          </a:p>
          <a:p>
            <a:pPr eaLnBrk="1" hangingPunct="1">
              <a:buFontTx/>
              <a:buNone/>
            </a:pPr>
            <a:r>
              <a:rPr lang="ru-RU" altLang="ru-RU" smtClean="0"/>
              <a:t>Чтобы найти оценки неизвестных параметров </a:t>
            </a:r>
            <a:r>
              <a:rPr lang="ru-RU" altLang="ru-RU" b="1" i="1" smtClean="0"/>
              <a:t>а</a:t>
            </a:r>
            <a:r>
              <a:rPr lang="ru-RU" altLang="ru-RU" smtClean="0"/>
              <a:t>, </a:t>
            </a:r>
            <a:r>
              <a:rPr lang="en-US" altLang="ru-RU" b="1" i="1" smtClean="0"/>
              <a:t>b </a:t>
            </a:r>
            <a:r>
              <a:rPr lang="ru-RU" altLang="ru-RU" smtClean="0"/>
              <a:t>и</a:t>
            </a:r>
            <a:r>
              <a:rPr lang="ru-RU" altLang="ru-RU" b="1" i="1" smtClean="0"/>
              <a:t> с </a:t>
            </a:r>
            <a:r>
              <a:rPr lang="ru-RU" altLang="ru-RU" smtClean="0"/>
              <a:t>необходимо:</a:t>
            </a:r>
          </a:p>
        </p:txBody>
      </p:sp>
      <p:graphicFrame>
        <p:nvGraphicFramePr>
          <p:cNvPr id="2765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10350" y="2584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Формула" r:id="rId3" imgW="114120" imgH="215640" progId="Equation.3">
                  <p:embed/>
                </p:oleObj>
              </mc:Choice>
              <mc:Fallback>
                <p:oleObj name="Формула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584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0" y="3030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endParaRPr lang="ru-RU" altLang="ru-RU"/>
          </a:p>
        </p:txBody>
      </p:sp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1979613" y="2205038"/>
          <a:ext cx="4749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Формула" r:id="rId5" imgW="1028520" imgH="228600" progId="Equation.3">
                  <p:embed/>
                </p:oleObj>
              </mc:Choice>
              <mc:Fallback>
                <p:oleObj name="Формула" r:id="rId5" imgW="1028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05038"/>
                        <a:ext cx="47498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0" y="3392488"/>
            <a:ext cx="227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ru-RU" altLang="ru-RU" sz="1200">
                <a:cs typeface="Times New Roman" pitchFamily="18" charset="0"/>
              </a:rPr>
              <a:t>.</a:t>
            </a:r>
            <a:endParaRPr lang="ru-RU" altLang="ru-RU"/>
          </a:p>
        </p:txBody>
      </p:sp>
      <p:graphicFrame>
        <p:nvGraphicFramePr>
          <p:cNvPr id="51303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58888" y="3716338"/>
          <a:ext cx="65532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Формула" r:id="rId7" imgW="1726920" imgH="431640" progId="Equation.3">
                  <p:embed/>
                </p:oleObj>
              </mc:Choice>
              <mc:Fallback>
                <p:oleObj name="Формула" r:id="rId7" imgW="1726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16338"/>
                        <a:ext cx="65532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54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>
                <a:solidFill>
                  <a:srgbClr val="0000CC"/>
                </a:solidFill>
              </a:rPr>
              <a:t>Параболическая зависимость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8713788" cy="5183187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ru-RU" altLang="ru-RU" smtClean="0"/>
              <a:t>Для минимизации функционала </a:t>
            </a:r>
            <a:r>
              <a:rPr lang="en-US" altLang="ru-RU" smtClean="0"/>
              <a:t>Q</a:t>
            </a:r>
            <a:r>
              <a:rPr lang="ru-RU" altLang="ru-RU" smtClean="0"/>
              <a:t> необходимо продифференцировать его по </a:t>
            </a:r>
            <a:r>
              <a:rPr lang="en-US" altLang="ru-RU" b="1" i="1" smtClean="0">
                <a:solidFill>
                  <a:srgbClr val="008000"/>
                </a:solidFill>
              </a:rPr>
              <a:t>a</a:t>
            </a:r>
            <a:r>
              <a:rPr lang="ru-RU" altLang="ru-RU" b="1" i="1" smtClean="0">
                <a:solidFill>
                  <a:srgbClr val="008000"/>
                </a:solidFill>
              </a:rPr>
              <a:t>,</a:t>
            </a:r>
            <a:r>
              <a:rPr lang="en-US" altLang="ru-RU" smtClean="0"/>
              <a:t> </a:t>
            </a:r>
            <a:r>
              <a:rPr lang="en-US" altLang="ru-RU" b="1" i="1" smtClean="0">
                <a:solidFill>
                  <a:srgbClr val="008000"/>
                </a:solidFill>
              </a:rPr>
              <a:t>b</a:t>
            </a:r>
            <a:r>
              <a:rPr lang="en-US" altLang="ru-RU" smtClean="0"/>
              <a:t> </a:t>
            </a:r>
            <a:r>
              <a:rPr lang="ru-RU" altLang="ru-RU" smtClean="0"/>
              <a:t>и </a:t>
            </a:r>
            <a:r>
              <a:rPr lang="ru-RU" altLang="ru-RU" b="1" i="1" smtClean="0">
                <a:solidFill>
                  <a:srgbClr val="008000"/>
                </a:solidFill>
              </a:rPr>
              <a:t>с</a:t>
            </a:r>
            <a:r>
              <a:rPr lang="ru-RU" altLang="ru-RU" b="1" i="1" smtClean="0"/>
              <a:t>, </a:t>
            </a:r>
            <a:r>
              <a:rPr lang="ru-RU" altLang="ru-RU" smtClean="0"/>
              <a:t>приравнять производные 0 и</a:t>
            </a:r>
            <a:r>
              <a:rPr lang="ru-RU" altLang="ru-RU" b="1" i="1" smtClean="0"/>
              <a:t> </a:t>
            </a:r>
            <a:r>
              <a:rPr lang="en-US" altLang="ru-RU" smtClean="0"/>
              <a:t> </a:t>
            </a:r>
            <a:r>
              <a:rPr lang="ru-RU" altLang="ru-RU" smtClean="0"/>
              <a:t>решить полученную СЛАУ: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endParaRPr lang="ru-RU" altLang="ru-RU" smtClean="0"/>
          </a:p>
        </p:txBody>
      </p:sp>
      <p:graphicFrame>
        <p:nvGraphicFramePr>
          <p:cNvPr id="5140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8313" y="3789363"/>
          <a:ext cx="8496300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Формула" r:id="rId3" imgW="2019240" imgH="406080" progId="Equation.3">
                  <p:embed/>
                </p:oleObj>
              </mc:Choice>
              <mc:Fallback>
                <p:oleObj name="Формула" r:id="rId3" imgW="20192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89363"/>
                        <a:ext cx="8496300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69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ru-RU" altLang="ru-RU" smtClean="0">
                <a:solidFill>
                  <a:srgbClr val="0000CC"/>
                </a:solidFill>
              </a:rPr>
              <a:t>Параболическая зависимость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362950" cy="4857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mtClean="0"/>
              <a:t>2. С помощью расчетной таблицы рассчитать коэффициенты СЛАУ: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51508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3860800"/>
          <a:ext cx="78486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Формула" r:id="rId3" imgW="2222280" imgH="253800" progId="Equation.3">
                  <p:embed/>
                </p:oleObj>
              </mc:Choice>
              <mc:Fallback>
                <p:oleObj name="Формула" r:id="rId3" imgW="2222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60800"/>
                        <a:ext cx="78486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2" name="Object 10"/>
          <p:cNvGraphicFramePr>
            <a:graphicFrameLocks noChangeAspect="1"/>
          </p:cNvGraphicFramePr>
          <p:nvPr/>
        </p:nvGraphicFramePr>
        <p:xfrm>
          <a:off x="684213" y="2636838"/>
          <a:ext cx="78486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Формула" r:id="rId5" imgW="2222280" imgH="253800" progId="Equation.3">
                  <p:embed/>
                </p:oleObj>
              </mc:Choice>
              <mc:Fallback>
                <p:oleObj name="Формула" r:id="rId5" imgW="2222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36838"/>
                        <a:ext cx="78486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3" name="Object 11"/>
          <p:cNvGraphicFramePr>
            <a:graphicFrameLocks noChangeAspect="1"/>
          </p:cNvGraphicFramePr>
          <p:nvPr/>
        </p:nvGraphicFramePr>
        <p:xfrm>
          <a:off x="827088" y="5157788"/>
          <a:ext cx="76327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Формула" r:id="rId7" imgW="1815840" imgH="253800" progId="Equation.3">
                  <p:embed/>
                </p:oleObj>
              </mc:Choice>
              <mc:Fallback>
                <p:oleObj name="Формула" r:id="rId7" imgW="1815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157788"/>
                        <a:ext cx="76327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46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ru-RU" altLang="ru-RU" smtClean="0">
                <a:solidFill>
                  <a:srgbClr val="0000CC"/>
                </a:solidFill>
              </a:rPr>
              <a:t>Параболическая зависимость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435975" cy="55435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ru-RU" altLang="ru-RU" sz="3600" dirty="0" smtClean="0"/>
              <a:t>3. Решить СЛАУ любым известным методом.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ru-RU" altLang="ru-RU" sz="3600" dirty="0" smtClean="0"/>
              <a:t>4. Построить в координатных осях данные точки                и полученную параболу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ru-RU" altLang="ru-RU" sz="3600" dirty="0" smtClean="0"/>
              <a:t>   и убедится в адекватности модели объекту.</a:t>
            </a:r>
          </a:p>
        </p:txBody>
      </p:sp>
      <p:graphicFrame>
        <p:nvGraphicFramePr>
          <p:cNvPr id="3072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11379346"/>
              </p:ext>
            </p:extLst>
          </p:nvPr>
        </p:nvGraphicFramePr>
        <p:xfrm>
          <a:off x="3635896" y="3284984"/>
          <a:ext cx="15843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Формула" r:id="rId3" imgW="495000" imgH="228600" progId="Equation.3">
                  <p:embed/>
                </p:oleObj>
              </mc:Choice>
              <mc:Fallback>
                <p:oleObj name="Формула" r:id="rId3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284984"/>
                        <a:ext cx="15843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25842772"/>
              </p:ext>
            </p:extLst>
          </p:nvPr>
        </p:nvGraphicFramePr>
        <p:xfrm>
          <a:off x="3059832" y="3861048"/>
          <a:ext cx="41036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Формула" r:id="rId5" imgW="1028520" imgH="228600" progId="Equation.3">
                  <p:embed/>
                </p:oleObj>
              </mc:Choice>
              <mc:Fallback>
                <p:oleObj name="Формула" r:id="rId5" imgW="1028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861048"/>
                        <a:ext cx="41036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6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altLang="ru-RU" sz="3600" smtClean="0">
                <a:solidFill>
                  <a:srgbClr val="FF0000"/>
                </a:solidFill>
              </a:rPr>
              <a:t>Пример: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2400" dirty="0" smtClean="0"/>
              <a:t>Измерения заданы таблицей:</a:t>
            </a:r>
            <a:endParaRPr lang="en-US" altLang="ru-RU" sz="2400" dirty="0" smtClean="0"/>
          </a:p>
          <a:p>
            <a:pPr>
              <a:buFontTx/>
              <a:buNone/>
            </a:pPr>
            <a:endParaRPr lang="en-US" altLang="ru-RU" sz="2400" dirty="0" smtClean="0"/>
          </a:p>
          <a:p>
            <a:pPr>
              <a:buFontTx/>
              <a:buNone/>
            </a:pPr>
            <a:endParaRPr lang="en-US" altLang="ru-RU" sz="2400" dirty="0" smtClean="0"/>
          </a:p>
          <a:p>
            <a:pPr>
              <a:buFontTx/>
              <a:buNone/>
            </a:pPr>
            <a:endParaRPr lang="en-US" altLang="ru-RU" sz="2400" dirty="0" smtClean="0"/>
          </a:p>
          <a:p>
            <a:pPr>
              <a:buFontTx/>
              <a:buNone/>
            </a:pPr>
            <a:endParaRPr lang="en-US" altLang="ru-RU" sz="2400" dirty="0" smtClean="0"/>
          </a:p>
          <a:p>
            <a:pPr>
              <a:buFontTx/>
              <a:buNone/>
            </a:pPr>
            <a:endParaRPr lang="ru-RU" altLang="ru-RU" dirty="0" smtClean="0"/>
          </a:p>
          <a:p>
            <a:pPr>
              <a:buFontTx/>
              <a:buNone/>
            </a:pPr>
            <a:r>
              <a:rPr lang="ru-RU" altLang="ru-RU" dirty="0" smtClean="0"/>
              <a:t>Считая вид зависимости линейным, т. е. </a:t>
            </a:r>
          </a:p>
          <a:p>
            <a:pPr>
              <a:buFontTx/>
              <a:buNone/>
            </a:pPr>
            <a:r>
              <a:rPr lang="en-US" altLang="ru-RU" dirty="0" smtClean="0"/>
              <a:t>                                    </a:t>
            </a:r>
            <a:r>
              <a:rPr lang="ru-RU" altLang="ru-RU" dirty="0" smtClean="0"/>
              <a:t>найти неизвестные параметры зависимости</a:t>
            </a:r>
            <a:r>
              <a:rPr lang="ru-RU" altLang="ru-RU" i="1" dirty="0" smtClean="0"/>
              <a:t> </a:t>
            </a:r>
            <a:r>
              <a:rPr lang="en-US" altLang="ru-RU" b="1" i="1" dirty="0" smtClean="0">
                <a:solidFill>
                  <a:srgbClr val="008000"/>
                </a:solidFill>
              </a:rPr>
              <a:t>a, b </a:t>
            </a:r>
            <a:r>
              <a:rPr lang="ru-RU" altLang="ru-RU" dirty="0" smtClean="0"/>
              <a:t>и</a:t>
            </a:r>
            <a:r>
              <a:rPr lang="ru-RU" altLang="ru-RU" dirty="0" smtClean="0">
                <a:solidFill>
                  <a:srgbClr val="008000"/>
                </a:solidFill>
              </a:rPr>
              <a:t> </a:t>
            </a:r>
            <a:r>
              <a:rPr lang="en-US" altLang="ru-RU" b="1" i="1" dirty="0" smtClean="0">
                <a:solidFill>
                  <a:srgbClr val="008000"/>
                </a:solidFill>
              </a:rPr>
              <a:t>c</a:t>
            </a:r>
            <a:r>
              <a:rPr lang="en-US" altLang="ru-RU" dirty="0" smtClean="0">
                <a:solidFill>
                  <a:srgbClr val="008000"/>
                </a:solidFill>
              </a:rPr>
              <a:t> </a:t>
            </a:r>
            <a:r>
              <a:rPr lang="ru-RU" altLang="ru-RU" dirty="0" smtClean="0"/>
              <a:t>по МНК.</a:t>
            </a:r>
            <a:endParaRPr lang="ru-RU" altLang="ru-RU" sz="2400" dirty="0" smtClean="0"/>
          </a:p>
        </p:txBody>
      </p:sp>
      <p:graphicFrame>
        <p:nvGraphicFramePr>
          <p:cNvPr id="79896" name="Group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9451955"/>
              </p:ext>
            </p:extLst>
          </p:nvPr>
        </p:nvGraphicFramePr>
        <p:xfrm>
          <a:off x="684213" y="2276475"/>
          <a:ext cx="8002588" cy="1728788"/>
        </p:xfrm>
        <a:graphic>
          <a:graphicData uri="http://schemas.openxmlformats.org/drawingml/2006/table">
            <a:tbl>
              <a:tblPr/>
              <a:tblGrid>
                <a:gridCol w="863451"/>
                <a:gridCol w="1368152"/>
                <a:gridCol w="1512168"/>
                <a:gridCol w="1440160"/>
                <a:gridCol w="1440160"/>
                <a:gridCol w="1378497"/>
              </a:tblGrid>
              <a:tr h="865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х</a:t>
                      </a:r>
                      <a:r>
                        <a:rPr kumimoji="0" lang="en-US" sz="3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ru-RU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ru-RU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ru-RU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3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ru-RU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ru-RU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ru-RU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  <a:endParaRPr kumimoji="0" lang="ru-RU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</a:t>
                      </a:r>
                      <a:endParaRPr kumimoji="0" lang="ru-RU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657324"/>
              </p:ext>
            </p:extLst>
          </p:nvPr>
        </p:nvGraphicFramePr>
        <p:xfrm>
          <a:off x="827584" y="4941168"/>
          <a:ext cx="283943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Формула" r:id="rId3" imgW="1028700" imgH="228600" progId="Equation.3">
                  <p:embed/>
                </p:oleObj>
              </mc:Choice>
              <mc:Fallback>
                <p:oleObj name="Формула" r:id="rId3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941168"/>
                        <a:ext cx="2839433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92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60648"/>
            <a:ext cx="8362950" cy="586551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dirty="0" smtClean="0"/>
              <a:t>2. С помощью расчетной таблицы рассчитать коэффициенты СЛАУ:</a:t>
            </a:r>
          </a:p>
          <a:p>
            <a:pPr eaLnBrk="1" hangingPunct="1">
              <a:buFontTx/>
              <a:buNone/>
            </a:pPr>
            <a:endParaRPr lang="ru-RU" altLang="ru-RU" dirty="0"/>
          </a:p>
          <a:p>
            <a:pPr eaLnBrk="1" hangingPunct="1">
              <a:buFontTx/>
              <a:buNone/>
            </a:pPr>
            <a:endParaRPr lang="ru-RU" altLang="ru-RU" dirty="0" smtClean="0"/>
          </a:p>
          <a:p>
            <a:pPr eaLnBrk="1" hangingPunct="1">
              <a:buFontTx/>
              <a:buNone/>
            </a:pPr>
            <a:endParaRPr lang="ru-RU" altLang="ru-RU" dirty="0"/>
          </a:p>
          <a:p>
            <a:pPr eaLnBrk="1" hangingPunct="1">
              <a:buFontTx/>
              <a:buNone/>
            </a:pPr>
            <a:endParaRPr lang="ru-RU" altLang="ru-RU" dirty="0" smtClean="0"/>
          </a:p>
          <a:p>
            <a:pPr eaLnBrk="1" hangingPunct="1">
              <a:buFontTx/>
              <a:buNone/>
            </a:pPr>
            <a:endParaRPr lang="ru-RU" altLang="ru-RU" dirty="0"/>
          </a:p>
          <a:p>
            <a:pPr eaLnBrk="1" hangingPunct="1">
              <a:buFontTx/>
              <a:buNone/>
            </a:pPr>
            <a:endParaRPr lang="ru-RU" altLang="ru-RU" dirty="0" smtClean="0"/>
          </a:p>
          <a:p>
            <a:pPr eaLnBrk="1" hangingPunct="1">
              <a:buFontTx/>
              <a:buNone/>
            </a:pPr>
            <a:r>
              <a:rPr lang="ru-RU" altLang="ru-RU" dirty="0" smtClean="0"/>
              <a:t>Построим таблицу и рассчитаем матрицу в </a:t>
            </a:r>
            <a:r>
              <a:rPr lang="en-US" altLang="ru-RU" dirty="0" err="1" smtClean="0"/>
              <a:t>Exel</a:t>
            </a:r>
            <a:r>
              <a:rPr lang="en-US" altLang="ru-RU" dirty="0" smtClean="0"/>
              <a:t>.</a:t>
            </a:r>
            <a:r>
              <a:rPr lang="ru-RU" altLang="ru-RU" dirty="0" smtClean="0"/>
              <a:t> Применим метод Гаусса.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515080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7813061"/>
              </p:ext>
            </p:extLst>
          </p:nvPr>
        </p:nvGraphicFramePr>
        <p:xfrm>
          <a:off x="647700" y="2564904"/>
          <a:ext cx="78486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Формула" r:id="rId3" imgW="2222500" imgH="254000" progId="Equation.3">
                  <p:embed/>
                </p:oleObj>
              </mc:Choice>
              <mc:Fallback>
                <p:oleObj name="Формула" r:id="rId3" imgW="2222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564904"/>
                        <a:ext cx="78486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685882"/>
              </p:ext>
            </p:extLst>
          </p:nvPr>
        </p:nvGraphicFramePr>
        <p:xfrm>
          <a:off x="647700" y="1412776"/>
          <a:ext cx="78486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Формула" r:id="rId5" imgW="2222500" imgH="254000" progId="Equation.3">
                  <p:embed/>
                </p:oleObj>
              </mc:Choice>
              <mc:Fallback>
                <p:oleObj name="Формула" r:id="rId5" imgW="2222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412776"/>
                        <a:ext cx="78486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423733"/>
              </p:ext>
            </p:extLst>
          </p:nvPr>
        </p:nvGraphicFramePr>
        <p:xfrm>
          <a:off x="755650" y="3717032"/>
          <a:ext cx="76327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Формула" r:id="rId7" imgW="1815312" imgH="253890" progId="Equation.3">
                  <p:embed/>
                </p:oleObj>
              </mc:Choice>
              <mc:Fallback>
                <p:oleObj name="Формула" r:id="rId7" imgW="1815312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17032"/>
                        <a:ext cx="76327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48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>
                <a:solidFill>
                  <a:srgbClr val="1204CC"/>
                </a:solidFill>
              </a:rPr>
              <a:t>Метод наименьших квадратов</a:t>
            </a:r>
            <a:endParaRPr lang="ru-RU" b="1" dirty="0">
              <a:solidFill>
                <a:srgbClr val="1204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34076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i="1" dirty="0"/>
              <a:t>Метод наименьших квадратов</a:t>
            </a:r>
            <a:r>
              <a:rPr lang="ru-RU" sz="4000" b="1" dirty="0"/>
              <a:t> (</a:t>
            </a:r>
            <a:r>
              <a:rPr lang="ru-RU" sz="4000" b="1" i="1" dirty="0"/>
              <a:t>МНК</a:t>
            </a:r>
            <a:r>
              <a:rPr lang="ru-RU" sz="4000" b="1" dirty="0"/>
              <a:t>)</a:t>
            </a:r>
            <a:r>
              <a:rPr lang="ru-RU" sz="4000" dirty="0"/>
              <a:t> – это метод нахождения точечных оценок неизвестных параметров распределения. Часто он используется для нахождения оценок параметров зависимости между случайными величинами </a:t>
            </a:r>
            <a:r>
              <a:rPr lang="en-US" sz="4000" i="1" dirty="0"/>
              <a:t>X</a:t>
            </a:r>
            <a:r>
              <a:rPr lang="ru-RU" sz="4000" dirty="0"/>
              <a:t> и </a:t>
            </a:r>
            <a:r>
              <a:rPr lang="en-US" sz="4000" i="1" dirty="0"/>
              <a:t>Y</a:t>
            </a:r>
            <a:r>
              <a:rPr lang="ru-RU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114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764704"/>
            <a:ext cx="8362950" cy="590465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u-RU" altLang="ru-RU" dirty="0" smtClean="0"/>
              <a:t>3. По матрице ступенчатого вида получим неизвестные параметры:</a:t>
            </a:r>
          </a:p>
          <a:p>
            <a:pPr eaLnBrk="1" hangingPunct="1">
              <a:buFontTx/>
              <a:buNone/>
            </a:pPr>
            <a:r>
              <a:rPr lang="ru-RU" altLang="ru-RU" dirty="0"/>
              <a:t> </a:t>
            </a:r>
            <a:r>
              <a:rPr lang="ru-RU" altLang="ru-RU" dirty="0" smtClean="0"/>
              <a:t>                                  </a:t>
            </a:r>
            <a:r>
              <a:rPr lang="en-US" altLang="ru-RU" dirty="0" smtClean="0"/>
              <a:t>                 </a:t>
            </a:r>
            <a:r>
              <a:rPr lang="ru-RU" altLang="ru-RU" dirty="0" smtClean="0"/>
              <a:t>  7а = 7; а = 1.</a:t>
            </a:r>
          </a:p>
          <a:p>
            <a:pPr eaLnBrk="1" hangingPunct="1">
              <a:buFontTx/>
              <a:buNone/>
            </a:pPr>
            <a:endParaRPr lang="ru-RU" altLang="ru-RU" dirty="0"/>
          </a:p>
          <a:p>
            <a:pPr eaLnBrk="1" hangingPunct="1">
              <a:buFontTx/>
              <a:buNone/>
            </a:pPr>
            <a:r>
              <a:rPr lang="ru-RU" altLang="ru-RU" dirty="0" smtClean="0"/>
              <a:t>                                                   6</a:t>
            </a:r>
            <a:r>
              <a:rPr lang="en-US" altLang="ru-RU" dirty="0" smtClean="0"/>
              <a:t>a + b = 7; b =7- 6=1.</a:t>
            </a:r>
            <a:endParaRPr lang="ru-RU" altLang="ru-RU" dirty="0" smtClean="0"/>
          </a:p>
          <a:p>
            <a:pPr eaLnBrk="1" hangingPunct="1">
              <a:buFontTx/>
              <a:buNone/>
            </a:pPr>
            <a:endParaRPr lang="en-US" altLang="ru-RU" dirty="0" smtClean="0"/>
          </a:p>
          <a:p>
            <a:pPr eaLnBrk="1" hangingPunct="1">
              <a:buFontTx/>
              <a:buNone/>
            </a:pPr>
            <a:r>
              <a:rPr lang="en-US" altLang="ru-RU" dirty="0"/>
              <a:t> </a:t>
            </a:r>
            <a:r>
              <a:rPr lang="en-US" altLang="ru-RU" dirty="0" smtClean="0"/>
              <a:t>                                                     11a+3b+c=16;</a:t>
            </a:r>
          </a:p>
          <a:p>
            <a:pPr eaLnBrk="1" hangingPunct="1">
              <a:buFontTx/>
              <a:buNone/>
            </a:pPr>
            <a:endParaRPr lang="en-US" altLang="ru-RU" dirty="0" smtClean="0"/>
          </a:p>
          <a:p>
            <a:pPr eaLnBrk="1" hangingPunct="1">
              <a:buFontTx/>
              <a:buNone/>
            </a:pPr>
            <a:r>
              <a:rPr lang="en-US" altLang="ru-RU" dirty="0" smtClean="0"/>
              <a:t>c = 16 – 11a - 3b = 2.</a:t>
            </a:r>
          </a:p>
          <a:p>
            <a:pPr eaLnBrk="1" hangingPunct="1">
              <a:buNone/>
            </a:pPr>
            <a:r>
              <a:rPr lang="en-US" altLang="ru-RU" dirty="0" smtClean="0"/>
              <a:t>  </a:t>
            </a:r>
            <a:r>
              <a:rPr lang="ru-RU" altLang="ru-RU" dirty="0" smtClean="0"/>
              <a:t>Модель примет вид </a:t>
            </a:r>
            <a:r>
              <a:rPr lang="en-US" altLang="ru-RU" dirty="0" smtClean="0"/>
              <a:t>y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x</a:t>
            </a:r>
            <a:r>
              <a:rPr kumimoji="0" lang="en-U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 </a:t>
            </a:r>
            <a:r>
              <a:rPr lang="en-US" altLang="ru-RU" dirty="0" smtClean="0"/>
              <a:t>+</a:t>
            </a:r>
            <a:r>
              <a:rPr lang="ru-RU" altLang="ru-RU" dirty="0" smtClean="0"/>
              <a:t> </a:t>
            </a:r>
            <a:r>
              <a:rPr lang="en-US" altLang="ru-RU" dirty="0" smtClean="0"/>
              <a:t>x</a:t>
            </a:r>
            <a:r>
              <a:rPr lang="ru-RU" altLang="ru-RU" dirty="0" smtClean="0"/>
              <a:t> </a:t>
            </a:r>
            <a:r>
              <a:rPr lang="en-US" altLang="ru-RU" dirty="0" smtClean="0"/>
              <a:t>+</a:t>
            </a:r>
            <a:r>
              <a:rPr lang="ru-RU" altLang="ru-RU" dirty="0" smtClean="0"/>
              <a:t> 2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393415"/>
              </p:ext>
            </p:extLst>
          </p:nvPr>
        </p:nvGraphicFramePr>
        <p:xfrm>
          <a:off x="251520" y="1862224"/>
          <a:ext cx="4680521" cy="3438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689"/>
                <a:gridCol w="1003833"/>
                <a:gridCol w="1080430"/>
                <a:gridCol w="1354569"/>
              </a:tblGrid>
              <a:tr h="11463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0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1463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 smtClean="0">
                          <a:effectLst/>
                        </a:rPr>
                        <a:t>6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1463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11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16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5" name="Прямая соединительная линия 4"/>
          <p:cNvCxnSpPr/>
          <p:nvPr/>
        </p:nvCxnSpPr>
        <p:spPr>
          <a:xfrm>
            <a:off x="3851920" y="1916832"/>
            <a:ext cx="0" cy="3384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48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Решение СЛАУ методом Жордановых преобразований</a:t>
            </a:r>
            <a:endParaRPr lang="ru-RU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09999"/>
            <a:ext cx="7344816" cy="509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1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65188"/>
          </a:xfrm>
        </p:spPr>
        <p:txBody>
          <a:bodyPr/>
          <a:lstStyle/>
          <a:p>
            <a:pPr eaLnBrk="1" hangingPunct="1"/>
            <a:r>
              <a:rPr lang="ru-RU" altLang="ru-RU" smtClean="0">
                <a:solidFill>
                  <a:srgbClr val="0000CC"/>
                </a:solidFill>
              </a:rPr>
              <a:t>Гиперболическая зависимость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507413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dirty="0" smtClean="0"/>
              <a:t>Пусть зависимость  между </a:t>
            </a:r>
            <a:r>
              <a:rPr lang="en-US" altLang="ru-RU" dirty="0" smtClean="0"/>
              <a:t>X </a:t>
            </a:r>
            <a:r>
              <a:rPr lang="ru-RU" altLang="ru-RU" dirty="0" smtClean="0"/>
              <a:t>и </a:t>
            </a:r>
            <a:r>
              <a:rPr lang="en-US" altLang="ru-RU" dirty="0" smtClean="0"/>
              <a:t>Y</a:t>
            </a:r>
            <a:r>
              <a:rPr lang="ru-RU" altLang="ru-RU" dirty="0" smtClean="0"/>
              <a:t> имеет </a:t>
            </a:r>
            <a:r>
              <a:rPr lang="ru-RU" altLang="ru-RU" dirty="0" smtClean="0">
                <a:solidFill>
                  <a:srgbClr val="008000"/>
                </a:solidFill>
              </a:rPr>
              <a:t>гиперболический вид</a:t>
            </a:r>
            <a:r>
              <a:rPr lang="ru-RU" altLang="ru-RU" dirty="0" smtClean="0"/>
              <a:t>, т. е.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altLang="ru-RU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altLang="ru-RU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dirty="0" smtClean="0"/>
              <a:t>Тогда </a:t>
            </a:r>
            <a:r>
              <a:rPr lang="en-US" altLang="ru-RU" dirty="0" smtClean="0"/>
              <a:t>Q </a:t>
            </a:r>
            <a:r>
              <a:rPr lang="ru-RU" altLang="ru-RU" dirty="0" smtClean="0"/>
              <a:t>приобретает вид: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altLang="ru-RU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altLang="ru-RU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altLang="ru-RU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dirty="0" smtClean="0"/>
              <a:t>Чтобы найти оценки неизвестных параметров </a:t>
            </a:r>
            <a:r>
              <a:rPr lang="ru-RU" altLang="ru-RU" b="1" i="1" dirty="0" smtClean="0"/>
              <a:t>а</a:t>
            </a:r>
            <a:r>
              <a:rPr lang="ru-RU" altLang="ru-RU" dirty="0" smtClean="0"/>
              <a:t> и</a:t>
            </a:r>
            <a:r>
              <a:rPr lang="ru-RU" altLang="ru-RU" b="1" i="1" dirty="0" smtClean="0"/>
              <a:t> </a:t>
            </a:r>
            <a:r>
              <a:rPr lang="en-US" altLang="ru-RU" b="1" i="1" dirty="0" smtClean="0"/>
              <a:t>b </a:t>
            </a:r>
            <a:r>
              <a:rPr lang="ru-RU" altLang="ru-RU" dirty="0" smtClean="0"/>
              <a:t>необходимо:</a:t>
            </a:r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10350" y="2584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Формула" r:id="rId3" imgW="114120" imgH="215640" progId="Equation.3">
                  <p:embed/>
                </p:oleObj>
              </mc:Choice>
              <mc:Fallback>
                <p:oleObj name="Формула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584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0" y="3030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endParaRPr lang="ru-RU" altLang="ru-RU"/>
          </a:p>
        </p:txBody>
      </p:sp>
      <p:graphicFrame>
        <p:nvGraphicFramePr>
          <p:cNvPr id="31747" name="Object 6"/>
          <p:cNvGraphicFramePr>
            <a:graphicFrameLocks noChangeAspect="1"/>
          </p:cNvGraphicFramePr>
          <p:nvPr/>
        </p:nvGraphicFramePr>
        <p:xfrm>
          <a:off x="2916238" y="1989138"/>
          <a:ext cx="2932112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Формула" r:id="rId5" imgW="634680" imgH="406080" progId="Equation.3">
                  <p:embed/>
                </p:oleObj>
              </mc:Choice>
              <mc:Fallback>
                <p:oleObj name="Формула" r:id="rId5" imgW="634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989138"/>
                        <a:ext cx="2932112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0" y="3392488"/>
            <a:ext cx="227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ru-RU" altLang="ru-RU" sz="1200">
                <a:cs typeface="Times New Roman" pitchFamily="18" charset="0"/>
              </a:rPr>
              <a:t>.</a:t>
            </a:r>
            <a:endParaRPr lang="ru-RU" altLang="ru-RU"/>
          </a:p>
        </p:txBody>
      </p:sp>
      <p:graphicFrame>
        <p:nvGraphicFramePr>
          <p:cNvPr id="520200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39975" y="3789363"/>
          <a:ext cx="4522788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Формула" r:id="rId7" imgW="1371600" imgH="520560" progId="Equation.3">
                  <p:embed/>
                </p:oleObj>
              </mc:Choice>
              <mc:Fallback>
                <p:oleObj name="Формула" r:id="rId7" imgW="1371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89363"/>
                        <a:ext cx="4522788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57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>
                <a:solidFill>
                  <a:srgbClr val="0000CC"/>
                </a:solidFill>
              </a:rPr>
              <a:t>Гиперболическая зависимость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8713788" cy="5183187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ru-RU" altLang="ru-RU" smtClean="0"/>
              <a:t>Для минимизации функционала </a:t>
            </a:r>
            <a:r>
              <a:rPr lang="en-US" altLang="ru-RU" smtClean="0"/>
              <a:t>Q</a:t>
            </a:r>
            <a:r>
              <a:rPr lang="ru-RU" altLang="ru-RU" smtClean="0"/>
              <a:t> необходимо продифференцировать его по </a:t>
            </a:r>
            <a:r>
              <a:rPr lang="en-US" altLang="ru-RU" b="1" i="1" smtClean="0">
                <a:solidFill>
                  <a:srgbClr val="008000"/>
                </a:solidFill>
              </a:rPr>
              <a:t>a</a:t>
            </a:r>
            <a:r>
              <a:rPr lang="en-US" altLang="ru-RU" smtClean="0"/>
              <a:t> </a:t>
            </a:r>
            <a:r>
              <a:rPr lang="ru-RU" altLang="ru-RU" smtClean="0"/>
              <a:t>и </a:t>
            </a:r>
            <a:r>
              <a:rPr lang="en-US" altLang="ru-RU" b="1" i="1" smtClean="0">
                <a:solidFill>
                  <a:srgbClr val="008000"/>
                </a:solidFill>
              </a:rPr>
              <a:t>b</a:t>
            </a:r>
            <a:r>
              <a:rPr lang="ru-RU" altLang="ru-RU" b="1" i="1" smtClean="0"/>
              <a:t>, </a:t>
            </a:r>
            <a:r>
              <a:rPr lang="ru-RU" altLang="ru-RU" smtClean="0"/>
              <a:t>приравнять производные 0 и</a:t>
            </a:r>
            <a:r>
              <a:rPr lang="ru-RU" altLang="ru-RU" b="1" i="1" smtClean="0"/>
              <a:t> </a:t>
            </a:r>
            <a:r>
              <a:rPr lang="en-US" altLang="ru-RU" smtClean="0"/>
              <a:t> </a:t>
            </a:r>
            <a:r>
              <a:rPr lang="ru-RU" altLang="ru-RU" smtClean="0"/>
              <a:t>решить полученную СЛАУ: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endParaRPr lang="ru-RU" altLang="ru-RU" smtClean="0"/>
          </a:p>
        </p:txBody>
      </p:sp>
      <p:graphicFrame>
        <p:nvGraphicFramePr>
          <p:cNvPr id="5212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3860800"/>
          <a:ext cx="6259513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Формула" r:id="rId3" imgW="1307880" imgH="406080" progId="Equation.3">
                  <p:embed/>
                </p:oleObj>
              </mc:Choice>
              <mc:Fallback>
                <p:oleObj name="Формула" r:id="rId3" imgW="1307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860800"/>
                        <a:ext cx="6259513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33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altLang="ru-RU" smtClean="0">
                <a:solidFill>
                  <a:srgbClr val="0000CC"/>
                </a:solidFill>
              </a:rPr>
              <a:t>Гиперболическая зависимость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mtClean="0"/>
              <a:t>2. С помощью расчетной таблицы рассчитать коэффициенты СЛАУ: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522245" name="Object 5"/>
          <p:cNvGraphicFramePr>
            <a:graphicFrameLocks noChangeAspect="1"/>
          </p:cNvGraphicFramePr>
          <p:nvPr/>
        </p:nvGraphicFramePr>
        <p:xfrm>
          <a:off x="1042988" y="2349500"/>
          <a:ext cx="6410325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Формула" r:id="rId3" imgW="1587240" imgH="444240" progId="Equation.3">
                  <p:embed/>
                </p:oleObj>
              </mc:Choice>
              <mc:Fallback>
                <p:oleObj name="Формула" r:id="rId3" imgW="1587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6410325" cy="201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522247" name="Object 7"/>
          <p:cNvGraphicFramePr>
            <a:graphicFrameLocks noChangeAspect="1"/>
          </p:cNvGraphicFramePr>
          <p:nvPr/>
        </p:nvGraphicFramePr>
        <p:xfrm>
          <a:off x="1403350" y="4508500"/>
          <a:ext cx="6245225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Формула" r:id="rId5" imgW="1269720" imgH="444240" progId="Equation.3">
                  <p:embed/>
                </p:oleObj>
              </mc:Choice>
              <mc:Fallback>
                <p:oleObj name="Формула" r:id="rId5" imgW="1269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08500"/>
                        <a:ext cx="6245225" cy="207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29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ru-RU" altLang="ru-RU" smtClean="0">
                <a:solidFill>
                  <a:srgbClr val="0000CC"/>
                </a:solidFill>
              </a:rPr>
              <a:t>Гиперболическая зависимость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25538"/>
            <a:ext cx="8964612" cy="55435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ru-RU" altLang="ru-RU" sz="3600" smtClean="0"/>
              <a:t>3. Решить СЛАУ любым известным методом.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ru-RU" altLang="ru-RU" sz="3600" smtClean="0"/>
              <a:t>4. Построить в координатных осях данные точки                   и полученную гиперболу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ru-RU" altLang="ru-RU" sz="3600" smtClean="0"/>
              <a:t>   и убедится в адекватности модели объекту.</a:t>
            </a:r>
          </a:p>
        </p:txBody>
      </p:sp>
      <p:graphicFrame>
        <p:nvGraphicFramePr>
          <p:cNvPr id="3481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50505692"/>
              </p:ext>
            </p:extLst>
          </p:nvPr>
        </p:nvGraphicFramePr>
        <p:xfrm>
          <a:off x="1907704" y="2852936"/>
          <a:ext cx="15843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Формула" r:id="rId3" imgW="495000" imgH="228600" progId="Equation.3">
                  <p:embed/>
                </p:oleObj>
              </mc:Choice>
              <mc:Fallback>
                <p:oleObj name="Формула" r:id="rId3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852936"/>
                        <a:ext cx="15843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114552376"/>
              </p:ext>
            </p:extLst>
          </p:nvPr>
        </p:nvGraphicFramePr>
        <p:xfrm>
          <a:off x="2915816" y="4221088"/>
          <a:ext cx="30956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Формула" r:id="rId5" imgW="634680" imgH="406080" progId="Equation.3">
                  <p:embed/>
                </p:oleObj>
              </mc:Choice>
              <mc:Fallback>
                <p:oleObj name="Формула" r:id="rId5" imgW="634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221088"/>
                        <a:ext cx="30956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7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548680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/>
              <a:t>Пусть </a:t>
            </a:r>
            <a:r>
              <a:rPr lang="en-US" altLang="ru-RU" sz="3200" dirty="0"/>
              <a:t>X </a:t>
            </a:r>
            <a:r>
              <a:rPr lang="ru-RU" altLang="ru-RU" sz="3200" dirty="0"/>
              <a:t>и </a:t>
            </a:r>
            <a:r>
              <a:rPr lang="en-US" altLang="ru-RU" sz="3200" dirty="0"/>
              <a:t>Y</a:t>
            </a:r>
            <a:r>
              <a:rPr lang="ru-RU" altLang="ru-RU" sz="3200" dirty="0"/>
              <a:t> связаны зависимостью вида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53743"/>
              </p:ext>
            </p:extLst>
          </p:nvPr>
        </p:nvGraphicFramePr>
        <p:xfrm>
          <a:off x="2449513" y="1484313"/>
          <a:ext cx="36560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Формула" r:id="rId3" imgW="609480" imgH="190440" progId="Equation.3">
                  <p:embed/>
                </p:oleObj>
              </mc:Choice>
              <mc:Fallback>
                <p:oleObj name="Формула" r:id="rId3" imgW="60948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1484313"/>
                        <a:ext cx="365601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475656" y="2659559"/>
            <a:ext cx="6241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3200" dirty="0"/>
              <a:t>Пусть даны результаты измерений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529936"/>
              </p:ext>
            </p:extLst>
          </p:nvPr>
        </p:nvGraphicFramePr>
        <p:xfrm>
          <a:off x="1358900" y="4165600"/>
          <a:ext cx="66405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Формула" r:id="rId5" imgW="1498320" imgH="190440" progId="Equation.3">
                  <p:embed/>
                </p:oleObj>
              </mc:Choice>
              <mc:Fallback>
                <p:oleObj name="Формула" r:id="rId5" imgW="1498320" imgH="190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165600"/>
                        <a:ext cx="6640513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64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71" y="318910"/>
            <a:ext cx="8379801" cy="613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9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8670" y="332656"/>
            <a:ext cx="82177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/>
              <a:t>Чтобы найти неизвестные параметры зависимости вычисляют </a:t>
            </a:r>
            <a:r>
              <a:rPr lang="ru-RU" altLang="ru-RU" sz="3200" dirty="0" smtClean="0"/>
              <a:t>рассогласования:</a:t>
            </a:r>
            <a:endParaRPr lang="ru-RU" altLang="ru-RU" sz="3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503556"/>
              </p:ext>
            </p:extLst>
          </p:nvPr>
        </p:nvGraphicFramePr>
        <p:xfrm>
          <a:off x="1866900" y="1501775"/>
          <a:ext cx="47498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Формула" r:id="rId3" imgW="927000" imgH="190440" progId="Equation.3">
                  <p:embed/>
                </p:oleObj>
              </mc:Choice>
              <mc:Fallback>
                <p:oleObj name="Формула" r:id="rId3" imgW="9270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501775"/>
                        <a:ext cx="47498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58670" y="2420888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 smtClean="0"/>
              <a:t>возводят их в квадрат, чтобы исключить их взаимное уничтожение из-за разных знаков, затем складывают. </a:t>
            </a:r>
            <a:endParaRPr lang="ru-RU" alt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8670" y="4012198"/>
            <a:ext cx="85146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/>
              <a:t>Полученную сумму минимизируют, находя, тем самым, оценки неизвестных параметров зависимости.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526716"/>
              </p:ext>
            </p:extLst>
          </p:nvPr>
        </p:nvGraphicFramePr>
        <p:xfrm>
          <a:off x="2493963" y="5135563"/>
          <a:ext cx="617696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Формула" r:id="rId5" imgW="1562040" imgH="368280" progId="Equation.3">
                  <p:embed/>
                </p:oleObj>
              </mc:Choice>
              <mc:Fallback>
                <p:oleObj name="Формула" r:id="rId5" imgW="156204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5135563"/>
                        <a:ext cx="6176962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58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65188"/>
          </a:xfrm>
        </p:spPr>
        <p:txBody>
          <a:bodyPr/>
          <a:lstStyle/>
          <a:p>
            <a:pPr eaLnBrk="1" hangingPunct="1"/>
            <a:r>
              <a:rPr lang="ru-RU" altLang="ru-RU" smtClean="0">
                <a:solidFill>
                  <a:srgbClr val="0000CC"/>
                </a:solidFill>
              </a:rPr>
              <a:t>Линейная зависимость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507413" cy="53292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dirty="0" smtClean="0"/>
              <a:t>Пусть зависимость  между </a:t>
            </a:r>
            <a:r>
              <a:rPr lang="en-US" altLang="ru-RU" dirty="0" smtClean="0"/>
              <a:t>X </a:t>
            </a:r>
            <a:r>
              <a:rPr lang="ru-RU" altLang="ru-RU" dirty="0" smtClean="0"/>
              <a:t>и </a:t>
            </a:r>
            <a:r>
              <a:rPr lang="en-US" altLang="ru-RU" dirty="0" smtClean="0"/>
              <a:t>Y</a:t>
            </a:r>
            <a:r>
              <a:rPr lang="ru-RU" altLang="ru-RU" dirty="0" smtClean="0"/>
              <a:t> имеет </a:t>
            </a:r>
            <a:r>
              <a:rPr lang="ru-RU" altLang="ru-RU" dirty="0" smtClean="0">
                <a:solidFill>
                  <a:srgbClr val="008000"/>
                </a:solidFill>
              </a:rPr>
              <a:t>линейный вид</a:t>
            </a:r>
            <a:r>
              <a:rPr lang="ru-RU" altLang="ru-RU" dirty="0" smtClean="0"/>
              <a:t>, т. е. </a:t>
            </a:r>
          </a:p>
          <a:p>
            <a:pPr eaLnBrk="1" hangingPunct="1">
              <a:buFontTx/>
              <a:buNone/>
            </a:pPr>
            <a:endParaRPr lang="ru-RU" altLang="ru-RU" dirty="0" smtClean="0"/>
          </a:p>
          <a:p>
            <a:pPr eaLnBrk="1" hangingPunct="1">
              <a:buFontTx/>
              <a:buNone/>
            </a:pPr>
            <a:r>
              <a:rPr lang="ru-RU" altLang="ru-RU" dirty="0" smtClean="0"/>
              <a:t>Тогда </a:t>
            </a:r>
            <a:r>
              <a:rPr lang="en-US" altLang="ru-RU" b="1" i="1" dirty="0" smtClean="0"/>
              <a:t>Q</a:t>
            </a:r>
            <a:r>
              <a:rPr lang="en-US" altLang="ru-RU" dirty="0" smtClean="0"/>
              <a:t> </a:t>
            </a:r>
            <a:r>
              <a:rPr lang="ru-RU" altLang="ru-RU" dirty="0" smtClean="0"/>
              <a:t>приобретает вид:</a:t>
            </a:r>
          </a:p>
          <a:p>
            <a:pPr eaLnBrk="1" hangingPunct="1">
              <a:buFontTx/>
              <a:buNone/>
            </a:pPr>
            <a:endParaRPr lang="ru-RU" altLang="ru-RU" dirty="0" smtClean="0"/>
          </a:p>
          <a:p>
            <a:pPr eaLnBrk="1" hangingPunct="1">
              <a:buFontTx/>
              <a:buNone/>
            </a:pPr>
            <a:endParaRPr lang="ru-RU" altLang="ru-RU" dirty="0" smtClean="0"/>
          </a:p>
          <a:p>
            <a:pPr eaLnBrk="1" hangingPunct="1">
              <a:buFontTx/>
              <a:buNone/>
            </a:pPr>
            <a:endParaRPr lang="ru-RU" altLang="ru-RU" dirty="0" smtClean="0"/>
          </a:p>
          <a:p>
            <a:pPr eaLnBrk="1" hangingPunct="1">
              <a:buFontTx/>
              <a:buNone/>
            </a:pPr>
            <a:r>
              <a:rPr lang="ru-RU" altLang="ru-RU" dirty="0" smtClean="0"/>
              <a:t>Чтобы найти оценки неизвестных параметров </a:t>
            </a:r>
            <a:r>
              <a:rPr lang="ru-RU" altLang="ru-RU" b="1" i="1" dirty="0" smtClean="0"/>
              <a:t>а</a:t>
            </a:r>
            <a:r>
              <a:rPr lang="ru-RU" altLang="ru-RU" dirty="0" smtClean="0"/>
              <a:t> и</a:t>
            </a:r>
            <a:r>
              <a:rPr lang="ru-RU" altLang="ru-RU" b="1" i="1" dirty="0" smtClean="0"/>
              <a:t> </a:t>
            </a:r>
            <a:r>
              <a:rPr lang="en-US" altLang="ru-RU" b="1" i="1" dirty="0" smtClean="0"/>
              <a:t>b </a:t>
            </a:r>
            <a:r>
              <a:rPr lang="ru-RU" altLang="ru-RU" dirty="0" smtClean="0"/>
              <a:t>необходимо:</a:t>
            </a:r>
          </a:p>
        </p:txBody>
      </p:sp>
      <p:graphicFrame>
        <p:nvGraphicFramePr>
          <p:cNvPr id="23554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10350" y="2584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Формула" r:id="rId3" imgW="114120" imgH="215640" progId="Equation.3">
                  <p:embed/>
                </p:oleObj>
              </mc:Choice>
              <mc:Fallback>
                <p:oleObj name="Формула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584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0" y="3030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endParaRPr lang="ru-RU" altLang="ru-RU"/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2771775" y="2349500"/>
          <a:ext cx="31670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Формула" r:id="rId5" imgW="685800" imgH="203200" progId="Equation.3">
                  <p:embed/>
                </p:oleObj>
              </mc:Choice>
              <mc:Fallback>
                <p:oleObj name="Формула" r:id="rId5" imgW="685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349500"/>
                        <a:ext cx="316706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0" y="3392488"/>
            <a:ext cx="227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ru-RU" altLang="ru-RU" sz="1200">
                <a:cs typeface="Times New Roman" pitchFamily="18" charset="0"/>
              </a:rPr>
              <a:t>.</a:t>
            </a:r>
            <a:endParaRPr lang="ru-RU" altLang="ru-RU"/>
          </a:p>
        </p:txBody>
      </p:sp>
      <p:graphicFrame>
        <p:nvGraphicFramePr>
          <p:cNvPr id="500747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58888" y="3644900"/>
          <a:ext cx="65532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Формула" r:id="rId7" imgW="1358640" imgH="431640" progId="Equation.3">
                  <p:embed/>
                </p:oleObj>
              </mc:Choice>
              <mc:Fallback>
                <p:oleObj name="Формула" r:id="rId7" imgW="1358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644900"/>
                        <a:ext cx="65532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06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>
                <a:solidFill>
                  <a:srgbClr val="0000CC"/>
                </a:solidFill>
              </a:rPr>
              <a:t>Линейная зависимость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8713788" cy="5183187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ru-RU" altLang="ru-RU" smtClean="0"/>
              <a:t>Для минимизации функционала </a:t>
            </a:r>
            <a:r>
              <a:rPr lang="en-US" altLang="ru-RU" smtClean="0"/>
              <a:t>Q</a:t>
            </a:r>
            <a:r>
              <a:rPr lang="ru-RU" altLang="ru-RU" smtClean="0"/>
              <a:t> необходимо продифференцировать его по </a:t>
            </a:r>
            <a:r>
              <a:rPr lang="en-US" altLang="ru-RU" b="1" i="1" smtClean="0">
                <a:solidFill>
                  <a:srgbClr val="008000"/>
                </a:solidFill>
              </a:rPr>
              <a:t>a</a:t>
            </a:r>
            <a:r>
              <a:rPr lang="en-US" altLang="ru-RU" smtClean="0"/>
              <a:t> </a:t>
            </a:r>
            <a:r>
              <a:rPr lang="ru-RU" altLang="ru-RU" smtClean="0"/>
              <a:t>и </a:t>
            </a:r>
            <a:r>
              <a:rPr lang="en-US" altLang="ru-RU" b="1" i="1" smtClean="0">
                <a:solidFill>
                  <a:srgbClr val="008000"/>
                </a:solidFill>
              </a:rPr>
              <a:t>b</a:t>
            </a:r>
            <a:r>
              <a:rPr lang="ru-RU" altLang="ru-RU" b="1" i="1" smtClean="0"/>
              <a:t>, </a:t>
            </a:r>
            <a:r>
              <a:rPr lang="ru-RU" altLang="ru-RU" smtClean="0"/>
              <a:t>приравнять производные 0 и</a:t>
            </a:r>
            <a:r>
              <a:rPr lang="ru-RU" altLang="ru-RU" b="1" i="1" smtClean="0"/>
              <a:t> </a:t>
            </a:r>
            <a:r>
              <a:rPr lang="en-US" altLang="ru-RU" smtClean="0"/>
              <a:t> </a:t>
            </a:r>
            <a:r>
              <a:rPr lang="ru-RU" altLang="ru-RU" smtClean="0"/>
              <a:t>решить полученную СЛАУ: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endParaRPr lang="ru-RU" altLang="ru-RU" smtClean="0"/>
          </a:p>
        </p:txBody>
      </p:sp>
      <p:graphicFrame>
        <p:nvGraphicFramePr>
          <p:cNvPr id="5109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3860800"/>
          <a:ext cx="6259513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Формула" r:id="rId3" imgW="1307880" imgH="406080" progId="Equation.3">
                  <p:embed/>
                </p:oleObj>
              </mc:Choice>
              <mc:Fallback>
                <p:oleObj name="Формула" r:id="rId3" imgW="1307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860800"/>
                        <a:ext cx="6259513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228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altLang="ru-RU" smtClean="0">
                <a:solidFill>
                  <a:srgbClr val="0000CC"/>
                </a:solidFill>
              </a:rPr>
              <a:t>Линейная зависимость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mtClean="0"/>
              <a:t>2. С помощью расчетной таблицы рассчитать коэффициенты системы линейных алгебраических уравнений (СЛАУ)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527365" name="Object 5"/>
          <p:cNvGraphicFramePr>
            <a:graphicFrameLocks noChangeAspect="1"/>
          </p:cNvGraphicFramePr>
          <p:nvPr/>
        </p:nvGraphicFramePr>
        <p:xfrm>
          <a:off x="1403350" y="3429000"/>
          <a:ext cx="67691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Формула" r:id="rId3" imgW="1675673" imgH="253890" progId="Equation.3">
                  <p:embed/>
                </p:oleObj>
              </mc:Choice>
              <mc:Fallback>
                <p:oleObj name="Формула" r:id="rId3" imgW="16756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29000"/>
                        <a:ext cx="676910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527367" name="Object 7"/>
          <p:cNvGraphicFramePr>
            <a:graphicFrameLocks noChangeAspect="1"/>
          </p:cNvGraphicFramePr>
          <p:nvPr/>
        </p:nvGraphicFramePr>
        <p:xfrm>
          <a:off x="1763713" y="5013325"/>
          <a:ext cx="6121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Формула" r:id="rId5" imgW="1244520" imgH="253800" progId="Equation.3">
                  <p:embed/>
                </p:oleObj>
              </mc:Choice>
              <mc:Fallback>
                <p:oleObj name="Формула" r:id="rId5" imgW="1244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13325"/>
                        <a:ext cx="61214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88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ru-RU" altLang="ru-RU" smtClean="0">
                <a:solidFill>
                  <a:srgbClr val="0000CC"/>
                </a:solidFill>
              </a:rPr>
              <a:t>Линейная зависимость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435975" cy="55435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ru-RU" altLang="ru-RU" sz="3600" dirty="0" smtClean="0"/>
              <a:t>3. Решить СЛАУ любым известным методом.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ru-RU" altLang="ru-RU" sz="3600" dirty="0" smtClean="0"/>
              <a:t>4. Построить в координатных осях данные точки 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ru-RU" altLang="ru-RU" sz="3600" dirty="0" smtClean="0"/>
              <a:t>   и полученную прямую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ru-RU" altLang="ru-RU" sz="3600" dirty="0" smtClean="0"/>
              <a:t>   и убедится в адекватности модели объекту.</a:t>
            </a:r>
          </a:p>
        </p:txBody>
      </p:sp>
      <p:graphicFrame>
        <p:nvGraphicFramePr>
          <p:cNvPr id="266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95738" y="3213100"/>
          <a:ext cx="15843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Формула" r:id="rId3" imgW="495000" imgH="228600" progId="Equation.3">
                  <p:embed/>
                </p:oleObj>
              </mc:Choice>
              <mc:Fallback>
                <p:oleObj name="Формула" r:id="rId3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213100"/>
                        <a:ext cx="15843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24525" y="4076700"/>
          <a:ext cx="22320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Формула" r:id="rId5" imgW="685800" imgH="203200" progId="Equation.3">
                  <p:embed/>
                </p:oleObj>
              </mc:Choice>
              <mc:Fallback>
                <p:oleObj name="Формула" r:id="rId5" imgW="685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076700"/>
                        <a:ext cx="22320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634</Words>
  <Application>Microsoft Office PowerPoint</Application>
  <PresentationFormat>Экран (4:3)</PresentationFormat>
  <Paragraphs>173</Paragraphs>
  <Slides>25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Тема Office</vt:lpstr>
      <vt:lpstr>Формула</vt:lpstr>
      <vt:lpstr>МЕТОДЫ НАХОЖДЕНИЯ ТОЧЕЧНЫХ ОЦЕНОК НЕИЗВЕСТНЫХ ПАРАМЕТРОВ РАСПРЕДЕЛЕНИЯ. МНК</vt:lpstr>
      <vt:lpstr>Метод наименьших квадратов</vt:lpstr>
      <vt:lpstr>Презентация PowerPoint</vt:lpstr>
      <vt:lpstr>Презентация PowerPoint</vt:lpstr>
      <vt:lpstr>Презентация PowerPoint</vt:lpstr>
      <vt:lpstr>Линейная зависимость</vt:lpstr>
      <vt:lpstr>Линейная зависимость</vt:lpstr>
      <vt:lpstr>Линейная зависимость</vt:lpstr>
      <vt:lpstr>Линейная зависимость</vt:lpstr>
      <vt:lpstr>Пример:</vt:lpstr>
      <vt:lpstr>Пример:</vt:lpstr>
      <vt:lpstr>Пример:</vt:lpstr>
      <vt:lpstr>Пример:</vt:lpstr>
      <vt:lpstr>Параболическая зависимость</vt:lpstr>
      <vt:lpstr>Параболическая зависимость</vt:lpstr>
      <vt:lpstr>Параболическая зависимость</vt:lpstr>
      <vt:lpstr>Параболическая зависимость</vt:lpstr>
      <vt:lpstr>Пример:</vt:lpstr>
      <vt:lpstr>Презентация PowerPoint</vt:lpstr>
      <vt:lpstr>Презентация PowerPoint</vt:lpstr>
      <vt:lpstr>Решение СЛАУ методом Жордановых преобразований</vt:lpstr>
      <vt:lpstr>Гиперболическая зависимость</vt:lpstr>
      <vt:lpstr>Гиперболическая зависимость</vt:lpstr>
      <vt:lpstr>Гиперболическая зависимость</vt:lpstr>
      <vt:lpstr>Гиперболическая зависимость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НАХОЖДЕНИЯ ТОЧЕЧНЫХ ОЦЕНОК НЕИЗВЕСТНЫХ ПАРАМЕТРОВ РАСПРЕДЕЛЕНИЯ</dc:title>
  <dc:creator>Svetlana</dc:creator>
  <cp:lastModifiedBy>Пользователь Windows</cp:lastModifiedBy>
  <cp:revision>46</cp:revision>
  <dcterms:created xsi:type="dcterms:W3CDTF">2020-04-05T15:37:44Z</dcterms:created>
  <dcterms:modified xsi:type="dcterms:W3CDTF">2020-11-14T12:45:00Z</dcterms:modified>
</cp:coreProperties>
</file>