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exend Exa Medium"/>
      <p:regular r:id="rId15"/>
      <p:bold r:id="rId16"/>
    </p:embeddedFont>
    <p:embeddedFont>
      <p:font typeface="Palanquin Dark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Comfortaa Medium"/>
      <p:regular r:id="rId27"/>
      <p:bold r:id="rId28"/>
    </p:embeddedFont>
    <p:embeddedFont>
      <p:font typeface="Comfortaa"/>
      <p:regular r:id="rId29"/>
      <p:bold r:id="rId30"/>
    </p:embeddedFont>
    <p:embeddedFont>
      <p:font typeface="Lexend Ex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ComfortaaMedium-bold.fntdata"/><Relationship Id="rId27" Type="http://schemas.openxmlformats.org/officeDocument/2006/relationships/font" Target="fonts/Comfortaa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exendExa-regular.fntdata"/><Relationship Id="rId30" Type="http://schemas.openxmlformats.org/officeDocument/2006/relationships/font" Target="fonts/Comforta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exendEx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exendExaMedium-regular.fntdata"/><Relationship Id="rId14" Type="http://schemas.openxmlformats.org/officeDocument/2006/relationships/slide" Target="slides/slide10.xml"/><Relationship Id="rId17" Type="http://schemas.openxmlformats.org/officeDocument/2006/relationships/font" Target="fonts/PalanquinDark-regular.fntdata"/><Relationship Id="rId16" Type="http://schemas.openxmlformats.org/officeDocument/2006/relationships/font" Target="fonts/LexendExaMedium-bold.fntdata"/><Relationship Id="rId19" Type="http://schemas.openxmlformats.org/officeDocument/2006/relationships/font" Target="fonts/Lato-regular.fntdata"/><Relationship Id="rId18" Type="http://schemas.openxmlformats.org/officeDocument/2006/relationships/font" Target="fonts/PalanquinDar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333665e5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333665e5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333665e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333665e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333665e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333665e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333665e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333665e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333665e5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333665e5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333665e5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333665e5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333665e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333665e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333665e5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333665e5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333665e5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333665e5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89000" y="3649438"/>
            <a:ext cx="3424800" cy="342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357750" y="-1908400"/>
            <a:ext cx="8428500" cy="76629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02404" y="-1847651"/>
            <a:ext cx="3424800" cy="342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77650" y="1037300"/>
            <a:ext cx="55887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41600" y="3779225"/>
            <a:ext cx="4060800" cy="475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13100" y="3698995"/>
            <a:ext cx="2283300" cy="228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3100" y="355752"/>
            <a:ext cx="7717800" cy="4609200"/>
          </a:xfrm>
          <a:prstGeom prst="wave">
            <a:avLst>
              <a:gd fmla="val 1010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147600" y="-824505"/>
            <a:ext cx="2283300" cy="228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7249800" y="355752"/>
            <a:ext cx="7717800" cy="4609200"/>
          </a:xfrm>
          <a:prstGeom prst="wave">
            <a:avLst>
              <a:gd fmla="val 1010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76000" y="355752"/>
            <a:ext cx="7717800" cy="4609200"/>
          </a:xfrm>
          <a:prstGeom prst="wave">
            <a:avLst>
              <a:gd fmla="val 1010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284000" y="1551750"/>
            <a:ext cx="6576000" cy="15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284000" y="3108950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 rot="-5400000">
            <a:off x="461050" y="1000075"/>
            <a:ext cx="4244700" cy="4641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flipH="1" rot="-5400000">
            <a:off x="4594533" y="1000075"/>
            <a:ext cx="4244700" cy="4641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195387" y="251354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2020375" y="1537225"/>
            <a:ext cx="2087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2" type="title"/>
          </p:nvPr>
        </p:nvSpPr>
        <p:spPr>
          <a:xfrm>
            <a:off x="1053888" y="1809013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020375" y="1896027"/>
            <a:ext cx="2087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idx="3" type="title"/>
          </p:nvPr>
        </p:nvSpPr>
        <p:spPr>
          <a:xfrm>
            <a:off x="6107975" y="1537225"/>
            <a:ext cx="2087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4" type="title"/>
          </p:nvPr>
        </p:nvSpPr>
        <p:spPr>
          <a:xfrm>
            <a:off x="5136613" y="180902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5" type="subTitle"/>
          </p:nvPr>
        </p:nvSpPr>
        <p:spPr>
          <a:xfrm>
            <a:off x="6107975" y="1896027"/>
            <a:ext cx="2087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idx="6" type="title"/>
          </p:nvPr>
        </p:nvSpPr>
        <p:spPr>
          <a:xfrm>
            <a:off x="2020375" y="3182192"/>
            <a:ext cx="2087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7" type="title"/>
          </p:nvPr>
        </p:nvSpPr>
        <p:spPr>
          <a:xfrm>
            <a:off x="1053888" y="34540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8" type="subTitle"/>
          </p:nvPr>
        </p:nvSpPr>
        <p:spPr>
          <a:xfrm>
            <a:off x="2020375" y="3541010"/>
            <a:ext cx="2087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3"/>
          <p:cNvSpPr txBox="1"/>
          <p:nvPr>
            <p:ph idx="9" type="title"/>
          </p:nvPr>
        </p:nvSpPr>
        <p:spPr>
          <a:xfrm>
            <a:off x="6107975" y="3182192"/>
            <a:ext cx="20874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3" type="title"/>
          </p:nvPr>
        </p:nvSpPr>
        <p:spPr>
          <a:xfrm>
            <a:off x="5136613" y="34540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4" type="subTitle"/>
          </p:nvPr>
        </p:nvSpPr>
        <p:spPr>
          <a:xfrm>
            <a:off x="6107975" y="3541010"/>
            <a:ext cx="2087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 flipH="1">
            <a:off x="4236300" y="1578000"/>
            <a:ext cx="419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 flipH="1">
            <a:off x="4236300" y="2419800"/>
            <a:ext cx="4194600" cy="11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/>
          <p:nvPr/>
        </p:nvSpPr>
        <p:spPr>
          <a:xfrm flipH="1" rot="-5400000">
            <a:off x="-2851950" y="534075"/>
            <a:ext cx="7511700" cy="6379800"/>
          </a:xfrm>
          <a:prstGeom prst="wave">
            <a:avLst>
              <a:gd fmla="val 8698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flipH="1" rot="10800000">
            <a:off x="5800526" y="-396176"/>
            <a:ext cx="1914900" cy="1914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-104700" y="-115046"/>
            <a:ext cx="9353400" cy="5564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 rot="10800000">
            <a:off x="966501" y="3425249"/>
            <a:ext cx="1917900" cy="191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749150" y="2930975"/>
            <a:ext cx="56457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749150" y="1757125"/>
            <a:ext cx="56457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487075" y="3452500"/>
            <a:ext cx="1442700" cy="144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 rot="-5400000">
            <a:off x="-313572" y="25850"/>
            <a:ext cx="5369100" cy="51195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-5400000">
            <a:off x="4326738" y="452900"/>
            <a:ext cx="5369100" cy="42654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062250" y="539400"/>
            <a:ext cx="1442700" cy="144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1430913"/>
            <a:ext cx="29967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0000" y="24084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 rot="-5400000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flipH="1" rot="-5400000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6675" y="2229925"/>
            <a:ext cx="54246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8062250" y="1724725"/>
            <a:ext cx="1442700" cy="144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flipH="1" rot="-5400000">
            <a:off x="329675" y="1243350"/>
            <a:ext cx="4244700" cy="4641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flipH="1" rot="-5400000">
            <a:off x="4569625" y="1243350"/>
            <a:ext cx="4244700" cy="4641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-408875" y="663550"/>
            <a:ext cx="1442700" cy="144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title"/>
          </p:nvPr>
        </p:nvSpPr>
        <p:spPr>
          <a:xfrm>
            <a:off x="1461137" y="3586050"/>
            <a:ext cx="19818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461137" y="3905250"/>
            <a:ext cx="1981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title"/>
          </p:nvPr>
        </p:nvSpPr>
        <p:spPr>
          <a:xfrm>
            <a:off x="5701072" y="1724713"/>
            <a:ext cx="19818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5701071" y="2043913"/>
            <a:ext cx="1981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-391625" y="4016825"/>
            <a:ext cx="1269300" cy="126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flipH="1" rot="-5400000">
            <a:off x="2449650" y="1919050"/>
            <a:ext cx="4244700" cy="3147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flipH="1" rot="-5400000">
            <a:off x="-358950" y="1919050"/>
            <a:ext cx="4244700" cy="3147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flipH="1" rot="-5400000">
            <a:off x="5258250" y="1919050"/>
            <a:ext cx="4244700" cy="3147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157700" y="889025"/>
            <a:ext cx="1269300" cy="126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720000" y="2849775"/>
            <a:ext cx="20868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20002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title"/>
          </p:nvPr>
        </p:nvSpPr>
        <p:spPr>
          <a:xfrm>
            <a:off x="3528600" y="2849825"/>
            <a:ext cx="20868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528597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5" type="title"/>
          </p:nvPr>
        </p:nvSpPr>
        <p:spPr>
          <a:xfrm>
            <a:off x="6337199" y="2849825"/>
            <a:ext cx="20868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337198" y="3319325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 flipH="1" rot="-5400000">
            <a:off x="1867971" y="-1726275"/>
            <a:ext cx="5641500" cy="8697300"/>
          </a:xfrm>
          <a:prstGeom prst="wave">
            <a:avLst>
              <a:gd fmla="val 456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2" type="title"/>
          </p:nvPr>
        </p:nvSpPr>
        <p:spPr>
          <a:xfrm>
            <a:off x="1331900" y="1875900"/>
            <a:ext cx="19782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1331900" y="2195300"/>
            <a:ext cx="19782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3" type="title"/>
          </p:nvPr>
        </p:nvSpPr>
        <p:spPr>
          <a:xfrm>
            <a:off x="5833877" y="1875900"/>
            <a:ext cx="19782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0"/>
          <p:cNvSpPr txBox="1"/>
          <p:nvPr>
            <p:ph idx="4" type="subTitle"/>
          </p:nvPr>
        </p:nvSpPr>
        <p:spPr>
          <a:xfrm>
            <a:off x="5833877" y="2195300"/>
            <a:ext cx="19782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5" type="title"/>
          </p:nvPr>
        </p:nvSpPr>
        <p:spPr>
          <a:xfrm>
            <a:off x="1331900" y="3232775"/>
            <a:ext cx="19782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0"/>
          <p:cNvSpPr txBox="1"/>
          <p:nvPr>
            <p:ph idx="6" type="subTitle"/>
          </p:nvPr>
        </p:nvSpPr>
        <p:spPr>
          <a:xfrm>
            <a:off x="1331900" y="3551975"/>
            <a:ext cx="19782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7" type="title"/>
          </p:nvPr>
        </p:nvSpPr>
        <p:spPr>
          <a:xfrm>
            <a:off x="5833877" y="3232775"/>
            <a:ext cx="19782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0"/>
          <p:cNvSpPr txBox="1"/>
          <p:nvPr>
            <p:ph idx="8" type="subTitle"/>
          </p:nvPr>
        </p:nvSpPr>
        <p:spPr>
          <a:xfrm>
            <a:off x="5833875" y="3551975"/>
            <a:ext cx="19782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327950" y="539400"/>
            <a:ext cx="6488100" cy="4242000"/>
          </a:xfrm>
          <a:prstGeom prst="wave">
            <a:avLst>
              <a:gd fmla="val 1010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5459925" y="539400"/>
            <a:ext cx="6488100" cy="4242000"/>
            <a:chOff x="-5459925" y="539400"/>
            <a:chExt cx="6488100" cy="4242000"/>
          </a:xfrm>
        </p:grpSpPr>
        <p:sp>
          <p:nvSpPr>
            <p:cNvPr id="17" name="Google Shape;17;p3"/>
            <p:cNvSpPr/>
            <p:nvPr/>
          </p:nvSpPr>
          <p:spPr>
            <a:xfrm>
              <a:off x="-5459925" y="539400"/>
              <a:ext cx="6488100" cy="4242000"/>
            </a:xfrm>
            <a:prstGeom prst="wave">
              <a:avLst>
                <a:gd fmla="val 101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11700" y="2653412"/>
              <a:ext cx="1624800" cy="162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115825" y="539400"/>
            <a:ext cx="6488100" cy="4242000"/>
            <a:chOff x="8115825" y="539400"/>
            <a:chExt cx="6488100" cy="4242000"/>
          </a:xfrm>
        </p:grpSpPr>
        <p:sp>
          <p:nvSpPr>
            <p:cNvPr id="20" name="Google Shape;20;p3"/>
            <p:cNvSpPr/>
            <p:nvPr/>
          </p:nvSpPr>
          <p:spPr>
            <a:xfrm>
              <a:off x="8115825" y="539400"/>
              <a:ext cx="6488100" cy="4242000"/>
            </a:xfrm>
            <a:prstGeom prst="wave">
              <a:avLst>
                <a:gd fmla="val 101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430900" y="865287"/>
              <a:ext cx="1624800" cy="162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715125" y="1702050"/>
            <a:ext cx="3644100" cy="1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698425" y="2239575"/>
            <a:ext cx="162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715125" y="3103488"/>
            <a:ext cx="36441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7968300" y="706850"/>
            <a:ext cx="1269300" cy="126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-93600" y="1129000"/>
            <a:ext cx="9331200" cy="4609200"/>
          </a:xfrm>
          <a:prstGeom prst="wave">
            <a:avLst>
              <a:gd fmla="val 88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963750" y="4399400"/>
            <a:ext cx="1269300" cy="126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2" type="title"/>
          </p:nvPr>
        </p:nvSpPr>
        <p:spPr>
          <a:xfrm>
            <a:off x="713100" y="3083600"/>
            <a:ext cx="1853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713100" y="3403000"/>
            <a:ext cx="18534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3" type="title"/>
          </p:nvPr>
        </p:nvSpPr>
        <p:spPr>
          <a:xfrm>
            <a:off x="2667946" y="3083600"/>
            <a:ext cx="1853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1"/>
          <p:cNvSpPr txBox="1"/>
          <p:nvPr>
            <p:ph idx="4" type="subTitle"/>
          </p:nvPr>
        </p:nvSpPr>
        <p:spPr>
          <a:xfrm>
            <a:off x="2667946" y="3403000"/>
            <a:ext cx="18534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5" type="title"/>
          </p:nvPr>
        </p:nvSpPr>
        <p:spPr>
          <a:xfrm>
            <a:off x="4622788" y="3083600"/>
            <a:ext cx="1853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1"/>
          <p:cNvSpPr txBox="1"/>
          <p:nvPr>
            <p:ph idx="6" type="subTitle"/>
          </p:nvPr>
        </p:nvSpPr>
        <p:spPr>
          <a:xfrm>
            <a:off x="4622788" y="3402800"/>
            <a:ext cx="18534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7" type="title"/>
          </p:nvPr>
        </p:nvSpPr>
        <p:spPr>
          <a:xfrm>
            <a:off x="6577633" y="3083600"/>
            <a:ext cx="1853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1"/>
          <p:cNvSpPr txBox="1"/>
          <p:nvPr>
            <p:ph idx="8" type="subTitle"/>
          </p:nvPr>
        </p:nvSpPr>
        <p:spPr>
          <a:xfrm>
            <a:off x="6577632" y="3402800"/>
            <a:ext cx="18534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flipH="1" rot="-5400000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flipH="1" rot="-5400000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2" type="title"/>
          </p:nvPr>
        </p:nvSpPr>
        <p:spPr>
          <a:xfrm>
            <a:off x="1101175" y="1915575"/>
            <a:ext cx="1986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1101175" y="2283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title"/>
          </p:nvPr>
        </p:nvSpPr>
        <p:spPr>
          <a:xfrm>
            <a:off x="3578950" y="1915250"/>
            <a:ext cx="1986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3579000" y="2283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5" type="title"/>
          </p:nvPr>
        </p:nvSpPr>
        <p:spPr>
          <a:xfrm>
            <a:off x="1101175" y="3708600"/>
            <a:ext cx="1986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2"/>
          <p:cNvSpPr txBox="1"/>
          <p:nvPr>
            <p:ph idx="6" type="subTitle"/>
          </p:nvPr>
        </p:nvSpPr>
        <p:spPr>
          <a:xfrm>
            <a:off x="1101175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7" type="title"/>
          </p:nvPr>
        </p:nvSpPr>
        <p:spPr>
          <a:xfrm>
            <a:off x="3578947" y="3708600"/>
            <a:ext cx="1986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2"/>
          <p:cNvSpPr txBox="1"/>
          <p:nvPr>
            <p:ph idx="8" type="subTitle"/>
          </p:nvPr>
        </p:nvSpPr>
        <p:spPr>
          <a:xfrm>
            <a:off x="3578947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9" type="title"/>
          </p:nvPr>
        </p:nvSpPr>
        <p:spPr>
          <a:xfrm>
            <a:off x="6056727" y="1915250"/>
            <a:ext cx="1986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2"/>
          <p:cNvSpPr txBox="1"/>
          <p:nvPr>
            <p:ph idx="13" type="subTitle"/>
          </p:nvPr>
        </p:nvSpPr>
        <p:spPr>
          <a:xfrm>
            <a:off x="6056725" y="2283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4" type="title"/>
          </p:nvPr>
        </p:nvSpPr>
        <p:spPr>
          <a:xfrm>
            <a:off x="6056725" y="3708600"/>
            <a:ext cx="1986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2"/>
          <p:cNvSpPr txBox="1"/>
          <p:nvPr>
            <p:ph idx="15" type="subTitle"/>
          </p:nvPr>
        </p:nvSpPr>
        <p:spPr>
          <a:xfrm>
            <a:off x="6056725" y="4076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flipH="1" rot="-5400000">
            <a:off x="-280200" y="998100"/>
            <a:ext cx="4244700" cy="3147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flipH="1" rot="-5400000">
            <a:off x="2449650" y="998100"/>
            <a:ext cx="4244700" cy="3147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flipH="1" rot="-5400000">
            <a:off x="5179500" y="998100"/>
            <a:ext cx="4244700" cy="31473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105162" y="2825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822962" y="36449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hasCustomPrompt="1" type="title"/>
          </p:nvPr>
        </p:nvSpPr>
        <p:spPr>
          <a:xfrm>
            <a:off x="713100" y="1887900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713100" y="2656802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hasCustomPrompt="1" idx="2" type="title"/>
          </p:nvPr>
        </p:nvSpPr>
        <p:spPr>
          <a:xfrm>
            <a:off x="3442950" y="1887890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3"/>
          <p:cNvSpPr txBox="1"/>
          <p:nvPr>
            <p:ph idx="3" type="subTitle"/>
          </p:nvPr>
        </p:nvSpPr>
        <p:spPr>
          <a:xfrm>
            <a:off x="3442950" y="2656776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hasCustomPrompt="1" idx="4" type="title"/>
          </p:nvPr>
        </p:nvSpPr>
        <p:spPr>
          <a:xfrm>
            <a:off x="6172800" y="1887896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/>
          <p:nvPr>
            <p:ph idx="5" type="subTitle"/>
          </p:nvPr>
        </p:nvSpPr>
        <p:spPr>
          <a:xfrm>
            <a:off x="6172800" y="2656773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 flipH="1" rot="-5400000">
            <a:off x="1926000" y="-2177700"/>
            <a:ext cx="5292000" cy="9609300"/>
          </a:xfrm>
          <a:prstGeom prst="wave">
            <a:avLst>
              <a:gd fmla="val 400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5400000">
            <a:off x="1341163" y="-123662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flipH="1" rot="10800000">
            <a:off x="-98400" y="-693300"/>
            <a:ext cx="9340800" cy="6530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rot="-5400000">
            <a:off x="7298113" y="4665788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 flipH="1" rot="10800000">
            <a:off x="6003429" y="2571750"/>
            <a:ext cx="3424800" cy="342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rot="-5400000">
            <a:off x="357750" y="-971451"/>
            <a:ext cx="8428500" cy="76629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 flipH="1" rot="10800000">
            <a:off x="-883200" y="182361"/>
            <a:ext cx="3424800" cy="342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2932050" y="539400"/>
            <a:ext cx="3279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932050" y="2487352"/>
            <a:ext cx="3279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932050" y="2078427"/>
            <a:ext cx="3279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/>
        </p:nvSpPr>
        <p:spPr>
          <a:xfrm>
            <a:off x="2932050" y="3410803"/>
            <a:ext cx="32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infographics and 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 rot="5400000">
            <a:off x="756887" y="-549588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flipH="1" rot="-5400000">
            <a:off x="1867971" y="-1726275"/>
            <a:ext cx="5641500" cy="8697300"/>
          </a:xfrm>
          <a:prstGeom prst="wave">
            <a:avLst>
              <a:gd fmla="val 456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flipH="1" rot="-5400000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flipH="1" rot="-5400000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084775"/>
            <a:ext cx="7704000" cy="3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101700" y="2612921"/>
            <a:ext cx="2489100" cy="248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756575" y="41171"/>
            <a:ext cx="2489100" cy="248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 rot="-5400000">
            <a:off x="-20862" y="452900"/>
            <a:ext cx="5369100" cy="42654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 rot="-5400000">
            <a:off x="3796963" y="452900"/>
            <a:ext cx="5369100" cy="42654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1356563" y="2403050"/>
            <a:ext cx="26118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title"/>
          </p:nvPr>
        </p:nvSpPr>
        <p:spPr>
          <a:xfrm>
            <a:off x="5175614" y="2402925"/>
            <a:ext cx="26118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175614" y="2768026"/>
            <a:ext cx="2611800" cy="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1356563" y="2768026"/>
            <a:ext cx="2611800" cy="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56887" y="-549588"/>
            <a:ext cx="1089000" cy="10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 flipH="1" rot="-5400000">
            <a:off x="4326738" y="452900"/>
            <a:ext cx="5369100" cy="4265400"/>
          </a:xfrm>
          <a:prstGeom prst="wave">
            <a:avLst>
              <a:gd fmla="val 829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366800" y="-323855"/>
            <a:ext cx="2283300" cy="228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 rot="5400000">
            <a:off x="1939500" y="-1407600"/>
            <a:ext cx="5265000" cy="7958700"/>
          </a:xfrm>
          <a:prstGeom prst="wave">
            <a:avLst>
              <a:gd fmla="val 524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653250" y="3462445"/>
            <a:ext cx="2283300" cy="228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682500" y="1177800"/>
            <a:ext cx="7779000" cy="27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472675" y="2950800"/>
            <a:ext cx="3309300" cy="330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637975" y="-358500"/>
            <a:ext cx="3309300" cy="330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584250" y="-1147500"/>
            <a:ext cx="7511700" cy="7254000"/>
          </a:xfrm>
          <a:prstGeom prst="wave">
            <a:avLst>
              <a:gd fmla="val 8698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2187150" y="1578000"/>
            <a:ext cx="4769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187150" y="2419800"/>
            <a:ext cx="4769700" cy="11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20000" y="930600"/>
            <a:ext cx="35307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ctrTitle"/>
          </p:nvPr>
        </p:nvSpPr>
        <p:spPr>
          <a:xfrm>
            <a:off x="1777650" y="539400"/>
            <a:ext cx="55887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САНКТ-ПЕТЕРБУРГСКИЙ НАЦИОНАЛЬНЫЙ ИССЛЕДОВАТЕЛЬСКИЙ УНИВЕРСИТЕТ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ИНФОРМАЦИОННЫХ ТЕХНОЛОГИЙ, МЕХАНИКИ И ОПТИКИ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ФАКУЛЬТЕТ ИНФОКОММУНИКАЦИОННЫХ ТЕХНОЛОГИЙ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АНАЛИЗ ПОВЕДЕНИЯ СИСТЕМЫ С ИСПОЛЬЗОВАНИЕМ КОНТЕКСТНЫХ ДИАГРАММ (DFD)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29"/>
          <p:cNvSpPr txBox="1"/>
          <p:nvPr>
            <p:ph idx="1" type="subTitle"/>
          </p:nvPr>
        </p:nvSpPr>
        <p:spPr>
          <a:xfrm>
            <a:off x="4689825" y="3150875"/>
            <a:ext cx="4050600" cy="190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Выполнили: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Дущенко Д. 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Яковенко К. 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Смоленская К. 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Цимбал Т. Н.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Группа: К3140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185450" y="4379075"/>
            <a:ext cx="205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Преподаватель: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Говорова М. М.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ctrTitle"/>
          </p:nvPr>
        </p:nvSpPr>
        <p:spPr>
          <a:xfrm>
            <a:off x="1777650" y="1295100"/>
            <a:ext cx="5588700" cy="25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-63325"/>
            <a:ext cx="2702050" cy="13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0" y="158050"/>
            <a:ext cx="1009025" cy="10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Предметная область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1234650" y="1755900"/>
            <a:ext cx="6674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540385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Агентство по изготовлению наружной рекламы «Ньютон».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540385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54038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услуги агентства входит: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68605" lvl="0" marL="7200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изготовление различных видов наружной рекламы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68605" lvl="0" marL="7200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изготовление некоторых видов полиграфии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68605" lvl="0" marL="72009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размещение и установка наружной рекламы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540385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1191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1749150" y="1275325"/>
            <a:ext cx="56457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Цель - проектирование функциональной модели АИС "Агентство «Ньютон»"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3243300" y="2669600"/>
            <a:ext cx="265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Методология : DFD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0000" y="4285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fortaa Medium"/>
                <a:ea typeface="Comfortaa Medium"/>
                <a:cs typeface="Comfortaa Medium"/>
                <a:sym typeface="Comfortaa Medium"/>
              </a:rPr>
              <a:t>Задачи</a:t>
            </a:r>
            <a:endParaRPr sz="3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40" name="Google Shape;240;p32"/>
          <p:cNvSpPr txBox="1"/>
          <p:nvPr>
            <p:ph idx="2" type="title"/>
          </p:nvPr>
        </p:nvSpPr>
        <p:spPr>
          <a:xfrm>
            <a:off x="244800" y="1252588"/>
            <a:ext cx="1986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Определить назначение ИС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2"/>
          <p:cNvSpPr txBox="1"/>
          <p:nvPr>
            <p:ph idx="3" type="title"/>
          </p:nvPr>
        </p:nvSpPr>
        <p:spPr>
          <a:xfrm>
            <a:off x="2595875" y="1159975"/>
            <a:ext cx="3045300" cy="12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Выделить потоки для внешних сущностей по отношению к основному событию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2"/>
          <p:cNvSpPr txBox="1"/>
          <p:nvPr>
            <p:ph idx="5" type="title"/>
          </p:nvPr>
        </p:nvSpPr>
        <p:spPr>
          <a:xfrm>
            <a:off x="145250" y="2934325"/>
            <a:ext cx="2584500" cy="11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Выделить основной процесс и внешние сущности по отношению к нему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32"/>
          <p:cNvSpPr txBox="1"/>
          <p:nvPr>
            <p:ph idx="7" type="title"/>
          </p:nvPr>
        </p:nvSpPr>
        <p:spPr>
          <a:xfrm>
            <a:off x="2990275" y="2934325"/>
            <a:ext cx="2709000" cy="11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Составить контекстную диаграмму нулевого уровня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32"/>
          <p:cNvSpPr txBox="1"/>
          <p:nvPr>
            <p:ph idx="9" type="title"/>
          </p:nvPr>
        </p:nvSpPr>
        <p:spPr>
          <a:xfrm>
            <a:off x="5678175" y="929250"/>
            <a:ext cx="3476700" cy="19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Проанализировать события, определить связи по потокам данных между сущностями, событиями, накопителями данных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Google Shape;245;p32"/>
          <p:cNvSpPr txBox="1"/>
          <p:nvPr>
            <p:ph idx="14" type="title"/>
          </p:nvPr>
        </p:nvSpPr>
        <p:spPr>
          <a:xfrm>
            <a:off x="5812875" y="2988850"/>
            <a:ext cx="32073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Составить детализированную контекстную диаграмму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636650" y="818975"/>
            <a:ext cx="587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fortaa Medium"/>
                <a:ea typeface="Comfortaa Medium"/>
                <a:cs typeface="Comfortaa Medium"/>
                <a:sym typeface="Comfortaa Medium"/>
              </a:rPr>
              <a:t>Определение назначения ИС</a:t>
            </a:r>
            <a:endParaRPr sz="3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1636650" y="2031125"/>
            <a:ext cx="5870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ИС предназначена для автоматизации процессов передачи информации при изготовлении рекламы, полиграфии и их установки, обработки заказов, изготовления макетов, работы с клиентами, доставки продуктов, закупки материалов и обработки счетов 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Агентством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“Ньютон”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720000" y="731200"/>
            <a:ext cx="7704000" cy="15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fortaa Medium"/>
                <a:ea typeface="Comfortaa Medium"/>
                <a:cs typeface="Comfortaa Medium"/>
                <a:sym typeface="Comfortaa Medium"/>
              </a:rPr>
              <a:t>Выделение основного процесса и внешних сущностей по отношению к нему</a:t>
            </a:r>
            <a:endParaRPr sz="3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20000" y="2741575"/>
            <a:ext cx="301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Основной процесс: Изготовление рекламы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5599800" y="2741575"/>
            <a:ext cx="4213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Сущности: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AutoNum type="arabicPeriod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Директор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AutoNum type="arabicPeriod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Мастер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AutoNum type="arabicPeriod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Макетчик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AutoNum type="arabicPeriod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Клиент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AutoNum type="arabicPeriod"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Поставщик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551650" y="96775"/>
            <a:ext cx="83811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 Medium"/>
                <a:ea typeface="Comfortaa Medium"/>
                <a:cs typeface="Comfortaa Medium"/>
                <a:sym typeface="Comfortaa Medium"/>
              </a:rPr>
              <a:t>Выделение потоков и с</a:t>
            </a:r>
            <a:r>
              <a:rPr lang="en" sz="2500">
                <a:latin typeface="Comfortaa Medium"/>
                <a:ea typeface="Comfortaa Medium"/>
                <a:cs typeface="Comfortaa Medium"/>
                <a:sym typeface="Comfortaa Medium"/>
              </a:rPr>
              <a:t>оставление</a:t>
            </a:r>
            <a:r>
              <a:rPr lang="en" sz="2500">
                <a:latin typeface="Comfortaa Medium"/>
                <a:ea typeface="Comfortaa Medium"/>
                <a:cs typeface="Comfortaa Medium"/>
                <a:sym typeface="Comfortaa Medium"/>
              </a:rPr>
              <a:t> контекстной диаграммы нулевого уровня</a:t>
            </a:r>
            <a:endParaRPr sz="25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938" y="1459275"/>
            <a:ext cx="5312124" cy="36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720000" y="281250"/>
            <a:ext cx="7704000" cy="1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Medium"/>
                <a:ea typeface="Comfortaa Medium"/>
                <a:cs typeface="Comfortaa Medium"/>
                <a:sym typeface="Comfortaa Medium"/>
              </a:rPr>
              <a:t>Выделение потоков и составление детализированной контекстной </a:t>
            </a:r>
            <a:r>
              <a:rPr lang="en" sz="2400">
                <a:latin typeface="Comfortaa Medium"/>
                <a:ea typeface="Comfortaa Medium"/>
                <a:cs typeface="Comfortaa Medium"/>
                <a:sym typeface="Comfortaa Medium"/>
              </a:rPr>
              <a:t>диаграммы</a:t>
            </a:r>
            <a:endParaRPr sz="24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13" y="1332375"/>
            <a:ext cx="5572974" cy="38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1805400" y="297175"/>
            <a:ext cx="4769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Выводы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" name="Google Shape;276;p37"/>
          <p:cNvSpPr txBox="1"/>
          <p:nvPr>
            <p:ph idx="1" type="subTitle"/>
          </p:nvPr>
        </p:nvSpPr>
        <p:spPr>
          <a:xfrm>
            <a:off x="1575200" y="915600"/>
            <a:ext cx="5370600" cy="42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Была спроектирована функциональная модель АИС "Агентство «Ньютон»"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Было определено назначение ИС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Выделен основной процесс и внешние сущности по отношению к нему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Выделены потоки для внешних сущностей по отношению к основному процессу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Составлена контекстная диаграмма нулевого уровня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Проанализированы события и определены связи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Составлена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детализированная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контекстная диаграмма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uma &amp; Emergency Center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