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8" r:id="rId10"/>
    <p:sldId id="265" r:id="rId11"/>
    <p:sldId id="266" r:id="rId12"/>
    <p:sldId id="269" r:id="rId13"/>
    <p:sldId id="267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96" d="100"/>
          <a:sy n="96" d="100"/>
        </p:scale>
        <p:origin x="86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4ED7F4-44B9-4D66-8E5B-004E0032A0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84DCA4-8611-4080-9B54-5ED654946F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9E7B66D-8953-4979-8DC9-B124F3904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E6578E-0649-4C6D-8327-1DB3133C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30A88A-C6C1-4B38-9DD8-D836642AD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4107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DBA632C-1913-43F4-829A-6DF9B5559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1ACF205-47F5-460F-9F86-E7C5A60432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930DA1A-D73D-4ED6-AF39-8FA07480A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8E0E61-36FA-4292-925F-EE165C6EF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82477-050F-417B-91BC-3C1B46ADD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46902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12EA962-FEB9-42C7-95C8-939EE9E43A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F249305-70E1-43C2-A61D-18F56D8059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A70CE2F-6EB2-4804-A069-D5023DE5E1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D5C50-7689-44BF-9BCD-CD8F10917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8CCD94E-73D0-4242-A798-89BBE4D50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137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527EFA0-C1DC-4C2E-AB74-6F2129B1C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F5D683-DA46-473C-A8B7-BED9EF334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403A4B-59E3-4D6D-83D1-FFD100398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C7188DF-7917-4C21-8EEA-82145FD16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74B4CA7-7AF1-4B70-85DB-8FEECBB9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480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D90993F-CE89-4E3C-BCA5-7A6F97FFC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A88D30-632E-430B-81F2-EEA25EDFE8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2D7106A-4404-4812-ADA3-D2B171B72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58A56-C6B6-4825-96D7-433E4D334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6E5C99A-CAA7-4F82-A4BC-20033BFD8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3162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DFFFC-3F34-4688-9B7B-38FE5098D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F6B79C-3557-4BF9-ACBB-BE769B8B553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8F2AED-691F-44E6-99E1-BEE8666E30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D57B9B8-F1EF-410D-9C68-58A860CF00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1535ECB-7570-4E6C-AE20-141658F1F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8884E60-244B-4E4D-96D2-3DE1063C54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0047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6554D0-5D22-49DC-85E4-9CC26F26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B55B7ED-6844-405B-86DF-3BC50BB5C9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CE5695F-9206-4C39-AC2C-2CCC534FEC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97C5434-91FA-4E36-A58B-261F165B36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B43C5AC-B40E-4E88-B12B-3791A95998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11031AFE-63D4-4632-BE41-227A16CB9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AA9829C-9F58-4866-8CB3-D1AFBE2334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BE35160-6716-4E8A-BF87-96EB26B1E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3947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6C82477-BEFF-4521-978C-FEFD4107B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633317-D35C-41A1-B719-EDB8706A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4F9B3FC-AC7D-4BB6-8483-EF65A0C3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341EC2-B006-4B2B-9B60-321007960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0782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CFCB248-943E-43F8-A1A1-D70C1E83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70BDD9A-B86B-41C9-9AD5-90201DA76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E98D744-E864-4736-B2AC-41D949D76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44285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457A427-36DF-423B-B942-BB9EF70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7A4BAF0-FE1D-455A-A151-3B0E5936F9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3EDF90E-299B-4FD5-9DD0-875A0EDA0E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30AA623-EE17-4BCC-A6F9-FF99F8DE5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B575734-C5E4-4DD1-B64B-67F5BC67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376C2CE-69CF-4E5E-85DA-5266BB87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5172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0E93AC-2327-4EE3-9942-CC545A0E6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9ECE8D3B-87D7-4D5A-B8CF-A930B61A14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BEE25E1-220B-40F5-A963-58EC50070D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D0ED0A0-0C46-48F9-948D-B9BC55309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5F17E3F-6B63-4C7C-B159-A4FCE00F4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98352FC-F0F7-4210-84E6-352FB3172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7233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035E06-7ECB-445E-A35E-2BF54C1B8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DB53ACF-332A-4AFB-881E-9690D21A8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72E8C9B-7598-4B84-9FD5-57BD0319AA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187F45-29C0-4BEA-AAA4-56415C7C88FE}" type="datetimeFigureOut">
              <a:rPr lang="ru-RU" smtClean="0"/>
              <a:t>21.05.2025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1F4C6D6-2EA1-4CE1-AE8D-4D2874FD9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6743D5D-D1A5-433B-9754-3E2FF4337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15D87-E4C7-4FA6-8C01-797663071D9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405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+mj-lt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+mj-lt"/>
                <a:ea typeface="Calibri" panose="020F0502020204030204" pitchFamily="34" charset="0"/>
              </a:rPr>
              <a:t>Карпенко А.Д.</a:t>
            </a:r>
            <a:endParaRPr lang="ru-RU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91902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5CE106-7082-49BB-B36C-F3DF1D959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8CEC6DC1-2B2F-46A0-A810-F337064A22B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128962" y="3574954"/>
          <a:ext cx="5934075" cy="8689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78025">
                  <a:extLst>
                    <a:ext uri="{9D8B030D-6E8A-4147-A177-3AD203B41FA5}">
                      <a16:colId xmlns:a16="http://schemas.microsoft.com/office/drawing/2014/main" val="2573956849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1556285428"/>
                    </a:ext>
                  </a:extLst>
                </a:gridCol>
                <a:gridCol w="1978025">
                  <a:extLst>
                    <a:ext uri="{9D8B030D-6E8A-4147-A177-3AD203B41FA5}">
                      <a16:colId xmlns:a16="http://schemas.microsoft.com/office/drawing/2014/main" val="35996552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Модель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RMSE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</a:t>
                      </a:r>
                      <a:r>
                        <a:rPr lang="en-US" sz="1400" baseline="30000">
                          <a:effectLst/>
                        </a:rPr>
                        <a:t>2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60920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ChemBERTa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0.63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0.78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659552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GCN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1.04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0.77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332562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</a:rPr>
                        <a:t>RF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>
                          <a:effectLst/>
                        </a:rPr>
                        <a:t>0.586</a:t>
                      </a:r>
                      <a:endParaRPr lang="ru-RU" sz="14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1800"/>
                        </a:lnSpc>
                        <a:spcAft>
                          <a:spcPts val="800"/>
                        </a:spcAft>
                      </a:pPr>
                      <a:r>
                        <a:rPr lang="ru-RU" sz="1400" dirty="0">
                          <a:effectLst/>
                        </a:rPr>
                        <a:t>0.619</a:t>
                      </a:r>
                      <a:endParaRPr lang="ru-RU" sz="1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24397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78370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4B6B42-E5D8-436F-9680-F4F6141B5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453E53B-3B82-43EC-BC5B-EE030C01FE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436" y="1762015"/>
            <a:ext cx="413931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>
                <a:latin typeface="+mj-lt"/>
              </a:rPr>
              <a:t>ChemBERTa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учитывает контекст</a:t>
            </a: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использует </a:t>
            </a:r>
            <a:r>
              <a:rPr lang="en-US" sz="2000" dirty="0">
                <a:latin typeface="+mj-lt"/>
              </a:rPr>
              <a:t>self-attention</a:t>
            </a: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лучший результат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835A6E-2FB3-4FB0-8D05-34CA13F94598}"/>
              </a:ext>
            </a:extLst>
          </p:cNvPr>
          <p:cNvSpPr txBox="1"/>
          <p:nvPr/>
        </p:nvSpPr>
        <p:spPr>
          <a:xfrm>
            <a:off x="4055165" y="1690688"/>
            <a:ext cx="3379305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GCN</a:t>
            </a: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учитывает топологию молекулы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хуже видит глобальные зависимости</a:t>
            </a:r>
          </a:p>
          <a:p>
            <a:pPr marL="457200" indent="-457200">
              <a:buFontTx/>
              <a:buChar char="-"/>
            </a:pPr>
            <a:endParaRPr lang="ru-RU" sz="2000" dirty="0">
              <a:latin typeface="+mj-lt"/>
            </a:endParaRPr>
          </a:p>
          <a:p>
            <a:pPr marL="457200" indent="-457200">
              <a:buFontTx/>
              <a:buChar char="-"/>
            </a:pPr>
            <a:r>
              <a:rPr lang="ru-RU" sz="2000" dirty="0">
                <a:latin typeface="+mj-lt"/>
              </a:rPr>
              <a:t>Не распознает конформационные изменения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A41B4E-4099-4032-B8A3-EE02CDE7E4A7}"/>
              </a:ext>
            </a:extLst>
          </p:cNvPr>
          <p:cNvSpPr txBox="1"/>
          <p:nvPr/>
        </p:nvSpPr>
        <p:spPr>
          <a:xfrm>
            <a:off x="8643068" y="1690688"/>
            <a:ext cx="360923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+mj-lt"/>
              </a:rPr>
              <a:t>Random Forest</a:t>
            </a: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аппроксимирует зависимости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вообще не учитывает контекст молекулы</a:t>
            </a:r>
          </a:p>
          <a:p>
            <a:pPr marL="342900" indent="-342900">
              <a:buFontTx/>
              <a:buChar char="-"/>
            </a:pPr>
            <a:endParaRPr lang="ru-RU" sz="2000" dirty="0">
              <a:latin typeface="+mj-lt"/>
            </a:endParaRPr>
          </a:p>
          <a:p>
            <a:pPr marL="342900" indent="-342900">
              <a:buFontTx/>
              <a:buChar char="-"/>
            </a:pPr>
            <a:r>
              <a:rPr lang="ru-RU" sz="2000" dirty="0">
                <a:latin typeface="+mj-lt"/>
              </a:rPr>
              <a:t>минимальная вычислительная сложность</a:t>
            </a:r>
          </a:p>
        </p:txBody>
      </p:sp>
    </p:spTree>
    <p:extLst>
      <p:ext uri="{BB962C8B-B14F-4D97-AF65-F5344CB8AC3E}">
        <p14:creationId xmlns:p14="http://schemas.microsoft.com/office/powerpoint/2010/main" val="40692706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59BB6B-194E-4C2F-95E2-21405419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0288AC1-713D-425A-BC0E-428528E0D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8294" y="5194189"/>
            <a:ext cx="1093967" cy="4166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+mj-lt"/>
              </a:rPr>
              <a:t>Github</a:t>
            </a:r>
            <a:endParaRPr lang="ru-RU" dirty="0">
              <a:latin typeface="+mj-lt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E4047C9-7B73-4860-B734-755B397F29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0087" y="1677249"/>
            <a:ext cx="3530379" cy="3530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8086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19D9A-CD63-4E82-8225-C7400CC8E7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1800" b="1" dirty="0">
                <a:effectLst/>
                <a:ea typeface="Calibri" panose="020F0502020204030204" pitchFamily="34" charset="0"/>
              </a:rPr>
              <a:t>ПРИМЕНЕНИЕ МЕТОДОВ МАШИННОГО ОБУЧЕНИЯ ДЛЯ ПРЕДСКАЗАНИЯ РАСТВОРИМОСТИ МАЛЫХ МОЛЕКУЛ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85E6E72-F033-47DC-AF31-082F00640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31750" y="4907756"/>
            <a:ext cx="2136250" cy="1655762"/>
          </a:xfrm>
        </p:spPr>
        <p:txBody>
          <a:bodyPr>
            <a:normAutofit/>
          </a:bodyPr>
          <a:lstStyle/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Лев Снежко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3 курс 3 группа</a:t>
            </a:r>
          </a:p>
          <a:p>
            <a:pPr algn="l">
              <a:lnSpc>
                <a:spcPts val="500"/>
              </a:lnSpc>
              <a:spcAft>
                <a:spcPts val="800"/>
              </a:spcAft>
            </a:pPr>
            <a:r>
              <a:rPr lang="ru-RU" sz="1000" dirty="0">
                <a:effectLst/>
                <a:latin typeface="+mj-lt"/>
                <a:ea typeface="Calibri" panose="020F0502020204030204" pitchFamily="34" charset="0"/>
                <a:cs typeface="Times New Roman" panose="02020603050405020304" pitchFamily="18" charset="0"/>
              </a:rPr>
              <a:t>Научный руководитель:</a:t>
            </a:r>
          </a:p>
          <a:p>
            <a:pPr algn="l">
              <a:lnSpc>
                <a:spcPts val="500"/>
              </a:lnSpc>
            </a:pPr>
            <a:r>
              <a:rPr lang="ru-RU" sz="1000" dirty="0">
                <a:latin typeface="+mj-lt"/>
                <a:ea typeface="Calibri" panose="020F0502020204030204" pitchFamily="34" charset="0"/>
              </a:rPr>
              <a:t>ст. преподаватель </a:t>
            </a:r>
            <a:r>
              <a:rPr lang="ru-RU" sz="1000" dirty="0">
                <a:effectLst/>
                <a:latin typeface="+mj-lt"/>
                <a:ea typeface="Calibri" panose="020F0502020204030204" pitchFamily="34" charset="0"/>
              </a:rPr>
              <a:t>Карпенко А.Д.</a:t>
            </a:r>
            <a:endParaRPr lang="ru-RU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29672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4C104FF-75FD-4FAF-B230-B100375F7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Цели и задачи работы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7EB328-81CD-48ED-A14D-9C4CB0846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latin typeface="+mj-lt"/>
              </a:rPr>
              <a:t>Цель работы</a:t>
            </a:r>
            <a:r>
              <a:rPr lang="ru-RU" sz="2000" dirty="0">
                <a:latin typeface="+mj-lt"/>
              </a:rPr>
              <a:t> – провести сравнительный анализ эффективности различных методов МО в решении задачи предсказания свойств малых молекул и объяснить полученные результаты.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Задачи: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Обоснование актуальности задачи предсказания свойств малых молекул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Поиск и выборка различных методов МО для сравнительного анализа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Проверка эффективности моделей для предсказания свойств малых молекул (например, растворимости) на едином </a:t>
            </a:r>
            <a:r>
              <a:rPr lang="ru-RU" sz="2000" dirty="0" err="1">
                <a:latin typeface="+mj-lt"/>
              </a:rPr>
              <a:t>датасете</a:t>
            </a:r>
            <a:r>
              <a:rPr lang="ru-RU" sz="2000" dirty="0">
                <a:latin typeface="+mj-lt"/>
              </a:rPr>
              <a:t>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Сравнительный анализ результатов различных моделей.</a:t>
            </a: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Трактовка результатов и подведение итогов.</a:t>
            </a:r>
          </a:p>
          <a:p>
            <a:pPr marL="0" indent="0">
              <a:buNone/>
            </a:pP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362586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97A76-7F49-4F0E-88A6-5D4417C51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Важнейшие свойства малой молекулы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74D4CA4-C66A-4094-A744-9EE0C09CC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Molecular </a:t>
            </a:r>
            <a:r>
              <a:rPr lang="en-US" sz="1800" i="1" dirty="0">
                <a:latin typeface="+mj-lt"/>
                <a:ea typeface="Times New Roman" panose="02020603050405020304" pitchFamily="18" charset="0"/>
              </a:rPr>
              <a:t>w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eight</a:t>
            </a: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, </a:t>
            </a: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MW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b="1" i="1" dirty="0">
                <a:latin typeface="+mj-lt"/>
                <a:ea typeface="Times New Roman" panose="02020603050405020304" pitchFamily="18" charset="0"/>
              </a:rPr>
              <a:t>A</a:t>
            </a:r>
            <a:r>
              <a:rPr lang="en-US" sz="1800" b="1" i="1" dirty="0">
                <a:effectLst/>
                <a:latin typeface="+mj-lt"/>
                <a:ea typeface="Times New Roman" panose="02020603050405020304" pitchFamily="18" charset="0"/>
              </a:rPr>
              <a:t>qua</a:t>
            </a:r>
            <a:r>
              <a:rPr lang="ru-RU" sz="1800" b="1" i="1" dirty="0">
                <a:effectLst/>
                <a:latin typeface="+mj-lt"/>
                <a:ea typeface="Times New Roman" panose="02020603050405020304" pitchFamily="18" charset="0"/>
              </a:rPr>
              <a:t> </a:t>
            </a:r>
            <a:r>
              <a:rPr lang="ru-RU" sz="1800" b="1" i="1" dirty="0" err="1">
                <a:effectLst/>
                <a:latin typeface="+mj-lt"/>
                <a:ea typeface="Times New Roman" panose="02020603050405020304" pitchFamily="18" charset="0"/>
              </a:rPr>
              <a:t>solubility</a:t>
            </a:r>
            <a:endParaRPr lang="ru-RU" sz="1800" b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L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ipophilicity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P</a:t>
            </a:r>
            <a:r>
              <a:rPr lang="ru-RU" sz="1800" i="1" dirty="0" err="1">
                <a:effectLst/>
                <a:latin typeface="+mj-lt"/>
                <a:ea typeface="Times New Roman" panose="02020603050405020304" pitchFamily="18" charset="0"/>
              </a:rPr>
              <a:t>ermeability</a:t>
            </a:r>
            <a:endParaRPr lang="en-US" sz="1800" i="1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en-US" sz="1800" i="1" dirty="0">
                <a:effectLst/>
                <a:latin typeface="+mj-lt"/>
                <a:ea typeface="Times New Roman" panose="02020603050405020304" pitchFamily="18" charset="0"/>
              </a:rPr>
              <a:t>ADMET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pPr>
              <a:lnSpc>
                <a:spcPts val="1800"/>
              </a:lnSpc>
              <a:spcAft>
                <a:spcPts val="800"/>
              </a:spcAft>
            </a:pPr>
            <a:r>
              <a:rPr lang="ru-RU" sz="1800" i="1" dirty="0">
                <a:effectLst/>
                <a:latin typeface="+mj-lt"/>
                <a:ea typeface="Times New Roman" panose="02020603050405020304" pitchFamily="18" charset="0"/>
              </a:rPr>
              <a:t>PSA</a:t>
            </a:r>
            <a:endParaRPr lang="ru-RU" sz="1800" dirty="0">
              <a:effectLst/>
              <a:latin typeface="+mj-lt"/>
              <a:ea typeface="Times New Roman" panose="02020603050405020304" pitchFamily="18" charset="0"/>
            </a:endParaRPr>
          </a:p>
          <a:p>
            <a:r>
              <a:rPr lang="en-US" sz="1800" i="1" dirty="0">
                <a:effectLst/>
                <a:latin typeface="+mj-lt"/>
                <a:ea typeface="Calibri" panose="020F0502020204030204" pitchFamily="34" charset="0"/>
              </a:rPr>
              <a:t>S</a:t>
            </a:r>
            <a:r>
              <a:rPr lang="ru-RU" sz="1800" i="1" dirty="0" err="1">
                <a:effectLst/>
                <a:latin typeface="+mj-lt"/>
                <a:ea typeface="Calibri" panose="020F0502020204030204" pitchFamily="34" charset="0"/>
              </a:rPr>
              <a:t>electivity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71867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7DA2D6-D14E-4952-9F6A-4B97FC957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Составление выборки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61A05F-6671-47A1-8F5C-42AA157574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Требования к моделям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- разнообразие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актуальность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открытость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7773485-CC30-46A2-AC8E-F411CA363B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Требования к </a:t>
            </a:r>
            <a:r>
              <a:rPr lang="ru-RU" dirty="0" err="1">
                <a:latin typeface="+mj-lt"/>
              </a:rPr>
              <a:t>датасету</a:t>
            </a:r>
            <a:endParaRPr lang="ru-RU" dirty="0">
              <a:latin typeface="+mj-lt"/>
            </a:endParaRPr>
          </a:p>
          <a:p>
            <a:pPr marL="0" indent="0">
              <a:buNone/>
            </a:pPr>
            <a:endParaRPr lang="ru-RU" dirty="0">
              <a:latin typeface="+mj-lt"/>
            </a:endParaRPr>
          </a:p>
          <a:p>
            <a:pPr marL="0" indent="0">
              <a:buNone/>
            </a:pPr>
            <a:r>
              <a:rPr lang="ru-RU" dirty="0">
                <a:latin typeface="+mj-lt"/>
              </a:rPr>
              <a:t>	- открытость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универсальность</a:t>
            </a:r>
          </a:p>
          <a:p>
            <a:pPr marL="0" indent="0">
              <a:buNone/>
            </a:pPr>
            <a:r>
              <a:rPr lang="ru-RU" dirty="0">
                <a:latin typeface="+mj-lt"/>
              </a:rPr>
              <a:t>	- соответствие тематике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17493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32C961-3498-41EF-9A5B-392E3316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ChemBERTa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sz="1800" dirty="0">
                    <a:effectLst/>
                    <a:latin typeface="+mj-lt"/>
                    <a:ea typeface="Calibri" panose="020F0502020204030204" pitchFamily="34" charset="0"/>
                    <a:cs typeface="Times New Roman" panose="02020603050405020304" pitchFamily="18" charset="0"/>
                  </a:rPr>
                  <a:t>Целевая функция:</a:t>
                </a:r>
                <a:endParaRPr lang="en-US" sz="1800" dirty="0">
                  <a:effectLst/>
                  <a:latin typeface="+mj-lt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ℳℒℳ</m:t>
                          </m:r>
                        </m:sub>
                      </m:sSub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=−</m:t>
                      </m:r>
                      <m:nary>
                        <m:naryPr>
                          <m:chr m:val="∑"/>
                          <m:supHide m:val="on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ru-RU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∈</m:t>
                          </m:r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ℳ</m:t>
                          </m:r>
                        </m:sub>
                        <m:sup/>
                        <m:e>
                          <m:func>
                            <m:func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</m:func>
                          <m:d>
                            <m:dPr>
                              <m:sepChr m:val="∣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ru-RU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∖</m:t>
                                  </m:r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99F67A90-2823-4813-A05D-6DAB81A1A3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5610308" cy="4351338"/>
              </a:xfrm>
              <a:blipFill>
                <a:blip r:embed="rId2"/>
                <a:stretch>
                  <a:fillRect l="-978" t="-126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BERT-ML Architecture | Download Scientific Diagram">
            <a:extLst>
              <a:ext uri="{FF2B5EF4-FFF2-40B4-BE49-F238E27FC236}">
                <a16:creationId xmlns:a16="http://schemas.microsoft.com/office/drawing/2014/main" id="{0D24CC1B-5106-4D21-91FD-D0AAE1F5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3079" y="269710"/>
            <a:ext cx="5292020" cy="57096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774B777-EB8E-4068-9A4F-890D91990EA1}"/>
              </a:ext>
            </a:extLst>
          </p:cNvPr>
          <p:cNvSpPr txBox="1"/>
          <p:nvPr/>
        </p:nvSpPr>
        <p:spPr>
          <a:xfrm>
            <a:off x="485030" y="3991555"/>
            <a:ext cx="50866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+mj-lt"/>
              </a:rPr>
              <a:t>- активно применяется в научных целях, </a:t>
            </a:r>
          </a:p>
          <a:p>
            <a:r>
              <a:rPr lang="ru-RU" dirty="0">
                <a:latin typeface="+mj-lt"/>
              </a:rPr>
              <a:t>- вносит требуемое разнообразие</a:t>
            </a:r>
          </a:p>
          <a:p>
            <a:r>
              <a:rPr lang="ru-RU" dirty="0">
                <a:latin typeface="+mj-lt"/>
              </a:rPr>
              <a:t>- находится в свободном доступе на </a:t>
            </a:r>
            <a:r>
              <a:rPr lang="ru-RU" dirty="0" err="1">
                <a:latin typeface="+mj-lt"/>
              </a:rPr>
              <a:t>Hugging</a:t>
            </a:r>
            <a:r>
              <a:rPr lang="ru-RU" dirty="0">
                <a:latin typeface="+mj-lt"/>
              </a:rPr>
              <a:t> Face.</a:t>
            </a:r>
          </a:p>
          <a:p>
            <a:r>
              <a:rPr lang="ru-RU" dirty="0">
                <a:latin typeface="+mj-lt"/>
              </a:rPr>
              <a:t>- применяется к молекулам в формате SMILES</a:t>
            </a:r>
          </a:p>
          <a:p>
            <a:r>
              <a:rPr lang="ru-RU" dirty="0">
                <a:latin typeface="+mj-lt"/>
              </a:rPr>
              <a:t>- может быть </a:t>
            </a:r>
            <a:r>
              <a:rPr lang="ru-RU" dirty="0" err="1">
                <a:latin typeface="+mj-lt"/>
              </a:rPr>
              <a:t>дообучена</a:t>
            </a:r>
            <a:r>
              <a:rPr lang="ru-RU" dirty="0">
                <a:latin typeface="+mj-lt"/>
              </a:rPr>
              <a:t> и применена на CPU</a:t>
            </a:r>
          </a:p>
        </p:txBody>
      </p:sp>
    </p:spTree>
    <p:extLst>
      <p:ext uri="{BB962C8B-B14F-4D97-AF65-F5344CB8AC3E}">
        <p14:creationId xmlns:p14="http://schemas.microsoft.com/office/powerpoint/2010/main" val="3573071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ADED2B-7AB4-4F21-83D7-DF53325F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 err="1"/>
              <a:t>GCNPredictor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13055" y="1541372"/>
                <a:ext cx="3959086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агрегации: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𝑙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e>
                          </m:d>
                        </m:sup>
                      </m:sSubSup>
                      <m:r>
                        <a:rPr lang="ru-RU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ru-RU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σ</m:t>
                      </m:r>
                      <m:d>
                        <m:d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∈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ru-RU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∪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{</m:t>
                              </m:r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m:rPr>
                                  <m:lit/>
                                </m:r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sub>
                            <m:sup/>
                            <m:e>
                              <m:f>
                                <m:f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ad>
                                    <m:radPr>
                                      <m:degHide m:val="on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Calibri" panose="020F0502020204030204" pitchFamily="34" charset="0"/>
                                              <a:cs typeface="Times New Roman" panose="020206030504050203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</m:e>
                                  </m:rad>
                                </m:den>
                              </m:f>
                            </m:e>
                          </m:nary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p>
                          <m:sSubSup>
                            <m:sSub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</m:d>
                            </m:sup>
                          </m:sSubSup>
                        </m:e>
                      </m:d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:r>
                  <a:rPr lang="ru-RU" dirty="0">
                    <a:latin typeface="+mj-lt"/>
                  </a:rPr>
                  <a:t>Функция потерь</a:t>
                </a: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1800" i="1" smtClean="0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ℳ𝒮ℰ</m:t>
                          </m:r>
                        </m:sub>
                      </m:sSub>
                      <m:r>
                        <a:rPr lang="en-US" sz="1800" i="1">
                          <a:effectLst/>
                          <a:latin typeface="Cambria Math" panose="020405030504060302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ru-RU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1800" i="1">
                              <a:effectLst/>
                              <a:latin typeface="Cambria Math" panose="02040503050406030204" pitchFamily="18" charset="0"/>
                              <a:ea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ru-RU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ru-RU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̂"/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accPr>
                                    <m:e>
                                      <m:sSub>
                                        <m:sSubPr>
                                          <m:ctrlPr>
                                            <a:rPr lang="ru-RU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sz="1800" i="1">
                                              <a:effectLst/>
                                              <a:latin typeface="Cambria Math" panose="02040503050406030204" pitchFamily="18" charset="0"/>
                                              <a:ea typeface="Times New Roman" panose="02020603050405020304" pitchFamily="18" charset="0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acc>
                                  <m:r>
                                    <a:rPr lang="en-US" sz="1800" i="1">
                                      <a:effectLst/>
                                      <a:latin typeface="Cambria Math" panose="02040503050406030204" pitchFamily="18" charset="0"/>
                                      <a:ea typeface="Times New Roman" panose="020206030504050203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1800" i="1">
                                          <a:effectLst/>
                                          <a:latin typeface="Cambria Math" panose="02040503050406030204" pitchFamily="18" charset="0"/>
                                          <a:ea typeface="Times New Roman" panose="02020603050405020304" pitchFamily="18" charset="0"/>
                                          <a:cs typeface="Times New Roman" panose="020206030504050203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1800" i="1">
                                  <a:effectLst/>
                                  <a:latin typeface="Cambria Math" panose="02040503050406030204" pitchFamily="18" charset="0"/>
                                  <a:ea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18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ru-RU" dirty="0">
                  <a:latin typeface="+mj-lt"/>
                </a:endParaRPr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4E23FBA-ABC2-42FF-AE0A-16E378DE96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13055" y="1541372"/>
                <a:ext cx="3959086" cy="4351338"/>
              </a:xfrm>
              <a:blipFill>
                <a:blip r:embed="rId2"/>
                <a:stretch>
                  <a:fillRect l="-3077" t="-476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F077ADE7-C61B-4D52-9B62-C1A155DEB7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859" y="1449126"/>
            <a:ext cx="6524625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6F197E-291F-4091-AE36-61CF1B578743}"/>
              </a:ext>
            </a:extLst>
          </p:cNvPr>
          <p:cNvSpPr txBox="1"/>
          <p:nvPr/>
        </p:nvSpPr>
        <p:spPr>
          <a:xfrm>
            <a:off x="519859" y="5292546"/>
            <a:ext cx="668704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усиливает архитектурное разнообразие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обеспечивает реалистичное сравнение с GNN-классом моделей </a:t>
            </a:r>
          </a:p>
          <a:p>
            <a:r>
              <a:rPr lang="ru-RU" dirty="0">
                <a:latin typeface="+mj-lt"/>
                <a:ea typeface="Calibri" panose="020F0502020204030204" pitchFamily="34" charset="0"/>
              </a:rPr>
              <a:t>- </a:t>
            </a:r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соответствует современным практикам </a:t>
            </a:r>
          </a:p>
          <a:p>
            <a:r>
              <a:rPr lang="ru-RU" sz="1800" dirty="0">
                <a:effectLst/>
                <a:latin typeface="+mj-lt"/>
                <a:ea typeface="Calibri" panose="020F0502020204030204" pitchFamily="34" charset="0"/>
              </a:rPr>
              <a:t>- не нарушает критерии доступности и воспроизводимости</a:t>
            </a: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90224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D6A74-4FE1-45D8-9868-C1E8A2C99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Модели: </a:t>
            </a:r>
            <a:r>
              <a:rPr lang="en-US" dirty="0"/>
              <a:t>Random Forest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AEB7AB-AE6E-45C8-A5F7-AFD48989C7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08443" cy="4351338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не требует обучения на GPU или большого объема оперативной памяти </a:t>
            </a:r>
            <a:endParaRPr lang="en-US" sz="1800" dirty="0">
              <a:latin typeface="+mj-lt"/>
            </a:endParaRPr>
          </a:p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имеет небольшое число </a:t>
            </a:r>
            <a:r>
              <a:rPr lang="ru-RU" sz="1800" dirty="0" err="1">
                <a:latin typeface="+mj-lt"/>
              </a:rPr>
              <a:t>гиперпараметров</a:t>
            </a:r>
            <a:endParaRPr lang="en-US" sz="1800" dirty="0">
              <a:latin typeface="+mj-lt"/>
            </a:endParaRPr>
          </a:p>
          <a:p>
            <a:pPr>
              <a:buFontTx/>
              <a:buChar char="-"/>
            </a:pPr>
            <a:r>
              <a:rPr lang="ru-RU" sz="1800" dirty="0">
                <a:latin typeface="+mj-lt"/>
              </a:rPr>
              <a:t>предоставляет удобные средства анализа важности признаков.</a:t>
            </a:r>
          </a:p>
        </p:txBody>
      </p:sp>
      <p:pic>
        <p:nvPicPr>
          <p:cNvPr id="3074" name="Picture 2" descr="Random Forest. Random Forest is an ensemble machine… | by Deniz Gunay |  Medium">
            <a:extLst>
              <a:ext uri="{FF2B5EF4-FFF2-40B4-BE49-F238E27FC236}">
                <a16:creationId xmlns:a16="http://schemas.microsoft.com/office/drawing/2014/main" id="{A0370C09-9D73-407A-AB2E-CB4B5A94E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6643" y="1257113"/>
            <a:ext cx="6127391" cy="4343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1830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5C15E5-A4EA-4E3B-93F1-36AD9EC49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en-US" dirty="0"/>
              <a:t>: ESOL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E72603B-6201-4E76-B06A-DB7A4B0BB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+mj-lt"/>
              </a:rPr>
              <a:t>ESOL (Estimated Solubility)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целевое значение – </a:t>
            </a:r>
            <a:r>
              <a:rPr lang="en-US" dirty="0" err="1">
                <a:latin typeface="+mj-lt"/>
              </a:rPr>
              <a:t>logS</a:t>
            </a:r>
            <a:r>
              <a:rPr lang="en-US" dirty="0">
                <a:latin typeface="+mj-lt"/>
              </a:rPr>
              <a:t> – </a:t>
            </a:r>
            <a:r>
              <a:rPr lang="ru-RU" dirty="0">
                <a:latin typeface="+mj-lt"/>
              </a:rPr>
              <a:t>растворимость молекул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1128 малых молекул</a:t>
            </a:r>
          </a:p>
          <a:p>
            <a:pPr>
              <a:buFontTx/>
              <a:buChar char="-"/>
            </a:pPr>
            <a:r>
              <a:rPr lang="en-US" dirty="0">
                <a:latin typeface="+mj-lt"/>
              </a:rPr>
              <a:t>SMILES, TPSA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входит в открытую библиотеку </a:t>
            </a:r>
            <a:r>
              <a:rPr lang="en-US" dirty="0" err="1">
                <a:latin typeface="+mj-lt"/>
              </a:rPr>
              <a:t>DeepChem</a:t>
            </a:r>
            <a:endParaRPr lang="en-US" dirty="0">
              <a:latin typeface="+mj-lt"/>
            </a:endParaRP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представляет актуальное свойство</a:t>
            </a:r>
          </a:p>
          <a:p>
            <a:pPr>
              <a:buFontTx/>
              <a:buChar char="-"/>
            </a:pPr>
            <a:r>
              <a:rPr lang="ru-RU" dirty="0">
                <a:latin typeface="+mj-lt"/>
              </a:rPr>
              <a:t>совместим с различными архитектурами</a:t>
            </a:r>
          </a:p>
        </p:txBody>
      </p:sp>
    </p:spTree>
    <p:extLst>
      <p:ext uri="{BB962C8B-B14F-4D97-AF65-F5344CB8AC3E}">
        <p14:creationId xmlns:p14="http://schemas.microsoft.com/office/powerpoint/2010/main" val="4948033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CFF16B-D823-49E3-BBDE-F52E609D9D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Датасет</a:t>
            </a:r>
            <a:r>
              <a:rPr lang="en-US" dirty="0"/>
              <a:t>: ESOL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E8CEDD-3CD3-4238-8944-00FD9894B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>
                <a:latin typeface="+mj-lt"/>
              </a:rPr>
              <a:t>Обработка </a:t>
            </a:r>
            <a:r>
              <a:rPr lang="ru-RU" dirty="0" err="1">
                <a:latin typeface="+mj-lt"/>
              </a:rPr>
              <a:t>датасета</a:t>
            </a:r>
            <a:r>
              <a:rPr lang="ru-RU" dirty="0">
                <a:latin typeface="+mj-lt"/>
              </a:rPr>
              <a:t>:</a:t>
            </a:r>
          </a:p>
          <a:p>
            <a:pPr>
              <a:buFontTx/>
              <a:buChar char="-"/>
            </a:pPr>
            <a:r>
              <a:rPr lang="ru-RU" sz="2000" dirty="0" err="1">
                <a:latin typeface="+mj-lt"/>
              </a:rPr>
              <a:t>таргет</a:t>
            </a:r>
            <a:r>
              <a:rPr lang="ru-RU" sz="2000" dirty="0">
                <a:latin typeface="+mj-lt"/>
              </a:rPr>
              <a:t> </a:t>
            </a:r>
            <a:r>
              <a:rPr lang="ru-RU" sz="2000" dirty="0" err="1">
                <a:latin typeface="+mj-lt"/>
              </a:rPr>
              <a:t>logS</a:t>
            </a:r>
            <a:r>
              <a:rPr lang="ru-RU" sz="2000" dirty="0">
                <a:latin typeface="+mj-lt"/>
              </a:rPr>
              <a:t> был собран автором из экспериментальных публикаций, химических справочников и научной литературы и экспериментальные базы данных в фармацевтической и агрохимической промышленности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endParaRPr lang="ru-RU" sz="2000" dirty="0">
              <a:latin typeface="+mj-lt"/>
            </a:endParaRPr>
          </a:p>
          <a:p>
            <a:pPr>
              <a:buFontTx/>
              <a:buChar char="-"/>
            </a:pPr>
            <a:r>
              <a:rPr lang="ru-RU" sz="2000" dirty="0">
                <a:latin typeface="+mj-lt"/>
              </a:rPr>
              <a:t>молекулы, содержащие нестабильные фрагменты, сильно ионизированные формы или редкие атомы, были исключены</a:t>
            </a:r>
            <a:endParaRPr lang="en-US" sz="2000" dirty="0">
              <a:latin typeface="+mj-lt"/>
            </a:endParaRPr>
          </a:p>
          <a:p>
            <a:pPr>
              <a:buFontTx/>
              <a:buChar char="-"/>
            </a:pPr>
            <a:endParaRPr lang="ru-RU" sz="2000" dirty="0">
              <a:latin typeface="+mj-lt"/>
            </a:endParaRPr>
          </a:p>
          <a:p>
            <a:pPr marL="0" indent="0">
              <a:buNone/>
            </a:pPr>
            <a:r>
              <a:rPr lang="ru-RU" sz="2000" dirty="0">
                <a:latin typeface="+mj-lt"/>
              </a:rPr>
              <a:t>- все молекулы были приведены к формату SMILES для универсального описания структуры </a:t>
            </a:r>
          </a:p>
          <a:p>
            <a:pPr marL="0" indent="0">
              <a:buNone/>
            </a:pPr>
            <a:endParaRPr lang="ru-RU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569510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419</Words>
  <Application>Microsoft Office PowerPoint</Application>
  <PresentationFormat>Широкоэкранный</PresentationFormat>
  <Paragraphs>110</Paragraphs>
  <Slides>13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Times New Roman</vt:lpstr>
      <vt:lpstr>Тема Office</vt:lpstr>
      <vt:lpstr>ПРИМЕНЕНИЕ МЕТОДОВ МАШИННОГО ОБУЧЕНИЯ ДЛЯ ПРЕДСКАЗАНИЯ РАСТВОРИМОСТИ МАЛЫХ МОЛЕКУЛ</vt:lpstr>
      <vt:lpstr>Цели и задачи работы</vt:lpstr>
      <vt:lpstr>Важнейшие свойства малой молекулы</vt:lpstr>
      <vt:lpstr>Составление выборки</vt:lpstr>
      <vt:lpstr>Модели: ChemBERTa</vt:lpstr>
      <vt:lpstr>Модели: GCNPredictor</vt:lpstr>
      <vt:lpstr>Модели: Random Forest</vt:lpstr>
      <vt:lpstr>Датасет: ESOL</vt:lpstr>
      <vt:lpstr>Датасет: ESOL</vt:lpstr>
      <vt:lpstr>Результаты</vt:lpstr>
      <vt:lpstr>Итоги</vt:lpstr>
      <vt:lpstr>Результаты</vt:lpstr>
      <vt:lpstr>ПРИМЕНЕНИЕ МЕТОДОВ МАШИННОГО ОБУЧЕНИЯ ДЛЯ ПРЕДСКАЗАНИЯ РАСТВОРИМОСТИ МАЛЫХ МОЛЕКУЛ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Лева Снежко</dc:creator>
  <cp:lastModifiedBy>Лева Снежко</cp:lastModifiedBy>
  <cp:revision>31</cp:revision>
  <dcterms:created xsi:type="dcterms:W3CDTF">2025-05-21T07:36:55Z</dcterms:created>
  <dcterms:modified xsi:type="dcterms:W3CDTF">2025-05-21T10:49:37Z</dcterms:modified>
</cp:coreProperties>
</file>