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ED7F4-44B9-4D66-8E5B-004E0032A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84DCA4-8611-4080-9B54-5ED65494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7B66D-8953-4979-8DC9-B124F390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6578E-0649-4C6D-8327-1DB3133C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0A88A-C6C1-4B38-9DD8-D836642A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0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A632C-1913-43F4-829A-6DF9B555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ACF205-47F5-460F-9F86-E7C5A604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0DA1A-D73D-4ED6-AF39-8FA07480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E0E61-36FA-4292-925F-EE165C6E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82477-050F-417B-91BC-3C1B46AD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6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2EA962-FEB9-42C7-95C8-939EE9E43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249305-70E1-43C2-A61D-18F56D80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0CE2F-6EB2-4804-A069-D5023DE5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D5C50-7689-44BF-9BCD-CD8F1091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CD94E-73D0-4242-A798-89BBE4D5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7EFA0-C1DC-4C2E-AB74-6F2129B1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5D683-DA46-473C-A8B7-BED9EF33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03A4B-59E3-4D6D-83D1-FFD10039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188DF-7917-4C21-8EEA-82145FD1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B4CA7-7AF1-4B70-85DB-8FEECBB9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0993F-CE89-4E3C-BCA5-7A6F97FF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A88D30-632E-430B-81F2-EEA25EDF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D7106A-4404-4812-ADA3-D2B171B7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58A56-C6B6-4825-96D7-433E4D33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5C99A-CAA7-4F82-A4BC-20033BFD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1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DFFFC-3F34-4688-9B7B-38FE5098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6B79C-3557-4BF9-ACBB-BE769B8B5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8F2AED-691F-44E6-99E1-BEE8666E3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57B9B8-F1EF-410D-9C68-58A860CF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535ECB-7570-4E6C-AE20-141658F1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84E60-244B-4E4D-96D2-3DE1063C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04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554D0-5D22-49DC-85E4-9CC26F26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55B7ED-6844-405B-86DF-3BC50BB5C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5695F-9206-4C39-AC2C-2CCC534F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7C5434-91FA-4E36-A58B-261F165B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43C5AC-B40E-4E88-B12B-3791A9599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031AFE-63D4-4632-BE41-227A16C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A9829C-9F58-4866-8CB3-D1AFBE23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E35160-6716-4E8A-BF87-96EB26B1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4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82477-BEFF-4521-978C-FEFD4107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633317-D35C-41A1-B719-EDB8706A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F9B3FC-AC7D-4BB6-8483-EF65A0C3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341EC2-B006-4B2B-9B60-32100796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7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FCB248-943E-43F8-A1A1-D70C1E83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0BDD9A-B86B-41C9-9AD5-90201DA7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98D744-E864-4736-B2AC-41D949D7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4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7A427-36DF-423B-B942-BB9EF708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4BAF0-FE1D-455A-A151-3B0E5936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EDF90E-299B-4FD5-9DD0-875A0EDA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0AA623-EE17-4BCC-A6F9-FF99F8DE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75734-C5E4-4DD1-B64B-67F5BC67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76C2CE-69CF-4E5E-85DA-5266BB87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7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E93AC-2327-4EE3-9942-CC545A0E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CE8D3B-87D7-4D5A-B8CF-A930B61A1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EE25E1-220B-40F5-A963-58EC5007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0ED0A0-0C46-48F9-948D-B9BC5530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F17E3F-6B63-4C7C-B159-A4FCE00F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8352FC-F0F7-4210-84E6-352FB31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3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35E06-7ECB-445E-A35E-2BF54C1B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B53ACF-332A-4AFB-881E-9690D21A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E8C9B-7598-4B84-9FD5-57BD0319A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4C6D6-2EA1-4CE1-AE8D-4D2874FD9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743D5D-D1A5-433B-9754-3E2FF4337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0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19D9A-CD63-4E82-8225-C7400CC8E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МЕТОДОВ МАШИННОГО ОБУЧЕНИЯ ДЛЯ ПРЕДСКАЗАНИЯ РАСТВОРИМОСТИ МАЛЫХ МОЛЕКУЛ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5E6E72-F033-47DC-AF31-082F0064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750" y="4907756"/>
            <a:ext cx="2136250" cy="1655762"/>
          </a:xfrm>
        </p:spPr>
        <p:txBody>
          <a:bodyPr>
            <a:normAutofit/>
          </a:bodyPr>
          <a:lstStyle/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Лев Снежко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курс 3 группа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ts val="500"/>
              </a:lnSpc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ст. преподаватель </a:t>
            </a:r>
            <a:r>
              <a:rPr lang="ru-RU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Карпенко А.Д.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99190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CE106-7082-49BB-B36C-F3DF1D95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EC6DC1-2B2F-46A0-A810-F337064A22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28962" y="3574954"/>
          <a:ext cx="5934075" cy="868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025">
                  <a:extLst>
                    <a:ext uri="{9D8B030D-6E8A-4147-A177-3AD203B41FA5}">
                      <a16:colId xmlns:a16="http://schemas.microsoft.com/office/drawing/2014/main" val="2573956849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1556285428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59965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Модель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RMSE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09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ChemBERTa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95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GCN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1.04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256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RF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0.586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0.619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3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3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B6B42-E5D8-436F-9680-F4F6141B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3E53B-3B82-43EC-BC5B-EE030C01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36" y="1762015"/>
            <a:ext cx="41393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+mj-lt"/>
              </a:rPr>
              <a:t>ChemBERTa</a:t>
            </a:r>
            <a:endParaRPr lang="en-US" sz="2000" dirty="0">
              <a:latin typeface="+mj-lt"/>
            </a:endParaRPr>
          </a:p>
          <a:p>
            <a:pPr>
              <a:buFontTx/>
              <a:buChar char="-"/>
            </a:pPr>
            <a:r>
              <a:rPr lang="ru-RU" sz="2000" dirty="0">
                <a:latin typeface="+mj-lt"/>
              </a:rPr>
              <a:t>учитывает контекст</a:t>
            </a:r>
          </a:p>
          <a:p>
            <a:pPr>
              <a:buFontTx/>
              <a:buChar char="-"/>
            </a:pPr>
            <a:r>
              <a:rPr lang="ru-RU" sz="2000" dirty="0">
                <a:latin typeface="+mj-lt"/>
              </a:rPr>
              <a:t>использует </a:t>
            </a:r>
            <a:r>
              <a:rPr lang="en-US" sz="2000" dirty="0">
                <a:latin typeface="+mj-lt"/>
              </a:rPr>
              <a:t>self-attention</a:t>
            </a:r>
            <a:endParaRPr lang="ru-RU" sz="2000" dirty="0">
              <a:latin typeface="+mj-lt"/>
            </a:endParaRPr>
          </a:p>
          <a:p>
            <a:pPr>
              <a:buFontTx/>
              <a:buChar char="-"/>
            </a:pPr>
            <a:r>
              <a:rPr lang="ru-RU" sz="2000" dirty="0">
                <a:latin typeface="+mj-lt"/>
              </a:rPr>
              <a:t>лучший результат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35A6E-2FB3-4FB0-8D05-34CA13F94598}"/>
              </a:ext>
            </a:extLst>
          </p:cNvPr>
          <p:cNvSpPr txBox="1"/>
          <p:nvPr/>
        </p:nvSpPr>
        <p:spPr>
          <a:xfrm>
            <a:off x="4055165" y="1690688"/>
            <a:ext cx="33793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GCN</a:t>
            </a:r>
          </a:p>
          <a:p>
            <a:pPr marL="457200" indent="-457200">
              <a:buFontTx/>
              <a:buChar char="-"/>
            </a:pPr>
            <a:r>
              <a:rPr lang="ru-RU" sz="2000" dirty="0">
                <a:latin typeface="+mj-lt"/>
              </a:rPr>
              <a:t>учитывает топологию молекулы</a:t>
            </a:r>
          </a:p>
          <a:p>
            <a:pPr marL="457200" indent="-457200">
              <a:buFontTx/>
              <a:buChar char="-"/>
            </a:pPr>
            <a:endParaRPr lang="ru-RU" sz="2000" dirty="0"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ru-RU" sz="2000" dirty="0">
                <a:latin typeface="+mj-lt"/>
              </a:rPr>
              <a:t>хуже видит глобальные зависимости</a:t>
            </a:r>
          </a:p>
          <a:p>
            <a:pPr marL="457200" indent="-457200">
              <a:buFontTx/>
              <a:buChar char="-"/>
            </a:pPr>
            <a:endParaRPr lang="ru-RU" sz="2000" dirty="0"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ru-RU" sz="2000" dirty="0">
                <a:latin typeface="+mj-lt"/>
              </a:rPr>
              <a:t>Не распознает конформационные изменения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41B4E-4099-4032-B8A3-EE02CDE7E4A7}"/>
              </a:ext>
            </a:extLst>
          </p:cNvPr>
          <p:cNvSpPr txBox="1"/>
          <p:nvPr/>
        </p:nvSpPr>
        <p:spPr>
          <a:xfrm>
            <a:off x="8643068" y="1690688"/>
            <a:ext cx="3609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Random Forest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+mj-lt"/>
              </a:rPr>
              <a:t>аппроксимирует зависимости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latin typeface="+mj-lt"/>
              </a:rPr>
              <a:t>вообще не учитывает контекст молекулы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latin typeface="+mj-lt"/>
              </a:rPr>
              <a:t>минимальная вычислительная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06927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19D9A-CD63-4E82-8225-C7400CC8E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МЕТОДОВ МАШИННОГО ОБУЧЕНИЯ ДЛЯ ПРЕДСКАЗАНИЯ РАСТВОРИМОСТИ МАЛЫХ МОЛЕКУЛ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5E6E72-F033-47DC-AF31-082F0064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750" y="4907756"/>
            <a:ext cx="2136250" cy="1655762"/>
          </a:xfrm>
        </p:spPr>
        <p:txBody>
          <a:bodyPr>
            <a:normAutofit/>
          </a:bodyPr>
          <a:lstStyle/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Лев Снежко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курс 3 группа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ts val="500"/>
              </a:lnSpc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ст. преподаватель </a:t>
            </a:r>
            <a:r>
              <a:rPr lang="ru-RU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Карпенко А.Д.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92967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104FF-75FD-4FAF-B230-B100375F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EB328-81CD-48ED-A14D-9C4CB084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Цель работы</a:t>
            </a:r>
            <a:r>
              <a:rPr lang="ru-RU" sz="2000" dirty="0"/>
              <a:t> – провести сравнительный анализ эффективности различных методов МО в решении задачи предсказания свойств малых молекул и объяснить полученные результаты.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Задачи:</a:t>
            </a:r>
          </a:p>
          <a:p>
            <a:pPr marL="0" indent="0">
              <a:buNone/>
            </a:pPr>
            <a:r>
              <a:rPr lang="ru-RU" sz="2000" dirty="0"/>
              <a:t>- Обоснование актуальности задачи предсказания свойств малых молекул</a:t>
            </a:r>
          </a:p>
          <a:p>
            <a:pPr marL="0" indent="0">
              <a:buNone/>
            </a:pPr>
            <a:r>
              <a:rPr lang="ru-RU" sz="2000" dirty="0"/>
              <a:t>- Поиск и выборка различных методов МО для сравнительного анализа</a:t>
            </a:r>
          </a:p>
          <a:p>
            <a:pPr marL="0" indent="0">
              <a:buNone/>
            </a:pPr>
            <a:r>
              <a:rPr lang="ru-RU" sz="2000" dirty="0"/>
              <a:t>- Проверка эффективности моделей для предсказания свойств малых молекул (например, растворимости) на едином </a:t>
            </a:r>
            <a:r>
              <a:rPr lang="ru-RU" sz="2000" dirty="0" err="1"/>
              <a:t>датасете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- Сравнительный анализ результатов различных моделей.</a:t>
            </a:r>
          </a:p>
          <a:p>
            <a:pPr marL="0" indent="0">
              <a:buNone/>
            </a:pPr>
            <a:r>
              <a:rPr lang="ru-RU" sz="2000" dirty="0"/>
              <a:t>- Трактовка результатов и подведение итогов.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362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23023-FC2B-4AF3-A67C-E3B6DDB7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Малая молекула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8C6D0C-5685-4462-85BE-F00790A5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Малая молекула</a:t>
            </a:r>
            <a:r>
              <a:rPr lang="ru-RU" sz="2000" dirty="0"/>
              <a:t> – химическое соединение со сравнительно малой молекулярной массой (не более 900-1000 дальтон), обладающее той или иной биологической активностью и размером порядка 1 </a:t>
            </a:r>
            <a:r>
              <a:rPr lang="ru-RU" sz="2000" dirty="0" err="1"/>
              <a:t>нм</a:t>
            </a:r>
            <a:r>
              <a:rPr lang="ru-RU" sz="2000" dirty="0"/>
              <a:t>. Малые молекулы могут служить передатчиками сигнала, лекарствами, удобрениями, пестицидами и проч.</a:t>
            </a:r>
          </a:p>
        </p:txBody>
      </p:sp>
    </p:spTree>
    <p:extLst>
      <p:ext uri="{BB962C8B-B14F-4D97-AF65-F5344CB8AC3E}">
        <p14:creationId xmlns:p14="http://schemas.microsoft.com/office/powerpoint/2010/main" val="140231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97A76-7F49-4F0E-88A6-5D4417C5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Важнейшие свойства малой молекулы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D4CA4-C66A-4094-A744-9EE0C09C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Molecular </a:t>
            </a:r>
            <a:r>
              <a:rPr lang="en-US" sz="1800" i="1" dirty="0">
                <a:latin typeface="+mj-lt"/>
                <a:ea typeface="Times New Roman" panose="02020603050405020304" pitchFamily="18" charset="0"/>
              </a:rPr>
              <a:t>w</a:t>
            </a: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eight</a:t>
            </a:r>
            <a:r>
              <a:rPr lang="ru-RU" sz="1800" i="1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MW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latin typeface="+mj-lt"/>
                <a:ea typeface="Times New Roman" panose="02020603050405020304" pitchFamily="18" charset="0"/>
              </a:rPr>
              <a:t>A</a:t>
            </a: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qua</a:t>
            </a:r>
            <a:r>
              <a:rPr lang="ru-RU" sz="1800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+mj-lt"/>
                <a:ea typeface="Times New Roman" panose="02020603050405020304" pitchFamily="18" charset="0"/>
              </a:rPr>
              <a:t>solubility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L</a:t>
            </a:r>
            <a:r>
              <a:rPr lang="ru-RU" sz="1800" i="1" dirty="0" err="1">
                <a:effectLst/>
                <a:latin typeface="+mj-lt"/>
                <a:ea typeface="Times New Roman" panose="02020603050405020304" pitchFamily="18" charset="0"/>
              </a:rPr>
              <a:t>ipophilicity</a:t>
            </a:r>
            <a:endParaRPr lang="en-US" sz="1800" i="1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P</a:t>
            </a:r>
            <a:r>
              <a:rPr lang="ru-RU" sz="1800" i="1" dirty="0" err="1">
                <a:effectLst/>
                <a:latin typeface="+mj-lt"/>
                <a:ea typeface="Times New Roman" panose="02020603050405020304" pitchFamily="18" charset="0"/>
              </a:rPr>
              <a:t>ermeability</a:t>
            </a:r>
            <a:endParaRPr lang="en-US" sz="1800" i="1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ADMET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ru-RU" sz="1800" i="1" dirty="0">
                <a:effectLst/>
                <a:latin typeface="+mj-lt"/>
                <a:ea typeface="Times New Roman" panose="02020603050405020304" pitchFamily="18" charset="0"/>
              </a:rPr>
              <a:t>PSA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+mj-lt"/>
                <a:ea typeface="Calibri" panose="020F0502020204030204" pitchFamily="34" charset="0"/>
              </a:rPr>
              <a:t>S</a:t>
            </a:r>
            <a:r>
              <a:rPr lang="ru-RU" sz="1800" i="1" dirty="0" err="1">
                <a:effectLst/>
                <a:latin typeface="+mj-lt"/>
                <a:ea typeface="Calibri" panose="020F0502020204030204" pitchFamily="34" charset="0"/>
              </a:rPr>
              <a:t>electivity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86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DA2D6-D14E-4952-9F6A-4B97FC95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Составление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1A05F-6671-47A1-8F5C-42AA157574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Требования к моделям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- разнообразие</a:t>
            </a:r>
          </a:p>
          <a:p>
            <a:pPr marL="0" indent="0">
              <a:buNone/>
            </a:pPr>
            <a:r>
              <a:rPr lang="ru-RU" dirty="0"/>
              <a:t>	- актуальность</a:t>
            </a:r>
          </a:p>
          <a:p>
            <a:pPr marL="0" indent="0">
              <a:buNone/>
            </a:pPr>
            <a:r>
              <a:rPr lang="ru-RU" dirty="0"/>
              <a:t>	- открытость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773485-CC30-46A2-AC8E-F411CA363B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Требования к </a:t>
            </a:r>
            <a:r>
              <a:rPr lang="ru-RU" dirty="0" err="1"/>
              <a:t>датасету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- открытость</a:t>
            </a:r>
          </a:p>
          <a:p>
            <a:pPr marL="0" indent="0">
              <a:buNone/>
            </a:pPr>
            <a:r>
              <a:rPr lang="ru-RU" dirty="0"/>
              <a:t>	- универсальность</a:t>
            </a:r>
          </a:p>
          <a:p>
            <a:pPr marL="0" indent="0">
              <a:buNone/>
            </a:pPr>
            <a:r>
              <a:rPr lang="ru-RU" dirty="0"/>
              <a:t>	- соответствие тематике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9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2C961-3498-41EF-9A5B-392E3316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Модели: </a:t>
            </a:r>
            <a:r>
              <a:rPr lang="en-US" dirty="0" err="1"/>
              <a:t>ChemBERTa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F67A90-2823-4813-A05D-6DAB81A1A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103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Целевая функция:</a:t>
                </a:r>
                <a:endParaRPr lang="en-US" sz="1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ℳℒℳ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ℳ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func>
                          <m:d>
                            <m:dPr>
                              <m:sepChr m:val="∣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∖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F67A90-2823-4813-A05D-6DAB81A1A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10308" cy="4351338"/>
              </a:xfrm>
              <a:blipFill>
                <a:blip r:embed="rId2"/>
                <a:stretch>
                  <a:fillRect l="-978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ERT-ML Architecture | Download Scientific Diagram">
            <a:extLst>
              <a:ext uri="{FF2B5EF4-FFF2-40B4-BE49-F238E27FC236}">
                <a16:creationId xmlns:a16="http://schemas.microsoft.com/office/drawing/2014/main" id="{0D24CC1B-5106-4D21-91FD-D0AAE1F55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79" y="269710"/>
            <a:ext cx="5292020" cy="570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7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DED2B-7AB4-4F21-83D7-DF53325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Модели: </a:t>
            </a:r>
            <a:r>
              <a:rPr lang="en-US" dirty="0" err="1"/>
              <a:t>GCNPredictor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E23FBA-ABC2-42FF-AE0A-16E378DE9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4713" y="1825625"/>
                <a:ext cx="3959086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Функция агрегации:</a:t>
                </a: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nary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Функция потерь</a:t>
                </a: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ℳ𝒮ℰ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E23FBA-ABC2-42FF-AE0A-16E378DE9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4713" y="1825625"/>
                <a:ext cx="3959086" cy="4351338"/>
              </a:xfrm>
              <a:blipFill>
                <a:blip r:embed="rId2"/>
                <a:stretch>
                  <a:fillRect l="-3082" t="-4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077ADE7-C61B-4D52-9B62-C1A155DE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9" y="1449126"/>
            <a:ext cx="65246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22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D6A74-4FE1-45D8-9868-C1E8A2C9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Модели: </a:t>
            </a:r>
            <a:r>
              <a:rPr lang="en-US" dirty="0"/>
              <a:t>Random Forest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EB7AB-AE6E-45C8-A5F7-AFD48989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Random Forest. Random Forest is an ensemble machine… | by Deniz Gunay |  Medium">
            <a:extLst>
              <a:ext uri="{FF2B5EF4-FFF2-40B4-BE49-F238E27FC236}">
                <a16:creationId xmlns:a16="http://schemas.microsoft.com/office/drawing/2014/main" id="{A0370C09-9D73-407A-AB2E-CB4B5A94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257113"/>
            <a:ext cx="6127391" cy="434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3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C15E5-A4EA-4E3B-93F1-36AD9EC4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2603B-6201-4E76-B06A-DB7A4B0B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ESOL (Estimated Solubility)</a:t>
            </a: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Целевое значение – </a:t>
            </a:r>
            <a:r>
              <a:rPr lang="en-US" dirty="0" err="1">
                <a:latin typeface="+mj-lt"/>
              </a:rPr>
              <a:t>logS</a:t>
            </a:r>
            <a:r>
              <a:rPr lang="en-US" dirty="0">
                <a:latin typeface="+mj-lt"/>
              </a:rPr>
              <a:t> – </a:t>
            </a:r>
            <a:r>
              <a:rPr lang="ru-RU" dirty="0">
                <a:latin typeface="+mj-lt"/>
              </a:rPr>
              <a:t>растворимость молекул</a:t>
            </a: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1128 малых молекул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SMILES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8033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312</Words>
  <Application>Microsoft Office PowerPoint</Application>
  <PresentationFormat>Широкоэкранный</PresentationFormat>
  <Paragraphs>88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ПРИМЕНЕНИЕ МЕТОДОВ МАШИННОГО ОБУЧЕНИЯ ДЛЯ ПРЕДСКАЗАНИЯ РАСТВОРИМОСТИ МАЛЫХ МОЛЕКУЛ</vt:lpstr>
      <vt:lpstr>Цели и задачи работы</vt:lpstr>
      <vt:lpstr>Малая молекула</vt:lpstr>
      <vt:lpstr>Важнейшие свойства малой молекулы</vt:lpstr>
      <vt:lpstr>Составление выборки</vt:lpstr>
      <vt:lpstr>Модели: ChemBERTa</vt:lpstr>
      <vt:lpstr>Модели: GCNPredictor</vt:lpstr>
      <vt:lpstr>Модели: Random Forest</vt:lpstr>
      <vt:lpstr>Датасет</vt:lpstr>
      <vt:lpstr>Результаты</vt:lpstr>
      <vt:lpstr>Результаты</vt:lpstr>
      <vt:lpstr>ПРИМЕНЕНИЕ МЕТОДОВ МАШИННОГО ОБУЧЕНИЯ ДЛЯ ПРЕДСКАЗАНИЯ РАСТВОРИМОСТИ МАЛЫХ МОЛЕКУЛ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Лева Снежко</dc:creator>
  <cp:lastModifiedBy>Лева Снежко</cp:lastModifiedBy>
  <cp:revision>19</cp:revision>
  <dcterms:created xsi:type="dcterms:W3CDTF">2025-05-21T07:36:55Z</dcterms:created>
  <dcterms:modified xsi:type="dcterms:W3CDTF">2025-05-21T09:24:23Z</dcterms:modified>
</cp:coreProperties>
</file>