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441" r:id="rId3"/>
    <p:sldId id="464" r:id="rId4"/>
    <p:sldId id="442" r:id="rId5"/>
    <p:sldId id="458" r:id="rId6"/>
    <p:sldId id="443" r:id="rId7"/>
    <p:sldId id="465" r:id="rId8"/>
    <p:sldId id="446" r:id="rId9"/>
    <p:sldId id="466" r:id="rId10"/>
    <p:sldId id="447" r:id="rId11"/>
    <p:sldId id="467" r:id="rId12"/>
    <p:sldId id="470" r:id="rId13"/>
    <p:sldId id="468" r:id="rId14"/>
    <p:sldId id="469" r:id="rId15"/>
    <p:sldId id="448" r:id="rId16"/>
    <p:sldId id="459" r:id="rId17"/>
    <p:sldId id="460" r:id="rId18"/>
    <p:sldId id="449" r:id="rId19"/>
    <p:sldId id="450" r:id="rId20"/>
    <p:sldId id="451" r:id="rId21"/>
    <p:sldId id="453" r:id="rId22"/>
    <p:sldId id="454" r:id="rId23"/>
    <p:sldId id="455" r:id="rId24"/>
    <p:sldId id="461" r:id="rId25"/>
    <p:sldId id="473" r:id="rId26"/>
    <p:sldId id="471" r:id="rId27"/>
    <p:sldId id="472" r:id="rId28"/>
    <p:sldId id="46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60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D3D9"/>
    <a:srgbClr val="144E9D"/>
    <a:srgbClr val="0070C0"/>
    <a:srgbClr val="FF5050"/>
    <a:srgbClr val="39F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 varScale="1">
        <p:scale>
          <a:sx n="108" d="100"/>
          <a:sy n="108" d="100"/>
        </p:scale>
        <p:origin x="426" y="78"/>
      </p:cViewPr>
      <p:guideLst>
        <p:guide orient="horz" pos="4042"/>
        <p:guide pos="60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7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4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52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problems/4139/?nav-folder=557" TargetMode="External"/><Relationship Id="rId2" Type="http://schemas.openxmlformats.org/officeDocument/2006/relationships/hyperlink" Target="https://acm.bsu.by/problems/4136/?nav-folder=5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m.bsu.by/problems/4137/?nav-folder=557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0167" y="2154453"/>
            <a:ext cx="7271666" cy="975246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/>
              <a:t>Система непересекающихся множеств</a:t>
            </a:r>
            <a:br>
              <a:rPr lang="ru-RU" sz="3200" b="1" dirty="0"/>
            </a:br>
            <a:r>
              <a:rPr lang="ru-RU" sz="3200" dirty="0"/>
              <a:t>(</a:t>
            </a:r>
            <a:r>
              <a:rPr lang="ru-RU" sz="3200" dirty="0">
                <a:latin typeface="Consolas" panose="020B0609020204030204" pitchFamily="49" charset="0"/>
              </a:rPr>
              <a:t>англ.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latin typeface="Consolas" panose="020B0609020204030204" pitchFamily="49" charset="0"/>
              </a:rPr>
              <a:t>isjoint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3200" dirty="0">
                <a:latin typeface="Consolas" panose="020B0609020204030204" pitchFamily="49" charset="0"/>
              </a:rPr>
              <a:t>et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sz="3200" dirty="0">
                <a:latin typeface="Consolas" panose="020B0609020204030204" pitchFamily="49" charset="0"/>
              </a:rPr>
              <a:t>nion</a:t>
            </a:r>
            <a:r>
              <a:rPr lang="ru-RU" sz="3200" dirty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7812261" y="6416675"/>
            <a:ext cx="429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ДМА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2041" y="137359"/>
            <a:ext cx="9267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3. Реализация </a:t>
            </a:r>
            <a:r>
              <a:rPr lang="en-US" sz="2400" b="1" dirty="0"/>
              <a:t>DSU</a:t>
            </a:r>
            <a:r>
              <a:rPr lang="ru-RU" sz="2400" b="1" dirty="0"/>
              <a:t> с помощью семейства корневых деревьев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1741" y="679629"/>
            <a:ext cx="10308966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Каждому множеству поставим в соответствие своё корневое дерево.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Каждой вершине дерева соответствует ровно один элемент множества. 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Корень дерева содержит представителя множества. 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517" y="2773993"/>
            <a:ext cx="14814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{1, </a:t>
            </a:r>
            <a:r>
              <a:rPr lang="ru-RU" sz="2000" dirty="0">
                <a:solidFill>
                  <a:srgbClr val="FF0000"/>
                </a:solidFill>
              </a:rPr>
              <a:t>2</a:t>
            </a:r>
            <a:r>
              <a:rPr lang="ru-RU" sz="2000" dirty="0"/>
              <a:t>, 3, 4, 8}</a:t>
            </a:r>
          </a:p>
          <a:p>
            <a:r>
              <a:rPr lang="ru-RU" sz="2000" dirty="0"/>
              <a:t> {5, </a:t>
            </a:r>
            <a:r>
              <a:rPr lang="ru-RU" sz="2000" dirty="0">
                <a:solidFill>
                  <a:srgbClr val="FF0000"/>
                </a:solidFill>
              </a:rPr>
              <a:t>6</a:t>
            </a:r>
            <a:r>
              <a:rPr lang="ru-RU" sz="2000" dirty="0"/>
              <a:t>}</a:t>
            </a:r>
          </a:p>
          <a:p>
            <a:r>
              <a:rPr lang="ru-RU" sz="2000" dirty="0"/>
              <a:t> {</a:t>
            </a:r>
            <a:r>
              <a:rPr lang="ru-RU" sz="2000" dirty="0">
                <a:solidFill>
                  <a:srgbClr val="FF0000"/>
                </a:solidFill>
              </a:rPr>
              <a:t>7</a:t>
            </a:r>
            <a:r>
              <a:rPr lang="ru-RU" sz="2000" dirty="0"/>
              <a:t>}</a:t>
            </a:r>
          </a:p>
        </p:txBody>
      </p:sp>
      <p:grpSp>
        <p:nvGrpSpPr>
          <p:cNvPr id="67" name="Группа 66"/>
          <p:cNvGrpSpPr/>
          <p:nvPr/>
        </p:nvGrpSpPr>
        <p:grpSpPr>
          <a:xfrm>
            <a:off x="3681686" y="3208228"/>
            <a:ext cx="4327444" cy="2344159"/>
            <a:chOff x="3681686" y="3208228"/>
            <a:chExt cx="4327444" cy="2344159"/>
          </a:xfrm>
        </p:grpSpPr>
        <p:sp>
          <p:nvSpPr>
            <p:cNvPr id="5" name="Овал 4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28" name="Прямая со стрелкой 27"/>
            <p:cNvCxnSpPr>
              <a:cxnSpLocks/>
              <a:stCxn id="5" idx="4"/>
              <a:endCxn id="19" idx="0"/>
            </p:cNvCxnSpPr>
            <p:nvPr/>
          </p:nvCxnSpPr>
          <p:spPr>
            <a:xfrm flipH="1">
              <a:off x="3917781" y="3685215"/>
              <a:ext cx="893947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  <a:stCxn id="5" idx="4"/>
              <a:endCxn id="23" idx="0"/>
            </p:cNvCxnSpPr>
            <p:nvPr/>
          </p:nvCxnSpPr>
          <p:spPr>
            <a:xfrm>
              <a:off x="4811728" y="3685215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5" idx="4"/>
              <a:endCxn id="21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1" idx="4"/>
              <a:endCxn id="25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43" name="Прямая со стрелкой 42"/>
            <p:cNvCxnSpPr>
              <a:stCxn id="36" idx="4"/>
              <a:endCxn id="38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02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1323" y="1464970"/>
            <a:ext cx="6167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Tx/>
              <a:buChar char="─"/>
            </a:pPr>
            <a:r>
              <a:rPr lang="ru-RU" sz="2000" dirty="0"/>
              <a:t>для каждой вершины дерева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dirty="0"/>
              <a:t> </a:t>
            </a:r>
            <a:r>
              <a:rPr lang="ru-RU" sz="2000" dirty="0"/>
              <a:t>указан её предок</a:t>
            </a:r>
            <a:r>
              <a:rPr lang="en-US" sz="2000" dirty="0"/>
              <a:t> </a:t>
            </a:r>
            <a:r>
              <a:rPr lang="en-US" sz="2000" b="1" dirty="0">
                <a:latin typeface="Consolas" panose="020B0609020204030204" pitchFamily="49" charset="0"/>
              </a:rPr>
              <a:t>parent[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endParaRPr lang="ru-RU" sz="2000" dirty="0">
              <a:latin typeface="Consolas" panose="020B0609020204030204" pitchFamily="49" charset="0"/>
            </a:endParaRPr>
          </a:p>
          <a:p>
            <a:pPr marL="800100" lvl="1" indent="-342900">
              <a:spcAft>
                <a:spcPts val="1200"/>
              </a:spcAft>
              <a:buFontTx/>
              <a:buChar char="─"/>
            </a:pPr>
            <a:r>
              <a:rPr lang="ru-RU" sz="2000" dirty="0"/>
              <a:t>для корня дерева верно равенство 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/>
              <a:t>==</a:t>
            </a:r>
            <a:r>
              <a:rPr lang="en-US" sz="2000" b="1" dirty="0">
                <a:latin typeface="Consolas" panose="020B0609020204030204" pitchFamily="49" charset="0"/>
              </a:rPr>
              <a:t>parent[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  <a:r>
              <a:rPr lang="ru-RU" sz="2000" dirty="0"/>
              <a:t>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22752"/>
              </p:ext>
            </p:extLst>
          </p:nvPr>
        </p:nvGraphicFramePr>
        <p:xfrm>
          <a:off x="4104265" y="3692183"/>
          <a:ext cx="383147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44043" y="40910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8741" y="3704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09771" y="222016"/>
            <a:ext cx="5876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400" dirty="0"/>
              <a:t>В</a:t>
            </a:r>
            <a:r>
              <a:rPr lang="en-US" sz="2400" dirty="0"/>
              <a:t> </a:t>
            </a:r>
            <a:r>
              <a:rPr lang="ru-RU" sz="2400" dirty="0"/>
              <a:t>памяти компьютера</a:t>
            </a:r>
            <a:r>
              <a:rPr lang="en-US" sz="2400" dirty="0"/>
              <a:t> </a:t>
            </a:r>
            <a:r>
              <a:rPr lang="ru-RU" sz="2400" dirty="0"/>
              <a:t>семейство корневых деревьев хранится в каноническом виде (массив </a:t>
            </a:r>
            <a:r>
              <a:rPr lang="en-US" sz="2400" b="1" dirty="0">
                <a:latin typeface="Consolas" panose="020B0609020204030204" pitchFamily="49" charset="0"/>
              </a:rPr>
              <a:t>parent</a:t>
            </a:r>
            <a:r>
              <a:rPr lang="ru-RU" sz="2400" b="1" dirty="0">
                <a:latin typeface="Consolas" panose="020B0609020204030204" pitchFamily="49" charset="0"/>
              </a:rPr>
              <a:t>):</a:t>
            </a:r>
            <a:endParaRPr lang="en-US" sz="2400" dirty="0"/>
          </a:p>
        </p:txBody>
      </p:sp>
      <p:sp>
        <p:nvSpPr>
          <p:cNvPr id="43" name="Овал 42"/>
          <p:cNvSpPr/>
          <p:nvPr/>
        </p:nvSpPr>
        <p:spPr>
          <a:xfrm>
            <a:off x="7180226" y="394893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7265478" y="44022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286279" y="127578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368567" y="132111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Овал 46"/>
          <p:cNvSpPr/>
          <p:nvPr/>
        </p:nvSpPr>
        <p:spPr>
          <a:xfrm>
            <a:off x="7180226" y="12886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7265478" y="13339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9" name="Овал 48"/>
          <p:cNvSpPr/>
          <p:nvPr/>
        </p:nvSpPr>
        <p:spPr>
          <a:xfrm>
            <a:off x="8053879" y="127578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8139131" y="132111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1" name="Овал 50"/>
          <p:cNvSpPr/>
          <p:nvPr/>
        </p:nvSpPr>
        <p:spPr>
          <a:xfrm>
            <a:off x="7180226" y="226206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7245799" y="230739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53" name="Прямая со стрелкой 52"/>
          <p:cNvCxnSpPr>
            <a:cxnSpLocks/>
            <a:stCxn id="43" idx="4"/>
            <a:endCxn id="45" idx="0"/>
          </p:cNvCxnSpPr>
          <p:nvPr/>
        </p:nvCxnSpPr>
        <p:spPr>
          <a:xfrm flipH="1">
            <a:off x="6522374" y="866600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cxnSpLocks/>
            <a:stCxn id="43" idx="4"/>
            <a:endCxn id="49" idx="0"/>
          </p:cNvCxnSpPr>
          <p:nvPr/>
        </p:nvCxnSpPr>
        <p:spPr>
          <a:xfrm>
            <a:off x="7416321" y="866600"/>
            <a:ext cx="87365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3" idx="4"/>
            <a:endCxn id="47" idx="0"/>
          </p:cNvCxnSpPr>
          <p:nvPr/>
        </p:nvCxnSpPr>
        <p:spPr>
          <a:xfrm>
            <a:off x="7416321" y="866600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7" idx="4"/>
            <a:endCxn id="51" idx="0"/>
          </p:cNvCxnSpPr>
          <p:nvPr/>
        </p:nvCxnSpPr>
        <p:spPr>
          <a:xfrm>
            <a:off x="7416321" y="1760346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9060579" y="389613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9145831" y="43494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9" name="Овал 58"/>
          <p:cNvSpPr/>
          <p:nvPr/>
        </p:nvSpPr>
        <p:spPr>
          <a:xfrm>
            <a:off x="9060579" y="127578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145831" y="132111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61" name="Овал 60"/>
          <p:cNvSpPr/>
          <p:nvPr/>
        </p:nvSpPr>
        <p:spPr>
          <a:xfrm>
            <a:off x="10141533" y="413125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0226785" y="45845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3" name="Прямая со стрелкой 62"/>
          <p:cNvCxnSpPr>
            <a:stCxn id="57" idx="4"/>
            <a:endCxn id="59" idx="0"/>
          </p:cNvCxnSpPr>
          <p:nvPr/>
        </p:nvCxnSpPr>
        <p:spPr>
          <a:xfrm>
            <a:off x="9296674" y="861320"/>
            <a:ext cx="0" cy="41446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63"/>
          <p:cNvCxnSpPr>
            <a:cxnSpLocks/>
            <a:stCxn id="43" idx="7"/>
            <a:endCxn id="43" idx="1"/>
          </p:cNvCxnSpPr>
          <p:nvPr/>
        </p:nvCxnSpPr>
        <p:spPr>
          <a:xfrm rot="16200000" flipV="1">
            <a:off x="7416321" y="297029"/>
            <a:ext cx="12700" cy="333888"/>
          </a:xfrm>
          <a:prstGeom prst="curvedConnector3">
            <a:avLst>
              <a:gd name="adj1" fmla="val 23439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кругленная соединительная линия 64"/>
          <p:cNvCxnSpPr>
            <a:cxnSpLocks/>
          </p:cNvCxnSpPr>
          <p:nvPr/>
        </p:nvCxnSpPr>
        <p:spPr>
          <a:xfrm rot="16200000" flipV="1">
            <a:off x="9290324" y="277919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кругленная соединительная линия 65"/>
          <p:cNvCxnSpPr/>
          <p:nvPr/>
        </p:nvCxnSpPr>
        <p:spPr>
          <a:xfrm rot="16200000" flipV="1">
            <a:off x="10379682" y="297524"/>
            <a:ext cx="12700" cy="333888"/>
          </a:xfrm>
          <a:prstGeom prst="curvedConnector3">
            <a:avLst>
              <a:gd name="adj1" fmla="val 3308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F2799AF6-7AA7-F12C-0AA4-6121C4DFB643}"/>
              </a:ext>
            </a:extLst>
          </p:cNvPr>
          <p:cNvCxnSpPr>
            <a:cxnSpLocks/>
          </p:cNvCxnSpPr>
          <p:nvPr/>
        </p:nvCxnSpPr>
        <p:spPr>
          <a:xfrm flipV="1">
            <a:off x="3968445" y="3813555"/>
            <a:ext cx="0" cy="64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1943"/>
              </p:ext>
            </p:extLst>
          </p:nvPr>
        </p:nvGraphicFramePr>
        <p:xfrm>
          <a:off x="1289851" y="4283647"/>
          <a:ext cx="376772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502" y="469811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827" y="4313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59489" y="178815"/>
                <a:ext cx="19431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𝑭𝒊𝒏𝒅𝑺𝒆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89" y="178815"/>
                <a:ext cx="1943161" cy="461665"/>
              </a:xfrm>
              <a:prstGeom prst="rect">
                <a:avLst/>
              </a:prstGeom>
              <a:blipFill>
                <a:blip r:embed="rId2"/>
                <a:stretch>
                  <a:fillRect r="-627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Овал 33"/>
          <p:cNvSpPr/>
          <p:nvPr/>
        </p:nvSpPr>
        <p:spPr>
          <a:xfrm>
            <a:off x="2012720" y="1507449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2097972" y="155277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Овал 35"/>
          <p:cNvSpPr/>
          <p:nvPr/>
        </p:nvSpPr>
        <p:spPr>
          <a:xfrm>
            <a:off x="1118773" y="23883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1201061" y="24336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Овал 37"/>
          <p:cNvSpPr/>
          <p:nvPr/>
        </p:nvSpPr>
        <p:spPr>
          <a:xfrm>
            <a:off x="2012720" y="240119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2097972" y="244652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0" name="Овал 39"/>
          <p:cNvSpPr/>
          <p:nvPr/>
        </p:nvSpPr>
        <p:spPr>
          <a:xfrm>
            <a:off x="2886373" y="23883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2971625" y="24336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2012720" y="3374621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E5D3D9"/>
              </a:highligh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78293" y="3419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70" name="Прямая со стрелкой 69"/>
          <p:cNvCxnSpPr>
            <a:cxnSpLocks/>
            <a:stCxn id="34" idx="4"/>
            <a:endCxn id="36" idx="0"/>
          </p:cNvCxnSpPr>
          <p:nvPr/>
        </p:nvCxnSpPr>
        <p:spPr>
          <a:xfrm flipH="1">
            <a:off x="1354868" y="1979156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4" idx="4"/>
            <a:endCxn id="40" idx="0"/>
          </p:cNvCxnSpPr>
          <p:nvPr/>
        </p:nvCxnSpPr>
        <p:spPr>
          <a:xfrm>
            <a:off x="2248815" y="1979156"/>
            <a:ext cx="87365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4" idx="4"/>
            <a:endCxn id="38" idx="0"/>
          </p:cNvCxnSpPr>
          <p:nvPr/>
        </p:nvCxnSpPr>
        <p:spPr>
          <a:xfrm>
            <a:off x="2248815" y="1979156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8" idx="4"/>
            <a:endCxn id="68" idx="0"/>
          </p:cNvCxnSpPr>
          <p:nvPr/>
        </p:nvCxnSpPr>
        <p:spPr>
          <a:xfrm>
            <a:off x="2248815" y="2872902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3893073" y="1502169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3978325" y="154749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6" name="Овал 75"/>
          <p:cNvSpPr/>
          <p:nvPr/>
        </p:nvSpPr>
        <p:spPr>
          <a:xfrm>
            <a:off x="3893073" y="23883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3978325" y="24336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8" name="Овал 77"/>
          <p:cNvSpPr/>
          <p:nvPr/>
        </p:nvSpPr>
        <p:spPr>
          <a:xfrm>
            <a:off x="4974027" y="1525681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5059279" y="1571009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80" name="Прямая со стрелкой 79"/>
          <p:cNvCxnSpPr>
            <a:stCxn id="74" idx="4"/>
            <a:endCxn id="76" idx="0"/>
          </p:cNvCxnSpPr>
          <p:nvPr/>
        </p:nvCxnSpPr>
        <p:spPr>
          <a:xfrm>
            <a:off x="4129168" y="1973876"/>
            <a:ext cx="0" cy="41446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8" idx="7"/>
            <a:endCxn id="38" idx="5"/>
          </p:cNvCxnSpPr>
          <p:nvPr/>
        </p:nvCxnSpPr>
        <p:spPr>
          <a:xfrm flipV="1">
            <a:off x="2415759" y="2803822"/>
            <a:ext cx="0" cy="63987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38" idx="7"/>
            <a:endCxn id="34" idx="5"/>
          </p:cNvCxnSpPr>
          <p:nvPr/>
        </p:nvCxnSpPr>
        <p:spPr>
          <a:xfrm flipV="1">
            <a:off x="2415759" y="1910076"/>
            <a:ext cx="0" cy="5601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/>
              <p:cNvSpPr/>
              <p:nvPr/>
            </p:nvSpPr>
            <p:spPr>
              <a:xfrm>
                <a:off x="7261327" y="2934957"/>
                <a:ext cx="23815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𝐹𝑖𝑛𝑑𝑆𝑒𝑡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</a:p>
            </p:txBody>
          </p:sp>
        </mc:Choice>
        <mc:Fallback xmlns="">
          <p:sp>
            <p:nvSpPr>
              <p:cNvPr id="84" name="Прямоугольник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327" y="2934957"/>
                <a:ext cx="2381500" cy="461665"/>
              </a:xfrm>
              <a:prstGeom prst="rect">
                <a:avLst/>
              </a:prstGeom>
              <a:blipFill>
                <a:blip r:embed="rId3"/>
                <a:stretch>
                  <a:fillRect l="-767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Объект 84"/>
              <p:cNvSpPr txBox="1"/>
              <p:nvPr/>
            </p:nvSpPr>
            <p:spPr>
              <a:xfrm>
                <a:off x="9753600" y="2860675"/>
                <a:ext cx="842963" cy="5365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85" name="Объект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860675"/>
                <a:ext cx="842963" cy="536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1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689277" y="2859907"/>
            <a:ext cx="1582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err="1">
                <a:latin typeface="Consolas" panose="020B0609020204030204" pitchFamily="49" charset="0"/>
              </a:rPr>
              <a:t>Union</a:t>
            </a:r>
            <a:r>
              <a:rPr lang="ru-RU" sz="2000" b="1" u="sng" dirty="0">
                <a:latin typeface="Consolas" panose="020B0609020204030204" pitchFamily="49" charset="0"/>
              </a:rPr>
              <a:t>(7,8)</a:t>
            </a:r>
            <a:endParaRPr lang="ru-RU" sz="2000" b="1" u="sng" dirty="0"/>
          </a:p>
        </p:txBody>
      </p:sp>
      <p:sp>
        <p:nvSpPr>
          <p:cNvPr id="42" name="Овал 41"/>
          <p:cNvSpPr/>
          <p:nvPr/>
        </p:nvSpPr>
        <p:spPr>
          <a:xfrm>
            <a:off x="941523" y="253783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026775" y="258316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Овал 43"/>
          <p:cNvSpPr/>
          <p:nvPr/>
        </p:nvSpPr>
        <p:spPr>
          <a:xfrm>
            <a:off x="47576" y="341872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29864" y="346405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Овал 45"/>
          <p:cNvSpPr/>
          <p:nvPr/>
        </p:nvSpPr>
        <p:spPr>
          <a:xfrm>
            <a:off x="941523" y="3431584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1026775" y="3476912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Овал 47"/>
          <p:cNvSpPr/>
          <p:nvPr/>
        </p:nvSpPr>
        <p:spPr>
          <a:xfrm>
            <a:off x="1815176" y="341872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900428" y="346405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0" name="Овал 49"/>
          <p:cNvSpPr/>
          <p:nvPr/>
        </p:nvSpPr>
        <p:spPr>
          <a:xfrm>
            <a:off x="921844" y="4394927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007096" y="4450338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52" name="Прямая со стрелкой 51"/>
          <p:cNvCxnSpPr>
            <a:cxnSpLocks/>
            <a:stCxn id="42" idx="4"/>
            <a:endCxn id="44" idx="0"/>
          </p:cNvCxnSpPr>
          <p:nvPr/>
        </p:nvCxnSpPr>
        <p:spPr>
          <a:xfrm flipH="1">
            <a:off x="283671" y="3009545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cxnSpLocks/>
            <a:stCxn id="42" idx="4"/>
            <a:endCxn id="48" idx="0"/>
          </p:cNvCxnSpPr>
          <p:nvPr/>
        </p:nvCxnSpPr>
        <p:spPr>
          <a:xfrm>
            <a:off x="1177618" y="3009545"/>
            <a:ext cx="87365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2" idx="4"/>
            <a:endCxn id="46" idx="0"/>
          </p:cNvCxnSpPr>
          <p:nvPr/>
        </p:nvCxnSpPr>
        <p:spPr>
          <a:xfrm>
            <a:off x="1177618" y="3009545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6" idx="4"/>
          </p:cNvCxnSpPr>
          <p:nvPr/>
        </p:nvCxnSpPr>
        <p:spPr>
          <a:xfrm>
            <a:off x="1177618" y="3903291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2821876" y="253255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2907128" y="257788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8" name="Овал 57"/>
          <p:cNvSpPr/>
          <p:nvPr/>
        </p:nvSpPr>
        <p:spPr>
          <a:xfrm>
            <a:off x="2821876" y="341872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2907128" y="346405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902830" y="2556070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988082" y="2601398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2" name="Прямая со стрелкой 61"/>
          <p:cNvCxnSpPr>
            <a:stCxn id="56" idx="4"/>
            <a:endCxn id="58" idx="0"/>
          </p:cNvCxnSpPr>
          <p:nvPr/>
        </p:nvCxnSpPr>
        <p:spPr>
          <a:xfrm>
            <a:off x="3057971" y="3004265"/>
            <a:ext cx="0" cy="41446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6160413" y="387667"/>
            <a:ext cx="3228092" cy="3010690"/>
            <a:chOff x="742888" y="3405985"/>
            <a:chExt cx="3228092" cy="3010690"/>
          </a:xfrm>
        </p:grpSpPr>
        <p:sp>
          <p:nvSpPr>
            <p:cNvPr id="67" name="Овал 66"/>
            <p:cNvSpPr/>
            <p:nvPr/>
          </p:nvSpPr>
          <p:spPr>
            <a:xfrm>
              <a:off x="1636835" y="4077796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22087" y="4123124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742888" y="4958686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5176" y="5004014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636835" y="4971542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22087" y="5016870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2510488" y="4958686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95740" y="5004014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1636835" y="594496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02408" y="599029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77" name="Прямая со стрелкой 76"/>
            <p:cNvCxnSpPr>
              <a:cxnSpLocks/>
              <a:stCxn id="67" idx="4"/>
              <a:endCxn id="69" idx="0"/>
            </p:cNvCxnSpPr>
            <p:nvPr/>
          </p:nvCxnSpPr>
          <p:spPr>
            <a:xfrm flipH="1">
              <a:off x="978983" y="4549503"/>
              <a:ext cx="893947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  <a:stCxn id="67" idx="4"/>
              <a:endCxn id="73" idx="0"/>
            </p:cNvCxnSpPr>
            <p:nvPr/>
          </p:nvCxnSpPr>
          <p:spPr>
            <a:xfrm>
              <a:off x="1872930" y="4549503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7" idx="4"/>
              <a:endCxn id="71" idx="0"/>
            </p:cNvCxnSpPr>
            <p:nvPr/>
          </p:nvCxnSpPr>
          <p:spPr>
            <a:xfrm>
              <a:off x="1872930" y="4549503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71" idx="4"/>
              <a:endCxn id="75" idx="0"/>
            </p:cNvCxnSpPr>
            <p:nvPr/>
          </p:nvCxnSpPr>
          <p:spPr>
            <a:xfrm>
              <a:off x="1872930" y="5443249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3498790" y="3466187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4042" y="3511515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3498790" y="4352357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84042" y="4397685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2197965" y="3405985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91512" y="3463183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87" name="Прямая со стрелкой 86"/>
            <p:cNvCxnSpPr>
              <a:stCxn id="81" idx="4"/>
              <a:endCxn id="83" idx="0"/>
            </p:cNvCxnSpPr>
            <p:nvPr/>
          </p:nvCxnSpPr>
          <p:spPr>
            <a:xfrm>
              <a:off x="3734885" y="3937894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 стрелкой 3"/>
            <p:cNvCxnSpPr>
              <a:stCxn id="85" idx="4"/>
              <a:endCxn id="67" idx="0"/>
            </p:cNvCxnSpPr>
            <p:nvPr/>
          </p:nvCxnSpPr>
          <p:spPr>
            <a:xfrm flipH="1">
              <a:off x="1872930" y="3877692"/>
              <a:ext cx="561130" cy="20010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433670" y="25347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  <a:endParaRPr lang="ru-RU" sz="3600" dirty="0"/>
          </a:p>
        </p:txBody>
      </p:sp>
      <p:grpSp>
        <p:nvGrpSpPr>
          <p:cNvPr id="124" name="Группа 123"/>
          <p:cNvGrpSpPr/>
          <p:nvPr/>
        </p:nvGrpSpPr>
        <p:grpSpPr>
          <a:xfrm>
            <a:off x="5865977" y="4204402"/>
            <a:ext cx="3426132" cy="2338879"/>
            <a:chOff x="6338253" y="4263632"/>
            <a:chExt cx="3426132" cy="2338879"/>
          </a:xfrm>
        </p:grpSpPr>
        <p:sp>
          <p:nvSpPr>
            <p:cNvPr id="95" name="Овал 94"/>
            <p:cNvSpPr/>
            <p:nvPr/>
          </p:nvSpPr>
          <p:spPr>
            <a:xfrm>
              <a:off x="7583794" y="4263632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69046" y="4308960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7" name="Овал 96"/>
            <p:cNvSpPr/>
            <p:nvPr/>
          </p:nvSpPr>
          <p:spPr>
            <a:xfrm>
              <a:off x="6946633" y="5168463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28921" y="5213791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99" name="Овал 98"/>
            <p:cNvSpPr/>
            <p:nvPr/>
          </p:nvSpPr>
          <p:spPr>
            <a:xfrm>
              <a:off x="7583794" y="515737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669046" y="520270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8457447" y="5144522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42699" y="5189850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03" name="Овал 102"/>
            <p:cNvSpPr/>
            <p:nvPr/>
          </p:nvSpPr>
          <p:spPr>
            <a:xfrm>
              <a:off x="7583794" y="613080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49367" y="617613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105" name="Прямая со стрелкой 104"/>
            <p:cNvCxnSpPr>
              <a:cxnSpLocks/>
              <a:stCxn id="95" idx="4"/>
              <a:endCxn id="97" idx="0"/>
            </p:cNvCxnSpPr>
            <p:nvPr/>
          </p:nvCxnSpPr>
          <p:spPr>
            <a:xfrm flipH="1">
              <a:off x="7182728" y="4735339"/>
              <a:ext cx="637161" cy="433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cxnSpLocks/>
              <a:stCxn id="95" idx="4"/>
              <a:endCxn id="101" idx="0"/>
            </p:cNvCxnSpPr>
            <p:nvPr/>
          </p:nvCxnSpPr>
          <p:spPr>
            <a:xfrm>
              <a:off x="7819889" y="4735339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95" idx="4"/>
              <a:endCxn id="99" idx="0"/>
            </p:cNvCxnSpPr>
            <p:nvPr/>
          </p:nvCxnSpPr>
          <p:spPr>
            <a:xfrm>
              <a:off x="7819889" y="4735339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99" idx="4"/>
              <a:endCxn id="103" idx="0"/>
            </p:cNvCxnSpPr>
            <p:nvPr/>
          </p:nvCxnSpPr>
          <p:spPr>
            <a:xfrm>
              <a:off x="7819889" y="5629085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Овал 108"/>
            <p:cNvSpPr/>
            <p:nvPr/>
          </p:nvSpPr>
          <p:spPr>
            <a:xfrm>
              <a:off x="9292195" y="430896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377447" y="435428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9292195" y="519513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377447" y="524045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6338253" y="5151214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31800" y="520841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7</a:t>
              </a:r>
            </a:p>
          </p:txBody>
        </p:sp>
        <p:cxnSp>
          <p:nvCxnSpPr>
            <p:cNvPr id="115" name="Прямая со стрелкой 114"/>
            <p:cNvCxnSpPr>
              <a:stCxn id="109" idx="4"/>
              <a:endCxn id="111" idx="0"/>
            </p:cNvCxnSpPr>
            <p:nvPr/>
          </p:nvCxnSpPr>
          <p:spPr>
            <a:xfrm>
              <a:off x="9528290" y="4780667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>
              <a:cxnSpLocks/>
              <a:stCxn id="95" idx="4"/>
              <a:endCxn id="113" idx="0"/>
            </p:cNvCxnSpPr>
            <p:nvPr/>
          </p:nvCxnSpPr>
          <p:spPr>
            <a:xfrm flipH="1">
              <a:off x="6574348" y="4735339"/>
              <a:ext cx="1245541" cy="4158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Прямоугольник 122"/>
              <p:cNvSpPr/>
              <p:nvPr/>
            </p:nvSpPr>
            <p:spPr>
              <a:xfrm>
                <a:off x="122738" y="125874"/>
                <a:ext cx="5814851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𝑼𝒏𝒊𝒐𝒏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err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latin typeface="Consolas" panose="020B0609020204030204" pitchFamily="49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000000"/>
                    </a:solidFill>
                  </a:rPr>
                  <a:t>определить представителей множеств, которым принадлежат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;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000000"/>
                    </a:solidFill>
                  </a:rPr>
                  <a:t>представителя одного из множеств сделать сыном представителя другого множества</a:t>
                </a:r>
                <a:r>
                  <a:rPr lang="en-US" sz="2000" dirty="0">
                    <a:solidFill>
                      <a:srgbClr val="000000"/>
                    </a:solidFill>
                  </a:rPr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123" name="Прямоугольник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38" y="125874"/>
                <a:ext cx="5814851" cy="1692771"/>
              </a:xfrm>
              <a:prstGeom prst="rect">
                <a:avLst/>
              </a:prstGeom>
              <a:blipFill>
                <a:blip r:embed="rId2"/>
                <a:stretch>
                  <a:fillRect l="-210" r="-105" b="-57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Таблица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03568"/>
              </p:ext>
            </p:extLst>
          </p:nvPr>
        </p:nvGraphicFramePr>
        <p:xfrm>
          <a:off x="738125" y="5302676"/>
          <a:ext cx="2828545" cy="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70"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0" y="5694761"/>
            <a:ext cx="8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4100" y="5332393"/>
            <a:ext cx="23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onsolas" panose="020B0609020204030204" pitchFamily="49" charset="0"/>
              </a:rPr>
              <a:t>i</a:t>
            </a:r>
            <a:endParaRPr lang="ru-RU" sz="1400" i="1" dirty="0">
              <a:latin typeface="Consolas" panose="020B0609020204030204" pitchFamily="49" charset="0"/>
            </a:endParaRPr>
          </a:p>
        </p:txBody>
      </p:sp>
      <p:graphicFrame>
        <p:nvGraphicFramePr>
          <p:cNvPr id="131" name="Таблица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19812"/>
              </p:ext>
            </p:extLst>
          </p:nvPr>
        </p:nvGraphicFramePr>
        <p:xfrm>
          <a:off x="8517876" y="2640389"/>
          <a:ext cx="2828545" cy="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70"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7797741" y="2947767"/>
            <a:ext cx="8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153851" y="2670106"/>
            <a:ext cx="23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onsolas" panose="020B0609020204030204" pitchFamily="49" charset="0"/>
              </a:rPr>
              <a:t>i</a:t>
            </a:r>
            <a:endParaRPr lang="ru-RU" sz="1400" i="1" dirty="0">
              <a:latin typeface="Consolas" panose="020B0609020204030204" pitchFamily="49" charset="0"/>
            </a:endParaRPr>
          </a:p>
        </p:txBody>
      </p:sp>
      <p:graphicFrame>
        <p:nvGraphicFramePr>
          <p:cNvPr id="134" name="Таблица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08762"/>
              </p:ext>
            </p:extLst>
          </p:nvPr>
        </p:nvGraphicFramePr>
        <p:xfrm>
          <a:off x="8730578" y="5679809"/>
          <a:ext cx="2828545" cy="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70"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7992453" y="6071894"/>
            <a:ext cx="8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366553" y="5709526"/>
            <a:ext cx="23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onsolas" panose="020B0609020204030204" pitchFamily="49" charset="0"/>
              </a:rPr>
              <a:t>i</a:t>
            </a:r>
            <a:endParaRPr lang="ru-RU" sz="1400" i="1" dirty="0">
              <a:latin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38167" y="356726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7637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2" grpId="0"/>
      <p:bldP spid="133" grpId="0"/>
      <p:bldP spid="135" grpId="0"/>
      <p:bldP spid="136" grpId="0"/>
      <p:bldP spid="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74177" y="1579339"/>
                <a:ext cx="23815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77" y="1579339"/>
                <a:ext cx="2381500" cy="461665"/>
              </a:xfrm>
              <a:prstGeom prst="rect">
                <a:avLst/>
              </a:prstGeom>
              <a:blipFill>
                <a:blip r:embed="rId2"/>
                <a:stretch>
                  <a:fillRect l="-767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774177" y="2270860"/>
                <a:ext cx="21847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—</a:t>
                </a:r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77" y="2270860"/>
                <a:ext cx="2184790" cy="461665"/>
              </a:xfrm>
              <a:prstGeom prst="rect">
                <a:avLst/>
              </a:prstGeom>
              <a:blipFill>
                <a:blip r:embed="rId3"/>
                <a:stretch>
                  <a:fillRect l="-557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>
              <a:xfrm>
                <a:off x="7267575" y="1504950"/>
                <a:ext cx="842963" cy="5365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75" y="1504950"/>
                <a:ext cx="842963" cy="536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>
              <a:xfrm>
                <a:off x="7267575" y="2141538"/>
                <a:ext cx="842963" cy="5365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75" y="2141538"/>
                <a:ext cx="842963" cy="536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855737" y="1625505"/>
            <a:ext cx="171797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БАЗОВЫЕ</a:t>
            </a:r>
          </a:p>
          <a:p>
            <a:r>
              <a:rPr lang="ru-RU" sz="2400" b="1" dirty="0"/>
              <a:t>ОПЕРАЦИИ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4603804" y="1445644"/>
            <a:ext cx="5344" cy="1286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240084"/>
              </p:ext>
            </p:extLst>
          </p:nvPr>
        </p:nvGraphicFramePr>
        <p:xfrm>
          <a:off x="4840288" y="3721100"/>
          <a:ext cx="14049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266400" progId="Equation.DSMT4">
                  <p:embed/>
                </p:oleObj>
              </mc:Choice>
              <mc:Fallback>
                <p:oleObj name="Equation" r:id="rId6" imgW="698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0288" y="3721100"/>
                        <a:ext cx="14049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38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25865" y="1306245"/>
                <a:ext cx="1050146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/>
                  <a:t>Если у каждого корневого дерева поддерживать весовую характеристику, в качестве которой может выступать или </a:t>
                </a:r>
              </a:p>
              <a:p>
                <a:pPr lvl="1" algn="just"/>
                <a:r>
                  <a:rPr lang="ru-RU" sz="2800" b="1" dirty="0"/>
                  <a:t>число вершин в дереве (размер)</a:t>
                </a:r>
                <a:r>
                  <a:rPr lang="ru-RU" sz="2800" dirty="0"/>
                  <a:t>, </a:t>
                </a:r>
              </a:p>
              <a:p>
                <a:pPr lvl="1"/>
                <a:r>
                  <a:rPr lang="ru-RU" sz="2000" dirty="0"/>
                  <a:t>или</a:t>
                </a:r>
                <a:r>
                  <a:rPr lang="ru-RU" sz="2800" dirty="0"/>
                  <a:t> </a:t>
                </a:r>
              </a:p>
              <a:p>
                <a:pPr lvl="1"/>
                <a:r>
                  <a:rPr lang="ru-RU" sz="2800" b="1" dirty="0"/>
                  <a:t>высота дерева (ранг)</a:t>
                </a:r>
                <a:r>
                  <a:rPr lang="ru-RU" sz="2800" dirty="0"/>
                  <a:t>,  </a:t>
                </a:r>
              </a:p>
              <a:p>
                <a:pPr algn="just"/>
                <a:r>
                  <a:rPr lang="ru-RU" sz="2800" dirty="0"/>
                  <a:t>то тогда при выполнении операции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</m:oMath>
                </a14:m>
                <a:r>
                  <a:rPr lang="ru-RU" sz="2800" dirty="0"/>
                  <a:t> корень дерева c меньшей весовой характеристикой будет присоединяться в качестве сына к корню дерева с большей весовой </a:t>
                </a:r>
                <a:r>
                  <a:rPr lang="ru-RU" sz="2800" u="sng" dirty="0"/>
                  <a:t>характеристикой </a:t>
                </a:r>
                <a:endParaRPr lang="en-US" sz="2800" u="sng" dirty="0"/>
              </a:p>
              <a:p>
                <a:pPr algn="just"/>
                <a:r>
                  <a:rPr lang="ru-RU" sz="2800" u="sng" dirty="0"/>
                  <a:t>(т.е. </a:t>
                </a:r>
                <a:r>
                  <a:rPr lang="ru-RU" sz="2800" b="1" u="sng" dirty="0"/>
                  <a:t>присоединяем меньшее к большему</a:t>
                </a:r>
                <a:r>
                  <a:rPr lang="ru-RU" sz="2800" u="sng" dirty="0"/>
                  <a:t>).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5" y="1306245"/>
                <a:ext cx="10501460" cy="3970318"/>
              </a:xfrm>
              <a:prstGeom prst="rect">
                <a:avLst/>
              </a:prstGeom>
              <a:blipFill>
                <a:blip r:embed="rId2"/>
                <a:stretch>
                  <a:fillRect l="-1161" t="-1380" r="-1161" b="-337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036861" y="205891"/>
            <a:ext cx="61182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/>
              <a:t>Усовершенствование 1 </a:t>
            </a:r>
          </a:p>
          <a:p>
            <a:pPr algn="ctr"/>
            <a:r>
              <a:rPr lang="ru-RU" sz="2800" b="1" dirty="0">
                <a:solidFill>
                  <a:srgbClr val="FF0000"/>
                </a:solidFill>
              </a:rPr>
              <a:t>Объединение по размеру (или рангу)</a:t>
            </a:r>
            <a:r>
              <a:rPr lang="ru-RU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408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573" y="-39642"/>
            <a:ext cx="132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Теорема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1446" y="393627"/>
                <a:ext cx="115973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Если при выполнении каждой операции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𝑼𝒏𝒊𝒐𝒏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корень дерева с меньшим числом вершин преобразуется в сына корня дерева с большим числом вершин (</a:t>
                </a:r>
                <a:r>
                  <a:rPr lang="ru-RU" sz="2400" b="1" dirty="0"/>
                  <a:t>эвристика объединения по размеру</a:t>
                </a:r>
                <a:r>
                  <a:rPr lang="ru-RU" sz="2400" dirty="0"/>
                  <a:t>), то дерево в семействе сможет достичь высоты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/>
                  <a:t> только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/>
                  <a:t> если оно имеет не менее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Т</m:t>
                            </m:r>
                          </m:sub>
                        </m:s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baseline="30000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46" y="393627"/>
                <a:ext cx="11597387" cy="1569660"/>
              </a:xfrm>
              <a:prstGeom prst="rect">
                <a:avLst/>
              </a:prstGeom>
              <a:blipFill>
                <a:blip r:embed="rId2"/>
                <a:stretch>
                  <a:fillRect t="-3113" r="-789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Равнобедренный треугольник 3"/>
          <p:cNvSpPr/>
          <p:nvPr/>
        </p:nvSpPr>
        <p:spPr>
          <a:xfrm>
            <a:off x="975495" y="4426166"/>
            <a:ext cx="424345" cy="1118681"/>
          </a:xfrm>
          <a:prstGeom prst="triangle">
            <a:avLst>
              <a:gd name="adj" fmla="val 53260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1589416" y="3644613"/>
            <a:ext cx="741311" cy="1179759"/>
          </a:xfrm>
          <a:prstGeom prst="triangle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cxnSpLocks/>
            <a:stCxn id="11" idx="0"/>
            <a:endCxn id="7" idx="0"/>
          </p:cNvCxnSpPr>
          <p:nvPr/>
        </p:nvCxnSpPr>
        <p:spPr>
          <a:xfrm flipH="1">
            <a:off x="1201437" y="3644613"/>
            <a:ext cx="758635" cy="56327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4416" y="518487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r>
              <a:rPr lang="ru-RU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696" y="410338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r>
              <a:rPr lang="ru-RU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5053" y="34236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90334" y="3693537"/>
                <a:ext cx="98117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Пусть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– </a:t>
                </a:r>
                <a:r>
                  <a:rPr lang="ru-RU" b="1" dirty="0"/>
                  <a:t>дерево высоты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b="1" dirty="0"/>
                  <a:t>с минимальным числом вершин</a:t>
                </a:r>
                <a:r>
                  <a:rPr lang="ru-RU" dirty="0"/>
                  <a:t>. </a:t>
                </a:r>
                <a:endParaRPr lang="en-US" dirty="0"/>
              </a:p>
              <a:p>
                <a:r>
                  <a:rPr lang="ru-RU" dirty="0"/>
                  <a:t>Предположим, что дерево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получилось в результате слияния двух деревьев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Т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и Т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и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(Т2) ≥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(Т1).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34" y="3693537"/>
                <a:ext cx="9811724" cy="923330"/>
              </a:xfrm>
              <a:prstGeom prst="rect">
                <a:avLst/>
              </a:prstGeom>
              <a:blipFill>
                <a:blip r:embed="rId3"/>
                <a:stretch>
                  <a:fillRect l="-559" t="-3974" b="-46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90334" y="4576309"/>
                <a:ext cx="94345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Тогда должно выполняться: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(Т2)&lt;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е</a:t>
                </a:r>
                <a:r>
                  <a:rPr lang="en-US" dirty="0"/>
                  <a:t>c</a:t>
                </a:r>
                <a:r>
                  <a:rPr lang="ru-RU" dirty="0"/>
                  <a:t>ли предположить,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(Т2)=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то придём к противоречию,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дерево высоты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минимальным числом вершин</a:t>
                </a:r>
                <a:r>
                  <a:rPr lang="en-US" dirty="0"/>
                  <a:t>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(Т1)=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dirty="0"/>
                  <a:t>(иначе  у дерева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не будет достигаться высота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34" y="4576309"/>
                <a:ext cx="9434573" cy="1200329"/>
              </a:xfrm>
              <a:prstGeom prst="rect">
                <a:avLst/>
              </a:prstGeom>
              <a:blipFill>
                <a:blip r:embed="rId4"/>
                <a:stretch>
                  <a:fillRect l="-582" t="-3046" r="-776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90541" y="2399632"/>
            <a:ext cx="515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b="1" i="1" u="sng" dirty="0"/>
              <a:t>Доказательство</a:t>
            </a:r>
            <a:r>
              <a:rPr lang="ru-RU" dirty="0"/>
              <a:t> 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ru-RU" dirty="0"/>
              <a:t>Проведём доказательство по индукции.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61602" y="3000402"/>
                <a:ext cx="9107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утверждение верно, так как каждое дерево имеет, по крайней мере, один узел.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02" y="3000402"/>
                <a:ext cx="9107108" cy="369332"/>
              </a:xfrm>
              <a:prstGeom prst="rect">
                <a:avLst/>
              </a:prstGeom>
              <a:blipFill>
                <a:blip r:embed="rId5"/>
                <a:stretch>
                  <a:fillRect l="-602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57332" y="3361262"/>
                <a:ext cx="8819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утверждение верно для всех значений параметра, меньших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).</a:t>
                </a:r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32" y="3361262"/>
                <a:ext cx="8819337" cy="369332"/>
              </a:xfrm>
              <a:prstGeom prst="rect">
                <a:avLst/>
              </a:prstGeom>
              <a:blipFill>
                <a:blip r:embed="rId6"/>
                <a:stretch>
                  <a:fillRect l="-553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57332" y="5929311"/>
                <a:ext cx="7502118" cy="928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 индукционному предположению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(Т1)≥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поэтому получаем, что </a:t>
                </a:r>
                <a:endParaRPr lang="en-US" dirty="0"/>
              </a:p>
              <a:p>
                <a:pPr algn="ctr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32" y="5929311"/>
                <a:ext cx="7502118" cy="928267"/>
              </a:xfrm>
              <a:prstGeom prst="rect">
                <a:avLst/>
              </a:prstGeom>
              <a:blipFill>
                <a:blip r:embed="rId7"/>
                <a:stretch>
                  <a:fillRect l="-650" t="-3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/>
          <p:cNvCxnSpPr>
            <a:cxnSpLocks/>
          </p:cNvCxnSpPr>
          <p:nvPr/>
        </p:nvCxnSpPr>
        <p:spPr>
          <a:xfrm flipH="1">
            <a:off x="931693" y="4221755"/>
            <a:ext cx="26065" cy="1332448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6996" y="4824372"/>
                <a:ext cx="790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6" y="4824372"/>
                <a:ext cx="7900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>
            <a:cxnSpLocks/>
          </p:cNvCxnSpPr>
          <p:nvPr/>
        </p:nvCxnSpPr>
        <p:spPr>
          <a:xfrm>
            <a:off x="246996" y="3427605"/>
            <a:ext cx="7666" cy="2117242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284712" y="3427605"/>
            <a:ext cx="1880579" cy="278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cxnSpLocks/>
            <a:stCxn id="55" idx="3"/>
          </p:cNvCxnSpPr>
          <p:nvPr/>
        </p:nvCxnSpPr>
        <p:spPr>
          <a:xfrm>
            <a:off x="321446" y="4207890"/>
            <a:ext cx="832266" cy="508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cxnSpLocks/>
          </p:cNvCxnSpPr>
          <p:nvPr/>
        </p:nvCxnSpPr>
        <p:spPr>
          <a:xfrm>
            <a:off x="165309" y="5544847"/>
            <a:ext cx="7743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5759" y="4054001"/>
                <a:ext cx="327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9" y="4054001"/>
                <a:ext cx="32720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>
            <a:off x="743653" y="352803"/>
            <a:ext cx="0" cy="1569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8444266B-1A47-2C4C-1831-BAAF4176279A}"/>
              </a:ext>
            </a:extLst>
          </p:cNvPr>
          <p:cNvSpPr/>
          <p:nvPr/>
        </p:nvSpPr>
        <p:spPr>
          <a:xfrm>
            <a:off x="1857760" y="3431977"/>
            <a:ext cx="210593" cy="20892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10B27A-9EDB-E519-600E-D4E3217237CB}"/>
              </a:ext>
            </a:extLst>
          </p:cNvPr>
          <p:cNvSpPr/>
          <p:nvPr/>
        </p:nvSpPr>
        <p:spPr>
          <a:xfrm>
            <a:off x="1096140" y="4207890"/>
            <a:ext cx="210593" cy="208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/>
      <p:bldP spid="16" grpId="0"/>
      <p:bldP spid="13" grpId="0"/>
      <p:bldP spid="17" grpId="0"/>
      <p:bldP spid="18" grpId="0"/>
      <p:bldP spid="21" grpId="0"/>
      <p:bldP spid="22" grpId="0"/>
      <p:bldP spid="23" grpId="0"/>
      <p:bldP spid="24" grpId="0"/>
      <p:bldP spid="34" grpId="0"/>
      <p:bldP spid="55" grpId="0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432665" y="4706529"/>
                <a:ext cx="23634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65" y="4706529"/>
                <a:ext cx="2363491" cy="461665"/>
              </a:xfrm>
              <a:prstGeom prst="rect">
                <a:avLst/>
              </a:prstGeom>
              <a:blipFill>
                <a:blip r:embed="rId2"/>
                <a:stretch>
                  <a:fillRect l="-773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432665" y="5404766"/>
                <a:ext cx="25326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—</a:t>
                </a:r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65" y="5404766"/>
                <a:ext cx="2532626" cy="461665"/>
              </a:xfrm>
              <a:prstGeom prst="rect">
                <a:avLst/>
              </a:prstGeom>
              <a:blipFill>
                <a:blip r:embed="rId3"/>
                <a:stretch>
                  <a:fillRect l="-481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>
              <a:xfrm>
                <a:off x="5095875" y="4706938"/>
                <a:ext cx="1165225" cy="461962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75" y="4706938"/>
                <a:ext cx="1165225" cy="461962"/>
              </a:xfrm>
              <a:prstGeom prst="rect">
                <a:avLst/>
              </a:prstGeom>
              <a:blipFill>
                <a:blip r:embed="rId4"/>
                <a:stretch>
                  <a:fillRect l="-1571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>
              <a:xfrm>
                <a:off x="5095875" y="5335588"/>
                <a:ext cx="1165225" cy="461962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75" y="5335588"/>
                <a:ext cx="1165225" cy="461962"/>
              </a:xfrm>
              <a:prstGeom prst="rect">
                <a:avLst/>
              </a:prstGeom>
              <a:blipFill>
                <a:blip r:embed="rId5"/>
                <a:stretch>
                  <a:fillRect l="-1571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rot="10800000" flipV="1">
            <a:off x="360906" y="227451"/>
            <a:ext cx="186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Следствие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906" y="610926"/>
                <a:ext cx="115898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400" dirty="0"/>
                  <a:t>Никакое дерево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при объединении по размеру не может иметь высоту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большую, чем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.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06" y="610926"/>
                <a:ext cx="11589872" cy="830997"/>
              </a:xfrm>
              <a:prstGeom prst="rect">
                <a:avLst/>
              </a:prstGeom>
              <a:blipFill>
                <a:blip r:embed="rId6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089" y="1428397"/>
                <a:ext cx="9551822" cy="2536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u="sng" dirty="0"/>
                  <a:t>Доказательство</a:t>
                </a:r>
                <a:r>
                  <a:rPr lang="ru-RU" dirty="0"/>
                  <a:t> </a:t>
                </a:r>
                <a:endParaRPr lang="en-US" dirty="0"/>
              </a:p>
              <a:p>
                <a:pPr lvl="1"/>
                <a:r>
                  <a:rPr lang="ru-RU" sz="2000" dirty="0"/>
                  <a:t>По теореме для любого дерева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семействе выполняется неравенство:</a:t>
                </a:r>
                <a:endParaRPr lang="en-US" sz="2000" dirty="0"/>
              </a:p>
              <a:p>
                <a:pPr lvl="1"/>
                <a:r>
                  <a:rPr lang="ru-RU" sz="2000" dirty="0"/>
                  <a:t> </a:t>
                </a:r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)≥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2000" dirty="0"/>
                  <a:t>. 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ru-RU" sz="2000" dirty="0"/>
                  <a:t>Так как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dirty="0"/>
                  <a:t>, то</a:t>
                </a:r>
                <a:r>
                  <a:rPr lang="en-US" sz="2000" dirty="0"/>
                  <a:t> </a:t>
                </a:r>
                <a:r>
                  <a:rPr lang="ru-RU" sz="2000" dirty="0"/>
                  <a:t>для любого дерева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b="1" i="1" dirty="0">
                    <a:latin typeface="Cambria Math" panose="02040503050406030204" pitchFamily="18" charset="0"/>
                  </a:rPr>
                  <a:t>  </a:t>
                </a:r>
                <a:r>
                  <a:rPr lang="ru-RU" sz="2000" dirty="0"/>
                  <a:t>выполняется </a:t>
                </a: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2000" b="1" i="1" baseline="-25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2000" b="1" i="1" baseline="-25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9" y="1428397"/>
                <a:ext cx="9551822" cy="2536592"/>
              </a:xfrm>
              <a:prstGeom prst="rect">
                <a:avLst/>
              </a:prstGeom>
              <a:blipFill>
                <a:blip r:embed="rId7"/>
                <a:stretch>
                  <a:fillRect l="-574" t="-1202" b="-16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23828" y="4817096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БАЗОВЫЕ</a:t>
            </a:r>
          </a:p>
          <a:p>
            <a:r>
              <a:rPr lang="ru-RU" b="1" dirty="0"/>
              <a:t>ОПЕРАЦИИ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432665" y="4663886"/>
            <a:ext cx="0" cy="14817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1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44191"/>
              </p:ext>
            </p:extLst>
          </p:nvPr>
        </p:nvGraphicFramePr>
        <p:xfrm>
          <a:off x="1335168" y="4096340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0679" y="44529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53" y="49147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31223"/>
              </p:ext>
            </p:extLst>
          </p:nvPr>
        </p:nvGraphicFramePr>
        <p:xfrm>
          <a:off x="6568433" y="4003916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27406" y="44529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367" y="368311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</a:t>
            </a:r>
            <a:r>
              <a:rPr lang="ru-RU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u="sng" dirty="0"/>
              <a:t>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2602" y="945882"/>
            <a:ext cx="401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Система непересекающихся множеств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07127" y="853549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{</a:t>
            </a:r>
            <a:r>
              <a:rPr lang="ru-RU" sz="2400" dirty="0"/>
              <a:t>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32601" y="1659713"/>
            <a:ext cx="644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Интерфейс реализуется на семействе корневых деревьев с эвристикой объединения по размеру.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2509" y="366545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310" y="9452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75176" y="2755559"/>
            <a:ext cx="473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 памяти компьютера для хранения </a:t>
            </a:r>
            <a:r>
              <a:rPr lang="en-US" b="1" dirty="0"/>
              <a:t>DSU </a:t>
            </a:r>
            <a:r>
              <a:rPr lang="ru-RU" b="1" dirty="0"/>
              <a:t>можно использовать один из двух способов: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427406" y="3611038"/>
            <a:ext cx="0" cy="193779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7413522" y="899158"/>
            <a:ext cx="4327444" cy="2344159"/>
            <a:chOff x="3681686" y="3208228"/>
            <a:chExt cx="4327444" cy="2344159"/>
          </a:xfrm>
        </p:grpSpPr>
        <p:sp>
          <p:nvSpPr>
            <p:cNvPr id="18" name="Овал 17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6" name="Овал 25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28" name="Прямая со стрелкой 27"/>
            <p:cNvCxnSpPr>
              <a:cxnSpLocks/>
              <a:stCxn id="18" idx="4"/>
              <a:endCxn id="20" idx="0"/>
            </p:cNvCxnSpPr>
            <p:nvPr/>
          </p:nvCxnSpPr>
          <p:spPr>
            <a:xfrm flipH="1">
              <a:off x="3917781" y="3685215"/>
              <a:ext cx="893947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4811728" y="3685215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8" idx="4"/>
              <a:endCxn id="22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2" idx="4"/>
              <a:endCxn id="26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38" name="Прямая со стрелкой 37"/>
            <p:cNvCxnSpPr>
              <a:stCxn id="32" idx="4"/>
              <a:endCxn id="34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5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  <p:bldP spid="12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1227"/>
              </p:ext>
            </p:extLst>
          </p:nvPr>
        </p:nvGraphicFramePr>
        <p:xfrm>
          <a:off x="1564562" y="5362095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57444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985" y="6281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10785"/>
              </p:ext>
            </p:extLst>
          </p:nvPr>
        </p:nvGraphicFramePr>
        <p:xfrm>
          <a:off x="7458518" y="5409194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1332" y="58874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45808"/>
              </p:ext>
            </p:extLst>
          </p:nvPr>
        </p:nvGraphicFramePr>
        <p:xfrm>
          <a:off x="1511111" y="3846305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4725" y="42200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999" y="46647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94" y="370274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 1</a:t>
            </a: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86749"/>
              </p:ext>
            </p:extLst>
          </p:nvPr>
        </p:nvGraphicFramePr>
        <p:xfrm>
          <a:off x="7267018" y="4253229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280632" y="42532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4620" y="359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</a:t>
            </a:r>
            <a:r>
              <a:rPr lang="ru-RU" u="sng" dirty="0"/>
              <a:t> 2</a:t>
            </a:r>
          </a:p>
        </p:txBody>
      </p:sp>
      <p:sp>
        <p:nvSpPr>
          <p:cNvPr id="23" name="Стрелка вниз 22"/>
          <p:cNvSpPr/>
          <p:nvPr/>
        </p:nvSpPr>
        <p:spPr>
          <a:xfrm rot="16200000">
            <a:off x="5616284" y="1643616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039005" y="1575305"/>
            <a:ext cx="158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Union</a:t>
            </a:r>
            <a:r>
              <a:rPr lang="ru-RU" b="1" dirty="0">
                <a:latin typeface="Consolas" panose="020B0609020204030204" pitchFamily="49" charset="0"/>
              </a:rPr>
              <a:t>(5, 8)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63562" y="278420"/>
            <a:ext cx="345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 (продолжение).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978013" y="3998256"/>
            <a:ext cx="0" cy="277617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77999" y="5362095"/>
            <a:ext cx="46985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863758" y="5362095"/>
            <a:ext cx="46985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419493" y="1210589"/>
            <a:ext cx="4327444" cy="2344159"/>
            <a:chOff x="3681686" y="3208228"/>
            <a:chExt cx="4327444" cy="2344159"/>
          </a:xfrm>
        </p:grpSpPr>
        <p:sp>
          <p:nvSpPr>
            <p:cNvPr id="26" name="Овал 25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0" name="Овал 29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38" name="Прямая со стрелкой 37"/>
            <p:cNvCxnSpPr>
              <a:cxnSpLocks/>
              <a:stCxn id="26" idx="4"/>
              <a:endCxn id="30" idx="0"/>
            </p:cNvCxnSpPr>
            <p:nvPr/>
          </p:nvCxnSpPr>
          <p:spPr>
            <a:xfrm flipH="1">
              <a:off x="3917781" y="3685215"/>
              <a:ext cx="893947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cxnSpLocks/>
              <a:stCxn id="26" idx="4"/>
              <a:endCxn id="34" idx="0"/>
            </p:cNvCxnSpPr>
            <p:nvPr/>
          </p:nvCxnSpPr>
          <p:spPr>
            <a:xfrm>
              <a:off x="4811728" y="3685215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6" idx="4"/>
              <a:endCxn id="32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2" idx="4"/>
              <a:endCxn id="36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48" name="Прямая со стрелкой 47"/>
            <p:cNvCxnSpPr>
              <a:stCxn id="42" idx="4"/>
              <a:endCxn id="44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Овал 52"/>
          <p:cNvSpPr/>
          <p:nvPr/>
        </p:nvSpPr>
        <p:spPr>
          <a:xfrm>
            <a:off x="7757705" y="96084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7842957" y="100617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Овал 54"/>
          <p:cNvSpPr/>
          <p:nvPr/>
        </p:nvSpPr>
        <p:spPr>
          <a:xfrm>
            <a:off x="6863758" y="184173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946046" y="188706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7" name="Овал 56"/>
          <p:cNvSpPr/>
          <p:nvPr/>
        </p:nvSpPr>
        <p:spPr>
          <a:xfrm>
            <a:off x="7757705" y="185458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7842957" y="189991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9" name="Овал 58"/>
          <p:cNvSpPr/>
          <p:nvPr/>
        </p:nvSpPr>
        <p:spPr>
          <a:xfrm>
            <a:off x="8414438" y="184173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8499690" y="188706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7757705" y="282801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7823278" y="287334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63" name="Прямая со стрелкой 62"/>
          <p:cNvCxnSpPr>
            <a:cxnSpLocks/>
            <a:stCxn id="53" idx="4"/>
            <a:endCxn id="55" idx="0"/>
          </p:cNvCxnSpPr>
          <p:nvPr/>
        </p:nvCxnSpPr>
        <p:spPr>
          <a:xfrm flipH="1">
            <a:off x="7099853" y="1432550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cxnSpLocks/>
            <a:stCxn id="53" idx="4"/>
            <a:endCxn id="59" idx="0"/>
          </p:cNvCxnSpPr>
          <p:nvPr/>
        </p:nvCxnSpPr>
        <p:spPr>
          <a:xfrm>
            <a:off x="7993800" y="1432550"/>
            <a:ext cx="65673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3" idx="4"/>
            <a:endCxn id="57" idx="0"/>
          </p:cNvCxnSpPr>
          <p:nvPr/>
        </p:nvCxnSpPr>
        <p:spPr>
          <a:xfrm>
            <a:off x="7993800" y="1432550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7" idx="4"/>
            <a:endCxn id="61" idx="0"/>
          </p:cNvCxnSpPr>
          <p:nvPr/>
        </p:nvCxnSpPr>
        <p:spPr>
          <a:xfrm>
            <a:off x="7993800" y="2326296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9165050" y="1852094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9250302" y="1897422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9" name="Овал 68"/>
          <p:cNvSpPr/>
          <p:nvPr/>
        </p:nvSpPr>
        <p:spPr>
          <a:xfrm>
            <a:off x="9220572" y="2778112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9305824" y="2823440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1" name="Овал 70"/>
          <p:cNvSpPr/>
          <p:nvPr/>
        </p:nvSpPr>
        <p:spPr>
          <a:xfrm>
            <a:off x="9079798" y="91374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9165050" y="95907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3" name="Прямая со стрелкой 72"/>
          <p:cNvCxnSpPr>
            <a:stCxn id="67" idx="4"/>
            <a:endCxn id="69" idx="0"/>
          </p:cNvCxnSpPr>
          <p:nvPr/>
        </p:nvCxnSpPr>
        <p:spPr>
          <a:xfrm>
            <a:off x="9401145" y="2323801"/>
            <a:ext cx="55522" cy="45431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53" idx="4"/>
            <a:endCxn id="67" idx="0"/>
          </p:cNvCxnSpPr>
          <p:nvPr/>
        </p:nvCxnSpPr>
        <p:spPr>
          <a:xfrm>
            <a:off x="7993800" y="1432550"/>
            <a:ext cx="1407345" cy="419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Стрелка вниз 77"/>
          <p:cNvSpPr/>
          <p:nvPr/>
        </p:nvSpPr>
        <p:spPr>
          <a:xfrm>
            <a:off x="6390296" y="4878067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 вниз 78"/>
          <p:cNvSpPr/>
          <p:nvPr/>
        </p:nvSpPr>
        <p:spPr>
          <a:xfrm>
            <a:off x="225619" y="4704930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7" grpId="0"/>
      <p:bldP spid="18" grpId="0"/>
      <p:bldP spid="19" grpId="0"/>
      <p:bldP spid="21" grpId="0"/>
      <p:bldP spid="22" grpId="0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9560" y="650525"/>
            <a:ext cx="10991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некоторых задачах необходимо хранить </a:t>
            </a:r>
            <a:r>
              <a:rPr lang="ru-RU" sz="2400" b="1" dirty="0"/>
              <a:t>разбиение какого-то набора уникальных объектов на непересекающиеся динамические множества.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401182" y="2986246"/>
                <a:ext cx="3164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{1,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, 3, 4, 8}, {5,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182" y="2986246"/>
                <a:ext cx="3164648" cy="461665"/>
              </a:xfrm>
              <a:prstGeom prst="rect">
                <a:avLst/>
              </a:prstGeom>
              <a:blipFill>
                <a:blip r:embed="rId2"/>
                <a:stretch>
                  <a:fillRect l="-193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852945" y="3669358"/>
            <a:ext cx="10991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каждом множестве выделен один из его элементов, который называют </a:t>
            </a:r>
            <a:r>
              <a:rPr lang="ru-RU" sz="2400" b="1" dirty="0">
                <a:solidFill>
                  <a:srgbClr val="FF0000"/>
                </a:solidFill>
              </a:rPr>
              <a:t>представителем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(англ. </a:t>
            </a:r>
            <a:r>
              <a:rPr lang="ru-RU" sz="2400" i="1" dirty="0" err="1"/>
              <a:t>representative</a:t>
            </a:r>
            <a:r>
              <a:rPr lang="ru-RU" sz="2400" dirty="0"/>
              <a:t>), который будет определять данное множество</a:t>
            </a:r>
            <a:r>
              <a:rPr lang="en-US" sz="2400" dirty="0"/>
              <a:t>. </a:t>
            </a:r>
            <a:r>
              <a:rPr lang="ru-RU" sz="2400" dirty="0"/>
              <a:t>В литературе часто вместо слова представитель говорят </a:t>
            </a:r>
            <a:r>
              <a:rPr lang="ru-RU" sz="2400" b="1" dirty="0">
                <a:solidFill>
                  <a:srgbClr val="FF0000"/>
                </a:solidFill>
              </a:rPr>
              <a:t>лидер</a:t>
            </a:r>
            <a:r>
              <a:rPr lang="ru-RU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25402" y="1933802"/>
                <a:ext cx="109916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Предположим, что набор объектов, для которого выполнялось разбиение на непересекающиеся множества, — целые числа от </a:t>
                </a:r>
                <a:r>
                  <a:rPr lang="ru-RU" sz="2400" b="1" dirty="0"/>
                  <a:t>1</a:t>
                </a:r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02" y="1933802"/>
                <a:ext cx="10991652" cy="830997"/>
              </a:xfrm>
              <a:prstGeom prst="rect">
                <a:avLst/>
              </a:prstGeom>
              <a:blipFill>
                <a:blip r:embed="rId3"/>
                <a:stretch>
                  <a:fillRect l="-832" t="-5839" r="-887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9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81343" y="0"/>
            <a:ext cx="8774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Усовершенствование 2.  </a:t>
            </a:r>
          </a:p>
          <a:p>
            <a:pPr algn="ctr"/>
            <a:r>
              <a:rPr lang="ru-RU" sz="2800" b="1" dirty="0">
                <a:solidFill>
                  <a:srgbClr val="FF0000"/>
                </a:solidFill>
              </a:rPr>
              <a:t>Сжатие пути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(англ. </a:t>
            </a:r>
            <a:r>
              <a:rPr lang="ru-RU" sz="2000" i="1" dirty="0" err="1">
                <a:solidFill>
                  <a:srgbClr val="FF0000"/>
                </a:solidFill>
              </a:rPr>
              <a:t>path</a:t>
            </a:r>
            <a:r>
              <a:rPr lang="ru-RU" sz="2000" i="1" dirty="0">
                <a:solidFill>
                  <a:srgbClr val="FF0000"/>
                </a:solidFill>
              </a:rPr>
              <a:t> </a:t>
            </a:r>
            <a:r>
              <a:rPr lang="ru-RU" sz="2000" i="1" dirty="0" err="1">
                <a:solidFill>
                  <a:srgbClr val="FF0000"/>
                </a:solidFill>
              </a:rPr>
              <a:t>compression</a:t>
            </a:r>
            <a:r>
              <a:rPr lang="ru-RU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8897" y="4530303"/>
            <a:ext cx="82292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FF0000"/>
                </a:solidFill>
              </a:rPr>
              <a:t>Процедура сжатия пути </a:t>
            </a:r>
          </a:p>
          <a:p>
            <a:pPr lvl="1" algn="just"/>
            <a:r>
              <a:rPr lang="ru-RU" sz="2400" dirty="0"/>
              <a:t>всем вершинам, лежащим </a:t>
            </a:r>
            <a:r>
              <a:rPr lang="ru-RU" sz="2400" b="1" dirty="0"/>
              <a:t>на пути поиска</a:t>
            </a:r>
            <a:r>
              <a:rPr lang="ru-RU" sz="2400" dirty="0"/>
              <a:t>, в качестве предка присваивает ссылку на корень данного дерева (сжатие пути не изменяет ранги вершин).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15344" y="947856"/>
                <a:ext cx="810230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Позволяет получить практически линейное время работы серии операций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𝐹𝑖𝑛𝑑𝑆𝑒𝑡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𝑈𝑛𝑖𝑜𝑛</m:t>
                    </m:r>
                    <m:r>
                      <a:rPr lang="ru-RU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" y="947856"/>
                <a:ext cx="8102309" cy="830997"/>
              </a:xfrm>
              <a:prstGeom prst="rect">
                <a:avLst/>
              </a:prstGeom>
              <a:blipFill>
                <a:blip r:embed="rId2"/>
                <a:stretch>
                  <a:fillRect l="-1129" t="-5839" r="-1204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38897" y="1923875"/>
                <a:ext cx="855426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Предположим, что выполняется операция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𝐹𝑖𝑛𝑑𝑆𝑒𝑡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400" dirty="0"/>
                  <a:t>которая выполняется простым подъёмом от вершины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к корню дерева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sz="2400" dirty="0"/>
                  <a:t>, используя массив предков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dirty="0"/>
                  <a:t> </a:t>
                </a:r>
              </a:p>
              <a:p>
                <a:pPr algn="just"/>
                <a:r>
                  <a:rPr lang="ru-RU" sz="2400" dirty="0"/>
                  <a:t>Все посещённые при этом подъёме вершины составляют </a:t>
                </a:r>
                <a:r>
                  <a:rPr lang="ru-RU" sz="2400" dirty="0">
                    <a:solidFill>
                      <a:srgbClr val="FF0000"/>
                    </a:solidFill>
                  </a:rPr>
                  <a:t>путь поиска</a:t>
                </a:r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" y="1923875"/>
                <a:ext cx="8554264" cy="1938992"/>
              </a:xfrm>
              <a:prstGeom prst="rect">
                <a:avLst/>
              </a:prstGeom>
              <a:blipFill>
                <a:blip r:embed="rId3"/>
                <a:stretch>
                  <a:fillRect l="-1069" t="-2516" r="-1140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cxnSpLocks/>
            <a:stCxn id="15" idx="4"/>
            <a:endCxn id="2" idx="0"/>
          </p:cNvCxnSpPr>
          <p:nvPr/>
        </p:nvCxnSpPr>
        <p:spPr>
          <a:xfrm>
            <a:off x="11414709" y="2699205"/>
            <a:ext cx="8846" cy="39275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/>
          <p:cNvGrpSpPr/>
          <p:nvPr/>
        </p:nvGrpSpPr>
        <p:grpSpPr>
          <a:xfrm>
            <a:off x="9452036" y="364668"/>
            <a:ext cx="2237516" cy="3148860"/>
            <a:chOff x="9581522" y="1968556"/>
            <a:chExt cx="1447370" cy="2570425"/>
          </a:xfrm>
        </p:grpSpPr>
        <p:sp>
          <p:nvSpPr>
            <p:cNvPr id="2" name="Овал 1"/>
            <p:cNvSpPr/>
            <p:nvPr/>
          </p:nvSpPr>
          <p:spPr>
            <a:xfrm>
              <a:off x="10684763" y="4194852"/>
              <a:ext cx="344129" cy="344129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604154" y="1968556"/>
              <a:ext cx="344129" cy="34412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9581522" y="2991041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9925651" y="2532047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346355" y="2935864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0679041" y="3530117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0014660" y="3501874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Прямая со стрелкой 3"/>
            <p:cNvCxnSpPr>
              <a:cxnSpLocks/>
              <a:stCxn id="10" idx="4"/>
              <a:endCxn id="9" idx="0"/>
            </p:cNvCxnSpPr>
            <p:nvPr/>
          </p:nvCxnSpPr>
          <p:spPr>
            <a:xfrm flipH="1">
              <a:off x="9753587" y="2876176"/>
              <a:ext cx="344129" cy="11486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10186725" y="3279993"/>
              <a:ext cx="331695" cy="22188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10518420" y="3279993"/>
              <a:ext cx="332686" cy="25012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cxnSpLocks/>
              <a:stCxn id="10" idx="4"/>
              <a:endCxn id="14" idx="1"/>
            </p:cNvCxnSpPr>
            <p:nvPr/>
          </p:nvCxnSpPr>
          <p:spPr>
            <a:xfrm>
              <a:off x="10097716" y="2876176"/>
              <a:ext cx="299036" cy="11008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9776219" y="2312685"/>
              <a:ext cx="321497" cy="219362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Группа 69"/>
          <p:cNvGrpSpPr/>
          <p:nvPr/>
        </p:nvGrpSpPr>
        <p:grpSpPr>
          <a:xfrm>
            <a:off x="9163079" y="3924321"/>
            <a:ext cx="2455490" cy="2137477"/>
            <a:chOff x="9113868" y="4608892"/>
            <a:chExt cx="1975191" cy="1637086"/>
          </a:xfrm>
        </p:grpSpPr>
        <p:sp>
          <p:nvSpPr>
            <p:cNvPr id="39" name="Овал 38"/>
            <p:cNvSpPr/>
            <p:nvPr/>
          </p:nvSpPr>
          <p:spPr>
            <a:xfrm>
              <a:off x="10744930" y="5240834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9814772" y="4608892"/>
              <a:ext cx="387405" cy="34412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9125801" y="5901849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9113868" y="5272630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9675496" y="5257678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0230082" y="5250657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9698051" y="5875811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Прямая со стрелкой 53"/>
            <p:cNvCxnSpPr>
              <a:cxnSpLocks/>
              <a:stCxn id="40" idx="4"/>
              <a:endCxn id="43" idx="0"/>
            </p:cNvCxnSpPr>
            <p:nvPr/>
          </p:nvCxnSpPr>
          <p:spPr>
            <a:xfrm flipH="1">
              <a:off x="9847561" y="4953021"/>
              <a:ext cx="160914" cy="304658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cxnSpLocks/>
              <a:stCxn id="40" idx="4"/>
              <a:endCxn id="42" idx="7"/>
            </p:cNvCxnSpPr>
            <p:nvPr/>
          </p:nvCxnSpPr>
          <p:spPr>
            <a:xfrm flipH="1">
              <a:off x="9407600" y="4953021"/>
              <a:ext cx="600875" cy="370006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cxnSpLocks/>
              <a:stCxn id="40" idx="4"/>
              <a:endCxn id="44" idx="0"/>
            </p:cNvCxnSpPr>
            <p:nvPr/>
          </p:nvCxnSpPr>
          <p:spPr>
            <a:xfrm>
              <a:off x="10008475" y="4953021"/>
              <a:ext cx="393672" cy="297637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cxnSpLocks/>
              <a:stCxn id="40" idx="4"/>
              <a:endCxn id="39" idx="0"/>
            </p:cNvCxnSpPr>
            <p:nvPr/>
          </p:nvCxnSpPr>
          <p:spPr>
            <a:xfrm>
              <a:off x="10008475" y="4953021"/>
              <a:ext cx="908520" cy="28781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stCxn id="43" idx="4"/>
              <a:endCxn id="45" idx="0"/>
            </p:cNvCxnSpPr>
            <p:nvPr/>
          </p:nvCxnSpPr>
          <p:spPr>
            <a:xfrm>
              <a:off x="9847561" y="5601807"/>
              <a:ext cx="22555" cy="27400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cxnSpLocks/>
              <a:stCxn id="42" idx="4"/>
              <a:endCxn id="41" idx="0"/>
            </p:cNvCxnSpPr>
            <p:nvPr/>
          </p:nvCxnSpPr>
          <p:spPr>
            <a:xfrm>
              <a:off x="9285933" y="5616759"/>
              <a:ext cx="11933" cy="28509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>
            <a:off x="718522" y="4949793"/>
            <a:ext cx="0" cy="111200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00155"/>
              </p:ext>
            </p:extLst>
          </p:nvPr>
        </p:nvGraphicFramePr>
        <p:xfrm>
          <a:off x="1921496" y="3716358"/>
          <a:ext cx="38314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5606" y="40987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919" y="46357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49404"/>
                  </p:ext>
                </p:extLst>
              </p:nvPr>
            </p:nvGraphicFramePr>
            <p:xfrm>
              <a:off x="7565075" y="3793848"/>
              <a:ext cx="3831472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00044"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0044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 u="none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ru-RU" sz="20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 u="none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20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49404"/>
                  </p:ext>
                </p:extLst>
              </p:nvPr>
            </p:nvGraphicFramePr>
            <p:xfrm>
              <a:off x="7565075" y="3793848"/>
              <a:ext cx="3831472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98485" r="-6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98485" r="-103846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659344" y="42211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 rot="16200000">
            <a:off x="6040749" y="1703338"/>
            <a:ext cx="253379" cy="984223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5480768" y="1425464"/>
                <a:ext cx="15315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𝑭𝒊𝒏𝒅𝑺𝒆𝒕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768" y="1425464"/>
                <a:ext cx="153151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5432"/>
              </p:ext>
            </p:extLst>
          </p:nvPr>
        </p:nvGraphicFramePr>
        <p:xfrm>
          <a:off x="1843854" y="5222297"/>
          <a:ext cx="38314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7964" y="56046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77" y="61417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325525"/>
                  </p:ext>
                </p:extLst>
              </p:nvPr>
            </p:nvGraphicFramePr>
            <p:xfrm>
              <a:off x="7565075" y="5218031"/>
              <a:ext cx="3831472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8039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74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00044"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0044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 u="none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ru-RU" sz="20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 u="none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20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325525"/>
                  </p:ext>
                </p:extLst>
              </p:nvPr>
            </p:nvGraphicFramePr>
            <p:xfrm>
              <a:off x="7565075" y="5218031"/>
              <a:ext cx="3831472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8039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74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66" t="-98485" r="-6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7692" t="-98485" r="-103846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/>
          <p:cNvSpPr txBox="1"/>
          <p:nvPr/>
        </p:nvSpPr>
        <p:spPr>
          <a:xfrm>
            <a:off x="6659343" y="56417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408" y="337334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Способ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01963" y="337334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Способ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266" y="10177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Пример.</a:t>
            </a: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6167438" y="3264310"/>
            <a:ext cx="0" cy="315236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820894" y="5072441"/>
            <a:ext cx="4992777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0449" y="5140000"/>
            <a:ext cx="5341247" cy="54169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994398" y="68674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079650" y="73207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Овал 28"/>
          <p:cNvSpPr/>
          <p:nvPr/>
        </p:nvSpPr>
        <p:spPr>
          <a:xfrm>
            <a:off x="1100451" y="156763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82739" y="161296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1994398" y="2285316"/>
            <a:ext cx="472190" cy="481974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079650" y="2340910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1986424" y="1450198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2077705" y="150721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DC2F809-3072-7A5B-2788-E63CE5E74021}"/>
              </a:ext>
            </a:extLst>
          </p:cNvPr>
          <p:cNvGrpSpPr/>
          <p:nvPr/>
        </p:nvGrpSpPr>
        <p:grpSpPr>
          <a:xfrm>
            <a:off x="2000748" y="3066811"/>
            <a:ext cx="472190" cy="471707"/>
            <a:chOff x="2000748" y="3066811"/>
            <a:chExt cx="472190" cy="471707"/>
          </a:xfrm>
        </p:grpSpPr>
        <p:sp>
          <p:nvSpPr>
            <p:cNvPr id="36" name="Овал 35"/>
            <p:cNvSpPr/>
            <p:nvPr/>
          </p:nvSpPr>
          <p:spPr>
            <a:xfrm>
              <a:off x="2000748" y="3066811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86000" y="3155513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</p:grpSp>
      <p:cxnSp>
        <p:nvCxnSpPr>
          <p:cNvPr id="38" name="Прямая со стрелкой 37"/>
          <p:cNvCxnSpPr>
            <a:cxnSpLocks/>
            <a:stCxn id="26" idx="4"/>
            <a:endCxn id="29" idx="0"/>
          </p:cNvCxnSpPr>
          <p:nvPr/>
        </p:nvCxnSpPr>
        <p:spPr>
          <a:xfrm flipH="1">
            <a:off x="1336546" y="1158450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cxnSpLocks/>
            <a:stCxn id="32" idx="4"/>
            <a:endCxn id="36" idx="0"/>
          </p:cNvCxnSpPr>
          <p:nvPr/>
        </p:nvCxnSpPr>
        <p:spPr>
          <a:xfrm>
            <a:off x="2230493" y="2767290"/>
            <a:ext cx="6350" cy="29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401743" y="1577994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486995" y="1623322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44" name="Овал 43"/>
          <p:cNvSpPr/>
          <p:nvPr/>
        </p:nvSpPr>
        <p:spPr>
          <a:xfrm>
            <a:off x="3408093" y="243409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3501330" y="250557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46" name="Овал 45"/>
          <p:cNvSpPr/>
          <p:nvPr/>
        </p:nvSpPr>
        <p:spPr>
          <a:xfrm>
            <a:off x="3316491" y="63964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3401743" y="68497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8" name="Прямая со стрелкой 47"/>
          <p:cNvCxnSpPr>
            <a:stCxn id="42" idx="4"/>
            <a:endCxn id="44" idx="0"/>
          </p:cNvCxnSpPr>
          <p:nvPr/>
        </p:nvCxnSpPr>
        <p:spPr>
          <a:xfrm>
            <a:off x="3637838" y="2049701"/>
            <a:ext cx="6350" cy="3843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cxnSpLocks/>
            <a:stCxn id="26" idx="4"/>
            <a:endCxn id="42" idx="0"/>
          </p:cNvCxnSpPr>
          <p:nvPr/>
        </p:nvCxnSpPr>
        <p:spPr>
          <a:xfrm>
            <a:off x="2230493" y="1158450"/>
            <a:ext cx="1407345" cy="419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8497165" y="841747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8582417" y="88707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Овал 53"/>
          <p:cNvSpPr/>
          <p:nvPr/>
        </p:nvSpPr>
        <p:spPr>
          <a:xfrm>
            <a:off x="7932704" y="1722637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8044859" y="176796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56" name="Овал 55"/>
          <p:cNvSpPr/>
          <p:nvPr/>
        </p:nvSpPr>
        <p:spPr>
          <a:xfrm>
            <a:off x="8497165" y="1735493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8582417" y="178082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8" name="Овал 57"/>
          <p:cNvSpPr/>
          <p:nvPr/>
        </p:nvSpPr>
        <p:spPr>
          <a:xfrm>
            <a:off x="9153898" y="1722637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9239150" y="176796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 стрелкой 61"/>
          <p:cNvCxnSpPr>
            <a:cxnSpLocks/>
            <a:stCxn id="52" idx="4"/>
            <a:endCxn id="54" idx="0"/>
          </p:cNvCxnSpPr>
          <p:nvPr/>
        </p:nvCxnSpPr>
        <p:spPr>
          <a:xfrm flipH="1">
            <a:off x="8168799" y="1313454"/>
            <a:ext cx="564461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cxnSpLocks/>
            <a:stCxn id="52" idx="4"/>
            <a:endCxn id="58" idx="0"/>
          </p:cNvCxnSpPr>
          <p:nvPr/>
        </p:nvCxnSpPr>
        <p:spPr>
          <a:xfrm>
            <a:off x="8733260" y="1313454"/>
            <a:ext cx="65673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2" idx="4"/>
            <a:endCxn id="56" idx="0"/>
          </p:cNvCxnSpPr>
          <p:nvPr/>
        </p:nvCxnSpPr>
        <p:spPr>
          <a:xfrm>
            <a:off x="8733260" y="1313454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9904510" y="173299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9989762" y="177832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8" name="Овал 67"/>
          <p:cNvSpPr/>
          <p:nvPr/>
        </p:nvSpPr>
        <p:spPr>
          <a:xfrm>
            <a:off x="9960032" y="2659016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10045284" y="2704344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9819258" y="79464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9904510" y="83997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2" name="Прямая со стрелкой 71"/>
          <p:cNvCxnSpPr>
            <a:stCxn id="66" idx="4"/>
            <a:endCxn id="68" idx="0"/>
          </p:cNvCxnSpPr>
          <p:nvPr/>
        </p:nvCxnSpPr>
        <p:spPr>
          <a:xfrm>
            <a:off x="10140605" y="2204705"/>
            <a:ext cx="55522" cy="45431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cxnSpLocks/>
            <a:stCxn id="52" idx="4"/>
            <a:endCxn id="66" idx="0"/>
          </p:cNvCxnSpPr>
          <p:nvPr/>
        </p:nvCxnSpPr>
        <p:spPr>
          <a:xfrm>
            <a:off x="8733260" y="1313454"/>
            <a:ext cx="1407345" cy="419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7234845" y="174339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7300418" y="178872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20" name="Прямая со стрелкой 19"/>
          <p:cNvCxnSpPr>
            <a:cxnSpLocks/>
            <a:stCxn id="52" idx="4"/>
            <a:endCxn id="76" idx="0"/>
          </p:cNvCxnSpPr>
          <p:nvPr/>
        </p:nvCxnSpPr>
        <p:spPr>
          <a:xfrm flipH="1">
            <a:off x="7470940" y="1313454"/>
            <a:ext cx="1262320" cy="429944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низ 80"/>
          <p:cNvSpPr/>
          <p:nvPr/>
        </p:nvSpPr>
        <p:spPr>
          <a:xfrm>
            <a:off x="225619" y="4704930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трелка вниз 81"/>
          <p:cNvSpPr/>
          <p:nvPr/>
        </p:nvSpPr>
        <p:spPr>
          <a:xfrm>
            <a:off x="6463338" y="4696802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6FD6372-7B7E-413E-8030-5F78E6C6EC3A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 flipH="1">
            <a:off x="2222519" y="1158450"/>
            <a:ext cx="7974" cy="291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336C226-65A6-4749-834F-8F24E558779D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222519" y="1921905"/>
            <a:ext cx="7974" cy="363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5" grpId="0"/>
      <p:bldP spid="16" grpId="0"/>
      <p:bldP spid="18" grpId="0"/>
      <p:bldP spid="23" grpId="0"/>
      <p:bldP spid="24" grpId="0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27523" y="286324"/>
                <a:ext cx="99358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u="sng" dirty="0"/>
                  <a:t>Теорема </a:t>
                </a:r>
                <a:endParaRPr lang="en-US" sz="2400" b="1" u="sng" dirty="0"/>
              </a:p>
              <a:p>
                <a:pPr lvl="1"/>
                <a:r>
                  <a:rPr lang="ru-RU" sz="2400" dirty="0"/>
                  <a:t>Последовательность из m операций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dirty="0"/>
                  <a:t>и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может быть выполнена с </a:t>
                </a:r>
                <a:r>
                  <a:rPr lang="ru-RU" sz="2400" b="1" dirty="0"/>
                  <a:t>использованием эвристик объединения по размеру и сжатия пути </a:t>
                </a:r>
                <a:r>
                  <a:rPr lang="ru-RU" sz="2400" dirty="0"/>
                  <a:t>за время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ru-RU" sz="2400" dirty="0"/>
                  <a:t>в худшем случае.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3" y="286324"/>
                <a:ext cx="9935850" cy="1569660"/>
              </a:xfrm>
              <a:prstGeom prst="rect">
                <a:avLst/>
              </a:prstGeom>
              <a:blipFill>
                <a:blip r:embed="rId2"/>
                <a:stretch>
                  <a:fillRect l="-982" t="-3113" r="-614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91953" y="2140865"/>
                <a:ext cx="900023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В формулировке теоремы функция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— обратная функция для функции Аккермана. </a:t>
                </a:r>
              </a:p>
              <a:p>
                <a:pPr algn="just"/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растёт очень медленно, она становится больше числа 4 только для очень больших значений</a:t>
                </a:r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r>
                  <a:rPr lang="ru-RU" dirty="0"/>
                  <a:t>Поэтому для практических приложений полагают,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≤ 4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53" y="2140865"/>
                <a:ext cx="9000233" cy="1200329"/>
              </a:xfrm>
              <a:prstGeom prst="rect">
                <a:avLst/>
              </a:prstGeom>
              <a:blipFill>
                <a:blip r:embed="rId3"/>
                <a:stretch>
                  <a:fillRect l="-542" t="-2538" r="-542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198" y="3514084"/>
            <a:ext cx="6648450" cy="20193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274" y="2140865"/>
            <a:ext cx="1361381" cy="1373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54183" y="3677701"/>
            <a:ext cx="179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Вильгельм </a:t>
            </a:r>
            <a:r>
              <a:rPr lang="ru-RU" sz="1400" dirty="0" err="1"/>
              <a:t>Аккерман</a:t>
            </a:r>
            <a:endParaRPr lang="ru-RU" sz="1400" dirty="0"/>
          </a:p>
          <a:p>
            <a:pPr algn="ctr"/>
            <a:r>
              <a:rPr lang="en-US" sz="1400" dirty="0"/>
              <a:t>Wilhelm Ackermann</a:t>
            </a:r>
            <a:endParaRPr lang="ru-RU" sz="1400" dirty="0"/>
          </a:p>
          <a:p>
            <a:pPr algn="ctr"/>
            <a:r>
              <a:rPr lang="ru-RU" sz="1400" dirty="0"/>
              <a:t>1886-1962</a:t>
            </a:r>
          </a:p>
          <a:p>
            <a:pPr algn="ctr"/>
            <a:r>
              <a:rPr lang="ru-RU" sz="1400" dirty="0"/>
              <a:t>Германия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027523" y="2054124"/>
            <a:ext cx="108402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>
            <a:off x="10092186" y="2054124"/>
            <a:ext cx="0" cy="3740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414021" y="650449"/>
            <a:ext cx="0" cy="12160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F36AF16-F208-B37A-E4B0-9817E43AB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24259"/>
              </p:ext>
            </p:extLst>
          </p:nvPr>
        </p:nvGraphicFramePr>
        <p:xfrm>
          <a:off x="3095625" y="2678113"/>
          <a:ext cx="8905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41200" progId="Equation.DSMT4">
                  <p:embed/>
                </p:oleObj>
              </mc:Choice>
              <mc:Fallback>
                <p:oleObj name="Equation" r:id="rId6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5625" y="2678113"/>
                        <a:ext cx="890588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9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09089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DisjointSetUnion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init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Path compression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Union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Union by size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Swap x and 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# Now size[x] &gt;= size[y]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реализации </a:t>
            </a:r>
            <a:r>
              <a:rPr lang="en-US" dirty="0"/>
              <a:t>DSU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924" y="1973388"/>
            <a:ext cx="7621950" cy="563012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hlinkClick r:id="rId2"/>
              </a:rPr>
              <a:t> 0.5 Строительство дорог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7186" y="3468956"/>
            <a:ext cx="7598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0.7</a:t>
            </a:r>
            <a:r>
              <a:rPr lang="ru-RU" sz="3200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3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Разрушение дорог (сложная версия)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924" y="2683390"/>
            <a:ext cx="8785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0.6 Разрушение дорог (простая версия)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16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B7149A4-39DA-69F9-59C4-A1817263012B}"/>
              </a:ext>
            </a:extLst>
          </p:cNvPr>
          <p:cNvGrpSpPr/>
          <p:nvPr/>
        </p:nvGrpSpPr>
        <p:grpSpPr>
          <a:xfrm>
            <a:off x="9951867" y="3133818"/>
            <a:ext cx="452761" cy="426128"/>
            <a:chOff x="10271463" y="3639845"/>
            <a:chExt cx="452761" cy="42612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6B5A707B-768D-96F7-2151-61075359D0A2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9F6270-D733-25FA-751B-4985D97C71EA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ru-BY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1E12212-675B-080B-D6E5-335304FC1B86}"/>
              </a:ext>
            </a:extLst>
          </p:cNvPr>
          <p:cNvGrpSpPr/>
          <p:nvPr/>
        </p:nvGrpSpPr>
        <p:grpSpPr>
          <a:xfrm>
            <a:off x="10933700" y="3133818"/>
            <a:ext cx="452761" cy="426128"/>
            <a:chOff x="10271463" y="3639845"/>
            <a:chExt cx="452761" cy="426128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D7A85BE-1685-EB17-C5CC-39BFFCEA6845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B812A8-DEBA-B406-CD5C-8C9944461A51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endParaRPr lang="ru-BY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AF20180-CE49-186A-18F2-F0072DA474BA}"/>
              </a:ext>
            </a:extLst>
          </p:cNvPr>
          <p:cNvGrpSpPr/>
          <p:nvPr/>
        </p:nvGrpSpPr>
        <p:grpSpPr>
          <a:xfrm>
            <a:off x="10375756" y="4099094"/>
            <a:ext cx="452761" cy="426128"/>
            <a:chOff x="10271463" y="3639845"/>
            <a:chExt cx="452761" cy="426128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DD0EB52-B105-3BE9-7D9E-59205621CAA9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85C0E5-18F6-A23B-7F5D-634859C55278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  <a:endParaRPr lang="ru-BY" dirty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A53B4BA-7CB5-FB9A-DBF3-5DCA1427D699}"/>
              </a:ext>
            </a:extLst>
          </p:cNvPr>
          <p:cNvGrpSpPr/>
          <p:nvPr/>
        </p:nvGrpSpPr>
        <p:grpSpPr>
          <a:xfrm>
            <a:off x="11310923" y="3914428"/>
            <a:ext cx="452761" cy="426128"/>
            <a:chOff x="10271463" y="3639845"/>
            <a:chExt cx="452761" cy="426128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762B8E37-F7AA-AA5D-118B-0B311AEE0085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79CBB7-8E14-80B5-94EA-C6E10F8C5452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  <a:endParaRPr lang="ru-BY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1B5C622-A73C-0F12-E61D-53E4A4BFCA40}"/>
              </a:ext>
            </a:extLst>
          </p:cNvPr>
          <p:cNvGrpSpPr/>
          <p:nvPr/>
        </p:nvGrpSpPr>
        <p:grpSpPr>
          <a:xfrm>
            <a:off x="9574643" y="4722920"/>
            <a:ext cx="452761" cy="426128"/>
            <a:chOff x="10271463" y="3639845"/>
            <a:chExt cx="452761" cy="426128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DC1B042-5DA2-DEF6-7366-92C98337A804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B4CD72-A2FF-56BD-E977-63BC5331DBF3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  <a:endParaRPr lang="ru-BY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CA9015A-FC32-7EEC-A734-549307071910}"/>
              </a:ext>
            </a:extLst>
          </p:cNvPr>
          <p:cNvCxnSpPr>
            <a:stCxn id="5" idx="6"/>
            <a:endCxn id="11" idx="1"/>
          </p:cNvCxnSpPr>
          <p:nvPr/>
        </p:nvCxnSpPr>
        <p:spPr>
          <a:xfrm>
            <a:off x="10404628" y="3346882"/>
            <a:ext cx="529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89BFBEC-C5FE-A481-88AC-6769C6ADD62D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10828517" y="4127492"/>
            <a:ext cx="482406" cy="1846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D01EC77-9FA1-E06F-C610-F02B1E8DF4B3}"/>
              </a:ext>
            </a:extLst>
          </p:cNvPr>
          <p:cNvCxnSpPr>
            <a:cxnSpLocks/>
            <a:stCxn id="13" idx="0"/>
            <a:endCxn id="5" idx="5"/>
          </p:cNvCxnSpPr>
          <p:nvPr/>
        </p:nvCxnSpPr>
        <p:spPr>
          <a:xfrm flipH="1" flipV="1">
            <a:off x="10338323" y="3497541"/>
            <a:ext cx="263814" cy="6015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65A2EAB-BB23-C7B0-E61C-EBDEA13E58A6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9801024" y="4312158"/>
            <a:ext cx="574732" cy="4107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E02011B-5BB8-CC62-C5B0-9302382141A5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9801024" y="3559946"/>
            <a:ext cx="377223" cy="1162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524557A-27F2-BE01-D697-56EBD3C2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2" y="495299"/>
            <a:ext cx="8973033" cy="50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8C4EDBE-4346-FA12-7DF9-C0D42CF9C15C}"/>
              </a:ext>
            </a:extLst>
          </p:cNvPr>
          <p:cNvGrpSpPr/>
          <p:nvPr/>
        </p:nvGrpSpPr>
        <p:grpSpPr>
          <a:xfrm>
            <a:off x="9792069" y="488272"/>
            <a:ext cx="452761" cy="426128"/>
            <a:chOff x="10271463" y="3639845"/>
            <a:chExt cx="452761" cy="426128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58503B-C9F9-1231-464B-AC38B3F47DDA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E7D100-C272-A231-A4C5-3264E1383E38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ru-BY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5F7979B-4600-A63A-029B-5A930FBCB2CE}"/>
              </a:ext>
            </a:extLst>
          </p:cNvPr>
          <p:cNvGrpSpPr/>
          <p:nvPr/>
        </p:nvGrpSpPr>
        <p:grpSpPr>
          <a:xfrm>
            <a:off x="10824348" y="503401"/>
            <a:ext cx="452761" cy="426128"/>
            <a:chOff x="10271463" y="3639845"/>
            <a:chExt cx="452761" cy="426128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2494C643-1E8E-657E-7353-6EAA2CD5AB08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5C4FB-3F0E-C261-93F1-11EDFDAC7733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endParaRPr lang="ru-BY"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B3E2F80-D8AA-9007-911E-A7B5F401090A}"/>
              </a:ext>
            </a:extLst>
          </p:cNvPr>
          <p:cNvGrpSpPr/>
          <p:nvPr/>
        </p:nvGrpSpPr>
        <p:grpSpPr>
          <a:xfrm>
            <a:off x="9792069" y="1481946"/>
            <a:ext cx="452761" cy="426128"/>
            <a:chOff x="10271463" y="3639845"/>
            <a:chExt cx="452761" cy="426128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F69F361-3EB8-B508-ADB3-6DCBA4A5F298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7C4E87-7A22-3780-0D19-FDE7972FF178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  <a:endParaRPr lang="ru-BY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9D28EC4-DB01-A356-113A-81B0618A53D0}"/>
              </a:ext>
            </a:extLst>
          </p:cNvPr>
          <p:cNvGrpSpPr/>
          <p:nvPr/>
        </p:nvGrpSpPr>
        <p:grpSpPr>
          <a:xfrm>
            <a:off x="10859087" y="1481946"/>
            <a:ext cx="452761" cy="426128"/>
            <a:chOff x="10271463" y="3639845"/>
            <a:chExt cx="452761" cy="426128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164418F-4B66-EDFD-76FC-F90299F5D9EC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698F46-3336-BAA0-0C8B-873E7721FCF1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  <a:endParaRPr lang="ru-BY" dirty="0"/>
            </a:p>
          </p:txBody>
        </p:sp>
      </p:grp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AC19C6-77AF-FD8D-E449-AF6C2A3E697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0244830" y="701336"/>
            <a:ext cx="579518" cy="15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5ECAAA8-9B34-5270-C857-8BD3A2741AA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0244830" y="1695010"/>
            <a:ext cx="6142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7D6AC8F-3482-7DE5-D0BB-094D8F24DA46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10018450" y="914400"/>
            <a:ext cx="0" cy="567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D7F651-D7A2-B349-4FB0-D8B00ECE19D6}"/>
              </a:ext>
            </a:extLst>
          </p:cNvPr>
          <p:cNvCxnSpPr>
            <a:cxnSpLocks/>
          </p:cNvCxnSpPr>
          <p:nvPr/>
        </p:nvCxnSpPr>
        <p:spPr>
          <a:xfrm flipV="1">
            <a:off x="11085467" y="929529"/>
            <a:ext cx="0" cy="567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F535FEFB-85B6-0DEA-F1DB-5DD3EEBB0190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10178525" y="867124"/>
            <a:ext cx="712128" cy="677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B718EFB-75BC-06A4-C6C8-87ACED410C26}"/>
              </a:ext>
            </a:extLst>
          </p:cNvPr>
          <p:cNvCxnSpPr>
            <a:cxnSpLocks/>
            <a:stCxn id="15" idx="1"/>
            <a:endCxn id="6" idx="5"/>
          </p:cNvCxnSpPr>
          <p:nvPr/>
        </p:nvCxnSpPr>
        <p:spPr>
          <a:xfrm flipH="1" flipV="1">
            <a:off x="10178525" y="851995"/>
            <a:ext cx="746867" cy="6923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EDA398-EA51-6DDB-DC58-4DC0AD6FB8DD}"/>
              </a:ext>
            </a:extLst>
          </p:cNvPr>
          <p:cNvSpPr txBox="1"/>
          <p:nvPr/>
        </p:nvSpPr>
        <p:spPr>
          <a:xfrm>
            <a:off x="10360140" y="316937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17C585-0CEC-C3D1-812B-E6B08BB1ABC1}"/>
              </a:ext>
            </a:extLst>
          </p:cNvPr>
          <p:cNvSpPr txBox="1"/>
          <p:nvPr/>
        </p:nvSpPr>
        <p:spPr>
          <a:xfrm>
            <a:off x="11085466" y="1074802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№2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8988D6-D5C4-86DD-B55D-97CB36D50ED1}"/>
              </a:ext>
            </a:extLst>
          </p:cNvPr>
          <p:cNvSpPr txBox="1"/>
          <p:nvPr/>
        </p:nvSpPr>
        <p:spPr>
          <a:xfrm>
            <a:off x="10360140" y="1674916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№3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01D766-26B9-66D6-9FCB-B0F29B628A7E}"/>
              </a:ext>
            </a:extLst>
          </p:cNvPr>
          <p:cNvSpPr txBox="1"/>
          <p:nvPr/>
        </p:nvSpPr>
        <p:spPr>
          <a:xfrm>
            <a:off x="9510271" y="1059673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№4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0E22C9-2D59-B6F6-F0D7-2821FA803B4E}"/>
              </a:ext>
            </a:extLst>
          </p:cNvPr>
          <p:cNvSpPr txBox="1"/>
          <p:nvPr/>
        </p:nvSpPr>
        <p:spPr>
          <a:xfrm>
            <a:off x="10192719" y="742524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№5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E0DD06-FBA5-9A0C-DC98-86B92D078F70}"/>
              </a:ext>
            </a:extLst>
          </p:cNvPr>
          <p:cNvSpPr txBox="1"/>
          <p:nvPr/>
        </p:nvSpPr>
        <p:spPr>
          <a:xfrm>
            <a:off x="9999191" y="1213301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№6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F82479F2-EA62-8002-5996-A86B0C1F4292}"/>
              </a:ext>
            </a:extLst>
          </p:cNvPr>
          <p:cNvGrpSpPr/>
          <p:nvPr/>
        </p:nvGrpSpPr>
        <p:grpSpPr>
          <a:xfrm>
            <a:off x="9942911" y="3429000"/>
            <a:ext cx="452761" cy="426128"/>
            <a:chOff x="10271463" y="3639845"/>
            <a:chExt cx="452761" cy="426128"/>
          </a:xfrm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088A0953-A97C-FC4E-B043-537C21AF325C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2B5B5C1-360A-BBF3-CFEC-4E687A6F1498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ru-BY" dirty="0"/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6B6691C5-5915-F5B1-F90E-3E3B87E9AAF1}"/>
              </a:ext>
            </a:extLst>
          </p:cNvPr>
          <p:cNvGrpSpPr/>
          <p:nvPr/>
        </p:nvGrpSpPr>
        <p:grpSpPr>
          <a:xfrm>
            <a:off x="10975190" y="3444129"/>
            <a:ext cx="452761" cy="426128"/>
            <a:chOff x="10271463" y="3639845"/>
            <a:chExt cx="452761" cy="426128"/>
          </a:xfrm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E3FD55A-9024-181E-225E-DDC38A868468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B04FCD-24F7-7D46-7F2F-C83A8F958C82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endParaRPr lang="ru-BY" dirty="0"/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641CFCDE-86E1-EF87-FDA2-AA0391BC15E2}"/>
              </a:ext>
            </a:extLst>
          </p:cNvPr>
          <p:cNvGrpSpPr/>
          <p:nvPr/>
        </p:nvGrpSpPr>
        <p:grpSpPr>
          <a:xfrm>
            <a:off x="9942911" y="4422674"/>
            <a:ext cx="452761" cy="426128"/>
            <a:chOff x="10271463" y="3639845"/>
            <a:chExt cx="452761" cy="426128"/>
          </a:xfrm>
        </p:grpSpPr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EDBFC74D-6610-97F4-FCE2-2C6F3A363C86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14C8AD-76A6-843C-127F-F73E631D6397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  <a:endParaRPr lang="ru-BY" dirty="0"/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D387A4C5-7541-B507-7801-AC654F653910}"/>
              </a:ext>
            </a:extLst>
          </p:cNvPr>
          <p:cNvGrpSpPr/>
          <p:nvPr/>
        </p:nvGrpSpPr>
        <p:grpSpPr>
          <a:xfrm>
            <a:off x="11009929" y="4422674"/>
            <a:ext cx="452761" cy="426128"/>
            <a:chOff x="10271463" y="3639845"/>
            <a:chExt cx="452761" cy="426128"/>
          </a:xfrm>
        </p:grpSpPr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D640A455-5CC4-BF7E-D653-E6CF896F9338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AC7A45-5864-33B1-57BC-704364492A0D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  <a:endParaRPr lang="ru-BY" dirty="0"/>
            </a:p>
          </p:txBody>
        </p:sp>
      </p:grp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EDAE5C59-3743-2791-A075-5A5074379C81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>
            <a:off x="10395672" y="3642064"/>
            <a:ext cx="579518" cy="15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FE12BF00-85E3-4ECF-398F-BC23019F0684}"/>
              </a:ext>
            </a:extLst>
          </p:cNvPr>
          <p:cNvCxnSpPr>
            <a:cxnSpLocks/>
            <a:stCxn id="73" idx="6"/>
            <a:endCxn id="76" idx="2"/>
          </p:cNvCxnSpPr>
          <p:nvPr/>
        </p:nvCxnSpPr>
        <p:spPr>
          <a:xfrm>
            <a:off x="10395672" y="4635738"/>
            <a:ext cx="6142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37B93AED-2612-01FE-E07A-9BC5DDE223CD}"/>
              </a:ext>
            </a:extLst>
          </p:cNvPr>
          <p:cNvCxnSpPr>
            <a:cxnSpLocks/>
            <a:stCxn id="73" idx="0"/>
            <a:endCxn id="67" idx="4"/>
          </p:cNvCxnSpPr>
          <p:nvPr/>
        </p:nvCxnSpPr>
        <p:spPr>
          <a:xfrm flipV="1">
            <a:off x="10169292" y="3855128"/>
            <a:ext cx="0" cy="567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30A3A41C-526B-50C9-31D5-ACCB956A3EB7}"/>
              </a:ext>
            </a:extLst>
          </p:cNvPr>
          <p:cNvCxnSpPr>
            <a:cxnSpLocks/>
          </p:cNvCxnSpPr>
          <p:nvPr/>
        </p:nvCxnSpPr>
        <p:spPr>
          <a:xfrm flipV="1">
            <a:off x="11236309" y="3870257"/>
            <a:ext cx="0" cy="567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8F9672E3-5BB6-082E-5B08-85C9A9892D24}"/>
              </a:ext>
            </a:extLst>
          </p:cNvPr>
          <p:cNvCxnSpPr>
            <a:cxnSpLocks/>
            <a:stCxn id="73" idx="7"/>
            <a:endCxn id="70" idx="3"/>
          </p:cNvCxnSpPr>
          <p:nvPr/>
        </p:nvCxnSpPr>
        <p:spPr>
          <a:xfrm flipV="1">
            <a:off x="10329367" y="3807852"/>
            <a:ext cx="712128" cy="677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F95BFADF-C164-E835-EC8C-42B7159E0D15}"/>
              </a:ext>
            </a:extLst>
          </p:cNvPr>
          <p:cNvCxnSpPr>
            <a:cxnSpLocks/>
            <a:stCxn id="76" idx="1"/>
            <a:endCxn id="67" idx="5"/>
          </p:cNvCxnSpPr>
          <p:nvPr/>
        </p:nvCxnSpPr>
        <p:spPr>
          <a:xfrm flipH="1" flipV="1">
            <a:off x="10329367" y="3792723"/>
            <a:ext cx="746867" cy="6923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72B972A-AB51-4111-C58E-1655CAA01D52}"/>
              </a:ext>
            </a:extLst>
          </p:cNvPr>
          <p:cNvSpPr txBox="1"/>
          <p:nvPr/>
        </p:nvSpPr>
        <p:spPr>
          <a:xfrm>
            <a:off x="10510982" y="3257665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0B90C0-3306-5A7F-D6E7-166A97EAEF7D}"/>
              </a:ext>
            </a:extLst>
          </p:cNvPr>
          <p:cNvSpPr txBox="1"/>
          <p:nvPr/>
        </p:nvSpPr>
        <p:spPr>
          <a:xfrm>
            <a:off x="11236308" y="4015530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№2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4B1766-4FFA-5C40-2201-BA4D7AC568D0}"/>
              </a:ext>
            </a:extLst>
          </p:cNvPr>
          <p:cNvSpPr txBox="1"/>
          <p:nvPr/>
        </p:nvSpPr>
        <p:spPr>
          <a:xfrm>
            <a:off x="10510982" y="4615644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№3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9767FB-08F0-43D8-9B53-AB358D06025B}"/>
              </a:ext>
            </a:extLst>
          </p:cNvPr>
          <p:cNvSpPr txBox="1"/>
          <p:nvPr/>
        </p:nvSpPr>
        <p:spPr>
          <a:xfrm>
            <a:off x="9661113" y="4000401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№4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984505-9212-DAC5-C7D8-FA46FD0876B7}"/>
              </a:ext>
            </a:extLst>
          </p:cNvPr>
          <p:cNvSpPr txBox="1"/>
          <p:nvPr/>
        </p:nvSpPr>
        <p:spPr>
          <a:xfrm>
            <a:off x="10343561" y="3683252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№5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1AF23B-980C-133F-75B5-792F69C9DC7C}"/>
              </a:ext>
            </a:extLst>
          </p:cNvPr>
          <p:cNvSpPr txBox="1"/>
          <p:nvPr/>
        </p:nvSpPr>
        <p:spPr>
          <a:xfrm>
            <a:off x="10150033" y="4154029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№6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EC7DFE24-F510-2E25-DA1E-D34EECF3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8" y="255714"/>
            <a:ext cx="8380674" cy="65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DBEBA7-9DB2-625D-88E4-9C1F4C56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13" y="0"/>
            <a:ext cx="8927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32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8910011" y="6488668"/>
            <a:ext cx="328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</a:p>
        </p:txBody>
      </p:sp>
    </p:spTree>
    <p:extLst>
      <p:ext uri="{BB962C8B-B14F-4D97-AF65-F5344CB8AC3E}">
        <p14:creationId xmlns:p14="http://schemas.microsoft.com/office/powerpoint/2010/main" val="14886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88272" y="318581"/>
            <a:ext cx="115232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Пусть изначально каждый объект находится в собственном одноэлементном множестве.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400460" y="1469594"/>
                <a:ext cx="88143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r>
                  <a:rPr lang="ru-RU" sz="2400" dirty="0"/>
                  <a:t>выдать указатель на представителя множества, которому принадлежит элемент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; 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60" y="1469594"/>
                <a:ext cx="8814388" cy="830997"/>
              </a:xfrm>
              <a:prstGeom prst="rect">
                <a:avLst/>
              </a:prstGeom>
              <a:blipFill>
                <a:blip r:embed="rId2"/>
                <a:stretch>
                  <a:fillRect l="-1107" t="-5882" r="-1037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400460" y="2592475"/>
                <a:ext cx="88143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 объединить два непересекающихся множества, которые содержат элементы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60" y="2592475"/>
                <a:ext cx="8814388" cy="830997"/>
              </a:xfrm>
              <a:prstGeom prst="rect">
                <a:avLst/>
              </a:prstGeom>
              <a:blipFill>
                <a:blip r:embed="rId3"/>
                <a:stretch>
                  <a:fillRect l="-1107" t="-5839" r="-1037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1654" y="1842589"/>
            <a:ext cx="167276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b="1" dirty="0"/>
              <a:t>БАЗОВЫЕ</a:t>
            </a:r>
          </a:p>
          <a:p>
            <a:r>
              <a:rPr lang="ru-RU" sz="2400" b="1" dirty="0"/>
              <a:t>ОПЕРАЦИИ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1653" y="3870040"/>
            <a:ext cx="112023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Структуру данных, поддерживающую такой интерфейс, называют </a:t>
            </a:r>
          </a:p>
          <a:p>
            <a:pPr algn="just"/>
            <a:r>
              <a:rPr lang="ru-RU" sz="2800" b="1" dirty="0"/>
              <a:t>системой непересекающихся множеств</a:t>
            </a:r>
            <a:r>
              <a:rPr lang="ru-RU" sz="2800" dirty="0"/>
              <a:t> (</a:t>
            </a:r>
            <a:r>
              <a:rPr lang="ru-RU" sz="2800" b="1" dirty="0"/>
              <a:t>СНМ</a:t>
            </a:r>
            <a:r>
              <a:rPr lang="ru-RU" sz="2800" dirty="0"/>
              <a:t>)  </a:t>
            </a:r>
          </a:p>
          <a:p>
            <a:pPr algn="just"/>
            <a:r>
              <a:rPr lang="ru-RU" sz="2800" dirty="0"/>
              <a:t>(англ. </a:t>
            </a:r>
            <a:r>
              <a:rPr lang="ru-RU" sz="2800" i="1" dirty="0" err="1"/>
              <a:t>disjoint</a:t>
            </a:r>
            <a:r>
              <a:rPr lang="ru-RU" sz="2800" i="1" dirty="0"/>
              <a:t> </a:t>
            </a:r>
            <a:r>
              <a:rPr lang="ru-RU" sz="2800" i="1" dirty="0" err="1"/>
              <a:t>set</a:t>
            </a:r>
            <a:r>
              <a:rPr lang="ru-RU" sz="2800" i="1" dirty="0"/>
              <a:t> </a:t>
            </a:r>
            <a:r>
              <a:rPr lang="ru-RU" sz="2800" i="1" dirty="0" err="1"/>
              <a:t>union</a:t>
            </a:r>
            <a:r>
              <a:rPr lang="ru-RU" sz="2800" i="1" dirty="0"/>
              <a:t>, </a:t>
            </a:r>
            <a:r>
              <a:rPr lang="ru-RU" sz="2800" b="1" dirty="0"/>
              <a:t>DSU</a:t>
            </a:r>
            <a:r>
              <a:rPr lang="ru-RU" sz="2800" dirty="0"/>
              <a:t>).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224420" y="1515035"/>
            <a:ext cx="0" cy="184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61010" y="1840859"/>
            <a:ext cx="1030857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2000"/>
              </a:spcAft>
              <a:buFont typeface="+mj-lt"/>
              <a:buAutoNum type="arabicPeriod"/>
            </a:pPr>
            <a:r>
              <a:rPr lang="ru-RU" sz="3200" dirty="0"/>
              <a:t>на массиве</a:t>
            </a:r>
            <a:endParaRPr lang="en-US" sz="3200" dirty="0"/>
          </a:p>
          <a:p>
            <a:pPr marL="514350" indent="-514350">
              <a:spcAft>
                <a:spcPts val="2000"/>
              </a:spcAft>
              <a:buFont typeface="+mj-lt"/>
              <a:buAutoNum type="arabicPeriod"/>
            </a:pPr>
            <a:r>
              <a:rPr lang="ru-RU" sz="3200" dirty="0"/>
              <a:t>на связном списке с указателем на представителя</a:t>
            </a:r>
            <a:endParaRPr lang="en-US" sz="3200" dirty="0"/>
          </a:p>
          <a:p>
            <a:pPr marL="514350" indent="-514350">
              <a:spcAft>
                <a:spcPts val="2000"/>
              </a:spcAft>
              <a:buFont typeface="+mj-lt"/>
              <a:buAutoNum type="arabicPeriod"/>
            </a:pPr>
            <a:r>
              <a:rPr lang="ru-RU" sz="3200" dirty="0"/>
              <a:t>с помощью семейства корневых деревьев</a:t>
            </a:r>
          </a:p>
          <a:p>
            <a:pPr marL="342900" indent="-342900" algn="ctr">
              <a:buAutoNum type="arabicPeriod"/>
            </a:pP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857" y="689393"/>
            <a:ext cx="3201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Реализация </a:t>
            </a:r>
            <a:r>
              <a:rPr lang="en-US" sz="3200" b="1" dirty="0"/>
              <a:t>DSU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4560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923828" y="242915"/>
                <a:ext cx="1092786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1. </a:t>
                </a:r>
                <a:r>
                  <a:rPr lang="ru-RU" sz="2400" b="1" dirty="0"/>
                  <a:t>Реализация </a:t>
                </a:r>
                <a:r>
                  <a:rPr lang="en-US" sz="2400" b="1" dirty="0"/>
                  <a:t>DSU </a:t>
                </a:r>
                <a:r>
                  <a:rPr lang="ru-RU" sz="2400" b="1" dirty="0"/>
                  <a:t>с использованием структуры данных массив </a:t>
                </a:r>
                <a:r>
                  <a:rPr lang="ru-RU" sz="2400" dirty="0"/>
                  <a:t>предполагает, что элемент массива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𝒂𝒓𝒓𝒂𝒚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содержит </a:t>
                </a:r>
                <a:r>
                  <a:rPr lang="ru-RU" sz="2400" dirty="0">
                    <a:solidFill>
                      <a:srgbClr val="FF0000"/>
                    </a:solidFill>
                  </a:rPr>
                  <a:t>представителя</a:t>
                </a:r>
                <a:r>
                  <a:rPr lang="ru-RU" sz="2400" dirty="0"/>
                  <a:t> множества, которому принадлежит элемент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dirty="0"/>
                  <a:t>. </a:t>
                </a:r>
                <a:r>
                  <a:rPr lang="ru-RU" sz="2000" dirty="0"/>
                  <a:t>Нумерация в массиве </a:t>
                </a:r>
                <a:r>
                  <a:rPr lang="en-US" sz="2000" dirty="0">
                    <a:latin typeface="Consolas" panose="020B0609020204030204" pitchFamily="49" charset="0"/>
                  </a:rPr>
                  <a:t>array</a:t>
                </a:r>
                <a:r>
                  <a:rPr lang="ru-RU" sz="2000" dirty="0"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начинается с 1.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8" y="242915"/>
                <a:ext cx="10927861" cy="1200329"/>
              </a:xfrm>
              <a:prstGeom prst="rect">
                <a:avLst/>
              </a:prstGeom>
              <a:blipFill>
                <a:blip r:embed="rId2"/>
                <a:stretch>
                  <a:fillRect l="-893" t="-4061" r="-89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968767" y="1842286"/>
            <a:ext cx="7283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системы непересекающихся множеств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009656" y="1821377"/>
                <a:ext cx="31838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{1, </m:t>
                      </m:r>
                      <m:r>
                        <a:rPr lang="ru-RU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, 3, 4, 8}, {5, </m:t>
                      </m:r>
                      <m:r>
                        <a:rPr lang="ru-RU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ru-RU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656" y="1821377"/>
                <a:ext cx="3183884" cy="461665"/>
              </a:xfrm>
              <a:prstGeom prst="rect">
                <a:avLst/>
              </a:prstGeom>
              <a:blipFill>
                <a:blip r:embed="rId3"/>
                <a:stretch>
                  <a:fillRect l="-192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058434" y="2580679"/>
            <a:ext cx="5172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Массив будет иметь следующий вид: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07250"/>
              </p:ext>
            </p:extLst>
          </p:nvPr>
        </p:nvGraphicFramePr>
        <p:xfrm>
          <a:off x="1908164" y="3441386"/>
          <a:ext cx="3740632" cy="74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662"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73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483207" y="4701143"/>
                <a:ext cx="22242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—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207" y="4701143"/>
                <a:ext cx="2224230" cy="461665"/>
              </a:xfrm>
              <a:prstGeom prst="rect">
                <a:avLst/>
              </a:prstGeom>
              <a:blipFill>
                <a:blip r:embed="rId4"/>
                <a:stretch>
                  <a:fillRect l="-822" b="-184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32405" y="5607050"/>
                <a:ext cx="22242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/>
                  <a:t>—</a:t>
                </a:r>
                <a:r>
                  <a:rPr lang="ru-RU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405" y="5607050"/>
                <a:ext cx="2224231" cy="461665"/>
              </a:xfrm>
              <a:prstGeom prst="rect">
                <a:avLst/>
              </a:prstGeom>
              <a:blipFill>
                <a:blip r:embed="rId5"/>
                <a:stretch>
                  <a:fillRect l="-548" b="-184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68767" y="5069244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БАЗОВЫЕ</a:t>
            </a:r>
          </a:p>
          <a:p>
            <a:r>
              <a:rPr lang="ru-RU" b="1" dirty="0"/>
              <a:t>ОПЕРАЦИИ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>
              <a:xfrm>
                <a:off x="4830763" y="4694238"/>
                <a:ext cx="792162" cy="53657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63" y="4694238"/>
                <a:ext cx="792162" cy="536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>
              <a:xfrm>
                <a:off x="4805363" y="5586413"/>
                <a:ext cx="842962" cy="53657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63" y="5586413"/>
                <a:ext cx="842962" cy="536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3828" y="38711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array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83207" y="4676993"/>
            <a:ext cx="0" cy="14817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  <p:bldP spid="12" grpId="0"/>
      <p:bldP spid="13" grpId="0"/>
      <p:bldP spid="1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Таблица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33922"/>
              </p:ext>
            </p:extLst>
          </p:nvPr>
        </p:nvGraphicFramePr>
        <p:xfrm>
          <a:off x="1854901" y="3473882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743673" y="160961"/>
            <a:ext cx="8839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</a:rPr>
              <a:t>2</a:t>
            </a:r>
            <a:r>
              <a:rPr lang="ru-RU" sz="2400" b="1" dirty="0"/>
              <a:t>. Реализация на связном списке с указателем на представителя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00472"/>
              </p:ext>
            </p:extLst>
          </p:nvPr>
        </p:nvGraphicFramePr>
        <p:xfrm>
          <a:off x="1178984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6337"/>
              </p:ext>
            </p:extLst>
          </p:nvPr>
        </p:nvGraphicFramePr>
        <p:xfrm>
          <a:off x="1836766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62932"/>
              </p:ext>
            </p:extLst>
          </p:nvPr>
        </p:nvGraphicFramePr>
        <p:xfrm>
          <a:off x="2494548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35584"/>
              </p:ext>
            </p:extLst>
          </p:nvPr>
        </p:nvGraphicFramePr>
        <p:xfrm>
          <a:off x="3172227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2684"/>
              </p:ext>
            </p:extLst>
          </p:nvPr>
        </p:nvGraphicFramePr>
        <p:xfrm>
          <a:off x="3849906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1393182" y="246171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043371" y="246171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728643" y="2430696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406322" y="2430696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09396" y="16331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196534" y="1633141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92175"/>
              </p:ext>
            </p:extLst>
          </p:nvPr>
        </p:nvGraphicFramePr>
        <p:xfrm>
          <a:off x="5284355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59681"/>
              </p:ext>
            </p:extLst>
          </p:nvPr>
        </p:nvGraphicFramePr>
        <p:xfrm>
          <a:off x="5997117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4" name="Прямая со стрелкой 113"/>
          <p:cNvCxnSpPr/>
          <p:nvPr/>
        </p:nvCxnSpPr>
        <p:spPr>
          <a:xfrm>
            <a:off x="5567476" y="241696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11258" y="16331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6322434" y="1620026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24" name="Прямая со стрелкой 123"/>
          <p:cNvCxnSpPr/>
          <p:nvPr/>
        </p:nvCxnSpPr>
        <p:spPr>
          <a:xfrm flipH="1" flipV="1">
            <a:off x="2051965" y="3135075"/>
            <a:ext cx="5306" cy="4857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 flipV="1">
            <a:off x="1527941" y="3157482"/>
            <a:ext cx="954913" cy="4409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H="1" flipV="1">
            <a:off x="2717436" y="3109739"/>
            <a:ext cx="215278" cy="46091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 flipV="1">
            <a:off x="3374937" y="3115286"/>
            <a:ext cx="117" cy="45537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172460" y="16180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graphicFrame>
        <p:nvGraphicFramePr>
          <p:cNvPr id="140" name="Таблица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33906"/>
              </p:ext>
            </p:extLst>
          </p:nvPr>
        </p:nvGraphicFramePr>
        <p:xfrm>
          <a:off x="7609833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7874209" y="1602633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4363368" y="748733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{1,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</a:t>
            </a:r>
          </a:p>
        </p:txBody>
      </p:sp>
      <p:cxnSp>
        <p:nvCxnSpPr>
          <p:cNvPr id="177" name="Прямая соединительная линия 176"/>
          <p:cNvCxnSpPr/>
          <p:nvPr/>
        </p:nvCxnSpPr>
        <p:spPr>
          <a:xfrm flipV="1">
            <a:off x="1388968" y="3010358"/>
            <a:ext cx="4214" cy="254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>
            <a:off x="1399532" y="3257990"/>
            <a:ext cx="266457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 flipV="1">
            <a:off x="4064104" y="3010358"/>
            <a:ext cx="0" cy="25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endCxn id="112" idx="2"/>
          </p:cNvCxnSpPr>
          <p:nvPr/>
        </p:nvCxnSpPr>
        <p:spPr>
          <a:xfrm flipV="1">
            <a:off x="6211315" y="3016708"/>
            <a:ext cx="0" cy="21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205222" y="3853427"/>
            <a:ext cx="7174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1. </a:t>
            </a:r>
            <a:r>
              <a:rPr lang="ru-RU" sz="2000" dirty="0"/>
              <a:t>Элементы каждого множества связаны в отдельный связный список.</a:t>
            </a:r>
          </a:p>
        </p:txBody>
      </p:sp>
      <p:sp>
        <p:nvSpPr>
          <p:cNvPr id="208" name="Прямоугольник 207"/>
          <p:cNvSpPr/>
          <p:nvPr/>
        </p:nvSpPr>
        <p:spPr>
          <a:xfrm>
            <a:off x="216455" y="4455014"/>
            <a:ext cx="8305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 </a:t>
            </a:r>
            <a:r>
              <a:rPr lang="ru-RU" sz="2000" dirty="0"/>
              <a:t>Представителем множества является первый элемент</a:t>
            </a:r>
            <a:r>
              <a:rPr lang="en-US" sz="2000" dirty="0"/>
              <a:t> </a:t>
            </a:r>
            <a:r>
              <a:rPr lang="ru-RU" sz="2000" dirty="0"/>
              <a:t>списка</a:t>
            </a:r>
            <a:r>
              <a:rPr lang="en-US" sz="2000" dirty="0"/>
              <a:t> </a:t>
            </a:r>
            <a:r>
              <a:rPr lang="ru-RU" sz="2000" dirty="0"/>
              <a:t>.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215733" y="4816442"/>
            <a:ext cx="5951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3. Каждый элемент списка содержит: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000" dirty="0"/>
              <a:t> указатель на представителя</a:t>
            </a:r>
            <a:r>
              <a:rPr lang="en-US" sz="2000" dirty="0"/>
              <a:t>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ru-RU" sz="2000" dirty="0"/>
              <a:t>указатель на следующий за ним элемент. </a:t>
            </a:r>
          </a:p>
        </p:txBody>
      </p:sp>
      <p:sp>
        <p:nvSpPr>
          <p:cNvPr id="210" name="Прямоугольник 209"/>
          <p:cNvSpPr/>
          <p:nvPr/>
        </p:nvSpPr>
        <p:spPr>
          <a:xfrm>
            <a:off x="213331" y="5759022"/>
            <a:ext cx="7404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4. Для каждого списка поддерживают два указателя: на первый и последний элементы списка. 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45481" y="34441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array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2670580" y="1528416"/>
            <a:ext cx="0" cy="58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399532" y="1542691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1399170" y="1542691"/>
            <a:ext cx="362" cy="195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386425" y="1303268"/>
            <a:ext cx="0" cy="80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393182" y="1317542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399532" y="1317542"/>
            <a:ext cx="0" cy="225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4051485" y="1121438"/>
            <a:ext cx="6270" cy="98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1393182" y="1127254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404819" y="1121438"/>
            <a:ext cx="0" cy="2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Круговая стрелка 44"/>
          <p:cNvSpPr/>
          <p:nvPr/>
        </p:nvSpPr>
        <p:spPr>
          <a:xfrm>
            <a:off x="1311934" y="2058414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Круговая стрелка 90"/>
          <p:cNvSpPr/>
          <p:nvPr/>
        </p:nvSpPr>
        <p:spPr>
          <a:xfrm>
            <a:off x="5384108" y="2034911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Круговая стрелка 91"/>
          <p:cNvSpPr/>
          <p:nvPr/>
        </p:nvSpPr>
        <p:spPr>
          <a:xfrm>
            <a:off x="7707022" y="2079885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1393182" y="1737705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2043371" y="1727942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9" idx="0"/>
          </p:cNvCxnSpPr>
          <p:nvPr/>
        </p:nvCxnSpPr>
        <p:spPr>
          <a:xfrm flipH="1">
            <a:off x="1393182" y="1737705"/>
            <a:ext cx="6350" cy="181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6227123" y="1633141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H="1">
            <a:off x="5498553" y="1641801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111" idx="0"/>
          </p:cNvCxnSpPr>
          <p:nvPr/>
        </p:nvCxnSpPr>
        <p:spPr>
          <a:xfrm>
            <a:off x="5498553" y="1640198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5498553" y="3016708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5498553" y="3223463"/>
            <a:ext cx="712762" cy="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7707022" y="3016708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V="1">
            <a:off x="7881494" y="3016708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7707022" y="3223463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7707022" y="3853427"/>
                <a:ext cx="421670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5. Дополнительно:  массив </a:t>
                </a:r>
                <a:r>
                  <a:rPr lang="en-US" sz="2000" b="1" dirty="0">
                    <a:latin typeface="Consolas" panose="020B0609020204030204" pitchFamily="49" charset="0"/>
                  </a:rPr>
                  <a:t>array</a:t>
                </a:r>
                <a:r>
                  <a:rPr lang="ru-RU" sz="2000" dirty="0">
                    <a:latin typeface="Consolas" panose="020B0609020204030204" pitchFamily="49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- </a:t>
                </a:r>
                <a:r>
                  <a:rPr lang="ru-RU" sz="2000" dirty="0"/>
                  <a:t>указатель на элемент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/>
                  <a:t> </a:t>
                </a:r>
                <a:r>
                  <a:rPr lang="ru-RU" sz="2000" dirty="0"/>
                  <a:t>в связном списке. </a:t>
                </a: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22" y="3853427"/>
                <a:ext cx="4216707" cy="1015663"/>
              </a:xfrm>
              <a:prstGeom prst="rect">
                <a:avLst/>
              </a:prstGeom>
              <a:blipFill>
                <a:blip r:embed="rId2"/>
                <a:stretch>
                  <a:fillRect l="-1445" t="-2994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3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8" grpId="0"/>
      <p:bldP spid="209" grpId="0"/>
      <p:bldP spid="210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Таблица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89674"/>
              </p:ext>
            </p:extLst>
          </p:nvPr>
        </p:nvGraphicFramePr>
        <p:xfrm>
          <a:off x="1865411" y="3804784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4465"/>
              </p:ext>
            </p:extLst>
          </p:nvPr>
        </p:nvGraphicFramePr>
        <p:xfrm>
          <a:off x="1189494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02043"/>
              </p:ext>
            </p:extLst>
          </p:nvPr>
        </p:nvGraphicFramePr>
        <p:xfrm>
          <a:off x="1847276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0732"/>
              </p:ext>
            </p:extLst>
          </p:nvPr>
        </p:nvGraphicFramePr>
        <p:xfrm>
          <a:off x="2505058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0454"/>
              </p:ext>
            </p:extLst>
          </p:nvPr>
        </p:nvGraphicFramePr>
        <p:xfrm>
          <a:off x="3182737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66577"/>
              </p:ext>
            </p:extLst>
          </p:nvPr>
        </p:nvGraphicFramePr>
        <p:xfrm>
          <a:off x="3860416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1403692" y="279262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053881" y="279262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739153" y="276159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416832" y="276159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19906" y="19640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207044" y="1964043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64336"/>
              </p:ext>
            </p:extLst>
          </p:nvPr>
        </p:nvGraphicFramePr>
        <p:xfrm>
          <a:off x="5294865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57804"/>
              </p:ext>
            </p:extLst>
          </p:nvPr>
        </p:nvGraphicFramePr>
        <p:xfrm>
          <a:off x="6007627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4" name="Прямая со стрелкой 113"/>
          <p:cNvCxnSpPr/>
          <p:nvPr/>
        </p:nvCxnSpPr>
        <p:spPr>
          <a:xfrm>
            <a:off x="5577986" y="2747862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21768" y="19640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16" name="TextBox 115"/>
          <p:cNvSpPr txBox="1"/>
          <p:nvPr/>
        </p:nvSpPr>
        <p:spPr>
          <a:xfrm>
            <a:off x="6332944" y="1950928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24" name="Прямая со стрелкой 123"/>
          <p:cNvCxnSpPr/>
          <p:nvPr/>
        </p:nvCxnSpPr>
        <p:spPr>
          <a:xfrm flipH="1" flipV="1">
            <a:off x="2040260" y="3457006"/>
            <a:ext cx="5306" cy="4857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 flipV="1">
            <a:off x="1538451" y="3488384"/>
            <a:ext cx="954913" cy="4409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H="1" flipV="1">
            <a:off x="2727946" y="3440641"/>
            <a:ext cx="215278" cy="46091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 flipV="1">
            <a:off x="3385447" y="3446188"/>
            <a:ext cx="117" cy="45537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182970" y="19489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graphicFrame>
        <p:nvGraphicFramePr>
          <p:cNvPr id="140" name="Таблица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87849"/>
              </p:ext>
            </p:extLst>
          </p:nvPr>
        </p:nvGraphicFramePr>
        <p:xfrm>
          <a:off x="7620343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7884719" y="1933535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Прямоугольник 151"/>
              <p:cNvSpPr/>
              <p:nvPr/>
            </p:nvSpPr>
            <p:spPr>
              <a:xfrm>
                <a:off x="1496917" y="4805062"/>
                <a:ext cx="23843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</a:p>
            </p:txBody>
          </p:sp>
        </mc:Choice>
        <mc:Fallback xmlns="">
          <p:sp>
            <p:nvSpPr>
              <p:cNvPr id="152" name="Прямоугольник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17" y="4805062"/>
                <a:ext cx="2384306" cy="461665"/>
              </a:xfrm>
              <a:prstGeom prst="rect">
                <a:avLst/>
              </a:prstGeom>
              <a:blipFill>
                <a:blip r:embed="rId2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Прямоугольник 152"/>
              <p:cNvSpPr/>
              <p:nvPr/>
            </p:nvSpPr>
            <p:spPr>
              <a:xfrm>
                <a:off x="1434998" y="5503218"/>
                <a:ext cx="26441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b="1" dirty="0"/>
                  <a:t>—</a:t>
                </a:r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153" name="Прямоугольник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98" y="5503218"/>
                <a:ext cx="2644187" cy="461665"/>
              </a:xfrm>
              <a:prstGeom prst="rect">
                <a:avLst/>
              </a:prstGeom>
              <a:blipFill>
                <a:blip r:embed="rId3"/>
                <a:stretch>
                  <a:fillRect l="-461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Объект 153"/>
              <p:cNvSpPr txBox="1"/>
              <p:nvPr/>
            </p:nvSpPr>
            <p:spPr>
              <a:xfrm>
                <a:off x="4079875" y="4730750"/>
                <a:ext cx="790575" cy="5365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154" name="Объект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75" y="4730750"/>
                <a:ext cx="790575" cy="536575"/>
              </a:xfrm>
              <a:prstGeom prst="rect">
                <a:avLst/>
              </a:prstGeom>
              <a:blipFill>
                <a:blip r:embed="rId4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Объект 154"/>
              <p:cNvSpPr txBox="1"/>
              <p:nvPr/>
            </p:nvSpPr>
            <p:spPr>
              <a:xfrm>
                <a:off x="4075113" y="5427663"/>
                <a:ext cx="842962" cy="5365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ru-BY" sz="28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Объект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13" y="5427663"/>
                <a:ext cx="842962" cy="536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Прямоугольник 158"/>
          <p:cNvSpPr/>
          <p:nvPr/>
        </p:nvSpPr>
        <p:spPr>
          <a:xfrm>
            <a:off x="3881222" y="400782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{1,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</a:t>
            </a:r>
          </a:p>
        </p:txBody>
      </p:sp>
      <p:cxnSp>
        <p:nvCxnSpPr>
          <p:cNvPr id="177" name="Прямая соединительная линия 176"/>
          <p:cNvCxnSpPr/>
          <p:nvPr/>
        </p:nvCxnSpPr>
        <p:spPr>
          <a:xfrm flipV="1">
            <a:off x="1399478" y="3341260"/>
            <a:ext cx="4214" cy="254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>
            <a:off x="1410042" y="3588892"/>
            <a:ext cx="266457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 flipV="1">
            <a:off x="4074614" y="3341260"/>
            <a:ext cx="0" cy="25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endCxn id="112" idx="2"/>
          </p:cNvCxnSpPr>
          <p:nvPr/>
        </p:nvCxnSpPr>
        <p:spPr>
          <a:xfrm flipV="1">
            <a:off x="6221825" y="3347610"/>
            <a:ext cx="0" cy="21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955991" y="3775042"/>
                <a:ext cx="919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𝑎𝑟𝑟𝑎𝑦</m:t>
                      </m:r>
                    </m:oMath>
                  </m:oMathPara>
                </a14:m>
                <a:endParaRPr lang="ru-RU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1" y="3775042"/>
                <a:ext cx="91961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 flipV="1">
            <a:off x="2681090" y="1859318"/>
            <a:ext cx="0" cy="58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410042" y="1873593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1409680" y="1873593"/>
            <a:ext cx="362" cy="1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396935" y="1634170"/>
            <a:ext cx="0" cy="80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403692" y="1648444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410042" y="1648444"/>
            <a:ext cx="0" cy="22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4061995" y="1452340"/>
            <a:ext cx="6270" cy="98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1403692" y="1458156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410042" y="1458268"/>
            <a:ext cx="0" cy="210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Круговая стрелка 44"/>
          <p:cNvSpPr/>
          <p:nvPr/>
        </p:nvSpPr>
        <p:spPr>
          <a:xfrm>
            <a:off x="1322444" y="2389316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Круговая стрелка 90"/>
          <p:cNvSpPr/>
          <p:nvPr/>
        </p:nvSpPr>
        <p:spPr>
          <a:xfrm>
            <a:off x="5394618" y="2365813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Круговая стрелка 91"/>
          <p:cNvSpPr/>
          <p:nvPr/>
        </p:nvSpPr>
        <p:spPr>
          <a:xfrm>
            <a:off x="7717532" y="2333718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1403692" y="2068607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2053881" y="2058844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9" idx="0"/>
          </p:cNvCxnSpPr>
          <p:nvPr/>
        </p:nvCxnSpPr>
        <p:spPr>
          <a:xfrm flipH="1">
            <a:off x="1403692" y="2068607"/>
            <a:ext cx="6350" cy="18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6237633" y="1964043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H="1">
            <a:off x="5509063" y="1972703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111" idx="0"/>
          </p:cNvCxnSpPr>
          <p:nvPr/>
        </p:nvCxnSpPr>
        <p:spPr>
          <a:xfrm>
            <a:off x="5509063" y="1971100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5509063" y="3347610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5509063" y="3554365"/>
            <a:ext cx="712762" cy="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7717532" y="3347610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V="1">
            <a:off x="7892004" y="3347610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7717532" y="3561054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 flipV="1">
            <a:off x="4207044" y="3595537"/>
            <a:ext cx="268067" cy="343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  <p:bldP spid="1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644002" y="572432"/>
            <a:ext cx="9918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u="sng" dirty="0"/>
              <a:t>Правило </a:t>
            </a:r>
            <a:r>
              <a:rPr lang="ru-RU" sz="2400" b="1" u="sng" dirty="0"/>
              <a:t>меньшее к большему</a:t>
            </a:r>
            <a:r>
              <a:rPr lang="en-US" sz="2400" b="1" u="sng" dirty="0"/>
              <a:t>:</a:t>
            </a:r>
            <a:r>
              <a:rPr lang="ru-RU" sz="2400" u="sng" dirty="0"/>
              <a:t> </a:t>
            </a:r>
          </a:p>
          <a:p>
            <a:pPr lvl="1"/>
            <a:r>
              <a:rPr lang="ru-RU" sz="2400" dirty="0"/>
              <a:t>при выполнении операции </a:t>
            </a:r>
            <a:r>
              <a:rPr lang="ru-RU" sz="2400" b="1" dirty="0" err="1">
                <a:latin typeface="Consolas" panose="020B0609020204030204" pitchFamily="49" charset="0"/>
              </a:rPr>
              <a:t>Union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ru-RU" sz="2400" b="1" dirty="0" err="1">
                <a:latin typeface="Consolas" panose="020B0609020204030204" pitchFamily="49" charset="0"/>
              </a:rPr>
              <a:t>x,y</a:t>
            </a:r>
            <a:r>
              <a:rPr lang="ru-RU" sz="2400" b="1" dirty="0">
                <a:latin typeface="Consolas" panose="020B0609020204030204" pitchFamily="49" charset="0"/>
              </a:rPr>
              <a:t>)</a:t>
            </a:r>
            <a:r>
              <a:rPr lang="ru-RU" sz="2400" dirty="0"/>
              <a:t>ссылки на нового представителя изменяются у всех элементов меньшего множества. </a:t>
            </a:r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80962"/>
              </p:ext>
            </p:extLst>
          </p:nvPr>
        </p:nvGraphicFramePr>
        <p:xfrm>
          <a:off x="2886055" y="5095130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63804"/>
              </p:ext>
            </p:extLst>
          </p:nvPr>
        </p:nvGraphicFramePr>
        <p:xfrm>
          <a:off x="2194550" y="3217281"/>
          <a:ext cx="48645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0" u="sng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Таблица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13836"/>
              </p:ext>
            </p:extLst>
          </p:nvPr>
        </p:nvGraphicFramePr>
        <p:xfrm>
          <a:off x="2910394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6876"/>
              </p:ext>
            </p:extLst>
          </p:nvPr>
        </p:nvGraphicFramePr>
        <p:xfrm>
          <a:off x="3568176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" name="Таблица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95485"/>
              </p:ext>
            </p:extLst>
          </p:nvPr>
        </p:nvGraphicFramePr>
        <p:xfrm>
          <a:off x="4245855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4" name="Таблица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5466"/>
              </p:ext>
            </p:extLst>
          </p:nvPr>
        </p:nvGraphicFramePr>
        <p:xfrm>
          <a:off x="4923534" y="3225899"/>
          <a:ext cx="428397" cy="13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5" name="Прямая со стрелкой 114"/>
          <p:cNvCxnSpPr/>
          <p:nvPr/>
        </p:nvCxnSpPr>
        <p:spPr>
          <a:xfrm>
            <a:off x="2466810" y="3759571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>
            <a:off x="3116999" y="3759571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>
            <a:off x="3802271" y="3728549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>
            <a:off x="4479950" y="3728549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696294" y="287524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3928" y="2888724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graphicFrame>
        <p:nvGraphicFramePr>
          <p:cNvPr id="126" name="Таблица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90596"/>
              </p:ext>
            </p:extLst>
          </p:nvPr>
        </p:nvGraphicFramePr>
        <p:xfrm>
          <a:off x="6131251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u="sng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Таблица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80152"/>
              </p:ext>
            </p:extLst>
          </p:nvPr>
        </p:nvGraphicFramePr>
        <p:xfrm>
          <a:off x="6844013" y="3225899"/>
          <a:ext cx="428397" cy="13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1" name="Прямая со стрелкой 130"/>
          <p:cNvCxnSpPr/>
          <p:nvPr/>
        </p:nvCxnSpPr>
        <p:spPr>
          <a:xfrm>
            <a:off x="6414372" y="3714813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317947" y="2930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35" name="TextBox 134"/>
          <p:cNvSpPr txBox="1"/>
          <p:nvPr/>
        </p:nvSpPr>
        <p:spPr>
          <a:xfrm>
            <a:off x="7169330" y="2917879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37" name="Прямая со стрелкой 136"/>
          <p:cNvCxnSpPr/>
          <p:nvPr/>
        </p:nvCxnSpPr>
        <p:spPr>
          <a:xfrm flipH="1" flipV="1">
            <a:off x="3060904" y="4747352"/>
            <a:ext cx="5306" cy="4857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019356" y="291591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graphicFrame>
        <p:nvGraphicFramePr>
          <p:cNvPr id="144" name="Таблица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1175"/>
              </p:ext>
            </p:extLst>
          </p:nvPr>
        </p:nvGraphicFramePr>
        <p:xfrm>
          <a:off x="8456729" y="3225899"/>
          <a:ext cx="428397" cy="13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u="sng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8721105" y="2900486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46" name="Прямая соединительная линия 145"/>
          <p:cNvCxnSpPr/>
          <p:nvPr/>
        </p:nvCxnSpPr>
        <p:spPr>
          <a:xfrm flipV="1">
            <a:off x="2396023" y="4572859"/>
            <a:ext cx="5178" cy="330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>
            <a:off x="2385561" y="4883558"/>
            <a:ext cx="2704493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/>
          <p:nvPr/>
        </p:nvCxnSpPr>
        <p:spPr>
          <a:xfrm flipH="1" flipV="1">
            <a:off x="5090054" y="4574692"/>
            <a:ext cx="392" cy="308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H="1" flipV="1">
            <a:off x="7043633" y="4577715"/>
            <a:ext cx="7289" cy="232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76635" y="50653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51" name="Прямая соединительная линия 150"/>
          <p:cNvCxnSpPr/>
          <p:nvPr/>
        </p:nvCxnSpPr>
        <p:spPr>
          <a:xfrm flipV="1">
            <a:off x="3737807" y="2826270"/>
            <a:ext cx="6401" cy="623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H="1">
            <a:off x="2473160" y="2840544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 flipH="1">
            <a:off x="2472798" y="2840544"/>
            <a:ext cx="362" cy="195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V="1">
            <a:off x="4460053" y="2601122"/>
            <a:ext cx="0" cy="858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H="1">
            <a:off x="2466810" y="2596494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/>
          <p:nvPr/>
        </p:nvCxnSpPr>
        <p:spPr>
          <a:xfrm>
            <a:off x="2473160" y="2615395"/>
            <a:ext cx="0" cy="225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 flipH="1" flipV="1">
            <a:off x="5125113" y="2419292"/>
            <a:ext cx="3136" cy="1040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flipH="1" flipV="1">
            <a:off x="2466810" y="2425107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/>
          <p:nvPr/>
        </p:nvCxnSpPr>
        <p:spPr>
          <a:xfrm>
            <a:off x="2473160" y="2425219"/>
            <a:ext cx="0" cy="2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Круговая стрелка 159"/>
          <p:cNvSpPr/>
          <p:nvPr/>
        </p:nvSpPr>
        <p:spPr>
          <a:xfrm>
            <a:off x="2385562" y="3356267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1" name="Круговая стрелка 160"/>
          <p:cNvSpPr/>
          <p:nvPr/>
        </p:nvSpPr>
        <p:spPr>
          <a:xfrm>
            <a:off x="6231004" y="3332764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2" name="Круговая стрелка 161"/>
          <p:cNvSpPr/>
          <p:nvPr/>
        </p:nvSpPr>
        <p:spPr>
          <a:xfrm>
            <a:off x="8553918" y="3300669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2466810" y="3035558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/>
          <p:nvPr/>
        </p:nvCxnSpPr>
        <p:spPr>
          <a:xfrm>
            <a:off x="3116999" y="3025795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/>
          <p:nvPr/>
        </p:nvCxnSpPr>
        <p:spPr>
          <a:xfrm>
            <a:off x="2482670" y="3023229"/>
            <a:ext cx="11675" cy="182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/>
          <p:nvPr/>
        </p:nvCxnSpPr>
        <p:spPr>
          <a:xfrm flipV="1">
            <a:off x="7074019" y="2930994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/>
          <p:nvPr/>
        </p:nvCxnSpPr>
        <p:spPr>
          <a:xfrm flipH="1">
            <a:off x="6345449" y="2939654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endCxn id="126" idx="0"/>
          </p:cNvCxnSpPr>
          <p:nvPr/>
        </p:nvCxnSpPr>
        <p:spPr>
          <a:xfrm>
            <a:off x="6345449" y="2938051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>
            <a:off x="6310638" y="4597246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169"/>
          <p:cNvCxnSpPr/>
          <p:nvPr/>
        </p:nvCxnSpPr>
        <p:spPr>
          <a:xfrm>
            <a:off x="6294830" y="4810690"/>
            <a:ext cx="7633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/>
          <p:nvPr/>
        </p:nvCxnSpPr>
        <p:spPr>
          <a:xfrm>
            <a:off x="8553918" y="4588881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/>
          <p:nvPr/>
        </p:nvCxnSpPr>
        <p:spPr>
          <a:xfrm flipV="1">
            <a:off x="8728390" y="4588881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/>
          <p:cNvCxnSpPr/>
          <p:nvPr/>
        </p:nvCxnSpPr>
        <p:spPr>
          <a:xfrm>
            <a:off x="8553918" y="4802325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/>
          <p:nvPr/>
        </p:nvCxnSpPr>
        <p:spPr>
          <a:xfrm flipV="1">
            <a:off x="5227688" y="4885883"/>
            <a:ext cx="268067" cy="343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6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106532" y="3619259"/>
                <a:ext cx="1109361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i="1" u="sng" dirty="0"/>
                  <a:t>Доказательство</a:t>
                </a:r>
                <a:endParaRPr lang="ru-RU" sz="2400" u="sng" dirty="0"/>
              </a:p>
              <a:p>
                <a:pPr lvl="2" algn="just"/>
                <a:r>
                  <a:rPr lang="ru-RU" sz="2400" dirty="0"/>
                  <a:t>Каждый раз, когда какой-то элемент перемещается из одного множества в другое с изменением представителя, размер множества, содержащего этот элемент, увеличивается не менее чем вдвое. </a:t>
                </a:r>
              </a:p>
              <a:p>
                <a:pPr lvl="2" algn="just"/>
                <a:r>
                  <a:rPr lang="ru-RU" sz="2400" dirty="0"/>
                  <a:t>Так как множество может вырасти лишь до размера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, то каждый элемент может подвергнуться перемещению не более чем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раз.</a:t>
                </a:r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" y="3619259"/>
                <a:ext cx="11093619" cy="2308324"/>
              </a:xfrm>
              <a:prstGeom prst="rect">
                <a:avLst/>
              </a:prstGeom>
              <a:blipFill>
                <a:blip r:embed="rId3"/>
                <a:stretch>
                  <a:fillRect t="-2116" r="-879" b="-52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>
            <a:off x="392970" y="0"/>
            <a:ext cx="114409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Правило </a:t>
            </a:r>
            <a:r>
              <a:rPr lang="ru-RU" sz="2800" b="1" dirty="0"/>
              <a:t>меньшее к большему</a:t>
            </a:r>
            <a:r>
              <a:rPr lang="en-US" sz="2800" b="1" dirty="0"/>
              <a:t>:</a:t>
            </a:r>
            <a:r>
              <a:rPr lang="ru-RU" sz="2800" dirty="0"/>
              <a:t> </a:t>
            </a:r>
          </a:p>
          <a:p>
            <a:pPr lvl="1"/>
            <a:r>
              <a:rPr lang="ru-RU" sz="2800" dirty="0"/>
              <a:t>при выполнении операции </a:t>
            </a:r>
            <a:r>
              <a:rPr lang="ru-RU" sz="2800" b="1" dirty="0" err="1">
                <a:latin typeface="Consolas" panose="020B0609020204030204" pitchFamily="49" charset="0"/>
              </a:rPr>
              <a:t>Union</a:t>
            </a:r>
            <a:r>
              <a:rPr lang="ru-RU" sz="2800" b="1" dirty="0">
                <a:latin typeface="Consolas" panose="020B0609020204030204" pitchFamily="49" charset="0"/>
              </a:rPr>
              <a:t>(</a:t>
            </a:r>
            <a:r>
              <a:rPr lang="ru-RU" sz="2800" b="1" dirty="0" err="1">
                <a:latin typeface="Consolas" panose="020B0609020204030204" pitchFamily="49" charset="0"/>
              </a:rPr>
              <a:t>x,y</a:t>
            </a:r>
            <a:r>
              <a:rPr lang="ru-RU" sz="2800" b="1" dirty="0">
                <a:latin typeface="Consolas" panose="020B0609020204030204" pitchFamily="49" charset="0"/>
              </a:rPr>
              <a:t>)</a:t>
            </a:r>
            <a:r>
              <a:rPr lang="ru-RU" sz="2800" dirty="0"/>
              <a:t>ссылки на нового представителя изменяются у всех элементов меньшего множества.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106532" y="1803377"/>
                <a:ext cx="1200261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b="1" dirty="0"/>
                  <a:t>Теорема</a:t>
                </a:r>
                <a:r>
                  <a:rPr lang="ru-RU" sz="2800" dirty="0"/>
                  <a:t> </a:t>
                </a:r>
              </a:p>
              <a:p>
                <a:pPr lvl="1"/>
                <a:r>
                  <a:rPr lang="ru-RU" sz="2800" dirty="0"/>
                  <a:t>Пусть есть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одноэлементных множеств, тогда последовательность </a:t>
                </a:r>
              </a:p>
              <a:p>
                <a:pPr lvl="1"/>
                <a:r>
                  <a:rPr lang="ru-RU" sz="2800" dirty="0"/>
                  <a:t>из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2800" dirty="0"/>
                  <a:t> операций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Consolas" panose="020B0609020204030204" pitchFamily="49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8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800" dirty="0"/>
                  <a:t>потребует времени</a:t>
                </a:r>
              </a:p>
              <a:p>
                <a:pPr lvl="1"/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ru-RU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u-RU" sz="2800" b="1" i="1" dirty="0" err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" y="1803377"/>
                <a:ext cx="12002610" cy="1815882"/>
              </a:xfrm>
              <a:prstGeom prst="rect">
                <a:avLst/>
              </a:prstGeom>
              <a:blipFill>
                <a:blip r:embed="rId4"/>
                <a:stretch>
                  <a:fillRect l="-1016" t="-33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9141</TotalTime>
  <Words>2145</Words>
  <Application>Microsoft Office PowerPoint</Application>
  <PresentationFormat>Широкоэкранный</PresentationFormat>
  <Paragraphs>714</Paragraphs>
  <Slides>28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Тема Office</vt:lpstr>
      <vt:lpstr>Equation</vt:lpstr>
      <vt:lpstr>Система непересекающихся множеств (англ. Disjoint Set Union)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задачи в iRunner для закрепления навыков реализации DSU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1035</cp:revision>
  <dcterms:created xsi:type="dcterms:W3CDTF">2020-04-14T05:04:13Z</dcterms:created>
  <dcterms:modified xsi:type="dcterms:W3CDTF">2024-03-10T11:28:00Z</dcterms:modified>
</cp:coreProperties>
</file>