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90" r:id="rId3"/>
    <p:sldId id="257" r:id="rId4"/>
    <p:sldId id="291" r:id="rId5"/>
    <p:sldId id="292" r:id="rId6"/>
    <p:sldId id="288" r:id="rId7"/>
    <p:sldId id="293" r:id="rId8"/>
    <p:sldId id="258" r:id="rId9"/>
    <p:sldId id="260" r:id="rId10"/>
    <p:sldId id="261" r:id="rId11"/>
    <p:sldId id="294" r:id="rId12"/>
    <p:sldId id="297" r:id="rId13"/>
    <p:sldId id="295" r:id="rId14"/>
    <p:sldId id="262" r:id="rId15"/>
    <p:sldId id="263" r:id="rId16"/>
    <p:sldId id="264" r:id="rId17"/>
    <p:sldId id="309" r:id="rId18"/>
    <p:sldId id="287" r:id="rId19"/>
    <p:sldId id="310" r:id="rId20"/>
    <p:sldId id="311" r:id="rId21"/>
    <p:sldId id="312" r:id="rId22"/>
    <p:sldId id="266" r:id="rId23"/>
    <p:sldId id="265" r:id="rId24"/>
    <p:sldId id="298" r:id="rId25"/>
    <p:sldId id="277" r:id="rId26"/>
    <p:sldId id="278" r:id="rId27"/>
    <p:sldId id="279" r:id="rId28"/>
    <p:sldId id="280" r:id="rId29"/>
    <p:sldId id="282" r:id="rId30"/>
    <p:sldId id="313" r:id="rId31"/>
    <p:sldId id="299" r:id="rId32"/>
    <p:sldId id="281" r:id="rId33"/>
    <p:sldId id="314" r:id="rId34"/>
    <p:sldId id="283" r:id="rId35"/>
    <p:sldId id="315" r:id="rId36"/>
    <p:sldId id="284" r:id="rId37"/>
    <p:sldId id="317" r:id="rId38"/>
    <p:sldId id="285" r:id="rId39"/>
    <p:sldId id="286" r:id="rId40"/>
    <p:sldId id="267" r:id="rId41"/>
    <p:sldId id="318" r:id="rId42"/>
    <p:sldId id="300" r:id="rId43"/>
    <p:sldId id="270" r:id="rId44"/>
    <p:sldId id="306" r:id="rId45"/>
    <p:sldId id="322" r:id="rId46"/>
    <p:sldId id="320" r:id="rId47"/>
    <p:sldId id="321" r:id="rId48"/>
    <p:sldId id="271" r:id="rId49"/>
    <p:sldId id="303" r:id="rId50"/>
    <p:sldId id="273" r:id="rId51"/>
    <p:sldId id="272" r:id="rId52"/>
    <p:sldId id="274" r:id="rId53"/>
    <p:sldId id="319" r:id="rId54"/>
    <p:sldId id="276" r:id="rId55"/>
    <p:sldId id="304" r:id="rId56"/>
    <p:sldId id="301" r:id="rId57"/>
    <p:sldId id="302" r:id="rId58"/>
    <p:sldId id="305" r:id="rId59"/>
    <p:sldId id="275" r:id="rId60"/>
    <p:sldId id="316" r:id="rId61"/>
    <p:sldId id="289" r:id="rId62"/>
    <p:sldId id="307" r:id="rId63"/>
    <p:sldId id="308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7C08D9-9D88-45F4-AE61-FE51FAE3DEE5}">
          <p14:sldIdLst>
            <p14:sldId id="256"/>
          </p14:sldIdLst>
        </p14:section>
        <p14:section name="Постановка задачи" id="{79ADEF48-C0C9-416B-B681-0D437123DE21}">
          <p14:sldIdLst>
            <p14:sldId id="290"/>
            <p14:sldId id="257"/>
            <p14:sldId id="291"/>
            <p14:sldId id="292"/>
            <p14:sldId id="288"/>
            <p14:sldId id="293"/>
            <p14:sldId id="258"/>
          </p14:sldIdLst>
        </p14:section>
        <p14:section name="Наивный подход" id="{A8BE4ED7-9B68-4E5D-9875-BEE14C8A3B61}">
          <p14:sldIdLst>
            <p14:sldId id="260"/>
            <p14:sldId id="261"/>
            <p14:sldId id="294"/>
            <p14:sldId id="297"/>
            <p14:sldId id="295"/>
            <p14:sldId id="262"/>
            <p14:sldId id="263"/>
          </p14:sldIdLst>
        </p14:section>
        <p14:section name="Sqrt-декомпозиция" id="{7DAEB460-C690-4625-96AC-1AFAE00D5B64}">
          <p14:sldIdLst>
            <p14:sldId id="264"/>
            <p14:sldId id="309"/>
            <p14:sldId id="287"/>
            <p14:sldId id="310"/>
            <p14:sldId id="311"/>
            <p14:sldId id="312"/>
            <p14:sldId id="266"/>
            <p14:sldId id="265"/>
            <p14:sldId id="298"/>
          </p14:sldIdLst>
        </p14:section>
        <p14:section name="Дерево отрезков" id="{4CECA1FC-57C7-4980-90DC-8B035487A5B5}">
          <p14:sldIdLst>
            <p14:sldId id="277"/>
            <p14:sldId id="278"/>
            <p14:sldId id="279"/>
            <p14:sldId id="280"/>
            <p14:sldId id="282"/>
            <p14:sldId id="313"/>
            <p14:sldId id="299"/>
            <p14:sldId id="281"/>
            <p14:sldId id="314"/>
            <p14:sldId id="283"/>
            <p14:sldId id="315"/>
            <p14:sldId id="284"/>
            <p14:sldId id="317"/>
            <p14:sldId id="285"/>
            <p14:sldId id="286"/>
            <p14:sldId id="267"/>
            <p14:sldId id="318"/>
            <p14:sldId id="300"/>
          </p14:sldIdLst>
        </p14:section>
        <p14:section name="Разреженная таблица" id="{0B7B5463-85D7-46AB-AA67-72FE67AD9647}">
          <p14:sldIdLst>
            <p14:sldId id="270"/>
            <p14:sldId id="306"/>
            <p14:sldId id="322"/>
            <p14:sldId id="320"/>
            <p14:sldId id="321"/>
            <p14:sldId id="271"/>
            <p14:sldId id="303"/>
            <p14:sldId id="273"/>
            <p14:sldId id="272"/>
            <p14:sldId id="274"/>
            <p14:sldId id="319"/>
            <p14:sldId id="276"/>
            <p14:sldId id="304"/>
            <p14:sldId id="301"/>
            <p14:sldId id="302"/>
            <p14:sldId id="305"/>
            <p14:sldId id="275"/>
            <p14:sldId id="316"/>
            <p14:sldId id="289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E9D"/>
    <a:srgbClr val="81AE12"/>
    <a:srgbClr val="0A0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37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Память, занимаемая деревом</a:t>
            </a:r>
            <a:r>
              <a:rPr lang="ru-RU" baseline="0"/>
              <a:t> отрезков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Реальное число вершин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Лист1!$B$1:$B$99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FF-4A8C-AE5A-22D1DFF1C520}"/>
            </c:ext>
          </c:extLst>
        </c:ser>
        <c:ser>
          <c:idx val="1"/>
          <c:order val="1"/>
          <c:tx>
            <c:v>Макс. индекс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Лист1!$C$1:$C$99</c:f>
              <c:numCache>
                <c:formatCode>General</c:formatCode>
                <c:ptCount val="99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7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31</c:v>
                </c:pt>
                <c:pt idx="9">
                  <c:v>31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31</c:v>
                </c:pt>
                <c:pt idx="14">
                  <c:v>31</c:v>
                </c:pt>
                <c:pt idx="15">
                  <c:v>31</c:v>
                </c:pt>
                <c:pt idx="16">
                  <c:v>63</c:v>
                </c:pt>
                <c:pt idx="17">
                  <c:v>63</c:v>
                </c:pt>
                <c:pt idx="18">
                  <c:v>63</c:v>
                </c:pt>
                <c:pt idx="19">
                  <c:v>63</c:v>
                </c:pt>
                <c:pt idx="20">
                  <c:v>63</c:v>
                </c:pt>
                <c:pt idx="21">
                  <c:v>63</c:v>
                </c:pt>
                <c:pt idx="22">
                  <c:v>63</c:v>
                </c:pt>
                <c:pt idx="23">
                  <c:v>63</c:v>
                </c:pt>
                <c:pt idx="24">
                  <c:v>63</c:v>
                </c:pt>
                <c:pt idx="25">
                  <c:v>63</c:v>
                </c:pt>
                <c:pt idx="26">
                  <c:v>63</c:v>
                </c:pt>
                <c:pt idx="27">
                  <c:v>63</c:v>
                </c:pt>
                <c:pt idx="28">
                  <c:v>63</c:v>
                </c:pt>
                <c:pt idx="29">
                  <c:v>63</c:v>
                </c:pt>
                <c:pt idx="30">
                  <c:v>63</c:v>
                </c:pt>
                <c:pt idx="31">
                  <c:v>63</c:v>
                </c:pt>
                <c:pt idx="32">
                  <c:v>127</c:v>
                </c:pt>
                <c:pt idx="33">
                  <c:v>127</c:v>
                </c:pt>
                <c:pt idx="34">
                  <c:v>127</c:v>
                </c:pt>
                <c:pt idx="35">
                  <c:v>127</c:v>
                </c:pt>
                <c:pt idx="36">
                  <c:v>127</c:v>
                </c:pt>
                <c:pt idx="37">
                  <c:v>127</c:v>
                </c:pt>
                <c:pt idx="38">
                  <c:v>127</c:v>
                </c:pt>
                <c:pt idx="39">
                  <c:v>127</c:v>
                </c:pt>
                <c:pt idx="40">
                  <c:v>127</c:v>
                </c:pt>
                <c:pt idx="41">
                  <c:v>127</c:v>
                </c:pt>
                <c:pt idx="42">
                  <c:v>127</c:v>
                </c:pt>
                <c:pt idx="43">
                  <c:v>127</c:v>
                </c:pt>
                <c:pt idx="44">
                  <c:v>127</c:v>
                </c:pt>
                <c:pt idx="45">
                  <c:v>127</c:v>
                </c:pt>
                <c:pt idx="46">
                  <c:v>127</c:v>
                </c:pt>
                <c:pt idx="47">
                  <c:v>127</c:v>
                </c:pt>
                <c:pt idx="48">
                  <c:v>127</c:v>
                </c:pt>
                <c:pt idx="49">
                  <c:v>127</c:v>
                </c:pt>
                <c:pt idx="50">
                  <c:v>127</c:v>
                </c:pt>
                <c:pt idx="51">
                  <c:v>127</c:v>
                </c:pt>
                <c:pt idx="52">
                  <c:v>127</c:v>
                </c:pt>
                <c:pt idx="53">
                  <c:v>127</c:v>
                </c:pt>
                <c:pt idx="54">
                  <c:v>127</c:v>
                </c:pt>
                <c:pt idx="55">
                  <c:v>127</c:v>
                </c:pt>
                <c:pt idx="56">
                  <c:v>127</c:v>
                </c:pt>
                <c:pt idx="57">
                  <c:v>127</c:v>
                </c:pt>
                <c:pt idx="58">
                  <c:v>127</c:v>
                </c:pt>
                <c:pt idx="59">
                  <c:v>127</c:v>
                </c:pt>
                <c:pt idx="60">
                  <c:v>127</c:v>
                </c:pt>
                <c:pt idx="61">
                  <c:v>127</c:v>
                </c:pt>
                <c:pt idx="62">
                  <c:v>127</c:v>
                </c:pt>
                <c:pt idx="63">
                  <c:v>127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FF-4A8C-AE5A-22D1DFF1C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94241552"/>
        <c:axId val="-894254064"/>
      </c:lineChart>
      <c:catAx>
        <c:axId val="-89424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540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-8942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BY"/>
          </a:p>
        </c:txPr>
        <c:crossAx val="-89424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BY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B930-C2DA-4C2A-98BB-D236FD8BE608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7AD-9CF6-4AD7-A07E-9D15F335B0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7AD-9CF6-4AD7-A07E-9D15F335B0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3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97228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685800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88640"/>
            <a:ext cx="3178011" cy="8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669360"/>
            <a:ext cx="97228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669360"/>
            <a:ext cx="11136560" cy="188640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71662"/>
            <a:ext cx="97228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55440" y="6371662"/>
            <a:ext cx="11136560" cy="486338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51852" y="143722"/>
            <a:ext cx="7022571" cy="954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3.png"/><Relationship Id="rId7" Type="http://schemas.openxmlformats.org/officeDocument/2006/relationships/image" Target="../media/image7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8.bin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43.png"/><Relationship Id="rId2" Type="http://schemas.openxmlformats.org/officeDocument/2006/relationships/image" Target="../media/image33.png"/><Relationship Id="rId16" Type="http://schemas.openxmlformats.org/officeDocument/2006/relationships/image" Target="../media/image4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320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16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7.png"/><Relationship Id="rId7" Type="http://schemas.openxmlformats.org/officeDocument/2006/relationships/image" Target="../media/image17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0.png"/><Relationship Id="rId7" Type="http://schemas.openxmlformats.org/officeDocument/2006/relationships/image" Target="../media/image17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image" Target="../media/image403.png"/><Relationship Id="rId4" Type="http://schemas.openxmlformats.org/officeDocument/2006/relationships/image" Target="../media/image39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9.bin"/><Relationship Id="rId2" Type="http://schemas.openxmlformats.org/officeDocument/2006/relationships/oleObject" Target="../embeddings/oleObject21.bin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77.png"/><Relationship Id="rId1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79.png"/><Relationship Id="rId18" Type="http://schemas.openxmlformats.org/officeDocument/2006/relationships/image" Target="../media/image402.png"/><Relationship Id="rId3" Type="http://schemas.openxmlformats.org/officeDocument/2006/relationships/image" Target="../media/image82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17" Type="http://schemas.openxmlformats.org/officeDocument/2006/relationships/image" Target="../media/image106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11" Type="http://schemas.openxmlformats.org/officeDocument/2006/relationships/image" Target="../media/image90.png"/><Relationship Id="rId5" Type="http://schemas.openxmlformats.org/officeDocument/2006/relationships/image" Target="../media/image97.png"/><Relationship Id="rId15" Type="http://schemas.openxmlformats.org/officeDocument/2006/relationships/image" Target="../media/image104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89.png"/><Relationship Id="rId1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27.e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31.wmf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32.e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48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39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7" Type="http://schemas.openxmlformats.org/officeDocument/2006/relationships/image" Target="../media/image13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64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550.png"/><Relationship Id="rId2" Type="http://schemas.openxmlformats.org/officeDocument/2006/relationships/image" Target="../media/image34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7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1.png"/><Relationship Id="rId4" Type="http://schemas.openxmlformats.org/officeDocument/2006/relationships/image" Target="../media/image5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43.png"/><Relationship Id="rId7" Type="http://schemas.openxmlformats.org/officeDocument/2006/relationships/image" Target="../media/image79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144.png"/><Relationship Id="rId9" Type="http://schemas.openxmlformats.org/officeDocument/2006/relationships/image" Target="../media/image811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3" Type="http://schemas.openxmlformats.org/officeDocument/2006/relationships/image" Target="../media/image83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Relationship Id="rId14" Type="http://schemas.openxmlformats.org/officeDocument/2006/relationships/image" Target="../media/image84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AxI7ITDHS_YnQCNnBazMPJ1jpj668I9/view?usp=sha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7" Type="http://schemas.openxmlformats.org/officeDocument/2006/relationships/oleObject" Target="../embeddings/oleObject2.bin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924022"/>
            <a:ext cx="10363200" cy="2592288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Структуры данных для выполнения</a:t>
            </a:r>
            <a:br>
              <a:rPr lang="en-US" sz="3200" dirty="0"/>
            </a:br>
            <a:r>
              <a:rPr lang="ru-RU" sz="3200" dirty="0"/>
              <a:t>интервальных запросов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2712" y="5630667"/>
            <a:ext cx="8961040" cy="58502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i="1" dirty="0">
                <a:latin typeface="+mj-lt"/>
              </a:rPr>
              <a:t>С. А. Соболь — магистр математики и информационных технологий</a:t>
            </a:r>
            <a:endParaRPr lang="en-US" sz="1600" i="1" dirty="0">
              <a:latin typeface="+mj-lt"/>
            </a:endParaRPr>
          </a:p>
          <a:p>
            <a:pPr algn="l"/>
            <a:r>
              <a:rPr lang="ru-RU" sz="1600" dirty="0">
                <a:latin typeface="+mj-lt"/>
              </a:rPr>
              <a:t>Е.П. Соболевская </a:t>
            </a:r>
            <a:r>
              <a:rPr lang="ru-RU" sz="1600" i="1" dirty="0"/>
              <a:t>—</a:t>
            </a:r>
            <a:r>
              <a:rPr lang="ru-RU" sz="1600" i="1" dirty="0">
                <a:latin typeface="+mj-lt"/>
              </a:rPr>
              <a:t> доцент кафедры ДМА ФПМИ БГУ</a:t>
            </a:r>
            <a:endParaRPr lang="en-US" sz="1600" i="1" dirty="0">
              <a:latin typeface="+mj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13692"/>
              </p:ext>
            </p:extLst>
          </p:nvPr>
        </p:nvGraphicFramePr>
        <p:xfrm>
          <a:off x="2032000" y="3330890"/>
          <a:ext cx="8128000" cy="37084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Левая фигурная скобка 3"/>
          <p:cNvSpPr/>
          <p:nvPr/>
        </p:nvSpPr>
        <p:spPr>
          <a:xfrm rot="16200000">
            <a:off x="6319675" y="2341229"/>
            <a:ext cx="344738" cy="3240360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77" y="4168198"/>
                <a:ext cx="3709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393724" y="6381328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Минск, 2023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8349" y="2051873"/>
                <a:ext cx="9376043" cy="4525963"/>
              </a:xfrm>
            </p:spPr>
            <p:txBody>
              <a:bodyPr>
                <a:normAutofit/>
              </a:bodyPr>
              <a:lstStyle/>
              <a:p>
                <a:pPr marL="400050" lvl="1" indent="0">
                  <a:buNone/>
                </a:pPr>
                <a:r>
                  <a:rPr lang="ru-RU" dirty="0"/>
                  <a:t>Введём понятие частичной суммы, или суммы на префиксе: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400050" lvl="1" indent="0">
                  <a:buNone/>
                </a:pPr>
                <a:r>
                  <a:rPr lang="ru-RU" dirty="0"/>
                  <a:t>По исходной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массив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строится за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используя следующее рекуррентное соотношение</m:t>
                    </m:r>
                  </m:oMath>
                </a14:m>
                <a:r>
                  <a:rPr lang="ru-RU" b="0" dirty="0"/>
                  <a:t>:</a:t>
                </a:r>
                <a:br>
                  <a:rPr lang="en-US" b="0" dirty="0"/>
                </a:br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8349" y="2051873"/>
                <a:ext cx="9376043" cy="4525963"/>
              </a:xfrm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344082" y="5229200"/>
            <a:ext cx="518457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528653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Выполним </a:t>
            </a:r>
            <a:r>
              <a:rPr lang="ru-RU" sz="2800" b="1" dirty="0" err="1"/>
              <a:t>предподсчёт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C711765B-88BC-7C53-EC04-7818E9E380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339"/>
                  </p:ext>
                </p:extLst>
              </p:nvPr>
            </p:nvGraphicFramePr>
            <p:xfrm>
              <a:off x="7528658" y="2916916"/>
              <a:ext cx="3997152" cy="108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192">
                      <a:extLst>
                        <a:ext uri="{9D8B030D-6E8A-4147-A177-3AD203B41FA5}">
                          <a16:colId xmlns:a16="http://schemas.microsoft.com/office/drawing/2014/main" val="212546214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3622576698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02139768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1889695701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219784810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2250349259"/>
                        </a:ext>
                      </a:extLst>
                    </a:gridCol>
                  </a:tblGrid>
                  <a:tr h="432979"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3690168"/>
                      </a:ext>
                    </a:extLst>
                  </a:tr>
                  <a:tr h="655169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5600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C711765B-88BC-7C53-EC04-7818E9E380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339"/>
                  </p:ext>
                </p:extLst>
              </p:nvPr>
            </p:nvGraphicFramePr>
            <p:xfrm>
              <a:off x="7528658" y="2916916"/>
              <a:ext cx="3997152" cy="108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192">
                      <a:extLst>
                        <a:ext uri="{9D8B030D-6E8A-4147-A177-3AD203B41FA5}">
                          <a16:colId xmlns:a16="http://schemas.microsoft.com/office/drawing/2014/main" val="212546214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3622576698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021397687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1889695701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4219784810"/>
                        </a:ext>
                      </a:extLst>
                    </a:gridCol>
                    <a:gridCol w="666192">
                      <a:extLst>
                        <a:ext uri="{9D8B030D-6E8A-4147-A177-3AD203B41FA5}">
                          <a16:colId xmlns:a16="http://schemas.microsoft.com/office/drawing/2014/main" val="2250349259"/>
                        </a:ext>
                      </a:extLst>
                    </a:gridCol>
                  </a:tblGrid>
                  <a:tr h="432979"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3690168"/>
                      </a:ext>
                    </a:extLst>
                  </a:tr>
                  <a:tr h="655169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  <a:endParaRPr lang="ru-BY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1" t="-66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670" t="-66667" r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00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DD818793-2CA7-8A62-2109-12FBAC1A1A42}"/>
              </a:ext>
            </a:extLst>
          </p:cNvPr>
          <p:cNvSpPr/>
          <p:nvPr/>
        </p:nvSpPr>
        <p:spPr>
          <a:xfrm rot="16200000">
            <a:off x="8966681" y="1968026"/>
            <a:ext cx="443824" cy="3319870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2971143"/>
                <a:ext cx="235602" cy="369332"/>
              </a:xfrm>
              <a:prstGeom prst="rect">
                <a:avLst/>
              </a:prstGeom>
              <a:blipFill>
                <a:blip r:embed="rId2"/>
                <a:stretch>
                  <a:fillRect l="-39474" r="-36842"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4" y="4091342"/>
                <a:ext cx="210021" cy="369332"/>
              </a:xfrm>
              <a:prstGeom prst="rect">
                <a:avLst/>
              </a:prstGeom>
              <a:blipFill>
                <a:blip r:embed="rId3"/>
                <a:stretch>
                  <a:fillRect l="-44118" r="-35294"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2697865"/>
                  </p:ext>
                </p:extLst>
              </p:nvPr>
            </p:nvGraphicFramePr>
            <p:xfrm>
              <a:off x="695400" y="2759621"/>
              <a:ext cx="7317542" cy="176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88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5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26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2697865"/>
                  </p:ext>
                </p:extLst>
              </p:nvPr>
            </p:nvGraphicFramePr>
            <p:xfrm>
              <a:off x="695400" y="2759621"/>
              <a:ext cx="7317542" cy="176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2202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88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4702" t="-190000" r="-502649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1447" t="-190000" r="-100658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5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u="sng" dirty="0">
                              <a:solidFill>
                                <a:srgbClr val="FF0000"/>
                              </a:solidFill>
                            </a:rPr>
                            <a:t>26</a:t>
                          </a:r>
                          <a:endParaRPr lang="ru-RU" sz="2800" b="1" u="sng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ru-RU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</a:rPr>
                  <a:t>Сумма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38849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55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FindSum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2, 6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=26−3=23</m:t>
                      </m:r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91" y="3669221"/>
                <a:ext cx="3524354" cy="8224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 rot="5400000">
            <a:off x="3038189" y="-363329"/>
            <a:ext cx="722377" cy="5525344"/>
          </a:xfrm>
          <a:prstGeom prst="leftBrace">
            <a:avLst>
              <a:gd name="adj1" fmla="val 8333"/>
              <a:gd name="adj2" fmla="val 49437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1423108" y="1713949"/>
            <a:ext cx="259270" cy="1832075"/>
          </a:xfrm>
          <a:prstGeom prst="leftBrace">
            <a:avLst>
              <a:gd name="adj1" fmla="val 8333"/>
              <a:gd name="adj2" fmla="val 50416"/>
            </a:avLst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54894" y="5225222"/>
            <a:ext cx="340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суммы: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27771"/>
              </p:ext>
            </p:extLst>
          </p:nvPr>
        </p:nvGraphicFramePr>
        <p:xfrm>
          <a:off x="4324826" y="5166187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520560" progId="Equation.DSMT4">
                  <p:embed/>
                </p:oleObj>
              </mc:Choice>
              <mc:Fallback>
                <p:oleObj name="Equation" r:id="rId7" imgW="7743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4826" y="5166187"/>
                        <a:ext cx="774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2" y="2204864"/>
                <a:ext cx="235602" cy="369332"/>
              </a:xfrm>
              <a:prstGeom prst="rect">
                <a:avLst/>
              </a:prstGeom>
              <a:blipFill>
                <a:blip r:embed="rId2"/>
                <a:stretch>
                  <a:fillRect l="-35897" r="-35897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1" y="3270688"/>
                <a:ext cx="210021" cy="369332"/>
              </a:xfrm>
              <a:prstGeom prst="rect">
                <a:avLst/>
              </a:prstGeom>
              <a:blipFill>
                <a:blip r:embed="rId3"/>
                <a:stretch>
                  <a:fillRect l="-44118" r="-35294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634066"/>
              </p:ext>
            </p:extLst>
          </p:nvPr>
        </p:nvGraphicFramePr>
        <p:xfrm>
          <a:off x="1001528" y="2060848"/>
          <a:ext cx="7376232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810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41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2" y="1412884"/>
                <a:ext cx="1499128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813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93" y="2343363"/>
                <a:ext cx="16216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07940" y="4822295"/>
            <a:ext cx="4356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на запрос модификации: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2243"/>
              </p:ext>
            </p:extLst>
          </p:nvPr>
        </p:nvGraphicFramePr>
        <p:xfrm>
          <a:off x="5467031" y="4820006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7031" y="4820006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688" y="2204864"/>
            <a:ext cx="444352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292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989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8374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9526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4130" y="3262202"/>
            <a:ext cx="444352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ln w="28575">
            <a:solidFill>
              <a:srgbClr val="0A0A0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33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55640" y="2204864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89978" y="3262202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802738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077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606135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553413" y="3270688"/>
            <a:ext cx="330717" cy="400110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852" y="0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Префиксные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4" y="1580408"/>
                <a:ext cx="160589" cy="369332"/>
              </a:xfrm>
              <a:prstGeom prst="rect">
                <a:avLst/>
              </a:prstGeom>
              <a:blipFill>
                <a:blip r:embed="rId2"/>
                <a:stretch>
                  <a:fillRect l="-62963" r="-85185"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27" y="2418931"/>
                <a:ext cx="143152" cy="369332"/>
              </a:xfrm>
              <a:prstGeom prst="rect">
                <a:avLst/>
              </a:prstGeom>
              <a:blipFill>
                <a:blip r:embed="rId3"/>
                <a:stretch>
                  <a:fillRect l="-78261" r="-86957"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31748"/>
              </p:ext>
            </p:extLst>
          </p:nvPr>
        </p:nvGraphicFramePr>
        <p:xfrm>
          <a:off x="1216824" y="1436139"/>
          <a:ext cx="48791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2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7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87959"/>
              </p:ext>
            </p:extLst>
          </p:nvPr>
        </p:nvGraphicFramePr>
        <p:xfrm>
          <a:off x="848704" y="3501008"/>
          <a:ext cx="7119504" cy="2160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09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можно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использовать память, выделенную под массив А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4805738"/>
                <a:ext cx="396043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31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 flipH="1">
            <a:off x="7401432" y="5019151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1400D562-E236-9D77-D655-0089B7894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63153"/>
              </p:ext>
            </p:extLst>
          </p:nvPr>
        </p:nvGraphicFramePr>
        <p:xfrm>
          <a:off x="6079149" y="3493437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520560" progId="Equation.DSMT4">
                  <p:embed/>
                </p:oleObj>
              </mc:Choice>
              <mc:Fallback>
                <p:oleObj name="Equation" r:id="rId6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9149" y="3493437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604A2768-2163-642F-D8BF-EED980AE6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93327"/>
              </p:ext>
            </p:extLst>
          </p:nvPr>
        </p:nvGraphicFramePr>
        <p:xfrm>
          <a:off x="6079149" y="3972955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520560" progId="Equation.DSMT4">
                  <p:embed/>
                </p:oleObj>
              </mc:Choice>
              <mc:Fallback>
                <p:oleObj name="Equation" r:id="rId8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9149" y="3972955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7F38948D-636F-0A5A-7275-6EC44E85E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61642"/>
              </p:ext>
            </p:extLst>
          </p:nvPr>
        </p:nvGraphicFramePr>
        <p:xfrm>
          <a:off x="6079149" y="507985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080" imgH="520560" progId="Equation.DSMT4">
                  <p:embed/>
                </p:oleObj>
              </mc:Choice>
              <mc:Fallback>
                <p:oleObj name="Equation" r:id="rId9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9149" y="507985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37B47ADE-227B-481A-EA39-01475D8FC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06424"/>
              </p:ext>
            </p:extLst>
          </p:nvPr>
        </p:nvGraphicFramePr>
        <p:xfrm>
          <a:off x="6116638" y="451643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520560" progId="Equation.DSMT4">
                  <p:embed/>
                </p:oleObj>
              </mc:Choice>
              <mc:Fallback>
                <p:oleObj name="Equation" r:id="rId10" imgW="761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6638" y="451643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6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4445"/>
              </p:ext>
            </p:extLst>
          </p:nvPr>
        </p:nvGraphicFramePr>
        <p:xfrm>
          <a:off x="767408" y="1340768"/>
          <a:ext cx="6768753" cy="482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0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732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71748"/>
              </p:ext>
            </p:extLst>
          </p:nvPr>
        </p:nvGraphicFramePr>
        <p:xfrm>
          <a:off x="3770784" y="3353777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520560" progId="Equation.DSMT4">
                  <p:embed/>
                </p:oleObj>
              </mc:Choice>
              <mc:Fallback>
                <p:oleObj name="Equation" r:id="rId2" imgW="761760" imgH="52056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0784" y="3353777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39804"/>
              </p:ext>
            </p:extLst>
          </p:nvPr>
        </p:nvGraphicFramePr>
        <p:xfrm>
          <a:off x="5967634" y="4295972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520560" progId="Equation.DSMT4">
                  <p:embed/>
                </p:oleObj>
              </mc:Choice>
              <mc:Fallback>
                <p:oleObj name="Equation" r:id="rId4" imgW="761760" imgH="520560" progId="Equation.DSMT4">
                  <p:embed/>
                  <p:pic>
                    <p:nvPicPr>
                      <p:cNvPr id="21" name="Объект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7634" y="4295972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04248"/>
              </p:ext>
            </p:extLst>
          </p:nvPr>
        </p:nvGraphicFramePr>
        <p:xfrm>
          <a:off x="3694584" y="4240901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520560" progId="Equation.DSMT4">
                  <p:embed/>
                </p:oleObj>
              </mc:Choice>
              <mc:Fallback>
                <p:oleObj name="Equation" r:id="rId6" imgW="838080" imgH="520560" progId="Equation.DSMT4">
                  <p:embed/>
                  <p:pic>
                    <p:nvPicPr>
                      <p:cNvPr id="23" name="Объект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4584" y="4240901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52438"/>
              </p:ext>
            </p:extLst>
          </p:nvPr>
        </p:nvGraphicFramePr>
        <p:xfrm>
          <a:off x="5967634" y="234888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520560" progId="Equation.DSMT4">
                  <p:embed/>
                </p:oleObj>
              </mc:Choice>
              <mc:Fallback>
                <p:oleObj name="Equation" r:id="rId8" imgW="838080" imgH="5205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7634" y="234888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2964"/>
              </p:ext>
            </p:extLst>
          </p:nvPr>
        </p:nvGraphicFramePr>
        <p:xfrm>
          <a:off x="5967634" y="339374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520560" progId="Equation.DSMT4">
                  <p:embed/>
                </p:oleObj>
              </mc:Choice>
              <mc:Fallback>
                <p:oleObj name="Equation" r:id="rId10" imgW="838080" imgH="5205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67634" y="339374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67218"/>
              </p:ext>
            </p:extLst>
          </p:nvPr>
        </p:nvGraphicFramePr>
        <p:xfrm>
          <a:off x="5967634" y="5313363"/>
          <a:ext cx="806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520560" progId="Equation.DSMT4">
                  <p:embed/>
                </p:oleObj>
              </mc:Choice>
              <mc:Fallback>
                <p:oleObj name="Equation" r:id="rId12" imgW="838080" imgH="520560" progId="Equation.DSMT4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7634" y="5313363"/>
                        <a:ext cx="8064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/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BY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, если  хранить при </a:t>
                </a:r>
                <a:r>
                  <a:rPr lang="ru-RU" dirty="0" err="1"/>
                  <a:t>предподсчёте</a:t>
                </a:r>
                <a:r>
                  <a:rPr lang="ru-RU" dirty="0"/>
                  <a:t> массив префиксных сумм на месте исходного массива</a:t>
                </a:r>
                <a:endParaRPr lang="ru-BY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F90036F2-BAF0-4A83-AE4E-AB906F94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5212092"/>
                <a:ext cx="4095228" cy="954359"/>
              </a:xfrm>
              <a:prstGeom prst="rect">
                <a:avLst/>
              </a:prstGeom>
              <a:blipFill>
                <a:blip r:embed="rId14"/>
                <a:stretch>
                  <a:fillRect l="-1190" t="-3185" b="-5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DC6EC3C-AD0A-4667-9B87-45116496A9C5}"/>
              </a:ext>
            </a:extLst>
          </p:cNvPr>
          <p:cNvCxnSpPr/>
          <p:nvPr/>
        </p:nvCxnSpPr>
        <p:spPr>
          <a:xfrm flipH="1">
            <a:off x="7176120" y="5313363"/>
            <a:ext cx="576064" cy="26035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852936"/>
            <a:ext cx="12192000" cy="3344430"/>
          </a:xfrm>
          <a:prstGeom prst="rect">
            <a:avLst/>
          </a:prstGeom>
          <a:solidFill>
            <a:srgbClr val="0A0A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Промежуточный вариант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92" y="2852936"/>
            <a:ext cx="4875415" cy="2543695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86901" y="1600203"/>
            <a:ext cx="109817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операция быстрая, вторая медленная</a:t>
            </a:r>
            <a:endParaRPr lang="en-US" dirty="0"/>
          </a:p>
          <a:p>
            <a:r>
              <a:rPr lang="ru-RU" dirty="0"/>
              <a:t>Нужно компромиссное решение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51518" y="5448533"/>
            <a:ext cx="2606774" cy="71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Модификация</a:t>
            </a:r>
          </a:p>
          <a:p>
            <a:pPr marL="0" indent="0" algn="r">
              <a:buNone/>
            </a:pPr>
            <a:r>
              <a:rPr lang="ru-RU" dirty="0">
                <a:solidFill>
                  <a:schemeClr val="bg1"/>
                </a:solidFill>
              </a:rPr>
              <a:t>Сумма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5441562"/>
                <a:ext cx="1350114" cy="727175"/>
              </a:xfrm>
              <a:prstGeom prst="rect">
                <a:avLst/>
              </a:prstGeom>
              <a:blipFill rotWithShape="0"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441562"/>
                <a:ext cx="1350114" cy="727175"/>
              </a:xfrm>
              <a:prstGeom prst="rect">
                <a:avLst/>
              </a:prstGeom>
              <a:blipFill rotWithShape="0">
                <a:blip r:embed="rId4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78864" y="3241871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Можно просчитать заранее суммы для блоков определённого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(последний блок может быть меньше)</a:t>
                </a:r>
              </a:p>
              <a:p>
                <a:r>
                  <a:rPr lang="ru-RU" dirty="0"/>
                  <a:t>При суммировании в цикле можно будет «перепрыгивать» блоки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1993" y="1800139"/>
                <a:ext cx="11604770" cy="1370114"/>
              </a:xfrm>
              <a:blipFill rotWithShape="0">
                <a:blip r:embed="rId3"/>
                <a:stretch>
                  <a:fillRect l="-946" t="-7111" b="-9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01198"/>
              </p:ext>
            </p:extLst>
          </p:nvPr>
        </p:nvGraphicFramePr>
        <p:xfrm>
          <a:off x="420195" y="366214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8188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Левая круглая скобка 5"/>
          <p:cNvSpPr/>
          <p:nvPr/>
        </p:nvSpPr>
        <p:spPr>
          <a:xfrm>
            <a:off x="3574323" y="3191874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круглая скобка 6"/>
          <p:cNvSpPr/>
          <p:nvPr/>
        </p:nvSpPr>
        <p:spPr>
          <a:xfrm flipH="1">
            <a:off x="9135333" y="3215590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11470"/>
              </p:ext>
            </p:extLst>
          </p:nvPr>
        </p:nvGraphicFramePr>
        <p:xfrm>
          <a:off x="419653" y="3668401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62504"/>
              </p:ext>
            </p:extLst>
          </p:nvPr>
        </p:nvGraphicFramePr>
        <p:xfrm>
          <a:off x="420195" y="4098625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Дуга 9"/>
          <p:cNvSpPr/>
          <p:nvPr/>
        </p:nvSpPr>
        <p:spPr>
          <a:xfrm>
            <a:off x="4650421" y="3438572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>
            <a:off x="6747745" y="344401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9477" y="1334371"/>
            <a:ext cx="3938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Выполним </a:t>
            </a:r>
            <a:r>
              <a:rPr lang="ru-RU" sz="2800" b="1" dirty="0" err="1"/>
              <a:t>предподсчёт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69653" y="4947342"/>
                <a:ext cx="11604770" cy="1319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dirty="0"/>
                  <a:t>Для этого кроме исходного массива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создадим массив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i="0" dirty="0"/>
                  <a:t>размера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ru-BY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для хранения сумм по блокам.</a:t>
                </a:r>
                <a:r>
                  <a:rPr lang="en-US" sz="2400" dirty="0"/>
                  <a:t> </a:t>
                </a:r>
              </a:p>
              <a:p>
                <a:pPr lvl="1" algn="just"/>
                <a:r>
                  <a:rPr lang="ru-RU" sz="2000" dirty="0"/>
                  <a:t> </a:t>
                </a:r>
                <a:r>
                  <a:rPr lang="en-US" sz="2000" b="1" dirty="0"/>
                  <a:t>    </a:t>
                </a:r>
                <a:r>
                  <a:rPr lang="ru-RU" sz="2000" b="1" dirty="0"/>
                  <a:t> </a:t>
                </a:r>
                <a:r>
                  <a:rPr lang="en-US" sz="2000" b="1" dirty="0"/>
                  <a:t>   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3" y="4947342"/>
                <a:ext cx="11604770" cy="1319464"/>
              </a:xfrm>
              <a:prstGeom prst="rect">
                <a:avLst/>
              </a:prstGeom>
              <a:blipFill>
                <a:blip r:embed="rId4"/>
                <a:stretch>
                  <a:fillRect r="-7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15" y="36969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" y="3696945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937" y="408112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7" y="4081126"/>
                <a:ext cx="3960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39617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5869" y="4406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8125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9538" y="44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45228" y="4393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144" y="336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832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98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431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254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72614" y="3761246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614" y="3761246"/>
                <a:ext cx="9324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1916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0609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67037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0662414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46576" y="3368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854222" y="3368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8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RSQ</a:t>
            </a:r>
            <a:r>
              <a:rPr lang="ru-RU" dirty="0"/>
              <a:t>. Блоки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16194"/>
              </p:ext>
            </p:extLst>
          </p:nvPr>
        </p:nvGraphicFramePr>
        <p:xfrm>
          <a:off x="1007418" y="188208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49626"/>
              </p:ext>
            </p:extLst>
          </p:nvPr>
        </p:nvGraphicFramePr>
        <p:xfrm>
          <a:off x="1007418" y="2318560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97856" y="1324704"/>
                <a:ext cx="5812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/>
                  <a:t>Удобно нумеровать блоки с нуля (на рис</a:t>
                </a:r>
                <a:r>
                  <a:rPr lang="en-US" sz="1400" dirty="0"/>
                  <a:t>.</a:t>
                </a:r>
                <a:r>
                  <a:rPr lang="ru-RU" sz="1400" dirty="0"/>
                  <a:t> размер блока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ru-RU" sz="1400" dirty="0"/>
                  <a:t>) 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" y="1324704"/>
                <a:ext cx="5812873" cy="338554"/>
              </a:xfrm>
              <a:prstGeom prst="rect">
                <a:avLst/>
              </a:prstGeom>
              <a:blipFill>
                <a:blip r:embed="rId2"/>
                <a:stretch>
                  <a:fillRect l="-314" b="-160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2738" y="191688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8" y="1916880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9160" y="2301061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0" y="2301061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753573" y="2298911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-</a:t>
            </a:r>
            <a:r>
              <a:rPr lang="ru-RU" dirty="0"/>
              <a:t>й блок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5946" y="2319314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5786" y="2297629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45763" y="2330400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5740" y="2317552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-</a:t>
            </a:r>
            <a:r>
              <a:rPr lang="ru-RU" dirty="0"/>
              <a:t>й блок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4367" y="15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3055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70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53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42477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88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09332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454260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249637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799" y="1588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9441445" y="158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FB50D424-C7BC-4249-BC56-28E6428A7E59}"/>
              </a:ext>
            </a:extLst>
          </p:cNvPr>
          <p:cNvGrpSpPr/>
          <p:nvPr/>
        </p:nvGrpSpPr>
        <p:grpSpPr>
          <a:xfrm>
            <a:off x="233822" y="2996789"/>
            <a:ext cx="3361750" cy="615459"/>
            <a:chOff x="233822" y="2996789"/>
            <a:chExt cx="3361750" cy="615459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B1D4EA1-C409-4B9B-B2A1-97A71634327D}"/>
                </a:ext>
              </a:extLst>
            </p:cNvPr>
            <p:cNvSpPr/>
            <p:nvPr/>
          </p:nvSpPr>
          <p:spPr>
            <a:xfrm>
              <a:off x="1064367" y="3317198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6BEE3E-E875-4234-8B31-0E58845E2220}"/>
                </a:ext>
              </a:extLst>
            </p:cNvPr>
            <p:cNvSpPr txBox="1"/>
            <p:nvPr/>
          </p:nvSpPr>
          <p:spPr>
            <a:xfrm>
              <a:off x="233822" y="3286958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0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4647F-F519-480E-90F1-ACB564539AFB}"/>
                </a:ext>
              </a:extLst>
            </p:cNvPr>
            <p:cNvSpPr txBox="1"/>
            <p:nvPr/>
          </p:nvSpPr>
          <p:spPr>
            <a:xfrm>
              <a:off x="1016475" y="29967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14D6443-18B1-4188-849D-4C59001091B3}"/>
                </a:ext>
              </a:extLst>
            </p:cNvPr>
            <p:cNvCxnSpPr/>
            <p:nvPr/>
          </p:nvCxnSpPr>
          <p:spPr>
            <a:xfrm>
              <a:off x="1330935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D0ABD9-47BE-480D-89A1-01F9F7A337A1}"/>
                </a:ext>
              </a:extLst>
            </p:cNvPr>
            <p:cNvCxnSpPr/>
            <p:nvPr/>
          </p:nvCxnSpPr>
          <p:spPr>
            <a:xfrm>
              <a:off x="2703683" y="3317198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AE42261-0E33-4AC5-A5F0-2C88F0BE658F}"/>
                    </a:ext>
                  </a:extLst>
                </p:cNvPr>
                <p:cNvSpPr txBox="1"/>
                <p:nvPr/>
              </p:nvSpPr>
              <p:spPr>
                <a:xfrm>
                  <a:off x="2617804" y="3029243"/>
                  <a:ext cx="9777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1·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AE42261-0E33-4AC5-A5F0-2C88F0BE6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804" y="3029243"/>
                  <a:ext cx="977768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AC793C48-076E-46AE-9475-D0322BE79B55}"/>
              </a:ext>
            </a:extLst>
          </p:cNvPr>
          <p:cNvGrpSpPr/>
          <p:nvPr/>
        </p:nvGrpSpPr>
        <p:grpSpPr>
          <a:xfrm>
            <a:off x="249134" y="3675573"/>
            <a:ext cx="3332426" cy="641380"/>
            <a:chOff x="249134" y="3675573"/>
            <a:chExt cx="3332426" cy="641380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D123FE47-2C3E-42AB-A866-FA7BAD444D99}"/>
                </a:ext>
              </a:extLst>
            </p:cNvPr>
            <p:cNvSpPr/>
            <p:nvPr/>
          </p:nvSpPr>
          <p:spPr>
            <a:xfrm>
              <a:off x="1037687" y="4015930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04C911-8F40-4909-829E-D574CAEB8C7E}"/>
                </a:ext>
              </a:extLst>
            </p:cNvPr>
            <p:cNvSpPr txBox="1"/>
            <p:nvPr/>
          </p:nvSpPr>
          <p:spPr>
            <a:xfrm>
              <a:off x="249134" y="3984210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1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1AE66B3-55F1-4208-92B2-16C4ADBFF521}"/>
                    </a:ext>
                  </a:extLst>
                </p:cNvPr>
                <p:cNvSpPr txBox="1"/>
                <p:nvPr/>
              </p:nvSpPr>
              <p:spPr>
                <a:xfrm>
                  <a:off x="868626" y="3675573"/>
                  <a:ext cx="618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1·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1AE66B3-55F1-4208-92B2-16C4ADBFF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26" y="3675573"/>
                  <a:ext cx="618887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A0DAD987-F4B6-485B-95F0-549F4CDD50F2}"/>
                </a:ext>
              </a:extLst>
            </p:cNvPr>
            <p:cNvCxnSpPr/>
            <p:nvPr/>
          </p:nvCxnSpPr>
          <p:spPr>
            <a:xfrm>
              <a:off x="12913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E719FC0-E804-40FE-9D36-4ADB8AF701B0}"/>
                </a:ext>
              </a:extLst>
            </p:cNvPr>
            <p:cNvCxnSpPr/>
            <p:nvPr/>
          </p:nvCxnSpPr>
          <p:spPr>
            <a:xfrm>
              <a:off x="2685708" y="4021903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97A6E46-B2FB-4BC3-AE98-526ECBA65E47}"/>
                    </a:ext>
                  </a:extLst>
                </p:cNvPr>
                <p:cNvSpPr txBox="1"/>
                <p:nvPr/>
              </p:nvSpPr>
              <p:spPr>
                <a:xfrm>
                  <a:off x="2603792" y="3747006"/>
                  <a:ext cx="9777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2·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97A6E46-B2FB-4BC3-AE98-526ECBA65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92" y="3747006"/>
                  <a:ext cx="97776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/>
              <p:nvPr/>
            </p:nvSpPr>
            <p:spPr>
              <a:xfrm>
                <a:off x="4492774" y="5580023"/>
                <a:ext cx="7505756" cy="494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Элемент массива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индексом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попадает в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0CC646-5A01-47C1-A673-0FD2B66B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74" y="5580023"/>
                <a:ext cx="7505756" cy="494815"/>
              </a:xfrm>
              <a:prstGeom prst="rect">
                <a:avLst/>
              </a:prstGeom>
              <a:blipFill>
                <a:blip r:embed="rId8"/>
                <a:stretch>
                  <a:fillRect l="-1219" t="-8537" b="-207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2D4DE0F-7163-44A6-94A6-A0EE6A8EBBDF}"/>
              </a:ext>
            </a:extLst>
          </p:cNvPr>
          <p:cNvGrpSpPr/>
          <p:nvPr/>
        </p:nvGrpSpPr>
        <p:grpSpPr>
          <a:xfrm>
            <a:off x="185926" y="4359201"/>
            <a:ext cx="3395634" cy="639648"/>
            <a:chOff x="185926" y="4359201"/>
            <a:chExt cx="3395634" cy="639648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375CBEA-1189-49C7-A885-D1F89A011D5D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68FCA-CFFF-4707-9682-C606E67B7EC3}"/>
                </a:ext>
              </a:extLst>
            </p:cNvPr>
            <p:cNvSpPr txBox="1"/>
            <p:nvPr/>
          </p:nvSpPr>
          <p:spPr>
            <a:xfrm>
              <a:off x="185926" y="4691072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0000"/>
                  </a:solidFill>
                </a:rPr>
                <a:t>2</a:t>
              </a:r>
              <a:r>
                <a:rPr lang="en-US" sz="1400" dirty="0"/>
                <a:t>-</a:t>
              </a:r>
              <a:r>
                <a:rPr lang="ru-RU" sz="1400" dirty="0"/>
                <a:t>й блок</a:t>
              </a:r>
              <a:endParaRPr lang="ru-BY" sz="1400" dirty="0"/>
            </a:p>
          </p:txBody>
        </p: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E2FF1005-E552-4E89-B3D5-40515566F4AC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7D95B7CB-5B37-4A27-BA42-D928FB97237A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4217363-0D9C-4A54-BB04-C29694FEEC69}"/>
                    </a:ext>
                  </a:extLst>
                </p:cNvPr>
                <p:cNvSpPr txBox="1"/>
                <p:nvPr/>
              </p:nvSpPr>
              <p:spPr>
                <a:xfrm>
                  <a:off x="850025" y="4359201"/>
                  <a:ext cx="6188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2·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4217363-0D9C-4A54-BB04-C29694FEE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" y="4359201"/>
                  <a:ext cx="61888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1C5A271-E90A-4CEB-B0F9-9DD3FE2C5389}"/>
                    </a:ext>
                  </a:extLst>
                </p:cNvPr>
                <p:cNvSpPr txBox="1"/>
                <p:nvPr/>
              </p:nvSpPr>
              <p:spPr>
                <a:xfrm>
                  <a:off x="2603792" y="4412833"/>
                  <a:ext cx="9777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dirty="0" smtClean="0">
                            <a:latin typeface="Cambria Math" panose="02040503050406030204" pitchFamily="18" charset="0"/>
                          </a:rPr>
                          <m:t>3·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1C5A271-E90A-4CEB-B0F9-9DD3FE2C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92" y="4412833"/>
                  <a:ext cx="97776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36DD2C-E7EE-42CE-97A7-7B740BBE082C}"/>
              </a:ext>
            </a:extLst>
          </p:cNvPr>
          <p:cNvSpPr txBox="1"/>
          <p:nvPr/>
        </p:nvSpPr>
        <p:spPr>
          <a:xfrm>
            <a:off x="4176476" y="1598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6AE2E-8FF8-4443-BAEB-AAECFD247031}"/>
              </a:ext>
            </a:extLst>
          </p:cNvPr>
          <p:cNvSpPr txBox="1"/>
          <p:nvPr/>
        </p:nvSpPr>
        <p:spPr>
          <a:xfrm>
            <a:off x="4492773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383158-9E09-4916-9E43-FAF728604538}"/>
              </a:ext>
            </a:extLst>
          </p:cNvPr>
          <p:cNvSpPr txBox="1"/>
          <p:nvPr/>
        </p:nvSpPr>
        <p:spPr>
          <a:xfrm>
            <a:off x="4843432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666E31-287A-4298-9F90-BB7897BF7A9C}"/>
              </a:ext>
            </a:extLst>
          </p:cNvPr>
          <p:cNvSpPr txBox="1"/>
          <p:nvPr/>
        </p:nvSpPr>
        <p:spPr>
          <a:xfrm>
            <a:off x="5245148" y="1579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220889-17F6-4C6E-B257-B6D2EC290D64}"/>
              </a:ext>
            </a:extLst>
          </p:cNvPr>
          <p:cNvSpPr txBox="1"/>
          <p:nvPr/>
        </p:nvSpPr>
        <p:spPr>
          <a:xfrm>
            <a:off x="7343296" y="15885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/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ru-B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5725AA-1F24-4FC3-A45F-9D856B7B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71" y="3551587"/>
                <a:ext cx="2532775" cy="276999"/>
              </a:xfrm>
              <a:prstGeom prst="rect">
                <a:avLst/>
              </a:prstGeom>
              <a:blipFill>
                <a:blip r:embed="rId11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/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индекс элемента в массиве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в какой блок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dirty="0"/>
                  <a:t>он попадёт?</a:t>
                </a:r>
                <a:endParaRPr lang="ru-BY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987F7F-5ED5-49EA-91B7-B87832CFE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32" y="3013854"/>
                <a:ext cx="6700088" cy="369332"/>
              </a:xfrm>
              <a:prstGeom prst="rect">
                <a:avLst/>
              </a:prstGeom>
              <a:blipFill>
                <a:blip r:embed="rId12"/>
                <a:stretch>
                  <a:fillRect l="-81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/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FD121E-DCAA-41C8-9C21-34999494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48" y="3929821"/>
                <a:ext cx="2532775" cy="5166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/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012594C-1CDF-4B43-8352-4EF09FD5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4624146"/>
                <a:ext cx="2532775" cy="524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/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2466B-332C-4C3A-BA49-191E792B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18" y="4135834"/>
                <a:ext cx="3015379" cy="276999"/>
              </a:xfrm>
              <a:prstGeom prst="rect">
                <a:avLst/>
              </a:prstGeom>
              <a:blipFill>
                <a:blip r:embed="rId15"/>
                <a:stretch>
                  <a:fillRect l="-2020" t="-28261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0F7B4B25-4093-4726-9FEB-D6DC089BE887}"/>
              </a:ext>
            </a:extLst>
          </p:cNvPr>
          <p:cNvGrpSpPr/>
          <p:nvPr/>
        </p:nvGrpSpPr>
        <p:grpSpPr>
          <a:xfrm>
            <a:off x="193468" y="5733417"/>
            <a:ext cx="3812350" cy="618652"/>
            <a:chOff x="185926" y="4380197"/>
            <a:chExt cx="3812350" cy="618652"/>
          </a:xfrm>
        </p:grpSpPr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0C8A76D6-91CC-4AAE-9981-58D4B2710204}"/>
                </a:ext>
              </a:extLst>
            </p:cNvPr>
            <p:cNvSpPr/>
            <p:nvPr/>
          </p:nvSpPr>
          <p:spPr>
            <a:xfrm>
              <a:off x="1023566" y="4691072"/>
              <a:ext cx="1942975" cy="295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94E268-DB89-4088-B925-6C0CB589E1B0}"/>
                    </a:ext>
                  </a:extLst>
                </p:cNvPr>
                <p:cNvSpPr txBox="1"/>
                <p:nvPr/>
              </p:nvSpPr>
              <p:spPr>
                <a:xfrm>
                  <a:off x="185926" y="4691072"/>
                  <a:ext cx="800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ru-RU" sz="1400" dirty="0"/>
                    <a:t>-й блок</a:t>
                  </a:r>
                  <a:endParaRPr lang="ru-BY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94E268-DB89-4088-B925-6C0CB589E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26" y="4691072"/>
                  <a:ext cx="800989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3DCDE4FB-FC31-4F3B-BF3D-F91BDF8E6BB9}"/>
                </a:ext>
              </a:extLst>
            </p:cNvPr>
            <p:cNvCxnSpPr/>
            <p:nvPr/>
          </p:nvCxnSpPr>
          <p:spPr>
            <a:xfrm>
              <a:off x="1277186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3957CE8-49DF-4D16-ADCC-04ACF623AF07}"/>
                </a:ext>
              </a:extLst>
            </p:cNvPr>
            <p:cNvCxnSpPr/>
            <p:nvPr/>
          </p:nvCxnSpPr>
          <p:spPr>
            <a:xfrm>
              <a:off x="2655788" y="4703799"/>
              <a:ext cx="0" cy="295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A57945F-FB54-431B-9C0F-CC250A1FA019}"/>
                    </a:ext>
                  </a:extLst>
                </p:cNvPr>
                <p:cNvSpPr txBox="1"/>
                <p:nvPr/>
              </p:nvSpPr>
              <p:spPr>
                <a:xfrm>
                  <a:off x="849830" y="4380197"/>
                  <a:ext cx="5757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ru-RU" sz="16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A57945F-FB54-431B-9C0F-CC250A1FA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30" y="4380197"/>
                  <a:ext cx="575735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8154DC-A86A-49EE-8D2C-914C29D75E59}"/>
                    </a:ext>
                  </a:extLst>
                </p:cNvPr>
                <p:cNvSpPr txBox="1"/>
                <p:nvPr/>
              </p:nvSpPr>
              <p:spPr>
                <a:xfrm>
                  <a:off x="2603792" y="4412833"/>
                  <a:ext cx="13944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+1)·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16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8154DC-A86A-49EE-8D2C-914C29D75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92" y="4412833"/>
                  <a:ext cx="1394484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2183" t="-5455" b="-2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D6C5A0D-259C-4198-962B-0C1648394898}"/>
              </a:ext>
            </a:extLst>
          </p:cNvPr>
          <p:cNvCxnSpPr/>
          <p:nvPr/>
        </p:nvCxnSpPr>
        <p:spPr>
          <a:xfrm>
            <a:off x="6672064" y="4394507"/>
            <a:ext cx="0" cy="229639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FF5CCB7D-CF28-4D49-8F8A-F9CDC01D386A}"/>
              </a:ext>
            </a:extLst>
          </p:cNvPr>
          <p:cNvCxnSpPr/>
          <p:nvPr/>
        </p:nvCxnSpPr>
        <p:spPr>
          <a:xfrm>
            <a:off x="7970214" y="3383186"/>
            <a:ext cx="0" cy="1955504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7" grpId="0"/>
      <p:bldP spid="65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модификации</a:t>
                </a:r>
                <a:r>
                  <a:rPr lang="ru-RU" sz="2400" dirty="0"/>
                  <a:t> нужно изменить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779" y="1471123"/>
                <a:ext cx="9505056" cy="509992"/>
              </a:xfrm>
              <a:blipFill>
                <a:blip r:embed="rId3"/>
                <a:stretch>
                  <a:fillRect l="-1026" t="-8333" b="-178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97356"/>
              </p:ext>
            </p:extLst>
          </p:nvPr>
        </p:nvGraphicFramePr>
        <p:xfrm>
          <a:off x="443779" y="300222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41889"/>
              </p:ext>
            </p:extLst>
          </p:nvPr>
        </p:nvGraphicFramePr>
        <p:xfrm>
          <a:off x="443779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2" y="306516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" y="3065167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0957" y="346464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7" y="3464647"/>
                <a:ext cx="3960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196218" y="3806057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0-й блок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8881" y="3845566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блок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75920" y="3771392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блок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78520" y="3806057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блок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03446" y="3771392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4-й блок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0728" y="270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94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34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1789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8838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152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52968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890621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685998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27016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291107" y="3002228"/>
                <a:ext cx="80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107" y="3002228"/>
                <a:ext cx="8005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999FBA9B-87F4-4A6A-B09B-32B41C9C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76723"/>
              </p:ext>
            </p:extLst>
          </p:nvPr>
        </p:nvGraphicFramePr>
        <p:xfrm>
          <a:off x="439323" y="300147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3493E462-08D1-4DF7-9949-6580D416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8628"/>
              </p:ext>
            </p:extLst>
          </p:nvPr>
        </p:nvGraphicFramePr>
        <p:xfrm>
          <a:off x="439375" y="34387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6EE9948-4C3F-4AB8-915A-2EBFDA1483B5}"/>
              </a:ext>
            </a:extLst>
          </p:cNvPr>
          <p:cNvSpPr txBox="1"/>
          <p:nvPr/>
        </p:nvSpPr>
        <p:spPr>
          <a:xfrm>
            <a:off x="778385" y="4491084"/>
            <a:ext cx="6205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/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Время выполнения операции модификации 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A9E323-F617-4E72-BC72-354315B2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2" y="5759174"/>
                <a:ext cx="7748685" cy="461665"/>
              </a:xfrm>
              <a:prstGeom prst="rect">
                <a:avLst/>
              </a:prstGeom>
              <a:blipFill>
                <a:blip r:embed="rId7"/>
                <a:stretch>
                  <a:fillRect l="-1179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4523" y="1372711"/>
                <a:ext cx="9789949" cy="22723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marL="914400" lvl="2" indent="0">
                  <a:buNone/>
                </a:pPr>
                <a:r>
                  <a:rPr lang="ru-RU" sz="2400" dirty="0"/>
                  <a:t>Определяем номера блоков, к которым относятся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 границы блока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блоки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  <a:p>
                <a:pPr marL="914400" lvl="2" indent="0">
                  <a:buNone/>
                </a:pPr>
                <a:r>
                  <a:rPr lang="ru-RU" sz="2400" dirty="0"/>
                  <a:t>Суммируем от границы блока до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 массиву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4523" y="1372711"/>
                <a:ext cx="9789949" cy="2272313"/>
              </a:xfrm>
              <a:blipFill>
                <a:blip r:embed="rId2"/>
                <a:stretch>
                  <a:fillRect l="-996" t="-2145" b="-34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1470063" y="1916832"/>
            <a:ext cx="0" cy="1656184"/>
          </a:xfrm>
          <a:prstGeom prst="lin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470710" y="4132060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94466"/>
              </p:ext>
            </p:extLst>
          </p:nvPr>
        </p:nvGraphicFramePr>
        <p:xfrm>
          <a:off x="312041" y="455233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11176"/>
              </p:ext>
            </p:extLst>
          </p:nvPr>
        </p:nvGraphicFramePr>
        <p:xfrm>
          <a:off x="312041" y="498881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6169" y="4082063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27179" y="4105779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865"/>
              </p:ext>
            </p:extLst>
          </p:nvPr>
        </p:nvGraphicFramePr>
        <p:xfrm>
          <a:off x="318122" y="4550826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14348"/>
              </p:ext>
            </p:extLst>
          </p:nvPr>
        </p:nvGraphicFramePr>
        <p:xfrm>
          <a:off x="302920" y="4996452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2267" y="432876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39591" y="4334200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36277" y="452435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77" y="4524350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18" y="500559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" y="5005597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331463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7715" y="529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9971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1384" y="529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7074" y="5283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8990" y="425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7678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17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616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47100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34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39794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58883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4260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38422" y="425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6068" y="4259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24436"/>
              </p:ext>
            </p:extLst>
          </p:nvPr>
        </p:nvGraphicFramePr>
        <p:xfrm>
          <a:off x="3641428" y="4313983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330120" progId="Equation.DSMT4">
                  <p:embed/>
                </p:oleObj>
              </mc:Choice>
              <mc:Fallback>
                <p:oleObj name="Equation" r:id="rId5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428" y="4313983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7413"/>
              </p:ext>
            </p:extLst>
          </p:nvPr>
        </p:nvGraphicFramePr>
        <p:xfrm>
          <a:off x="9248299" y="4358847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48299" y="4358847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162146" y="4737754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146" y="4737754"/>
                <a:ext cx="93243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9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551384" y="1600203"/>
                <a:ext cx="11194765" cy="532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Пусть в памяти хранится последовательность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элементов.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600203"/>
                <a:ext cx="11194765" cy="532653"/>
              </a:xfrm>
              <a:prstGeom prst="rect">
                <a:avLst/>
              </a:prstGeom>
              <a:blipFill>
                <a:blip r:embed="rId2"/>
                <a:stretch>
                  <a:fillRect l="-1089" t="-11494" b="-298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Нужно уметь выполнять какую-либо операцию над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ru-RU" sz="2800" b="1" dirty="0"/>
                  <a:t>последовательными элементами сразу</a:t>
                </a:r>
                <a:r>
                  <a:rPr lang="ru-RU" sz="2800" dirty="0"/>
                  <a:t> (например, суммировать, находить минимум</a:t>
                </a:r>
                <a:r>
                  <a:rPr lang="en-US" sz="2800" dirty="0"/>
                  <a:t>/</a:t>
                </a:r>
                <a:r>
                  <a:rPr lang="ru-RU" sz="2800" dirty="0"/>
                  <a:t>максимум).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485418"/>
                <a:ext cx="11377264" cy="1384995"/>
              </a:xfrm>
              <a:prstGeom prst="rect">
                <a:avLst/>
              </a:prstGeom>
              <a:blipFill>
                <a:blip r:embed="rId3"/>
                <a:stretch>
                  <a:fillRect l="-1071" t="-4405" r="-1071" b="-118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51384" y="4149080"/>
            <a:ext cx="11737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Такие запросы называют </a:t>
            </a:r>
            <a:r>
              <a:rPr lang="ru-RU" sz="2800" b="1" i="1" dirty="0"/>
              <a:t>интервальными</a:t>
            </a:r>
            <a:r>
              <a:rPr lang="ru-RU" sz="2800" dirty="0"/>
              <a:t>, потому что они затрагивают целый интервал значений.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0571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506510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03435"/>
              </p:ext>
            </p:extLst>
          </p:nvPr>
        </p:nvGraphicFramePr>
        <p:xfrm>
          <a:off x="315750" y="192678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8573"/>
              </p:ext>
            </p:extLst>
          </p:nvPr>
        </p:nvGraphicFramePr>
        <p:xfrm>
          <a:off x="315750" y="2363264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456513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480229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998"/>
              </p:ext>
            </p:extLst>
          </p:nvPr>
        </p:nvGraphicFramePr>
        <p:xfrm>
          <a:off x="329116" y="1916033"/>
          <a:ext cx="10232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46886"/>
              </p:ext>
            </p:extLst>
          </p:nvPr>
        </p:nvGraphicFramePr>
        <p:xfrm>
          <a:off x="329116" y="2351428"/>
          <a:ext cx="10571805" cy="38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703211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708650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19202" y="191678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202" y="1916787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0" y="236113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1134"/>
                <a:ext cx="396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61315" y="2390167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0-й блок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5431" y="2372577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1-й блок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821110" y="2367443"/>
            <a:ext cx="183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2-й блок</a:t>
            </a:r>
            <a:r>
              <a:rPr lang="en-US" dirty="0"/>
              <a:t> (=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7243485" y="2379835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3-й блок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08431" y="235251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4-й</a:t>
            </a:r>
            <a:r>
              <a:rPr lang="en-US" dirty="0"/>
              <a:t> (=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72699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633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633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633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713324"/>
              </p:ext>
            </p:extLst>
          </p:nvPr>
        </p:nvGraphicFramePr>
        <p:xfrm>
          <a:off x="3645137" y="1688433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330120" progId="Equation.DSMT4">
                  <p:embed/>
                </p:oleObj>
              </mc:Choice>
              <mc:Fallback>
                <p:oleObj name="Equation" r:id="rId4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5137" y="1688433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08228"/>
              </p:ext>
            </p:extLst>
          </p:nvPr>
        </p:nvGraphicFramePr>
        <p:xfrm>
          <a:off x="9252008" y="1733297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2008" y="1733297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165855" y="2112204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855" y="2112204"/>
                <a:ext cx="9324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CC38497-79C8-470C-AB91-887795FE6207}"/>
              </a:ext>
            </a:extLst>
          </p:cNvPr>
          <p:cNvSpPr txBox="1"/>
          <p:nvPr/>
        </p:nvSpPr>
        <p:spPr>
          <a:xfrm>
            <a:off x="674385" y="3260257"/>
            <a:ext cx="62674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операций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474419" y="1722534"/>
            <a:ext cx="5629365" cy="422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08433"/>
              </p:ext>
            </p:extLst>
          </p:nvPr>
        </p:nvGraphicFramePr>
        <p:xfrm>
          <a:off x="315750" y="214280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5283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71126"/>
              </p:ext>
            </p:extLst>
          </p:nvPr>
        </p:nvGraphicFramePr>
        <p:xfrm>
          <a:off x="315750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Левая круглая скобка 48"/>
          <p:cNvSpPr/>
          <p:nvPr/>
        </p:nvSpPr>
        <p:spPr>
          <a:xfrm>
            <a:off x="3469878" y="1672537"/>
            <a:ext cx="45719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Левая круглая скобка 49"/>
          <p:cNvSpPr/>
          <p:nvPr/>
        </p:nvSpPr>
        <p:spPr>
          <a:xfrm flipH="1">
            <a:off x="9030888" y="1696253"/>
            <a:ext cx="93994" cy="432048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90421"/>
              </p:ext>
            </p:extLst>
          </p:nvPr>
        </p:nvGraphicFramePr>
        <p:xfrm>
          <a:off x="315750" y="2149151"/>
          <a:ext cx="1025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5364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0364"/>
              </p:ext>
            </p:extLst>
          </p:nvPr>
        </p:nvGraphicFramePr>
        <p:xfrm>
          <a:off x="318256" y="2579288"/>
          <a:ext cx="10585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Дуга 52"/>
          <p:cNvSpPr/>
          <p:nvPr/>
        </p:nvSpPr>
        <p:spPr>
          <a:xfrm>
            <a:off x="4545976" y="1919235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>
            <a:off x="6643300" y="1924674"/>
            <a:ext cx="2106477" cy="391178"/>
          </a:xfrm>
          <a:prstGeom prst="arc">
            <a:avLst>
              <a:gd name="adj1" fmla="val 10811407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29014" y="217004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14" y="2170049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-47072" y="2605227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2" y="2605227"/>
                <a:ext cx="396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335172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51424" y="2886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3680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5093" y="288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40783" y="287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699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1387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54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8986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50809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71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240165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762592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0557969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42131" y="184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8749777" y="1849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3645137" y="1904457"/>
          <a:ext cx="106660" cy="23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330120" progId="Equation.DSMT4">
                  <p:embed/>
                </p:oleObj>
              </mc:Choice>
              <mc:Fallback>
                <p:oleObj name="Equation" r:id="rId4" imgW="152280" imgH="330120" progId="Equation.DSMT4">
                  <p:embed/>
                  <p:pic>
                    <p:nvPicPr>
                      <p:cNvPr id="75" name="Объект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5137" y="1904457"/>
                        <a:ext cx="106660" cy="231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9252008" y="1949321"/>
          <a:ext cx="142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DSMT4">
                  <p:embed/>
                </p:oleObj>
              </mc:Choice>
              <mc:Fallback>
                <p:oleObj name="Equation" r:id="rId6" imgW="203040" imgH="228600" progId="Equation.DSMT4">
                  <p:embed/>
                  <p:pic>
                    <p:nvPicPr>
                      <p:cNvPr id="76" name="Объект 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52008" y="1949321"/>
                        <a:ext cx="14287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165855" y="2328228"/>
                <a:ext cx="932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855" y="2328228"/>
                <a:ext cx="9324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/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400" dirty="0"/>
                  <a:t>При </a:t>
                </a:r>
                <a:r>
                  <a:rPr lang="ru-RU" sz="2400" b="1" dirty="0"/>
                  <a:t>суммировании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ru-RU" sz="2400" dirty="0"/>
                      <m:t>общее время</m:t>
                    </m:r>
                  </m:oMath>
                </a14:m>
                <a:r>
                  <a:rPr lang="ru-RU" sz="2400" dirty="0"/>
                  <a:t>:</a:t>
                </a:r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399091-46CA-49DD-BD07-8DE6CA12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6" y="3830907"/>
                <a:ext cx="9368590" cy="1014380"/>
              </a:xfrm>
              <a:prstGeom prst="rect">
                <a:avLst/>
              </a:prstGeom>
              <a:blipFill>
                <a:blip r:embed="rId9"/>
                <a:stretch>
                  <a:fillRect t="-4790" b="-41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F187E3-EA00-45D7-A125-F0742306E62F}"/>
                  </a:ext>
                </a:extLst>
              </p:cNvPr>
              <p:cNvSpPr txBox="1"/>
              <p:nvPr/>
            </p:nvSpPr>
            <p:spPr>
              <a:xfrm>
                <a:off x="1031429" y="5420197"/>
                <a:ext cx="61238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/>
                  <a:t>Каким лучше выбрать размер блока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800" dirty="0"/>
                  <a:t>?</a:t>
                </a:r>
                <a:endParaRPr lang="ru-BY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F187E3-EA00-45D7-A125-F0742306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29" y="5420197"/>
                <a:ext cx="6123856" cy="523220"/>
              </a:xfrm>
              <a:prstGeom prst="rect">
                <a:avLst/>
              </a:prstGeom>
              <a:blipFill>
                <a:blip r:embed="rId10"/>
                <a:stretch>
                  <a:fillRect l="-1990" t="-10465" r="-1791" b="-32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размер блока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072" y="1304986"/>
                <a:ext cx="9573319" cy="46777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Исследуем на экстремум</a:t>
                </a:r>
                <a:r>
                  <a:rPr lang="en-US" dirty="0"/>
                  <a:t> </a:t>
                </a:r>
                <a:r>
                  <a:rPr lang="ru-RU" dirty="0"/>
                  <a:t>функцию: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3543300" lvl="8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Таким образом, оптимально разбивать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блоков по </a:t>
                </a:r>
                <a:endParaRPr lang="ru-R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элементов</a:t>
                </a:r>
                <a:r>
                  <a:rPr lang="en-US" dirty="0">
                    <a:ea typeface="Cambria Math" panose="02040503050406030204" pitchFamily="18" charset="0"/>
                  </a:rPr>
                  <a:t>.</a:t>
                </a:r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Операция </a:t>
                </a:r>
                <a14:m>
                  <m:oMath xmlns:m="http://schemas.openxmlformats.org/officeDocument/2006/math">
                    <m:r>
                      <a:rPr lang="en-US" sz="2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выполняется за время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072" y="1304986"/>
                <a:ext cx="9573319" cy="4677759"/>
              </a:xfrm>
              <a:blipFill>
                <a:blip r:embed="rId2"/>
                <a:stretch>
                  <a:fillRect l="-1146" t="-18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B75CD9-2ACC-47A2-8064-58F94BC794BA}"/>
              </a:ext>
            </a:extLst>
          </p:cNvPr>
          <p:cNvGrpSpPr/>
          <p:nvPr/>
        </p:nvGrpSpPr>
        <p:grpSpPr>
          <a:xfrm>
            <a:off x="8904312" y="1415537"/>
            <a:ext cx="3096340" cy="3669647"/>
            <a:chOff x="7847606" y="1415537"/>
            <a:chExt cx="4153046" cy="3729862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4272" y="1600203"/>
              <a:ext cx="3168344" cy="32578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280" y="4772989"/>
                  <a:ext cx="526170" cy="372410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17" y="4690988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06" y="1415537"/>
                  <a:ext cx="6966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29" r="-27059" b="-1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217158" y="4690988"/>
                  <a:ext cx="490647" cy="37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158" y="4690988"/>
                  <a:ext cx="490647" cy="3753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A291ED-6D3B-91DC-C9FF-F64488A0FE3F}"/>
              </a:ext>
            </a:extLst>
          </p:cNvPr>
          <p:cNvSpPr txBox="1"/>
          <p:nvPr/>
        </p:nvSpPr>
        <p:spPr>
          <a:xfrm>
            <a:off x="119336" y="5953196"/>
            <a:ext cx="12021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0" dirty="0">
                <a:ea typeface="Cambria Math" panose="02040503050406030204" pitchFamily="18" charset="0"/>
              </a:rPr>
              <a:t>Приём называется </a:t>
            </a:r>
            <a:r>
              <a:rPr lang="en-US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sqrt-</a:t>
            </a:r>
            <a:r>
              <a:rPr lang="ru-RU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декомпозицией</a:t>
            </a:r>
            <a:r>
              <a:rPr lang="en-US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  </a:t>
            </a:r>
            <a:r>
              <a:rPr lang="ru-RU" sz="3200" dirty="0">
                <a:ea typeface="Cambria Math" panose="02040503050406030204" pitchFamily="18" charset="0"/>
              </a:rPr>
              <a:t>или</a:t>
            </a:r>
            <a:r>
              <a:rPr lang="ru-RU" sz="3200" b="1" i="1" dirty="0">
                <a:solidFill>
                  <a:srgbClr val="FF0000"/>
                </a:solidFill>
                <a:ea typeface="Cambria Math" panose="02040503050406030204" pitchFamily="18" charset="0"/>
              </a:rPr>
              <a:t> корневой эвристикой.</a:t>
            </a:r>
            <a:endParaRPr lang="en-US" sz="3200" b="1" i="1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803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same block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19485"/>
              </p:ext>
            </p:extLst>
          </p:nvPr>
        </p:nvGraphicFramePr>
        <p:xfrm>
          <a:off x="2207568" y="1412776"/>
          <a:ext cx="763284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47005"/>
              </p:ext>
            </p:extLst>
          </p:nvPr>
        </p:nvGraphicFramePr>
        <p:xfrm>
          <a:off x="7948613" y="5418138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698400" progId="Equation.DSMT4">
                  <p:embed/>
                </p:oleObj>
              </mc:Choice>
              <mc:Fallback>
                <p:oleObj name="Equation" r:id="rId2" imgW="1130040" imgH="69840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8613" y="5418138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6559"/>
              </p:ext>
            </p:extLst>
          </p:nvPr>
        </p:nvGraphicFramePr>
        <p:xfrm>
          <a:off x="7970838" y="4337050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698400" progId="Equation.DSMT4">
                  <p:embed/>
                </p:oleObj>
              </mc:Choice>
              <mc:Fallback>
                <p:oleObj name="Equation" r:id="rId4" imgW="1130040" imgH="69840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0838" y="4337050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32880"/>
              </p:ext>
            </p:extLst>
          </p:nvPr>
        </p:nvGraphicFramePr>
        <p:xfrm>
          <a:off x="4627563" y="348773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520560" progId="Equation.DSMT4">
                  <p:embed/>
                </p:oleObj>
              </mc:Choice>
              <mc:Fallback>
                <p:oleObj name="Equation" r:id="rId6" imgW="761760" imgH="52056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7563" y="348773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39075"/>
              </p:ext>
            </p:extLst>
          </p:nvPr>
        </p:nvGraphicFramePr>
        <p:xfrm>
          <a:off x="6240463" y="4502150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520560" progId="Equation.DSMT4">
                  <p:embed/>
                </p:oleObj>
              </mc:Choice>
              <mc:Fallback>
                <p:oleObj name="Equation" r:id="rId8" imgW="761760" imgH="52056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0463" y="4502150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66873"/>
              </p:ext>
            </p:extLst>
          </p:nvPr>
        </p:nvGraphicFramePr>
        <p:xfrm>
          <a:off x="7985125" y="348773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520560" progId="Equation.DSMT4">
                  <p:embed/>
                </p:oleObj>
              </mc:Choice>
              <mc:Fallback>
                <p:oleObj name="Equation" r:id="rId9" imgW="761760" imgH="5205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5125" y="348773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89030"/>
              </p:ext>
            </p:extLst>
          </p:nvPr>
        </p:nvGraphicFramePr>
        <p:xfrm>
          <a:off x="4566699" y="4501852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520560" progId="Equation.DSMT4">
                  <p:embed/>
                </p:oleObj>
              </mc:Choice>
              <mc:Fallback>
                <p:oleObj name="Equation" r:id="rId11" imgW="838080" imgH="520560" progId="Equation.DSMT4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6699" y="4501852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39225"/>
              </p:ext>
            </p:extLst>
          </p:nvPr>
        </p:nvGraphicFramePr>
        <p:xfrm>
          <a:off x="6096000" y="2448744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38080" imgH="520560" progId="Equation.DSMT4">
                  <p:embed/>
                </p:oleObj>
              </mc:Choice>
              <mc:Fallback>
                <p:oleObj name="Equation" r:id="rId13" imgW="838080" imgH="520560" progId="Equation.DSMT4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2448744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21825"/>
              </p:ext>
            </p:extLst>
          </p:nvPr>
        </p:nvGraphicFramePr>
        <p:xfrm>
          <a:off x="6096000" y="348696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520560" progId="Equation.DSMT4">
                  <p:embed/>
                </p:oleObj>
              </mc:Choice>
              <mc:Fallback>
                <p:oleObj name="Equation" r:id="rId15" imgW="838080" imgH="520560" progId="Equation.DSMT4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0" y="348696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26989"/>
              </p:ext>
            </p:extLst>
          </p:nvPr>
        </p:nvGraphicFramePr>
        <p:xfrm>
          <a:off x="7978732" y="2448744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38080" imgH="520560" progId="Equation.DSMT4">
                  <p:embed/>
                </p:oleObj>
              </mc:Choice>
              <mc:Fallback>
                <p:oleObj name="Equation" r:id="rId17" imgW="838080" imgH="520560" progId="Equation.DSMT4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78732" y="2448744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779925" y="116632"/>
            <a:ext cx="7440148" cy="954360"/>
          </a:xfrm>
        </p:spPr>
        <p:txBody>
          <a:bodyPr>
            <a:noAutofit/>
          </a:bodyPr>
          <a:lstStyle/>
          <a:p>
            <a:r>
              <a:rPr lang="ru-RU" sz="2800" dirty="0"/>
              <a:t>Оценки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59A1A0C-656A-DB8F-3997-1C22C74BC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39142"/>
              </p:ext>
            </p:extLst>
          </p:nvPr>
        </p:nvGraphicFramePr>
        <p:xfrm>
          <a:off x="6240463" y="5364551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127" imgH="521306" progId="Equation.DSMT4">
                  <p:embed/>
                </p:oleObj>
              </mc:Choice>
              <mc:Fallback>
                <p:oleObj name="Equation" r:id="rId18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40463" y="5364551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261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блоки разной длины организуем в виде дерева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в каждой вершине дерева содержится сумма элементов массива, индексы которых принадлежат соответствующему отрезку</a:t>
                </a:r>
                <a:r>
                  <a:rPr lang="en-US" dirty="0"/>
                  <a:t>;</a:t>
                </a:r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корень соответствует всему массиву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 (т.е. в корне дерева хранится общая сумма всех элементов массива)</a:t>
                </a:r>
                <a:r>
                  <a:rPr lang="en-US" b="0" dirty="0"/>
                  <a:t>;</a:t>
                </a:r>
                <a:endParaRPr lang="ru-RU" b="0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ru-RU" dirty="0"/>
                  <a:t>Такую структуру будем называть </a:t>
                </a:r>
                <a:r>
                  <a:rPr lang="ru-RU" b="1" i="1" dirty="0">
                    <a:solidFill>
                      <a:srgbClr val="FF0000"/>
                    </a:solidFill>
                  </a:rPr>
                  <a:t>деревом отрезков</a:t>
                </a:r>
              </a:p>
              <a:p>
                <a:pPr marL="800100" lvl="2" indent="0">
                  <a:spcAft>
                    <a:spcPts val="800"/>
                  </a:spcAft>
                  <a:buNone/>
                </a:pPr>
                <a:r>
                  <a:rPr lang="ru-RU" b="0" dirty="0"/>
                  <a:t>Терминология не устоялась, под </a:t>
                </a:r>
                <a:r>
                  <a:rPr lang="en-US" b="0" i="1" dirty="0"/>
                  <a:t>segment tree</a:t>
                </a:r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en-US" b="0" i="1" dirty="0"/>
                  <a:t>interval tree</a:t>
                </a:r>
                <a:r>
                  <a:rPr lang="en-US" b="0" dirty="0"/>
                  <a:t> </a:t>
                </a:r>
                <a:r>
                  <a:rPr lang="ru-RU" b="0" dirty="0"/>
                  <a:t>часто понимают другие структуры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2046745"/>
                <a:ext cx="11377264" cy="4190567"/>
              </a:xfrm>
              <a:blipFill>
                <a:blip r:embed="rId2"/>
                <a:stretch>
                  <a:fillRect l="-964" t="-29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1344" y="1387747"/>
            <a:ext cx="1077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Дальнейшим развитием идеи разбиения на блоки будет следующее:</a:t>
            </a:r>
          </a:p>
        </p:txBody>
      </p:sp>
    </p:spTree>
    <p:extLst>
      <p:ext uri="{BB962C8B-B14F-4D97-AF65-F5344CB8AC3E}">
        <p14:creationId xmlns:p14="http://schemas.microsoft.com/office/powerpoint/2010/main" val="203494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дерева отрезков для задачи </a:t>
            </a:r>
            <a:r>
              <a:rPr lang="en-US" dirty="0"/>
              <a:t>RSQ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098" y="1340768"/>
                <a:ext cx="10981708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1333274" y="1700808"/>
            <a:ext cx="9203950" cy="3876189"/>
            <a:chOff x="1333274" y="1700808"/>
            <a:chExt cx="9203950" cy="3876189"/>
          </a:xfrm>
        </p:grpSpPr>
        <p:sp>
          <p:nvSpPr>
            <p:cNvPr id="4" name="Овал 3"/>
            <p:cNvSpPr/>
            <p:nvPr/>
          </p:nvSpPr>
          <p:spPr>
            <a:xfrm>
              <a:off x="5375920" y="170080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2279576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1333274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[0,1)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3613392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740074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484939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[2,3)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5" idx="3"/>
              <a:endCxn id="7" idx="7"/>
            </p:cNvCxnSpPr>
            <p:nvPr/>
          </p:nvCxnSpPr>
          <p:spPr>
            <a:xfrm flipH="1">
              <a:off x="1824975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5" idx="5"/>
              <a:endCxn id="9" idx="1"/>
            </p:cNvCxnSpPr>
            <p:nvPr/>
          </p:nvCxnSpPr>
          <p:spPr>
            <a:xfrm>
              <a:off x="2771277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9" idx="3"/>
              <a:endCxn id="11" idx="7"/>
            </p:cNvCxnSpPr>
            <p:nvPr/>
          </p:nvCxnSpPr>
          <p:spPr>
            <a:xfrm flipH="1">
              <a:off x="3231775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9" idx="5"/>
              <a:endCxn id="12" idx="1"/>
            </p:cNvCxnSpPr>
            <p:nvPr/>
          </p:nvCxnSpPr>
          <p:spPr>
            <a:xfrm>
              <a:off x="4105093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755797" y="2852936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09495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[3,4)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9089613" y="3956785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8216295" y="4999028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[4,5)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1160" y="5000933"/>
              <a:ext cx="576064" cy="576064"/>
            </a:xfrm>
            <a:prstGeom prst="ellipse">
              <a:avLst/>
            </a:prstGeom>
            <a:no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[5,6)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 стрелкой 32"/>
            <p:cNvCxnSpPr>
              <a:stCxn id="28" idx="3"/>
              <a:endCxn id="29" idx="7"/>
            </p:cNvCxnSpPr>
            <p:nvPr/>
          </p:nvCxnSpPr>
          <p:spPr>
            <a:xfrm flipH="1">
              <a:off x="7301196" y="3344637"/>
              <a:ext cx="538964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5"/>
              <a:endCxn id="30" idx="1"/>
            </p:cNvCxnSpPr>
            <p:nvPr/>
          </p:nvCxnSpPr>
          <p:spPr>
            <a:xfrm>
              <a:off x="8247498" y="3344637"/>
              <a:ext cx="926478" cy="696511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30" idx="3"/>
              <a:endCxn id="31" idx="7"/>
            </p:cNvCxnSpPr>
            <p:nvPr/>
          </p:nvCxnSpPr>
          <p:spPr>
            <a:xfrm flipH="1">
              <a:off x="8707996" y="4448486"/>
              <a:ext cx="465980" cy="634905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30" idx="5"/>
              <a:endCxn id="32" idx="1"/>
            </p:cNvCxnSpPr>
            <p:nvPr/>
          </p:nvCxnSpPr>
          <p:spPr>
            <a:xfrm>
              <a:off x="9581314" y="4448486"/>
              <a:ext cx="464209" cy="636810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4" idx="2"/>
              <a:endCxn id="5" idx="7"/>
            </p:cNvCxnSpPr>
            <p:nvPr/>
          </p:nvCxnSpPr>
          <p:spPr>
            <a:xfrm flipH="1">
              <a:off x="2771277" y="1988840"/>
              <a:ext cx="2604643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4" idx="6"/>
              <a:endCxn id="28" idx="1"/>
            </p:cNvCxnSpPr>
            <p:nvPr/>
          </p:nvCxnSpPr>
          <p:spPr>
            <a:xfrm>
              <a:off x="5951984" y="1988840"/>
              <a:ext cx="1888176" cy="948459"/>
            </a:xfrm>
            <a:prstGeom prst="straightConnector1">
              <a:avLst/>
            </a:prstGeom>
            <a:ln w="25400">
              <a:solidFill>
                <a:srgbClr val="0A0A0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37389"/>
              </p:ext>
            </p:extLst>
          </p:nvPr>
        </p:nvGraphicFramePr>
        <p:xfrm>
          <a:off x="407368" y="1937551"/>
          <a:ext cx="2600088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75" y="194794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" y="194794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/>
          <p:cNvSpPr/>
          <p:nvPr/>
        </p:nvSpPr>
        <p:spPr>
          <a:xfrm>
            <a:off x="7767659" y="3226924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22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216295" y="534582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121521" y="4304259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13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79576" y="3199728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12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625215" y="4318011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10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0008259" y="534582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17239" y="430540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796943" y="4318011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9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719424" y="5345820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9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532509" y="5373968"/>
            <a:ext cx="57606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71365" y="2070848"/>
            <a:ext cx="576064" cy="576064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34</a:t>
            </a:r>
            <a:endParaRPr lang="ru-RU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/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у вершины, соответствующей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:r>
                  <a:rPr lang="ru-RU" b="0" dirty="0"/>
                  <a:t>два сына:</a:t>
                </a:r>
              </a:p>
              <a:p>
                <a:pPr marL="857250" lvl="2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, 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B8BAFD-F51E-4C96-AD94-595B891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1424323"/>
                <a:ext cx="4852008" cy="884409"/>
              </a:xfrm>
              <a:prstGeom prst="rect">
                <a:avLst/>
              </a:prstGeom>
              <a:blipFill>
                <a:blip r:embed="rId4"/>
                <a:stretch>
                  <a:fillRect l="-1131" t="-4138" b="-34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Дерево отрезков. Число 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u="sng" dirty="0"/>
                  <a:t>Теорема</a:t>
                </a:r>
                <a:endParaRPr lang="en-US" u="sng" dirty="0"/>
              </a:p>
              <a:p>
                <a:pPr marL="400050" lvl="1" indent="0">
                  <a:buNone/>
                </a:pPr>
                <a:r>
                  <a:rPr lang="ru-RU" dirty="0"/>
                  <a:t>Общее число вершин равно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ru-RU" sz="2000" b="1" dirty="0"/>
              </a:p>
              <a:p>
                <a:pPr marL="0" indent="0">
                  <a:buNone/>
                </a:pPr>
                <a:r>
                  <a:rPr lang="ru-RU" sz="2000" b="1" dirty="0"/>
                  <a:t>Доказательство. </a:t>
                </a:r>
              </a:p>
              <a:p>
                <a:pPr marL="400050" lvl="1" indent="0">
                  <a:buNone/>
                </a:pPr>
                <a:r>
                  <a:rPr lang="ru-RU" sz="2000" dirty="0"/>
                  <a:t>По индукции.</a:t>
                </a:r>
              </a:p>
              <a:p>
                <a:pPr marL="457200" lvl="1" indent="0">
                  <a:buNone/>
                </a:pPr>
                <a:r>
                  <a:rPr lang="ru-RU" sz="2000" b="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000" dirty="0"/>
                  <a:t>, то есть одна вершина,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r>
                  <a:rPr lang="ru-RU" sz="2000" dirty="0"/>
                  <a:t> — верно.</a:t>
                </a:r>
                <a:endParaRPr lang="en-US" sz="2000" dirty="0"/>
              </a:p>
              <a:p>
                <a:pPr marL="457200" lvl="1" indent="0">
                  <a:buNone/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то строим два дерева и добавляем ещё одну вершину: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−2+1=2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Таким образом, в дереве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листьев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внутренняя вершина.</a:t>
                </a:r>
              </a:p>
              <a:p>
                <a:pPr marL="0" indent="0">
                  <a:buNone/>
                </a:pPr>
                <a:r>
                  <a:rPr lang="ru-RU" dirty="0"/>
                  <a:t>Высота дерева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0" t="-22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055440" y="2060848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9685563" cy="4525963"/>
          </a:xfrm>
        </p:spPr>
        <p:txBody>
          <a:bodyPr/>
          <a:lstStyle/>
          <a:p>
            <a:r>
              <a:rPr lang="ru-RU" dirty="0"/>
              <a:t>Нет необходимости хранить указатели</a:t>
            </a:r>
            <a:r>
              <a:rPr lang="en-US" dirty="0"/>
              <a:t>/</a:t>
            </a:r>
            <a:r>
              <a:rPr lang="ru-RU" dirty="0"/>
              <a:t>ссылки</a:t>
            </a:r>
            <a:endParaRPr lang="en-US" dirty="0"/>
          </a:p>
          <a:p>
            <a:r>
              <a:rPr lang="ru-RU" dirty="0"/>
              <a:t>Для хранения вершин дерева будем использовать массив </a:t>
            </a:r>
            <a:r>
              <a:rPr lang="ru-RU" sz="1800" dirty="0"/>
              <a:t>(по аналогии с</a:t>
            </a:r>
            <a:r>
              <a:rPr lang="en-US" sz="1800" dirty="0"/>
              <a:t> </a:t>
            </a:r>
            <a:r>
              <a:rPr lang="ru-RU" sz="1800" dirty="0"/>
              <a:t>тем, как была реализована на массиве бинарная куча)</a:t>
            </a:r>
          </a:p>
          <a:p>
            <a:r>
              <a:rPr lang="ru-RU" dirty="0"/>
              <a:t>Индексация в массиве с единицы (1 — корень)</a:t>
            </a:r>
          </a:p>
        </p:txBody>
      </p:sp>
      <p:sp>
        <p:nvSpPr>
          <p:cNvPr id="5" name="Овал 4"/>
          <p:cNvSpPr/>
          <p:nvPr/>
        </p:nvSpPr>
        <p:spPr>
          <a:xfrm>
            <a:off x="3935760" y="3861048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14909" y="3918009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909" y="3918009"/>
                <a:ext cx="144016" cy="369332"/>
              </a:xfrm>
              <a:prstGeom prst="rect">
                <a:avLst/>
              </a:prstGeom>
              <a:blipFill>
                <a:blip r:embed="rId2"/>
                <a:stretch>
                  <a:fillRect r="-8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3359696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12659" y="4653136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0"/>
          </p:cNvCxnSpPr>
          <p:nvPr/>
        </p:nvCxnSpPr>
        <p:spPr>
          <a:xfrm flipH="1">
            <a:off x="3611724" y="4291287"/>
            <a:ext cx="397853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5"/>
            <a:endCxn id="8" idx="0"/>
          </p:cNvCxnSpPr>
          <p:nvPr/>
        </p:nvCxnSpPr>
        <p:spPr>
          <a:xfrm>
            <a:off x="4365999" y="4291287"/>
            <a:ext cx="398688" cy="361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5600" y="4720498"/>
                <a:ext cx="71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4720498"/>
                <a:ext cx="718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69560" y="4672971"/>
                <a:ext cx="1242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60" y="4672971"/>
                <a:ext cx="1242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9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7233919"/>
              </p:ext>
            </p:extLst>
          </p:nvPr>
        </p:nvGraphicFramePr>
        <p:xfrm>
          <a:off x="175096" y="1912515"/>
          <a:ext cx="4949917" cy="21874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3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61"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1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67273"/>
              </p:ext>
            </p:extLst>
          </p:nvPr>
        </p:nvGraphicFramePr>
        <p:xfrm>
          <a:off x="2099830" y="4876163"/>
          <a:ext cx="6500220" cy="6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3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9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446214" y="132590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363744" y="2087389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561872" y="2116642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725248" y="291095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937278" y="287251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34412" y="290180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10152237" y="2901804"/>
            <a:ext cx="510639" cy="484961"/>
            <a:chOff x="10266298" y="2461784"/>
            <a:chExt cx="510639" cy="484961"/>
          </a:xfrm>
          <a:solidFill>
            <a:srgbClr val="92D050"/>
          </a:solidFill>
        </p:grpSpPr>
        <p:sp>
          <p:nvSpPr>
            <p:cNvPr id="45" name="Овал 44"/>
            <p:cNvSpPr/>
            <p:nvPr/>
          </p:nvSpPr>
          <p:spPr>
            <a:xfrm>
              <a:off x="10266298" y="2461784"/>
              <a:ext cx="510639" cy="484961"/>
            </a:xfrm>
            <a:prstGeom prst="ellipse">
              <a:avLst/>
            </a:prstGeom>
            <a:grpFill/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72097" y="2506392"/>
              <a:ext cx="1899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sp>
        <p:nvSpPr>
          <p:cNvPr id="48" name="Овал 47"/>
          <p:cNvSpPr/>
          <p:nvPr/>
        </p:nvSpPr>
        <p:spPr>
          <a:xfrm>
            <a:off x="7465388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386680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9875057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10662876" y="3722389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6977276" y="2591445"/>
            <a:ext cx="638496" cy="31951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stCxn id="30" idx="4"/>
            <a:endCxn id="39" idx="0"/>
          </p:cNvCxnSpPr>
          <p:nvPr/>
        </p:nvCxnSpPr>
        <p:spPr>
          <a:xfrm>
            <a:off x="7615772" y="2591445"/>
            <a:ext cx="573534" cy="28107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stCxn id="33" idx="4"/>
            <a:endCxn id="42" idx="0"/>
          </p:cNvCxnSpPr>
          <p:nvPr/>
        </p:nvCxnSpPr>
        <p:spPr>
          <a:xfrm flipH="1">
            <a:off x="9286440" y="2620698"/>
            <a:ext cx="527460" cy="28110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9813900" y="2620698"/>
            <a:ext cx="593657" cy="28110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7717416" y="3376571"/>
            <a:ext cx="471890" cy="34581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8189306" y="3376571"/>
            <a:ext cx="449402" cy="34581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  <a:stCxn id="45" idx="4"/>
            <a:endCxn id="54" idx="0"/>
          </p:cNvCxnSpPr>
          <p:nvPr/>
        </p:nvCxnSpPr>
        <p:spPr>
          <a:xfrm flipH="1">
            <a:off x="10127085" y="3386765"/>
            <a:ext cx="280472" cy="33562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cxnSpLocks/>
          </p:cNvCxnSpPr>
          <p:nvPr/>
        </p:nvCxnSpPr>
        <p:spPr>
          <a:xfrm>
            <a:off x="10407557" y="3358652"/>
            <a:ext cx="507347" cy="33562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7615772" y="1829961"/>
            <a:ext cx="1082470" cy="25742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8698242" y="1829961"/>
            <a:ext cx="1115658" cy="286681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114337" y="14551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45201" y="22004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260528" y="23056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44021" y="29990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15868" y="29883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87056" y="2988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913837" y="29702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72969" y="42073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44512" y="4207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906656" y="42073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718853" y="42158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335397" y="1377849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97" y="1377849"/>
                <a:ext cx="8041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15050" y="5690183"/>
                <a:ext cx="11569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Количество реально занятых ячеек: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−1=2⋅6−1=11</m:t>
                    </m:r>
                  </m:oMath>
                </a14:m>
                <a:r>
                  <a:rPr lang="ru-RU" sz="2800" dirty="0"/>
                  <a:t>.</a:t>
                </a:r>
              </a:p>
              <a:p>
                <a:r>
                  <a:rPr lang="ru-RU" sz="2800" dirty="0"/>
                  <a:t>Сколько всего ячеек надо зарезервировать в массиве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?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0" y="5690183"/>
                <a:ext cx="11569583" cy="954107"/>
              </a:xfrm>
              <a:prstGeom prst="rect">
                <a:avLst/>
              </a:prstGeom>
              <a:blipFill>
                <a:blip r:embed="rId3"/>
                <a:stretch>
                  <a:fillRect l="-1054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-80224" y="192426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224" y="1924265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768520" y="488284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0" y="4882849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Овал 33">
            <a:extLst>
              <a:ext uri="{FF2B5EF4-FFF2-40B4-BE49-F238E27FC236}">
                <a16:creationId xmlns:a16="http://schemas.microsoft.com/office/drawing/2014/main" id="{6B0DDD3B-A372-DC1B-BDFE-B28ED6299BCB}"/>
              </a:ext>
            </a:extLst>
          </p:cNvPr>
          <p:cNvSpPr/>
          <p:nvPr/>
        </p:nvSpPr>
        <p:spPr>
          <a:xfrm>
            <a:off x="8995001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B5B43CD-C7BF-8E63-C58A-888C89B13F2E}"/>
              </a:ext>
            </a:extLst>
          </p:cNvPr>
          <p:cNvSpPr/>
          <p:nvPr/>
        </p:nvSpPr>
        <p:spPr>
          <a:xfrm>
            <a:off x="9380493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F8D62F5-F835-EC19-72CC-44C0E22B8B7D}"/>
              </a:ext>
            </a:extLst>
          </p:cNvPr>
          <p:cNvSpPr/>
          <p:nvPr/>
        </p:nvSpPr>
        <p:spPr>
          <a:xfrm>
            <a:off x="6456368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378BF192-B8E1-6F43-9B8F-9BD22E2F2108}"/>
              </a:ext>
            </a:extLst>
          </p:cNvPr>
          <p:cNvSpPr/>
          <p:nvPr/>
        </p:nvSpPr>
        <p:spPr>
          <a:xfrm>
            <a:off x="7094864" y="3982692"/>
            <a:ext cx="268880" cy="243753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A9F563B-E0C8-39B1-0CCA-4C1099787900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6590808" y="3415013"/>
            <a:ext cx="386468" cy="5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CCCE3EA-6503-3892-B85F-EEECA212DFB0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>
            <a:off x="6977276" y="3415013"/>
            <a:ext cx="252028" cy="5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B1E77BD-1EDA-6FD9-3D38-282A4A89DBE4}"/>
              </a:ext>
            </a:extLst>
          </p:cNvPr>
          <p:cNvCxnSpPr>
            <a:stCxn id="42" idx="4"/>
            <a:endCxn id="34" idx="0"/>
          </p:cNvCxnSpPr>
          <p:nvPr/>
        </p:nvCxnSpPr>
        <p:spPr>
          <a:xfrm flipH="1">
            <a:off x="9129441" y="3405860"/>
            <a:ext cx="156999" cy="57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6666CB52-89AE-EB8D-AD07-6FADB35CEE9B}"/>
              </a:ext>
            </a:extLst>
          </p:cNvPr>
          <p:cNvCxnSpPr>
            <a:stCxn id="42" idx="4"/>
            <a:endCxn id="35" idx="0"/>
          </p:cNvCxnSpPr>
          <p:nvPr/>
        </p:nvCxnSpPr>
        <p:spPr>
          <a:xfrm>
            <a:off x="9286440" y="3405860"/>
            <a:ext cx="228493" cy="57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D67AEAB-74E4-A342-D059-1768E3579867}"/>
              </a:ext>
            </a:extLst>
          </p:cNvPr>
          <p:cNvSpPr txBox="1"/>
          <p:nvPr/>
        </p:nvSpPr>
        <p:spPr>
          <a:xfrm>
            <a:off x="6463184" y="4200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2CDA21-1BC5-1B79-3710-62257DC9A07E}"/>
              </a:ext>
            </a:extLst>
          </p:cNvPr>
          <p:cNvSpPr txBox="1"/>
          <p:nvPr/>
        </p:nvSpPr>
        <p:spPr>
          <a:xfrm>
            <a:off x="7110248" y="42006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95A36D-1DDB-0135-D382-B1AB38BBBE17}"/>
              </a:ext>
            </a:extLst>
          </p:cNvPr>
          <p:cNvSpPr txBox="1"/>
          <p:nvPr/>
        </p:nvSpPr>
        <p:spPr>
          <a:xfrm>
            <a:off x="9010941" y="42194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53EB2F-7E6F-C91A-6FB9-FD82B22B69AD}"/>
              </a:ext>
            </a:extLst>
          </p:cNvPr>
          <p:cNvSpPr txBox="1"/>
          <p:nvPr/>
        </p:nvSpPr>
        <p:spPr>
          <a:xfrm>
            <a:off x="9383326" y="4207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643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/>
      <p:bldP spid="103" grpId="0"/>
      <p:bldP spid="34" grpId="0" animBg="1"/>
      <p:bldP spid="35" grpId="0" animBg="1"/>
      <p:bldP spid="37" grpId="0" animBg="1"/>
      <p:bldP spid="38" grpId="0" animBg="1"/>
      <p:bldP spid="116" grpId="0"/>
      <p:bldP spid="117" grpId="0"/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Путаница</a:t>
                </a:r>
              </a:p>
              <a:p>
                <a:pPr lvl="1"/>
                <a:r>
                  <a:rPr lang="ru-RU" dirty="0"/>
                  <a:t>Промежуток</a:t>
                </a:r>
              </a:p>
              <a:p>
                <a:pPr lvl="1"/>
                <a:r>
                  <a:rPr lang="ru-RU" dirty="0"/>
                  <a:t>Интервал</a:t>
                </a:r>
              </a:p>
              <a:p>
                <a:pPr lvl="1"/>
                <a:r>
                  <a:rPr lang="ru-RU" dirty="0"/>
                  <a:t>Отрезок (сегмент)</a:t>
                </a:r>
              </a:p>
              <a:p>
                <a:r>
                  <a:rPr lang="ru-RU" dirty="0"/>
                  <a:t>Будем использовать в основном целочисленные полуинтервалы (левый конец включён, правый не включён):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В языках программирования часто правый конец диапазона не включается (</a:t>
                </a:r>
                <a:r>
                  <a:rPr lang="en-US" dirty="0"/>
                  <a:t>C++, Python)</a:t>
                </a:r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9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Хранение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99475"/>
              </p:ext>
            </p:extLst>
          </p:nvPr>
        </p:nvGraphicFramePr>
        <p:xfrm>
          <a:off x="281322" y="5836064"/>
          <a:ext cx="11503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82794752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4083107174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5932519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0642494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70343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81770582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02764583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688982425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                 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 . .</a:t>
                      </a:r>
                      <a:endParaRPr lang="ru-RU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713177" y="1307663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30" name="Овал 29"/>
          <p:cNvSpPr/>
          <p:nvPr/>
        </p:nvSpPr>
        <p:spPr>
          <a:xfrm>
            <a:off x="1442607" y="212466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33" name="Овал 32"/>
          <p:cNvSpPr/>
          <p:nvPr/>
        </p:nvSpPr>
        <p:spPr>
          <a:xfrm>
            <a:off x="3698032" y="2007874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" name="Овал 35"/>
          <p:cNvSpPr/>
          <p:nvPr/>
        </p:nvSpPr>
        <p:spPr>
          <a:xfrm>
            <a:off x="782420" y="283391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59638" y="282304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Овал 41"/>
          <p:cNvSpPr/>
          <p:nvPr/>
        </p:nvSpPr>
        <p:spPr>
          <a:xfrm>
            <a:off x="3193976" y="2847916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1034448" y="2628721"/>
            <a:ext cx="660187" cy="205194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3950060" y="2511930"/>
            <a:ext cx="738070" cy="372678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1907759" y="3327097"/>
            <a:ext cx="303907" cy="30376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2211666" y="3327097"/>
            <a:ext cx="366199" cy="309345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1694635" y="1811719"/>
            <a:ext cx="1270570" cy="312946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2965205" y="1811719"/>
            <a:ext cx="984855" cy="196155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87915" y="18267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38006" y="2184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51593" y="2135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17" y="2860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693888" y="2893728"/>
            <a:ext cx="3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35702" y="29287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99198" y="34120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56901" y="3430926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-18236" y="582494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36" y="5824946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1195CB1E-A38A-4594-83FF-33530BF862A6}"/>
              </a:ext>
            </a:extLst>
          </p:cNvPr>
          <p:cNvSpPr/>
          <p:nvPr/>
        </p:nvSpPr>
        <p:spPr>
          <a:xfrm>
            <a:off x="162077" y="359241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ru-RU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20DD1E1-254C-44B7-8514-EE6FD2D45FF1}"/>
              </a:ext>
            </a:extLst>
          </p:cNvPr>
          <p:cNvSpPr/>
          <p:nvPr/>
        </p:nvSpPr>
        <p:spPr>
          <a:xfrm>
            <a:off x="1051767" y="3609663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77CDEB5-8086-4027-AABC-71F89BCBAE44}"/>
              </a:ext>
            </a:extLst>
          </p:cNvPr>
          <p:cNvCxnSpPr>
            <a:cxnSpLocks/>
            <a:stCxn id="36" idx="4"/>
            <a:endCxn id="47" idx="0"/>
          </p:cNvCxnSpPr>
          <p:nvPr/>
        </p:nvCxnSpPr>
        <p:spPr>
          <a:xfrm flipH="1">
            <a:off x="414105" y="3337971"/>
            <a:ext cx="620343" cy="254443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BC22-2563-4248-AE14-CB7900859FCD}"/>
              </a:ext>
            </a:extLst>
          </p:cNvPr>
          <p:cNvCxnSpPr>
            <a:cxnSpLocks/>
            <a:stCxn id="36" idx="4"/>
            <a:endCxn id="49" idx="0"/>
          </p:cNvCxnSpPr>
          <p:nvPr/>
        </p:nvCxnSpPr>
        <p:spPr>
          <a:xfrm>
            <a:off x="1034448" y="3337971"/>
            <a:ext cx="269347" cy="271692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cxnSpLocks/>
            <a:stCxn id="30" idx="4"/>
            <a:endCxn id="39" idx="0"/>
          </p:cNvCxnSpPr>
          <p:nvPr/>
        </p:nvCxnSpPr>
        <p:spPr>
          <a:xfrm>
            <a:off x="1694635" y="262872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300575" y="369190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5120605" y="368388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6BA548-9987-4328-9CBE-A3C0AC98648B}"/>
              </a:ext>
            </a:extLst>
          </p:cNvPr>
          <p:cNvSpPr txBox="1"/>
          <p:nvPr/>
        </p:nvSpPr>
        <p:spPr>
          <a:xfrm>
            <a:off x="2771582" y="34150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E4ECE9-BCEE-4C8B-8BDC-1B62D3D65CC8}"/>
              </a:ext>
            </a:extLst>
          </p:cNvPr>
          <p:cNvSpPr txBox="1"/>
          <p:nvPr/>
        </p:nvSpPr>
        <p:spPr>
          <a:xfrm>
            <a:off x="2178266" y="34406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CD58B-076E-4F86-A08C-700CF0623125}"/>
              </a:ext>
            </a:extLst>
          </p:cNvPr>
          <p:cNvSpPr txBox="1"/>
          <p:nvPr/>
        </p:nvSpPr>
        <p:spPr>
          <a:xfrm>
            <a:off x="4058465" y="2953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C16C1F-F1D6-4151-A54B-61FA1267A00B}"/>
              </a:ext>
            </a:extLst>
          </p:cNvPr>
          <p:cNvSpPr txBox="1"/>
          <p:nvPr/>
        </p:nvSpPr>
        <p:spPr>
          <a:xfrm>
            <a:off x="181746" y="3364267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8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AEE032B5-5A6B-4E95-8609-0FDA3FF47FFE}"/>
              </a:ext>
            </a:extLst>
          </p:cNvPr>
          <p:cNvSpPr/>
          <p:nvPr/>
        </p:nvSpPr>
        <p:spPr>
          <a:xfrm>
            <a:off x="3616072" y="3705248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4C999C2-883A-4DE6-A4E4-5BB22CF6C793}"/>
              </a:ext>
            </a:extLst>
          </p:cNvPr>
          <p:cNvSpPr/>
          <p:nvPr/>
        </p:nvSpPr>
        <p:spPr>
          <a:xfrm>
            <a:off x="2865020" y="363856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5783D59-EE1D-4BDC-9040-42F458223E0C}"/>
              </a:ext>
            </a:extLst>
          </p:cNvPr>
          <p:cNvCxnSpPr>
            <a:cxnSpLocks/>
            <a:stCxn id="42" idx="4"/>
            <a:endCxn id="81" idx="0"/>
          </p:cNvCxnSpPr>
          <p:nvPr/>
        </p:nvCxnSpPr>
        <p:spPr>
          <a:xfrm>
            <a:off x="3446004" y="3351972"/>
            <a:ext cx="422096" cy="35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906AFE7-D246-4392-B74A-FA8C1446C0E2}"/>
              </a:ext>
            </a:extLst>
          </p:cNvPr>
          <p:cNvCxnSpPr>
            <a:cxnSpLocks/>
            <a:stCxn id="42" idx="4"/>
            <a:endCxn id="83" idx="0"/>
          </p:cNvCxnSpPr>
          <p:nvPr/>
        </p:nvCxnSpPr>
        <p:spPr>
          <a:xfrm flipH="1">
            <a:off x="3117048" y="3351972"/>
            <a:ext cx="328956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446004" y="2511930"/>
            <a:ext cx="504056" cy="3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Овал 103">
            <a:extLst>
              <a:ext uri="{FF2B5EF4-FFF2-40B4-BE49-F238E27FC236}">
                <a16:creationId xmlns:a16="http://schemas.microsoft.com/office/drawing/2014/main" id="{F3A8C1FA-C641-4DBC-B81E-DA24C5CA03E1}"/>
              </a:ext>
            </a:extLst>
          </p:cNvPr>
          <p:cNvSpPr/>
          <p:nvPr/>
        </p:nvSpPr>
        <p:spPr>
          <a:xfrm>
            <a:off x="4990552" y="43863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24FF1778-5E36-4302-A5DB-A0A055FDEB36}"/>
              </a:ext>
            </a:extLst>
          </p:cNvPr>
          <p:cNvSpPr/>
          <p:nvPr/>
        </p:nvSpPr>
        <p:spPr>
          <a:xfrm>
            <a:off x="5536991" y="4385321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406ABE5-EC0F-4C6A-8886-57297B953336}"/>
              </a:ext>
            </a:extLst>
          </p:cNvPr>
          <p:cNvCxnSpPr>
            <a:stCxn id="63" idx="4"/>
            <a:endCxn id="104" idx="0"/>
          </p:cNvCxnSpPr>
          <p:nvPr/>
        </p:nvCxnSpPr>
        <p:spPr>
          <a:xfrm flipH="1">
            <a:off x="5242580" y="4187941"/>
            <a:ext cx="130053" cy="1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37281CC-B62A-40DA-B2CE-77CEDBA16924}"/>
              </a:ext>
            </a:extLst>
          </p:cNvPr>
          <p:cNvCxnSpPr>
            <a:stCxn id="63" idx="4"/>
            <a:endCxn id="105" idx="0"/>
          </p:cNvCxnSpPr>
          <p:nvPr/>
        </p:nvCxnSpPr>
        <p:spPr>
          <a:xfrm>
            <a:off x="5372633" y="4187941"/>
            <a:ext cx="416386" cy="19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stCxn id="45" idx="4"/>
            <a:endCxn id="62" idx="0"/>
          </p:cNvCxnSpPr>
          <p:nvPr/>
        </p:nvCxnSpPr>
        <p:spPr>
          <a:xfrm flipH="1">
            <a:off x="4552603" y="3369569"/>
            <a:ext cx="135527" cy="32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stCxn id="45" idx="4"/>
            <a:endCxn id="63" idx="0"/>
          </p:cNvCxnSpPr>
          <p:nvPr/>
        </p:nvCxnSpPr>
        <p:spPr>
          <a:xfrm>
            <a:off x="4688130" y="3369569"/>
            <a:ext cx="684503" cy="31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810" y="2884608"/>
            <a:ext cx="510639" cy="484961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CD9B2B-4E80-456B-B17A-0BDCFCAEE0EF}"/>
              </a:ext>
            </a:extLst>
          </p:cNvPr>
          <p:cNvSpPr txBox="1"/>
          <p:nvPr/>
        </p:nvSpPr>
        <p:spPr>
          <a:xfrm>
            <a:off x="3739025" y="34068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480B76C-74E4-4B04-BF31-659EA37616C6}"/>
              </a:ext>
            </a:extLst>
          </p:cNvPr>
          <p:cNvSpPr txBox="1"/>
          <p:nvPr/>
        </p:nvSpPr>
        <p:spPr>
          <a:xfrm>
            <a:off x="4210402" y="34233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B8EC8-426D-4C6A-B448-60885D7E38EC}"/>
              </a:ext>
            </a:extLst>
          </p:cNvPr>
          <p:cNvSpPr txBox="1"/>
          <p:nvPr/>
        </p:nvSpPr>
        <p:spPr>
          <a:xfrm>
            <a:off x="4939569" y="33911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15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A9F79F-89F8-4487-B3EB-C09BA09ECAD4}"/>
              </a:ext>
            </a:extLst>
          </p:cNvPr>
          <p:cNvSpPr txBox="1"/>
          <p:nvPr/>
        </p:nvSpPr>
        <p:spPr>
          <a:xfrm>
            <a:off x="5133504" y="48971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D7325F-48C7-4F6D-A2B8-B6A26B82421F}"/>
              </a:ext>
            </a:extLst>
          </p:cNvPr>
          <p:cNvSpPr txBox="1"/>
          <p:nvPr/>
        </p:nvSpPr>
        <p:spPr>
          <a:xfrm>
            <a:off x="5670540" y="48711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/>
              <p:nvPr/>
            </p:nvSpPr>
            <p:spPr>
              <a:xfrm>
                <a:off x="5252840" y="1526831"/>
                <a:ext cx="6862893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число </a:t>
                </a:r>
                <a:r>
                  <a:rPr lang="en-US" b="0" i="0" dirty="0" err="1"/>
                  <a:t>листьев</a:t>
                </a:r>
                <a:r>
                  <a:rPr lang="en-US" b="0" i="0" dirty="0"/>
                  <a:t> в </a:t>
                </a:r>
                <a:r>
                  <a:rPr lang="en-US" b="0" i="0" dirty="0" err="1"/>
                  <a:t>дереве</a:t>
                </a:r>
                <a:r>
                  <a:rPr lang="en-US" b="0" i="0" dirty="0"/>
                  <a:t> (</a:t>
                </a:r>
                <a:r>
                  <a:rPr lang="en-US" b="0" i="0" dirty="0" err="1"/>
                  <a:t>число</a:t>
                </a:r>
                <a:r>
                  <a:rPr lang="en-US" b="0" i="0" dirty="0"/>
                  <a:t> </a:t>
                </a:r>
                <a:r>
                  <a:rPr lang="en-US" b="0" i="0" dirty="0" err="1"/>
                  <a:t>элементов</a:t>
                </a:r>
                <a:r>
                  <a:rPr lang="en-US" b="0" i="0" dirty="0"/>
                  <a:t> </a:t>
                </a:r>
                <a:r>
                  <a:rPr lang="ru-RU" b="0" i="0" dirty="0"/>
                  <a:t>в массиве)</a:t>
                </a:r>
                <a:endParaRPr lang="ru-RU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1    </m:t>
                    </m:r>
                  </m:oMath>
                </a14:m>
                <a:r>
                  <a:rPr lang="ru-RU" b="0" i="0" dirty="0"/>
                  <a:t>число реально занятых ячеек массива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 теореме)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        </a:t>
                </a:r>
                <a:r>
                  <a:rPr lang="ru-RU" i="0" dirty="0"/>
                  <a:t>число листьев на предпоследнем слое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2) </m:t>
                    </m:r>
                  </m:oMath>
                </a14:m>
                <a:r>
                  <a:rPr lang="ru-RU" b="0" i="0" dirty="0"/>
                  <a:t>число свободных элементов в массиве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__________________________________________________________</a:t>
                </a:r>
              </a:p>
              <a:p>
                <a:r>
                  <a:rPr lang="ru-RU" dirty="0"/>
                  <a:t>требуемая память для массива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:</a:t>
                </a:r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F47391D-CE69-4810-B1F2-55FA80F7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40" y="1526831"/>
                <a:ext cx="6862893" cy="2492990"/>
              </a:xfrm>
              <a:prstGeom prst="rect">
                <a:avLst/>
              </a:prstGeom>
              <a:blipFill>
                <a:blip r:embed="rId3"/>
                <a:stretch>
                  <a:fillRect l="-2133" t="-31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617D8BC9-3BCF-4D11-9127-86CC4EEE2D52}"/>
              </a:ext>
            </a:extLst>
          </p:cNvPr>
          <p:cNvSpPr/>
          <p:nvPr/>
        </p:nvSpPr>
        <p:spPr>
          <a:xfrm rot="16200000">
            <a:off x="6574005" y="3474374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578C8C5B-F1DD-4AD3-9007-0F5B09100519}"/>
              </a:ext>
            </a:extLst>
          </p:cNvPr>
          <p:cNvSpPr/>
          <p:nvPr/>
        </p:nvSpPr>
        <p:spPr>
          <a:xfrm rot="16200000">
            <a:off x="7892692" y="3467509"/>
            <a:ext cx="325368" cy="10507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0F70-1F86-4AA8-A962-21849203348C}"/>
              </a:ext>
            </a:extLst>
          </p:cNvPr>
          <p:cNvSpPr txBox="1"/>
          <p:nvPr/>
        </p:nvSpPr>
        <p:spPr>
          <a:xfrm>
            <a:off x="6409371" y="4185269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используемая память</a:t>
            </a:r>
            <a:endParaRPr lang="ru-B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A8119F-30B4-4722-B2B5-BE6E71C4987F}"/>
              </a:ext>
            </a:extLst>
          </p:cNvPr>
          <p:cNvSpPr txBox="1"/>
          <p:nvPr/>
        </p:nvSpPr>
        <p:spPr>
          <a:xfrm>
            <a:off x="7654788" y="4177932"/>
            <a:ext cx="130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неиспользуемая память</a:t>
            </a:r>
            <a:endParaRPr lang="ru-BY" sz="12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656407C-DA94-1B0D-4EB3-2EEFCBF8E1B1}"/>
              </a:ext>
            </a:extLst>
          </p:cNvPr>
          <p:cNvSpPr/>
          <p:nvPr/>
        </p:nvSpPr>
        <p:spPr>
          <a:xfrm>
            <a:off x="44708" y="467078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394876A-72B6-80B8-8551-5729EA5E2E6A}"/>
              </a:ext>
            </a:extLst>
          </p:cNvPr>
          <p:cNvSpPr/>
          <p:nvPr/>
        </p:nvSpPr>
        <p:spPr>
          <a:xfrm>
            <a:off x="3274798" y="4689582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E1F9AE-63D3-61F6-DC8D-F32986AF8078}"/>
              </a:ext>
            </a:extLst>
          </p:cNvPr>
          <p:cNvSpPr/>
          <p:nvPr/>
        </p:nvSpPr>
        <p:spPr>
          <a:xfrm>
            <a:off x="2922145" y="4689583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F3A6B40-77D5-45B1-EA5F-0C25B811256F}"/>
              </a:ext>
            </a:extLst>
          </p:cNvPr>
          <p:cNvSpPr/>
          <p:nvPr/>
        </p:nvSpPr>
        <p:spPr>
          <a:xfrm>
            <a:off x="2569538" y="4670784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9EFB0D0-931E-2703-C8F8-DF987C765BD9}"/>
              </a:ext>
            </a:extLst>
          </p:cNvPr>
          <p:cNvSpPr/>
          <p:nvPr/>
        </p:nvSpPr>
        <p:spPr>
          <a:xfrm>
            <a:off x="2235685" y="4670784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B0165A0-E4F0-0E75-5D7A-34D3C91A01E0}"/>
              </a:ext>
            </a:extLst>
          </p:cNvPr>
          <p:cNvSpPr/>
          <p:nvPr/>
        </p:nvSpPr>
        <p:spPr>
          <a:xfrm>
            <a:off x="1864873" y="4637086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189AB69-8EAE-6442-3CC1-E479143B8282}"/>
              </a:ext>
            </a:extLst>
          </p:cNvPr>
          <p:cNvSpPr/>
          <p:nvPr/>
        </p:nvSpPr>
        <p:spPr>
          <a:xfrm>
            <a:off x="1530499" y="465336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03A0B1A-E5C1-3C13-A032-9AE09416681B}"/>
              </a:ext>
            </a:extLst>
          </p:cNvPr>
          <p:cNvSpPr/>
          <p:nvPr/>
        </p:nvSpPr>
        <p:spPr>
          <a:xfrm>
            <a:off x="1219916" y="4670784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353C68-B825-96A8-483C-AD5E44748E1E}"/>
              </a:ext>
            </a:extLst>
          </p:cNvPr>
          <p:cNvSpPr/>
          <p:nvPr/>
        </p:nvSpPr>
        <p:spPr>
          <a:xfrm>
            <a:off x="810948" y="4663170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08C3110-495C-C6F2-FC60-2E461E50FC57}"/>
              </a:ext>
            </a:extLst>
          </p:cNvPr>
          <p:cNvSpPr/>
          <p:nvPr/>
        </p:nvSpPr>
        <p:spPr>
          <a:xfrm>
            <a:off x="406630" y="468364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286FCF9-2E45-0792-B435-19FFB3C70C4D}"/>
              </a:ext>
            </a:extLst>
          </p:cNvPr>
          <p:cNvSpPr/>
          <p:nvPr/>
        </p:nvSpPr>
        <p:spPr>
          <a:xfrm>
            <a:off x="3632006" y="468364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0AF6324-220E-7C9B-DC68-14CA5FAEF97D}"/>
              </a:ext>
            </a:extLst>
          </p:cNvPr>
          <p:cNvSpPr/>
          <p:nvPr/>
        </p:nvSpPr>
        <p:spPr>
          <a:xfrm>
            <a:off x="4312079" y="4665431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63CF3DC-AF30-1925-D5D2-189C10B31BB9}"/>
              </a:ext>
            </a:extLst>
          </p:cNvPr>
          <p:cNvSpPr/>
          <p:nvPr/>
        </p:nvSpPr>
        <p:spPr>
          <a:xfrm>
            <a:off x="3981503" y="4690433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2EBFBF4-901D-BF42-B96D-A8566F3DEC8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9148" y="4096470"/>
            <a:ext cx="208570" cy="57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A4121BF1-0306-DAD9-5464-571AFE7D0C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87718" y="4096470"/>
            <a:ext cx="153352" cy="587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DA6350EB-E27A-805F-47D9-BF920D14C14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45388" y="4113719"/>
            <a:ext cx="332020" cy="54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45F05FF-2819-E75D-BDA3-F1A2FEA04219}"/>
              </a:ext>
            </a:extLst>
          </p:cNvPr>
          <p:cNvCxnSpPr>
            <a:stCxn id="49" idx="4"/>
            <a:endCxn id="16" idx="0"/>
          </p:cNvCxnSpPr>
          <p:nvPr/>
        </p:nvCxnSpPr>
        <p:spPr>
          <a:xfrm>
            <a:off x="1303795" y="4113719"/>
            <a:ext cx="50561" cy="55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17A1B7E-61BC-0DE9-E10E-AC110686EC7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664939" y="4134913"/>
            <a:ext cx="216433" cy="5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04DEEF4C-6E99-582E-6AA7-B6DAC6583E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881372" y="4134913"/>
            <a:ext cx="117941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F1445DF3-E0CD-C4BC-0773-CC3C68502A6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370125" y="4140498"/>
            <a:ext cx="181353" cy="5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B0559B7A-D8FC-3818-5922-1DCCF210EE79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2577865" y="4140498"/>
            <a:ext cx="215653" cy="52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Овал 111">
            <a:extLst>
              <a:ext uri="{FF2B5EF4-FFF2-40B4-BE49-F238E27FC236}">
                <a16:creationId xmlns:a16="http://schemas.microsoft.com/office/drawing/2014/main" id="{8BD47159-BDA4-CFEC-4AA8-562F0A807C9E}"/>
              </a:ext>
            </a:extLst>
          </p:cNvPr>
          <p:cNvSpPr/>
          <p:nvPr/>
        </p:nvSpPr>
        <p:spPr>
          <a:xfrm>
            <a:off x="4652902" y="4653365"/>
            <a:ext cx="268880" cy="243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E73F2732-95DF-6731-AAD9-02487A6AB7C5}"/>
              </a:ext>
            </a:extLst>
          </p:cNvPr>
          <p:cNvCxnSpPr>
            <a:stCxn id="83" idx="4"/>
            <a:endCxn id="9" idx="0"/>
          </p:cNvCxnSpPr>
          <p:nvPr/>
        </p:nvCxnSpPr>
        <p:spPr>
          <a:xfrm flipH="1">
            <a:off x="3056585" y="4142622"/>
            <a:ext cx="60463" cy="5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E8BCD17-355E-838B-21EA-A534C56AC5E6}"/>
              </a:ext>
            </a:extLst>
          </p:cNvPr>
          <p:cNvCxnSpPr>
            <a:stCxn id="83" idx="4"/>
            <a:endCxn id="8" idx="0"/>
          </p:cNvCxnSpPr>
          <p:nvPr/>
        </p:nvCxnSpPr>
        <p:spPr>
          <a:xfrm>
            <a:off x="3117048" y="4142622"/>
            <a:ext cx="292190" cy="54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45BFB8BF-F5E1-4F35-A70D-2C38E63B9BA7}"/>
              </a:ext>
            </a:extLst>
          </p:cNvPr>
          <p:cNvCxnSpPr>
            <a:stCxn id="81" idx="4"/>
            <a:endCxn id="20" idx="0"/>
          </p:cNvCxnSpPr>
          <p:nvPr/>
        </p:nvCxnSpPr>
        <p:spPr>
          <a:xfrm flipH="1">
            <a:off x="3766446" y="4209304"/>
            <a:ext cx="101654" cy="47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BAE2B403-0105-1084-70EE-0FE649BB4C6F}"/>
              </a:ext>
            </a:extLst>
          </p:cNvPr>
          <p:cNvCxnSpPr>
            <a:stCxn id="81" idx="4"/>
            <a:endCxn id="27" idx="0"/>
          </p:cNvCxnSpPr>
          <p:nvPr/>
        </p:nvCxnSpPr>
        <p:spPr>
          <a:xfrm>
            <a:off x="3868100" y="4209304"/>
            <a:ext cx="247843" cy="48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BF4CF32C-3B62-FE23-8181-10B1B73052DE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 flipH="1">
            <a:off x="4446519" y="4195958"/>
            <a:ext cx="106084" cy="4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DACF707D-CE34-0BBF-49DA-7DC34061B56F}"/>
              </a:ext>
            </a:extLst>
          </p:cNvPr>
          <p:cNvCxnSpPr>
            <a:stCxn id="62" idx="4"/>
            <a:endCxn id="112" idx="0"/>
          </p:cNvCxnSpPr>
          <p:nvPr/>
        </p:nvCxnSpPr>
        <p:spPr>
          <a:xfrm>
            <a:off x="4552603" y="4195958"/>
            <a:ext cx="234739" cy="45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  <p:bldP spid="6" grpId="0"/>
      <p:bldP spid="5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1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Хранение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95400" y="1844824"/>
                <a:ext cx="5400600" cy="3744416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 том случае, когда </a:t>
                </a:r>
                <a:r>
                  <a:rPr lang="en-US" dirty="0"/>
                  <a:t>n </a:t>
                </a:r>
                <a:r>
                  <a:rPr lang="ru-RU" dirty="0"/>
                  <a:t>не является степенью 2, дерево не является полным, из-за чего в массиве могут быть неиспользуемые ячейки.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Чтобы места гарантированно хватило, можно выставить размер массива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5400" y="1844824"/>
                <a:ext cx="5400600" cy="3744416"/>
              </a:xfrm>
              <a:blipFill>
                <a:blip r:embed="rId2"/>
                <a:stretch>
                  <a:fillRect l="-2257" t="-2769" r="-2370" b="-40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067755"/>
              </p:ext>
            </p:extLst>
          </p:nvPr>
        </p:nvGraphicFramePr>
        <p:xfrm>
          <a:off x="6848450" y="1600202"/>
          <a:ext cx="4925973" cy="434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25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отрезков. Построение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2064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04112" y="1600203"/>
            <a:ext cx="447828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1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2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3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/>
          <a:lstStyle/>
          <a:p>
            <a:r>
              <a:rPr lang="ru-RU" dirty="0"/>
              <a:t>Дерево отрезков. Построение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6482"/>
              </p:ext>
            </p:extLst>
          </p:nvPr>
        </p:nvGraphicFramePr>
        <p:xfrm>
          <a:off x="332341" y="5833169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2478649" y="1327569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393326" y="212466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6848" y="2035533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33139" y="2833915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Овал 38"/>
          <p:cNvSpPr/>
          <p:nvPr/>
        </p:nvSpPr>
        <p:spPr>
          <a:xfrm>
            <a:off x="1910357" y="282304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144695" y="284791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655731" y="363085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2325837" y="363644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8" name="Прямая со стрелкой 67"/>
          <p:cNvCxnSpPr>
            <a:cxnSpLocks/>
            <a:stCxn id="30" idx="4"/>
            <a:endCxn id="36" idx="0"/>
          </p:cNvCxnSpPr>
          <p:nvPr/>
        </p:nvCxnSpPr>
        <p:spPr>
          <a:xfrm flipH="1">
            <a:off x="985167" y="2628721"/>
            <a:ext cx="660187" cy="20519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4"/>
            <a:endCxn id="45" idx="0"/>
          </p:cNvCxnSpPr>
          <p:nvPr/>
        </p:nvCxnSpPr>
        <p:spPr>
          <a:xfrm>
            <a:off x="3958876" y="2539589"/>
            <a:ext cx="745440" cy="39435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39" idx="4"/>
            <a:endCxn id="48" idx="0"/>
          </p:cNvCxnSpPr>
          <p:nvPr/>
        </p:nvCxnSpPr>
        <p:spPr>
          <a:xfrm flipH="1">
            <a:off x="1907759" y="3327097"/>
            <a:ext cx="254626" cy="30376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39" idx="4"/>
            <a:endCxn id="51" idx="0"/>
          </p:cNvCxnSpPr>
          <p:nvPr/>
        </p:nvCxnSpPr>
        <p:spPr>
          <a:xfrm>
            <a:off x="2162385" y="3327097"/>
            <a:ext cx="415480" cy="30934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4"/>
            <a:endCxn id="30" idx="0"/>
          </p:cNvCxnSpPr>
          <p:nvPr/>
        </p:nvCxnSpPr>
        <p:spPr>
          <a:xfrm flipH="1">
            <a:off x="1645354" y="1831625"/>
            <a:ext cx="1085323" cy="29304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cxnSpLocks/>
            <a:stCxn id="3" idx="4"/>
            <a:endCxn id="33" idx="0"/>
          </p:cNvCxnSpPr>
          <p:nvPr/>
        </p:nvCxnSpPr>
        <p:spPr>
          <a:xfrm>
            <a:off x="2730677" y="1831625"/>
            <a:ext cx="1228199" cy="20390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987497" y="1269327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97" y="1269327"/>
                <a:ext cx="59368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32903" y="1966763"/>
                <a:ext cx="627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3" y="1966763"/>
                <a:ext cx="627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134519" y="1998187"/>
                <a:ext cx="6115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19" y="1998187"/>
                <a:ext cx="61153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05897" y="2783261"/>
                <a:ext cx="6601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" y="2783261"/>
                <a:ext cx="6601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1374078" y="2783261"/>
                <a:ext cx="684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4078" y="2783261"/>
                <a:ext cx="684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698940" y="2743215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40" y="2743215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71886" y="3770068"/>
                <a:ext cx="7417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86" y="3770068"/>
                <a:ext cx="74172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9854" y="582494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" y="5824946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cxnSpLocks/>
            <a:stCxn id="30" idx="4"/>
            <a:endCxn id="39" idx="0"/>
          </p:cNvCxnSpPr>
          <p:nvPr/>
        </p:nvCxnSpPr>
        <p:spPr>
          <a:xfrm>
            <a:off x="1645354" y="262872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4129110" y="368790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4707607" y="3683653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E4ECE9-BCEE-4C8B-8BDC-1B62D3D65CC8}"/>
                  </a:ext>
                </a:extLst>
              </p:cNvPr>
              <p:cNvSpPr txBox="1"/>
              <p:nvPr/>
            </p:nvSpPr>
            <p:spPr>
              <a:xfrm>
                <a:off x="2841693" y="3791036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E4ECE9-BCEE-4C8B-8BDC-1B62D3D6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93" y="3791036"/>
                <a:ext cx="6786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3396723" y="2539589"/>
            <a:ext cx="562153" cy="3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4381138" y="341890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4704316" y="341890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48996" y="2933948"/>
            <a:ext cx="510639" cy="484961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80B76C-74E4-4B04-BF31-659EA37616C6}"/>
                  </a:ext>
                </a:extLst>
              </p:cNvPr>
              <p:cNvSpPr txBox="1"/>
              <p:nvPr/>
            </p:nvSpPr>
            <p:spPr>
              <a:xfrm>
                <a:off x="3511799" y="3809794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80B76C-74E4-4B04-BF31-659EA3761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99" y="3809794"/>
                <a:ext cx="6786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70B8EC8-426D-4C6A-B448-60885D7E38EC}"/>
                  </a:ext>
                </a:extLst>
              </p:cNvPr>
              <p:cNvSpPr txBox="1"/>
              <p:nvPr/>
            </p:nvSpPr>
            <p:spPr>
              <a:xfrm>
                <a:off x="5270376" y="3858721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70B8EC8-426D-4C6A-B448-60885D7E3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76" y="3858721"/>
                <a:ext cx="6786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4307"/>
              </p:ext>
            </p:extLst>
          </p:nvPr>
        </p:nvGraphicFramePr>
        <p:xfrm>
          <a:off x="474102" y="501967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D332C5-66EF-4D1D-ABC5-8AE9E6C7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74225"/>
              </p:ext>
            </p:extLst>
          </p:nvPr>
        </p:nvGraphicFramePr>
        <p:xfrm>
          <a:off x="402651" y="5389722"/>
          <a:ext cx="300086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/>
              <p:nvPr/>
            </p:nvSpPr>
            <p:spPr>
              <a:xfrm>
                <a:off x="95737" y="502039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" y="5020390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2969906" y="1499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[0,6)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1861172" y="21917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[0,3)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4207033" y="21300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[3,6)</a:t>
            </a:r>
            <a:endParaRPr lang="ru-BY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9B7B4F-69F0-4B49-B60E-DA05CF8EF1BA}"/>
              </a:ext>
            </a:extLst>
          </p:cNvPr>
          <p:cNvSpPr txBox="1"/>
          <p:nvPr/>
        </p:nvSpPr>
        <p:spPr>
          <a:xfrm>
            <a:off x="6970253" y="2718918"/>
            <a:ext cx="57623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4924335" y="29522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,6)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4754183" y="41984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4101245" y="42004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3062637" y="33216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668711" y="33299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2317903" y="41917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1585231" y="4156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3ED1F2-A6D6-4099-8707-B550F9EB6052}"/>
              </a:ext>
            </a:extLst>
          </p:cNvPr>
          <p:cNvSpPr txBox="1"/>
          <p:nvPr/>
        </p:nvSpPr>
        <p:spPr>
          <a:xfrm>
            <a:off x="260948" y="5817147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7E70D1-743A-4363-8366-52C6A88BB81B}"/>
              </a:ext>
            </a:extLst>
          </p:cNvPr>
          <p:cNvSpPr txBox="1"/>
          <p:nvPr/>
        </p:nvSpPr>
        <p:spPr>
          <a:xfrm>
            <a:off x="591971" y="58249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537847-4B7B-4476-9992-90FAB13EF225}"/>
              </a:ext>
            </a:extLst>
          </p:cNvPr>
          <p:cNvSpPr txBox="1"/>
          <p:nvPr/>
        </p:nvSpPr>
        <p:spPr>
          <a:xfrm>
            <a:off x="985368" y="583316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564654-8BF7-4230-B9EB-DD69D3B39DFC}"/>
              </a:ext>
            </a:extLst>
          </p:cNvPr>
          <p:cNvSpPr txBox="1"/>
          <p:nvPr/>
        </p:nvSpPr>
        <p:spPr>
          <a:xfrm>
            <a:off x="1357057" y="581490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51E37E-03EB-4680-9C99-B2C819AE6D17}"/>
              </a:ext>
            </a:extLst>
          </p:cNvPr>
          <p:cNvSpPr txBox="1"/>
          <p:nvPr/>
        </p:nvSpPr>
        <p:spPr>
          <a:xfrm>
            <a:off x="1765333" y="583430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0BD034-654C-49F0-9EA4-ABF19347224C}"/>
              </a:ext>
            </a:extLst>
          </p:cNvPr>
          <p:cNvSpPr txBox="1"/>
          <p:nvPr/>
        </p:nvSpPr>
        <p:spPr>
          <a:xfrm>
            <a:off x="2111628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D6E0A9-E314-46E3-8048-0752515A4C28}"/>
              </a:ext>
            </a:extLst>
          </p:cNvPr>
          <p:cNvSpPr txBox="1"/>
          <p:nvPr/>
        </p:nvSpPr>
        <p:spPr>
          <a:xfrm>
            <a:off x="2458968" y="583655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D0815F-24F7-4484-A6C2-8F8B034F0600}"/>
              </a:ext>
            </a:extLst>
          </p:cNvPr>
          <p:cNvSpPr txBox="1"/>
          <p:nvPr/>
        </p:nvSpPr>
        <p:spPr>
          <a:xfrm>
            <a:off x="3544620" y="585276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F60158-A542-4FB6-85A5-60D9F03C133C}"/>
              </a:ext>
            </a:extLst>
          </p:cNvPr>
          <p:cNvSpPr txBox="1"/>
          <p:nvPr/>
        </p:nvSpPr>
        <p:spPr>
          <a:xfrm>
            <a:off x="3926249" y="5833695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D4768D-D1CC-4693-950D-DD9377252084}"/>
              </a:ext>
            </a:extLst>
          </p:cNvPr>
          <p:cNvSpPr txBox="1"/>
          <p:nvPr/>
        </p:nvSpPr>
        <p:spPr>
          <a:xfrm>
            <a:off x="5088059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0FEF24-FCA0-4AD3-8C2C-288D7AF8C840}"/>
              </a:ext>
            </a:extLst>
          </p:cNvPr>
          <p:cNvSpPr txBox="1"/>
          <p:nvPr/>
        </p:nvSpPr>
        <p:spPr>
          <a:xfrm>
            <a:off x="5468190" y="584270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2356897" y="28859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1</a:t>
            </a:r>
            <a:r>
              <a:rPr lang="en-US" dirty="0"/>
              <a:t>,3)</a:t>
            </a:r>
            <a:endParaRPr lang="ru-BY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D4489C-4005-488C-B176-F932BEBCD1ED}"/>
              </a:ext>
            </a:extLst>
          </p:cNvPr>
          <p:cNvSpPr txBox="1"/>
          <p:nvPr/>
        </p:nvSpPr>
        <p:spPr>
          <a:xfrm>
            <a:off x="6888088" y="1496915"/>
            <a:ext cx="4571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DoBuild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ru-RU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/>
              <p:nvPr/>
            </p:nvSpPr>
            <p:spPr>
              <a:xfrm>
                <a:off x="3703677" y="5065428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77" y="5065428"/>
                <a:ext cx="8041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2ECAC10-C369-2EF4-0FD0-59C4966CE2FD}"/>
              </a:ext>
            </a:extLst>
          </p:cNvPr>
          <p:cNvCxnSpPr/>
          <p:nvPr/>
        </p:nvCxnSpPr>
        <p:spPr>
          <a:xfrm flipV="1">
            <a:off x="6866031" y="2419654"/>
            <a:ext cx="5278641" cy="5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FEC29-541C-9D75-F8D3-23F1DFDC8603}"/>
                  </a:ext>
                </a:extLst>
              </p:cNvPr>
              <p:cNvSpPr txBox="1"/>
              <p:nvPr/>
            </p:nvSpPr>
            <p:spPr>
              <a:xfrm>
                <a:off x="4012994" y="282304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FEC29-541C-9D75-F8D3-23F1DFDC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94" y="2823041"/>
                <a:ext cx="5936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8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3" grpId="0" animBg="1"/>
      <p:bldP spid="36" grpId="0" animBg="1"/>
      <p:bldP spid="39" grpId="0" animBg="1"/>
      <p:bldP spid="42" grpId="0" animBg="1"/>
      <p:bldP spid="48" grpId="0" animBg="1"/>
      <p:bldP spid="51" grpId="0" animBg="1"/>
      <p:bldP spid="89" grpId="0"/>
      <p:bldP spid="90" grpId="0"/>
      <p:bldP spid="91" grpId="0"/>
      <p:bldP spid="92" grpId="0"/>
      <p:bldP spid="93" grpId="0"/>
      <p:bldP spid="95" grpId="0"/>
      <p:bldP spid="97" grpId="0"/>
      <p:bldP spid="62" grpId="0" animBg="1"/>
      <p:bldP spid="63" grpId="0" animBg="1"/>
      <p:bldP spid="71" grpId="0"/>
      <p:bldP spid="45" grpId="0" animBg="1"/>
      <p:bldP spid="116" grpId="0"/>
      <p:bldP spid="117" grpId="0"/>
      <p:bldP spid="9" grpId="0"/>
      <p:bldP spid="61" grpId="0"/>
      <p:bldP spid="64" grpId="0"/>
      <p:bldP spid="65" grpId="0"/>
      <p:bldP spid="67" grpId="0"/>
      <p:bldP spid="70" grpId="0"/>
      <p:bldP spid="72" grpId="0"/>
      <p:bldP spid="75" grpId="0"/>
      <p:bldP spid="77" grpId="0"/>
      <p:bldP spid="80" grpId="0"/>
      <p:bldP spid="82" grpId="0"/>
      <p:bldP spid="94" grpId="0"/>
      <p:bldP spid="98" grpId="0"/>
      <p:bldP spid="99" grpId="0"/>
      <p:bldP spid="100" grpId="0"/>
      <p:bldP spid="102" grpId="0"/>
      <p:bldP spid="106" grpId="0"/>
      <p:bldP spid="108" grpId="0"/>
      <p:bldP spid="109" grpId="0"/>
      <p:bldP spid="110" grpId="0"/>
      <p:bldP spid="111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669" y="2060848"/>
            <a:ext cx="6350496" cy="3484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600056" y="1600203"/>
            <a:ext cx="51743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/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FD768B-2DEF-4706-B105-C52331C2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1" y="1456548"/>
                <a:ext cx="1103784" cy="461665"/>
              </a:xfrm>
              <a:prstGeom prst="rect">
                <a:avLst/>
              </a:prstGeom>
              <a:blipFill>
                <a:blip r:embed="rId2"/>
                <a:stretch>
                  <a:fillRect l="-2210" r="-3038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Модификация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96667" y="2168354"/>
            <a:ext cx="5174366" cy="2692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DoAdd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592509" y="1348950"/>
            <a:ext cx="5174366" cy="7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55EA9F5-5E5B-4C4E-B8B8-62FA3590AC8A}"/>
              </a:ext>
            </a:extLst>
          </p:cNvPr>
          <p:cNvSpPr/>
          <p:nvPr/>
        </p:nvSpPr>
        <p:spPr>
          <a:xfrm>
            <a:off x="2298950" y="229400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D3C67C-B788-409C-A4E4-7FC5B8E4A894}"/>
              </a:ext>
            </a:extLst>
          </p:cNvPr>
          <p:cNvSpPr/>
          <p:nvPr/>
        </p:nvSpPr>
        <p:spPr>
          <a:xfrm>
            <a:off x="1340692" y="297604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837235-6996-4C63-8CF7-5C2B6EB800F9}"/>
              </a:ext>
            </a:extLst>
          </p:cNvPr>
          <p:cNvSpPr/>
          <p:nvPr/>
        </p:nvSpPr>
        <p:spPr>
          <a:xfrm>
            <a:off x="3184876" y="2840795"/>
            <a:ext cx="504056" cy="471400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BF74288-5DBC-4CF9-9A65-662C81092CD9}"/>
              </a:ext>
            </a:extLst>
          </p:cNvPr>
          <p:cNvSpPr/>
          <p:nvPr/>
        </p:nvSpPr>
        <p:spPr>
          <a:xfrm>
            <a:off x="680505" y="3685295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EED581A-4437-4C98-9F27-24390EDE41E8}"/>
              </a:ext>
            </a:extLst>
          </p:cNvPr>
          <p:cNvSpPr/>
          <p:nvPr/>
        </p:nvSpPr>
        <p:spPr>
          <a:xfrm>
            <a:off x="1857723" y="3674421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78F936E-D963-471F-988F-7302B23B99A7}"/>
              </a:ext>
            </a:extLst>
          </p:cNvPr>
          <p:cNvSpPr/>
          <p:nvPr/>
        </p:nvSpPr>
        <p:spPr>
          <a:xfrm>
            <a:off x="3092061" y="369929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6CBC6B-125E-417D-9560-742042FEFF92}"/>
              </a:ext>
            </a:extLst>
          </p:cNvPr>
          <p:cNvSpPr/>
          <p:nvPr/>
        </p:nvSpPr>
        <p:spPr>
          <a:xfrm>
            <a:off x="1603097" y="448223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9DB542E-E930-45DD-B906-D0C6D09413D5}"/>
              </a:ext>
            </a:extLst>
          </p:cNvPr>
          <p:cNvSpPr/>
          <p:nvPr/>
        </p:nvSpPr>
        <p:spPr>
          <a:xfrm>
            <a:off x="2273203" y="448782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0C55635-F0E6-4C6A-B04C-6A063A1AADF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932533" y="3480101"/>
            <a:ext cx="660187" cy="205194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6D59688-EF53-47F3-B979-735537A7405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436904" y="3312195"/>
            <a:ext cx="979965" cy="512729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5E6C670-B61A-4B67-8C39-2DA72D51115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855125" y="4178477"/>
            <a:ext cx="254626" cy="303760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9EBB14-DFC5-4599-B454-7C657DBE31F6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2109751" y="4178477"/>
            <a:ext cx="415480" cy="309345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37F026A-7F07-4A00-96B0-D261587ED94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92720" y="2798057"/>
            <a:ext cx="958258" cy="177988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5E7AE9-6E60-4D63-A127-CB791C60C20F}"/>
              </a:ext>
            </a:extLst>
          </p:cNvPr>
          <p:cNvCxnSpPr>
            <a:cxnSpLocks/>
            <a:stCxn id="6" idx="4"/>
            <a:endCxn id="79" idx="2"/>
          </p:cNvCxnSpPr>
          <p:nvPr/>
        </p:nvCxnSpPr>
        <p:spPr>
          <a:xfrm>
            <a:off x="2550978" y="2798057"/>
            <a:ext cx="630027" cy="197426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A8387A-5D52-4DE2-9D45-E2F40008906F}"/>
                  </a:ext>
                </a:extLst>
              </p:cNvPr>
              <p:cNvSpPr txBox="1"/>
              <p:nvPr/>
            </p:nvSpPr>
            <p:spPr>
              <a:xfrm>
                <a:off x="1777746" y="2393764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A8387A-5D52-4DE2-9D45-E2F40008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46" y="2393764"/>
                <a:ext cx="59368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DC7A9C-E73D-42FB-92C0-4F78A346DB22}"/>
                  </a:ext>
                </a:extLst>
              </p:cNvPr>
              <p:cNvSpPr txBox="1"/>
              <p:nvPr/>
            </p:nvSpPr>
            <p:spPr>
              <a:xfrm>
                <a:off x="711405" y="3052153"/>
                <a:ext cx="627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DC7A9C-E73D-42FB-92C0-4F78A346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5" y="3052153"/>
                <a:ext cx="627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286D8-4E52-46B1-89DD-60700384AE7F}"/>
                  </a:ext>
                </a:extLst>
              </p:cNvPr>
              <p:cNvSpPr txBox="1"/>
              <p:nvPr/>
            </p:nvSpPr>
            <p:spPr>
              <a:xfrm>
                <a:off x="2544067" y="3002881"/>
                <a:ext cx="671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F286D8-4E52-46B1-89DD-60700384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67" y="3002881"/>
                <a:ext cx="6715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3012-394A-4242-9F3D-4C40D4FEC2B6}"/>
                  </a:ext>
                </a:extLst>
              </p:cNvPr>
              <p:cNvSpPr txBox="1"/>
              <p:nvPr/>
            </p:nvSpPr>
            <p:spPr>
              <a:xfrm>
                <a:off x="125950" y="375876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3012-394A-4242-9F3D-4C40D4FE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0" y="3758766"/>
                <a:ext cx="593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8B4D14-BD27-460D-8D85-717B8DFFE89C}"/>
                  </a:ext>
                </a:extLst>
              </p:cNvPr>
              <p:cNvSpPr txBox="1"/>
              <p:nvPr/>
            </p:nvSpPr>
            <p:spPr>
              <a:xfrm flipH="1">
                <a:off x="1252419" y="3800945"/>
                <a:ext cx="6985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8B4D14-BD27-460D-8D85-717B8DFF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2419" y="3800945"/>
                <a:ext cx="6985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52569-28C8-42C2-BE4B-30408A75DFD2}"/>
                  </a:ext>
                </a:extLst>
              </p:cNvPr>
              <p:cNvSpPr txBox="1"/>
              <p:nvPr/>
            </p:nvSpPr>
            <p:spPr>
              <a:xfrm>
                <a:off x="2576769" y="3827283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452569-28C8-42C2-BE4B-30408A75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69" y="3827283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27035-05E2-4443-B125-DD54BB6F740A}"/>
                  </a:ext>
                </a:extLst>
              </p:cNvPr>
              <p:cNvSpPr txBox="1"/>
              <p:nvPr/>
            </p:nvSpPr>
            <p:spPr>
              <a:xfrm>
                <a:off x="875566" y="4601350"/>
                <a:ext cx="746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27035-05E2-4443-B125-DD54BB6F7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66" y="4601350"/>
                <a:ext cx="74643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2D368EB-26E7-4B78-BFD2-1F4C6614A95E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592720" y="3480101"/>
            <a:ext cx="517031" cy="194320"/>
          </a:xfrm>
          <a:prstGeom prst="straightConnector1">
            <a:avLst/>
          </a:prstGeom>
          <a:ln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AFC41CFE-8D61-421F-9D81-E05E79EB867A}"/>
              </a:ext>
            </a:extLst>
          </p:cNvPr>
          <p:cNvSpPr/>
          <p:nvPr/>
        </p:nvSpPr>
        <p:spPr>
          <a:xfrm>
            <a:off x="4030787" y="448994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DEF46D3-B4BA-4341-A129-5A541EC66F09}"/>
              </a:ext>
            </a:extLst>
          </p:cNvPr>
          <p:cNvSpPr/>
          <p:nvPr/>
        </p:nvSpPr>
        <p:spPr>
          <a:xfrm>
            <a:off x="4609284" y="4485693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5A1A86-516F-4DCF-A9A8-CC6CD0EF968F}"/>
                  </a:ext>
                </a:extLst>
              </p:cNvPr>
              <p:cNvSpPr txBox="1"/>
              <p:nvPr/>
            </p:nvSpPr>
            <p:spPr>
              <a:xfrm>
                <a:off x="2815622" y="4660761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5A1A86-516F-4DCF-A9A8-CC6CD0EF9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22" y="4660761"/>
                <a:ext cx="67864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F95BFC-BF69-4BEF-85B9-9C45994D3BB8}"/>
                  </a:ext>
                </a:extLst>
              </p:cNvPr>
              <p:cNvSpPr txBox="1"/>
              <p:nvPr/>
            </p:nvSpPr>
            <p:spPr>
              <a:xfrm>
                <a:off x="3677832" y="3813979"/>
                <a:ext cx="859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F95BFC-BF69-4BEF-85B9-9C45994D3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32" y="3813979"/>
                <a:ext cx="85921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E4B6C9-4C64-4CDB-BCF2-F54C6FE2078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3344089" y="3312195"/>
            <a:ext cx="92815" cy="38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D2E4A-6563-457D-BCC7-106716D94A23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 flipH="1">
            <a:off x="4282815" y="422094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0AFFB36-B183-40D5-8FC7-2813E6A91CA4}"/>
              </a:ext>
            </a:extLst>
          </p:cNvPr>
          <p:cNvCxnSpPr>
            <a:cxnSpLocks/>
            <a:stCxn id="35" idx="4"/>
            <a:endCxn id="29" idx="0"/>
          </p:cNvCxnSpPr>
          <p:nvPr/>
        </p:nvCxnSpPr>
        <p:spPr>
          <a:xfrm>
            <a:off x="4605993" y="422094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C9C11937-CAE5-471B-BCBC-D035A82ED86D}"/>
              </a:ext>
            </a:extLst>
          </p:cNvPr>
          <p:cNvSpPr/>
          <p:nvPr/>
        </p:nvSpPr>
        <p:spPr>
          <a:xfrm>
            <a:off x="4350673" y="3735988"/>
            <a:ext cx="510639" cy="484961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29</a:t>
            </a:r>
            <a:endParaRPr lang="ru-RU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FABDAD-BCD0-4F6B-A6A9-A5A9369DB90F}"/>
                  </a:ext>
                </a:extLst>
              </p:cNvPr>
              <p:cNvSpPr txBox="1"/>
              <p:nvPr/>
            </p:nvSpPr>
            <p:spPr>
              <a:xfrm>
                <a:off x="3423205" y="4654438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FABDAD-BCD0-4F6B-A6A9-A5A9369D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05" y="4654438"/>
                <a:ext cx="6786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FC70DD-C4C5-42D6-9498-B4FCCD8DBE59}"/>
                  </a:ext>
                </a:extLst>
              </p:cNvPr>
              <p:cNvSpPr txBox="1"/>
              <p:nvPr/>
            </p:nvSpPr>
            <p:spPr>
              <a:xfrm>
                <a:off x="5172053" y="4660761"/>
                <a:ext cx="678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FC70DD-C4C5-42D6-9498-B4FCCD8D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53" y="4660761"/>
                <a:ext cx="67864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EC299C9-908B-47DD-862F-1391F414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35297"/>
              </p:ext>
            </p:extLst>
          </p:nvPr>
        </p:nvGraphicFramePr>
        <p:xfrm>
          <a:off x="1793481" y="1533371"/>
          <a:ext cx="3000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4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500144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ED947C7-3BDD-494E-8656-86E5A5BC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20473"/>
              </p:ext>
            </p:extLst>
          </p:nvPr>
        </p:nvGraphicFramePr>
        <p:xfrm>
          <a:off x="1734177" y="1235687"/>
          <a:ext cx="29806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75">
                  <a:extLst>
                    <a:ext uri="{9D8B030D-6E8A-4147-A177-3AD203B41FA5}">
                      <a16:colId xmlns:a16="http://schemas.microsoft.com/office/drawing/2014/main" val="1652681310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1529731482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588584378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275340299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163138531"/>
                    </a:ext>
                  </a:extLst>
                </a:gridCol>
                <a:gridCol w="496775">
                  <a:extLst>
                    <a:ext uri="{9D8B030D-6E8A-4147-A177-3AD203B41FA5}">
                      <a16:colId xmlns:a16="http://schemas.microsoft.com/office/drawing/2014/main" val="3631667243"/>
                    </a:ext>
                  </a:extLst>
                </a:gridCol>
              </a:tblGrid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dirty="0"/>
                        <a:t>1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sz="12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ru-RU" sz="12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3918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6E8CE-16D7-4C41-9803-E661E3307840}"/>
                  </a:ext>
                </a:extLst>
              </p:cNvPr>
              <p:cNvSpPr txBox="1"/>
              <p:nvPr/>
            </p:nvSpPr>
            <p:spPr>
              <a:xfrm>
                <a:off x="1482472" y="1524095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6E8CE-16D7-4C41-9803-E661E3307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72" y="1524095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073D5A-A3C1-4CEE-8A12-6E25B68398B8}"/>
                  </a:ext>
                </a:extLst>
              </p:cNvPr>
              <p:cNvSpPr txBox="1"/>
              <p:nvPr/>
            </p:nvSpPr>
            <p:spPr>
              <a:xfrm>
                <a:off x="2797190" y="2334614"/>
                <a:ext cx="1355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[0,6),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B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073D5A-A3C1-4CEE-8A12-6E25B683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190" y="2334614"/>
                <a:ext cx="1355628" cy="369332"/>
              </a:xfrm>
              <a:prstGeom prst="rect">
                <a:avLst/>
              </a:prstGeom>
              <a:blipFill>
                <a:blip r:embed="rId14"/>
                <a:stretch>
                  <a:fillRect l="-4054" t="-9836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48A687-2B06-4BD4-BA35-F96C19606FDE}"/>
                  </a:ext>
                </a:extLst>
              </p:cNvPr>
              <p:cNvSpPr txBox="1"/>
              <p:nvPr/>
            </p:nvSpPr>
            <p:spPr>
              <a:xfrm>
                <a:off x="3685061" y="2935313"/>
                <a:ext cx="1355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[3,6),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ru-B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48A687-2B06-4BD4-BA35-F96C1960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61" y="2935313"/>
                <a:ext cx="1355628" cy="369332"/>
              </a:xfrm>
              <a:prstGeom prst="rect">
                <a:avLst/>
              </a:prstGeom>
              <a:blipFill>
                <a:blip r:embed="rId15"/>
                <a:stretch>
                  <a:fillRect l="-4054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88FF7D-A76F-45F5-8199-10D481364FE3}"/>
                  </a:ext>
                </a:extLst>
              </p:cNvPr>
              <p:cNvSpPr txBox="1"/>
              <p:nvPr/>
            </p:nvSpPr>
            <p:spPr>
              <a:xfrm>
                <a:off x="4826012" y="3754280"/>
                <a:ext cx="1355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:r>
                  <a:rPr lang="ru-RU" dirty="0"/>
                  <a:t>4</a:t>
                </a:r>
                <a:r>
                  <a:rPr lang="en-US" dirty="0"/>
                  <a:t>,6),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B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88FF7D-A76F-45F5-8199-10D481364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12" y="3754280"/>
                <a:ext cx="1355628" cy="369332"/>
              </a:xfrm>
              <a:prstGeom prst="rect">
                <a:avLst/>
              </a:prstGeom>
              <a:blipFill>
                <a:blip r:embed="rId16"/>
                <a:stretch>
                  <a:fillRect l="-4054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C7A2694-E08F-4758-9EE7-C9035B15B04A}"/>
              </a:ext>
            </a:extLst>
          </p:cNvPr>
          <p:cNvSpPr txBox="1"/>
          <p:nvPr/>
        </p:nvSpPr>
        <p:spPr>
          <a:xfrm>
            <a:off x="4843055" y="715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graphicFrame>
        <p:nvGraphicFramePr>
          <p:cNvPr id="64" name="Таблица 63">
            <a:extLst>
              <a:ext uri="{FF2B5EF4-FFF2-40B4-BE49-F238E27FC236}">
                <a16:creationId xmlns:a16="http://schemas.microsoft.com/office/drawing/2014/main" id="{9F787598-6EF9-4C52-871E-4AD1B2FD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11725"/>
              </p:ext>
            </p:extLst>
          </p:nvPr>
        </p:nvGraphicFramePr>
        <p:xfrm>
          <a:off x="431380" y="5661462"/>
          <a:ext cx="75021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2489016150"/>
                    </a:ext>
                  </a:extLst>
                </a:gridCol>
                <a:gridCol w="375108">
                  <a:extLst>
                    <a:ext uri="{9D8B030D-6E8A-4147-A177-3AD203B41FA5}">
                      <a16:colId xmlns:a16="http://schemas.microsoft.com/office/drawing/2014/main" val="173646646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B221DA8-7B65-49DF-AED9-CA72C454DFC6}"/>
              </a:ext>
            </a:extLst>
          </p:cNvPr>
          <p:cNvSpPr txBox="1"/>
          <p:nvPr/>
        </p:nvSpPr>
        <p:spPr>
          <a:xfrm>
            <a:off x="359987" y="5645440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5A770-C3A0-4FFD-B71B-69E44B9A096D}"/>
              </a:ext>
            </a:extLst>
          </p:cNvPr>
          <p:cNvSpPr txBox="1"/>
          <p:nvPr/>
        </p:nvSpPr>
        <p:spPr>
          <a:xfrm>
            <a:off x="691010" y="565323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20BCB-68DF-4635-9886-D40AB9142BB2}"/>
              </a:ext>
            </a:extLst>
          </p:cNvPr>
          <p:cNvSpPr txBox="1"/>
          <p:nvPr/>
        </p:nvSpPr>
        <p:spPr>
          <a:xfrm>
            <a:off x="1084407" y="5661462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F43308-30CD-4ED7-8672-19C3CBB2468A}"/>
              </a:ext>
            </a:extLst>
          </p:cNvPr>
          <p:cNvSpPr txBox="1"/>
          <p:nvPr/>
        </p:nvSpPr>
        <p:spPr>
          <a:xfrm>
            <a:off x="1456096" y="564319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EEC3A7-4CEA-4649-BDAE-19C50394DE5B}"/>
              </a:ext>
            </a:extLst>
          </p:cNvPr>
          <p:cNvSpPr txBox="1"/>
          <p:nvPr/>
        </p:nvSpPr>
        <p:spPr>
          <a:xfrm>
            <a:off x="1864372" y="5662601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14A0BA-0E64-4967-AD78-941105EF698A}"/>
              </a:ext>
            </a:extLst>
          </p:cNvPr>
          <p:cNvSpPr txBox="1"/>
          <p:nvPr/>
        </p:nvSpPr>
        <p:spPr>
          <a:xfrm>
            <a:off x="2210667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33C6C-CF59-4918-A201-2CDA331AA682}"/>
              </a:ext>
            </a:extLst>
          </p:cNvPr>
          <p:cNvSpPr txBox="1"/>
          <p:nvPr/>
        </p:nvSpPr>
        <p:spPr>
          <a:xfrm>
            <a:off x="2558007" y="5664846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EAAD52-C765-4CE3-BC5A-B5E25702D723}"/>
              </a:ext>
            </a:extLst>
          </p:cNvPr>
          <p:cNvSpPr txBox="1"/>
          <p:nvPr/>
        </p:nvSpPr>
        <p:spPr>
          <a:xfrm>
            <a:off x="3643659" y="5681059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765AA4-D4DE-41C5-89DE-62DFC7826F99}"/>
              </a:ext>
            </a:extLst>
          </p:cNvPr>
          <p:cNvSpPr txBox="1"/>
          <p:nvPr/>
        </p:nvSpPr>
        <p:spPr>
          <a:xfrm>
            <a:off x="4025288" y="5661988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CEE3E-8C98-4727-A375-F57F17D5CB0F}"/>
              </a:ext>
            </a:extLst>
          </p:cNvPr>
          <p:cNvSpPr txBox="1"/>
          <p:nvPr/>
        </p:nvSpPr>
        <p:spPr>
          <a:xfrm>
            <a:off x="5187098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529EB3-BFBA-4E9F-B7FA-CF41DF00B329}"/>
              </a:ext>
            </a:extLst>
          </p:cNvPr>
          <p:cNvSpPr txBox="1"/>
          <p:nvPr/>
        </p:nvSpPr>
        <p:spPr>
          <a:xfrm>
            <a:off x="5567229" y="5670993"/>
            <a:ext cx="617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48F347-0E03-48C1-8717-3005A812F80D}"/>
              </a:ext>
            </a:extLst>
          </p:cNvPr>
          <p:cNvSpPr/>
          <p:nvPr/>
        </p:nvSpPr>
        <p:spPr>
          <a:xfrm>
            <a:off x="3851226" y="1790830"/>
            <a:ext cx="484180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894AA5-B2A1-46AB-9BC0-80301EC8C2C7}"/>
                  </a:ext>
                </a:extLst>
              </p:cNvPr>
              <p:cNvSpPr txBox="1"/>
              <p:nvPr/>
            </p:nvSpPr>
            <p:spPr>
              <a:xfrm>
                <a:off x="127176" y="163309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ru-BY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894AA5-B2A1-46AB-9BC0-80301EC8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6" y="1633094"/>
                <a:ext cx="14205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Овал 76">
            <a:extLst>
              <a:ext uri="{FF2B5EF4-FFF2-40B4-BE49-F238E27FC236}">
                <a16:creationId xmlns:a16="http://schemas.microsoft.com/office/drawing/2014/main" id="{478E3E5F-3017-4A51-94DA-E84870B79C53}"/>
              </a:ext>
            </a:extLst>
          </p:cNvPr>
          <p:cNvSpPr/>
          <p:nvPr/>
        </p:nvSpPr>
        <p:spPr>
          <a:xfrm>
            <a:off x="4018699" y="4405254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777B196-1D37-4302-B58C-D0588481EBC1}"/>
              </a:ext>
            </a:extLst>
          </p:cNvPr>
          <p:cNvSpPr/>
          <p:nvPr/>
        </p:nvSpPr>
        <p:spPr>
          <a:xfrm>
            <a:off x="4356443" y="3640438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4FA60827-D67B-4E00-9538-F8F70F05DCC4}"/>
              </a:ext>
            </a:extLst>
          </p:cNvPr>
          <p:cNvSpPr/>
          <p:nvPr/>
        </p:nvSpPr>
        <p:spPr>
          <a:xfrm>
            <a:off x="3181005" y="2743455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03A942C-634F-4D75-AE75-7B83A80A93C8}"/>
              </a:ext>
            </a:extLst>
          </p:cNvPr>
          <p:cNvSpPr/>
          <p:nvPr/>
        </p:nvSpPr>
        <p:spPr>
          <a:xfrm>
            <a:off x="2324088" y="2186546"/>
            <a:ext cx="504056" cy="504056"/>
          </a:xfrm>
          <a:prstGeom prst="ellipse">
            <a:avLst/>
          </a:prstGeom>
          <a:solidFill>
            <a:srgbClr val="92D05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97A76638-523D-49B2-A3E9-4CCD677FF5BB}"/>
              </a:ext>
            </a:extLst>
          </p:cNvPr>
          <p:cNvSpPr/>
          <p:nvPr/>
        </p:nvSpPr>
        <p:spPr>
          <a:xfrm>
            <a:off x="5255176" y="5395408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D75351B-9A95-435F-BCC5-0229F9B0A066}"/>
              </a:ext>
            </a:extLst>
          </p:cNvPr>
          <p:cNvSpPr/>
          <p:nvPr/>
        </p:nvSpPr>
        <p:spPr>
          <a:xfrm>
            <a:off x="2644337" y="5405906"/>
            <a:ext cx="426657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4CDEB165-C7C3-4E54-90B4-3CDF4B82DAF8}"/>
              </a:ext>
            </a:extLst>
          </p:cNvPr>
          <p:cNvSpPr/>
          <p:nvPr/>
        </p:nvSpPr>
        <p:spPr>
          <a:xfrm>
            <a:off x="1164308" y="5363154"/>
            <a:ext cx="426656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43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84F7E67-9073-4B63-840D-7CF067B62839}"/>
              </a:ext>
            </a:extLst>
          </p:cNvPr>
          <p:cNvSpPr/>
          <p:nvPr/>
        </p:nvSpPr>
        <p:spPr>
          <a:xfrm>
            <a:off x="385727" y="5388503"/>
            <a:ext cx="415633" cy="332771"/>
          </a:xfrm>
          <a:prstGeom prst="rect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66</a:t>
            </a:r>
            <a:endParaRPr lang="ru-BY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/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𝐀𝐝𝐝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661DA7-6DC6-43CD-9F3D-585D097D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" y="1242453"/>
                <a:ext cx="1103784" cy="461665"/>
              </a:xfrm>
              <a:prstGeom prst="rect">
                <a:avLst/>
              </a:prstGeom>
              <a:blipFill>
                <a:blip r:embed="rId18"/>
                <a:stretch>
                  <a:fillRect l="-2210" r="-39779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C94747A-FCB0-4F92-BF80-5ECED877274D}"/>
              </a:ext>
            </a:extLst>
          </p:cNvPr>
          <p:cNvCxnSpPr>
            <a:cxnSpLocks/>
          </p:cNvCxnSpPr>
          <p:nvPr/>
        </p:nvCxnSpPr>
        <p:spPr>
          <a:xfrm flipV="1">
            <a:off x="171058" y="2169840"/>
            <a:ext cx="6097289" cy="6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36B47D7-CE68-4E91-A443-3EC2E22C54F6}"/>
              </a:ext>
            </a:extLst>
          </p:cNvPr>
          <p:cNvSpPr txBox="1"/>
          <p:nvPr/>
        </p:nvSpPr>
        <p:spPr>
          <a:xfrm>
            <a:off x="4004639" y="4974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/>
              <a:t>,5)</a:t>
            </a:r>
            <a:endParaRPr lang="ru-B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F81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6" grpId="0"/>
      <p:bldP spid="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AC75ACB-BFE0-4555-920C-4B9465A7E288}"/>
              </a:ext>
            </a:extLst>
          </p:cNvPr>
          <p:cNvSpPr txBox="1"/>
          <p:nvPr/>
        </p:nvSpPr>
        <p:spPr>
          <a:xfrm>
            <a:off x="11203254" y="4658988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5EBB97-45AE-43BB-9B86-D05EA5045F90}"/>
              </a:ext>
            </a:extLst>
          </p:cNvPr>
          <p:cNvSpPr txBox="1"/>
          <p:nvPr/>
        </p:nvSpPr>
        <p:spPr>
          <a:xfrm>
            <a:off x="10012824" y="4660103"/>
            <a:ext cx="690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223A1-510F-48AC-98D9-A68383200D04}"/>
              </a:ext>
            </a:extLst>
          </p:cNvPr>
          <p:cNvSpPr txBox="1"/>
          <p:nvPr/>
        </p:nvSpPr>
        <p:spPr>
          <a:xfrm>
            <a:off x="9504986" y="4658319"/>
            <a:ext cx="69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CCBB3-C058-47E6-9A16-B0477DC64CAF}"/>
              </a:ext>
            </a:extLst>
          </p:cNvPr>
          <p:cNvSpPr txBox="1"/>
          <p:nvPr/>
        </p:nvSpPr>
        <p:spPr>
          <a:xfrm>
            <a:off x="8782158" y="4621960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F100B-0BEC-48B0-8A28-3E7912CF59A5}"/>
              </a:ext>
            </a:extLst>
          </p:cNvPr>
          <p:cNvSpPr txBox="1"/>
          <p:nvPr/>
        </p:nvSpPr>
        <p:spPr>
          <a:xfrm>
            <a:off x="8732497" y="3543964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4AF7B-F360-4CBB-A300-71ADFE4E5743}"/>
              </a:ext>
            </a:extLst>
          </p:cNvPr>
          <p:cNvSpPr txBox="1"/>
          <p:nvPr/>
        </p:nvSpPr>
        <p:spPr>
          <a:xfrm>
            <a:off x="11376742" y="3522741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B44A2-5255-4137-A50A-5DCCB53CC52C}"/>
              </a:ext>
            </a:extLst>
          </p:cNvPr>
          <p:cNvSpPr txBox="1"/>
          <p:nvPr/>
        </p:nvSpPr>
        <p:spPr>
          <a:xfrm>
            <a:off x="9507369" y="3482166"/>
            <a:ext cx="69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=m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9F6D3-E542-46ED-B76A-EE385B410776}"/>
              </a:ext>
            </a:extLst>
          </p:cNvPr>
          <p:cNvSpPr txBox="1"/>
          <p:nvPr/>
        </p:nvSpPr>
        <p:spPr>
          <a:xfrm>
            <a:off x="8499637" y="2367573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C764-97DF-4743-A69D-EAB1747B68E4}"/>
              </a:ext>
            </a:extLst>
          </p:cNvPr>
          <p:cNvSpPr txBox="1"/>
          <p:nvPr/>
        </p:nvSpPr>
        <p:spPr>
          <a:xfrm>
            <a:off x="11328896" y="2387486"/>
            <a:ext cx="44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DFB30-570C-4AAC-83CD-E69C9D581EA7}"/>
              </a:ext>
            </a:extLst>
          </p:cNvPr>
          <p:cNvSpPr txBox="1"/>
          <p:nvPr/>
        </p:nvSpPr>
        <p:spPr>
          <a:xfrm>
            <a:off x="10130566" y="2414245"/>
            <a:ext cx="717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tr=m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B9EFF-89D0-4D95-8B19-4FDFCB60E7CB}"/>
              </a:ext>
            </a:extLst>
          </p:cNvPr>
          <p:cNvSpPr txBox="1"/>
          <p:nvPr/>
        </p:nvSpPr>
        <p:spPr>
          <a:xfrm>
            <a:off x="11203254" y="4101684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A39CE-AB76-431F-8826-7C697751A84C}"/>
              </a:ext>
            </a:extLst>
          </p:cNvPr>
          <p:cNvSpPr txBox="1"/>
          <p:nvPr/>
        </p:nvSpPr>
        <p:spPr>
          <a:xfrm>
            <a:off x="10255093" y="4139367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01A7D-E2C4-4113-ACE1-1301472B27D1}"/>
              </a:ext>
            </a:extLst>
          </p:cNvPr>
          <p:cNvSpPr txBox="1"/>
          <p:nvPr/>
        </p:nvSpPr>
        <p:spPr>
          <a:xfrm>
            <a:off x="9869711" y="298219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43DBB-BC29-4E5B-B0CA-265D6F0530E3}"/>
              </a:ext>
            </a:extLst>
          </p:cNvPr>
          <p:cNvSpPr txBox="1"/>
          <p:nvPr/>
        </p:nvSpPr>
        <p:spPr>
          <a:xfrm>
            <a:off x="9004098" y="3019375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6C10E4-202E-4E68-9C68-D0EA5FC593E8}"/>
              </a:ext>
            </a:extLst>
          </p:cNvPr>
          <p:cNvSpPr txBox="1"/>
          <p:nvPr/>
        </p:nvSpPr>
        <p:spPr>
          <a:xfrm>
            <a:off x="9696759" y="1333653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30825-37D4-4B77-8D04-DA89E9AEAE25}"/>
              </a:ext>
            </a:extLst>
          </p:cNvPr>
          <p:cNvSpPr txBox="1"/>
          <p:nvPr/>
        </p:nvSpPr>
        <p:spPr>
          <a:xfrm>
            <a:off x="10703791" y="1286850"/>
            <a:ext cx="28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ru-BY" dirty="0"/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243B688-7C8E-49C6-B24E-4E21CF0F6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92230"/>
              </p:ext>
            </p:extLst>
          </p:nvPr>
        </p:nvGraphicFramePr>
        <p:xfrm>
          <a:off x="8592255" y="4973921"/>
          <a:ext cx="3264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32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438023543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72032">
                  <a:extLst>
                    <a:ext uri="{9D8B030D-6E8A-4147-A177-3AD203B41FA5}">
                      <a16:colId xmlns:a16="http://schemas.microsoft.com/office/drawing/2014/main" val="543508044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отрезков. Сумма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3219" y="1624668"/>
            <a:ext cx="761719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DoFindSum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DoFindSum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C5791C-E0FD-4B35-84B7-646B6936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19923"/>
              </p:ext>
            </p:extLst>
          </p:nvPr>
        </p:nvGraphicFramePr>
        <p:xfrm>
          <a:off x="8596322" y="2721609"/>
          <a:ext cx="3279703" cy="37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9">
                  <a:extLst>
                    <a:ext uri="{9D8B030D-6E8A-4147-A177-3AD203B41FA5}">
                      <a16:colId xmlns:a16="http://schemas.microsoft.com/office/drawing/2014/main" val="4120191202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7785392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669069647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33406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3076844269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18309">
                  <a:extLst>
                    <a:ext uri="{9D8B030D-6E8A-4147-A177-3AD203B41FA5}">
                      <a16:colId xmlns:a16="http://schemas.microsoft.com/office/drawing/2014/main" val="1906691625"/>
                    </a:ext>
                  </a:extLst>
                </a:gridCol>
              </a:tblGrid>
              <a:tr h="371912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26CA40F-7A8F-47AB-8E6A-D070CBB0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75233"/>
              </p:ext>
            </p:extLst>
          </p:nvPr>
        </p:nvGraphicFramePr>
        <p:xfrm>
          <a:off x="8572341" y="3842101"/>
          <a:ext cx="336550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30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268657">
                  <a:extLst>
                    <a:ext uri="{9D8B030D-6E8A-4147-A177-3AD203B41FA5}">
                      <a16:colId xmlns:a16="http://schemas.microsoft.com/office/drawing/2014/main" val="2855785621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1958620380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158602705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762763616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885188529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3928116094"/>
                    </a:ext>
                  </a:extLst>
                </a:gridCol>
                <a:gridCol w="240393">
                  <a:extLst>
                    <a:ext uri="{9D8B030D-6E8A-4147-A177-3AD203B41FA5}">
                      <a16:colId xmlns:a16="http://schemas.microsoft.com/office/drawing/2014/main" val="2374255385"/>
                    </a:ext>
                  </a:extLst>
                </a:gridCol>
              </a:tblGrid>
              <a:tr h="35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2D665DA-8B38-46F3-ABDD-F2C6D959FAAA}"/>
              </a:ext>
            </a:extLst>
          </p:cNvPr>
          <p:cNvSpPr/>
          <p:nvPr/>
        </p:nvSpPr>
        <p:spPr>
          <a:xfrm rot="16200000">
            <a:off x="10008060" y="5282735"/>
            <a:ext cx="409280" cy="563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DF9DFCD-1E2A-436F-9CB5-05C5231661AB}"/>
              </a:ext>
            </a:extLst>
          </p:cNvPr>
          <p:cNvCxnSpPr>
            <a:cxnSpLocks/>
          </p:cNvCxnSpPr>
          <p:nvPr/>
        </p:nvCxnSpPr>
        <p:spPr>
          <a:xfrm>
            <a:off x="823531" y="3448204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9EDE3A23-FE03-4DDF-8975-F5184E63CEE6}"/>
              </a:ext>
            </a:extLst>
          </p:cNvPr>
          <p:cNvSpPr/>
          <p:nvPr/>
        </p:nvSpPr>
        <p:spPr>
          <a:xfrm rot="16200000">
            <a:off x="9475259" y="5263551"/>
            <a:ext cx="385414" cy="541321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D2EE1E9A-1DF6-4798-9E3C-13D8CC3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51653"/>
              </p:ext>
            </p:extLst>
          </p:nvPr>
        </p:nvGraphicFramePr>
        <p:xfrm>
          <a:off x="9416842" y="1637590"/>
          <a:ext cx="1791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34">
                  <a:extLst>
                    <a:ext uri="{9D8B030D-6E8A-4147-A177-3AD203B41FA5}">
                      <a16:colId xmlns:a16="http://schemas.microsoft.com/office/drawing/2014/main" val="2264892643"/>
                    </a:ext>
                  </a:extLst>
                </a:gridCol>
                <a:gridCol w="259634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26434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274980">
                  <a:extLst>
                    <a:ext uri="{9D8B030D-6E8A-4147-A177-3AD203B41FA5}">
                      <a16:colId xmlns:a16="http://schemas.microsoft.com/office/drawing/2014/main" val="11296115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7021833"/>
                    </a:ext>
                  </a:extLst>
                </a:gridCol>
                <a:gridCol w="236819">
                  <a:extLst>
                    <a:ext uri="{9D8B030D-6E8A-4147-A177-3AD203B41FA5}">
                      <a16:colId xmlns:a16="http://schemas.microsoft.com/office/drawing/2014/main" val="105308609"/>
                    </a:ext>
                  </a:extLst>
                </a:gridCol>
              </a:tblGrid>
              <a:tr h="3358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9" name="Левая фигурная скобка 38">
            <a:extLst>
              <a:ext uri="{FF2B5EF4-FFF2-40B4-BE49-F238E27FC236}">
                <a16:creationId xmlns:a16="http://schemas.microsoft.com/office/drawing/2014/main" id="{97E9161C-B518-4EDD-AA7B-2019F478452B}"/>
              </a:ext>
            </a:extLst>
          </p:cNvPr>
          <p:cNvSpPr/>
          <p:nvPr/>
        </p:nvSpPr>
        <p:spPr>
          <a:xfrm rot="16200000">
            <a:off x="10059237" y="1642478"/>
            <a:ext cx="334592" cy="1080467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DF0D2-233F-41DA-A310-E49189EB37B1}"/>
              </a:ext>
            </a:extLst>
          </p:cNvPr>
          <p:cNvSpPr txBox="1"/>
          <p:nvPr/>
        </p:nvSpPr>
        <p:spPr>
          <a:xfrm>
            <a:off x="9483013" y="5714319"/>
            <a:ext cx="56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l=l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0" dirty="0">
                <a:highlight>
                  <a:srgbClr val="FFFFFF"/>
                </a:highlight>
                <a:latin typeface="Consolas" panose="020B0609020204030204" pitchFamily="49" charset="0"/>
              </a:rPr>
              <a:t>r=m</a:t>
            </a:r>
            <a:endParaRPr lang="ru-BY" sz="16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6F94BA-B4AF-4812-A47F-4446F5E90652}"/>
              </a:ext>
            </a:extLst>
          </p:cNvPr>
          <p:cNvSpPr txBox="1"/>
          <p:nvPr/>
        </p:nvSpPr>
        <p:spPr>
          <a:xfrm>
            <a:off x="10006171" y="5705445"/>
            <a:ext cx="541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l=m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i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r=r</a:t>
            </a:r>
            <a:endParaRPr lang="ru-BY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6983E09-2491-4EE9-BF5C-5843EC19F827}"/>
              </a:ext>
            </a:extLst>
          </p:cNvPr>
          <p:cNvCxnSpPr>
            <a:cxnSpLocks/>
          </p:cNvCxnSpPr>
          <p:nvPr/>
        </p:nvCxnSpPr>
        <p:spPr>
          <a:xfrm>
            <a:off x="899465" y="4568523"/>
            <a:ext cx="10917419" cy="5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E94108-C3A3-4C30-8434-8C0CC4375807}"/>
                  </a:ext>
                </a:extLst>
              </p:cNvPr>
              <p:cNvSpPr txBox="1"/>
              <p:nvPr/>
            </p:nvSpPr>
            <p:spPr>
              <a:xfrm>
                <a:off x="9138577" y="160894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E94108-C3A3-4C30-8434-8C0CC43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577" y="1608947"/>
                <a:ext cx="389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1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44" grpId="0"/>
      <p:bldP spid="20" grpId="0"/>
      <p:bldP spid="16" grpId="0"/>
      <p:bldP spid="16" grpId="1"/>
      <p:bldP spid="17" grpId="0"/>
      <p:bldP spid="30" grpId="0"/>
      <p:bldP spid="9" grpId="0"/>
      <p:bldP spid="10" grpId="0"/>
      <p:bldP spid="10" grpId="1"/>
      <p:bldP spid="29" grpId="0"/>
      <p:bldP spid="25" grpId="0"/>
      <p:bldP spid="24" grpId="0"/>
      <p:bldP spid="28" grpId="0"/>
      <p:bldP spid="27" grpId="0"/>
      <p:bldP spid="32" grpId="0" animBg="1"/>
      <p:bldP spid="37" grpId="0" animBg="1"/>
      <p:bldP spid="51" grpId="0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2178" y="258155"/>
            <a:ext cx="7022571" cy="95436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отрезков. </a:t>
            </a:r>
            <a:br>
              <a:rPr lang="ru-RU" dirty="0"/>
            </a:br>
            <a:r>
              <a:rPr lang="ru-RU" dirty="0"/>
              <a:t>Сумма. Пример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482"/>
              </p:ext>
            </p:extLst>
          </p:nvPr>
        </p:nvGraphicFramePr>
        <p:xfrm>
          <a:off x="357972" y="5397430"/>
          <a:ext cx="11523336" cy="100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845317700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057271481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4789321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2944577043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182159419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994462988"/>
                    </a:ext>
                  </a:extLst>
                </a:gridCol>
                <a:gridCol w="523788">
                  <a:extLst>
                    <a:ext uri="{9D8B030D-6E8A-4147-A177-3AD203B41FA5}">
                      <a16:colId xmlns:a16="http://schemas.microsoft.com/office/drawing/2014/main" val="351236298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[0,1)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,2)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[2,3)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[3,4)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[4,5)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[5,6)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[6,7)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[7,8)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[8,9)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9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8220645" y="151277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98096" y="2148478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106571" y="2059565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48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6602200" y="2904065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9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779418" y="289319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9013756" y="291806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524792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194898" y="3706592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8" name="Прямая со стрелкой 67"/>
          <p:cNvCxnSpPr>
            <a:stCxn id="30" idx="3"/>
            <a:endCxn id="36" idx="0"/>
          </p:cNvCxnSpPr>
          <p:nvPr/>
        </p:nvCxnSpPr>
        <p:spPr>
          <a:xfrm flipH="1">
            <a:off x="6854228" y="2578717"/>
            <a:ext cx="417685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33" idx="5"/>
            <a:endCxn id="45" idx="0"/>
          </p:cNvCxnSpPr>
          <p:nvPr/>
        </p:nvCxnSpPr>
        <p:spPr>
          <a:xfrm>
            <a:off x="9536810" y="2489804"/>
            <a:ext cx="990878" cy="46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3"/>
            <a:endCxn id="48" idx="0"/>
          </p:cNvCxnSpPr>
          <p:nvPr/>
        </p:nvCxnSpPr>
        <p:spPr>
          <a:xfrm flipH="1">
            <a:off x="7776820" y="3323430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9" idx="5"/>
            <a:endCxn id="51" idx="0"/>
          </p:cNvCxnSpPr>
          <p:nvPr/>
        </p:nvCxnSpPr>
        <p:spPr>
          <a:xfrm>
            <a:off x="8209657" y="3323430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cxnSpLocks/>
            <a:stCxn id="3" idx="3"/>
            <a:endCxn id="30" idx="0"/>
          </p:cNvCxnSpPr>
          <p:nvPr/>
        </p:nvCxnSpPr>
        <p:spPr>
          <a:xfrm flipH="1">
            <a:off x="7450124" y="1943010"/>
            <a:ext cx="844338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8678279" y="1944521"/>
            <a:ext cx="484343" cy="2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2698" y="55892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" y="5589240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618484-CB02-488B-BE93-726BF94640AA}"/>
              </a:ext>
            </a:extLst>
          </p:cNvPr>
          <p:cNvCxnSpPr>
            <a:stCxn id="30" idx="5"/>
            <a:endCxn id="39" idx="0"/>
          </p:cNvCxnSpPr>
          <p:nvPr/>
        </p:nvCxnSpPr>
        <p:spPr>
          <a:xfrm>
            <a:off x="7628335" y="2578717"/>
            <a:ext cx="403111" cy="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7B7F5002-7866-452D-9B9D-9F75B9F0F57C}"/>
              </a:ext>
            </a:extLst>
          </p:cNvPr>
          <p:cNvSpPr/>
          <p:nvPr/>
        </p:nvSpPr>
        <p:spPr>
          <a:xfrm>
            <a:off x="9952482" y="370871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4EF3140-BABE-4064-BB7A-28B477D84346}"/>
              </a:ext>
            </a:extLst>
          </p:cNvPr>
          <p:cNvSpPr/>
          <p:nvPr/>
        </p:nvSpPr>
        <p:spPr>
          <a:xfrm>
            <a:off x="10530979" y="3704463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B03C094-94F5-458C-ABD4-6167296573DB}"/>
              </a:ext>
            </a:extLst>
          </p:cNvPr>
          <p:cNvCxnSpPr>
            <a:stCxn id="33" idx="4"/>
            <a:endCxn id="42" idx="0"/>
          </p:cNvCxnSpPr>
          <p:nvPr/>
        </p:nvCxnSpPr>
        <p:spPr>
          <a:xfrm flipH="1">
            <a:off x="9265784" y="2563621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4D12B3-4CE8-4A85-B5DA-F9F320A55636}"/>
              </a:ext>
            </a:extLst>
          </p:cNvPr>
          <p:cNvCxnSpPr>
            <a:cxnSpLocks/>
            <a:stCxn id="45" idx="4"/>
            <a:endCxn id="62" idx="0"/>
          </p:cNvCxnSpPr>
          <p:nvPr/>
        </p:nvCxnSpPr>
        <p:spPr>
          <a:xfrm flipH="1">
            <a:off x="10204510" y="3439719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C19AC9C3-75DB-46A5-A526-0BA3596FB490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10527688" y="3439719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0272368" y="2954758"/>
            <a:ext cx="510639" cy="4849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22</a:t>
            </a:r>
            <a:endParaRPr lang="ru-RU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9B96F62-18E8-4D71-A7B6-2FC4F6A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19067"/>
              </p:ext>
            </p:extLst>
          </p:nvPr>
        </p:nvGraphicFramePr>
        <p:xfrm>
          <a:off x="331126" y="1593641"/>
          <a:ext cx="4929597" cy="65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0914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/>
              <p:nvPr/>
            </p:nvSpPr>
            <p:spPr>
              <a:xfrm>
                <a:off x="35852" y="19210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75B61-62ED-4FBB-8C01-BDA7FF60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" y="1921077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FE3D20-6C79-4B8D-8059-EB213EF8DDE2}"/>
              </a:ext>
            </a:extLst>
          </p:cNvPr>
          <p:cNvSpPr txBox="1"/>
          <p:nvPr/>
        </p:nvSpPr>
        <p:spPr>
          <a:xfrm>
            <a:off x="8163934" y="12003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[0,9)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7D733-932D-47DD-B799-391D5637CFE0}"/>
              </a:ext>
            </a:extLst>
          </p:cNvPr>
          <p:cNvSpPr txBox="1"/>
          <p:nvPr/>
        </p:nvSpPr>
        <p:spPr>
          <a:xfrm>
            <a:off x="7642088" y="22166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[0,4)</a:t>
            </a:r>
            <a:endParaRPr lang="ru-BY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33A046-3557-4ADC-B8BE-8F0600893333}"/>
              </a:ext>
            </a:extLst>
          </p:cNvPr>
          <p:cNvSpPr txBox="1"/>
          <p:nvPr/>
        </p:nvSpPr>
        <p:spPr>
          <a:xfrm>
            <a:off x="9606756" y="21540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[4,9)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D7352E-F842-4FCC-9354-BAB63E84CCBB}"/>
              </a:ext>
            </a:extLst>
          </p:cNvPr>
          <p:cNvSpPr txBox="1"/>
          <p:nvPr/>
        </p:nvSpPr>
        <p:spPr>
          <a:xfrm>
            <a:off x="10747707" y="297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6</a:t>
            </a:r>
            <a:r>
              <a:rPr lang="en-US" dirty="0"/>
              <a:t>,9)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767186-5EC6-4AF2-96B6-6C567BCEA526}"/>
              </a:ext>
            </a:extLst>
          </p:cNvPr>
          <p:cNvSpPr txBox="1"/>
          <p:nvPr/>
        </p:nvSpPr>
        <p:spPr>
          <a:xfrm>
            <a:off x="10513590" y="422594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7</a:t>
            </a:r>
            <a:r>
              <a:rPr lang="en-US" dirty="0"/>
              <a:t>,</a:t>
            </a:r>
            <a:r>
              <a:rPr lang="ru-RU" dirty="0"/>
              <a:t>9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43DFA2-A18A-4A36-867C-0C38BE49A205}"/>
              </a:ext>
            </a:extLst>
          </p:cNvPr>
          <p:cNvSpPr txBox="1"/>
          <p:nvPr/>
        </p:nvSpPr>
        <p:spPr>
          <a:xfrm>
            <a:off x="9924617" y="42212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[6,7)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E53D75-83F7-4A82-ACD5-026EDA128A94}"/>
              </a:ext>
            </a:extLst>
          </p:cNvPr>
          <p:cNvSpPr txBox="1"/>
          <p:nvPr/>
        </p:nvSpPr>
        <p:spPr>
          <a:xfrm>
            <a:off x="9467165" y="30372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[4,6)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73F93-89C4-4224-B58C-D745A65278C0}"/>
              </a:ext>
            </a:extLst>
          </p:cNvPr>
          <p:cNvSpPr txBox="1"/>
          <p:nvPr/>
        </p:nvSpPr>
        <p:spPr>
          <a:xfrm>
            <a:off x="7050879" y="29216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[0,2)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985156-1CDB-461C-909B-342DAC8CEC64}"/>
              </a:ext>
            </a:extLst>
          </p:cNvPr>
          <p:cNvSpPr txBox="1"/>
          <p:nvPr/>
        </p:nvSpPr>
        <p:spPr>
          <a:xfrm>
            <a:off x="8186964" y="4261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6CBE12-50D2-47DB-9964-C70A87083EA4}"/>
              </a:ext>
            </a:extLst>
          </p:cNvPr>
          <p:cNvSpPr txBox="1"/>
          <p:nvPr/>
        </p:nvSpPr>
        <p:spPr>
          <a:xfrm>
            <a:off x="7454292" y="42265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DFDAF-4A87-4995-B32D-F3C325EA032F}"/>
              </a:ext>
            </a:extLst>
          </p:cNvPr>
          <p:cNvSpPr txBox="1"/>
          <p:nvPr/>
        </p:nvSpPr>
        <p:spPr>
          <a:xfrm>
            <a:off x="8207011" y="29476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[2,4)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/>
              <p:nvPr/>
            </p:nvSpPr>
            <p:spPr>
              <a:xfrm>
                <a:off x="5269964" y="1847272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BDD82E-6196-429F-A41B-6CDE0AEE5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64" y="1847272"/>
                <a:ext cx="8041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A8426D4A-57EA-4722-9E8D-8134FBBA7161}"/>
              </a:ext>
            </a:extLst>
          </p:cNvPr>
          <p:cNvSpPr/>
          <p:nvPr/>
        </p:nvSpPr>
        <p:spPr>
          <a:xfrm>
            <a:off x="6265360" y="3701007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1DE6A04-9DB0-480A-B19C-8612BC810EEF}"/>
              </a:ext>
            </a:extLst>
          </p:cNvPr>
          <p:cNvSpPr/>
          <p:nvPr/>
        </p:nvSpPr>
        <p:spPr>
          <a:xfrm>
            <a:off x="6893076" y="3683547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1259A0-2A1D-49E9-A331-C16957ED9A79}"/>
              </a:ext>
            </a:extLst>
          </p:cNvPr>
          <p:cNvCxnSpPr>
            <a:stCxn id="36" idx="4"/>
            <a:endCxn id="66" idx="0"/>
          </p:cNvCxnSpPr>
          <p:nvPr/>
        </p:nvCxnSpPr>
        <p:spPr>
          <a:xfrm flipH="1">
            <a:off x="6517388" y="3408121"/>
            <a:ext cx="33684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58654C7-BCBA-49E4-8693-DBA48831AAD2}"/>
              </a:ext>
            </a:extLst>
          </p:cNvPr>
          <p:cNvCxnSpPr>
            <a:stCxn id="36" idx="4"/>
            <a:endCxn id="69" idx="0"/>
          </p:cNvCxnSpPr>
          <p:nvPr/>
        </p:nvCxnSpPr>
        <p:spPr>
          <a:xfrm>
            <a:off x="6854228" y="3408121"/>
            <a:ext cx="290876" cy="2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67D78C-0F0F-4CF1-8B7F-994844A7A4F1}"/>
              </a:ext>
            </a:extLst>
          </p:cNvPr>
          <p:cNvSpPr txBox="1"/>
          <p:nvPr/>
        </p:nvSpPr>
        <p:spPr>
          <a:xfrm>
            <a:off x="6158193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A15773-E3D3-482D-B39C-2B2929880FEB}"/>
              </a:ext>
            </a:extLst>
          </p:cNvPr>
          <p:cNvSpPr txBox="1"/>
          <p:nvPr/>
        </p:nvSpPr>
        <p:spPr>
          <a:xfrm>
            <a:off x="6778962" y="42134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D720C361-3CCD-4C82-86AD-6A928CF9A856}"/>
              </a:ext>
            </a:extLst>
          </p:cNvPr>
          <p:cNvSpPr/>
          <p:nvPr/>
        </p:nvSpPr>
        <p:spPr>
          <a:xfrm>
            <a:off x="8754206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45F349E-96D8-4990-9259-BB3691C0917B}"/>
              </a:ext>
            </a:extLst>
          </p:cNvPr>
          <p:cNvSpPr/>
          <p:nvPr/>
        </p:nvSpPr>
        <p:spPr>
          <a:xfrm>
            <a:off x="9378207" y="3752501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DCB58B8-49B1-4BE6-A3E9-D10CA2F5E62E}"/>
              </a:ext>
            </a:extLst>
          </p:cNvPr>
          <p:cNvCxnSpPr>
            <a:stCxn id="42" idx="4"/>
            <a:endCxn id="83" idx="0"/>
          </p:cNvCxnSpPr>
          <p:nvPr/>
        </p:nvCxnSpPr>
        <p:spPr>
          <a:xfrm flipH="1">
            <a:off x="9006234" y="3422122"/>
            <a:ext cx="259550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A1E0900-0E68-402E-BFD4-5893F953F270}"/>
              </a:ext>
            </a:extLst>
          </p:cNvPr>
          <p:cNvCxnSpPr>
            <a:stCxn id="42" idx="4"/>
            <a:endCxn id="85" idx="0"/>
          </p:cNvCxnSpPr>
          <p:nvPr/>
        </p:nvCxnSpPr>
        <p:spPr>
          <a:xfrm>
            <a:off x="9265784" y="3422122"/>
            <a:ext cx="364451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FDF2D8D-2824-4322-B688-ACD07FE7AD44}"/>
              </a:ext>
            </a:extLst>
          </p:cNvPr>
          <p:cNvSpPr txBox="1"/>
          <p:nvPr/>
        </p:nvSpPr>
        <p:spPr>
          <a:xfrm>
            <a:off x="8747589" y="42398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7D61A51-B90A-4714-A842-A755657E802A}"/>
              </a:ext>
            </a:extLst>
          </p:cNvPr>
          <p:cNvSpPr txBox="1"/>
          <p:nvPr/>
        </p:nvSpPr>
        <p:spPr>
          <a:xfrm>
            <a:off x="9343629" y="4256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1D4D6CD6-2D1E-40AA-85FC-186EFC071A9D}"/>
              </a:ext>
            </a:extLst>
          </p:cNvPr>
          <p:cNvSpPr/>
          <p:nvPr/>
        </p:nvSpPr>
        <p:spPr>
          <a:xfrm>
            <a:off x="10219780" y="4557612"/>
            <a:ext cx="5257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E27F5862-B585-4C24-940A-BCA787BB2A84}"/>
              </a:ext>
            </a:extLst>
          </p:cNvPr>
          <p:cNvSpPr/>
          <p:nvPr/>
        </p:nvSpPr>
        <p:spPr>
          <a:xfrm>
            <a:off x="11002522" y="453670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7B97DCC-2B79-418C-9B9B-9CBD029AEC11}"/>
              </a:ext>
            </a:extLst>
          </p:cNvPr>
          <p:cNvCxnSpPr>
            <a:cxnSpLocks/>
            <a:stCxn id="63" idx="4"/>
            <a:endCxn id="105" idx="0"/>
          </p:cNvCxnSpPr>
          <p:nvPr/>
        </p:nvCxnSpPr>
        <p:spPr>
          <a:xfrm flipH="1">
            <a:off x="10482658" y="4208519"/>
            <a:ext cx="300349" cy="34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DA67C1F-7C8A-44F9-B02E-90EF669F5A5C}"/>
              </a:ext>
            </a:extLst>
          </p:cNvPr>
          <p:cNvCxnSpPr>
            <a:cxnSpLocks/>
          </p:cNvCxnSpPr>
          <p:nvPr/>
        </p:nvCxnSpPr>
        <p:spPr>
          <a:xfrm>
            <a:off x="10750385" y="4208519"/>
            <a:ext cx="397289" cy="35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12401D-BB1D-476F-BA42-E881A3D5B37F}"/>
              </a:ext>
            </a:extLst>
          </p:cNvPr>
          <p:cNvSpPr txBox="1"/>
          <p:nvPr/>
        </p:nvSpPr>
        <p:spPr>
          <a:xfrm>
            <a:off x="9677363" y="46442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[7,8)</a:t>
            </a:r>
            <a:endParaRPr lang="ru-BY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8447D8-870A-4400-93C5-F4030B46DB4B}"/>
              </a:ext>
            </a:extLst>
          </p:cNvPr>
          <p:cNvSpPr txBox="1"/>
          <p:nvPr/>
        </p:nvSpPr>
        <p:spPr>
          <a:xfrm>
            <a:off x="11449569" y="46424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[8,9)</a:t>
            </a:r>
            <a:endParaRPr lang="ru-BY" dirty="0"/>
          </a:p>
        </p:txBody>
      </p:sp>
      <p:graphicFrame>
        <p:nvGraphicFramePr>
          <p:cNvPr id="119" name="Таблица 118">
            <a:extLst>
              <a:ext uri="{FF2B5EF4-FFF2-40B4-BE49-F238E27FC236}">
                <a16:creationId xmlns:a16="http://schemas.microsoft.com/office/drawing/2014/main" id="{D82FAFD3-2185-4C96-934C-76E49765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56963"/>
              </p:ext>
            </p:extLst>
          </p:nvPr>
        </p:nvGraphicFramePr>
        <p:xfrm>
          <a:off x="327436" y="2307830"/>
          <a:ext cx="21909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47733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3" name="Таблица 122">
            <a:extLst>
              <a:ext uri="{FF2B5EF4-FFF2-40B4-BE49-F238E27FC236}">
                <a16:creationId xmlns:a16="http://schemas.microsoft.com/office/drawing/2014/main" id="{0A9DB361-D927-4972-B0CD-EB661921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4497"/>
              </p:ext>
            </p:extLst>
          </p:nvPr>
        </p:nvGraphicFramePr>
        <p:xfrm>
          <a:off x="2563175" y="2313049"/>
          <a:ext cx="2688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58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7758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4" name="Таблица 123">
            <a:extLst>
              <a:ext uri="{FF2B5EF4-FFF2-40B4-BE49-F238E27FC236}">
                <a16:creationId xmlns:a16="http://schemas.microsoft.com/office/drawing/2014/main" id="{F53B4733-E74F-42AE-B959-9EE98526D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09038"/>
              </p:ext>
            </p:extLst>
          </p:nvPr>
        </p:nvGraphicFramePr>
        <p:xfrm>
          <a:off x="1451912" y="2710311"/>
          <a:ext cx="1066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8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533228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</a:tblGrid>
              <a:tr h="34467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5" name="Таблица 124">
            <a:extLst>
              <a:ext uri="{FF2B5EF4-FFF2-40B4-BE49-F238E27FC236}">
                <a16:creationId xmlns:a16="http://schemas.microsoft.com/office/drawing/2014/main" id="{356CA252-427A-4B9F-8C31-87BAAE44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15587"/>
              </p:ext>
            </p:extLst>
          </p:nvPr>
        </p:nvGraphicFramePr>
        <p:xfrm>
          <a:off x="2566792" y="2693683"/>
          <a:ext cx="1036812" cy="37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06">
                  <a:extLst>
                    <a:ext uri="{9D8B030D-6E8A-4147-A177-3AD203B41FA5}">
                      <a16:colId xmlns:a16="http://schemas.microsoft.com/office/drawing/2014/main" val="2499923623"/>
                    </a:ext>
                  </a:extLst>
                </a:gridCol>
                <a:gridCol w="518406">
                  <a:extLst>
                    <a:ext uri="{9D8B030D-6E8A-4147-A177-3AD203B41FA5}">
                      <a16:colId xmlns:a16="http://schemas.microsoft.com/office/drawing/2014/main" val="1921264110"/>
                    </a:ext>
                  </a:extLst>
                </a:gridCol>
              </a:tblGrid>
              <a:tr h="3716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7" name="Таблица 126">
            <a:extLst>
              <a:ext uri="{FF2B5EF4-FFF2-40B4-BE49-F238E27FC236}">
                <a16:creationId xmlns:a16="http://schemas.microsoft.com/office/drawing/2014/main" id="{A8A8EAC9-302C-4E20-BD86-EAEB5C1A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1788"/>
              </p:ext>
            </p:extLst>
          </p:nvPr>
        </p:nvGraphicFramePr>
        <p:xfrm>
          <a:off x="827805" y="3122093"/>
          <a:ext cx="5477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33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29" name="Таблица 128">
            <a:extLst>
              <a:ext uri="{FF2B5EF4-FFF2-40B4-BE49-F238E27FC236}">
                <a16:creationId xmlns:a16="http://schemas.microsoft.com/office/drawing/2014/main" id="{1737DE4A-6DD6-4E37-8F43-1309BA6BB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85438"/>
              </p:ext>
            </p:extLst>
          </p:nvPr>
        </p:nvGraphicFramePr>
        <p:xfrm>
          <a:off x="3640108" y="3101390"/>
          <a:ext cx="5040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7EEBD53-B207-4559-AE29-A05E6724ACD8}"/>
              </a:ext>
            </a:extLst>
          </p:cNvPr>
          <p:cNvSpPr txBox="1"/>
          <p:nvPr/>
        </p:nvSpPr>
        <p:spPr>
          <a:xfrm>
            <a:off x="1397464" y="405204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ru-RU" dirty="0"/>
              <a:t>+</a:t>
            </a:r>
            <a:endParaRPr lang="ru-BY" dirty="0"/>
          </a:p>
        </p:txBody>
      </p:sp>
      <p:graphicFrame>
        <p:nvGraphicFramePr>
          <p:cNvPr id="130" name="Таблица 129">
            <a:extLst>
              <a:ext uri="{FF2B5EF4-FFF2-40B4-BE49-F238E27FC236}">
                <a16:creationId xmlns:a16="http://schemas.microsoft.com/office/drawing/2014/main" id="{37729758-A858-423F-9DDC-EAC810BBB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73226"/>
              </p:ext>
            </p:extLst>
          </p:nvPr>
        </p:nvGraphicFramePr>
        <p:xfrm>
          <a:off x="324307" y="2717717"/>
          <a:ext cx="10597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74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529874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</a:tblGrid>
              <a:tr h="3195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131" name="Таблица 130">
            <a:extLst>
              <a:ext uri="{FF2B5EF4-FFF2-40B4-BE49-F238E27FC236}">
                <a16:creationId xmlns:a16="http://schemas.microsoft.com/office/drawing/2014/main" id="{F739F2F8-EE2D-42E6-81F6-04BF4143C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6508"/>
              </p:ext>
            </p:extLst>
          </p:nvPr>
        </p:nvGraphicFramePr>
        <p:xfrm>
          <a:off x="3646995" y="2707219"/>
          <a:ext cx="15969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1">
                  <a:extLst>
                    <a:ext uri="{9D8B030D-6E8A-4147-A177-3AD203B41FA5}">
                      <a16:colId xmlns:a16="http://schemas.microsoft.com/office/drawing/2014/main" val="3742194940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1646444792"/>
                    </a:ext>
                  </a:extLst>
                </a:gridCol>
                <a:gridCol w="532321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</a:tblGrid>
              <a:tr h="35156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98518DA-1359-4666-A3C0-9BB45481DA54}"/>
              </a:ext>
            </a:extLst>
          </p:cNvPr>
          <p:cNvSpPr txBox="1"/>
          <p:nvPr/>
        </p:nvSpPr>
        <p:spPr>
          <a:xfrm>
            <a:off x="126699" y="1242002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сумму на отрезке </a:t>
            </a:r>
            <a:r>
              <a:rPr lang="en-US" dirty="0"/>
              <a:t>[1,7).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7CFB4E-E32B-4B30-B391-9A6D090115DE}"/>
              </a:ext>
            </a:extLst>
          </p:cNvPr>
          <p:cNvSpPr txBox="1"/>
          <p:nvPr/>
        </p:nvSpPr>
        <p:spPr>
          <a:xfrm>
            <a:off x="187217" y="3555211"/>
            <a:ext cx="1115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ru-RU" dirty="0" err="1"/>
              <a:t>умма</a:t>
            </a:r>
            <a:r>
              <a:rPr lang="ru-RU" dirty="0"/>
              <a:t> на отрезке </a:t>
            </a:r>
            <a:r>
              <a:rPr lang="en-US" dirty="0"/>
              <a:t>[1,7)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EE0AE0-51A2-464D-A846-1D3E6D74F9A9}"/>
              </a:ext>
            </a:extLst>
          </p:cNvPr>
          <p:cNvSpPr txBox="1"/>
          <p:nvPr/>
        </p:nvSpPr>
        <p:spPr>
          <a:xfrm>
            <a:off x="1684569" y="4062958"/>
            <a:ext cx="5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11+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106986-7511-40A2-BCA1-F7F3D49882F9}"/>
              </a:ext>
            </a:extLst>
          </p:cNvPr>
          <p:cNvSpPr txBox="1"/>
          <p:nvPr/>
        </p:nvSpPr>
        <p:spPr>
          <a:xfrm>
            <a:off x="2392327" y="4052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D39689-C2AF-44A0-B147-EE6C63C00E7F}"/>
              </a:ext>
            </a:extLst>
          </p:cNvPr>
          <p:cNvSpPr txBox="1"/>
          <p:nvPr/>
        </p:nvSpPr>
        <p:spPr>
          <a:xfrm>
            <a:off x="1927995" y="40520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26+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CBCBD6-7D16-48BA-993B-FADC9F2C3365}"/>
              </a:ext>
            </a:extLst>
          </p:cNvPr>
          <p:cNvSpPr txBox="1"/>
          <p:nvPr/>
        </p:nvSpPr>
        <p:spPr>
          <a:xfrm>
            <a:off x="2669985" y="40629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=60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547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3" grpId="0"/>
      <p:bldP spid="87" grpId="0"/>
      <p:bldP spid="89" grpId="0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При вычислении суммы рекурсия иногда уходит сразу в обе ветви</a:t>
                </a:r>
              </a:p>
              <a:p>
                <a:r>
                  <a:rPr lang="ru-RU" dirty="0"/>
                  <a:t>Нужно доказать, что время работы 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Пусть интервал имеет вид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ru-RU" dirty="0"/>
                  <a:t>Возможна одна из трёх ситуаций: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Видим, что на каждом уровне активно работает только одна ветвь рекурсии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0517" y="1200741"/>
                <a:ext cx="11473906" cy="4781125"/>
              </a:xfrm>
              <a:blipFill rotWithShape="0">
                <a:blip r:embed="rId2"/>
                <a:stretch>
                  <a:fillRect l="-797" t="-1020" b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954095" y="3140968"/>
            <a:ext cx="10664437" cy="2299848"/>
            <a:chOff x="978485" y="3574762"/>
            <a:chExt cx="10664437" cy="229984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78485" y="4626510"/>
              <a:ext cx="2448272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5537938" y="3638831"/>
              <a:ext cx="360040" cy="360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37858" y="422176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438058" y="4221769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>
              <a:stCxn id="8" idx="3"/>
              <a:endCxn id="9" idx="7"/>
            </p:cNvCxnSpPr>
            <p:nvPr/>
          </p:nvCxnSpPr>
          <p:spPr>
            <a:xfrm flipH="1">
              <a:off x="4945137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5"/>
              <a:endCxn id="10" idx="1"/>
            </p:cNvCxnSpPr>
            <p:nvPr/>
          </p:nvCxnSpPr>
          <p:spPr>
            <a:xfrm>
              <a:off x="5845251" y="3946144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9318358" y="3574762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8438717" y="4221769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0224475" y="4157734"/>
              <a:ext cx="360000" cy="36000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 стрелкой 39"/>
            <p:cNvCxnSpPr>
              <a:stCxn id="37" idx="3"/>
              <a:endCxn id="38" idx="7"/>
            </p:cNvCxnSpPr>
            <p:nvPr/>
          </p:nvCxnSpPr>
          <p:spPr>
            <a:xfrm flipH="1">
              <a:off x="8745996" y="3882075"/>
              <a:ext cx="625089" cy="392415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7" idx="5"/>
            </p:cNvCxnSpPr>
            <p:nvPr/>
          </p:nvCxnSpPr>
          <p:spPr>
            <a:xfrm>
              <a:off x="9625671" y="3882075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2022601" y="3673985"/>
              <a:ext cx="360040" cy="360040"/>
            </a:xfrm>
            <a:prstGeom prst="ellipse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25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2922721" y="4256923"/>
              <a:ext cx="360000" cy="360000"/>
            </a:xfrm>
            <a:prstGeom prst="ellipse">
              <a:avLst/>
            </a:prstGeom>
            <a:ln>
              <a:solidFill>
                <a:srgbClr val="0A0A0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2" idx="3"/>
              <a:endCxn id="43" idx="7"/>
            </p:cNvCxnSpPr>
            <p:nvPr/>
          </p:nvCxnSpPr>
          <p:spPr>
            <a:xfrm flipH="1">
              <a:off x="1429800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2" idx="5"/>
              <a:endCxn id="44" idx="1"/>
            </p:cNvCxnSpPr>
            <p:nvPr/>
          </p:nvCxnSpPr>
          <p:spPr>
            <a:xfrm>
              <a:off x="2329914" y="3981298"/>
              <a:ext cx="645528" cy="328346"/>
            </a:xfrm>
            <a:prstGeom prst="straightConnector1">
              <a:avLst/>
            </a:prstGeom>
            <a:ln>
              <a:solidFill>
                <a:srgbClr val="0A0A0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Прямоугольник 46"/>
            <p:cNvSpPr/>
            <p:nvPr/>
          </p:nvSpPr>
          <p:spPr>
            <a:xfrm>
              <a:off x="4493822" y="4626510"/>
              <a:ext cx="1242138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5751097" y="4626510"/>
              <a:ext cx="1208999" cy="251690"/>
            </a:xfrm>
            <a:prstGeom prst="rect">
              <a:avLst/>
            </a:prstGeom>
            <a:noFill/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493822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256240" y="4626510"/>
              <a:ext cx="124213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9538946" y="4626510"/>
              <a:ext cx="1208999" cy="25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9538946" y="4626510"/>
              <a:ext cx="882098" cy="251690"/>
            </a:xfrm>
            <a:prstGeom prst="rect">
              <a:avLst/>
            </a:prstGeom>
            <a:solidFill>
              <a:srgbClr val="154E9D"/>
            </a:solidFill>
            <a:ln>
              <a:solidFill>
                <a:srgbClr val="0A0A0C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15056" y="4977907"/>
              <a:ext cx="1175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остановка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4727" y="4938290"/>
              <a:ext cx="2072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спуск только влево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53947" y="4951280"/>
              <a:ext cx="3388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спуск влево и вправо, </a:t>
              </a:r>
            </a:p>
            <a:p>
              <a:r>
                <a:rPr lang="ru-RU" dirty="0"/>
                <a:t>но на следующем шаге левая рекурсия сразу завершится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1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Пусть теперь 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произвольный</a:t>
                </a:r>
              </a:p>
              <a:p>
                <a:r>
                  <a:rPr lang="ru-RU" dirty="0"/>
                  <a:t>Возможна одна из трёх ситуаций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третьем случае задача сводится к ранее рассмотренной (после разделения на каждом уровне активно работают две рекурсии)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2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978485" y="3753374"/>
            <a:ext cx="244827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517903" y="262725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637858" y="3210192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18023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5" idx="3"/>
            <a:endCxn id="6" idx="7"/>
          </p:cNvCxnSpPr>
          <p:nvPr/>
        </p:nvCxnSpPr>
        <p:spPr>
          <a:xfrm flipH="1">
            <a:off x="4945137" y="2934567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5"/>
            <a:endCxn id="7" idx="1"/>
          </p:cNvCxnSpPr>
          <p:nvPr/>
        </p:nvCxnSpPr>
        <p:spPr>
          <a:xfrm>
            <a:off x="5825216" y="2934567"/>
            <a:ext cx="645528" cy="368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9318762" y="2667010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438717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218882" y="3249948"/>
            <a:ext cx="360000" cy="360000"/>
          </a:xfrm>
          <a:prstGeom prst="ellipse">
            <a:avLst/>
          </a:prstGeom>
          <a:solidFill>
            <a:srgbClr val="154E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10" idx="3"/>
            <a:endCxn id="11" idx="7"/>
          </p:cNvCxnSpPr>
          <p:nvPr/>
        </p:nvCxnSpPr>
        <p:spPr>
          <a:xfrm flipH="1">
            <a:off x="8745996" y="2974323"/>
            <a:ext cx="625493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5"/>
            <a:endCxn id="12" idx="1"/>
          </p:cNvCxnSpPr>
          <p:nvPr/>
        </p:nvCxnSpPr>
        <p:spPr>
          <a:xfrm>
            <a:off x="9626075" y="2974323"/>
            <a:ext cx="645528" cy="328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002566" y="2702164"/>
            <a:ext cx="360040" cy="360040"/>
          </a:xfrm>
          <a:prstGeom prst="ellipse">
            <a:avLst/>
          </a:prstGeom>
          <a:solidFill>
            <a:srgbClr val="154E9D"/>
          </a:solidFill>
          <a:ln w="19050"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225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922721" y="3285102"/>
            <a:ext cx="360000" cy="360000"/>
          </a:xfrm>
          <a:prstGeom prst="ellipse">
            <a:avLst/>
          </a:prstGeom>
          <a:ln w="19050">
            <a:solidFill>
              <a:srgbClr val="0A0A0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5" idx="3"/>
            <a:endCxn id="16" idx="7"/>
          </p:cNvCxnSpPr>
          <p:nvPr/>
        </p:nvCxnSpPr>
        <p:spPr>
          <a:xfrm flipH="1">
            <a:off x="1429800" y="3009477"/>
            <a:ext cx="62549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5"/>
            <a:endCxn id="17" idx="1"/>
          </p:cNvCxnSpPr>
          <p:nvPr/>
        </p:nvCxnSpPr>
        <p:spPr>
          <a:xfrm>
            <a:off x="2309879" y="3009477"/>
            <a:ext cx="665563" cy="328346"/>
          </a:xfrm>
          <a:prstGeom prst="straightConnector1">
            <a:avLst/>
          </a:prstGeom>
          <a:ln w="19050">
            <a:solidFill>
              <a:srgbClr val="0A0A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493822" y="3753374"/>
            <a:ext cx="1242138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751097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57720" y="3753374"/>
            <a:ext cx="466786" cy="251690"/>
          </a:xfrm>
          <a:prstGeom prst="rect">
            <a:avLst/>
          </a:prstGeom>
          <a:solidFill>
            <a:srgbClr val="154E9D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753655" y="3753374"/>
            <a:ext cx="725092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538946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521605" y="3753374"/>
            <a:ext cx="882098" cy="251690"/>
          </a:xfrm>
          <a:prstGeom prst="rect">
            <a:avLst/>
          </a:prstGeom>
          <a:solidFill>
            <a:srgbClr val="154E9D"/>
          </a:solidFill>
          <a:ln>
            <a:solidFill>
              <a:srgbClr val="0A0A0C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289783" y="3753374"/>
            <a:ext cx="1208999" cy="251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747591" y="4065152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остановка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9147" y="4178554"/>
            <a:ext cx="222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спуск только вправо </a:t>
            </a:r>
          </a:p>
          <a:p>
            <a:r>
              <a:rPr lang="ru-RU" dirty="0"/>
              <a:t>(или только влево)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8717" y="4096403"/>
            <a:ext cx="226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спуск в обе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26113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64" y="1844824"/>
            <a:ext cx="11449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Если элементы последовательности не изменяются (не предусмотрено выполнение операции модификации элемента), то в названии задачи фигурирует слово </a:t>
            </a:r>
            <a:r>
              <a:rPr lang="ru-RU" sz="3200" b="1" dirty="0"/>
              <a:t>статическая</a:t>
            </a:r>
            <a:r>
              <a:rPr lang="ru-RU" sz="3200" dirty="0"/>
              <a:t> (англ. </a:t>
            </a:r>
            <a:r>
              <a:rPr lang="en-US" sz="3200" b="1" dirty="0"/>
              <a:t>static</a:t>
            </a:r>
            <a:r>
              <a:rPr lang="en-US" sz="3200" dirty="0"/>
              <a:t>)</a:t>
            </a:r>
            <a:r>
              <a:rPr lang="ru-RU" sz="3200" dirty="0"/>
              <a:t>, иначе– </a:t>
            </a:r>
            <a:r>
              <a:rPr lang="ru-RU" sz="3200" b="1" dirty="0"/>
              <a:t>динамическая</a:t>
            </a:r>
            <a:r>
              <a:rPr lang="ru-RU" sz="3200" dirty="0"/>
              <a:t> (англ. </a:t>
            </a:r>
            <a:r>
              <a:rPr lang="en-US" sz="3200" b="1" dirty="0"/>
              <a:t>dynamic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119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 err="1"/>
                  <a:t>Нерекурсивная</a:t>
                </a:r>
                <a:r>
                  <a:rPr lang="ru-RU" dirty="0"/>
                  <a:t> реализация быстрее работает на практике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Можно добавить поддержку операций на интервале: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— </a:t>
                </a:r>
                <a:r>
                  <a:rPr lang="ru-RU" b="0" dirty="0"/>
                  <a:t>прибавить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к каждому элементу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установить элементы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2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времени работы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48347"/>
              </p:ext>
            </p:extLst>
          </p:nvPr>
        </p:nvGraphicFramePr>
        <p:xfrm>
          <a:off x="1987451" y="1835456"/>
          <a:ext cx="8217098" cy="318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48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Объем дополнительной памяти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DB718D3-9FDB-C681-4609-64BCBB353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626025"/>
              </p:ext>
            </p:extLst>
          </p:nvPr>
        </p:nvGraphicFramePr>
        <p:xfrm>
          <a:off x="7300913" y="2600905"/>
          <a:ext cx="83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412" imgH="519864" progId="Equation.DSMT4">
                  <p:embed/>
                </p:oleObj>
              </mc:Choice>
              <mc:Fallback>
                <p:oleObj name="Equation" r:id="rId2" imgW="838412" imgH="519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0913" y="2600905"/>
                        <a:ext cx="8382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AEF6211-2FF4-F145-A499-76D16E3A4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62507"/>
              </p:ext>
            </p:extLst>
          </p:nvPr>
        </p:nvGraphicFramePr>
        <p:xfrm>
          <a:off x="7300913" y="4332424"/>
          <a:ext cx="83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412" imgH="519864" progId="Equation.DSMT4">
                  <p:embed/>
                </p:oleObj>
              </mc:Choice>
              <mc:Fallback>
                <p:oleObj name="Equation" r:id="rId4" imgW="838412" imgH="519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0913" y="4332424"/>
                        <a:ext cx="8382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93E719B-4263-FC0A-3743-AB133F353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26419"/>
              </p:ext>
            </p:extLst>
          </p:nvPr>
        </p:nvGraphicFramePr>
        <p:xfrm>
          <a:off x="7300913" y="309880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520560" progId="Equation.DSMT4">
                  <p:embed/>
                </p:oleObj>
              </mc:Choice>
              <mc:Fallback>
                <p:oleObj name="Equation" r:id="rId6" imgW="13586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0913" y="3098800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E0997D3-733C-3775-94C1-0E39F8D62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59423"/>
              </p:ext>
            </p:extLst>
          </p:nvPr>
        </p:nvGraphicFramePr>
        <p:xfrm>
          <a:off x="7300913" y="3640717"/>
          <a:ext cx="135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011" imgH="521306" progId="Equation.DSMT4">
                  <p:embed/>
                </p:oleObj>
              </mc:Choice>
              <mc:Fallback>
                <p:oleObj name="Equation" r:id="rId8" imgW="1358011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0913" y="3640717"/>
                        <a:ext cx="1357313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862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4894"/>
              </p:ext>
            </p:extLst>
          </p:nvPr>
        </p:nvGraphicFramePr>
        <p:xfrm>
          <a:off x="0" y="1319064"/>
          <a:ext cx="107045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6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Обычный 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Префиксные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декомпозиция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Дерево</a:t>
                      </a:r>
                      <a:r>
                        <a:rPr lang="ru-RU" sz="2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отрезков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</a:t>
                      </a:r>
                      <a:r>
                        <a:rPr lang="ru-RU" sz="2400" b="0" dirty="0" err="1">
                          <a:solidFill>
                            <a:schemeClr val="tx1"/>
                          </a:solidFill>
                        </a:rPr>
                        <a:t>предподсчёт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модификации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35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Время на запрос суммы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Объём дополнительной памяти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D837984-E184-977E-474E-93E99E059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39448"/>
              </p:ext>
            </p:extLst>
          </p:nvPr>
        </p:nvGraphicFramePr>
        <p:xfrm>
          <a:off x="4524772" y="2291637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520560" progId="Equation.DSMT4">
                  <p:embed/>
                </p:oleObj>
              </mc:Choice>
              <mc:Fallback>
                <p:oleObj name="Equation" r:id="rId2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4772" y="2291637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25A11C3-590A-4C9E-1766-380A3B2C3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110"/>
              </p:ext>
            </p:extLst>
          </p:nvPr>
        </p:nvGraphicFramePr>
        <p:xfrm>
          <a:off x="6745288" y="2291637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412" imgH="521306" progId="Equation.DSMT4">
                  <p:embed/>
                </p:oleObj>
              </mc:Choice>
              <mc:Fallback>
                <p:oleObj name="Equation" r:id="rId4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5288" y="2291637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41C6BB7-5D45-94CA-95C3-2C5CD6B8B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57493"/>
              </p:ext>
            </p:extLst>
          </p:nvPr>
        </p:nvGraphicFramePr>
        <p:xfrm>
          <a:off x="9104762" y="2303216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412" imgH="521306" progId="Equation.DSMT4">
                  <p:embed/>
                </p:oleObj>
              </mc:Choice>
              <mc:Fallback>
                <p:oleObj name="Equation" r:id="rId6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04762" y="2303216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B04CE23-9573-CA68-E8D1-D0B3A3713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77892"/>
              </p:ext>
            </p:extLst>
          </p:nvPr>
        </p:nvGraphicFramePr>
        <p:xfrm>
          <a:off x="4524772" y="313245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412" imgH="521306" progId="Equation.DSMT4">
                  <p:embed/>
                </p:oleObj>
              </mc:Choice>
              <mc:Fallback>
                <p:oleObj name="Equation" r:id="rId8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4772" y="313245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B7E0130-F2CD-89CE-4D73-2204FAF2B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08173"/>
              </p:ext>
            </p:extLst>
          </p:nvPr>
        </p:nvGraphicFramePr>
        <p:xfrm>
          <a:off x="9104762" y="4870998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412" imgH="521306" progId="Equation.DSMT4">
                  <p:embed/>
                </p:oleObj>
              </mc:Choice>
              <mc:Fallback>
                <p:oleObj name="Equation" r:id="rId10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04762" y="4870998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88384BB-A5EB-C30F-20AE-94715F9E8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01665"/>
              </p:ext>
            </p:extLst>
          </p:nvPr>
        </p:nvGraphicFramePr>
        <p:xfrm>
          <a:off x="2840921" y="394141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412" imgH="521306" progId="Equation.DSMT4">
                  <p:embed/>
                </p:oleObj>
              </mc:Choice>
              <mc:Fallback>
                <p:oleObj name="Equation" r:id="rId12" imgW="838412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0921" y="3941410"/>
                        <a:ext cx="838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6029390E-EDD1-62F0-7FC6-C0A95DD82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46333"/>
              </p:ext>
            </p:extLst>
          </p:nvPr>
        </p:nvGraphicFramePr>
        <p:xfrm>
          <a:off x="2879021" y="310038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1760" imgH="520560" progId="Equation.DSMT4">
                  <p:embed/>
                </p:oleObj>
              </mc:Choice>
              <mc:Fallback>
                <p:oleObj name="Equation" r:id="rId14" imgW="761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9021" y="310038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F28F6231-7E68-33DF-F106-A25D9CF9E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97400"/>
              </p:ext>
            </p:extLst>
          </p:nvPr>
        </p:nvGraphicFramePr>
        <p:xfrm>
          <a:off x="6783388" y="3108772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2127" imgH="521306" progId="Equation.DSMT4">
                  <p:embed/>
                </p:oleObj>
              </mc:Choice>
              <mc:Fallback>
                <p:oleObj name="Equation" r:id="rId16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83388" y="3108772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E78A5EE4-A09E-7160-3EE6-2E541CC10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733321"/>
              </p:ext>
            </p:extLst>
          </p:nvPr>
        </p:nvGraphicFramePr>
        <p:xfrm>
          <a:off x="4562872" y="4870998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127" imgH="521306" progId="Equation.DSMT4">
                  <p:embed/>
                </p:oleObj>
              </mc:Choice>
              <mc:Fallback>
                <p:oleObj name="Equation" r:id="rId18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62872" y="4870998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D3031E78-006E-0859-3814-05B721A16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36012"/>
              </p:ext>
            </p:extLst>
          </p:nvPr>
        </p:nvGraphicFramePr>
        <p:xfrm>
          <a:off x="4562872" y="3932349"/>
          <a:ext cx="76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2127" imgH="521306" progId="Equation.DSMT4">
                  <p:embed/>
                </p:oleObj>
              </mc:Choice>
              <mc:Fallback>
                <p:oleObj name="Equation" r:id="rId20" imgW="762127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62872" y="3932349"/>
                        <a:ext cx="762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8B88F697-2D6B-1B7C-0B6E-E8463D122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205926"/>
              </p:ext>
            </p:extLst>
          </p:nvPr>
        </p:nvGraphicFramePr>
        <p:xfrm>
          <a:off x="6484938" y="391795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58640" imgH="520560" progId="Equation.DSMT4">
                  <p:embed/>
                </p:oleObj>
              </mc:Choice>
              <mc:Fallback>
                <p:oleObj name="Equation" r:id="rId22" imgW="13586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84938" y="3917950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1DC7F144-17D8-9E00-FA2E-B84C350D8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20825"/>
              </p:ext>
            </p:extLst>
          </p:nvPr>
        </p:nvGraphicFramePr>
        <p:xfrm>
          <a:off x="8844412" y="3842070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59450" imgH="521306" progId="Equation.DSMT4">
                  <p:embed/>
                </p:oleObj>
              </mc:Choice>
              <mc:Fallback>
                <p:oleObj name="Equation" r:id="rId24" imgW="1359450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844412" y="3842070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2B20D1DE-DE66-D58A-81E7-3568EB567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39452"/>
              </p:ext>
            </p:extLst>
          </p:nvPr>
        </p:nvGraphicFramePr>
        <p:xfrm>
          <a:off x="8844412" y="3108772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59450" imgH="521306" progId="Equation.DSMT4">
                  <p:embed/>
                </p:oleObj>
              </mc:Choice>
              <mc:Fallback>
                <p:oleObj name="Equation" r:id="rId26" imgW="1359450" imgH="521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844412" y="3108772"/>
                        <a:ext cx="1358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5AE2C77D-7B92-B376-DF24-10B60EE73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80367"/>
              </p:ext>
            </p:extLst>
          </p:nvPr>
        </p:nvGraphicFramePr>
        <p:xfrm>
          <a:off x="6599238" y="4770438"/>
          <a:ext cx="113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698400" progId="Equation.DSMT4">
                  <p:embed/>
                </p:oleObj>
              </mc:Choice>
              <mc:Fallback>
                <p:oleObj name="Equation" r:id="rId28" imgW="11300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99238" y="4770438"/>
                        <a:ext cx="1130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299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2151727"/>
            <a:ext cx="112230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</a:t>
            </a:r>
            <a:r>
              <a:rPr lang="ru-RU" sz="3200" dirty="0" err="1"/>
              <a:t>татическая</a:t>
            </a:r>
            <a:r>
              <a:rPr lang="ru-RU" sz="3200" dirty="0"/>
              <a:t> </a:t>
            </a:r>
            <a:r>
              <a:rPr lang="en-US" sz="3200" dirty="0"/>
              <a:t>online</a:t>
            </a:r>
            <a:r>
              <a:rPr lang="ru-RU" sz="3200" dirty="0"/>
              <a:t> задача</a:t>
            </a:r>
            <a:endParaRPr lang="en-US" sz="3200" dirty="0"/>
          </a:p>
          <a:p>
            <a:pPr algn="ctr"/>
            <a:r>
              <a:rPr lang="ru-RU" sz="3200" dirty="0"/>
              <a:t> </a:t>
            </a:r>
            <a:endParaRPr lang="en-US" sz="3200" dirty="0"/>
          </a:p>
          <a:p>
            <a:pPr algn="ctr"/>
            <a:r>
              <a:rPr lang="en-US" sz="3200" b="1" dirty="0"/>
              <a:t>RMQ</a:t>
            </a:r>
            <a:r>
              <a:rPr lang="en-US" sz="3200" dirty="0"/>
              <a:t> — </a:t>
            </a:r>
            <a:r>
              <a:rPr lang="en-US" sz="3200" b="1" dirty="0"/>
              <a:t>R</a:t>
            </a:r>
            <a:r>
              <a:rPr lang="en-US" sz="3200" dirty="0"/>
              <a:t>ange </a:t>
            </a:r>
            <a:r>
              <a:rPr lang="en-US" sz="3200" b="1" dirty="0"/>
              <a:t>M</a:t>
            </a:r>
            <a:r>
              <a:rPr lang="en-US" sz="3200" dirty="0"/>
              <a:t>inimum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</a:t>
            </a:r>
            <a:r>
              <a:rPr lang="ru-RU" sz="3200" dirty="0"/>
              <a:t>запрос минимума на отрезке)</a:t>
            </a:r>
          </a:p>
        </p:txBody>
      </p:sp>
    </p:spTree>
    <p:extLst>
      <p:ext uri="{BB962C8B-B14F-4D97-AF65-F5344CB8AC3E}">
        <p14:creationId xmlns:p14="http://schemas.microsoft.com/office/powerpoint/2010/main" val="425824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ru-RU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/>
              </a:p>
              <a:p>
                <a:pPr marL="857250" lvl="2" indent="0">
                  <a:buNone/>
                </a:pPr>
                <a:r>
                  <a:rPr lang="ru-RU" dirty="0"/>
                  <a:t>Поступают запросы </a:t>
                </a:r>
                <a:r>
                  <a:rPr lang="ru-RU" i="1" dirty="0"/>
                  <a:t>минимума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𝐅𝐢𝐧𝐝𝐌𝐢𝐧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найти минимум 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0" dirty="0"/>
                  <a:t>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57250" lvl="2" indent="0">
                  <a:buNone/>
                </a:pPr>
                <a:r>
                  <a:rPr lang="ru-RU" u="sng" dirty="0"/>
                  <a:t>Запросов модификации </a:t>
                </a:r>
                <a:r>
                  <a:rPr lang="ru-RU" b="1" u="sng" dirty="0"/>
                  <a:t>нет</a:t>
                </a:r>
                <a:r>
                  <a:rPr lang="en-US" b="1" u="sng" dirty="0"/>
                  <a:t>.</a:t>
                </a:r>
                <a:endParaRPr lang="ru-RU" b="1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1384" y="1793348"/>
                <a:ext cx="10257488" cy="2308537"/>
              </a:xfrm>
              <a:blipFill>
                <a:blip r:embed="rId2"/>
                <a:stretch>
                  <a:fillRect t="-2111" b="-42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1015784" y="1797629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92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2708920"/>
            <a:ext cx="11079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Можно решать корневой декомпозицией или деревом отрезков.</a:t>
            </a:r>
          </a:p>
        </p:txBody>
      </p:sp>
    </p:spTree>
    <p:extLst>
      <p:ext uri="{BB962C8B-B14F-4D97-AF65-F5344CB8AC3E}">
        <p14:creationId xmlns:p14="http://schemas.microsoft.com/office/powerpoint/2010/main" val="2527166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C8E0672B-C7D2-D405-983D-9C69576B69D4}"/>
              </a:ext>
            </a:extLst>
          </p:cNvPr>
          <p:cNvSpPr/>
          <p:nvPr/>
        </p:nvSpPr>
        <p:spPr>
          <a:xfrm>
            <a:off x="2480303" y="186925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5F27369-DC2E-FC3E-8116-72AE3B8988F1}"/>
              </a:ext>
            </a:extLst>
          </p:cNvPr>
          <p:cNvSpPr/>
          <p:nvPr/>
        </p:nvSpPr>
        <p:spPr>
          <a:xfrm>
            <a:off x="1457754" y="2504963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301281D-CF62-4D5B-3A7A-AEE92CC04114}"/>
              </a:ext>
            </a:extLst>
          </p:cNvPr>
          <p:cNvSpPr/>
          <p:nvPr/>
        </p:nvSpPr>
        <p:spPr>
          <a:xfrm>
            <a:off x="3366229" y="2416050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8840D38-F524-3E38-EF7E-8F6CA2D5DA6C}"/>
              </a:ext>
            </a:extLst>
          </p:cNvPr>
          <p:cNvSpPr/>
          <p:nvPr/>
        </p:nvSpPr>
        <p:spPr>
          <a:xfrm>
            <a:off x="861858" y="326055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C7B8892-C253-4A97-AA32-D6FB69C99BD5}"/>
              </a:ext>
            </a:extLst>
          </p:cNvPr>
          <p:cNvSpPr/>
          <p:nvPr/>
        </p:nvSpPr>
        <p:spPr>
          <a:xfrm>
            <a:off x="2039076" y="324967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746918D-A3E3-D004-B603-54072E327B1E}"/>
              </a:ext>
            </a:extLst>
          </p:cNvPr>
          <p:cNvSpPr/>
          <p:nvPr/>
        </p:nvSpPr>
        <p:spPr>
          <a:xfrm>
            <a:off x="3273414" y="3274551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9C8907F-A5EC-8B20-25BA-F5062B52A830}"/>
              </a:ext>
            </a:extLst>
          </p:cNvPr>
          <p:cNvSpPr/>
          <p:nvPr/>
        </p:nvSpPr>
        <p:spPr>
          <a:xfrm>
            <a:off x="1784450" y="40574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B753047-D594-539F-E3A6-E715CCFB4FE3}"/>
              </a:ext>
            </a:extLst>
          </p:cNvPr>
          <p:cNvSpPr/>
          <p:nvPr/>
        </p:nvSpPr>
        <p:spPr>
          <a:xfrm>
            <a:off x="2454556" y="4063077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8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E936035-6793-B3CD-2B7A-6143632ED84B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1113886" y="2935202"/>
            <a:ext cx="417685" cy="32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7E5D357-4128-E350-B641-B7B0F909EA4E}"/>
              </a:ext>
            </a:extLst>
          </p:cNvPr>
          <p:cNvCxnSpPr>
            <a:cxnSpLocks/>
            <a:stCxn id="6" idx="5"/>
            <a:endCxn id="24" idx="0"/>
          </p:cNvCxnSpPr>
          <p:nvPr/>
        </p:nvCxnSpPr>
        <p:spPr>
          <a:xfrm>
            <a:off x="3796468" y="2846289"/>
            <a:ext cx="990878" cy="46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EA600A-0E20-A391-0A3C-C2DF15BD2879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036478" y="3679915"/>
            <a:ext cx="76415" cy="377577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BA4B77-0FF2-23FB-7220-106796612DB2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2469315" y="3679915"/>
            <a:ext cx="237269" cy="383162"/>
          </a:xfrm>
          <a:prstGeom prst="straightConnector1">
            <a:avLst/>
          </a:prstGeom>
          <a:ln w="19050">
            <a:solidFill>
              <a:srgbClr val="0A0A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526D603-1A13-B2B3-E86C-86A36935369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709782" y="2299495"/>
            <a:ext cx="844338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3C1A0EF-1F78-8405-1DDB-7BB2702EB32E}"/>
              </a:ext>
            </a:extLst>
          </p:cNvPr>
          <p:cNvCxnSpPr/>
          <p:nvPr/>
        </p:nvCxnSpPr>
        <p:spPr>
          <a:xfrm>
            <a:off x="2937937" y="2301006"/>
            <a:ext cx="484343" cy="24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F04405C-921C-5FB8-2E9D-94E71626F5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1887993" y="2935202"/>
            <a:ext cx="403111" cy="3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B8AF0A74-668D-BF4A-8B55-EEAAE3D3F0D9}"/>
              </a:ext>
            </a:extLst>
          </p:cNvPr>
          <p:cNvSpPr/>
          <p:nvPr/>
        </p:nvSpPr>
        <p:spPr>
          <a:xfrm>
            <a:off x="4212140" y="4065201"/>
            <a:ext cx="504056" cy="5040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5DACA38-76A0-D414-D66D-EEA7475E9F55}"/>
              </a:ext>
            </a:extLst>
          </p:cNvPr>
          <p:cNvSpPr/>
          <p:nvPr/>
        </p:nvSpPr>
        <p:spPr>
          <a:xfrm>
            <a:off x="4790637" y="4060948"/>
            <a:ext cx="504056" cy="504056"/>
          </a:xfrm>
          <a:prstGeom prst="ellipse">
            <a:avLst/>
          </a:prstGeom>
          <a:noFill/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7976D8B-B672-70A9-6957-F945B356DF20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525442" y="2920106"/>
            <a:ext cx="92815" cy="3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ACC8DF-B765-8D40-AB80-3E504C924709}"/>
              </a:ext>
            </a:extLst>
          </p:cNvPr>
          <p:cNvCxnSpPr>
            <a:cxnSpLocks/>
            <a:stCxn id="24" idx="4"/>
            <a:endCxn id="19" idx="0"/>
          </p:cNvCxnSpPr>
          <p:nvPr/>
        </p:nvCxnSpPr>
        <p:spPr>
          <a:xfrm flipH="1">
            <a:off x="4464168" y="3796204"/>
            <a:ext cx="323178" cy="26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5990262-C5D7-1A5D-AD05-4C5793BE0766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4787346" y="3796204"/>
            <a:ext cx="255319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951C367F-D2CC-828E-B958-E6F2A5C9AD2D}"/>
              </a:ext>
            </a:extLst>
          </p:cNvPr>
          <p:cNvSpPr/>
          <p:nvPr/>
        </p:nvSpPr>
        <p:spPr>
          <a:xfrm>
            <a:off x="4532026" y="3311243"/>
            <a:ext cx="510639" cy="4849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A4C407-4948-210C-C2DB-89641B5093F9}"/>
              </a:ext>
            </a:extLst>
          </p:cNvPr>
          <p:cNvSpPr txBox="1"/>
          <p:nvPr/>
        </p:nvSpPr>
        <p:spPr>
          <a:xfrm>
            <a:off x="2423592" y="15567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[0,9)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5536-4D53-F10E-B047-E3A0FD9B9D3F}"/>
              </a:ext>
            </a:extLst>
          </p:cNvPr>
          <p:cNvSpPr txBox="1"/>
          <p:nvPr/>
        </p:nvSpPr>
        <p:spPr>
          <a:xfrm>
            <a:off x="1901746" y="257308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[0,4)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87D12-5F6D-47F4-30A3-8C1B099ACB7E}"/>
              </a:ext>
            </a:extLst>
          </p:cNvPr>
          <p:cNvSpPr txBox="1"/>
          <p:nvPr/>
        </p:nvSpPr>
        <p:spPr>
          <a:xfrm>
            <a:off x="3866414" y="25105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[4,9)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C95B2-09C6-457A-C0E4-511417A5202E}"/>
              </a:ext>
            </a:extLst>
          </p:cNvPr>
          <p:cNvSpPr txBox="1"/>
          <p:nvPr/>
        </p:nvSpPr>
        <p:spPr>
          <a:xfrm>
            <a:off x="5007365" y="3329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6</a:t>
            </a:r>
            <a:r>
              <a:rPr lang="en-US" dirty="0"/>
              <a:t>,9)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0E947-0E30-6A2D-8599-813DF4DE91A2}"/>
              </a:ext>
            </a:extLst>
          </p:cNvPr>
          <p:cNvSpPr txBox="1"/>
          <p:nvPr/>
        </p:nvSpPr>
        <p:spPr>
          <a:xfrm>
            <a:off x="5237786" y="4491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7</a:t>
            </a:r>
            <a:r>
              <a:rPr lang="en-US" dirty="0"/>
              <a:t>,</a:t>
            </a:r>
            <a:r>
              <a:rPr lang="ru-RU" dirty="0"/>
              <a:t>9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81F4D-1678-AC7A-FF04-542507F85D0A}"/>
              </a:ext>
            </a:extLst>
          </p:cNvPr>
          <p:cNvSpPr txBox="1"/>
          <p:nvPr/>
        </p:nvSpPr>
        <p:spPr>
          <a:xfrm>
            <a:off x="4184275" y="45777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[6,7)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4ADF7-1628-1C3E-AEE4-03AB462D2ECA}"/>
              </a:ext>
            </a:extLst>
          </p:cNvPr>
          <p:cNvSpPr txBox="1"/>
          <p:nvPr/>
        </p:nvSpPr>
        <p:spPr>
          <a:xfrm>
            <a:off x="3726823" y="33937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[4,6)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E3DA9-9038-AA71-8E76-8164713B9435}"/>
              </a:ext>
            </a:extLst>
          </p:cNvPr>
          <p:cNvSpPr txBox="1"/>
          <p:nvPr/>
        </p:nvSpPr>
        <p:spPr>
          <a:xfrm>
            <a:off x="1310537" y="32781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[0,2)</a:t>
            </a:r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8FB6F9-A832-873C-C86C-846245EE32E4}"/>
              </a:ext>
            </a:extLst>
          </p:cNvPr>
          <p:cNvSpPr txBox="1"/>
          <p:nvPr/>
        </p:nvSpPr>
        <p:spPr>
          <a:xfrm>
            <a:off x="2446622" y="461838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[3,4)</a:t>
            </a:r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27D827-1151-37A3-B90E-E8ED37C09BD9}"/>
              </a:ext>
            </a:extLst>
          </p:cNvPr>
          <p:cNvSpPr txBox="1"/>
          <p:nvPr/>
        </p:nvSpPr>
        <p:spPr>
          <a:xfrm>
            <a:off x="1713950" y="45830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[2,3)</a:t>
            </a:r>
            <a:endParaRPr lang="ru-B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EB7D7-D3D3-8925-7CE8-5CA0401E54B4}"/>
              </a:ext>
            </a:extLst>
          </p:cNvPr>
          <p:cNvSpPr txBox="1"/>
          <p:nvPr/>
        </p:nvSpPr>
        <p:spPr>
          <a:xfrm>
            <a:off x="2466669" y="33041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[2,4)</a:t>
            </a:r>
            <a:endParaRPr lang="ru-BY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59FFB9C-8B23-D3DB-F056-15F61E6C17CD}"/>
              </a:ext>
            </a:extLst>
          </p:cNvPr>
          <p:cNvSpPr/>
          <p:nvPr/>
        </p:nvSpPr>
        <p:spPr>
          <a:xfrm>
            <a:off x="525018" y="4057492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69088A0-2C7B-2085-F62F-B4A5224161D0}"/>
              </a:ext>
            </a:extLst>
          </p:cNvPr>
          <p:cNvSpPr/>
          <p:nvPr/>
        </p:nvSpPr>
        <p:spPr>
          <a:xfrm>
            <a:off x="1152734" y="4040032"/>
            <a:ext cx="504056" cy="5040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7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0E44F0D-DE20-4E16-570D-3756C679BE72}"/>
              </a:ext>
            </a:extLst>
          </p:cNvPr>
          <p:cNvCxnSpPr>
            <a:stCxn id="7" idx="4"/>
            <a:endCxn id="36" idx="0"/>
          </p:cNvCxnSpPr>
          <p:nvPr/>
        </p:nvCxnSpPr>
        <p:spPr>
          <a:xfrm flipH="1">
            <a:off x="777046" y="3764606"/>
            <a:ext cx="33684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C429260-41FE-0951-4536-9A379C6A6EA1}"/>
              </a:ext>
            </a:extLst>
          </p:cNvPr>
          <p:cNvCxnSpPr>
            <a:stCxn id="7" idx="4"/>
            <a:endCxn id="37" idx="0"/>
          </p:cNvCxnSpPr>
          <p:nvPr/>
        </p:nvCxnSpPr>
        <p:spPr>
          <a:xfrm>
            <a:off x="1113886" y="3764606"/>
            <a:ext cx="290876" cy="2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6DD236-6C2A-2BF4-AB00-381903A67648}"/>
              </a:ext>
            </a:extLst>
          </p:cNvPr>
          <p:cNvSpPr txBox="1"/>
          <p:nvPr/>
        </p:nvSpPr>
        <p:spPr>
          <a:xfrm>
            <a:off x="417851" y="45698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[0,1)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C9996-59CC-B291-F0F7-39C81EC37C35}"/>
              </a:ext>
            </a:extLst>
          </p:cNvPr>
          <p:cNvSpPr txBox="1"/>
          <p:nvPr/>
        </p:nvSpPr>
        <p:spPr>
          <a:xfrm>
            <a:off x="1038620" y="456988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[1,2)</a:t>
            </a:r>
            <a:endParaRPr lang="ru-BY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70CFA5E4-9A6C-EF86-0C54-E4640AF95EA7}"/>
              </a:ext>
            </a:extLst>
          </p:cNvPr>
          <p:cNvSpPr/>
          <p:nvPr/>
        </p:nvSpPr>
        <p:spPr>
          <a:xfrm>
            <a:off x="3013864" y="410898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14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CCFD051-26A4-FEB8-C92A-4928753FABB8}"/>
              </a:ext>
            </a:extLst>
          </p:cNvPr>
          <p:cNvSpPr/>
          <p:nvPr/>
        </p:nvSpPr>
        <p:spPr>
          <a:xfrm>
            <a:off x="3637865" y="4108986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12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AB7CBEB-298A-0867-C4E8-3FD99CB364B5}"/>
              </a:ext>
            </a:extLst>
          </p:cNvPr>
          <p:cNvCxnSpPr>
            <a:stCxn id="9" idx="4"/>
            <a:endCxn id="42" idx="0"/>
          </p:cNvCxnSpPr>
          <p:nvPr/>
        </p:nvCxnSpPr>
        <p:spPr>
          <a:xfrm flipH="1">
            <a:off x="3265892" y="3778607"/>
            <a:ext cx="259550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DED036E-7003-A262-B33C-8BDC60FD48AC}"/>
              </a:ext>
            </a:extLst>
          </p:cNvPr>
          <p:cNvCxnSpPr>
            <a:stCxn id="9" idx="4"/>
            <a:endCxn id="43" idx="0"/>
          </p:cNvCxnSpPr>
          <p:nvPr/>
        </p:nvCxnSpPr>
        <p:spPr>
          <a:xfrm>
            <a:off x="3525442" y="3778607"/>
            <a:ext cx="364451" cy="3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BF8422-837A-071F-57BE-04F8463F2527}"/>
              </a:ext>
            </a:extLst>
          </p:cNvPr>
          <p:cNvSpPr txBox="1"/>
          <p:nvPr/>
        </p:nvSpPr>
        <p:spPr>
          <a:xfrm>
            <a:off x="3007247" y="459630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[4,5)</a:t>
            </a:r>
            <a:endParaRPr lang="ru-B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B98BD-88FE-4C4A-48AD-078701AA2358}"/>
              </a:ext>
            </a:extLst>
          </p:cNvPr>
          <p:cNvSpPr txBox="1"/>
          <p:nvPr/>
        </p:nvSpPr>
        <p:spPr>
          <a:xfrm>
            <a:off x="3603287" y="46133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[5,6)</a:t>
            </a:r>
            <a:endParaRPr lang="ru-BY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9AC9DCCB-B745-6538-FEC9-5D146703248B}"/>
              </a:ext>
            </a:extLst>
          </p:cNvPr>
          <p:cNvSpPr/>
          <p:nvPr/>
        </p:nvSpPr>
        <p:spPr>
          <a:xfrm>
            <a:off x="4479438" y="4914097"/>
            <a:ext cx="525756" cy="504056"/>
          </a:xfrm>
          <a:prstGeom prst="ellipse">
            <a:avLst/>
          </a:prstGeom>
          <a:solidFill>
            <a:srgbClr val="FFFF00"/>
          </a:solidFill>
          <a:ln>
            <a:solidFill>
              <a:srgbClr val="0A0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D0D786F6-B67F-A616-D655-5DA0DDCD5075}"/>
              </a:ext>
            </a:extLst>
          </p:cNvPr>
          <p:cNvSpPr/>
          <p:nvPr/>
        </p:nvSpPr>
        <p:spPr>
          <a:xfrm>
            <a:off x="5262180" y="4893191"/>
            <a:ext cx="504056" cy="504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5</a:t>
            </a:r>
            <a:endParaRPr lang="ru-RU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07D1042-1AC3-604D-A2E2-FA45D339EC9D}"/>
              </a:ext>
            </a:extLst>
          </p:cNvPr>
          <p:cNvCxnSpPr>
            <a:cxnSpLocks/>
            <a:stCxn id="20" idx="4"/>
            <a:endCxn id="48" idx="0"/>
          </p:cNvCxnSpPr>
          <p:nvPr/>
        </p:nvCxnSpPr>
        <p:spPr>
          <a:xfrm flipH="1">
            <a:off x="4742316" y="4565004"/>
            <a:ext cx="300349" cy="34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D1289CB-C1BB-53FD-5912-A2B92A17D4C5}"/>
              </a:ext>
            </a:extLst>
          </p:cNvPr>
          <p:cNvCxnSpPr>
            <a:cxnSpLocks/>
          </p:cNvCxnSpPr>
          <p:nvPr/>
        </p:nvCxnSpPr>
        <p:spPr>
          <a:xfrm>
            <a:off x="5010043" y="4565004"/>
            <a:ext cx="397289" cy="35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08C94D-27FC-2559-C2F8-BE70B735EA4D}"/>
              </a:ext>
            </a:extLst>
          </p:cNvPr>
          <p:cNvSpPr txBox="1"/>
          <p:nvPr/>
        </p:nvSpPr>
        <p:spPr>
          <a:xfrm>
            <a:off x="3937021" y="50006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[7,8)</a:t>
            </a:r>
            <a:endParaRPr lang="ru-BY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1713D8-DD2F-EBCD-7C0F-94E8D015687D}"/>
              </a:ext>
            </a:extLst>
          </p:cNvPr>
          <p:cNvSpPr txBox="1"/>
          <p:nvPr/>
        </p:nvSpPr>
        <p:spPr>
          <a:xfrm>
            <a:off x="5709227" y="49989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[8,9)</a:t>
            </a:r>
            <a:endParaRPr lang="ru-BY" dirty="0"/>
          </a:p>
        </p:txBody>
      </p:sp>
      <p:graphicFrame>
        <p:nvGraphicFramePr>
          <p:cNvPr id="56" name="Таблица 55">
            <a:extLst>
              <a:ext uri="{FF2B5EF4-FFF2-40B4-BE49-F238E27FC236}">
                <a16:creationId xmlns:a16="http://schemas.microsoft.com/office/drawing/2014/main" id="{AC006566-B64D-4FAD-7E97-96B2C39E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95573"/>
              </p:ext>
            </p:extLst>
          </p:nvPr>
        </p:nvGraphicFramePr>
        <p:xfrm>
          <a:off x="5925145" y="471429"/>
          <a:ext cx="38931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76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12786249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04998130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012743565"/>
                    </a:ext>
                  </a:extLst>
                </a:gridCol>
              </a:tblGrid>
              <a:tr h="3644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graphicFrame>
        <p:nvGraphicFramePr>
          <p:cNvPr id="69" name="Таблица 69">
            <a:extLst>
              <a:ext uri="{FF2B5EF4-FFF2-40B4-BE49-F238E27FC236}">
                <a16:creationId xmlns:a16="http://schemas.microsoft.com/office/drawing/2014/main" id="{72286D4B-20AF-BD7D-5B62-99746DA8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79689"/>
              </p:ext>
            </p:extLst>
          </p:nvPr>
        </p:nvGraphicFramePr>
        <p:xfrm>
          <a:off x="302484" y="5310864"/>
          <a:ext cx="7127860" cy="60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">
                  <a:extLst>
                    <a:ext uri="{9D8B030D-6E8A-4147-A177-3AD203B41FA5}">
                      <a16:colId xmlns:a16="http://schemas.microsoft.com/office/drawing/2014/main" val="2914432633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27498670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73356525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706632058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153765379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240028170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991236167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37138246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4185812163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500238394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783311881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120481116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248283107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665317409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811121280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787434588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126470875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118337050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2410532182"/>
                    </a:ext>
                  </a:extLst>
                </a:gridCol>
                <a:gridCol w="356393">
                  <a:extLst>
                    <a:ext uri="{9D8B030D-6E8A-4147-A177-3AD203B41FA5}">
                      <a16:colId xmlns:a16="http://schemas.microsoft.com/office/drawing/2014/main" val="3208262963"/>
                    </a:ext>
                  </a:extLst>
                </a:gridCol>
              </a:tblGrid>
              <a:tr h="20679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809158"/>
                  </a:ext>
                </a:extLst>
              </a:tr>
              <a:tr h="32780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111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65D8732-6561-F884-9C8D-4D55949C47A0}"/>
                  </a:ext>
                </a:extLst>
              </p:cNvPr>
              <p:cNvSpPr txBox="1"/>
              <p:nvPr/>
            </p:nvSpPr>
            <p:spPr>
              <a:xfrm>
                <a:off x="5493097" y="48235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ru-BY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65D8732-6561-F884-9C8D-4D55949C4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97" y="482356"/>
                <a:ext cx="389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4E3612-1FAB-D6E4-EE71-BE926EEFEBA9}"/>
                  </a:ext>
                </a:extLst>
              </p:cNvPr>
              <p:cNvSpPr txBox="1"/>
              <p:nvPr/>
            </p:nvSpPr>
            <p:spPr>
              <a:xfrm>
                <a:off x="-65282" y="554514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4E3612-1FAB-D6E4-EE71-BE926EEF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2" y="5545142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D715336-1D71-FAE1-DBFA-A672B2B1D900}"/>
              </a:ext>
            </a:extLst>
          </p:cNvPr>
          <p:cNvCxnSpPr/>
          <p:nvPr/>
        </p:nvCxnSpPr>
        <p:spPr>
          <a:xfrm>
            <a:off x="7410138" y="1393196"/>
            <a:ext cx="72008" cy="5328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Таблица 75">
            <a:extLst>
              <a:ext uri="{FF2B5EF4-FFF2-40B4-BE49-F238E27FC236}">
                <a16:creationId xmlns:a16="http://schemas.microsoft.com/office/drawing/2014/main" id="{5EE094B9-192D-9C10-48EF-EA8A23E9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51725"/>
              </p:ext>
            </p:extLst>
          </p:nvPr>
        </p:nvGraphicFramePr>
        <p:xfrm>
          <a:off x="8263329" y="1817016"/>
          <a:ext cx="3893184" cy="73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76">
                  <a:extLst>
                    <a:ext uri="{9D8B030D-6E8A-4147-A177-3AD203B41FA5}">
                      <a16:colId xmlns:a16="http://schemas.microsoft.com/office/drawing/2014/main" val="3333962665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356834745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15060779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27848422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603389566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1443179518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12786249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804998130"/>
                    </a:ext>
                  </a:extLst>
                </a:gridCol>
                <a:gridCol w="432576">
                  <a:extLst>
                    <a:ext uri="{9D8B030D-6E8A-4147-A177-3AD203B41FA5}">
                      <a16:colId xmlns:a16="http://schemas.microsoft.com/office/drawing/2014/main" val="2012743565"/>
                    </a:ext>
                  </a:extLst>
                </a:gridCol>
              </a:tblGrid>
              <a:tr h="364409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5196"/>
                  </a:ext>
                </a:extLst>
              </a:tr>
              <a:tr h="3644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09445"/>
                  </a:ext>
                </a:extLst>
              </a:tr>
            </a:tbl>
          </a:graphicData>
        </a:graphic>
      </p:graphicFrame>
      <p:sp>
        <p:nvSpPr>
          <p:cNvPr id="80" name="Левая фигурная скобка 79">
            <a:extLst>
              <a:ext uri="{FF2B5EF4-FFF2-40B4-BE49-F238E27FC236}">
                <a16:creationId xmlns:a16="http://schemas.microsoft.com/office/drawing/2014/main" id="{BD76D2A4-4600-E3EA-FE45-667017053CEB}"/>
              </a:ext>
            </a:extLst>
          </p:cNvPr>
          <p:cNvSpPr/>
          <p:nvPr/>
        </p:nvSpPr>
        <p:spPr>
          <a:xfrm rot="16200000">
            <a:off x="8763274" y="2079960"/>
            <a:ext cx="337907" cy="1312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F3B966D7-ED7A-6DE4-476E-F3CCDD61A6F9}"/>
              </a:ext>
            </a:extLst>
          </p:cNvPr>
          <p:cNvSpPr/>
          <p:nvPr/>
        </p:nvSpPr>
        <p:spPr>
          <a:xfrm rot="16200000">
            <a:off x="10049503" y="2080006"/>
            <a:ext cx="337907" cy="12601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2" name="Левая фигурная скобка 81">
            <a:extLst>
              <a:ext uri="{FF2B5EF4-FFF2-40B4-BE49-F238E27FC236}">
                <a16:creationId xmlns:a16="http://schemas.microsoft.com/office/drawing/2014/main" id="{2E9CFEBD-547A-CEC4-0E3B-215949D22B5A}"/>
              </a:ext>
            </a:extLst>
          </p:cNvPr>
          <p:cNvSpPr/>
          <p:nvPr/>
        </p:nvSpPr>
        <p:spPr>
          <a:xfrm rot="16200000">
            <a:off x="11330000" y="2078558"/>
            <a:ext cx="337907" cy="13151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83" name="Таблица 83">
            <a:extLst>
              <a:ext uri="{FF2B5EF4-FFF2-40B4-BE49-F238E27FC236}">
                <a16:creationId xmlns:a16="http://schemas.microsoft.com/office/drawing/2014/main" id="{F3058167-CB05-AA6F-5C60-06ADBBA3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73306"/>
              </p:ext>
            </p:extLst>
          </p:nvPr>
        </p:nvGraphicFramePr>
        <p:xfrm>
          <a:off x="8348475" y="3204545"/>
          <a:ext cx="3836952" cy="703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84">
                  <a:extLst>
                    <a:ext uri="{9D8B030D-6E8A-4147-A177-3AD203B41FA5}">
                      <a16:colId xmlns:a16="http://schemas.microsoft.com/office/drawing/2014/main" val="791244048"/>
                    </a:ext>
                  </a:extLst>
                </a:gridCol>
                <a:gridCol w="1278984">
                  <a:extLst>
                    <a:ext uri="{9D8B030D-6E8A-4147-A177-3AD203B41FA5}">
                      <a16:colId xmlns:a16="http://schemas.microsoft.com/office/drawing/2014/main" val="42377280"/>
                    </a:ext>
                  </a:extLst>
                </a:gridCol>
                <a:gridCol w="1278984">
                  <a:extLst>
                    <a:ext uri="{9D8B030D-6E8A-4147-A177-3AD203B41FA5}">
                      <a16:colId xmlns:a16="http://schemas.microsoft.com/office/drawing/2014/main" val="263589114"/>
                    </a:ext>
                  </a:extLst>
                </a:gridCol>
              </a:tblGrid>
              <a:tr h="3379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39716"/>
                  </a:ext>
                </a:extLst>
              </a:tr>
              <a:tr h="3379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22548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5E26C86B-6B12-DB22-9C3A-DDCD68701A32}"/>
              </a:ext>
            </a:extLst>
          </p:cNvPr>
          <p:cNvSpPr txBox="1"/>
          <p:nvPr/>
        </p:nvSpPr>
        <p:spPr>
          <a:xfrm>
            <a:off x="6025018" y="16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B8E7257-33AA-D351-D145-A6933B55680B}"/>
              </a:ext>
            </a:extLst>
          </p:cNvPr>
          <p:cNvSpPr txBox="1"/>
          <p:nvPr/>
        </p:nvSpPr>
        <p:spPr>
          <a:xfrm>
            <a:off x="6426577" y="16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48015-E7C3-8C5D-803A-BFE84DC705BF}"/>
              </a:ext>
            </a:extLst>
          </p:cNvPr>
          <p:cNvSpPr txBox="1"/>
          <p:nvPr/>
        </p:nvSpPr>
        <p:spPr>
          <a:xfrm>
            <a:off x="9429801" y="166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ru-BY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5890E3-8985-F8F0-EF67-D463A170A443}"/>
                  </a:ext>
                </a:extLst>
              </p:cNvPr>
              <p:cNvSpPr txBox="1"/>
              <p:nvPr/>
            </p:nvSpPr>
            <p:spPr>
              <a:xfrm>
                <a:off x="7787908" y="220375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ru-BY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5890E3-8985-F8F0-EF67-D463A170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08" y="2203757"/>
                <a:ext cx="38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C16669-9AA5-D5DC-00C6-C862ECF11202}"/>
                  </a:ext>
                </a:extLst>
              </p:cNvPr>
              <p:cNvSpPr txBox="1"/>
              <p:nvPr/>
            </p:nvSpPr>
            <p:spPr>
              <a:xfrm>
                <a:off x="7887038" y="356906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ru-BY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C16669-9AA5-D5DC-00C6-C862ECF1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038" y="3569066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033F36-7DB7-C0F1-61BE-9C6D2A1DF660}"/>
                  </a:ext>
                </a:extLst>
              </p:cNvPr>
              <p:cNvSpPr txBox="1"/>
              <p:nvPr/>
            </p:nvSpPr>
            <p:spPr>
              <a:xfrm>
                <a:off x="10266951" y="531127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ru-BY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033F36-7DB7-C0F1-61BE-9C6D2A1DF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51" y="531127"/>
                <a:ext cx="825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45778AAD-4CF0-8FF5-A222-9D14BF69BB62}"/>
              </a:ext>
            </a:extLst>
          </p:cNvPr>
          <p:cNvSpPr txBox="1"/>
          <p:nvPr/>
        </p:nvSpPr>
        <p:spPr>
          <a:xfrm>
            <a:off x="1193000" y="1207038"/>
            <a:ext cx="314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Дерево отрезков для </a:t>
            </a:r>
            <a:r>
              <a:rPr lang="en-US" sz="2000" b="1" dirty="0"/>
              <a:t>RMQ</a:t>
            </a:r>
            <a:endParaRPr lang="ru-BY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507314-FB1D-2CBE-26AF-87FEF069228D}"/>
              </a:ext>
            </a:extLst>
          </p:cNvPr>
          <p:cNvSpPr txBox="1"/>
          <p:nvPr/>
        </p:nvSpPr>
        <p:spPr>
          <a:xfrm>
            <a:off x="7823877" y="1327810"/>
            <a:ext cx="464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Корневая декомпозиция</a:t>
            </a:r>
            <a:r>
              <a:rPr lang="en-US" sz="2000" b="1" dirty="0"/>
              <a:t> </a:t>
            </a:r>
            <a:r>
              <a:rPr lang="ru-RU" sz="2000" b="1" dirty="0"/>
              <a:t>для </a:t>
            </a:r>
            <a:r>
              <a:rPr lang="en-US" sz="2000" b="1" dirty="0"/>
              <a:t>RMQ</a:t>
            </a:r>
            <a:r>
              <a:rPr lang="ru-RU" sz="2000" b="1" dirty="0"/>
              <a:t> </a:t>
            </a:r>
            <a:endParaRPr lang="ru-BY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E152A-6541-05A4-A9A8-718F9B300D24}"/>
                  </a:ext>
                </a:extLst>
              </p:cNvPr>
              <p:cNvSpPr txBox="1"/>
              <p:nvPr/>
            </p:nvSpPr>
            <p:spPr>
              <a:xfrm>
                <a:off x="777046" y="6147366"/>
                <a:ext cx="3364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E152A-6541-05A4-A9A8-718F9B300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6" y="6147366"/>
                <a:ext cx="336487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Объект 5">
            <a:extLst>
              <a:ext uri="{FF2B5EF4-FFF2-40B4-BE49-F238E27FC236}">
                <a16:creationId xmlns:a16="http://schemas.microsoft.com/office/drawing/2014/main" id="{00EC5EB6-DBB9-6829-C2EE-E63054972EEE}"/>
              </a:ext>
            </a:extLst>
          </p:cNvPr>
          <p:cNvSpPr txBox="1"/>
          <p:nvPr/>
        </p:nvSpPr>
        <p:spPr>
          <a:xfrm>
            <a:off x="2942137" y="6134732"/>
            <a:ext cx="1270003" cy="49361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BY" b="1" i="1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FAB3C15-6820-7D2C-9ACF-6CF98D58A5AE}"/>
                  </a:ext>
                </a:extLst>
              </p:cNvPr>
              <p:cNvSpPr txBox="1"/>
              <p:nvPr/>
            </p:nvSpPr>
            <p:spPr>
              <a:xfrm>
                <a:off x="7988106" y="5944874"/>
                <a:ext cx="336487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FAB3C15-6820-7D2C-9ACF-6CF98D58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06" y="5944874"/>
                <a:ext cx="3364875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371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6290E-C916-3F6B-CEC7-919E1024FB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54329" y="2420888"/>
                <a:ext cx="9883341" cy="163177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2800" dirty="0"/>
                  <a:t>Однако научимся отвечать на запрос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𝐅𝐢𝐧𝐝𝐌𝐢𝐧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за время </a:t>
                </a:r>
                <a:endParaRPr lang="ru-BY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66290E-C916-3F6B-CEC7-919E1024F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54329" y="2420888"/>
                <a:ext cx="9883341" cy="1631776"/>
              </a:xfrm>
              <a:blipFill>
                <a:blip r:embed="rId2"/>
                <a:stretch>
                  <a:fillRect t="-33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621B45A-1779-ABAB-B8CC-67131E68F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75398"/>
              </p:ext>
            </p:extLst>
          </p:nvPr>
        </p:nvGraphicFramePr>
        <p:xfrm>
          <a:off x="5519936" y="3168650"/>
          <a:ext cx="85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520560" progId="Equation.DSMT4">
                  <p:embed/>
                </p:oleObj>
              </mc:Choice>
              <mc:Fallback>
                <p:oleObj name="Equation" r:id="rId3" imgW="850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9936" y="3168650"/>
                        <a:ext cx="850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559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задача </a:t>
            </a:r>
            <a:r>
              <a:rPr lang="en-US" dirty="0"/>
              <a:t>RMQ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4172"/>
              </p:ext>
            </p:extLst>
          </p:nvPr>
        </p:nvGraphicFramePr>
        <p:xfrm>
          <a:off x="6816080" y="1560531"/>
          <a:ext cx="2745958" cy="70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33948"/>
                  </a:ext>
                </a:extLst>
              </a:tr>
              <a:tr h="34100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44957"/>
              </p:ext>
            </p:extLst>
          </p:nvPr>
        </p:nvGraphicFramePr>
        <p:xfrm>
          <a:off x="6432693" y="2646652"/>
          <a:ext cx="3631953" cy="260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2693" y="191391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93" y="1913911"/>
                <a:ext cx="3856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ru-BY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BY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BY" sz="20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BY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BY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BY" sz="2000" b="1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13" y="3499985"/>
                <a:ext cx="3068017" cy="64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Сначала рассмотрим решение  «в лоб»: </a:t>
                </a:r>
              </a:p>
              <a:p>
                <a:pPr lvl="1" algn="just"/>
                <a:r>
                  <a:rPr lang="ru-RU" dirty="0"/>
                  <a:t>для всех пар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просчитаем минимум массива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 полуинтервале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занесём в таблицу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0" y="1335508"/>
                <a:ext cx="5523768" cy="923330"/>
              </a:xfrm>
              <a:prstGeom prst="rect">
                <a:avLst/>
              </a:prstGeom>
              <a:blipFill>
                <a:blip r:embed="rId4"/>
                <a:stretch>
                  <a:fillRect l="-993" t="-3289" r="-883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335360" y="2782669"/>
            <a:ext cx="523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каждый элемент таблицы по рекуррентному соотношению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092000" y="5564390"/>
                <a:ext cx="5018201" cy="716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Затраты на дополнительную память (таблица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 b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000" y="5564390"/>
                <a:ext cx="5018201" cy="716735"/>
              </a:xfrm>
              <a:prstGeom prst="rect">
                <a:avLst/>
              </a:prstGeom>
              <a:blipFill>
                <a:blip r:embed="rId5"/>
                <a:stretch>
                  <a:fillRect l="-121" t="-5128" r="-20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33" y="5047893"/>
                <a:ext cx="1050929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237421" y="3765623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21" y="3765623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368222" y="4264700"/>
            <a:ext cx="480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может быть вычислен за константу, то время </a:t>
            </a:r>
            <a:r>
              <a:rPr lang="ru-RU" dirty="0" err="1"/>
              <a:t>предподсчёта</a:t>
            </a:r>
            <a:r>
              <a:rPr lang="ru-RU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876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901" y="1600203"/>
            <a:ext cx="10981708" cy="2836909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ru-RU" dirty="0"/>
              <a:t>Идея —</a:t>
            </a:r>
            <a:r>
              <a:rPr lang="en-US" dirty="0"/>
              <a:t> </a:t>
            </a:r>
            <a:r>
              <a:rPr lang="ru-RU" dirty="0" err="1"/>
              <a:t>разреди́ть</a:t>
            </a:r>
            <a:r>
              <a:rPr lang="ru-RU" dirty="0"/>
              <a:t> таблицу</a:t>
            </a:r>
            <a:r>
              <a:rPr lang="en-US" dirty="0"/>
              <a:t>, </a:t>
            </a:r>
            <a:r>
              <a:rPr lang="ru-RU" dirty="0"/>
              <a:t>убрать часть информации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Будем хранить минимумы для тех интервалов, длины которых являются </a:t>
            </a:r>
            <a:r>
              <a:rPr lang="ru-RU" i="1" dirty="0"/>
              <a:t>степенями двойки</a:t>
            </a:r>
          </a:p>
          <a:p>
            <a:pPr>
              <a:spcAft>
                <a:spcPts val="1000"/>
              </a:spcAft>
            </a:pPr>
            <a:r>
              <a:rPr lang="ru-RU" dirty="0"/>
              <a:t>Такая структура называется </a:t>
            </a:r>
            <a:r>
              <a:rPr lang="en-US" b="1" i="1" dirty="0"/>
              <a:t>sparse table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рус. </a:t>
            </a:r>
            <a:r>
              <a:rPr lang="ru-RU" i="1" dirty="0"/>
              <a:t>разрежённая таблица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63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задач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29" y="1657546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сначала все интервальные запросы поступили (после чего они все могли быть проанализированы), а только потом формируются ответы на них, то говорят про </a:t>
            </a:r>
            <a:r>
              <a:rPr lang="ru-RU" sz="2800" b="1" dirty="0"/>
              <a:t>офлайн</a:t>
            </a:r>
            <a:r>
              <a:rPr lang="ru-RU" sz="2800" dirty="0"/>
              <a:t> (англ.</a:t>
            </a:r>
            <a:r>
              <a:rPr lang="en-US" sz="2800" b="1" dirty="0"/>
              <a:t>off 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256894" y="1488751"/>
                <a:ext cx="10663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1</a:t>
                </a:r>
              </a:p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2</a:t>
                </a:r>
              </a:p>
              <a:p>
                <a:r>
                  <a:rPr lang="ru-RU" dirty="0"/>
                  <a:t>…</a:t>
                </a:r>
              </a:p>
              <a:p>
                <a:r>
                  <a:rPr lang="ru-RU" dirty="0"/>
                  <a:t>запрос-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894" y="1488751"/>
                <a:ext cx="1066318" cy="1200329"/>
              </a:xfrm>
              <a:prstGeom prst="rect">
                <a:avLst/>
              </a:prstGeom>
              <a:blipFill>
                <a:blip r:embed="rId2"/>
                <a:stretch>
                  <a:fillRect l="-5172" t="-2538" r="-2874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56894" y="2720499"/>
                <a:ext cx="14401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ответ-1</a:t>
                </a:r>
              </a:p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ответ-2</a:t>
                </a:r>
              </a:p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…</a:t>
                </a:r>
              </a:p>
              <a:p>
                <a:pPr lvl="1"/>
                <a:r>
                  <a:rPr lang="ru-RU" b="1" dirty="0">
                    <a:solidFill>
                      <a:srgbClr val="0A0A0C"/>
                    </a:solidFill>
                  </a:rPr>
                  <a:t>ответ-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A0A0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ru-RU" b="1" dirty="0">
                  <a:solidFill>
                    <a:srgbClr val="0A0A0C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894" y="2720499"/>
                <a:ext cx="1440161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>
            <a:stCxn id="13" idx="1"/>
          </p:cNvCxnSpPr>
          <p:nvPr/>
        </p:nvCxnSpPr>
        <p:spPr>
          <a:xfrm>
            <a:off x="10227790" y="2671944"/>
            <a:ext cx="1469265" cy="1101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801" y="3887982"/>
            <a:ext cx="9096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же поступает запрос, сразу даётся на него ответ и только после ответа на предыдущий запрос идёт следующий запрос, то говорят про </a:t>
            </a:r>
            <a:r>
              <a:rPr lang="ru-RU" sz="2800" b="1" dirty="0"/>
              <a:t>онлайн</a:t>
            </a:r>
            <a:r>
              <a:rPr lang="ru-RU" sz="2800" dirty="0"/>
              <a:t> (англ. </a:t>
            </a:r>
            <a:r>
              <a:rPr lang="ru-RU" sz="2800" b="1" dirty="0"/>
              <a:t>о</a:t>
            </a:r>
            <a:r>
              <a:rPr lang="en-US" sz="2800" b="1" dirty="0" err="1"/>
              <a:t>nline</a:t>
            </a:r>
            <a:r>
              <a:rPr lang="ru-RU" sz="2800" b="1" dirty="0"/>
              <a:t>)</a:t>
            </a:r>
            <a:r>
              <a:rPr lang="en-US" sz="2800" dirty="0"/>
              <a:t> </a:t>
            </a:r>
            <a:r>
              <a:rPr lang="ru-RU" sz="2800" dirty="0"/>
              <a:t>версию задачи.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248630" y="4277404"/>
                <a:ext cx="138852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1</a:t>
                </a:r>
              </a:p>
              <a:p>
                <a:pPr lvl="1"/>
                <a:r>
                  <a:rPr lang="ru-RU" b="1" dirty="0"/>
                  <a:t>ответ-1</a:t>
                </a:r>
              </a:p>
              <a:p>
                <a:r>
                  <a:rPr lang="ru-RU" dirty="0"/>
                  <a:t>запрос</a:t>
                </a:r>
                <a:r>
                  <a:rPr lang="en-US" dirty="0"/>
                  <a:t>-</a:t>
                </a:r>
                <a:r>
                  <a:rPr lang="ru-RU" dirty="0"/>
                  <a:t>2</a:t>
                </a:r>
              </a:p>
              <a:p>
                <a:pPr lvl="1"/>
                <a:r>
                  <a:rPr lang="ru-RU" b="1" dirty="0"/>
                  <a:t>ответ-2</a:t>
                </a:r>
              </a:p>
              <a:p>
                <a:r>
                  <a:rPr lang="ru-RU" dirty="0"/>
                  <a:t>…</a:t>
                </a:r>
              </a:p>
              <a:p>
                <a:r>
                  <a:rPr lang="ru-RU" dirty="0"/>
                  <a:t>запрос-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dirty="0"/>
              </a:p>
              <a:p>
                <a:pPr lvl="1"/>
                <a:r>
                  <a:rPr lang="ru-RU" b="1" dirty="0"/>
                  <a:t>ответ-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630" y="4277404"/>
                <a:ext cx="1388522" cy="2031325"/>
              </a:xfrm>
              <a:prstGeom prst="rect">
                <a:avLst/>
              </a:prstGeom>
              <a:blipFill>
                <a:blip r:embed="rId4"/>
                <a:stretch>
                  <a:fillRect l="-3509" t="-1802" r="-2193" b="-39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10227790" y="1455905"/>
            <a:ext cx="1498367" cy="243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227790" y="3984853"/>
            <a:ext cx="1469266" cy="2319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266511" y="57038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4029" y="5850331"/>
            <a:ext cx="889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Мы будем в нашей лекции рассматривать</a:t>
            </a:r>
            <a:r>
              <a:rPr lang="en-US" sz="2400" b="1" dirty="0">
                <a:solidFill>
                  <a:srgbClr val="0070C0"/>
                </a:solidFill>
              </a:rPr>
              <a:t> online </a:t>
            </a:r>
            <a:r>
              <a:rPr lang="ru-RU" sz="2400" b="1" dirty="0">
                <a:solidFill>
                  <a:srgbClr val="0070C0"/>
                </a:solidFill>
              </a:rPr>
              <a:t>версию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3658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 animBg="1"/>
      <p:bldP spid="14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Иначе говоря, для каждой позиции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храним минимумы на интервалах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1, 2, 4,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вправо от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b="0" i="1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ru-RU" dirty="0"/>
                  <a:t> памяти,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dirty="0"/>
                  <a:t> времени на построение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03489"/>
              </p:ext>
            </p:extLst>
          </p:nvPr>
        </p:nvGraphicFramePr>
        <p:xfrm>
          <a:off x="1056525" y="4662544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221088"/>
                <a:ext cx="36112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2064637" y="5166600"/>
            <a:ext cx="3611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064637" y="5238608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064637" y="5310616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064637" y="5382624"/>
            <a:ext cx="273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64637" y="5454632"/>
            <a:ext cx="54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40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table. </a:t>
            </a:r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Шаг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507312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Шаг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419296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74074" r="-906796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9038" t="-174074" r="-798077" b="-7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Шаг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337115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Шаг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163338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Шаг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422510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Шаг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987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Шаг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231364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8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Шаг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3715018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9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Шаг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542402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0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Шаг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88354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1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Шаг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661330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2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Шаг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65387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3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Шаг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615880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Шаг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0950439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5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Шаг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08874525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16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300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0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 anchor="ctr"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5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Шаг 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4813013"/>
                  </p:ext>
                </p:extLst>
              </p:nvPr>
            </p:nvGraphicFramePr>
            <p:xfrm>
              <a:off x="587375" y="1600200"/>
              <a:ext cx="6300710" cy="31511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  <a:gridCol w="630071"/>
                  </a:tblGrid>
                  <a:tr h="56460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9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6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7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280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t="-174074" r="-906796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7"/>
                          <a:stretch>
                            <a:fillRect l="-99038" t="-174074" r="-798077" b="-68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0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1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2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3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4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5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6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/>
                            <a:t>7</a:t>
                          </a:r>
                          <a:endParaRPr lang="ru-RU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564601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⁡{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1600200"/>
                <a:ext cx="4050147" cy="9592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Разрежённая таблица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9B8CF439-9EC6-4999-B7FE-4FD2AC86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49703"/>
              </p:ext>
            </p:extLst>
          </p:nvPr>
        </p:nvGraphicFramePr>
        <p:xfrm>
          <a:off x="130213" y="2461747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72A79-A4A2-4C1E-9CD9-3FC62385AAC9}"/>
              </a:ext>
            </a:extLst>
          </p:cNvPr>
          <p:cNvSpPr txBox="1"/>
          <p:nvPr/>
        </p:nvSpPr>
        <p:spPr>
          <a:xfrm>
            <a:off x="136824" y="1344731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Предположим, что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/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−1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2400" dirty="0"/>
                          <m:t>−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ru-RU" sz="2400" dirty="0"/>
                  <a:t>                                                                                        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A1AFA-AF9B-440F-BDEF-1A49827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" y="4869160"/>
                <a:ext cx="11295047" cy="833690"/>
              </a:xfrm>
              <a:prstGeom prst="rect">
                <a:avLst/>
              </a:prstGeom>
              <a:blipFill>
                <a:blip r:embed="rId2"/>
                <a:stretch>
                  <a:fillRect t="-8029" b="-189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/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D8E5E-8BDF-4748-85A7-C8B4D667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39" y="1363173"/>
                <a:ext cx="2304255" cy="468205"/>
              </a:xfrm>
              <a:prstGeom prst="rect">
                <a:avLst/>
              </a:prstGeom>
              <a:blipFill>
                <a:blip r:embed="rId3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853AA5-1DD6-4CEF-A625-A5E124E14CCE}"/>
              </a:ext>
            </a:extLst>
          </p:cNvPr>
          <p:cNvSpPr txBox="1"/>
          <p:nvPr/>
        </p:nvSpPr>
        <p:spPr>
          <a:xfrm>
            <a:off x="238080" y="4118473"/>
            <a:ext cx="585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Оценим число «лишних» ячеек в таблице.</a:t>
            </a:r>
            <a:r>
              <a:rPr lang="en-US" sz="2400" dirty="0"/>
              <a:t>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/>
              <p:nvPr/>
            </p:nvSpPr>
            <p:spPr>
              <a:xfrm>
                <a:off x="166072" y="1801787"/>
                <a:ext cx="796384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азреженная таблица занимает 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 ячеек памяти</a:t>
                </a:r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03B739-F89C-4FDF-9665-3186B158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2" y="1801787"/>
                <a:ext cx="7963841" cy="830997"/>
              </a:xfrm>
              <a:prstGeom prst="rect">
                <a:avLst/>
              </a:prstGeom>
              <a:blipFill>
                <a:blip r:embed="rId4"/>
                <a:stretch>
                  <a:fillRect l="-114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5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</p:spPr>
            <p:txBody>
              <a:bodyPr/>
              <a:lstStyle/>
              <a:p>
                <a:r>
                  <a:rPr lang="ru-RU" dirty="0"/>
                  <a:t>Нужно найти минимум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максимальная степень</a:t>
                </a:r>
                <a:r>
                  <a:rPr lang="en-US" dirty="0"/>
                  <a:t> </a:t>
                </a:r>
                <a:r>
                  <a:rPr lang="ru-RU" dirty="0"/>
                  <a:t>такая,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не превосходит длины интервала: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покрывается не более чем двумя перекрывающимися интервалами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 (начало первого интервала фиксируется на левой границе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, а второго – на правой границе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6996" y="1628800"/>
                <a:ext cx="10981708" cy="4525963"/>
              </a:xfrm>
              <a:blipFill>
                <a:blip r:embed="rId2"/>
                <a:stretch>
                  <a:fillRect l="-999" t="-1211" r="-116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2486204" y="4643742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2927648" y="4345864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27448" y="5390787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55" y="4770395"/>
                <a:ext cx="4832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06" y="5684425"/>
                <a:ext cx="483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41" y="5348883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03" y="4990707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45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29973"/>
              </p:ext>
            </p:extLst>
          </p:nvPr>
        </p:nvGraphicFramePr>
        <p:xfrm>
          <a:off x="1199456" y="314096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2544540" y="3573016"/>
            <a:ext cx="707144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898112" y="3068960"/>
            <a:ext cx="67760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9258"/>
              </p:ext>
            </p:extLst>
          </p:nvPr>
        </p:nvGraphicFramePr>
        <p:xfrm>
          <a:off x="1205072" y="4186542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>
            <a:off x="4250556" y="4607321"/>
            <a:ext cx="1341388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07500"/>
              </p:ext>
            </p:extLst>
          </p:nvPr>
        </p:nvGraphicFramePr>
        <p:xfrm>
          <a:off x="1199456" y="5288508"/>
          <a:ext cx="6768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Прямая соединительная линия 16"/>
          <p:cNvCxnSpPr/>
          <p:nvPr/>
        </p:nvCxnSpPr>
        <p:spPr>
          <a:xfrm>
            <a:off x="2558882" y="5703197"/>
            <a:ext cx="2750646" cy="114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575720" y="5229200"/>
            <a:ext cx="269049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167809"/>
                <a:ext cx="113640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4194717"/>
                <a:ext cx="11364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1" y="5286039"/>
                <a:ext cx="126464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44" y="1763613"/>
                <a:ext cx="411997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на запрос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Ответ на запрос минимума  на полуинтервале можно вычислить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Формула является корректной, так как бинарная операция минимума обладает свойствами </a:t>
                </a:r>
                <a:r>
                  <a:rPr lang="ru-RU" b="1" dirty="0"/>
                  <a:t>ассоциативности, коммутативности и идемпотентность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10" t="-1348" r="-11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5590248" y="3331553"/>
            <a:ext cx="234815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6031692" y="3033675"/>
            <a:ext cx="216024" cy="1800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231492" y="4078598"/>
            <a:ext cx="43204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99" y="3458206"/>
                <a:ext cx="48320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50" y="4372236"/>
                <a:ext cx="4832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85" y="4036694"/>
                <a:ext cx="3516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47" y="3678518"/>
                <a:ext cx="31701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77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376" y="1556792"/>
            <a:ext cx="11017224" cy="4824536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ru-RU" b="1" dirty="0"/>
              <a:t>Ассоциативность</a:t>
            </a:r>
            <a:r>
              <a:rPr lang="ru-RU" dirty="0"/>
              <a:t>  (выполнять операции можно в произвольном порядке, т.е. допускается любой порядок расстановки скобок):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 startAt="2"/>
            </a:pPr>
            <a:r>
              <a:rPr lang="ru-RU" b="1" dirty="0"/>
              <a:t>Коммутативность</a:t>
            </a:r>
            <a:r>
              <a:rPr lang="ru-RU" dirty="0"/>
              <a:t> (можно располагать элементы в произвольном порядке, переставляя их):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ru-RU" dirty="0"/>
          </a:p>
          <a:p>
            <a:pPr marL="914400" lvl="1" indent="-514350">
              <a:buFont typeface="+mj-lt"/>
              <a:buAutoNum type="arabicPeriod" startAt="3"/>
            </a:pPr>
            <a:r>
              <a:rPr lang="ru-RU" b="1" dirty="0"/>
              <a:t>Идемпотентность </a:t>
            </a:r>
            <a:r>
              <a:rPr lang="ru-RU" dirty="0"/>
              <a:t>(благодаря этому свойству мы сможем работать на пересекающихся отрезках):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8503"/>
              </p:ext>
            </p:extLst>
          </p:nvPr>
        </p:nvGraphicFramePr>
        <p:xfrm>
          <a:off x="4387788" y="2438028"/>
          <a:ext cx="320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520560" progId="Equation.DSMT4">
                  <p:embed/>
                </p:oleObj>
              </mc:Choice>
              <mc:Fallback>
                <p:oleObj name="Equation" r:id="rId2" imgW="3200400" imgH="520560" progId="Equation.DSMT4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7788" y="2438028"/>
                        <a:ext cx="3200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4320"/>
              </p:ext>
            </p:extLst>
          </p:nvPr>
        </p:nvGraphicFramePr>
        <p:xfrm>
          <a:off x="4933059" y="3674864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330120" progId="Equation.DSMT4">
                  <p:embed/>
                </p:oleObj>
              </mc:Choice>
              <mc:Fallback>
                <p:oleObj name="Equation" r:id="rId4" imgW="1726920" imgH="33012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059" y="3674864"/>
                        <a:ext cx="1727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81092"/>
              </p:ext>
            </p:extLst>
          </p:nvPr>
        </p:nvGraphicFramePr>
        <p:xfrm>
          <a:off x="5148959" y="5589240"/>
          <a:ext cx="1295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41200" progId="Equation.DSMT4">
                  <p:embed/>
                </p:oleObj>
              </mc:Choice>
              <mc:Fallback>
                <p:oleObj name="Equation" r:id="rId6" imgW="1295280" imgH="24120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959" y="5589240"/>
                        <a:ext cx="1295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735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бинарного отношения минимума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29524"/>
              </p:ext>
            </p:extLst>
          </p:nvPr>
        </p:nvGraphicFramePr>
        <p:xfrm>
          <a:off x="1980501" y="2223561"/>
          <a:ext cx="425745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8858"/>
              </p:ext>
            </p:extLst>
          </p:nvPr>
        </p:nvGraphicFramePr>
        <p:xfrm>
          <a:off x="4827289" y="2323996"/>
          <a:ext cx="474317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 rot="16200000">
            <a:off x="6625772" y="1006054"/>
            <a:ext cx="659034" cy="4255999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5400000">
            <a:off x="3869243" y="-136963"/>
            <a:ext cx="486630" cy="4250788"/>
          </a:xfrm>
          <a:prstGeom prst="leftBrace">
            <a:avLst/>
          </a:prstGeom>
          <a:ln w="19050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60806" y="2705150"/>
                <a:ext cx="301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06" y="2705150"/>
                <a:ext cx="3018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>
              <a:xfrm>
                <a:off x="230188" y="3829050"/>
                <a:ext cx="11626452" cy="20542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∘…</m:t>
                          </m:r>
                          <m:r>
                            <a:rPr lang="ru-BY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u-RU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ассоциативность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коммутативность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BY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BY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BY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ассоциативность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ru-BY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b="1" i="1" smtClean="0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ru-BY" sz="2400" b="1" i="1">
                            <a:solidFill>
                              <a:srgbClr val="154E9D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400" b="1" i="1">
                                <a:solidFill>
                                  <a:srgbClr val="154E9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BY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BY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BY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идемпотентность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sz="24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88" y="3829050"/>
                <a:ext cx="11626452" cy="2054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82" y="2254216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82" y="2254216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/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Например, покажем, что </a:t>
                </a:r>
                <a:r>
                  <a:rPr lang="ru-RU" b="1" dirty="0"/>
                  <a:t>минимум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b="1" dirty="0"/>
                          <m:t>минимум</m:t>
                        </m:r>
                        <m:r>
                          <m:rPr>
                            <m:nor/>
                          </m:rPr>
                          <a:rPr lang="ru-RU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ru-RU" dirty="0"/>
                          <m:t>на 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BC374D-0E15-4FC9-91ED-387570E2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307090"/>
                <a:ext cx="10801199" cy="369332"/>
              </a:xfrm>
              <a:prstGeom prst="rect">
                <a:avLst/>
              </a:prstGeom>
              <a:blipFill>
                <a:blip r:embed="rId5"/>
                <a:stretch>
                  <a:fillRect l="-45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/>
              <p:nvPr/>
            </p:nvSpPr>
            <p:spPr>
              <a:xfrm>
                <a:off x="2015193" y="2665197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13015-69F9-4A50-91F8-FCE5A4ED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93" y="2665197"/>
                <a:ext cx="32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/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71D2C8-E25B-4C5B-A189-4D3A1C2B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73" y="2735928"/>
                <a:ext cx="400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/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8DC4AC-9A05-4CE1-AC7B-013DFBBE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22" y="2735928"/>
                <a:ext cx="80918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/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1C907F-6362-4CC0-BE29-9AA2B139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70" y="1915662"/>
                <a:ext cx="70987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/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D26B10-019F-4404-A6A3-C0257217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51" y="2735928"/>
                <a:ext cx="88330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424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7848" y="251472"/>
            <a:ext cx="7022571" cy="954360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00758"/>
                  </p:ext>
                </p:extLst>
              </p:nvPr>
            </p:nvGraphicFramePr>
            <p:xfrm>
              <a:off x="335361" y="1540272"/>
              <a:ext cx="799289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3175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1757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00758"/>
                  </p:ext>
                </p:extLst>
              </p:nvPr>
            </p:nvGraphicFramePr>
            <p:xfrm>
              <a:off x="335361" y="1540272"/>
              <a:ext cx="799289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8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8809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39" r="-800000" b="-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48327"/>
              </p:ext>
            </p:extLst>
          </p:nvPr>
        </p:nvGraphicFramePr>
        <p:xfrm>
          <a:off x="335161" y="2132856"/>
          <a:ext cx="79930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44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(=2</a:t>
                      </a:r>
                      <a:r>
                        <a:rPr lang="en-US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𝐅𝐢𝐧𝐝𝐌𝐢𝐧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" y="1205832"/>
                <a:ext cx="164019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9019" y="3849859"/>
                <a:ext cx="8738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" y="3849859"/>
                <a:ext cx="873816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𝐅𝐢𝐧𝐝𝐌𝐢𝐧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66" y="5520219"/>
                <a:ext cx="8566063" cy="413062"/>
              </a:xfrm>
              <a:prstGeom prst="rect">
                <a:avLst/>
              </a:prstGeom>
              <a:blipFill>
                <a:blip r:embed="rId13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62889"/>
              </p:ext>
            </p:extLst>
          </p:nvPr>
        </p:nvGraphicFramePr>
        <p:xfrm>
          <a:off x="727057" y="4647812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 rot="5400000">
            <a:off x="4125174" y="3409414"/>
            <a:ext cx="413061" cy="3600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 rot="16200000">
            <a:off x="5042982" y="2658686"/>
            <a:ext cx="377849" cy="3600401"/>
          </a:xfrm>
          <a:prstGeom prst="rightBrace">
            <a:avLst>
              <a:gd name="adj1" fmla="val 8333"/>
              <a:gd name="adj2" fmla="val 50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/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D3B305-95A0-476B-ADC2-DCA81748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988" y="2204059"/>
                <a:ext cx="3230151" cy="386581"/>
              </a:xfrm>
              <a:prstGeom prst="rect">
                <a:avLst/>
              </a:prstGeom>
              <a:blipFill>
                <a:blip r:embed="rId14"/>
                <a:stretch>
                  <a:fillRect r="-377" b="-126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5824FDC-5AF4-4A26-8F20-C07BA76A80A3}"/>
              </a:ext>
            </a:extLst>
          </p:cNvPr>
          <p:cNvSpPr/>
          <p:nvPr/>
        </p:nvSpPr>
        <p:spPr>
          <a:xfrm rot="16200000">
            <a:off x="4214823" y="-799749"/>
            <a:ext cx="247189" cy="44057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E4E81-931E-4604-91B4-2263D5A851E2}"/>
              </a:ext>
            </a:extLst>
          </p:cNvPr>
          <p:cNvSpPr txBox="1"/>
          <p:nvPr/>
        </p:nvSpPr>
        <p:spPr>
          <a:xfrm>
            <a:off x="2150658" y="2876159"/>
            <a:ext cx="272934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E257E-D51A-46C3-8231-6797EA3F02E3}"/>
              </a:ext>
            </a:extLst>
          </p:cNvPr>
          <p:cNvSpPr txBox="1"/>
          <p:nvPr/>
        </p:nvSpPr>
        <p:spPr>
          <a:xfrm>
            <a:off x="3071664" y="2856943"/>
            <a:ext cx="301686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 animBg="1"/>
      <p:bldP spid="30" grpId="0" animBg="1"/>
      <p:bldP spid="17" grpId="0"/>
      <p:bldP spid="4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Дано целое число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ru-RU" dirty="0"/>
                  <a:t>Найти наибольшее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такое,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, за константное время</a:t>
                </a:r>
                <a:r>
                  <a:rPr lang="en-US" dirty="0"/>
                  <a:t> (</a:t>
                </a:r>
                <a:r>
                  <a:rPr lang="ru-RU" dirty="0"/>
                  <a:t>для этого можно сделать </a:t>
                </a:r>
                <a:r>
                  <a:rPr lang="ru-RU" dirty="0" err="1"/>
                  <a:t>предподсчёт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Подходы</a:t>
                </a:r>
              </a:p>
              <a:p>
                <a:pPr lvl="1"/>
                <a:r>
                  <a:rPr lang="ru-RU" dirty="0"/>
                  <a:t>Формула</a:t>
                </a:r>
              </a:p>
              <a:p>
                <a:pPr lvl="1"/>
                <a:r>
                  <a:rPr lang="ru-RU" dirty="0"/>
                  <a:t>Динамическое программирование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9" t="-1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5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Выполнить один любой интервальный запрос можно, конечно,  «в лоб» циклом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элементам интервала — это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2836" y="2348880"/>
                <a:ext cx="10145692" cy="892693"/>
              </a:xfrm>
              <a:blipFill>
                <a:blip r:embed="rId2"/>
                <a:stretch>
                  <a:fillRect l="-1201" t="-10884" r="-1201" b="-156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7408" y="3914385"/>
            <a:ext cx="5808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Можно ли это сделать быстрее?</a:t>
            </a:r>
          </a:p>
        </p:txBody>
      </p:sp>
    </p:spTree>
    <p:extLst>
      <p:ext uri="{BB962C8B-B14F-4D97-AF65-F5344CB8AC3E}">
        <p14:creationId xmlns:p14="http://schemas.microsoft.com/office/powerpoint/2010/main" val="26201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4EE6FB6-ACFF-4AAA-B037-EE10D0D1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83163"/>
              </p:ext>
            </p:extLst>
          </p:nvPr>
        </p:nvGraphicFramePr>
        <p:xfrm>
          <a:off x="336306" y="1820058"/>
          <a:ext cx="11736352" cy="94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6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676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45681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484833"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BY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/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F2D776-FA8F-40D1-A8DA-7B4330599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6007"/>
                <a:ext cx="3116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/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E5B90B-D658-426A-850B-B77B7D52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2751"/>
                <a:ext cx="31169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/>
              <p:nvPr/>
            </p:nvSpPr>
            <p:spPr>
              <a:xfrm>
                <a:off x="-12621" y="4148107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2C1C10-369E-4C17-9F80-A9E205E3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21" y="4148107"/>
                <a:ext cx="311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/>
              <p:nvPr/>
            </p:nvSpPr>
            <p:spPr>
              <a:xfrm>
                <a:off x="-6311" y="4503985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1F62-CA91-4D4A-AC15-3E024DB29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11" y="4503985"/>
                <a:ext cx="31169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C7783948-8365-4E3F-9841-9D74D45A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03979"/>
              </p:ext>
            </p:extLst>
          </p:nvPr>
        </p:nvGraphicFramePr>
        <p:xfrm>
          <a:off x="263344" y="4213966"/>
          <a:ext cx="1166531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41">
                  <a:extLst>
                    <a:ext uri="{9D8B030D-6E8A-4147-A177-3AD203B41FA5}">
                      <a16:colId xmlns:a16="http://schemas.microsoft.com/office/drawing/2014/main" val="3549571864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50681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067092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8242825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1714261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5447585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3546840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5151780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51179114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142625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96191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8642817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41329927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5797481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016849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6560690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72112570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97590239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3474793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60761810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65332454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28347769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072497813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60081728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167043487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414515274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830543562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2763657919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52788936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990842581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39088915"/>
                    </a:ext>
                  </a:extLst>
                </a:gridCol>
                <a:gridCol w="364541">
                  <a:extLst>
                    <a:ext uri="{9D8B030D-6E8A-4147-A177-3AD203B41FA5}">
                      <a16:colId xmlns:a16="http://schemas.microsoft.com/office/drawing/2014/main" val="1009808440"/>
                    </a:ext>
                  </a:extLst>
                </a:gridCol>
              </a:tblGrid>
              <a:tr h="27153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BY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02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BY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BY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kumimoji="0" lang="ru-BY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22208"/>
                  </a:ext>
                </a:extLst>
              </a:tr>
            </a:tbl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500F4D50-7A69-E280-1735-BC24AAC01A94}"/>
              </a:ext>
            </a:extLst>
          </p:cNvPr>
          <p:cNvCxnSpPr/>
          <p:nvPr/>
        </p:nvCxnSpPr>
        <p:spPr>
          <a:xfrm>
            <a:off x="767424" y="507112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C0876A3-16BE-4A6E-CFDE-6F38EEEAF66A}"/>
              </a:ext>
            </a:extLst>
          </p:cNvPr>
          <p:cNvCxnSpPr>
            <a:cxnSpLocks/>
          </p:cNvCxnSpPr>
          <p:nvPr/>
        </p:nvCxnSpPr>
        <p:spPr>
          <a:xfrm>
            <a:off x="1487504" y="505573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F7D01E-FAB5-BC90-505D-02F407845840}"/>
              </a:ext>
            </a:extLst>
          </p:cNvPr>
          <p:cNvCxnSpPr/>
          <p:nvPr/>
        </p:nvCxnSpPr>
        <p:spPr>
          <a:xfrm>
            <a:off x="2999672" y="5055738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2470047-B0D8-8FE6-B483-0AD0C81E35A0}"/>
              </a:ext>
            </a:extLst>
          </p:cNvPr>
          <p:cNvCxnSpPr>
            <a:cxnSpLocks/>
          </p:cNvCxnSpPr>
          <p:nvPr/>
        </p:nvCxnSpPr>
        <p:spPr>
          <a:xfrm flipV="1">
            <a:off x="5879992" y="5055738"/>
            <a:ext cx="5472608" cy="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A23B0-1D80-7530-A50D-0FE2D2B7EE0D}"/>
                  </a:ext>
                </a:extLst>
              </p:cNvPr>
              <p:cNvSpPr txBox="1"/>
              <p:nvPr/>
            </p:nvSpPr>
            <p:spPr>
              <a:xfrm>
                <a:off x="52443" y="1373477"/>
                <a:ext cx="1714671" cy="385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ru-BY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3A23B0-1D80-7530-A50D-0FE2D2B7E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" y="1373477"/>
                <a:ext cx="1714671" cy="385105"/>
              </a:xfrm>
              <a:prstGeom prst="rect">
                <a:avLst/>
              </a:prstGeom>
              <a:blipFill>
                <a:blip r:embed="rId6"/>
                <a:stretch>
                  <a:fillRect t="-4762" b="-793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D10256-D12D-D48A-BB54-98966F0CF13D}"/>
              </a:ext>
            </a:extLst>
          </p:cNvPr>
          <p:cNvSpPr txBox="1"/>
          <p:nvPr/>
        </p:nvSpPr>
        <p:spPr>
          <a:xfrm>
            <a:off x="1426642" y="2387926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482FC-B53C-A94F-C969-C2CBE42C45E3}"/>
              </a:ext>
            </a:extLst>
          </p:cNvPr>
          <p:cNvSpPr txBox="1"/>
          <p:nvPr/>
        </p:nvSpPr>
        <p:spPr>
          <a:xfrm>
            <a:off x="337653" y="2392373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D17C-44F6-261A-8013-BC7C695BB05E}"/>
              </a:ext>
            </a:extLst>
          </p:cNvPr>
          <p:cNvSpPr txBox="1"/>
          <p:nvPr/>
        </p:nvSpPr>
        <p:spPr>
          <a:xfrm>
            <a:off x="695415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90BF6-34AB-2CA3-D924-CD6E4BEEE02E}"/>
              </a:ext>
            </a:extLst>
          </p:cNvPr>
          <p:cNvSpPr txBox="1"/>
          <p:nvPr/>
        </p:nvSpPr>
        <p:spPr>
          <a:xfrm>
            <a:off x="2904973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CA6B3-DA9B-A6E0-40E9-8B6587947456}"/>
              </a:ext>
            </a:extLst>
          </p:cNvPr>
          <p:cNvSpPr txBox="1"/>
          <p:nvPr/>
        </p:nvSpPr>
        <p:spPr>
          <a:xfrm>
            <a:off x="5835642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AD379-0012-AE11-0148-54A628794CF6}"/>
              </a:ext>
            </a:extLst>
          </p:cNvPr>
          <p:cNvSpPr txBox="1"/>
          <p:nvPr/>
        </p:nvSpPr>
        <p:spPr>
          <a:xfrm>
            <a:off x="11710330" y="2386439"/>
            <a:ext cx="2880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88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3" grpId="0" animBg="1"/>
      <p:bldP spid="5" grpId="0" animBg="1"/>
      <p:bldP spid="13" grpId="0" animBg="1"/>
      <p:bldP spid="15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Задана полоска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клеток, клетки, некоторые клетки покрашены в чёрный цвет, остальные в белый</a:t>
                </a:r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Нужно уметь выполнять две операции: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Invert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на интервале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изменить цвет</a:t>
                </a:r>
                <a:r>
                  <a:rPr lang="en-US" dirty="0"/>
                  <a:t> </a:t>
                </a:r>
                <a:r>
                  <a:rPr lang="ru-RU" dirty="0"/>
                  <a:t>на противоположный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GetColor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получить цвет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й клетки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9" t="-1348" r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870"/>
              </p:ext>
            </p:extLst>
          </p:nvPr>
        </p:nvGraphicFramePr>
        <p:xfrm>
          <a:off x="2013755" y="285293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0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задачи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464" y="2761129"/>
            <a:ext cx="103691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0.2 Задача о сумме (реализация структур для интервальных запросов - сумма на отрезке)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011" y="1916832"/>
            <a:ext cx="1822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iRunner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20369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71764" y="2791907"/>
            <a:ext cx="6660740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400" dirty="0">
                <a:solidFill>
                  <a:srgbClr val="144E9D"/>
                </a:solidFill>
                <a:latin typeface="SFMono-Regular"/>
              </a:rPr>
              <a:t>Спасибо за внимание!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7745" y="1436637"/>
            <a:ext cx="111268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Покажем (на примере задач о сумме и минимуме на интервале), что с помощью специальных структур: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корневая эвристика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дерево отрезков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ru-RU" sz="2800" b="1" dirty="0">
                <a:solidFill>
                  <a:srgbClr val="FF0000"/>
                </a:solidFill>
              </a:rPr>
              <a:t>разрежённая таблица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endParaRPr lang="ru-RU" sz="2800" b="1" dirty="0">
              <a:solidFill>
                <a:srgbClr val="FF0000"/>
              </a:solidFill>
            </a:endParaRPr>
          </a:p>
          <a:p>
            <a:pPr algn="just"/>
            <a:r>
              <a:rPr lang="ru-RU" sz="2800" dirty="0"/>
              <a:t>выполнить интервальный запрос  можно быстрее.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0518" y="4723062"/>
            <a:ext cx="1115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5177" y="4221088"/>
            <a:ext cx="11159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dirty="0"/>
              <a:t>При этом сначала над данными выполняют </a:t>
            </a:r>
            <a:r>
              <a:rPr lang="ru-RU" sz="2800" b="1" dirty="0" err="1"/>
              <a:t>препроцессинг</a:t>
            </a:r>
            <a:r>
              <a:rPr lang="ru-RU" sz="2800" b="1" dirty="0"/>
              <a:t> (</a:t>
            </a:r>
            <a:r>
              <a:rPr lang="ru-RU" sz="2800" b="1" dirty="0" err="1"/>
              <a:t>предподсчёт</a:t>
            </a:r>
            <a:r>
              <a:rPr lang="ru-RU" sz="2800" b="1" dirty="0"/>
              <a:t>) </a:t>
            </a:r>
            <a:r>
              <a:rPr lang="ru-RU" sz="2800" dirty="0"/>
              <a:t>−</a:t>
            </a:r>
            <a:r>
              <a:rPr lang="ru-RU" sz="2800" b="1" dirty="0"/>
              <a:t> </a:t>
            </a:r>
            <a:r>
              <a:rPr lang="ru-RU" sz="2800" dirty="0"/>
              <a:t>предварительная подготовка, которая в последующем позволит эффективно обрабатывать запросы. Очевидно, что время </a:t>
            </a:r>
            <a:r>
              <a:rPr lang="ru-RU" sz="2800" dirty="0" err="1"/>
              <a:t>предподсчёта</a:t>
            </a:r>
            <a:r>
              <a:rPr lang="ru-RU" sz="2800" dirty="0"/>
              <a:t> должно быть не больше, чем суммарное время ответа на все запросы.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97745" y="4293096"/>
            <a:ext cx="0" cy="217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</a:t>
            </a:r>
            <a:r>
              <a:rPr lang="en-US" sz="3200" dirty="0"/>
              <a:t>RSQ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RSQ — Range Sum Query</a:t>
                </a:r>
                <a:r>
                  <a:rPr lang="ru-RU" sz="2400" b="1" dirty="0"/>
                  <a:t> (запрос суммы на отрезке)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ru-RU" sz="2400" dirty="0"/>
                  <a:t>Задана последовательность из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чисел: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r>
                  <a:rPr lang="ru-RU" sz="2400" dirty="0"/>
                  <a:t>Поступают запросы двух типов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модификации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𝐀𝐝𝐝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прибавить 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му</a:t>
                </a:r>
                <a:r>
                  <a:rPr lang="ru-RU" sz="2400" dirty="0"/>
                  <a:t> элементу число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latin typeface="Consolas" panose="020B0609020204030204" pitchFamily="49" charset="0"/>
                  </a:rPr>
                  <a:t>;</a:t>
                </a:r>
              </a:p>
              <a:p>
                <a:pPr lvl="2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запрос суммы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𝐅𝐢𝐧𝐝𝐒𝐮𝐦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/>
                  <a:t>— </a:t>
                </a:r>
                <a:r>
                  <a:rPr lang="ru-RU" sz="2400" dirty="0"/>
                  <a:t>вычислить сумму на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6901" y="1600203"/>
                <a:ext cx="10981708" cy="4565101"/>
              </a:xfrm>
              <a:blipFill>
                <a:blip r:embed="rId2"/>
                <a:stretch>
                  <a:fillRect l="-832" t="-10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Задача </a:t>
            </a:r>
            <a:r>
              <a:rPr lang="en-US" sz="2800" dirty="0"/>
              <a:t>RSQ</a:t>
            </a:r>
            <a:r>
              <a:rPr lang="ru-RU" sz="2800" dirty="0"/>
              <a:t>. Обычный массив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Используем </a:t>
                </a:r>
                <a:r>
                  <a:rPr lang="ru-RU" b="1" dirty="0"/>
                  <a:t>обычный массив</a:t>
                </a:r>
                <a:r>
                  <a:rPr lang="ru-RU" dirty="0"/>
                  <a:t>, в котором размещены элементы: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Add(3, 2)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Add(2,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5)</a:t>
                </a:r>
              </a:p>
              <a:p>
                <a:pPr marL="457200" lvl="1" indent="0"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FindSum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(1, 5)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+5=1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600" y="1340768"/>
                <a:ext cx="5040560" cy="2804337"/>
              </a:xfrm>
              <a:blipFill rotWithShape="0">
                <a:blip r:embed="rId2"/>
                <a:stretch>
                  <a:fillRect l="-2177" t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753189"/>
              </p:ext>
            </p:extLst>
          </p:nvPr>
        </p:nvGraphicFramePr>
        <p:xfrm>
          <a:off x="5554002" y="1566704"/>
          <a:ext cx="5384799" cy="11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8680"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2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45905"/>
              </p:ext>
            </p:extLst>
          </p:nvPr>
        </p:nvGraphicFramePr>
        <p:xfrm>
          <a:off x="4127745" y="4669745"/>
          <a:ext cx="30489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модификация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tx1"/>
                          </a:solidFill>
                        </a:rPr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98466" y="4896112"/>
            <a:ext cx="2184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896634" y="4896112"/>
            <a:ext cx="304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хотелось бы быстрее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6290" y="1725494"/>
            <a:ext cx="495649" cy="461665"/>
          </a:xfrm>
          <a:prstGeom prst="rect">
            <a:avLst/>
          </a:prstGeom>
          <a:solidFill>
            <a:srgbClr val="0A0A0C"/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107" y="1707895"/>
            <a:ext cx="360040" cy="461665"/>
          </a:xfrm>
          <a:prstGeom prst="rect">
            <a:avLst/>
          </a:prstGeom>
          <a:solidFill>
            <a:srgbClr val="0A0A0C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7642234" y="1388371"/>
            <a:ext cx="432048" cy="3024336"/>
          </a:xfrm>
          <a:prstGeom prst="leftBrace">
            <a:avLst/>
          </a:prstGeom>
          <a:ln w="28575"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0938801" y="2315182"/>
                <a:ext cx="13084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01" y="2315182"/>
                <a:ext cx="1308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/>
          <p:cNvCxnSpPr/>
          <p:nvPr/>
        </p:nvCxnSpPr>
        <p:spPr>
          <a:xfrm>
            <a:off x="7138178" y="1725494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930266" y="1725494"/>
            <a:ext cx="216024" cy="444066"/>
          </a:xfrm>
          <a:prstGeom prst="line">
            <a:avLst/>
          </a:prstGeom>
          <a:ln>
            <a:solidFill>
              <a:srgbClr val="0A0A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7320136" y="5262916"/>
            <a:ext cx="432048" cy="182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6ECBF80-97FC-9499-1019-CCD3EF056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19481"/>
              </p:ext>
            </p:extLst>
          </p:nvPr>
        </p:nvGraphicFramePr>
        <p:xfrm>
          <a:off x="6256338" y="4705351"/>
          <a:ext cx="564921" cy="3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520560" progId="Equation.DSMT4">
                  <p:embed/>
                </p:oleObj>
              </mc:Choice>
              <mc:Fallback>
                <p:oleObj name="Equation" r:id="rId5" imgW="761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6338" y="4705351"/>
                        <a:ext cx="564921" cy="38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E61BB69-F1BC-7428-1C76-D4637CE4D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47245"/>
              </p:ext>
            </p:extLst>
          </p:nvPr>
        </p:nvGraphicFramePr>
        <p:xfrm>
          <a:off x="6258697" y="5181211"/>
          <a:ext cx="629391" cy="39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520560" progId="Equation.DSMT4">
                  <p:embed/>
                </p:oleObj>
              </mc:Choice>
              <mc:Fallback>
                <p:oleObj name="Equation" r:id="rId7" imgW="838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8697" y="5181211"/>
                        <a:ext cx="629391" cy="390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14632</TotalTime>
  <Words>5745</Words>
  <Application>Microsoft Office PowerPoint</Application>
  <PresentationFormat>Широкоэкранный</PresentationFormat>
  <Paragraphs>2162</Paragraphs>
  <Slides>63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SFMono-Regular</vt:lpstr>
      <vt:lpstr>Wingdings</vt:lpstr>
      <vt:lpstr>Тема Office</vt:lpstr>
      <vt:lpstr>Equation</vt:lpstr>
      <vt:lpstr>MathType 7.0 Equation</vt:lpstr>
      <vt:lpstr>Структуры данных для выполнения интервальных запросов</vt:lpstr>
      <vt:lpstr>Постановка задачи</vt:lpstr>
      <vt:lpstr>Терминология</vt:lpstr>
      <vt:lpstr>Классификация задач</vt:lpstr>
      <vt:lpstr>Классификация задач</vt:lpstr>
      <vt:lpstr>Постановка задачи</vt:lpstr>
      <vt:lpstr>Постановка задачи</vt:lpstr>
      <vt:lpstr>Задача RSQ</vt:lpstr>
      <vt:lpstr>Задача RSQ. Обычный массив</vt:lpstr>
      <vt:lpstr>Задача RSQ. Префиксные суммы</vt:lpstr>
      <vt:lpstr>Задача RSQ.  Префиксные суммы</vt:lpstr>
      <vt:lpstr>Задача RSQ. Префиксные суммы</vt:lpstr>
      <vt:lpstr>Задача RSQ. Префиксные суммы</vt:lpstr>
      <vt:lpstr>Оценки</vt:lpstr>
      <vt:lpstr>Промежуточный вариант</vt:lpstr>
      <vt:lpstr>RSQ. Блоки</vt:lpstr>
      <vt:lpstr>RSQ. Блоки</vt:lpstr>
      <vt:lpstr>Выполнение операций</vt:lpstr>
      <vt:lpstr>Выполнение операций</vt:lpstr>
      <vt:lpstr>Выполнение операций</vt:lpstr>
      <vt:lpstr>Выполнение операций</vt:lpstr>
      <vt:lpstr>Оптимальный размер блока</vt:lpstr>
      <vt:lpstr>Пример реализации</vt:lpstr>
      <vt:lpstr>Оценки</vt:lpstr>
      <vt:lpstr>Дерево отрезков</vt:lpstr>
      <vt:lpstr>Пример дерева отрезков для задачи RSQ</vt:lpstr>
      <vt:lpstr>Дерево отрезков. Число вершин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Хранение</vt:lpstr>
      <vt:lpstr>Дерево отрезков. Построение</vt:lpstr>
      <vt:lpstr>Дерево отрезков. Построение</vt:lpstr>
      <vt:lpstr>Дерево отрезков. Модификация</vt:lpstr>
      <vt:lpstr>Дерево отрезков. Модификация</vt:lpstr>
      <vt:lpstr>Дерево отрезков. Сумма</vt:lpstr>
      <vt:lpstr>Дерево отрезков.  Сумма. Пример</vt:lpstr>
      <vt:lpstr>Оценка времени работы</vt:lpstr>
      <vt:lpstr>Оценка времени работы</vt:lpstr>
      <vt:lpstr>Доработки</vt:lpstr>
      <vt:lpstr>Оценка времени работы</vt:lpstr>
      <vt:lpstr>Оценки</vt:lpstr>
      <vt:lpstr>Статическая задача RMQ</vt:lpstr>
      <vt:lpstr>Статическая задача RMQ</vt:lpstr>
      <vt:lpstr>Статическая задача RMQ</vt:lpstr>
      <vt:lpstr>Презентация PowerPoint</vt:lpstr>
      <vt:lpstr>Презентация PowerPoint</vt:lpstr>
      <vt:lpstr>Статическая задача RMQ</vt:lpstr>
      <vt:lpstr>Разрежённая таблица</vt:lpstr>
      <vt:lpstr>Разрежённая таблица</vt:lpstr>
      <vt:lpstr>Sparse table. Пример</vt:lpstr>
      <vt:lpstr>Разрежённая таблица</vt:lpstr>
      <vt:lpstr>Ответ на запрос</vt:lpstr>
      <vt:lpstr>Презентация PowerPoint</vt:lpstr>
      <vt:lpstr>Ответ на запрос</vt:lpstr>
      <vt:lpstr>Свойства бинарного отношения минимума </vt:lpstr>
      <vt:lpstr>Свойства бинарного отношения минимума </vt:lpstr>
      <vt:lpstr>Пример</vt:lpstr>
      <vt:lpstr>Упражнение 1</vt:lpstr>
      <vt:lpstr>Презентация PowerPoint</vt:lpstr>
      <vt:lpstr>Упражнение 2</vt:lpstr>
      <vt:lpstr>Общие задачи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Victor Demianov</cp:lastModifiedBy>
  <cp:revision>606</cp:revision>
  <dcterms:created xsi:type="dcterms:W3CDTF">2015-06-29T09:09:44Z</dcterms:created>
  <dcterms:modified xsi:type="dcterms:W3CDTF">2023-11-12T16:45:54Z</dcterms:modified>
</cp:coreProperties>
</file>