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486" r:id="rId2"/>
    <p:sldId id="478" r:id="rId3"/>
    <p:sldId id="479" r:id="rId4"/>
    <p:sldId id="472" r:id="rId5"/>
    <p:sldId id="480" r:id="rId6"/>
    <p:sldId id="473" r:id="rId7"/>
    <p:sldId id="481" r:id="rId8"/>
    <p:sldId id="492" r:id="rId9"/>
    <p:sldId id="474" r:id="rId10"/>
    <p:sldId id="493" r:id="rId11"/>
    <p:sldId id="482" r:id="rId12"/>
    <p:sldId id="494" r:id="rId13"/>
    <p:sldId id="488" r:id="rId14"/>
    <p:sldId id="489" r:id="rId15"/>
    <p:sldId id="491" r:id="rId16"/>
    <p:sldId id="495" r:id="rId17"/>
    <p:sldId id="475" r:id="rId18"/>
    <p:sldId id="476" r:id="rId19"/>
    <p:sldId id="511" r:id="rId20"/>
    <p:sldId id="522" r:id="rId21"/>
    <p:sldId id="515" r:id="rId22"/>
    <p:sldId id="514" r:id="rId23"/>
    <p:sldId id="516" r:id="rId24"/>
    <p:sldId id="517" r:id="rId25"/>
    <p:sldId id="518" r:id="rId26"/>
    <p:sldId id="519" r:id="rId27"/>
    <p:sldId id="520" r:id="rId28"/>
    <p:sldId id="521" r:id="rId29"/>
    <p:sldId id="496" r:id="rId30"/>
    <p:sldId id="509" r:id="rId31"/>
    <p:sldId id="457" r:id="rId32"/>
    <p:sldId id="484" r:id="rId33"/>
    <p:sldId id="454" r:id="rId34"/>
    <p:sldId id="485" r:id="rId35"/>
    <p:sldId id="483" r:id="rId36"/>
    <p:sldId id="497" r:id="rId37"/>
    <p:sldId id="456" r:id="rId38"/>
    <p:sldId id="459" r:id="rId39"/>
    <p:sldId id="458" r:id="rId40"/>
    <p:sldId id="460" r:id="rId41"/>
    <p:sldId id="461" r:id="rId42"/>
    <p:sldId id="451" r:id="rId43"/>
    <p:sldId id="498" r:id="rId44"/>
    <p:sldId id="499" r:id="rId45"/>
    <p:sldId id="500" r:id="rId46"/>
    <p:sldId id="501" r:id="rId47"/>
    <p:sldId id="502" r:id="rId48"/>
    <p:sldId id="503" r:id="rId49"/>
    <p:sldId id="462" r:id="rId50"/>
    <p:sldId id="506" r:id="rId51"/>
    <p:sldId id="507" r:id="rId52"/>
    <p:sldId id="471" r:id="rId53"/>
    <p:sldId id="464" r:id="rId54"/>
    <p:sldId id="467" r:id="rId55"/>
    <p:sldId id="468" r:id="rId56"/>
    <p:sldId id="465" r:id="rId57"/>
    <p:sldId id="470" r:id="rId58"/>
    <p:sldId id="466" r:id="rId59"/>
    <p:sldId id="508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  <p:sldId id="543" r:id="rId76"/>
    <p:sldId id="542" r:id="rId77"/>
    <p:sldId id="544" r:id="rId78"/>
    <p:sldId id="539" r:id="rId79"/>
    <p:sldId id="540" r:id="rId80"/>
    <p:sldId id="541" r:id="rId81"/>
    <p:sldId id="545" r:id="rId82"/>
    <p:sldId id="546" r:id="rId83"/>
    <p:sldId id="547" r:id="rId84"/>
    <p:sldId id="402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606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3T16:35:19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0,'15113'0,"-15523"0,397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3T16:36:00.8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1,'16623'0,"-16606"0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err="1"/>
              <a:t>lf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670.png"/><Relationship Id="rId7" Type="http://schemas.openxmlformats.org/officeDocument/2006/relationships/image" Target="../media/image71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10" Type="http://schemas.openxmlformats.org/officeDocument/2006/relationships/image" Target="../media/image442.png"/><Relationship Id="rId4" Type="http://schemas.openxmlformats.org/officeDocument/2006/relationships/image" Target="../media/image680.png"/><Relationship Id="rId9" Type="http://schemas.openxmlformats.org/officeDocument/2006/relationships/image" Target="../media/image7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6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9.png"/><Relationship Id="rId28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Relationship Id="rId27" Type="http://schemas.openxmlformats.org/officeDocument/2006/relationships/image" Target="../media/image300.png"/><Relationship Id="rId30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34" Type="http://schemas.openxmlformats.org/officeDocument/2006/relationships/image" Target="../media/image10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3.png"/><Relationship Id="rId33" Type="http://schemas.openxmlformats.org/officeDocument/2006/relationships/image" Target="../media/image100.png"/><Relationship Id="rId2" Type="http://schemas.openxmlformats.org/officeDocument/2006/relationships/image" Target="../media/image98.png"/><Relationship Id="rId16" Type="http://schemas.openxmlformats.org/officeDocument/2006/relationships/image" Target="../media/image19.png"/><Relationship Id="rId20" Type="http://schemas.openxmlformats.org/officeDocument/2006/relationships/image" Target="../media/image25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9.png"/><Relationship Id="rId32" Type="http://schemas.openxmlformats.org/officeDocument/2006/relationships/image" Target="../media/image99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8.png"/><Relationship Id="rId28" Type="http://schemas.openxmlformats.org/officeDocument/2006/relationships/image" Target="../media/image300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7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Relationship Id="rId35" Type="http://schemas.openxmlformats.org/officeDocument/2006/relationships/image" Target="../media/image102.png"/><Relationship Id="rId8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3" Type="http://schemas.openxmlformats.org/officeDocument/2006/relationships/image" Target="../media/image1.png"/><Relationship Id="rId7" Type="http://schemas.openxmlformats.org/officeDocument/2006/relationships/image" Target="../media/image90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1.png"/><Relationship Id="rId5" Type="http://schemas.openxmlformats.org/officeDocument/2006/relationships/image" Target="../media/image881.png"/><Relationship Id="rId4" Type="http://schemas.openxmlformats.org/officeDocument/2006/relationships/image" Target="../media/image872.png"/><Relationship Id="rId9" Type="http://schemas.openxmlformats.org/officeDocument/2006/relationships/image" Target="../media/image9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116.png"/><Relationship Id="rId26" Type="http://schemas.openxmlformats.org/officeDocument/2006/relationships/image" Target="../media/image120.png"/><Relationship Id="rId3" Type="http://schemas.openxmlformats.org/officeDocument/2006/relationships/image" Target="../media/image105.png"/><Relationship Id="rId21" Type="http://schemas.openxmlformats.org/officeDocument/2006/relationships/image" Target="../media/image931.png"/><Relationship Id="rId34" Type="http://schemas.openxmlformats.org/officeDocument/2006/relationships/image" Target="../media/image220.png"/><Relationship Id="rId7" Type="http://schemas.openxmlformats.org/officeDocument/2006/relationships/image" Target="../media/image109.png"/><Relationship Id="rId12" Type="http://schemas.openxmlformats.org/officeDocument/2006/relationships/image" Target="../media/image15.png"/><Relationship Id="rId17" Type="http://schemas.openxmlformats.org/officeDocument/2006/relationships/image" Target="../media/image115.png"/><Relationship Id="rId25" Type="http://schemas.openxmlformats.org/officeDocument/2006/relationships/image" Target="../media/image970.png"/><Relationship Id="rId33" Type="http://schemas.openxmlformats.org/officeDocument/2006/relationships/image" Target="../media/image1000.png"/><Relationship Id="rId2" Type="http://schemas.openxmlformats.org/officeDocument/2006/relationships/image" Target="../media/image78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9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960.png"/><Relationship Id="rId32" Type="http://schemas.openxmlformats.org/officeDocument/2006/relationships/image" Target="../media/image124.png"/><Relationship Id="rId5" Type="http://schemas.openxmlformats.org/officeDocument/2006/relationships/image" Target="../media/image107.png"/><Relationship Id="rId15" Type="http://schemas.openxmlformats.org/officeDocument/2006/relationships/image" Target="../media/image18.png"/><Relationship Id="rId23" Type="http://schemas.openxmlformats.org/officeDocument/2006/relationships/image" Target="../media/image951.png"/><Relationship Id="rId28" Type="http://schemas.openxmlformats.org/officeDocument/2006/relationships/image" Target="../media/image122.png"/><Relationship Id="rId36" Type="http://schemas.openxmlformats.org/officeDocument/2006/relationships/image" Target="../media/image126.png"/><Relationship Id="rId10" Type="http://schemas.openxmlformats.org/officeDocument/2006/relationships/image" Target="../media/image112.png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7.png"/><Relationship Id="rId22" Type="http://schemas.openxmlformats.org/officeDocument/2006/relationships/image" Target="../media/image119.png"/><Relationship Id="rId27" Type="http://schemas.openxmlformats.org/officeDocument/2006/relationships/image" Target="../media/image121.png"/><Relationship Id="rId30" Type="http://schemas.openxmlformats.org/officeDocument/2006/relationships/image" Target="../media/image991.png"/><Relationship Id="rId35" Type="http://schemas.openxmlformats.org/officeDocument/2006/relationships/image" Target="../media/image125.png"/><Relationship Id="rId8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5.png"/><Relationship Id="rId8" Type="http://schemas.openxmlformats.org/officeDocument/2006/relationships/image" Target="../media/image960.png"/><Relationship Id="rId21" Type="http://schemas.openxmlformats.org/officeDocument/2006/relationships/image" Target="../media/image15.png"/><Relationship Id="rId34" Type="http://schemas.openxmlformats.org/officeDocument/2006/relationships/image" Target="../media/image991.png"/><Relationship Id="rId12" Type="http://schemas.openxmlformats.org/officeDocument/2006/relationships/image" Target="../media/image128.png"/><Relationship Id="rId17" Type="http://schemas.openxmlformats.org/officeDocument/2006/relationships/image" Target="../media/image110.png"/><Relationship Id="rId25" Type="http://schemas.openxmlformats.org/officeDocument/2006/relationships/image" Target="../media/image114.png"/><Relationship Id="rId7" Type="http://schemas.openxmlformats.org/officeDocument/2006/relationships/image" Target="../media/image951.png"/><Relationship Id="rId33" Type="http://schemas.openxmlformats.org/officeDocument/2006/relationships/image" Target="../media/image981.png"/><Relationship Id="rId2" Type="http://schemas.openxmlformats.org/officeDocument/2006/relationships/image" Target="../media/image127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71.png"/><Relationship Id="rId24" Type="http://schemas.openxmlformats.org/officeDocument/2006/relationships/image" Target="../media/image18.png"/><Relationship Id="rId32" Type="http://schemas.openxmlformats.org/officeDocument/2006/relationships/image" Target="../media/image122.png"/><Relationship Id="rId15" Type="http://schemas.openxmlformats.org/officeDocument/2006/relationships/image" Target="../media/image108.png"/><Relationship Id="rId23" Type="http://schemas.openxmlformats.org/officeDocument/2006/relationships/image" Target="../media/image17.png"/><Relationship Id="rId28" Type="http://schemas.openxmlformats.org/officeDocument/2006/relationships/image" Target="../media/image117.png"/><Relationship Id="rId5" Type="http://schemas.openxmlformats.org/officeDocument/2006/relationships/image" Target="../media/image931.png"/><Relationship Id="rId36" Type="http://schemas.openxmlformats.org/officeDocument/2006/relationships/image" Target="../media/image129.png"/><Relationship Id="rId19" Type="http://schemas.openxmlformats.org/officeDocument/2006/relationships/image" Target="../media/image112.png"/><Relationship Id="rId31" Type="http://schemas.openxmlformats.org/officeDocument/2006/relationships/image" Target="../media/image121.png"/><Relationship Id="rId14" Type="http://schemas.openxmlformats.org/officeDocument/2006/relationships/image" Target="../media/image107.png"/><Relationship Id="rId22" Type="http://schemas.openxmlformats.org/officeDocument/2006/relationships/image" Target="../media/image16.png"/><Relationship Id="rId27" Type="http://schemas.openxmlformats.org/officeDocument/2006/relationships/image" Target="../media/image116.png"/><Relationship Id="rId9" Type="http://schemas.openxmlformats.org/officeDocument/2006/relationships/image" Target="../media/image970.png"/><Relationship Id="rId30" Type="http://schemas.openxmlformats.org/officeDocument/2006/relationships/image" Target="../media/image120.png"/><Relationship Id="rId35" Type="http://schemas.openxmlformats.org/officeDocument/2006/relationships/image" Target="../media/image1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5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9.png"/><Relationship Id="rId3" Type="http://schemas.openxmlformats.org/officeDocument/2006/relationships/image" Target="../media/image136.png"/><Relationship Id="rId7" Type="http://schemas.openxmlformats.org/officeDocument/2006/relationships/image" Target="../media/image147.png"/><Relationship Id="rId12" Type="http://schemas.openxmlformats.org/officeDocument/2006/relationships/image" Target="../media/image14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5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6.png"/><Relationship Id="rId9" Type="http://schemas.openxmlformats.org/officeDocument/2006/relationships/image" Target="../media/image1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9.png"/><Relationship Id="rId3" Type="http://schemas.openxmlformats.org/officeDocument/2006/relationships/image" Target="../media/image136.png"/><Relationship Id="rId7" Type="http://schemas.openxmlformats.org/officeDocument/2006/relationships/image" Target="../media/image147.png"/><Relationship Id="rId12" Type="http://schemas.openxmlformats.org/officeDocument/2006/relationships/image" Target="../media/image14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45.png"/><Relationship Id="rId5" Type="http://schemas.openxmlformats.org/officeDocument/2006/relationships/image" Target="../media/image151.png"/><Relationship Id="rId15" Type="http://schemas.openxmlformats.org/officeDocument/2006/relationships/image" Target="../media/image154.png"/><Relationship Id="rId10" Type="http://schemas.openxmlformats.org/officeDocument/2006/relationships/image" Target="../media/image144.png"/><Relationship Id="rId4" Type="http://schemas.openxmlformats.org/officeDocument/2006/relationships/image" Target="../media/image146.png"/><Relationship Id="rId9" Type="http://schemas.openxmlformats.org/officeDocument/2006/relationships/image" Target="../media/image141.png"/><Relationship Id="rId14" Type="http://schemas.openxmlformats.org/officeDocument/2006/relationships/image" Target="../media/image1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9.png"/><Relationship Id="rId3" Type="http://schemas.openxmlformats.org/officeDocument/2006/relationships/image" Target="../media/image136.png"/><Relationship Id="rId7" Type="http://schemas.openxmlformats.org/officeDocument/2006/relationships/image" Target="../media/image147.png"/><Relationship Id="rId12" Type="http://schemas.openxmlformats.org/officeDocument/2006/relationships/image" Target="../media/image148.png"/><Relationship Id="rId2" Type="http://schemas.openxmlformats.org/officeDocument/2006/relationships/image" Target="../media/image130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45.png"/><Relationship Id="rId5" Type="http://schemas.openxmlformats.org/officeDocument/2006/relationships/image" Target="../media/image151.png"/><Relationship Id="rId15" Type="http://schemas.openxmlformats.org/officeDocument/2006/relationships/image" Target="../media/image154.png"/><Relationship Id="rId10" Type="http://schemas.openxmlformats.org/officeDocument/2006/relationships/image" Target="../media/image144.png"/><Relationship Id="rId4" Type="http://schemas.openxmlformats.org/officeDocument/2006/relationships/image" Target="../media/image146.png"/><Relationship Id="rId9" Type="http://schemas.openxmlformats.org/officeDocument/2006/relationships/image" Target="../media/image141.png"/><Relationship Id="rId14" Type="http://schemas.openxmlformats.org/officeDocument/2006/relationships/image" Target="../media/image1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cyclowiki.org/wiki/%D0%9A%D0%B8%D1%80%D1%8C%D1%8F%D1%82-%D0%A5%D0%B0%D0%B8%D0%BC" TargetMode="External"/><Relationship Id="rId3" Type="http://schemas.openxmlformats.org/officeDocument/2006/relationships/hyperlink" Target="https://ru.wikipedia.org/wiki/31_%D0%B4%D0%B5%D0%BA%D0%B0%D0%B1%D1%80%D1%8F" TargetMode="External"/><Relationship Id="rId7" Type="http://schemas.openxmlformats.org/officeDocument/2006/relationships/hyperlink" Target="https://ru.wikipedia.org/wiki/%D0%98%D0%BD%D1%84%D0%BE%D1%80%D0%BC%D0%B0%D1%82%D0%B8%D0%BA%D0%B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E%D0%B5%D0%B4%D0%B8%D0%BD%D1%91%D0%BD%D0%BD%D1%8B%D0%B5_%D0%A8%D1%82%D0%B0%D1%82%D1%8B_%D0%90%D0%BC%D0%B5%D1%80%D0%B8%D0%BA%D0%B8" TargetMode="External"/><Relationship Id="rId5" Type="http://schemas.openxmlformats.org/officeDocument/2006/relationships/hyperlink" Target="https://ru.wikipedia.org/wiki/%D0%91%D0%BE%D0%B9%D1%81%D0%B5_(%D0%B3%D0%BE%D1%80%D0%BE%D0%B4)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ru.wikipedia.org/wiki/1953_%D0%B3%D0%BE%D0%B4" TargetMode="External"/><Relationship Id="rId9" Type="http://schemas.openxmlformats.org/officeDocument/2006/relationships/hyperlink" Target="https://cyclowiki.org/wiki/%D0%98%D0%B7%D1%80%D0%B0%D0%B8%D0%BB%D1%8C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image" Target="../media/image1132.png"/><Relationship Id="rId7" Type="http://schemas.openxmlformats.org/officeDocument/2006/relationships/image" Target="../media/image88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871.png"/><Relationship Id="rId10" Type="http://schemas.openxmlformats.org/officeDocument/2006/relationships/image" Target="../media/image900.png"/><Relationship Id="rId4" Type="http://schemas.openxmlformats.org/officeDocument/2006/relationships/image" Target="../media/image860.png"/><Relationship Id="rId9" Type="http://schemas.openxmlformats.org/officeDocument/2006/relationships/image" Target="../media/image11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1.png"/><Relationship Id="rId2" Type="http://schemas.openxmlformats.org/officeDocument/2006/relationships/image" Target="../media/image1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1172.png"/><Relationship Id="rId4" Type="http://schemas.openxmlformats.org/officeDocument/2006/relationships/image" Target="../media/image13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1260.png"/><Relationship Id="rId18" Type="http://schemas.openxmlformats.org/officeDocument/2006/relationships/image" Target="../media/image1030.png"/><Relationship Id="rId3" Type="http://schemas.openxmlformats.org/officeDocument/2006/relationships/image" Target="../media/image1192.png"/><Relationship Id="rId7" Type="http://schemas.openxmlformats.org/officeDocument/2006/relationships/image" Target="../media/image1361.png"/><Relationship Id="rId12" Type="http://schemas.openxmlformats.org/officeDocument/2006/relationships/image" Target="../media/image1251.png"/><Relationship Id="rId17" Type="http://schemas.openxmlformats.org/officeDocument/2006/relationships/image" Target="../media/image1420.png"/><Relationship Id="rId2" Type="http://schemas.openxmlformats.org/officeDocument/2006/relationships/image" Target="../media/image1181.png"/><Relationship Id="rId16" Type="http://schemas.openxmlformats.org/officeDocument/2006/relationships/image" Target="../media/image1010.png"/><Relationship Id="rId20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3.png"/><Relationship Id="rId11" Type="http://schemas.openxmlformats.org/officeDocument/2006/relationships/image" Target="../media/image1390.png"/><Relationship Id="rId5" Type="http://schemas.openxmlformats.org/officeDocument/2006/relationships/image" Target="../media/image950.png"/><Relationship Id="rId15" Type="http://schemas.openxmlformats.org/officeDocument/2006/relationships/image" Target="../media/image1410.png"/><Relationship Id="rId10" Type="http://schemas.openxmlformats.org/officeDocument/2006/relationships/image" Target="../media/image1380.png"/><Relationship Id="rId19" Type="http://schemas.openxmlformats.org/officeDocument/2006/relationships/image" Target="../media/image1430.png"/><Relationship Id="rId4" Type="http://schemas.openxmlformats.org/officeDocument/2006/relationships/image" Target="../media/image1202.png"/><Relationship Id="rId9" Type="http://schemas.openxmlformats.org/officeDocument/2006/relationships/image" Target="../media/image1241.png"/><Relationship Id="rId14" Type="http://schemas.openxmlformats.org/officeDocument/2006/relationships/image" Target="../media/image12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2.png"/><Relationship Id="rId2" Type="http://schemas.openxmlformats.org/officeDocument/2006/relationships/image" Target="../media/image13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1.png"/><Relationship Id="rId2" Type="http://schemas.openxmlformats.org/officeDocument/2006/relationships/image" Target="../media/image11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6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9.png"/><Relationship Id="rId28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Relationship Id="rId27" Type="http://schemas.openxmlformats.org/officeDocument/2006/relationships/image" Target="../media/image300.png"/><Relationship Id="rId30" Type="http://schemas.openxmlformats.org/officeDocument/2006/relationships/image" Target="../media/image3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470.png"/><Relationship Id="rId7" Type="http://schemas.openxmlformats.org/officeDocument/2006/relationships/image" Target="../media/image170.png"/><Relationship Id="rId2" Type="http://schemas.openxmlformats.org/officeDocument/2006/relationships/image" Target="../media/image1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0.png"/><Relationship Id="rId4" Type="http://schemas.openxmlformats.org/officeDocument/2006/relationships/image" Target="../media/image14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0.png"/><Relationship Id="rId2" Type="http://schemas.openxmlformats.org/officeDocument/2006/relationships/image" Target="../media/image1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0.png"/><Relationship Id="rId2" Type="http://schemas.openxmlformats.org/officeDocument/2006/relationships/image" Target="../media/image1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3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13" Type="http://schemas.openxmlformats.org/officeDocument/2006/relationships/image" Target="../media/image174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12" Type="http://schemas.openxmlformats.org/officeDocument/2006/relationships/image" Target="../media/image33.png"/><Relationship Id="rId17" Type="http://schemas.openxmlformats.org/officeDocument/2006/relationships/image" Target="../media/image212.png"/><Relationship Id="rId2" Type="http://schemas.openxmlformats.org/officeDocument/2006/relationships/image" Target="../media/image610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4" Type="http://schemas.openxmlformats.org/officeDocument/2006/relationships/image" Target="../media/image810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3" Type="http://schemas.openxmlformats.org/officeDocument/2006/relationships/image" Target="../media/image1650.png"/><Relationship Id="rId7" Type="http://schemas.openxmlformats.org/officeDocument/2006/relationships/image" Target="../media/image1690.png"/><Relationship Id="rId12" Type="http://schemas.openxmlformats.org/officeDocument/2006/relationships/image" Target="../media/image1740.png"/><Relationship Id="rId2" Type="http://schemas.openxmlformats.org/officeDocument/2006/relationships/image" Target="../media/image1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11" Type="http://schemas.openxmlformats.org/officeDocument/2006/relationships/image" Target="../media/image1730.png"/><Relationship Id="rId5" Type="http://schemas.openxmlformats.org/officeDocument/2006/relationships/image" Target="../media/image1670.png"/><Relationship Id="rId10" Type="http://schemas.openxmlformats.org/officeDocument/2006/relationships/image" Target="../media/image1150.png"/><Relationship Id="rId4" Type="http://schemas.openxmlformats.org/officeDocument/2006/relationships/image" Target="../media/image1660.png"/><Relationship Id="rId9" Type="http://schemas.openxmlformats.org/officeDocument/2006/relationships/image" Target="../media/image11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2" Type="http://schemas.openxmlformats.org/officeDocument/2006/relationships/image" Target="../media/image13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7" Type="http://schemas.openxmlformats.org/officeDocument/2006/relationships/image" Target="../media/image1350.png"/><Relationship Id="rId2" Type="http://schemas.openxmlformats.org/officeDocument/2006/relationships/image" Target="../media/image1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0.png"/><Relationship Id="rId5" Type="http://schemas.openxmlformats.org/officeDocument/2006/relationships/image" Target="../media/image1340.png"/><Relationship Id="rId4" Type="http://schemas.openxmlformats.org/officeDocument/2006/relationships/image" Target="../media/image20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00.png"/><Relationship Id="rId3" Type="http://schemas.openxmlformats.org/officeDocument/2006/relationships/image" Target="../media/image231.png"/><Relationship Id="rId21" Type="http://schemas.openxmlformats.org/officeDocument/2006/relationships/image" Target="../media/image2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30.png"/><Relationship Id="rId2" Type="http://schemas.openxmlformats.org/officeDocument/2006/relationships/image" Target="../media/image221.png"/><Relationship Id="rId16" Type="http://schemas.openxmlformats.org/officeDocument/2006/relationships/image" Target="../media/image19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9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8.png"/><Relationship Id="rId28" Type="http://schemas.openxmlformats.org/officeDocument/2006/relationships/image" Target="../media/image320.png"/><Relationship Id="rId10" Type="http://schemas.openxmlformats.org/officeDocument/2006/relationships/image" Target="../media/image13.png"/><Relationship Id="rId19" Type="http://schemas.openxmlformats.org/officeDocument/2006/relationships/image" Target="../media/image24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7.png"/><Relationship Id="rId27" Type="http://schemas.openxmlformats.org/officeDocument/2006/relationships/image" Target="../media/image3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0.png"/><Relationship Id="rId3" Type="http://schemas.openxmlformats.org/officeDocument/2006/relationships/image" Target="../media/image1930.png"/><Relationship Id="rId7" Type="http://schemas.openxmlformats.org/officeDocument/2006/relationships/customXml" Target="../ink/ink2.xml"/><Relationship Id="rId2" Type="http://schemas.openxmlformats.org/officeDocument/2006/relationships/image" Target="../media/image1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0.png"/><Relationship Id="rId5" Type="http://schemas.openxmlformats.org/officeDocument/2006/relationships/customXml" Target="../ink/ink1.xml"/><Relationship Id="rId4" Type="http://schemas.openxmlformats.org/officeDocument/2006/relationships/image" Target="../media/image194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8" Type="http://schemas.openxmlformats.org/officeDocument/2006/relationships/image" Target="../media/image28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7" Type="http://schemas.openxmlformats.org/officeDocument/2006/relationships/image" Target="../media/image27.png"/><Relationship Id="rId33" Type="http://schemas.openxmlformats.org/officeDocument/2006/relationships/image" Target="../media/image55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6.png"/><Relationship Id="rId6" Type="http://schemas.openxmlformats.org/officeDocument/2006/relationships/image" Target="../media/image26.png"/><Relationship Id="rId32" Type="http://schemas.openxmlformats.org/officeDocument/2006/relationships/image" Target="../media/image54.png"/><Relationship Id="rId11" Type="http://schemas.openxmlformats.org/officeDocument/2006/relationships/image" Target="../media/image31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5" Type="http://schemas.openxmlformats.org/officeDocument/2006/relationships/image" Target="../media/image25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10" Type="http://schemas.openxmlformats.org/officeDocument/2006/relationships/image" Target="../media/image300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9" Type="http://schemas.openxmlformats.org/officeDocument/2006/relationships/image" Target="../media/image29.png"/><Relationship Id="rId30" Type="http://schemas.openxmlformats.org/officeDocument/2006/relationships/image" Target="../media/image5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3.png"/><Relationship Id="rId3" Type="http://schemas.openxmlformats.org/officeDocument/2006/relationships/image" Target="../media/image210.png"/><Relationship Id="rId7" Type="http://schemas.openxmlformats.org/officeDocument/2006/relationships/image" Target="../media/image215.png"/><Relationship Id="rId12" Type="http://schemas.openxmlformats.org/officeDocument/2006/relationships/image" Target="../media/image222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5.png"/><Relationship Id="rId10" Type="http://schemas.openxmlformats.org/officeDocument/2006/relationships/image" Target="../media/image218.png"/><Relationship Id="rId4" Type="http://schemas.openxmlformats.org/officeDocument/2006/relationships/image" Target="../media/image211.png"/><Relationship Id="rId9" Type="http://schemas.openxmlformats.org/officeDocument/2006/relationships/image" Target="../media/image217.png"/><Relationship Id="rId14" Type="http://schemas.openxmlformats.org/officeDocument/2006/relationships/image" Target="../media/image22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image" Target="../media/image22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0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8" Type="http://schemas.openxmlformats.org/officeDocument/2006/relationships/image" Target="../media/image28.png"/><Relationship Id="rId21" Type="http://schemas.openxmlformats.org/officeDocument/2006/relationships/image" Target="../media/image66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7" Type="http://schemas.openxmlformats.org/officeDocument/2006/relationships/image" Target="../media/image27.png"/><Relationship Id="rId33" Type="http://schemas.openxmlformats.org/officeDocument/2006/relationships/image" Target="../media/image7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52.png"/><Relationship Id="rId24" Type="http://schemas.openxmlformats.org/officeDocument/2006/relationships/image" Target="../media/image69.png"/><Relationship Id="rId6" Type="http://schemas.openxmlformats.org/officeDocument/2006/relationships/image" Target="../media/image26.png"/><Relationship Id="rId32" Type="http://schemas.openxmlformats.org/officeDocument/2006/relationships/image" Target="../media/image76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5" Type="http://schemas.openxmlformats.org/officeDocument/2006/relationships/image" Target="../media/image25.png"/><Relationship Id="rId28" Type="http://schemas.openxmlformats.org/officeDocument/2006/relationships/image" Target="../media/image73.png"/><Relationship Id="rId19" Type="http://schemas.openxmlformats.org/officeDocument/2006/relationships/image" Target="../media/image64.png"/><Relationship Id="rId10" Type="http://schemas.openxmlformats.org/officeDocument/2006/relationships/image" Target="../media/image300.png"/><Relationship Id="rId31" Type="http://schemas.openxmlformats.org/officeDocument/2006/relationships/image" Target="../media/image310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9" Type="http://schemas.openxmlformats.org/officeDocument/2006/relationships/image" Target="../media/image29.png"/><Relationship Id="rId30" Type="http://schemas.openxmlformats.org/officeDocument/2006/relationships/image" Target="../media/image7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0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.png"/><Relationship Id="rId21" Type="http://schemas.openxmlformats.org/officeDocument/2006/relationships/image" Target="../media/image401.png"/><Relationship Id="rId34" Type="http://schemas.openxmlformats.org/officeDocument/2006/relationships/image" Target="../media/image410.png"/><Relationship Id="rId42" Type="http://schemas.openxmlformats.org/officeDocument/2006/relationships/image" Target="../media/image511.png"/><Relationship Id="rId47" Type="http://schemas.openxmlformats.org/officeDocument/2006/relationships/image" Target="../media/image480.png"/><Relationship Id="rId50" Type="http://schemas.openxmlformats.org/officeDocument/2006/relationships/image" Target="../media/image510.png"/><Relationship Id="rId55" Type="http://schemas.openxmlformats.org/officeDocument/2006/relationships/image" Target="../media/image560.png"/><Relationship Id="rId63" Type="http://schemas.openxmlformats.org/officeDocument/2006/relationships/image" Target="../media/image640.png"/><Relationship Id="rId7" Type="http://schemas.openxmlformats.org/officeDocument/2006/relationships/image" Target="../media/image81.png"/><Relationship Id="rId2" Type="http://schemas.openxmlformats.org/officeDocument/2006/relationships/image" Target="../media/image462.png"/><Relationship Id="rId16" Type="http://schemas.openxmlformats.org/officeDocument/2006/relationships/image" Target="../media/image90.png"/><Relationship Id="rId29" Type="http://schemas.openxmlformats.org/officeDocument/2006/relationships/image" Target="../media/image451.png"/><Relationship Id="rId11" Type="http://schemas.openxmlformats.org/officeDocument/2006/relationships/image" Target="../media/image85.png"/><Relationship Id="rId24" Type="http://schemas.openxmlformats.org/officeDocument/2006/relationships/image" Target="../media/image431.png"/><Relationship Id="rId32" Type="http://schemas.openxmlformats.org/officeDocument/2006/relationships/image" Target="../media/image390.png"/><Relationship Id="rId37" Type="http://schemas.openxmlformats.org/officeDocument/2006/relationships/image" Target="../media/image440.png"/><Relationship Id="rId40" Type="http://schemas.openxmlformats.org/officeDocument/2006/relationships/image" Target="../media/image491.png"/><Relationship Id="rId45" Type="http://schemas.openxmlformats.org/officeDocument/2006/relationships/image" Target="../media/image460.png"/><Relationship Id="rId53" Type="http://schemas.openxmlformats.org/officeDocument/2006/relationships/image" Target="../media/image540.png"/><Relationship Id="rId58" Type="http://schemas.openxmlformats.org/officeDocument/2006/relationships/image" Target="../media/image590.png"/><Relationship Id="rId5" Type="http://schemas.openxmlformats.org/officeDocument/2006/relationships/image" Target="../media/image79.png"/><Relationship Id="rId61" Type="http://schemas.openxmlformats.org/officeDocument/2006/relationships/image" Target="../media/image620.png"/><Relationship Id="rId19" Type="http://schemas.openxmlformats.org/officeDocument/2006/relationships/image" Target="../media/image93.png"/><Relationship Id="rId14" Type="http://schemas.openxmlformats.org/officeDocument/2006/relationships/image" Target="../media/image88.png"/><Relationship Id="rId22" Type="http://schemas.openxmlformats.org/officeDocument/2006/relationships/image" Target="../media/image411.png"/><Relationship Id="rId27" Type="http://schemas.openxmlformats.org/officeDocument/2006/relationships/image" Target="../media/image96.png"/><Relationship Id="rId30" Type="http://schemas.openxmlformats.org/officeDocument/2006/relationships/image" Target="../media/image97.png"/><Relationship Id="rId35" Type="http://schemas.openxmlformats.org/officeDocument/2006/relationships/image" Target="../media/image420.png"/><Relationship Id="rId43" Type="http://schemas.openxmlformats.org/officeDocument/2006/relationships/image" Target="../media/image521.png"/><Relationship Id="rId48" Type="http://schemas.openxmlformats.org/officeDocument/2006/relationships/image" Target="../media/image490.png"/><Relationship Id="rId56" Type="http://schemas.openxmlformats.org/officeDocument/2006/relationships/image" Target="../media/image570.png"/><Relationship Id="rId64" Type="http://schemas.openxmlformats.org/officeDocument/2006/relationships/image" Target="../media/image650.png"/><Relationship Id="rId8" Type="http://schemas.openxmlformats.org/officeDocument/2006/relationships/image" Target="../media/image82.png"/><Relationship Id="rId51" Type="http://schemas.openxmlformats.org/officeDocument/2006/relationships/image" Target="../media/image520.png"/><Relationship Id="rId3" Type="http://schemas.openxmlformats.org/officeDocument/2006/relationships/image" Target="../media/image472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4.png"/><Relationship Id="rId33" Type="http://schemas.openxmlformats.org/officeDocument/2006/relationships/image" Target="../media/image400.png"/><Relationship Id="rId38" Type="http://schemas.openxmlformats.org/officeDocument/2006/relationships/image" Target="../media/image471.png"/><Relationship Id="rId46" Type="http://schemas.openxmlformats.org/officeDocument/2006/relationships/image" Target="../media/image470.png"/><Relationship Id="rId59" Type="http://schemas.openxmlformats.org/officeDocument/2006/relationships/image" Target="../media/image600.png"/><Relationship Id="rId20" Type="http://schemas.openxmlformats.org/officeDocument/2006/relationships/image" Target="../media/image391.png"/><Relationship Id="rId41" Type="http://schemas.openxmlformats.org/officeDocument/2006/relationships/image" Target="../media/image501.png"/><Relationship Id="rId54" Type="http://schemas.openxmlformats.org/officeDocument/2006/relationships/image" Target="../media/image550.png"/><Relationship Id="rId6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5" Type="http://schemas.openxmlformats.org/officeDocument/2006/relationships/image" Target="../media/image89.png"/><Relationship Id="rId23" Type="http://schemas.openxmlformats.org/officeDocument/2006/relationships/image" Target="../media/image421.png"/><Relationship Id="rId28" Type="http://schemas.openxmlformats.org/officeDocument/2006/relationships/image" Target="../media/image441.png"/><Relationship Id="rId36" Type="http://schemas.openxmlformats.org/officeDocument/2006/relationships/image" Target="../media/image430.png"/><Relationship Id="rId49" Type="http://schemas.openxmlformats.org/officeDocument/2006/relationships/image" Target="../media/image500.png"/><Relationship Id="rId57" Type="http://schemas.openxmlformats.org/officeDocument/2006/relationships/image" Target="../media/image580.png"/><Relationship Id="rId10" Type="http://schemas.openxmlformats.org/officeDocument/2006/relationships/image" Target="../media/image84.png"/><Relationship Id="rId31" Type="http://schemas.openxmlformats.org/officeDocument/2006/relationships/image" Target="../media/image461.png"/><Relationship Id="rId44" Type="http://schemas.openxmlformats.org/officeDocument/2006/relationships/image" Target="../media/image450.png"/><Relationship Id="rId52" Type="http://schemas.openxmlformats.org/officeDocument/2006/relationships/image" Target="../media/image530.png"/><Relationship Id="rId60" Type="http://schemas.openxmlformats.org/officeDocument/2006/relationships/image" Target="../media/image611.png"/><Relationship Id="rId65" Type="http://schemas.openxmlformats.org/officeDocument/2006/relationships/image" Target="../media/image660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9" Type="http://schemas.openxmlformats.org/officeDocument/2006/relationships/image" Target="../media/image4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-1044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/>
              <a:t>(продолжение) </a:t>
            </a:r>
          </a:p>
          <a:p>
            <a:r>
              <a:rPr lang="ru-RU" sz="3200" dirty="0"/>
              <a:t>Строковые алгоритмы и структуры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00732" y="6297416"/>
            <a:ext cx="429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2023 год</a:t>
            </a:r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18421" y="2082385"/>
            <a:ext cx="10458198" cy="21236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Бор</a:t>
            </a:r>
          </a:p>
          <a:p>
            <a:pPr algn="ctr"/>
            <a:r>
              <a:rPr lang="ru-RU" sz="4400" b="1" dirty="0" err="1"/>
              <a:t>Суффиксный</a:t>
            </a:r>
            <a:r>
              <a:rPr lang="ru-RU" sz="4400" b="1" dirty="0"/>
              <a:t> бор</a:t>
            </a:r>
          </a:p>
          <a:p>
            <a:pPr algn="ctr"/>
            <a:r>
              <a:rPr lang="ru-RU" sz="4400" b="1" dirty="0" err="1"/>
              <a:t>Суффиксный</a:t>
            </a:r>
            <a:r>
              <a:rPr lang="ru-RU" sz="4400" b="1" dirty="0"/>
              <a:t> массив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6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8065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106349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20967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304762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41129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503175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61290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300447E-2C40-4230-3A50-6EDE23877CC7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C88DCA-E504-8553-8373-6F7CA5EB05E3}"/>
              </a:ext>
            </a:extLst>
          </p:cNvPr>
          <p:cNvSpPr/>
          <p:nvPr/>
        </p:nvSpPr>
        <p:spPr>
          <a:xfrm>
            <a:off x="7942498" y="471249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D50CB78-7083-B144-1A86-D2FD70641843}"/>
              </a:ext>
            </a:extLst>
          </p:cNvPr>
          <p:cNvSpPr/>
          <p:nvPr/>
        </p:nvSpPr>
        <p:spPr>
          <a:xfrm>
            <a:off x="7991691" y="38331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6E841FC-7CED-4F52-3F92-6E7847DC167E}"/>
              </a:ext>
            </a:extLst>
          </p:cNvPr>
          <p:cNvSpPr/>
          <p:nvPr/>
        </p:nvSpPr>
        <p:spPr>
          <a:xfrm>
            <a:off x="8099217" y="2066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9A0BAAE-CBC2-7782-BA1D-6E4689A6272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59AB88-9282-30D9-DC1D-9F47D7D8C0CF}"/>
              </a:ext>
            </a:extLst>
          </p:cNvPr>
          <p:cNvSpPr txBox="1"/>
          <p:nvPr/>
        </p:nvSpPr>
        <p:spPr>
          <a:xfrm>
            <a:off x="8263860" y="6122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22FB0-F4E9-6A26-5736-B1E7FB1E0632}"/>
              </a:ext>
            </a:extLst>
          </p:cNvPr>
          <p:cNvSpPr txBox="1"/>
          <p:nvPr/>
        </p:nvSpPr>
        <p:spPr>
          <a:xfrm>
            <a:off x="8395006" y="1667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D966A74-93B9-9DC0-88EA-F1C413775AC8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8210819" y="1613875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F4ADF77-D7BB-4276-5E41-486493D8E4C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312224" y="256831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ABFCDB-BB3B-985A-0D77-C231681B08D0}"/>
              </a:ext>
            </a:extLst>
          </p:cNvPr>
          <p:cNvSpPr txBox="1"/>
          <p:nvPr/>
        </p:nvSpPr>
        <p:spPr>
          <a:xfrm>
            <a:off x="8328126" y="24861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F6F9D3B-DCBB-F5A9-5EB4-DDAA3A45523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8257162" y="3374196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72BCF9-9D49-C6AC-CC58-38CC0D955604}"/>
              </a:ext>
            </a:extLst>
          </p:cNvPr>
          <p:cNvSpPr txBox="1"/>
          <p:nvPr/>
        </p:nvSpPr>
        <p:spPr>
          <a:xfrm>
            <a:off x="8264333" y="33406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4567D47-1CB3-07DA-259B-00770A94EA92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 flipH="1">
            <a:off x="8207969" y="4334644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D20590-90BA-7317-F4A6-AA10EE3AF60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207969" y="5213935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F8515A-B5D6-94BB-A8D1-6D6370CAB973}"/>
              </a:ext>
            </a:extLst>
          </p:cNvPr>
          <p:cNvSpPr txBox="1"/>
          <p:nvPr/>
        </p:nvSpPr>
        <p:spPr>
          <a:xfrm>
            <a:off x="8264333" y="42675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C2FAEE-6F62-4104-2D7F-2A6F5D63779D}"/>
              </a:ext>
            </a:extLst>
          </p:cNvPr>
          <p:cNvSpPr txBox="1"/>
          <p:nvPr/>
        </p:nvSpPr>
        <p:spPr>
          <a:xfrm>
            <a:off x="8268094" y="51602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FE533CB0-32EF-E5C3-FEA5-E6D989C3EFDA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343343E9-E407-ED67-1286-C0FBA1FA4D40}"/>
              </a:ext>
            </a:extLst>
          </p:cNvPr>
          <p:cNvCxnSpPr>
            <a:stCxn id="6" idx="4"/>
            <a:endCxn id="82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13298DB-F750-F309-4B8E-6F6868EF1E66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190060-DD09-A89C-1DD4-ADB680C67BD0}"/>
              </a:ext>
            </a:extLst>
          </p:cNvPr>
          <p:cNvSpPr txBox="1"/>
          <p:nvPr/>
        </p:nvSpPr>
        <p:spPr>
          <a:xfrm>
            <a:off x="9096369" y="62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22CFA2-296B-BB73-2D4C-6F70A798CCE3}"/>
              </a:ext>
            </a:extLst>
          </p:cNvPr>
          <p:cNvSpPr txBox="1"/>
          <p:nvPr/>
        </p:nvSpPr>
        <p:spPr>
          <a:xfrm>
            <a:off x="9163233" y="1633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31F9C51-30B1-F598-46CD-DB1DE4C620BC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84D3CB4-D56B-B499-8886-F7ED6A885622}"/>
              </a:ext>
            </a:extLst>
          </p:cNvPr>
          <p:cNvSpPr/>
          <p:nvPr/>
        </p:nvSpPr>
        <p:spPr>
          <a:xfrm>
            <a:off x="10034465" y="29116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D6474B2E-4DD3-A86C-95D1-7C22612987E2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A84D6B44-E710-D2EC-0C0B-534C185AB73E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6362AA1-7954-1FB5-F313-0F36F5C53164}"/>
              </a:ext>
            </a:extLst>
          </p:cNvPr>
          <p:cNvCxnSpPr>
            <a:stCxn id="83" idx="4"/>
            <a:endCxn id="90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C273706-A23A-7483-BE3E-5B0ACA754AF0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CE21DA48-E98A-A337-768C-6791EE62E1B3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0435393A-02B0-9CF9-B71E-36326629C71F}"/>
              </a:ext>
            </a:extLst>
          </p:cNvPr>
          <p:cNvCxnSpPr>
            <a:stCxn id="94" idx="4"/>
            <a:endCxn id="91" idx="0"/>
          </p:cNvCxnSpPr>
          <p:nvPr/>
        </p:nvCxnSpPr>
        <p:spPr>
          <a:xfrm>
            <a:off x="9181944" y="5271902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76ABD8-63C5-7F94-40EC-D765ECFF3A82}"/>
              </a:ext>
            </a:extLst>
          </p:cNvPr>
          <p:cNvSpPr txBox="1"/>
          <p:nvPr/>
        </p:nvSpPr>
        <p:spPr>
          <a:xfrm>
            <a:off x="9162932" y="257516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D690B9-5F42-998E-CBFB-F14736466B13}"/>
              </a:ext>
            </a:extLst>
          </p:cNvPr>
          <p:cNvSpPr txBox="1"/>
          <p:nvPr/>
        </p:nvSpPr>
        <p:spPr>
          <a:xfrm>
            <a:off x="9172438" y="34353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C4BD57-1829-4A7D-EB32-FB6540B376DB}"/>
              </a:ext>
            </a:extLst>
          </p:cNvPr>
          <p:cNvSpPr txBox="1"/>
          <p:nvPr/>
        </p:nvSpPr>
        <p:spPr>
          <a:xfrm>
            <a:off x="9197657" y="43578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C46554-06F5-AF40-7A38-E7122FD8DBBE}"/>
              </a:ext>
            </a:extLst>
          </p:cNvPr>
          <p:cNvSpPr txBox="1"/>
          <p:nvPr/>
        </p:nvSpPr>
        <p:spPr>
          <a:xfrm>
            <a:off x="9251226" y="5164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F0C2712-AED4-6B00-027A-2742278376AC}"/>
              </a:ext>
            </a:extLst>
          </p:cNvPr>
          <p:cNvSpPr/>
          <p:nvPr/>
        </p:nvSpPr>
        <p:spPr>
          <a:xfrm>
            <a:off x="9850273" y="195578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6EF373DA-4D48-BFAB-0FE9-4B87CF7D640F}"/>
              </a:ext>
            </a:extLst>
          </p:cNvPr>
          <p:cNvSpPr/>
          <p:nvPr/>
        </p:nvSpPr>
        <p:spPr>
          <a:xfrm>
            <a:off x="9507802" y="109650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ACA064E8-350C-906C-CB48-B20EB8460642}"/>
              </a:ext>
            </a:extLst>
          </p:cNvPr>
          <p:cNvCxnSpPr>
            <a:cxnSpLocks/>
            <a:stCxn id="6" idx="4"/>
            <a:endCxn id="111" idx="0"/>
          </p:cNvCxnSpPr>
          <p:nvPr/>
        </p:nvCxnSpPr>
        <p:spPr>
          <a:xfrm>
            <a:off x="9137392" y="586405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4B208349-6728-773E-349C-F3A7319E4A41}"/>
              </a:ext>
            </a:extLst>
          </p:cNvPr>
          <p:cNvCxnSpPr>
            <a:cxnSpLocks/>
            <a:stCxn id="111" idx="4"/>
            <a:endCxn id="110" idx="0"/>
          </p:cNvCxnSpPr>
          <p:nvPr/>
        </p:nvCxnSpPr>
        <p:spPr>
          <a:xfrm>
            <a:off x="9773273" y="1597949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35722AFA-8584-181E-ED63-8A106D587BEC}"/>
              </a:ext>
            </a:extLst>
          </p:cNvPr>
          <p:cNvCxnSpPr>
            <a:stCxn id="110" idx="4"/>
            <a:endCxn id="92" idx="0"/>
          </p:cNvCxnSpPr>
          <p:nvPr/>
        </p:nvCxnSpPr>
        <p:spPr>
          <a:xfrm>
            <a:off x="10115744" y="2457229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359E6233-A91E-64FC-F408-6B909ECFCA2E}"/>
              </a:ext>
            </a:extLst>
          </p:cNvPr>
          <p:cNvCxnSpPr>
            <a:stCxn id="92" idx="4"/>
            <a:endCxn id="9" idx="0"/>
          </p:cNvCxnSpPr>
          <p:nvPr/>
        </p:nvCxnSpPr>
        <p:spPr>
          <a:xfrm>
            <a:off x="10299936" y="3413088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55B5B4C-590B-8F0A-9990-D84056FB1630}"/>
              </a:ext>
            </a:extLst>
          </p:cNvPr>
          <p:cNvSpPr txBox="1"/>
          <p:nvPr/>
        </p:nvSpPr>
        <p:spPr>
          <a:xfrm>
            <a:off x="9320216" y="5568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9C5F04-3EED-DCBB-918C-E4ED84D89F2F}"/>
              </a:ext>
            </a:extLst>
          </p:cNvPr>
          <p:cNvSpPr txBox="1"/>
          <p:nvPr/>
        </p:nvSpPr>
        <p:spPr>
          <a:xfrm>
            <a:off x="9944508" y="14502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6B7C2FC-5A02-5DFD-8071-1CE09AF72AC8}"/>
              </a:ext>
            </a:extLst>
          </p:cNvPr>
          <p:cNvSpPr txBox="1"/>
          <p:nvPr/>
        </p:nvSpPr>
        <p:spPr>
          <a:xfrm>
            <a:off x="10473113" y="3292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2C9125-52F7-C5FB-99C0-75D19C2B7120}"/>
              </a:ext>
            </a:extLst>
          </p:cNvPr>
          <p:cNvSpPr txBox="1"/>
          <p:nvPr/>
        </p:nvSpPr>
        <p:spPr>
          <a:xfrm>
            <a:off x="10218789" y="2418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F475F040-E65C-CCFE-2A07-E6D631E5562D}"/>
              </a:ext>
            </a:extLst>
          </p:cNvPr>
          <p:cNvGrpSpPr/>
          <p:nvPr/>
        </p:nvGrpSpPr>
        <p:grpSpPr>
          <a:xfrm>
            <a:off x="10342681" y="3856365"/>
            <a:ext cx="530942" cy="501445"/>
            <a:chOff x="10693218" y="3911762"/>
            <a:chExt cx="530942" cy="501445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2BA801B-045F-C4BF-0B65-18BEE6BFDEFA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066D7EFE-7800-5850-D90B-D1EC719E4E55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9C07C1C-A7AD-A1DD-FE81-330E60E34C9C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1B4A150-1434-865A-C9FE-F856FE9453DF}"/>
              </a:ext>
            </a:extLst>
          </p:cNvPr>
          <p:cNvGrpSpPr/>
          <p:nvPr/>
        </p:nvGrpSpPr>
        <p:grpSpPr>
          <a:xfrm>
            <a:off x="8025927" y="2872751"/>
            <a:ext cx="530942" cy="501445"/>
            <a:chOff x="7607106" y="2851397"/>
            <a:chExt cx="530942" cy="501445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7385EDC6-5255-D20C-A938-0420FABE06B9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8FC00670-D403-715A-DADB-F645D2761C55}"/>
              </a:ext>
            </a:extLst>
          </p:cNvPr>
          <p:cNvGrpSpPr/>
          <p:nvPr/>
        </p:nvGrpSpPr>
        <p:grpSpPr>
          <a:xfrm>
            <a:off x="7926368" y="5529594"/>
            <a:ext cx="530942" cy="501445"/>
            <a:chOff x="6805502" y="6261919"/>
            <a:chExt cx="530942" cy="501445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8AB18A-EAB8-101B-946A-66F3BFA6F343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4A02EF6A-9D4D-D6B8-CC3D-F6AA29CF4136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CD121555-9378-0E8D-45A0-08FC7345E3FA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Овал 152">
            <a:extLst>
              <a:ext uri="{FF2B5EF4-FFF2-40B4-BE49-F238E27FC236}">
                <a16:creationId xmlns:a16="http://schemas.microsoft.com/office/drawing/2014/main" id="{599C7DB3-0823-195C-629E-0899AD744FF8}"/>
              </a:ext>
            </a:extLst>
          </p:cNvPr>
          <p:cNvSpPr/>
          <p:nvPr/>
        </p:nvSpPr>
        <p:spPr>
          <a:xfrm>
            <a:off x="7285493" y="20380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8D28CDB8-513D-5152-147C-A439B306838D}"/>
              </a:ext>
            </a:extLst>
          </p:cNvPr>
          <p:cNvSpPr/>
          <p:nvPr/>
        </p:nvSpPr>
        <p:spPr>
          <a:xfrm>
            <a:off x="7076522" y="291032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A61B45E6-9A46-1CA3-B7DD-3096C3AC15F4}"/>
              </a:ext>
            </a:extLst>
          </p:cNvPr>
          <p:cNvCxnSpPr>
            <a:stCxn id="8" idx="4"/>
            <a:endCxn id="153" idx="0"/>
          </p:cNvCxnSpPr>
          <p:nvPr/>
        </p:nvCxnSpPr>
        <p:spPr>
          <a:xfrm flipH="1">
            <a:off x="7550964" y="1613875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C1EDF387-DE4E-7D4E-DBC5-AE30A2DE79E4}"/>
              </a:ext>
            </a:extLst>
          </p:cNvPr>
          <p:cNvSpPr txBox="1"/>
          <p:nvPr/>
        </p:nvSpPr>
        <p:spPr>
          <a:xfrm>
            <a:off x="7517126" y="144920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173" name="Прямая со стрелкой 172">
            <a:extLst>
              <a:ext uri="{FF2B5EF4-FFF2-40B4-BE49-F238E27FC236}">
                <a16:creationId xmlns:a16="http://schemas.microsoft.com/office/drawing/2014/main" id="{2BD87A79-7E73-A53D-4612-CC59734EA8B6}"/>
              </a:ext>
            </a:extLst>
          </p:cNvPr>
          <p:cNvCxnSpPr>
            <a:stCxn id="153" idx="4"/>
            <a:endCxn id="154" idx="0"/>
          </p:cNvCxnSpPr>
          <p:nvPr/>
        </p:nvCxnSpPr>
        <p:spPr>
          <a:xfrm flipH="1">
            <a:off x="7341993" y="2539495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835BAE6-8557-B78D-CDF4-960FF17588EC}"/>
              </a:ext>
            </a:extLst>
          </p:cNvPr>
          <p:cNvSpPr txBox="1"/>
          <p:nvPr/>
        </p:nvSpPr>
        <p:spPr>
          <a:xfrm>
            <a:off x="7103386" y="2444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3D5D83C9-092B-BCA4-4C03-98892E8C6BD6}"/>
              </a:ext>
            </a:extLst>
          </p:cNvPr>
          <p:cNvCxnSpPr>
            <a:stCxn id="154" idx="4"/>
            <a:endCxn id="155" idx="0"/>
          </p:cNvCxnSpPr>
          <p:nvPr/>
        </p:nvCxnSpPr>
        <p:spPr>
          <a:xfrm flipH="1">
            <a:off x="7266071" y="3411767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2A6969D-34B2-56BD-E38E-E401D0F50F75}"/>
              </a:ext>
            </a:extLst>
          </p:cNvPr>
          <p:cNvSpPr txBox="1"/>
          <p:nvPr/>
        </p:nvSpPr>
        <p:spPr>
          <a:xfrm>
            <a:off x="6890639" y="3377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4E9B40EA-AD2D-A198-03E3-F00115405675}"/>
              </a:ext>
            </a:extLst>
          </p:cNvPr>
          <p:cNvGrpSpPr/>
          <p:nvPr/>
        </p:nvGrpSpPr>
        <p:grpSpPr>
          <a:xfrm>
            <a:off x="7000600" y="3794212"/>
            <a:ext cx="530942" cy="501445"/>
            <a:chOff x="6891250" y="3781582"/>
            <a:chExt cx="530942" cy="501445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36DA49E-C288-CFEC-7FED-A1FDC62D97C8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042BF961-63DD-50BC-0B7D-60E392928CBB}"/>
              </a:ext>
            </a:extLst>
          </p:cNvPr>
          <p:cNvGrpSpPr/>
          <p:nvPr/>
        </p:nvGrpSpPr>
        <p:grpSpPr>
          <a:xfrm>
            <a:off x="8930834" y="5610054"/>
            <a:ext cx="530942" cy="501445"/>
            <a:chOff x="8930834" y="5610054"/>
            <a:chExt cx="530942" cy="501445"/>
          </a:xfrm>
        </p:grpSpPr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4092021D-342A-8959-87EB-0602D1A8A8D5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EDE82D-A257-AB39-2D12-536EDA34FA36}"/>
                  </a:ext>
                </a:extLst>
              </p:cNvPr>
              <p:cNvSpPr txBox="1"/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EDE82D-A257-AB39-2D12-536EDA34F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B78D3EA-3D42-C540-CAB5-8B8A927F0F65}"/>
              </a:ext>
            </a:extLst>
          </p:cNvPr>
          <p:cNvSpPr txBox="1"/>
          <p:nvPr/>
        </p:nvSpPr>
        <p:spPr>
          <a:xfrm>
            <a:off x="430306" y="837655"/>
            <a:ext cx="59193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Удалить строку </a:t>
            </a:r>
          </a:p>
          <a:p>
            <a:pPr lvl="1" algn="just"/>
            <a:r>
              <a:rPr lang="ru-RU" sz="2400" dirty="0"/>
              <a:t>из бора можно «</a:t>
            </a:r>
            <a:r>
              <a:rPr lang="ru-RU" sz="2400" i="1" dirty="0"/>
              <a:t>по ленивому</a:t>
            </a:r>
            <a:r>
              <a:rPr lang="ru-RU" sz="2400" dirty="0"/>
              <a:t>» – снять метку с соответствующей терминальной вершины.</a:t>
            </a:r>
            <a:endParaRPr lang="ru-BY" sz="24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02A45C0-6A10-3498-F340-9F7784E8CEEC}"/>
              </a:ext>
            </a:extLst>
          </p:cNvPr>
          <p:cNvSpPr/>
          <p:nvPr/>
        </p:nvSpPr>
        <p:spPr>
          <a:xfrm>
            <a:off x="10361042" y="3950765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C7AF2C6-7668-88C5-A823-9F293B37E309}"/>
              </a:ext>
            </a:extLst>
          </p:cNvPr>
          <p:cNvCxnSpPr>
            <a:stCxn id="139" idx="3"/>
          </p:cNvCxnSpPr>
          <p:nvPr/>
        </p:nvCxnSpPr>
        <p:spPr>
          <a:xfrm flipV="1">
            <a:off x="10525283" y="2575169"/>
            <a:ext cx="1308129" cy="28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C1E79-F300-B1FC-2819-F1313DCD5064}"/>
              </a:ext>
            </a:extLst>
          </p:cNvPr>
          <p:cNvSpPr txBox="1"/>
          <p:nvPr/>
        </p:nvSpPr>
        <p:spPr>
          <a:xfrm>
            <a:off x="2420695" y="2085725"/>
            <a:ext cx="2254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ОЦЕНКИ</a:t>
            </a:r>
            <a:endParaRPr lang="ru-BY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0" name="Таблица 219">
                <a:extLst>
                  <a:ext uri="{FF2B5EF4-FFF2-40B4-BE49-F238E27FC236}">
                    <a16:creationId xmlns:a16="http://schemas.microsoft.com/office/drawing/2014/main" id="{DAC8D90F-ADA1-EB98-E329-3610EA2D7A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968454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0" name="Таблица 219">
                <a:extLst>
                  <a:ext uri="{FF2B5EF4-FFF2-40B4-BE49-F238E27FC236}">
                    <a16:creationId xmlns:a16="http://schemas.microsoft.com/office/drawing/2014/main" id="{DAC8D90F-ADA1-EB98-E329-3610EA2D7A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968454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8065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106349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20967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304762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41129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503175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61290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1" name="Овал 220">
            <a:extLst>
              <a:ext uri="{FF2B5EF4-FFF2-40B4-BE49-F238E27FC236}">
                <a16:creationId xmlns:a16="http://schemas.microsoft.com/office/drawing/2014/main" id="{74620179-7F23-1093-4DD4-9FB4AEF09EA1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22" name="Овал 221">
            <a:extLst>
              <a:ext uri="{FF2B5EF4-FFF2-40B4-BE49-F238E27FC236}">
                <a16:creationId xmlns:a16="http://schemas.microsoft.com/office/drawing/2014/main" id="{BB43C84E-91FE-4F1D-44E2-FC7FD60C2328}"/>
              </a:ext>
            </a:extLst>
          </p:cNvPr>
          <p:cNvSpPr/>
          <p:nvPr/>
        </p:nvSpPr>
        <p:spPr>
          <a:xfrm>
            <a:off x="7942498" y="471249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23" name="Овал 222">
            <a:extLst>
              <a:ext uri="{FF2B5EF4-FFF2-40B4-BE49-F238E27FC236}">
                <a16:creationId xmlns:a16="http://schemas.microsoft.com/office/drawing/2014/main" id="{5BE9B40F-0F43-EBEB-29F7-20D0BFCC7AB4}"/>
              </a:ext>
            </a:extLst>
          </p:cNvPr>
          <p:cNvSpPr/>
          <p:nvPr/>
        </p:nvSpPr>
        <p:spPr>
          <a:xfrm>
            <a:off x="7991691" y="38331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24" name="Овал 223">
            <a:extLst>
              <a:ext uri="{FF2B5EF4-FFF2-40B4-BE49-F238E27FC236}">
                <a16:creationId xmlns:a16="http://schemas.microsoft.com/office/drawing/2014/main" id="{52E2C994-3E82-10CB-E7C1-951AADFDD7E5}"/>
              </a:ext>
            </a:extLst>
          </p:cNvPr>
          <p:cNvSpPr/>
          <p:nvPr/>
        </p:nvSpPr>
        <p:spPr>
          <a:xfrm>
            <a:off x="8099217" y="2066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F7C9D218-D6AE-EEBB-8AD8-42A36D88A3C1}"/>
              </a:ext>
            </a:extLst>
          </p:cNvPr>
          <p:cNvCxnSpPr>
            <a:stCxn id="221" idx="4"/>
            <a:endCxn id="268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996A299-3EED-EC6C-328F-1B80032F7F76}"/>
                  </a:ext>
                </a:extLst>
              </p:cNvPr>
              <p:cNvSpPr txBox="1"/>
              <p:nvPr/>
            </p:nvSpPr>
            <p:spPr>
              <a:xfrm>
                <a:off x="8743832" y="66439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996A299-3EED-EC6C-328F-1B80032F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32" y="664396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4250D0F-6E1A-F438-B2C7-C147642C4FDD}"/>
                  </a:ext>
                </a:extLst>
              </p:cNvPr>
              <p:cNvSpPr txBox="1"/>
              <p:nvPr/>
            </p:nvSpPr>
            <p:spPr>
              <a:xfrm>
                <a:off x="8395006" y="166724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4250D0F-6E1A-F438-B2C7-C147642C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06" y="1667247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C1A04EC2-91DE-40D3-BC9F-C5AD7C1B5E8C}"/>
              </a:ext>
            </a:extLst>
          </p:cNvPr>
          <p:cNvCxnSpPr>
            <a:cxnSpLocks/>
            <a:stCxn id="268" idx="4"/>
            <a:endCxn id="224" idx="0"/>
          </p:cNvCxnSpPr>
          <p:nvPr/>
        </p:nvCxnSpPr>
        <p:spPr>
          <a:xfrm>
            <a:off x="8210819" y="1613875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6FAAFD35-9085-9A52-1591-4C1B652A148F}"/>
              </a:ext>
            </a:extLst>
          </p:cNvPr>
          <p:cNvCxnSpPr>
            <a:cxnSpLocks/>
            <a:stCxn id="224" idx="4"/>
          </p:cNvCxnSpPr>
          <p:nvPr/>
        </p:nvCxnSpPr>
        <p:spPr>
          <a:xfrm flipH="1">
            <a:off x="8312224" y="256831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9B2A165-299F-0760-2A13-BE0655DB659B}"/>
                  </a:ext>
                </a:extLst>
              </p:cNvPr>
              <p:cNvSpPr txBox="1"/>
              <p:nvPr/>
            </p:nvSpPr>
            <p:spPr>
              <a:xfrm>
                <a:off x="8328126" y="248612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9B2A165-299F-0760-2A13-BE0655DB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126" y="2486120"/>
                <a:ext cx="371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Прямая со стрелкой 230">
            <a:extLst>
              <a:ext uri="{FF2B5EF4-FFF2-40B4-BE49-F238E27FC236}">
                <a16:creationId xmlns:a16="http://schemas.microsoft.com/office/drawing/2014/main" id="{6D321FC3-856C-4779-0822-093C729B63F6}"/>
              </a:ext>
            </a:extLst>
          </p:cNvPr>
          <p:cNvCxnSpPr>
            <a:stCxn id="271" idx="4"/>
            <a:endCxn id="223" idx="0"/>
          </p:cNvCxnSpPr>
          <p:nvPr/>
        </p:nvCxnSpPr>
        <p:spPr>
          <a:xfrm flipH="1">
            <a:off x="8257162" y="3374196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BE65FE1-D822-4918-4746-56FEDBC3EB30}"/>
                  </a:ext>
                </a:extLst>
              </p:cNvPr>
              <p:cNvSpPr txBox="1"/>
              <p:nvPr/>
            </p:nvSpPr>
            <p:spPr>
              <a:xfrm>
                <a:off x="8264333" y="334064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BE65FE1-D822-4918-4746-56FEDBC3E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33" y="3340646"/>
                <a:ext cx="3506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Прямая со стрелкой 232">
            <a:extLst>
              <a:ext uri="{FF2B5EF4-FFF2-40B4-BE49-F238E27FC236}">
                <a16:creationId xmlns:a16="http://schemas.microsoft.com/office/drawing/2014/main" id="{3340BA1C-6591-07D2-0853-692FE4B1C745}"/>
              </a:ext>
            </a:extLst>
          </p:cNvPr>
          <p:cNvCxnSpPr>
            <a:stCxn id="223" idx="4"/>
            <a:endCxn id="222" idx="0"/>
          </p:cNvCxnSpPr>
          <p:nvPr/>
        </p:nvCxnSpPr>
        <p:spPr>
          <a:xfrm flipH="1">
            <a:off x="8207969" y="4334644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11A7AA36-E17A-9613-E5A6-9515EFF6D056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8207969" y="5213935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B836200-E7A5-3E3D-A58E-55A9BD58A5DC}"/>
                  </a:ext>
                </a:extLst>
              </p:cNvPr>
              <p:cNvSpPr txBox="1"/>
              <p:nvPr/>
            </p:nvSpPr>
            <p:spPr>
              <a:xfrm>
                <a:off x="8264333" y="426754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B836200-E7A5-3E3D-A58E-55A9BD58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33" y="4267544"/>
                <a:ext cx="3714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F676DCF-D538-A0D0-79AC-3CE6D01507F9}"/>
                  </a:ext>
                </a:extLst>
              </p:cNvPr>
              <p:cNvSpPr txBox="1"/>
              <p:nvPr/>
            </p:nvSpPr>
            <p:spPr>
              <a:xfrm>
                <a:off x="8268094" y="516026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F676DCF-D538-A0D0-79AC-3CE6D015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94" y="5160262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Овал 236">
            <a:extLst>
              <a:ext uri="{FF2B5EF4-FFF2-40B4-BE49-F238E27FC236}">
                <a16:creationId xmlns:a16="http://schemas.microsoft.com/office/drawing/2014/main" id="{29393199-B079-5694-46C9-D4946DA47EF9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B05B73FB-AE4B-DBFC-DB4A-3D1C84765C23}"/>
              </a:ext>
            </a:extLst>
          </p:cNvPr>
          <p:cNvCxnSpPr>
            <a:stCxn id="221" idx="4"/>
            <a:endCxn id="237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32E7B569-2EC8-7A1E-4566-A942F4481D90}"/>
              </a:ext>
            </a:extLst>
          </p:cNvPr>
          <p:cNvCxnSpPr>
            <a:stCxn id="237" idx="4"/>
            <a:endCxn id="277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ECC4376-30C4-C2B0-5C4A-0370467ABB95}"/>
                  </a:ext>
                </a:extLst>
              </p:cNvPr>
              <p:cNvSpPr txBox="1"/>
              <p:nvPr/>
            </p:nvSpPr>
            <p:spPr>
              <a:xfrm>
                <a:off x="9150162" y="68772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ECC4376-30C4-C2B0-5C4A-0370467A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162" y="687721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D21D596-6D36-DC0C-1D2D-AA24D3B27222}"/>
                  </a:ext>
                </a:extLst>
              </p:cNvPr>
              <p:cNvSpPr txBox="1"/>
              <p:nvPr/>
            </p:nvSpPr>
            <p:spPr>
              <a:xfrm>
                <a:off x="9162932" y="16278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D21D596-6D36-DC0C-1D2D-AA24D3B2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1627881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Овал 241">
            <a:extLst>
              <a:ext uri="{FF2B5EF4-FFF2-40B4-BE49-F238E27FC236}">
                <a16:creationId xmlns:a16="http://schemas.microsoft.com/office/drawing/2014/main" id="{FF6F69FF-C7EE-5EBB-145A-37B1269445B0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43" name="Овал 242">
            <a:extLst>
              <a:ext uri="{FF2B5EF4-FFF2-40B4-BE49-F238E27FC236}">
                <a16:creationId xmlns:a16="http://schemas.microsoft.com/office/drawing/2014/main" id="{38265B03-03EA-A146-A0B9-9DD6E09A65BF}"/>
              </a:ext>
            </a:extLst>
          </p:cNvPr>
          <p:cNvSpPr/>
          <p:nvPr/>
        </p:nvSpPr>
        <p:spPr>
          <a:xfrm>
            <a:off x="10034465" y="29116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44" name="Овал 243">
            <a:extLst>
              <a:ext uri="{FF2B5EF4-FFF2-40B4-BE49-F238E27FC236}">
                <a16:creationId xmlns:a16="http://schemas.microsoft.com/office/drawing/2014/main" id="{959431DB-87A2-8FF2-54A5-2382B95F543E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45" name="Овал 244">
            <a:extLst>
              <a:ext uri="{FF2B5EF4-FFF2-40B4-BE49-F238E27FC236}">
                <a16:creationId xmlns:a16="http://schemas.microsoft.com/office/drawing/2014/main" id="{B7DF5037-DEAC-823D-819E-B1144D379551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A987D11C-5262-0EEC-01FC-B060DFE88436}"/>
              </a:ext>
            </a:extLst>
          </p:cNvPr>
          <p:cNvCxnSpPr>
            <a:stCxn id="277" idx="4"/>
            <a:endCxn id="242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Прямая со стрелкой 246">
            <a:extLst>
              <a:ext uri="{FF2B5EF4-FFF2-40B4-BE49-F238E27FC236}">
                <a16:creationId xmlns:a16="http://schemas.microsoft.com/office/drawing/2014/main" id="{6C7C6C3E-A534-2D80-89FD-58BFF7889EF0}"/>
              </a:ext>
            </a:extLst>
          </p:cNvPr>
          <p:cNvCxnSpPr>
            <a:stCxn id="242" idx="4"/>
            <a:endCxn id="244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Прямая со стрелкой 247">
            <a:extLst>
              <a:ext uri="{FF2B5EF4-FFF2-40B4-BE49-F238E27FC236}">
                <a16:creationId xmlns:a16="http://schemas.microsoft.com/office/drawing/2014/main" id="{E7709652-FD95-5E6D-6A58-AADD3888A8AE}"/>
              </a:ext>
            </a:extLst>
          </p:cNvPr>
          <p:cNvCxnSpPr>
            <a:cxnSpLocks/>
            <a:stCxn id="244" idx="4"/>
            <a:endCxn id="245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Прямая со стрелкой 248">
            <a:extLst>
              <a:ext uri="{FF2B5EF4-FFF2-40B4-BE49-F238E27FC236}">
                <a16:creationId xmlns:a16="http://schemas.microsoft.com/office/drawing/2014/main" id="{28EC0CFB-5486-2A85-D2E7-7F9C57781CB1}"/>
              </a:ext>
            </a:extLst>
          </p:cNvPr>
          <p:cNvCxnSpPr>
            <a:cxnSpLocks/>
            <a:stCxn id="245" idx="4"/>
            <a:endCxn id="296" idx="0"/>
          </p:cNvCxnSpPr>
          <p:nvPr/>
        </p:nvCxnSpPr>
        <p:spPr>
          <a:xfrm>
            <a:off x="9181944" y="5271902"/>
            <a:ext cx="48392" cy="36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C7B69D7-DF1A-46B5-F514-6595E536675D}"/>
                  </a:ext>
                </a:extLst>
              </p:cNvPr>
              <p:cNvSpPr txBox="1"/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C7B69D7-DF1A-46B5-F514-6595E5366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085B4FD-7707-890D-AD71-0F842743C701}"/>
                  </a:ext>
                </a:extLst>
              </p:cNvPr>
              <p:cNvSpPr txBox="1"/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085B4FD-7707-890D-AD71-0F842743C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63310DF-8644-2AA2-8456-84112868AFC4}"/>
                  </a:ext>
                </a:extLst>
              </p:cNvPr>
              <p:cNvSpPr txBox="1"/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63310DF-8644-2AA2-8456-84112868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3F70A55-AA1B-5A48-86FE-EB6F433816C9}"/>
                  </a:ext>
                </a:extLst>
              </p:cNvPr>
              <p:cNvSpPr txBox="1"/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3F70A55-AA1B-5A48-86FE-EB6F43381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Овал 253">
            <a:extLst>
              <a:ext uri="{FF2B5EF4-FFF2-40B4-BE49-F238E27FC236}">
                <a16:creationId xmlns:a16="http://schemas.microsoft.com/office/drawing/2014/main" id="{EA2F203A-265A-340A-DF35-E84C012D2DB2}"/>
              </a:ext>
            </a:extLst>
          </p:cNvPr>
          <p:cNvSpPr/>
          <p:nvPr/>
        </p:nvSpPr>
        <p:spPr>
          <a:xfrm>
            <a:off x="9850273" y="195578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55" name="Овал 254">
            <a:extLst>
              <a:ext uri="{FF2B5EF4-FFF2-40B4-BE49-F238E27FC236}">
                <a16:creationId xmlns:a16="http://schemas.microsoft.com/office/drawing/2014/main" id="{2741B880-3194-56EC-B7E0-9C1D47F8AC57}"/>
              </a:ext>
            </a:extLst>
          </p:cNvPr>
          <p:cNvSpPr/>
          <p:nvPr/>
        </p:nvSpPr>
        <p:spPr>
          <a:xfrm>
            <a:off x="9507802" y="109650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9AB5FBAF-466A-B5D9-2BA3-33B7E110B86E}"/>
              </a:ext>
            </a:extLst>
          </p:cNvPr>
          <p:cNvCxnSpPr>
            <a:cxnSpLocks/>
            <a:stCxn id="221" idx="4"/>
            <a:endCxn id="255" idx="0"/>
          </p:cNvCxnSpPr>
          <p:nvPr/>
        </p:nvCxnSpPr>
        <p:spPr>
          <a:xfrm>
            <a:off x="9137392" y="586405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F666F7EF-BC68-23DF-7E90-340962EE6DCF}"/>
              </a:ext>
            </a:extLst>
          </p:cNvPr>
          <p:cNvCxnSpPr>
            <a:stCxn id="255" idx="4"/>
            <a:endCxn id="254" idx="0"/>
          </p:cNvCxnSpPr>
          <p:nvPr/>
        </p:nvCxnSpPr>
        <p:spPr>
          <a:xfrm>
            <a:off x="9773273" y="1597949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Прямая со стрелкой 257">
            <a:extLst>
              <a:ext uri="{FF2B5EF4-FFF2-40B4-BE49-F238E27FC236}">
                <a16:creationId xmlns:a16="http://schemas.microsoft.com/office/drawing/2014/main" id="{B7F936E2-71EC-72FF-E61B-5BB1562A433C}"/>
              </a:ext>
            </a:extLst>
          </p:cNvPr>
          <p:cNvCxnSpPr>
            <a:stCxn id="254" idx="4"/>
            <a:endCxn id="243" idx="0"/>
          </p:cNvCxnSpPr>
          <p:nvPr/>
        </p:nvCxnSpPr>
        <p:spPr>
          <a:xfrm>
            <a:off x="10115744" y="2457229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Прямая со стрелкой 258">
            <a:extLst>
              <a:ext uri="{FF2B5EF4-FFF2-40B4-BE49-F238E27FC236}">
                <a16:creationId xmlns:a16="http://schemas.microsoft.com/office/drawing/2014/main" id="{D8FA9204-D4DC-30E5-0F07-A25295FB5666}"/>
              </a:ext>
            </a:extLst>
          </p:cNvPr>
          <p:cNvCxnSpPr>
            <a:stCxn id="243" idx="4"/>
            <a:endCxn id="265" idx="0"/>
          </p:cNvCxnSpPr>
          <p:nvPr/>
        </p:nvCxnSpPr>
        <p:spPr>
          <a:xfrm>
            <a:off x="10299936" y="3413088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87741758-BC2F-663B-6093-5DB275F7E5DA}"/>
                  </a:ext>
                </a:extLst>
              </p:cNvPr>
              <p:cNvSpPr txBox="1"/>
              <p:nvPr/>
            </p:nvSpPr>
            <p:spPr>
              <a:xfrm>
                <a:off x="9530064" y="647078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87741758-BC2F-663B-6093-5DB275F7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64" y="647078"/>
                <a:ext cx="3506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ABCF50E-005C-208C-5BB8-C949007477A7}"/>
                  </a:ext>
                </a:extLst>
              </p:cNvPr>
              <p:cNvSpPr txBox="1"/>
              <p:nvPr/>
            </p:nvSpPr>
            <p:spPr>
              <a:xfrm>
                <a:off x="10007297" y="149337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ABCF50E-005C-208C-5BB8-C94900747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297" y="1493377"/>
                <a:ext cx="3714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015532D-C945-E0AF-7DE5-AE848BC3B4A5}"/>
                  </a:ext>
                </a:extLst>
              </p:cNvPr>
              <p:cNvSpPr txBox="1"/>
              <p:nvPr/>
            </p:nvSpPr>
            <p:spPr>
              <a:xfrm>
                <a:off x="10473113" y="329266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015532D-C945-E0AF-7DE5-AE848BC3B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13" y="3292664"/>
                <a:ext cx="3714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F478078-A3E7-3CA5-540A-291839750C7A}"/>
                  </a:ext>
                </a:extLst>
              </p:cNvPr>
              <p:cNvSpPr txBox="1"/>
              <p:nvPr/>
            </p:nvSpPr>
            <p:spPr>
              <a:xfrm>
                <a:off x="10218789" y="241871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F478078-A3E7-3CA5-540A-29183975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789" y="2418712"/>
                <a:ext cx="36766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4" name="Группа 263">
            <a:extLst>
              <a:ext uri="{FF2B5EF4-FFF2-40B4-BE49-F238E27FC236}">
                <a16:creationId xmlns:a16="http://schemas.microsoft.com/office/drawing/2014/main" id="{1A079102-F6A8-CF98-6080-50BB129A61F4}"/>
              </a:ext>
            </a:extLst>
          </p:cNvPr>
          <p:cNvGrpSpPr/>
          <p:nvPr/>
        </p:nvGrpSpPr>
        <p:grpSpPr>
          <a:xfrm>
            <a:off x="10342681" y="3856365"/>
            <a:ext cx="530942" cy="501445"/>
            <a:chOff x="10693218" y="3911762"/>
            <a:chExt cx="530942" cy="501445"/>
          </a:xfrm>
        </p:grpSpPr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44EAC1D-6E1D-594C-BE72-18F59D34BAF8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A39A5A78-F4EC-9F7B-FB70-44666DC4635F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Группа 266">
            <a:extLst>
              <a:ext uri="{FF2B5EF4-FFF2-40B4-BE49-F238E27FC236}">
                <a16:creationId xmlns:a16="http://schemas.microsoft.com/office/drawing/2014/main" id="{F8954A10-432B-C7D0-DB8D-55A43FB3F59C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69EEF94F-4309-3DDE-7643-CDB3A9798998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96A2A28E-B6A2-8B93-C0F2-8D35F3B4C40E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Группа 269">
            <a:extLst>
              <a:ext uri="{FF2B5EF4-FFF2-40B4-BE49-F238E27FC236}">
                <a16:creationId xmlns:a16="http://schemas.microsoft.com/office/drawing/2014/main" id="{8958AAB8-7F28-88E7-15EE-491FE75FB046}"/>
              </a:ext>
            </a:extLst>
          </p:cNvPr>
          <p:cNvGrpSpPr/>
          <p:nvPr/>
        </p:nvGrpSpPr>
        <p:grpSpPr>
          <a:xfrm>
            <a:off x="8025927" y="2872751"/>
            <a:ext cx="530942" cy="501445"/>
            <a:chOff x="7607106" y="2851397"/>
            <a:chExt cx="530942" cy="501445"/>
          </a:xfrm>
        </p:grpSpPr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27D0B2E5-42DB-E6BB-3B7B-AA76AE4169E0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47EB412F-DDD6-F22C-B7D5-76A4EFA19918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Группа 272">
            <a:extLst>
              <a:ext uri="{FF2B5EF4-FFF2-40B4-BE49-F238E27FC236}">
                <a16:creationId xmlns:a16="http://schemas.microsoft.com/office/drawing/2014/main" id="{8C3FE095-5EBA-1954-B3D0-EA7E669D27E9}"/>
              </a:ext>
            </a:extLst>
          </p:cNvPr>
          <p:cNvGrpSpPr/>
          <p:nvPr/>
        </p:nvGrpSpPr>
        <p:grpSpPr>
          <a:xfrm>
            <a:off x="7926368" y="5529594"/>
            <a:ext cx="530942" cy="501445"/>
            <a:chOff x="6805502" y="6261919"/>
            <a:chExt cx="530942" cy="501445"/>
          </a:xfrm>
        </p:grpSpPr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E6F5AD3E-1EED-3777-1720-F8DC6CDADCB7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6E797AC3-2370-D2A3-2491-5C337A4F73C1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Группа 275">
            <a:extLst>
              <a:ext uri="{FF2B5EF4-FFF2-40B4-BE49-F238E27FC236}">
                <a16:creationId xmlns:a16="http://schemas.microsoft.com/office/drawing/2014/main" id="{A3D680BD-9AAF-80CF-24D3-BF1F66F8CCF9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FB81C42D-C678-CF48-D205-25419391988B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69AFCA07-917F-8848-0C2A-1F0E13B97367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9" name="Овал 278">
            <a:extLst>
              <a:ext uri="{FF2B5EF4-FFF2-40B4-BE49-F238E27FC236}">
                <a16:creationId xmlns:a16="http://schemas.microsoft.com/office/drawing/2014/main" id="{8BFB9171-E4B0-9A6C-23BE-1BAEBB041A1E}"/>
              </a:ext>
            </a:extLst>
          </p:cNvPr>
          <p:cNvSpPr/>
          <p:nvPr/>
        </p:nvSpPr>
        <p:spPr>
          <a:xfrm>
            <a:off x="7285493" y="20380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80" name="Овал 279">
            <a:extLst>
              <a:ext uri="{FF2B5EF4-FFF2-40B4-BE49-F238E27FC236}">
                <a16:creationId xmlns:a16="http://schemas.microsoft.com/office/drawing/2014/main" id="{D75A4EAC-94A7-67CF-F2DD-F20903A4817E}"/>
              </a:ext>
            </a:extLst>
          </p:cNvPr>
          <p:cNvSpPr/>
          <p:nvPr/>
        </p:nvSpPr>
        <p:spPr>
          <a:xfrm>
            <a:off x="7076522" y="291032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81" name="Прямая со стрелкой 280">
            <a:extLst>
              <a:ext uri="{FF2B5EF4-FFF2-40B4-BE49-F238E27FC236}">
                <a16:creationId xmlns:a16="http://schemas.microsoft.com/office/drawing/2014/main" id="{3F463BB3-4B65-89D3-C1E6-FBD0240FB8F1}"/>
              </a:ext>
            </a:extLst>
          </p:cNvPr>
          <p:cNvCxnSpPr>
            <a:stCxn id="268" idx="4"/>
            <a:endCxn id="279" idx="0"/>
          </p:cNvCxnSpPr>
          <p:nvPr/>
        </p:nvCxnSpPr>
        <p:spPr>
          <a:xfrm flipH="1">
            <a:off x="7550964" y="1613875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694E6F0F-FDC3-7E58-448B-F622C6290484}"/>
                  </a:ext>
                </a:extLst>
              </p:cNvPr>
              <p:cNvSpPr txBox="1"/>
              <p:nvPr/>
            </p:nvSpPr>
            <p:spPr>
              <a:xfrm>
                <a:off x="7822488" y="1709177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694E6F0F-FDC3-7E58-448B-F622C629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88" y="1709177"/>
                <a:ext cx="35067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Прямая со стрелкой 282">
            <a:extLst>
              <a:ext uri="{FF2B5EF4-FFF2-40B4-BE49-F238E27FC236}">
                <a16:creationId xmlns:a16="http://schemas.microsoft.com/office/drawing/2014/main" id="{EF27DBBE-2038-4E9D-5640-D6D66CD276EA}"/>
              </a:ext>
            </a:extLst>
          </p:cNvPr>
          <p:cNvCxnSpPr>
            <a:stCxn id="279" idx="4"/>
            <a:endCxn id="280" idx="0"/>
          </p:cNvCxnSpPr>
          <p:nvPr/>
        </p:nvCxnSpPr>
        <p:spPr>
          <a:xfrm flipH="1">
            <a:off x="7341993" y="2539495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E5D0BF0-6025-355E-FCD9-47FD42BDDFE2}"/>
                  </a:ext>
                </a:extLst>
              </p:cNvPr>
              <p:cNvSpPr txBox="1"/>
              <p:nvPr/>
            </p:nvSpPr>
            <p:spPr>
              <a:xfrm>
                <a:off x="7434420" y="252367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E5D0BF0-6025-355E-FCD9-47FD42BDD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20" y="2523679"/>
                <a:ext cx="37144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7BF2E44B-877E-8CA7-5244-1237044325F1}"/>
              </a:ext>
            </a:extLst>
          </p:cNvPr>
          <p:cNvCxnSpPr>
            <a:stCxn id="280" idx="4"/>
            <a:endCxn id="288" idx="0"/>
          </p:cNvCxnSpPr>
          <p:nvPr/>
        </p:nvCxnSpPr>
        <p:spPr>
          <a:xfrm flipH="1">
            <a:off x="7266071" y="3411767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7AD909F-4BD5-AA2A-112C-60D2E006E014}"/>
                  </a:ext>
                </a:extLst>
              </p:cNvPr>
              <p:cNvSpPr txBox="1"/>
              <p:nvPr/>
            </p:nvSpPr>
            <p:spPr>
              <a:xfrm>
                <a:off x="7316082" y="342844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7AD909F-4BD5-AA2A-112C-60D2E006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82" y="3428448"/>
                <a:ext cx="36766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7" name="Группа 286">
            <a:extLst>
              <a:ext uri="{FF2B5EF4-FFF2-40B4-BE49-F238E27FC236}">
                <a16:creationId xmlns:a16="http://schemas.microsoft.com/office/drawing/2014/main" id="{A053E77C-8CE3-FE25-3BF0-F4E0BEB98899}"/>
              </a:ext>
            </a:extLst>
          </p:cNvPr>
          <p:cNvGrpSpPr/>
          <p:nvPr/>
        </p:nvGrpSpPr>
        <p:grpSpPr>
          <a:xfrm>
            <a:off x="7000600" y="3794212"/>
            <a:ext cx="530942" cy="501445"/>
            <a:chOff x="6891250" y="3781582"/>
            <a:chExt cx="530942" cy="501445"/>
          </a:xfrm>
        </p:grpSpPr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3EA26CBB-F491-CB5C-5E67-6E350B45EB27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2963239B-CAF5-3589-1166-C5F49BB87639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3BFC66B-FFBE-E52A-D06C-63421342B108}"/>
                  </a:ext>
                </a:extLst>
              </p:cNvPr>
              <p:cNvSpPr txBox="1"/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3BFC66B-FFBE-E52A-D06C-63421342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1" name="Таблица 202">
                <a:extLst>
                  <a:ext uri="{FF2B5EF4-FFF2-40B4-BE49-F238E27FC236}">
                    <a16:creationId xmlns:a16="http://schemas.microsoft.com/office/drawing/2014/main" id="{6CB90F52-CC2D-9DDA-F87F-FA14D7C88B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693281"/>
                  </p:ext>
                </p:extLst>
              </p:nvPr>
            </p:nvGraphicFramePr>
            <p:xfrm>
              <a:off x="6852925" y="-86778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1" name="Таблица 202">
                <a:extLst>
                  <a:ext uri="{FF2B5EF4-FFF2-40B4-BE49-F238E27FC236}">
                    <a16:creationId xmlns:a16="http://schemas.microsoft.com/office/drawing/2014/main" id="{6CB90F52-CC2D-9DDA-F87F-FA14D7C88B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693281"/>
                  </p:ext>
                </p:extLst>
              </p:nvPr>
            </p:nvGraphicFramePr>
            <p:xfrm>
              <a:off x="6852925" y="-86778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1961" r="-5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101961" r="-4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201961" r="-3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301961" r="-2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401961" r="-1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501961" r="-39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301961" t="-101667" r="-20392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501961" t="-101667" r="-392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2" name="Прямоугольник: скругленные углы 291">
            <a:extLst>
              <a:ext uri="{FF2B5EF4-FFF2-40B4-BE49-F238E27FC236}">
                <a16:creationId xmlns:a16="http://schemas.microsoft.com/office/drawing/2014/main" id="{7C70262E-8D84-8773-15C3-C3572BF2A38C}"/>
              </a:ext>
            </a:extLst>
          </p:cNvPr>
          <p:cNvSpPr/>
          <p:nvPr/>
        </p:nvSpPr>
        <p:spPr>
          <a:xfrm>
            <a:off x="7527936" y="412521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93" name="Прямоугольник: скругленные углы 292">
            <a:extLst>
              <a:ext uri="{FF2B5EF4-FFF2-40B4-BE49-F238E27FC236}">
                <a16:creationId xmlns:a16="http://schemas.microsoft.com/office/drawing/2014/main" id="{E63FF9F5-C4CB-E3E4-7DF0-366D35090AA7}"/>
              </a:ext>
            </a:extLst>
          </p:cNvPr>
          <p:cNvSpPr/>
          <p:nvPr/>
        </p:nvSpPr>
        <p:spPr>
          <a:xfrm>
            <a:off x="6913470" y="415790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94" name="Прямоугольник: скругленные углы 293">
            <a:extLst>
              <a:ext uri="{FF2B5EF4-FFF2-40B4-BE49-F238E27FC236}">
                <a16:creationId xmlns:a16="http://schemas.microsoft.com/office/drawing/2014/main" id="{F650E57B-B495-F07A-4FEE-51B6105E42E6}"/>
              </a:ext>
            </a:extLst>
          </p:cNvPr>
          <p:cNvSpPr/>
          <p:nvPr/>
        </p:nvSpPr>
        <p:spPr>
          <a:xfrm>
            <a:off x="7233688" y="412521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pSp>
        <p:nvGrpSpPr>
          <p:cNvPr id="295" name="Группа 294">
            <a:extLst>
              <a:ext uri="{FF2B5EF4-FFF2-40B4-BE49-F238E27FC236}">
                <a16:creationId xmlns:a16="http://schemas.microsoft.com/office/drawing/2014/main" id="{12D2B122-7A27-D0DC-1A32-7201C1E9830C}"/>
              </a:ext>
            </a:extLst>
          </p:cNvPr>
          <p:cNvGrpSpPr/>
          <p:nvPr/>
        </p:nvGrpSpPr>
        <p:grpSpPr>
          <a:xfrm>
            <a:off x="8964865" y="5641655"/>
            <a:ext cx="530942" cy="501445"/>
            <a:chOff x="8930834" y="5610054"/>
            <a:chExt cx="530942" cy="501445"/>
          </a:xfrm>
        </p:grpSpPr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E8D3BFA2-7CFF-134A-5609-A46B1F17333B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BD8C9451-F14A-5CB7-CE26-F3D38CB391D7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917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9A24B-794E-8064-B8C9-9D746EE6DCBD}"/>
                  </a:ext>
                </a:extLst>
              </p:cNvPr>
              <p:cNvSpPr txBox="1"/>
              <p:nvPr/>
            </p:nvSpPr>
            <p:spPr>
              <a:xfrm>
                <a:off x="247073" y="277334"/>
                <a:ext cx="5312911" cy="6184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ru-RU" sz="2000" dirty="0"/>
                  <a:t>Время</a:t>
                </a:r>
                <a:r>
                  <a:rPr lang="ru-RU" sz="2000" b="1" dirty="0"/>
                  <a:t> построения  </a:t>
                </a:r>
                <a:r>
                  <a:rPr lang="ru-RU" sz="2000" dirty="0"/>
                  <a:t>структуры данных бор для множества строк из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есть</a:t>
                </a:r>
                <a:endParaRPr lang="en-US" sz="2000" dirty="0"/>
              </a:p>
              <a:p>
                <a:pPr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2000" dirty="0"/>
                  <a:t>требуемая </a:t>
                </a:r>
                <a:r>
                  <a:rPr lang="ru-RU" sz="2000" b="1" dirty="0"/>
                  <a:t>память</a:t>
                </a:r>
                <a:r>
                  <a:rPr lang="ru-RU" sz="2000" dirty="0"/>
                  <a:t>: </a:t>
                </a:r>
              </a:p>
              <a:p>
                <a:pPr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000" b="0" dirty="0">
                    <a:ea typeface="Cambria Math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– число строк в множестве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000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– длина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-ой строки,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ru-RU" sz="2000" dirty="0"/>
                  <a:t> - размер алфавита.</a:t>
                </a:r>
                <a:endParaRPr lang="ru-BY" sz="2000" dirty="0"/>
              </a:p>
              <a:p>
                <a:pPr>
                  <a:spcAft>
                    <a:spcPts val="400"/>
                  </a:spcAft>
                </a:pPr>
                <a:endParaRPr lang="ru-RU" sz="2000" dirty="0"/>
              </a:p>
              <a:p>
                <a:pPr>
                  <a:spcAft>
                    <a:spcPts val="400"/>
                  </a:spcAft>
                </a:pPr>
                <a:r>
                  <a:rPr lang="ru-RU" sz="2000" dirty="0"/>
                  <a:t>Время </a:t>
                </a:r>
                <a:r>
                  <a:rPr lang="ru-RU" sz="2000" b="1" dirty="0"/>
                  <a:t>добавления</a:t>
                </a:r>
                <a:r>
                  <a:rPr lang="en-US" sz="2000" b="1" dirty="0"/>
                  <a:t>/</a:t>
                </a:r>
                <a:r>
                  <a:rPr lang="ru-RU" sz="2000" b="1" dirty="0"/>
                  <a:t>поиска </a:t>
                </a:r>
                <a:r>
                  <a:rPr lang="ru-RU" sz="2000" dirty="0"/>
                  <a:t>строки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RU" sz="20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ru-RU" sz="20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0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зависит от длины</a:t>
                </a:r>
                <a:r>
                  <a:rPr lang="en-US" sz="2000" dirty="0"/>
                  <a:t> </a:t>
                </a:r>
                <a:r>
                  <a:rPr lang="ru-RU" sz="2000" dirty="0"/>
                  <a:t>строки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не зависит от количества строк в боре: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9A24B-794E-8064-B8C9-9D746EE6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3" y="277334"/>
                <a:ext cx="5312911" cy="6184257"/>
              </a:xfrm>
              <a:prstGeom prst="rect">
                <a:avLst/>
              </a:prstGeom>
              <a:blipFill>
                <a:blip r:embed="rId2"/>
                <a:stretch>
                  <a:fillRect l="-2985" t="-12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9" name="Таблица 218">
                <a:extLst>
                  <a:ext uri="{FF2B5EF4-FFF2-40B4-BE49-F238E27FC236}">
                    <a16:creationId xmlns:a16="http://schemas.microsoft.com/office/drawing/2014/main" id="{B1E3AB7F-31DB-E642-7ED1-DE7FCEC87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968454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9" name="Таблица 218">
                <a:extLst>
                  <a:ext uri="{FF2B5EF4-FFF2-40B4-BE49-F238E27FC236}">
                    <a16:creationId xmlns:a16="http://schemas.microsoft.com/office/drawing/2014/main" id="{B1E3AB7F-31DB-E642-7ED1-DE7FCEC87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968454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8065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106349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20967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304762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41129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503175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61290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0" name="Овал 219">
            <a:extLst>
              <a:ext uri="{FF2B5EF4-FFF2-40B4-BE49-F238E27FC236}">
                <a16:creationId xmlns:a16="http://schemas.microsoft.com/office/drawing/2014/main" id="{AF51F6AF-DE5A-D502-4AD2-D2AB7D63F312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21" name="Овал 220">
            <a:extLst>
              <a:ext uri="{FF2B5EF4-FFF2-40B4-BE49-F238E27FC236}">
                <a16:creationId xmlns:a16="http://schemas.microsoft.com/office/drawing/2014/main" id="{D0193614-2E03-007B-9F28-451E559B90F5}"/>
              </a:ext>
            </a:extLst>
          </p:cNvPr>
          <p:cNvSpPr/>
          <p:nvPr/>
        </p:nvSpPr>
        <p:spPr>
          <a:xfrm>
            <a:off x="7942498" y="471249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22" name="Овал 221">
            <a:extLst>
              <a:ext uri="{FF2B5EF4-FFF2-40B4-BE49-F238E27FC236}">
                <a16:creationId xmlns:a16="http://schemas.microsoft.com/office/drawing/2014/main" id="{A5AC06CE-8E59-017E-6F9B-D47C41DA3555}"/>
              </a:ext>
            </a:extLst>
          </p:cNvPr>
          <p:cNvSpPr/>
          <p:nvPr/>
        </p:nvSpPr>
        <p:spPr>
          <a:xfrm>
            <a:off x="7991691" y="38331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23" name="Овал 222">
            <a:extLst>
              <a:ext uri="{FF2B5EF4-FFF2-40B4-BE49-F238E27FC236}">
                <a16:creationId xmlns:a16="http://schemas.microsoft.com/office/drawing/2014/main" id="{46B395DE-E86A-825C-3D2A-131355F0B904}"/>
              </a:ext>
            </a:extLst>
          </p:cNvPr>
          <p:cNvSpPr/>
          <p:nvPr/>
        </p:nvSpPr>
        <p:spPr>
          <a:xfrm>
            <a:off x="8099217" y="2066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4" name="Прямая со стрелкой 223">
            <a:extLst>
              <a:ext uri="{FF2B5EF4-FFF2-40B4-BE49-F238E27FC236}">
                <a16:creationId xmlns:a16="http://schemas.microsoft.com/office/drawing/2014/main" id="{DF5786B1-AC19-B831-089A-CAE0093AFCAF}"/>
              </a:ext>
            </a:extLst>
          </p:cNvPr>
          <p:cNvCxnSpPr>
            <a:stCxn id="220" idx="4"/>
            <a:endCxn id="267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4B6A425-DB75-2599-0D6D-6CB5A7121143}"/>
                  </a:ext>
                </a:extLst>
              </p:cNvPr>
              <p:cNvSpPr txBox="1"/>
              <p:nvPr/>
            </p:nvSpPr>
            <p:spPr>
              <a:xfrm>
                <a:off x="8743832" y="66439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4B6A425-DB75-2599-0D6D-6CB5A7121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32" y="664396"/>
                <a:ext cx="3714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62FF5D28-E5DA-F76C-A00B-871192BD98F0}"/>
                  </a:ext>
                </a:extLst>
              </p:cNvPr>
              <p:cNvSpPr txBox="1"/>
              <p:nvPr/>
            </p:nvSpPr>
            <p:spPr>
              <a:xfrm>
                <a:off x="8395006" y="166724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62FF5D28-E5DA-F76C-A00B-871192BD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06" y="1667247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92C8A6FC-118D-96B7-E648-36C94039780A}"/>
              </a:ext>
            </a:extLst>
          </p:cNvPr>
          <p:cNvCxnSpPr>
            <a:cxnSpLocks/>
            <a:stCxn id="267" idx="4"/>
            <a:endCxn id="223" idx="0"/>
          </p:cNvCxnSpPr>
          <p:nvPr/>
        </p:nvCxnSpPr>
        <p:spPr>
          <a:xfrm>
            <a:off x="8210819" y="1613875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18F8645D-DE04-24B7-77BF-0A7B40AF1ED4}"/>
              </a:ext>
            </a:extLst>
          </p:cNvPr>
          <p:cNvCxnSpPr>
            <a:cxnSpLocks/>
            <a:stCxn id="223" idx="4"/>
          </p:cNvCxnSpPr>
          <p:nvPr/>
        </p:nvCxnSpPr>
        <p:spPr>
          <a:xfrm flipH="1">
            <a:off x="8312224" y="256831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DD50871-8DA1-AF17-82D6-3F2989DC7DAC}"/>
                  </a:ext>
                </a:extLst>
              </p:cNvPr>
              <p:cNvSpPr txBox="1"/>
              <p:nvPr/>
            </p:nvSpPr>
            <p:spPr>
              <a:xfrm>
                <a:off x="8328126" y="248612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DD50871-8DA1-AF17-82D6-3F2989DC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126" y="2486120"/>
                <a:ext cx="3714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Прямая со стрелкой 229">
            <a:extLst>
              <a:ext uri="{FF2B5EF4-FFF2-40B4-BE49-F238E27FC236}">
                <a16:creationId xmlns:a16="http://schemas.microsoft.com/office/drawing/2014/main" id="{C6BA0613-F7BA-6707-E742-AB7A36A84293}"/>
              </a:ext>
            </a:extLst>
          </p:cNvPr>
          <p:cNvCxnSpPr>
            <a:stCxn id="270" idx="4"/>
            <a:endCxn id="222" idx="0"/>
          </p:cNvCxnSpPr>
          <p:nvPr/>
        </p:nvCxnSpPr>
        <p:spPr>
          <a:xfrm flipH="1">
            <a:off x="8257162" y="3374196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DBD6464-E824-592F-1248-D8729575453E}"/>
                  </a:ext>
                </a:extLst>
              </p:cNvPr>
              <p:cNvSpPr txBox="1"/>
              <p:nvPr/>
            </p:nvSpPr>
            <p:spPr>
              <a:xfrm>
                <a:off x="8264333" y="334064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DBD6464-E824-592F-1248-D8729575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33" y="3340646"/>
                <a:ext cx="3506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Прямая со стрелкой 231">
            <a:extLst>
              <a:ext uri="{FF2B5EF4-FFF2-40B4-BE49-F238E27FC236}">
                <a16:creationId xmlns:a16="http://schemas.microsoft.com/office/drawing/2014/main" id="{13C70B41-6EA4-2D96-2641-15A112006B18}"/>
              </a:ext>
            </a:extLst>
          </p:cNvPr>
          <p:cNvCxnSpPr>
            <a:stCxn id="222" idx="4"/>
            <a:endCxn id="221" idx="0"/>
          </p:cNvCxnSpPr>
          <p:nvPr/>
        </p:nvCxnSpPr>
        <p:spPr>
          <a:xfrm flipH="1">
            <a:off x="8207969" y="4334644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Прямая со стрелкой 232">
            <a:extLst>
              <a:ext uri="{FF2B5EF4-FFF2-40B4-BE49-F238E27FC236}">
                <a16:creationId xmlns:a16="http://schemas.microsoft.com/office/drawing/2014/main" id="{9AB193E1-0E8E-B49F-2741-E5C5BE2B54CE}"/>
              </a:ext>
            </a:extLst>
          </p:cNvPr>
          <p:cNvCxnSpPr>
            <a:cxnSpLocks/>
            <a:stCxn id="221" idx="4"/>
          </p:cNvCxnSpPr>
          <p:nvPr/>
        </p:nvCxnSpPr>
        <p:spPr>
          <a:xfrm>
            <a:off x="8207969" y="5213935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E41711D-4E38-8FBE-0227-A4F431A21A50}"/>
                  </a:ext>
                </a:extLst>
              </p:cNvPr>
              <p:cNvSpPr txBox="1"/>
              <p:nvPr/>
            </p:nvSpPr>
            <p:spPr>
              <a:xfrm>
                <a:off x="8264333" y="426754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E41711D-4E38-8FBE-0227-A4F431A21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33" y="4267544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4A71587-0D2D-BE3A-F16B-61DCF9552A16}"/>
                  </a:ext>
                </a:extLst>
              </p:cNvPr>
              <p:cNvSpPr txBox="1"/>
              <p:nvPr/>
            </p:nvSpPr>
            <p:spPr>
              <a:xfrm>
                <a:off x="8268094" y="516026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4A71587-0D2D-BE3A-F16B-61DCF9552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94" y="5160262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Овал 235">
            <a:extLst>
              <a:ext uri="{FF2B5EF4-FFF2-40B4-BE49-F238E27FC236}">
                <a16:creationId xmlns:a16="http://schemas.microsoft.com/office/drawing/2014/main" id="{666EFC02-2495-A30D-0BE8-167A2B6BB5FD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23452F54-93F7-D6B5-5B74-EB2B3B67234F}"/>
              </a:ext>
            </a:extLst>
          </p:cNvPr>
          <p:cNvCxnSpPr>
            <a:stCxn id="220" idx="4"/>
            <a:endCxn id="236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C1007DB4-F25F-2BEB-1E26-6225C806C8B0}"/>
              </a:ext>
            </a:extLst>
          </p:cNvPr>
          <p:cNvCxnSpPr>
            <a:stCxn id="236" idx="4"/>
            <a:endCxn id="276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2BFBF5D-CD4E-4A0F-2653-8ED0D355AEED}"/>
                  </a:ext>
                </a:extLst>
              </p:cNvPr>
              <p:cNvSpPr txBox="1"/>
              <p:nvPr/>
            </p:nvSpPr>
            <p:spPr>
              <a:xfrm>
                <a:off x="9150162" y="68772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2BFBF5D-CD4E-4A0F-2653-8ED0D355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162" y="687721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ECCB26A-8B26-8E83-1D49-CE80E59F3D2F}"/>
                  </a:ext>
                </a:extLst>
              </p:cNvPr>
              <p:cNvSpPr txBox="1"/>
              <p:nvPr/>
            </p:nvSpPr>
            <p:spPr>
              <a:xfrm>
                <a:off x="9162932" y="16278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ECCB26A-8B26-8E83-1D49-CE80E59F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1627881"/>
                <a:ext cx="3714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Овал 240">
            <a:extLst>
              <a:ext uri="{FF2B5EF4-FFF2-40B4-BE49-F238E27FC236}">
                <a16:creationId xmlns:a16="http://schemas.microsoft.com/office/drawing/2014/main" id="{E324B173-3475-C296-733D-571343DF6D77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42" name="Овал 241">
            <a:extLst>
              <a:ext uri="{FF2B5EF4-FFF2-40B4-BE49-F238E27FC236}">
                <a16:creationId xmlns:a16="http://schemas.microsoft.com/office/drawing/2014/main" id="{150ECDE8-485C-63DD-2FBF-97E6ABA9DD01}"/>
              </a:ext>
            </a:extLst>
          </p:cNvPr>
          <p:cNvSpPr/>
          <p:nvPr/>
        </p:nvSpPr>
        <p:spPr>
          <a:xfrm>
            <a:off x="10034465" y="29116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43" name="Овал 242">
            <a:extLst>
              <a:ext uri="{FF2B5EF4-FFF2-40B4-BE49-F238E27FC236}">
                <a16:creationId xmlns:a16="http://schemas.microsoft.com/office/drawing/2014/main" id="{7A0E5D25-9E44-6E42-DA9F-4C6B2E572336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44" name="Овал 243">
            <a:extLst>
              <a:ext uri="{FF2B5EF4-FFF2-40B4-BE49-F238E27FC236}">
                <a16:creationId xmlns:a16="http://schemas.microsoft.com/office/drawing/2014/main" id="{11A54DD3-F544-A568-45D2-4DEE86CFB3DB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45" name="Прямая со стрелкой 244">
            <a:extLst>
              <a:ext uri="{FF2B5EF4-FFF2-40B4-BE49-F238E27FC236}">
                <a16:creationId xmlns:a16="http://schemas.microsoft.com/office/drawing/2014/main" id="{12A482D1-3215-E937-97C2-244BB202F296}"/>
              </a:ext>
            </a:extLst>
          </p:cNvPr>
          <p:cNvCxnSpPr>
            <a:stCxn id="276" idx="4"/>
            <a:endCxn id="241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C21F5D-D6C5-867A-BC10-B1992584711E}"/>
              </a:ext>
            </a:extLst>
          </p:cNvPr>
          <p:cNvCxnSpPr>
            <a:stCxn id="241" idx="4"/>
            <a:endCxn id="243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Прямая со стрелкой 246">
            <a:extLst>
              <a:ext uri="{FF2B5EF4-FFF2-40B4-BE49-F238E27FC236}">
                <a16:creationId xmlns:a16="http://schemas.microsoft.com/office/drawing/2014/main" id="{69EFF623-0FE1-E761-8B1A-FDE4B07B0B94}"/>
              </a:ext>
            </a:extLst>
          </p:cNvPr>
          <p:cNvCxnSpPr>
            <a:cxnSpLocks/>
            <a:stCxn id="243" idx="4"/>
            <a:endCxn id="244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Прямая со стрелкой 247">
            <a:extLst>
              <a:ext uri="{FF2B5EF4-FFF2-40B4-BE49-F238E27FC236}">
                <a16:creationId xmlns:a16="http://schemas.microsoft.com/office/drawing/2014/main" id="{2B4FDE03-B54E-3D00-76D6-43EEECA7EBAA}"/>
              </a:ext>
            </a:extLst>
          </p:cNvPr>
          <p:cNvCxnSpPr>
            <a:cxnSpLocks/>
            <a:stCxn id="244" idx="4"/>
            <a:endCxn id="295" idx="0"/>
          </p:cNvCxnSpPr>
          <p:nvPr/>
        </p:nvCxnSpPr>
        <p:spPr>
          <a:xfrm>
            <a:off x="9181944" y="5271902"/>
            <a:ext cx="48392" cy="36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05D2A6D-58CC-9288-7F4B-798DD7A2F32B}"/>
                  </a:ext>
                </a:extLst>
              </p:cNvPr>
              <p:cNvSpPr txBox="1"/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05D2A6D-58CC-9288-7F4B-798DD7A2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6AECC73E-A746-6F1F-A5C9-64F2C01FD5FC}"/>
                  </a:ext>
                </a:extLst>
              </p:cNvPr>
              <p:cNvSpPr txBox="1"/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6AECC73E-A746-6F1F-A5C9-64F2C01FD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68837ED-3383-C95F-4A8A-48B5128A1F5E}"/>
                  </a:ext>
                </a:extLst>
              </p:cNvPr>
              <p:cNvSpPr txBox="1"/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68837ED-3383-C95F-4A8A-48B5128A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8F0F9FD-E953-2E63-E32B-B9E4A17D9C97}"/>
                  </a:ext>
                </a:extLst>
              </p:cNvPr>
              <p:cNvSpPr txBox="1"/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8F0F9FD-E953-2E63-E32B-B9E4A17D9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Овал 252">
            <a:extLst>
              <a:ext uri="{FF2B5EF4-FFF2-40B4-BE49-F238E27FC236}">
                <a16:creationId xmlns:a16="http://schemas.microsoft.com/office/drawing/2014/main" id="{2550713B-D552-8E34-41B1-760CA1EF2D6F}"/>
              </a:ext>
            </a:extLst>
          </p:cNvPr>
          <p:cNvSpPr/>
          <p:nvPr/>
        </p:nvSpPr>
        <p:spPr>
          <a:xfrm>
            <a:off x="9850273" y="195578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54" name="Овал 253">
            <a:extLst>
              <a:ext uri="{FF2B5EF4-FFF2-40B4-BE49-F238E27FC236}">
                <a16:creationId xmlns:a16="http://schemas.microsoft.com/office/drawing/2014/main" id="{E958EB98-7A4F-2544-9810-6B3DAF44FF99}"/>
              </a:ext>
            </a:extLst>
          </p:cNvPr>
          <p:cNvSpPr/>
          <p:nvPr/>
        </p:nvSpPr>
        <p:spPr>
          <a:xfrm>
            <a:off x="9507802" y="109650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C09BE5A0-8967-900C-6107-50ECD797182C}"/>
              </a:ext>
            </a:extLst>
          </p:cNvPr>
          <p:cNvCxnSpPr>
            <a:cxnSpLocks/>
            <a:stCxn id="220" idx="4"/>
            <a:endCxn id="254" idx="0"/>
          </p:cNvCxnSpPr>
          <p:nvPr/>
        </p:nvCxnSpPr>
        <p:spPr>
          <a:xfrm>
            <a:off x="9137392" y="586405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49BCD62B-078B-E78C-BF0A-9F86C9D1E42D}"/>
              </a:ext>
            </a:extLst>
          </p:cNvPr>
          <p:cNvCxnSpPr>
            <a:stCxn id="254" idx="4"/>
            <a:endCxn id="253" idx="0"/>
          </p:cNvCxnSpPr>
          <p:nvPr/>
        </p:nvCxnSpPr>
        <p:spPr>
          <a:xfrm>
            <a:off x="9773273" y="1597949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37D3AFEA-42E2-2FFB-4BE9-F4F1C535BBFD}"/>
              </a:ext>
            </a:extLst>
          </p:cNvPr>
          <p:cNvCxnSpPr>
            <a:stCxn id="253" idx="4"/>
            <a:endCxn id="242" idx="0"/>
          </p:cNvCxnSpPr>
          <p:nvPr/>
        </p:nvCxnSpPr>
        <p:spPr>
          <a:xfrm>
            <a:off x="10115744" y="2457229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Прямая со стрелкой 257">
            <a:extLst>
              <a:ext uri="{FF2B5EF4-FFF2-40B4-BE49-F238E27FC236}">
                <a16:creationId xmlns:a16="http://schemas.microsoft.com/office/drawing/2014/main" id="{65EEDD04-4596-65FF-F151-68F7BCE08AB9}"/>
              </a:ext>
            </a:extLst>
          </p:cNvPr>
          <p:cNvCxnSpPr>
            <a:stCxn id="242" idx="4"/>
            <a:endCxn id="264" idx="0"/>
          </p:cNvCxnSpPr>
          <p:nvPr/>
        </p:nvCxnSpPr>
        <p:spPr>
          <a:xfrm>
            <a:off x="10299936" y="3413088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6A4E9BE-E9A4-6FD8-3D56-8B415829E957}"/>
                  </a:ext>
                </a:extLst>
              </p:cNvPr>
              <p:cNvSpPr txBox="1"/>
              <p:nvPr/>
            </p:nvSpPr>
            <p:spPr>
              <a:xfrm>
                <a:off x="9530064" y="647078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6A4E9BE-E9A4-6FD8-3D56-8B415829E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64" y="647078"/>
                <a:ext cx="3506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C6EE1FE-BBAA-F76B-1F9C-A6ADE797E8B3}"/>
                  </a:ext>
                </a:extLst>
              </p:cNvPr>
              <p:cNvSpPr txBox="1"/>
              <p:nvPr/>
            </p:nvSpPr>
            <p:spPr>
              <a:xfrm>
                <a:off x="10007297" y="149337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C6EE1FE-BBAA-F76B-1F9C-A6ADE797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297" y="1493377"/>
                <a:ext cx="3714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1F0F885-A7E2-77CD-17BA-A25EB2E6D9C1}"/>
                  </a:ext>
                </a:extLst>
              </p:cNvPr>
              <p:cNvSpPr txBox="1"/>
              <p:nvPr/>
            </p:nvSpPr>
            <p:spPr>
              <a:xfrm>
                <a:off x="10473113" y="329266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1F0F885-A7E2-77CD-17BA-A25EB2E6D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13" y="3292664"/>
                <a:ext cx="37144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9F452F53-C0C9-5F3D-6E3B-10E242FDC515}"/>
                  </a:ext>
                </a:extLst>
              </p:cNvPr>
              <p:cNvSpPr txBox="1"/>
              <p:nvPr/>
            </p:nvSpPr>
            <p:spPr>
              <a:xfrm>
                <a:off x="10218789" y="241871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9F452F53-C0C9-5F3D-6E3B-10E242FD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789" y="2418712"/>
                <a:ext cx="36766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3" name="Группа 262">
            <a:extLst>
              <a:ext uri="{FF2B5EF4-FFF2-40B4-BE49-F238E27FC236}">
                <a16:creationId xmlns:a16="http://schemas.microsoft.com/office/drawing/2014/main" id="{5A30ED65-D106-FE8D-B694-78DDFC356D81}"/>
              </a:ext>
            </a:extLst>
          </p:cNvPr>
          <p:cNvGrpSpPr/>
          <p:nvPr/>
        </p:nvGrpSpPr>
        <p:grpSpPr>
          <a:xfrm>
            <a:off x="10342681" y="3856365"/>
            <a:ext cx="530942" cy="501445"/>
            <a:chOff x="10693218" y="3911762"/>
            <a:chExt cx="530942" cy="501445"/>
          </a:xfrm>
        </p:grpSpPr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4D3B4840-DC35-6753-3AAC-FA912BB55028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0383C76E-7FA9-2005-0727-62F656D320F4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Группа 265">
            <a:extLst>
              <a:ext uri="{FF2B5EF4-FFF2-40B4-BE49-F238E27FC236}">
                <a16:creationId xmlns:a16="http://schemas.microsoft.com/office/drawing/2014/main" id="{856039B0-A5C2-CE76-E59C-FAB3847B1668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FE21E4F7-01D1-C516-6B55-701F54BAADBF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D7041BF9-68A8-CDFF-A2A4-95D8B91DA9BE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Группа 268">
            <a:extLst>
              <a:ext uri="{FF2B5EF4-FFF2-40B4-BE49-F238E27FC236}">
                <a16:creationId xmlns:a16="http://schemas.microsoft.com/office/drawing/2014/main" id="{D9F20B97-4640-AFD5-D7B1-639CD7C238FE}"/>
              </a:ext>
            </a:extLst>
          </p:cNvPr>
          <p:cNvGrpSpPr/>
          <p:nvPr/>
        </p:nvGrpSpPr>
        <p:grpSpPr>
          <a:xfrm>
            <a:off x="8025927" y="2872751"/>
            <a:ext cx="530942" cy="501445"/>
            <a:chOff x="7607106" y="2851397"/>
            <a:chExt cx="530942" cy="501445"/>
          </a:xfrm>
        </p:grpSpPr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881D5284-4A4A-712A-3F7D-C02A3634CB47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F1423BF-4242-2AF1-64B0-7C6EFE400933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2" name="Группа 271">
            <a:extLst>
              <a:ext uri="{FF2B5EF4-FFF2-40B4-BE49-F238E27FC236}">
                <a16:creationId xmlns:a16="http://schemas.microsoft.com/office/drawing/2014/main" id="{C601C6C6-A195-5FF0-DCF0-0A633CA41ABB}"/>
              </a:ext>
            </a:extLst>
          </p:cNvPr>
          <p:cNvGrpSpPr/>
          <p:nvPr/>
        </p:nvGrpSpPr>
        <p:grpSpPr>
          <a:xfrm>
            <a:off x="7926368" y="5529594"/>
            <a:ext cx="530942" cy="501445"/>
            <a:chOff x="6805502" y="6261919"/>
            <a:chExt cx="530942" cy="501445"/>
          </a:xfrm>
        </p:grpSpPr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D7E22180-161D-1126-D959-7E220B1D7376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1D04A783-83B6-AEFE-B74F-22FD265B3D5A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1DB51E32-E99C-D774-0264-F673786D03EF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C8128865-A9D3-0969-A177-92F0C7508738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6B39EAFE-D9E3-CAF2-E19C-E90B64A7966F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8" name="Овал 277">
            <a:extLst>
              <a:ext uri="{FF2B5EF4-FFF2-40B4-BE49-F238E27FC236}">
                <a16:creationId xmlns:a16="http://schemas.microsoft.com/office/drawing/2014/main" id="{267125D1-721D-D167-0AC9-438D098D7BC4}"/>
              </a:ext>
            </a:extLst>
          </p:cNvPr>
          <p:cNvSpPr/>
          <p:nvPr/>
        </p:nvSpPr>
        <p:spPr>
          <a:xfrm>
            <a:off x="7285493" y="20380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79" name="Овал 278">
            <a:extLst>
              <a:ext uri="{FF2B5EF4-FFF2-40B4-BE49-F238E27FC236}">
                <a16:creationId xmlns:a16="http://schemas.microsoft.com/office/drawing/2014/main" id="{2F43D103-6D71-0B45-AE3B-FA6300A4C9EC}"/>
              </a:ext>
            </a:extLst>
          </p:cNvPr>
          <p:cNvSpPr/>
          <p:nvPr/>
        </p:nvSpPr>
        <p:spPr>
          <a:xfrm>
            <a:off x="7076522" y="291032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80" name="Прямая со стрелкой 279">
            <a:extLst>
              <a:ext uri="{FF2B5EF4-FFF2-40B4-BE49-F238E27FC236}">
                <a16:creationId xmlns:a16="http://schemas.microsoft.com/office/drawing/2014/main" id="{88190F4D-E815-7580-51BF-ECCD60538A36}"/>
              </a:ext>
            </a:extLst>
          </p:cNvPr>
          <p:cNvCxnSpPr>
            <a:stCxn id="267" idx="4"/>
            <a:endCxn id="278" idx="0"/>
          </p:cNvCxnSpPr>
          <p:nvPr/>
        </p:nvCxnSpPr>
        <p:spPr>
          <a:xfrm flipH="1">
            <a:off x="7550964" y="1613875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7FE8CBC-3230-EA08-541B-B0DE3EA0B999}"/>
                  </a:ext>
                </a:extLst>
              </p:cNvPr>
              <p:cNvSpPr txBox="1"/>
              <p:nvPr/>
            </p:nvSpPr>
            <p:spPr>
              <a:xfrm>
                <a:off x="7822488" y="1709177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7FE8CBC-3230-EA08-541B-B0DE3EA0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88" y="1709177"/>
                <a:ext cx="35067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Прямая со стрелкой 281">
            <a:extLst>
              <a:ext uri="{FF2B5EF4-FFF2-40B4-BE49-F238E27FC236}">
                <a16:creationId xmlns:a16="http://schemas.microsoft.com/office/drawing/2014/main" id="{C97052CB-C5EA-8619-E627-581FDF2F4CE7}"/>
              </a:ext>
            </a:extLst>
          </p:cNvPr>
          <p:cNvCxnSpPr>
            <a:stCxn id="278" idx="4"/>
            <a:endCxn id="279" idx="0"/>
          </p:cNvCxnSpPr>
          <p:nvPr/>
        </p:nvCxnSpPr>
        <p:spPr>
          <a:xfrm flipH="1">
            <a:off x="7341993" y="2539495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03375BE-E3A1-54AD-0332-60396C34D74C}"/>
                  </a:ext>
                </a:extLst>
              </p:cNvPr>
              <p:cNvSpPr txBox="1"/>
              <p:nvPr/>
            </p:nvSpPr>
            <p:spPr>
              <a:xfrm>
                <a:off x="7434420" y="252367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03375BE-E3A1-54AD-0332-60396C34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20" y="2523679"/>
                <a:ext cx="37144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Прямая со стрелкой 283">
            <a:extLst>
              <a:ext uri="{FF2B5EF4-FFF2-40B4-BE49-F238E27FC236}">
                <a16:creationId xmlns:a16="http://schemas.microsoft.com/office/drawing/2014/main" id="{F45E0649-430F-5E70-7EC2-514B3FEC97BE}"/>
              </a:ext>
            </a:extLst>
          </p:cNvPr>
          <p:cNvCxnSpPr>
            <a:stCxn id="279" idx="4"/>
            <a:endCxn id="287" idx="0"/>
          </p:cNvCxnSpPr>
          <p:nvPr/>
        </p:nvCxnSpPr>
        <p:spPr>
          <a:xfrm flipH="1">
            <a:off x="7266071" y="3411767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EEE1C08-A11B-43F5-107B-18029E25CBC2}"/>
                  </a:ext>
                </a:extLst>
              </p:cNvPr>
              <p:cNvSpPr txBox="1"/>
              <p:nvPr/>
            </p:nvSpPr>
            <p:spPr>
              <a:xfrm>
                <a:off x="7316082" y="342844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EEE1C08-A11B-43F5-107B-18029E25C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82" y="3428448"/>
                <a:ext cx="3676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F04FB03B-3665-1E78-B6F3-0BFC2C3F482F}"/>
              </a:ext>
            </a:extLst>
          </p:cNvPr>
          <p:cNvGrpSpPr/>
          <p:nvPr/>
        </p:nvGrpSpPr>
        <p:grpSpPr>
          <a:xfrm>
            <a:off x="7000600" y="3794212"/>
            <a:ext cx="530942" cy="501445"/>
            <a:chOff x="6891250" y="3781582"/>
            <a:chExt cx="530942" cy="501445"/>
          </a:xfrm>
        </p:grpSpPr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15461E78-B17A-20BD-E588-DFB62C7F9312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996032FC-EC9A-A6AE-76F2-14926B79F01B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6D41606-48B4-F731-D288-B14D185CA84D}"/>
                  </a:ext>
                </a:extLst>
              </p:cNvPr>
              <p:cNvSpPr txBox="1"/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6D41606-48B4-F731-D288-B14D185C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0" name="Таблица 202">
                <a:extLst>
                  <a:ext uri="{FF2B5EF4-FFF2-40B4-BE49-F238E27FC236}">
                    <a16:creationId xmlns:a16="http://schemas.microsoft.com/office/drawing/2014/main" id="{465C3DBB-8EA6-0883-E149-CE75996C9D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244609"/>
                  </p:ext>
                </p:extLst>
              </p:nvPr>
            </p:nvGraphicFramePr>
            <p:xfrm>
              <a:off x="6852925" y="-86778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0" name="Таблица 202">
                <a:extLst>
                  <a:ext uri="{FF2B5EF4-FFF2-40B4-BE49-F238E27FC236}">
                    <a16:creationId xmlns:a16="http://schemas.microsoft.com/office/drawing/2014/main" id="{465C3DBB-8EA6-0883-E149-CE75996C9D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244609"/>
                  </p:ext>
                </p:extLst>
              </p:nvPr>
            </p:nvGraphicFramePr>
            <p:xfrm>
              <a:off x="6852925" y="-86778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1961" r="-5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101961" r="-4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201961" r="-3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301961" r="-2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401961" r="-1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501961" r="-39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301961" t="-101667" r="-20392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501961" t="-101667" r="-392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1" name="Прямоугольник: скругленные углы 290">
            <a:extLst>
              <a:ext uri="{FF2B5EF4-FFF2-40B4-BE49-F238E27FC236}">
                <a16:creationId xmlns:a16="http://schemas.microsoft.com/office/drawing/2014/main" id="{9BDE665E-63ED-0543-0E21-21D9D6725295}"/>
              </a:ext>
            </a:extLst>
          </p:cNvPr>
          <p:cNvSpPr/>
          <p:nvPr/>
        </p:nvSpPr>
        <p:spPr>
          <a:xfrm>
            <a:off x="7527936" y="412521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92" name="Прямоугольник: скругленные углы 291">
            <a:extLst>
              <a:ext uri="{FF2B5EF4-FFF2-40B4-BE49-F238E27FC236}">
                <a16:creationId xmlns:a16="http://schemas.microsoft.com/office/drawing/2014/main" id="{B0025608-9129-CA01-5B0B-8AC2A4205844}"/>
              </a:ext>
            </a:extLst>
          </p:cNvPr>
          <p:cNvSpPr/>
          <p:nvPr/>
        </p:nvSpPr>
        <p:spPr>
          <a:xfrm>
            <a:off x="6913470" y="415790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93" name="Прямоугольник: скругленные углы 292">
            <a:extLst>
              <a:ext uri="{FF2B5EF4-FFF2-40B4-BE49-F238E27FC236}">
                <a16:creationId xmlns:a16="http://schemas.microsoft.com/office/drawing/2014/main" id="{93F3D7E2-92D8-E836-5BC4-9F469276D0F0}"/>
              </a:ext>
            </a:extLst>
          </p:cNvPr>
          <p:cNvSpPr/>
          <p:nvPr/>
        </p:nvSpPr>
        <p:spPr>
          <a:xfrm>
            <a:off x="7233688" y="412521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pSp>
        <p:nvGrpSpPr>
          <p:cNvPr id="294" name="Группа 293">
            <a:extLst>
              <a:ext uri="{FF2B5EF4-FFF2-40B4-BE49-F238E27FC236}">
                <a16:creationId xmlns:a16="http://schemas.microsoft.com/office/drawing/2014/main" id="{05F84A8F-E4CA-2275-00AB-BDBEC04D60EB}"/>
              </a:ext>
            </a:extLst>
          </p:cNvPr>
          <p:cNvGrpSpPr/>
          <p:nvPr/>
        </p:nvGrpSpPr>
        <p:grpSpPr>
          <a:xfrm>
            <a:off x="8964865" y="5641655"/>
            <a:ext cx="530942" cy="501445"/>
            <a:chOff x="8930834" y="5610054"/>
            <a:chExt cx="530942" cy="501445"/>
          </a:xfrm>
        </p:grpSpPr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FC24CB88-5F29-1263-36A8-F59B22D70B56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FBE05DF7-102D-4377-702F-5B6A43AE9D78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7" name="Таблица 202">
                <a:extLst>
                  <a:ext uri="{FF2B5EF4-FFF2-40B4-BE49-F238E27FC236}">
                    <a16:creationId xmlns:a16="http://schemas.microsoft.com/office/drawing/2014/main" id="{840333ED-5EA9-8D3B-2908-949770C88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45055"/>
                  </p:ext>
                </p:extLst>
              </p:nvPr>
            </p:nvGraphicFramePr>
            <p:xfrm>
              <a:off x="5989572" y="831744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7" name="Таблица 202">
                <a:extLst>
                  <a:ext uri="{FF2B5EF4-FFF2-40B4-BE49-F238E27FC236}">
                    <a16:creationId xmlns:a16="http://schemas.microsoft.com/office/drawing/2014/main" id="{840333ED-5EA9-8D3B-2908-949770C88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45055"/>
                  </p:ext>
                </p:extLst>
              </p:nvPr>
            </p:nvGraphicFramePr>
            <p:xfrm>
              <a:off x="5989572" y="831744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961" r="-5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1961" r="-4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1961" r="-3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1961" r="-2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1961" r="-1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501961" r="-392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961" t="-101667" r="-5039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1961" t="-101667" r="-2039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501961" t="-101667" r="-392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8" name="Прямоугольник: скругленные углы 297">
            <a:extLst>
              <a:ext uri="{FF2B5EF4-FFF2-40B4-BE49-F238E27FC236}">
                <a16:creationId xmlns:a16="http://schemas.microsoft.com/office/drawing/2014/main" id="{81FFD939-D72E-DFDB-058D-D88B055794AC}"/>
              </a:ext>
            </a:extLst>
          </p:cNvPr>
          <p:cNvSpPr/>
          <p:nvPr/>
        </p:nvSpPr>
        <p:spPr>
          <a:xfrm>
            <a:off x="6660041" y="1318010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99" name="Прямоугольник: скругленные углы 298">
            <a:extLst>
              <a:ext uri="{FF2B5EF4-FFF2-40B4-BE49-F238E27FC236}">
                <a16:creationId xmlns:a16="http://schemas.microsoft.com/office/drawing/2014/main" id="{A46B6718-B5B3-0C93-0E97-C9B4802AD327}"/>
              </a:ext>
            </a:extLst>
          </p:cNvPr>
          <p:cNvSpPr/>
          <p:nvPr/>
        </p:nvSpPr>
        <p:spPr>
          <a:xfrm>
            <a:off x="6354559" y="1315893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0" name="Таблица 202">
                <a:extLst>
                  <a:ext uri="{FF2B5EF4-FFF2-40B4-BE49-F238E27FC236}">
                    <a16:creationId xmlns:a16="http://schemas.microsoft.com/office/drawing/2014/main" id="{819F6AFD-2BDB-A428-7FFD-F677AA871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165573"/>
                  </p:ext>
                </p:extLst>
              </p:nvPr>
            </p:nvGraphicFramePr>
            <p:xfrm>
              <a:off x="5830623" y="1725709"/>
              <a:ext cx="123942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0" name="Таблица 202">
                <a:extLst>
                  <a:ext uri="{FF2B5EF4-FFF2-40B4-BE49-F238E27FC236}">
                    <a16:creationId xmlns:a16="http://schemas.microsoft.com/office/drawing/2014/main" id="{819F6AFD-2BDB-A428-7FFD-F677AA871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165573"/>
                  </p:ext>
                </p:extLst>
              </p:nvPr>
            </p:nvGraphicFramePr>
            <p:xfrm>
              <a:off x="5830623" y="1725709"/>
              <a:ext cx="123942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961" r="-3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1961" r="-2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1961" r="-1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1961" r="-392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1961" t="-101667" r="-2039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1961" t="-101667" r="-392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1" name="Прямоугольник: скругленные углы 300">
            <a:extLst>
              <a:ext uri="{FF2B5EF4-FFF2-40B4-BE49-F238E27FC236}">
                <a16:creationId xmlns:a16="http://schemas.microsoft.com/office/drawing/2014/main" id="{CCD7746B-75BA-BF5C-390E-58DBB2AD61D8}"/>
              </a:ext>
            </a:extLst>
          </p:cNvPr>
          <p:cNvSpPr/>
          <p:nvPr/>
        </p:nvSpPr>
        <p:spPr>
          <a:xfrm>
            <a:off x="5875877" y="2214957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2" name="Таблица 202">
                <a:extLst>
                  <a:ext uri="{FF2B5EF4-FFF2-40B4-BE49-F238E27FC236}">
                    <a16:creationId xmlns:a16="http://schemas.microsoft.com/office/drawing/2014/main" id="{0BB00A92-1D0E-B6E3-A2BB-255689C0F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583453"/>
                  </p:ext>
                </p:extLst>
              </p:nvPr>
            </p:nvGraphicFramePr>
            <p:xfrm>
              <a:off x="5740003" y="2578741"/>
              <a:ext cx="123942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2" name="Таблица 202">
                <a:extLst>
                  <a:ext uri="{FF2B5EF4-FFF2-40B4-BE49-F238E27FC236}">
                    <a16:creationId xmlns:a16="http://schemas.microsoft.com/office/drawing/2014/main" id="{0BB00A92-1D0E-B6E3-A2BB-255689C0F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583453"/>
                  </p:ext>
                </p:extLst>
              </p:nvPr>
            </p:nvGraphicFramePr>
            <p:xfrm>
              <a:off x="5740003" y="2578741"/>
              <a:ext cx="123942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1961" r="-3058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101961" r="-2058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201961" r="-1058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01961" r="-588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1961" t="-101667" r="-3058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01961" t="-101667" r="-588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3" name="Прямоугольник: скругленные углы 302">
            <a:extLst>
              <a:ext uri="{FF2B5EF4-FFF2-40B4-BE49-F238E27FC236}">
                <a16:creationId xmlns:a16="http://schemas.microsoft.com/office/drawing/2014/main" id="{0B6AC2E9-5389-FC09-CD01-9AC31DB76965}"/>
              </a:ext>
            </a:extLst>
          </p:cNvPr>
          <p:cNvSpPr/>
          <p:nvPr/>
        </p:nvSpPr>
        <p:spPr>
          <a:xfrm>
            <a:off x="6071053" y="3078137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4" name="Таблица 202">
                <a:extLst>
                  <a:ext uri="{FF2B5EF4-FFF2-40B4-BE49-F238E27FC236}">
                    <a16:creationId xmlns:a16="http://schemas.microsoft.com/office/drawing/2014/main" id="{BDF0A918-9FE6-A58F-221E-17A9810F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999159"/>
                  </p:ext>
                </p:extLst>
              </p:nvPr>
            </p:nvGraphicFramePr>
            <p:xfrm>
              <a:off x="5706020" y="3488853"/>
              <a:ext cx="123942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4" name="Таблица 202">
                <a:extLst>
                  <a:ext uri="{FF2B5EF4-FFF2-40B4-BE49-F238E27FC236}">
                    <a16:creationId xmlns:a16="http://schemas.microsoft.com/office/drawing/2014/main" id="{BDF0A918-9FE6-A58F-221E-17A9810F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999159"/>
                  </p:ext>
                </p:extLst>
              </p:nvPr>
            </p:nvGraphicFramePr>
            <p:xfrm>
              <a:off x="5706020" y="3488853"/>
              <a:ext cx="123942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3922" r="-3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103922" r="-2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203922" r="-1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303922" r="-392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3922" t="-101667" r="-3039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103922" t="-101667" r="-2039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5"/>
                          <a:stretch>
                            <a:fillRect l="-303922" t="-101667" r="-392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06" name="Прямая соединительная линия 305">
            <a:extLst>
              <a:ext uri="{FF2B5EF4-FFF2-40B4-BE49-F238E27FC236}">
                <a16:creationId xmlns:a16="http://schemas.microsoft.com/office/drawing/2014/main" id="{63CD36C9-369F-8E2F-5401-025C9EC2EE72}"/>
              </a:ext>
            </a:extLst>
          </p:cNvPr>
          <p:cNvCxnSpPr/>
          <p:nvPr/>
        </p:nvCxnSpPr>
        <p:spPr>
          <a:xfrm>
            <a:off x="570602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7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2B0041B0-A098-A3EA-484D-7F674613C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814997"/>
                  </p:ext>
                </p:extLst>
              </p:nvPr>
            </p:nvGraphicFramePr>
            <p:xfrm>
              <a:off x="654050" y="2175932"/>
              <a:ext cx="10883900" cy="4074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464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2864901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3225875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1891660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311068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поиска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777669">
                    <a:tc>
                      <a:txBody>
                        <a:bodyPr/>
                        <a:lstStyle/>
                        <a:p>
                          <a:r>
                            <a:rPr lang="ru-RU" sz="2400" b="1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20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20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2000" dirty="0"/>
                        </a:p>
                        <a:p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5920010"/>
                      </a:ext>
                    </a:extLst>
                  </a:tr>
                  <a:tr h="867480">
                    <a:tc>
                      <a:txBody>
                        <a:bodyPr/>
                        <a:lstStyle/>
                        <a:p>
                          <a:r>
                            <a:rPr lang="ru-RU" sz="2400" b="1" dirty="0">
                              <a:solidFill>
                                <a:schemeClr val="tx1"/>
                              </a:solidFill>
                            </a:rPr>
                            <a:t>Сбалансированное бинарное поисковое дерево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𝑚𝑎</m:t>
                                        </m:r>
                                        <m:r>
                                          <a:rPr lang="ru-RU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х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</m:t>
                                    </m:r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х</m:t>
                                    </m:r>
                                  </m:sub>
                                </m:s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=0,..,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l-GR" sz="20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20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1324410"/>
                      </a:ext>
                    </a:extLst>
                  </a:tr>
                  <a:tr h="1447384">
                    <a:tc>
                      <a:txBody>
                        <a:bodyPr/>
                        <a:lstStyle/>
                        <a:p>
                          <a:endParaRPr lang="ru-RU" sz="2400" b="1" dirty="0"/>
                        </a:p>
                        <a:p>
                          <a:r>
                            <a:rPr lang="ru-RU" sz="2400" b="1" dirty="0"/>
                            <a:t>Бор</a:t>
                          </a:r>
                          <a:endParaRPr lang="ru-BY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20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d>
                                    <m:r>
                                      <a:rPr lang="el-G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l-G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20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5533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2B0041B0-A098-A3EA-484D-7F674613C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814997"/>
                  </p:ext>
                </p:extLst>
              </p:nvPr>
            </p:nvGraphicFramePr>
            <p:xfrm>
              <a:off x="654050" y="2175932"/>
              <a:ext cx="10883900" cy="4074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464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2864901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3225875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1891660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поиска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1072706">
                    <a:tc>
                      <a:txBody>
                        <a:bodyPr/>
                        <a:lstStyle/>
                        <a:p>
                          <a:r>
                            <a:rPr lang="ru-RU" sz="2400" b="1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9" t="-36723" r="-179149" b="-245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79" t="-36723" r="-58868" b="-245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452" t="-36723" r="-645" b="-245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92001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ru-RU" sz="2400" b="1" dirty="0">
                              <a:solidFill>
                                <a:schemeClr val="tx1"/>
                              </a:solidFill>
                            </a:rPr>
                            <a:t>Сбалансированное бинарное поисковое дерево</a:t>
                          </a:r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9" t="-124103" r="-179149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79" t="-124103" r="-58868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452" t="-124103" r="-645" b="-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1324410"/>
                      </a:ext>
                    </a:extLst>
                  </a:tr>
                  <a:tr h="1447384">
                    <a:tc>
                      <a:txBody>
                        <a:bodyPr/>
                        <a:lstStyle/>
                        <a:p>
                          <a:endParaRPr lang="ru-RU" sz="2400" b="1" dirty="0"/>
                        </a:p>
                        <a:p>
                          <a:r>
                            <a:rPr lang="ru-RU" sz="2400" b="1" dirty="0"/>
                            <a:t>Бор</a:t>
                          </a:r>
                          <a:endParaRPr lang="ru-BY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9" t="-183613" r="-179149" b="-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79" t="-183613" r="-58868" b="-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452" t="-183613" r="-645" b="-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5333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AED5898-CCDE-39E1-92AE-79612EF8DF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446615"/>
                  </p:ext>
                </p:extLst>
              </p:nvPr>
            </p:nvGraphicFramePr>
            <p:xfrm>
              <a:off x="622300" y="208491"/>
              <a:ext cx="1094740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7191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4010433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3549776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050388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solidFill>
                                <a:schemeClr val="tx1"/>
                              </a:solidFill>
                            </a:rPr>
                            <a:t>Множество строк 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Строка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4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4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ru-RU" sz="24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solidFill>
                                <a:schemeClr val="tx1"/>
                              </a:solidFill>
                            </a:rPr>
                            <a:t>Определить, есть ли строка</a:t>
                          </a:r>
                          <a:r>
                            <a:rPr lang="ru-RU" sz="2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ru-RU" sz="2400" dirty="0">
                              <a:solidFill>
                                <a:schemeClr val="tx1"/>
                              </a:solidFill>
                            </a:rPr>
                            <a:t> в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oMath>
                          </a14:m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AED5898-CCDE-39E1-92AE-79612EF8DF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446615"/>
                  </p:ext>
                </p:extLst>
              </p:nvPr>
            </p:nvGraphicFramePr>
            <p:xfrm>
              <a:off x="622300" y="208491"/>
              <a:ext cx="1094740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7191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4010433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3549776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" t="-4082" r="-22338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650" t="-4082" r="-88754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763" t="-4082" r="-344" b="-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807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1AE0326-B1A9-C781-2992-16391312E651}"/>
              </a:ext>
            </a:extLst>
          </p:cNvPr>
          <p:cNvSpPr/>
          <p:nvPr/>
        </p:nvSpPr>
        <p:spPr>
          <a:xfrm>
            <a:off x="6508892" y="3774372"/>
            <a:ext cx="3369734" cy="2502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14399" y="1353926"/>
                <a:ext cx="10565371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Пусть у нас есть текст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и несколько образцов, которые поступают в режиме </a:t>
                </a:r>
                <a:r>
                  <a:rPr lang="en-US" sz="2400" i="1" dirty="0"/>
                  <a:t>on-line</a:t>
                </a:r>
                <a:r>
                  <a:rPr lang="en-US" sz="2400" dirty="0"/>
                  <a:t> </a:t>
                </a:r>
                <a:r>
                  <a:rPr lang="ru-RU" sz="2400" dirty="0"/>
                  <a:t>из множества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dirty="0"/>
                  <a:t>                 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lvl="1" algn="just"/>
                <a:r>
                  <a:rPr lang="ru-RU" sz="2400" dirty="0"/>
                  <a:t>Найти все подстроки текста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которые совпадали бы с одним из образцов (т.е. необходимо определить, встречается ли образец из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 в качестве подстроки </a:t>
                </a:r>
                <a:r>
                  <a:rPr lang="en-US" sz="2400" dirty="0"/>
                  <a:t> </a:t>
                </a:r>
                <a:r>
                  <a:rPr lang="ru-RU" sz="2400" dirty="0"/>
                  <a:t>в тексте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).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353926"/>
                <a:ext cx="10565371" cy="2308324"/>
              </a:xfrm>
              <a:prstGeom prst="rect">
                <a:avLst/>
              </a:prstGeom>
              <a:blipFill>
                <a:blip r:embed="rId2"/>
                <a:stretch>
                  <a:fillRect l="-750" t="-2111" r="-866" b="-5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множества образцов в строке</a:t>
            </a:r>
            <a:r>
              <a:rPr lang="en-US" sz="3200" dirty="0"/>
              <a:t> </a:t>
            </a:r>
            <a:endParaRPr lang="ru-RU" sz="3200" dirty="0"/>
          </a:p>
          <a:p>
            <a:pPr algn="ctr"/>
            <a:r>
              <a:rPr lang="ru-RU" sz="3200" dirty="0"/>
              <a:t>в режиме </a:t>
            </a:r>
            <a:r>
              <a:rPr lang="en-US" sz="3200" dirty="0"/>
              <a:t>on-line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A9B2EE75-C319-CDA3-821C-35EEAA8E2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057507"/>
                  </p:ext>
                </p:extLst>
              </p:nvPr>
            </p:nvGraphicFramePr>
            <p:xfrm>
              <a:off x="914399" y="4389105"/>
              <a:ext cx="4665138" cy="792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523">
                      <a:extLst>
                        <a:ext uri="{9D8B030D-6E8A-4147-A177-3AD203B41FA5}">
                          <a16:colId xmlns:a16="http://schemas.microsoft.com/office/drawing/2014/main" val="3504774712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3710951338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1729834854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3598906257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2445602865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608688436"/>
                        </a:ext>
                      </a:extLst>
                    </a:gridCol>
                  </a:tblGrid>
                  <a:tr h="1812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4058783"/>
                      </a:ext>
                    </a:extLst>
                  </a:tr>
                  <a:tr h="42673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…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656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A9B2EE75-C319-CDA3-821C-35EEAA8E2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057507"/>
                  </p:ext>
                </p:extLst>
              </p:nvPr>
            </p:nvGraphicFramePr>
            <p:xfrm>
              <a:off x="914399" y="4389105"/>
              <a:ext cx="4665138" cy="792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523">
                      <a:extLst>
                        <a:ext uri="{9D8B030D-6E8A-4147-A177-3AD203B41FA5}">
                          <a16:colId xmlns:a16="http://schemas.microsoft.com/office/drawing/2014/main" val="3504774712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3710951338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1729834854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3598906257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2445602865"/>
                        </a:ext>
                      </a:extLst>
                    </a:gridCol>
                    <a:gridCol w="777523">
                      <a:extLst>
                        <a:ext uri="{9D8B030D-6E8A-4147-A177-3AD203B41FA5}">
                          <a16:colId xmlns:a16="http://schemas.microsoft.com/office/drawing/2014/main" val="6086884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81" r="-500781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81" r="-400781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r="-1563" b="-1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058783"/>
                      </a:ext>
                    </a:extLst>
                  </a:tr>
                  <a:tr h="42673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…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6565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8ACBCD-6CE3-7873-F042-C96EE8366A6F}"/>
                  </a:ext>
                </a:extLst>
              </p:cNvPr>
              <p:cNvSpPr txBox="1"/>
              <p:nvPr/>
            </p:nvSpPr>
            <p:spPr>
              <a:xfrm>
                <a:off x="425788" y="4358612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8ACBCD-6CE3-7873-F042-C96EE8366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8" y="4358612"/>
                <a:ext cx="4430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00A7BF7-48AE-3E77-89FE-F0678A5511DD}"/>
              </a:ext>
            </a:extLst>
          </p:cNvPr>
          <p:cNvSpPr txBox="1"/>
          <p:nvPr/>
        </p:nvSpPr>
        <p:spPr>
          <a:xfrm>
            <a:off x="7139945" y="5137391"/>
            <a:ext cx="5403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745D45C8-BAA5-83B9-5763-0A212AB01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9987"/>
              </p:ext>
            </p:extLst>
          </p:nvPr>
        </p:nvGraphicFramePr>
        <p:xfrm>
          <a:off x="7112000" y="5658742"/>
          <a:ext cx="22690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78">
                  <a:extLst>
                    <a:ext uri="{9D8B030D-6E8A-4147-A177-3AD203B41FA5}">
                      <a16:colId xmlns:a16="http://schemas.microsoft.com/office/drawing/2014/main" val="3504774712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3710951338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1729834854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3598906257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2445602865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608688436"/>
                    </a:ext>
                  </a:extLst>
                </a:gridCol>
              </a:tblGrid>
              <a:tr h="35259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56551"/>
                  </a:ext>
                </a:extLst>
              </a:tr>
            </a:tbl>
          </a:graphicData>
        </a:graphic>
      </p:graphicFrame>
      <p:graphicFrame>
        <p:nvGraphicFramePr>
          <p:cNvPr id="13" name="Таблица 3">
            <a:extLst>
              <a:ext uri="{FF2B5EF4-FFF2-40B4-BE49-F238E27FC236}">
                <a16:creationId xmlns:a16="http://schemas.microsoft.com/office/drawing/2014/main" id="{907AA6F5-EBAC-C16A-F802-6DDD18A5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53801"/>
              </p:ext>
            </p:extLst>
          </p:nvPr>
        </p:nvGraphicFramePr>
        <p:xfrm>
          <a:off x="7112000" y="4099547"/>
          <a:ext cx="22690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78">
                  <a:extLst>
                    <a:ext uri="{9D8B030D-6E8A-4147-A177-3AD203B41FA5}">
                      <a16:colId xmlns:a16="http://schemas.microsoft.com/office/drawing/2014/main" val="3504774712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3710951338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1729834854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3598906257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2445602865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608688436"/>
                    </a:ext>
                  </a:extLst>
                </a:gridCol>
              </a:tblGrid>
              <a:tr h="35259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56551"/>
                  </a:ext>
                </a:extLst>
              </a:tr>
            </a:tbl>
          </a:graphicData>
        </a:graphic>
      </p:graphicFrame>
      <p:graphicFrame>
        <p:nvGraphicFramePr>
          <p:cNvPr id="14" name="Таблица 3">
            <a:extLst>
              <a:ext uri="{FF2B5EF4-FFF2-40B4-BE49-F238E27FC236}">
                <a16:creationId xmlns:a16="http://schemas.microsoft.com/office/drawing/2014/main" id="{01F7A258-20C1-2F73-1878-D423274E4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47024"/>
              </p:ext>
            </p:extLst>
          </p:nvPr>
        </p:nvGraphicFramePr>
        <p:xfrm>
          <a:off x="7112000" y="4631169"/>
          <a:ext cx="22690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78">
                  <a:extLst>
                    <a:ext uri="{9D8B030D-6E8A-4147-A177-3AD203B41FA5}">
                      <a16:colId xmlns:a16="http://schemas.microsoft.com/office/drawing/2014/main" val="3504774712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3710951338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1729834854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3598906257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2445602865"/>
                    </a:ext>
                  </a:extLst>
                </a:gridCol>
                <a:gridCol w="378178">
                  <a:extLst>
                    <a:ext uri="{9D8B030D-6E8A-4147-A177-3AD203B41FA5}">
                      <a16:colId xmlns:a16="http://schemas.microsoft.com/office/drawing/2014/main" val="608688436"/>
                    </a:ext>
                  </a:extLst>
                </a:gridCol>
              </a:tblGrid>
              <a:tr h="35259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56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C1884-B928-51B1-0F0A-0DE0F6BF8C48}"/>
                  </a:ext>
                </a:extLst>
              </p:cNvPr>
              <p:cNvSpPr txBox="1"/>
              <p:nvPr/>
            </p:nvSpPr>
            <p:spPr>
              <a:xfrm>
                <a:off x="6595788" y="4099547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2C1884-B928-51B1-0F0A-0DE0F6BF8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788" y="4099547"/>
                <a:ext cx="4565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E01A3-7DE1-EB69-D0FF-3CF98D6DCAF1}"/>
                  </a:ext>
                </a:extLst>
              </p:cNvPr>
              <p:cNvSpPr txBox="1"/>
              <p:nvPr/>
            </p:nvSpPr>
            <p:spPr>
              <a:xfrm>
                <a:off x="6599974" y="458444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E01A3-7DE1-EB69-D0FF-3CF98D6DC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974" y="4584441"/>
                <a:ext cx="451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A8CFA-AD10-FC97-C05E-629350551DE2}"/>
                  </a:ext>
                </a:extLst>
              </p:cNvPr>
              <p:cNvSpPr txBox="1"/>
              <p:nvPr/>
            </p:nvSpPr>
            <p:spPr>
              <a:xfrm>
                <a:off x="6510867" y="5615586"/>
                <a:ext cx="690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A8CFA-AD10-FC97-C05E-629350551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867" y="5615586"/>
                <a:ext cx="6903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254CA5-C1BF-F34A-90DA-7C970396240B}"/>
                  </a:ext>
                </a:extLst>
              </p:cNvPr>
              <p:cNvSpPr txBox="1"/>
              <p:nvPr/>
            </p:nvSpPr>
            <p:spPr>
              <a:xfrm>
                <a:off x="6107853" y="3637882"/>
                <a:ext cx="428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254CA5-C1BF-F34A-90DA-7C9703962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53" y="3637882"/>
                <a:ext cx="42832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78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5667" y="1583309"/>
            <a:ext cx="8180666" cy="41549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/>
            <a:endParaRPr lang="ru-RU" sz="2400" dirty="0"/>
          </a:p>
          <a:p>
            <a:r>
              <a:rPr lang="ru-RU" sz="3600" dirty="0"/>
              <a:t>Решить задачу можно эффективно, </a:t>
            </a:r>
          </a:p>
          <a:p>
            <a:r>
              <a:rPr lang="ru-RU" sz="3600" dirty="0"/>
              <a:t>используя такие структуры данных, как </a:t>
            </a:r>
            <a:endParaRPr lang="en-US" sz="3600" dirty="0"/>
          </a:p>
          <a:p>
            <a:endParaRPr lang="en-US" sz="36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ru-RU" sz="3600" b="1" dirty="0" err="1"/>
              <a:t>суффиксный</a:t>
            </a:r>
            <a:r>
              <a:rPr lang="ru-RU" sz="3600" b="1" dirty="0"/>
              <a:t> бор</a:t>
            </a:r>
          </a:p>
          <a:p>
            <a:pPr lvl="2"/>
            <a:endParaRPr lang="en-US" sz="3600" b="1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ru-RU" sz="3600" b="1" dirty="0" err="1"/>
              <a:t>суффиксный</a:t>
            </a:r>
            <a:r>
              <a:rPr lang="ru-RU" sz="3600" b="1" dirty="0"/>
              <a:t> массив </a:t>
            </a:r>
            <a:endParaRPr lang="ru-RU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множества образцов в строке</a:t>
            </a:r>
            <a:r>
              <a:rPr lang="en-US" sz="3200" dirty="0"/>
              <a:t> </a:t>
            </a:r>
            <a:endParaRPr lang="ru-RU" sz="3200" dirty="0"/>
          </a:p>
          <a:p>
            <a:pPr algn="ctr"/>
            <a:r>
              <a:rPr lang="ru-RU" sz="3200" dirty="0"/>
              <a:t>в режиме реального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07923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множества образцов в строке</a:t>
            </a:r>
            <a:r>
              <a:rPr lang="en-US" sz="3200" dirty="0"/>
              <a:t> </a:t>
            </a:r>
            <a:endParaRPr lang="ru-RU" sz="3200" dirty="0"/>
          </a:p>
          <a:p>
            <a:pPr algn="ctr"/>
            <a:r>
              <a:rPr lang="ru-RU" sz="3200" dirty="0"/>
              <a:t>в режиме реального времени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6A9042-8C2D-1FBD-ADB4-199F29CD0C69}"/>
              </a:ext>
            </a:extLst>
          </p:cNvPr>
          <p:cNvSpPr/>
          <p:nvPr/>
        </p:nvSpPr>
        <p:spPr>
          <a:xfrm>
            <a:off x="3963124" y="2345310"/>
            <a:ext cx="4265753" cy="21852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/>
            <a:endParaRPr lang="ru-RU" sz="2400" dirty="0"/>
          </a:p>
          <a:p>
            <a:pPr lvl="2" algn="ctr"/>
            <a:r>
              <a:rPr lang="ru-RU" sz="4400" b="1" dirty="0" err="1"/>
              <a:t>Суффиксный</a:t>
            </a:r>
            <a:r>
              <a:rPr lang="ru-RU" sz="4400" b="1" dirty="0"/>
              <a:t> бор</a:t>
            </a:r>
            <a:endParaRPr lang="ru-RU" sz="4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920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A9D43-4BBE-493C-45D1-BDFD5620111D}"/>
                  </a:ext>
                </a:extLst>
              </p:cNvPr>
              <p:cNvSpPr txBox="1"/>
              <p:nvPr/>
            </p:nvSpPr>
            <p:spPr>
              <a:xfrm>
                <a:off x="203020" y="0"/>
                <a:ext cx="83079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Суффиксный бор</a:t>
                </a:r>
                <a:r>
                  <a:rPr lang="ru-RU" sz="2400" dirty="0"/>
                  <a:t> -  структура данных бор, построенная для всех суффиксов текста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A9D43-4BBE-493C-45D1-BDFD5620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20" y="0"/>
                <a:ext cx="8307917" cy="830997"/>
              </a:xfrm>
              <a:prstGeom prst="rect">
                <a:avLst/>
              </a:prstGeom>
              <a:blipFill>
                <a:blip r:embed="rId2"/>
                <a:stretch>
                  <a:fillRect l="-1101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484226"/>
                  </p:ext>
                </p:extLst>
              </p:nvPr>
            </p:nvGraphicFramePr>
            <p:xfrm>
              <a:off x="3621293" y="1086734"/>
              <a:ext cx="2171190" cy="2640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208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57798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799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0-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484226"/>
                  </p:ext>
                </p:extLst>
              </p:nvPr>
            </p:nvGraphicFramePr>
            <p:xfrm>
              <a:off x="3621293" y="1086734"/>
              <a:ext cx="2171190" cy="2640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208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57798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799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0-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38" t="-8065" r="-772" b="-6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38" t="-108065" r="-772" b="-5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38" t="-208065" r="-772" b="-4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38" t="-308065" r="-772" b="-3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38" t="-408065" r="-772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38" t="-508065" r="-772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38" t="-608065" r="-772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300447E-2C40-4230-3A50-6EDE23877CC7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C88DCA-E504-8553-8373-6F7CA5EB05E3}"/>
              </a:ext>
            </a:extLst>
          </p:cNvPr>
          <p:cNvSpPr/>
          <p:nvPr/>
        </p:nvSpPr>
        <p:spPr>
          <a:xfrm>
            <a:off x="7720570" y="4660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D50CB78-7083-B144-1A86-D2FD70641843}"/>
              </a:ext>
            </a:extLst>
          </p:cNvPr>
          <p:cNvSpPr/>
          <p:nvPr/>
        </p:nvSpPr>
        <p:spPr>
          <a:xfrm>
            <a:off x="7769763" y="378158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6E841FC-7CED-4F52-3F92-6E7847DC167E}"/>
              </a:ext>
            </a:extLst>
          </p:cNvPr>
          <p:cNvSpPr/>
          <p:nvPr/>
        </p:nvSpPr>
        <p:spPr>
          <a:xfrm>
            <a:off x="7877289" y="2015256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9A0BAAE-CBC2-7782-BA1D-6E4689A6272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59AB88-9282-30D9-DC1D-9F47D7D8C0CF}"/>
                  </a:ext>
                </a:extLst>
              </p:cNvPr>
              <p:cNvSpPr txBox="1"/>
              <p:nvPr/>
            </p:nvSpPr>
            <p:spPr>
              <a:xfrm>
                <a:off x="8263860" y="61228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59AB88-9282-30D9-DC1D-9F47D7D8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860" y="612283"/>
                <a:ext cx="3714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122FB0-F4E9-6A26-5736-B1E7FB1E0632}"/>
                  </a:ext>
                </a:extLst>
              </p:cNvPr>
              <p:cNvSpPr txBox="1"/>
              <p:nvPr/>
            </p:nvSpPr>
            <p:spPr>
              <a:xfrm>
                <a:off x="8173078" y="161563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122FB0-F4E9-6A26-5736-B1E7FB1E0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078" y="1615630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D966A74-93B9-9DC0-88EA-F1C413775AC8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8142760" y="1613875"/>
            <a:ext cx="68059" cy="40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F4ADF77-D7BB-4276-5E41-486493D8E4C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090296" y="2516701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ABFCDB-BB3B-985A-0D77-C231681B08D0}"/>
                  </a:ext>
                </a:extLst>
              </p:cNvPr>
              <p:cNvSpPr txBox="1"/>
              <p:nvPr/>
            </p:nvSpPr>
            <p:spPr>
              <a:xfrm>
                <a:off x="8106198" y="243450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ABFCDB-BB3B-985A-0D77-C231681B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98" y="2434503"/>
                <a:ext cx="3714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F6F9D3B-DCBB-F5A9-5EB4-DDAA3A45523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8035234" y="3322579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72BCF9-9D49-C6AC-CC58-38CC0D955604}"/>
                  </a:ext>
                </a:extLst>
              </p:cNvPr>
              <p:cNvSpPr txBox="1"/>
              <p:nvPr/>
            </p:nvSpPr>
            <p:spPr>
              <a:xfrm>
                <a:off x="8042405" y="328902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72BCF9-9D49-C6AC-CC58-38CC0D955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3289029"/>
                <a:ext cx="3506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4567D47-1CB3-07DA-259B-00770A94EA92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 flipH="1">
            <a:off x="7986041" y="4283027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D20590-90BA-7317-F4A6-AA10EE3AF60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7986041" y="5162318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EF8515A-B5D6-94BB-A8D1-6D6370CAB973}"/>
                  </a:ext>
                </a:extLst>
              </p:cNvPr>
              <p:cNvSpPr txBox="1"/>
              <p:nvPr/>
            </p:nvSpPr>
            <p:spPr>
              <a:xfrm>
                <a:off x="8042405" y="421592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EF8515A-B5D6-94BB-A8D1-6D6370CA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4215927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C2FAEE-6F62-4104-2D7F-2A6F5D63779D}"/>
                  </a:ext>
                </a:extLst>
              </p:cNvPr>
              <p:cNvSpPr txBox="1"/>
              <p:nvPr/>
            </p:nvSpPr>
            <p:spPr>
              <a:xfrm>
                <a:off x="8046166" y="5108645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C2FAEE-6F62-4104-2D7F-2A6F5D637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166" y="5108645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Овал 81">
            <a:extLst>
              <a:ext uri="{FF2B5EF4-FFF2-40B4-BE49-F238E27FC236}">
                <a16:creationId xmlns:a16="http://schemas.microsoft.com/office/drawing/2014/main" id="{FE533CB0-32EF-E5C3-FEA5-E6D989C3EFDA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343343E9-E407-ED67-1286-C0FBA1FA4D40}"/>
              </a:ext>
            </a:extLst>
          </p:cNvPr>
          <p:cNvCxnSpPr>
            <a:stCxn id="6" idx="4"/>
            <a:endCxn id="82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13298DB-F750-F309-4B8E-6F6868EF1E66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9190060-DD09-A89C-1DD4-ADB680C67BD0}"/>
                  </a:ext>
                </a:extLst>
              </p:cNvPr>
              <p:cNvSpPr txBox="1"/>
              <p:nvPr/>
            </p:nvSpPr>
            <p:spPr>
              <a:xfrm>
                <a:off x="9096369" y="62518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9190060-DD09-A89C-1DD4-ADB680C67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369" y="625182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22CFA2-296B-BB73-2D4C-6F70A798CCE3}"/>
                  </a:ext>
                </a:extLst>
              </p:cNvPr>
              <p:cNvSpPr txBox="1"/>
              <p:nvPr/>
            </p:nvSpPr>
            <p:spPr>
              <a:xfrm>
                <a:off x="9163233" y="163387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22CFA2-296B-BB73-2D4C-6F70A798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233" y="1633872"/>
                <a:ext cx="3714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Овал 89">
            <a:extLst>
              <a:ext uri="{FF2B5EF4-FFF2-40B4-BE49-F238E27FC236}">
                <a16:creationId xmlns:a16="http://schemas.microsoft.com/office/drawing/2014/main" id="{431F9C51-30B1-F598-46CD-DB1DE4C620BC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84D3CB4-D56B-B499-8886-F7ED6A885622}"/>
              </a:ext>
            </a:extLst>
          </p:cNvPr>
          <p:cNvSpPr/>
          <p:nvPr/>
        </p:nvSpPr>
        <p:spPr>
          <a:xfrm>
            <a:off x="10385002" y="296704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D6474B2E-4DD3-A86C-95D1-7C22612987E2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A84D6B44-E710-D2EC-0C0B-534C185AB73E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6362AA1-7954-1FB5-F313-0F36F5C53164}"/>
              </a:ext>
            </a:extLst>
          </p:cNvPr>
          <p:cNvCxnSpPr>
            <a:stCxn id="83" idx="4"/>
            <a:endCxn id="90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C273706-A23A-7483-BE3E-5B0ACA754AF0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CE21DA48-E98A-A337-768C-6791EE62E1B3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0435393A-02B0-9CF9-B71E-36326629C71F}"/>
              </a:ext>
            </a:extLst>
          </p:cNvPr>
          <p:cNvCxnSpPr>
            <a:stCxn id="94" idx="4"/>
            <a:endCxn id="91" idx="0"/>
          </p:cNvCxnSpPr>
          <p:nvPr/>
        </p:nvCxnSpPr>
        <p:spPr>
          <a:xfrm>
            <a:off x="9181944" y="5271902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076ABD8-63C5-7F94-40EC-D765ECFF3A82}"/>
                  </a:ext>
                </a:extLst>
              </p:cNvPr>
              <p:cNvSpPr txBox="1"/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076ABD8-63C5-7F94-40EC-D765ECFF3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3D690B9-5F42-998E-CBFB-F14736466B13}"/>
                  </a:ext>
                </a:extLst>
              </p:cNvPr>
              <p:cNvSpPr txBox="1"/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3D690B9-5F42-998E-CBFB-F1473646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8C4BD57-1829-4A7D-EB32-FB6540B376DB}"/>
                  </a:ext>
                </a:extLst>
              </p:cNvPr>
              <p:cNvSpPr txBox="1"/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8C4BD57-1829-4A7D-EB32-FB6540B37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C46554-06F5-AF40-7A38-E7122FD8DBBE}"/>
                  </a:ext>
                </a:extLst>
              </p:cNvPr>
              <p:cNvSpPr txBox="1"/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C46554-06F5-AF40-7A38-E7122FD8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Овал 109">
            <a:extLst>
              <a:ext uri="{FF2B5EF4-FFF2-40B4-BE49-F238E27FC236}">
                <a16:creationId xmlns:a16="http://schemas.microsoft.com/office/drawing/2014/main" id="{9F0C2712-AED4-6B00-027A-2742278376AC}"/>
              </a:ext>
            </a:extLst>
          </p:cNvPr>
          <p:cNvSpPr/>
          <p:nvPr/>
        </p:nvSpPr>
        <p:spPr>
          <a:xfrm>
            <a:off x="10200810" y="201118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6EF373DA-4D48-BFAB-0FE9-4B87CF7D640F}"/>
              </a:ext>
            </a:extLst>
          </p:cNvPr>
          <p:cNvSpPr/>
          <p:nvPr/>
        </p:nvSpPr>
        <p:spPr>
          <a:xfrm>
            <a:off x="9858339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ACA064E8-350C-906C-CB48-B20EB8460642}"/>
              </a:ext>
            </a:extLst>
          </p:cNvPr>
          <p:cNvCxnSpPr>
            <a:endCxn id="111" idx="0"/>
          </p:cNvCxnSpPr>
          <p:nvPr/>
        </p:nvCxnSpPr>
        <p:spPr>
          <a:xfrm>
            <a:off x="9137392" y="612045"/>
            <a:ext cx="986418" cy="5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4B208349-6728-773E-349C-F3A7319E4A41}"/>
              </a:ext>
            </a:extLst>
          </p:cNvPr>
          <p:cNvCxnSpPr>
            <a:stCxn id="111" idx="4"/>
            <a:endCxn id="110" idx="0"/>
          </p:cNvCxnSpPr>
          <p:nvPr/>
        </p:nvCxnSpPr>
        <p:spPr>
          <a:xfrm>
            <a:off x="10123810" y="1653346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35722AFA-8584-181E-ED63-8A106D587BEC}"/>
              </a:ext>
            </a:extLst>
          </p:cNvPr>
          <p:cNvCxnSpPr>
            <a:stCxn id="110" idx="4"/>
            <a:endCxn id="92" idx="0"/>
          </p:cNvCxnSpPr>
          <p:nvPr/>
        </p:nvCxnSpPr>
        <p:spPr>
          <a:xfrm>
            <a:off x="10466281" y="2512626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359E6233-A91E-64FC-F408-6B909ECFCA2E}"/>
              </a:ext>
            </a:extLst>
          </p:cNvPr>
          <p:cNvCxnSpPr>
            <a:stCxn id="92" idx="4"/>
            <a:endCxn id="9" idx="0"/>
          </p:cNvCxnSpPr>
          <p:nvPr/>
        </p:nvCxnSpPr>
        <p:spPr>
          <a:xfrm>
            <a:off x="10650473" y="3468485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55B5B4C-590B-8F0A-9990-D84056FB1630}"/>
                  </a:ext>
                </a:extLst>
              </p:cNvPr>
              <p:cNvSpPr txBox="1"/>
              <p:nvPr/>
            </p:nvSpPr>
            <p:spPr>
              <a:xfrm>
                <a:off x="9670753" y="612283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55B5B4C-590B-8F0A-9990-D84056FB1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53" y="612283"/>
                <a:ext cx="3506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09C5F04-3EED-DCBB-918C-E4ED84D89F2F}"/>
                  </a:ext>
                </a:extLst>
              </p:cNvPr>
              <p:cNvSpPr txBox="1"/>
              <p:nvPr/>
            </p:nvSpPr>
            <p:spPr>
              <a:xfrm>
                <a:off x="10295045" y="150565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09C5F04-3EED-DCBB-918C-E4ED84D8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45" y="1505652"/>
                <a:ext cx="3714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6B7C2FC-5A02-5DFD-8071-1CE09AF72AC8}"/>
                  </a:ext>
                </a:extLst>
              </p:cNvPr>
              <p:cNvSpPr txBox="1"/>
              <p:nvPr/>
            </p:nvSpPr>
            <p:spPr>
              <a:xfrm>
                <a:off x="10823650" y="334806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6B7C2FC-5A02-5DFD-8071-1CE09AF72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650" y="3348061"/>
                <a:ext cx="37144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2C9125-52F7-C5FB-99C0-75D19C2B7120}"/>
                  </a:ext>
                </a:extLst>
              </p:cNvPr>
              <p:cNvSpPr txBox="1"/>
              <p:nvPr/>
            </p:nvSpPr>
            <p:spPr>
              <a:xfrm>
                <a:off x="10569326" y="247410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2C9125-52F7-C5FB-99C0-75D19C2B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326" y="2474109"/>
                <a:ext cx="36766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9EECBD-EE6F-B21C-33C4-81E8333EB6B7}"/>
                  </a:ext>
                </a:extLst>
              </p:cNvPr>
              <p:cNvSpPr txBox="1"/>
              <p:nvPr/>
            </p:nvSpPr>
            <p:spPr>
              <a:xfrm>
                <a:off x="211382" y="888380"/>
                <a:ext cx="2179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𝒂𝒃𝒂𝒄𝒂𝒃𝒂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9EECBD-EE6F-B21C-33C4-81E8333E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" y="888380"/>
                <a:ext cx="2179616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F475F040-E65C-CCFE-2A07-E6D631E5562D}"/>
              </a:ext>
            </a:extLst>
          </p:cNvPr>
          <p:cNvGrpSpPr/>
          <p:nvPr/>
        </p:nvGrpSpPr>
        <p:grpSpPr>
          <a:xfrm>
            <a:off x="10693218" y="3911762"/>
            <a:ext cx="530942" cy="501445"/>
            <a:chOff x="10693218" y="3911762"/>
            <a:chExt cx="530942" cy="501445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2BA801B-045F-C4BF-0B65-18BEE6BFDEFA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/>
                <p:nvPr/>
              </p:nvSpPr>
              <p:spPr>
                <a:xfrm>
                  <a:off x="10767453" y="3985707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7453" y="3985707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066D7EFE-7800-5850-D90B-D1EC719E4E55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9C07C1C-A7AD-A1DD-FE81-330E60E34C9C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1B4A150-1434-865A-C9FE-F856FE9453DF}"/>
              </a:ext>
            </a:extLst>
          </p:cNvPr>
          <p:cNvGrpSpPr/>
          <p:nvPr/>
        </p:nvGrpSpPr>
        <p:grpSpPr>
          <a:xfrm>
            <a:off x="7803999" y="2821134"/>
            <a:ext cx="530942" cy="501445"/>
            <a:chOff x="7607106" y="2851397"/>
            <a:chExt cx="530942" cy="501445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7385EDC6-5255-D20C-A938-0420FABE06B9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/>
                <p:nvPr/>
              </p:nvSpPr>
              <p:spPr>
                <a:xfrm>
                  <a:off x="7692889" y="290559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2889" y="2905593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8FC00670-D403-715A-DADB-F645D2761C55}"/>
              </a:ext>
            </a:extLst>
          </p:cNvPr>
          <p:cNvGrpSpPr/>
          <p:nvPr/>
        </p:nvGrpSpPr>
        <p:grpSpPr>
          <a:xfrm>
            <a:off x="7672187" y="6245717"/>
            <a:ext cx="642354" cy="501445"/>
            <a:chOff x="6754388" y="6261919"/>
            <a:chExt cx="642354" cy="501445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8AB18A-EAB8-101B-946A-66F3BFA6F343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/>
                <p:nvPr/>
              </p:nvSpPr>
              <p:spPr>
                <a:xfrm>
                  <a:off x="6754388" y="6345025"/>
                  <a:ext cx="642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388" y="6345025"/>
                  <a:ext cx="64235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4A02EF6A-9D4D-D6B8-CC3D-F6AA29CF4136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CD121555-9378-0E8D-45A0-08FC7345E3FA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/>
                <p:nvPr/>
              </p:nvSpPr>
              <p:spPr>
                <a:xfrm>
                  <a:off x="8920180" y="2165497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80" y="2165497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Овал 152">
            <a:extLst>
              <a:ext uri="{FF2B5EF4-FFF2-40B4-BE49-F238E27FC236}">
                <a16:creationId xmlns:a16="http://schemas.microsoft.com/office/drawing/2014/main" id="{599C7DB3-0823-195C-629E-0899AD744FF8}"/>
              </a:ext>
            </a:extLst>
          </p:cNvPr>
          <p:cNvSpPr/>
          <p:nvPr/>
        </p:nvSpPr>
        <p:spPr>
          <a:xfrm>
            <a:off x="7176283" y="20344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8D28CDB8-513D-5152-147C-A439B306838D}"/>
              </a:ext>
            </a:extLst>
          </p:cNvPr>
          <p:cNvSpPr/>
          <p:nvPr/>
        </p:nvSpPr>
        <p:spPr>
          <a:xfrm>
            <a:off x="6967312" y="2906745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A61B45E6-9A46-1CA3-B7DD-3096C3AC15F4}"/>
              </a:ext>
            </a:extLst>
          </p:cNvPr>
          <p:cNvCxnSpPr>
            <a:stCxn id="8" idx="4"/>
            <a:endCxn id="153" idx="0"/>
          </p:cNvCxnSpPr>
          <p:nvPr/>
        </p:nvCxnSpPr>
        <p:spPr>
          <a:xfrm flipH="1">
            <a:off x="7441754" y="1613875"/>
            <a:ext cx="769065" cy="42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1EDF387-DE4E-7D4E-DBC5-AE30A2DE79E4}"/>
                  </a:ext>
                </a:extLst>
              </p:cNvPr>
              <p:cNvSpPr txBox="1"/>
              <p:nvPr/>
            </p:nvSpPr>
            <p:spPr>
              <a:xfrm>
                <a:off x="7517126" y="144920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1EDF387-DE4E-7D4E-DBC5-AE30A2DE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26" y="1449206"/>
                <a:ext cx="35067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Прямая со стрелкой 172">
            <a:extLst>
              <a:ext uri="{FF2B5EF4-FFF2-40B4-BE49-F238E27FC236}">
                <a16:creationId xmlns:a16="http://schemas.microsoft.com/office/drawing/2014/main" id="{2BD87A79-7E73-A53D-4612-CC59734EA8B6}"/>
              </a:ext>
            </a:extLst>
          </p:cNvPr>
          <p:cNvCxnSpPr>
            <a:stCxn id="153" idx="4"/>
            <a:endCxn id="154" idx="0"/>
          </p:cNvCxnSpPr>
          <p:nvPr/>
        </p:nvCxnSpPr>
        <p:spPr>
          <a:xfrm flipH="1">
            <a:off x="7232783" y="2535918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835BAE6-8557-B78D-CDF4-960FF17588EC}"/>
                  </a:ext>
                </a:extLst>
              </p:cNvPr>
              <p:cNvSpPr txBox="1"/>
              <p:nvPr/>
            </p:nvSpPr>
            <p:spPr>
              <a:xfrm>
                <a:off x="6994176" y="244115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835BAE6-8557-B78D-CDF4-960FF1758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176" y="2441150"/>
                <a:ext cx="37144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2A6969D-34B2-56BD-E38E-E401D0F50F75}"/>
                  </a:ext>
                </a:extLst>
              </p:cNvPr>
              <p:cNvSpPr txBox="1"/>
              <p:nvPr/>
            </p:nvSpPr>
            <p:spPr>
              <a:xfrm>
                <a:off x="6781429" y="337440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2A6969D-34B2-56BD-E38E-E401D0F50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429" y="3374406"/>
                <a:ext cx="36766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4E9B40EA-AD2D-A198-03E3-F00115405675}"/>
              </a:ext>
            </a:extLst>
          </p:cNvPr>
          <p:cNvGrpSpPr/>
          <p:nvPr/>
        </p:nvGrpSpPr>
        <p:grpSpPr>
          <a:xfrm>
            <a:off x="6811865" y="4701818"/>
            <a:ext cx="530942" cy="501445"/>
            <a:chOff x="6891250" y="3781582"/>
            <a:chExt cx="530942" cy="501445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36DA49E-C288-CFEC-7FED-A1FDC62D97C8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/>
                <p:nvPr/>
              </p:nvSpPr>
              <p:spPr>
                <a:xfrm>
                  <a:off x="6984405" y="384763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405" y="3847638"/>
                  <a:ext cx="365806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042BF961-63DD-50BC-0B7D-60E392928CBB}"/>
              </a:ext>
            </a:extLst>
          </p:cNvPr>
          <p:cNvGrpSpPr/>
          <p:nvPr/>
        </p:nvGrpSpPr>
        <p:grpSpPr>
          <a:xfrm>
            <a:off x="8930834" y="5610054"/>
            <a:ext cx="530942" cy="501445"/>
            <a:chOff x="8930834" y="5610054"/>
            <a:chExt cx="530942" cy="501445"/>
          </a:xfrm>
        </p:grpSpPr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4092021D-342A-8959-87EB-0602D1A8A8D5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/>
                <p:nvPr/>
              </p:nvSpPr>
              <p:spPr>
                <a:xfrm>
                  <a:off x="9006221" y="569671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6221" y="5696713"/>
                  <a:ext cx="36580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1513CEC5-A93C-FBAC-2CDC-373835956051}"/>
              </a:ext>
            </a:extLst>
          </p:cNvPr>
          <p:cNvSpPr/>
          <p:nvPr/>
        </p:nvSpPr>
        <p:spPr>
          <a:xfrm>
            <a:off x="7732918" y="549484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C57A160-D238-3F7D-853C-2040E5EE3373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7988772" y="5996293"/>
            <a:ext cx="9617" cy="2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CC742A-C1AC-482D-9508-889F8A9974B2}"/>
                  </a:ext>
                </a:extLst>
              </p:cNvPr>
              <p:cNvSpPr txBox="1"/>
              <p:nvPr/>
            </p:nvSpPr>
            <p:spPr>
              <a:xfrm>
                <a:off x="8066238" y="587162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CC742A-C1AC-482D-9508-889F8A997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238" y="5871624"/>
                <a:ext cx="37144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FB19CF67-C636-962E-A813-468BA810EFE6}"/>
              </a:ext>
            </a:extLst>
          </p:cNvPr>
          <p:cNvSpPr/>
          <p:nvPr/>
        </p:nvSpPr>
        <p:spPr>
          <a:xfrm>
            <a:off x="6902100" y="377673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0A19FD-77C1-CAA0-9320-6CE363564DF7}"/>
                  </a:ext>
                </a:extLst>
              </p:cNvPr>
              <p:cNvSpPr txBox="1"/>
              <p:nvPr/>
            </p:nvSpPr>
            <p:spPr>
              <a:xfrm>
                <a:off x="6605449" y="425049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0A19FD-77C1-CAA0-9320-6CE36356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49" y="4250499"/>
                <a:ext cx="37144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82DA06D-63FE-1E02-EA6A-12228450234C}"/>
              </a:ext>
            </a:extLst>
          </p:cNvPr>
          <p:cNvCxnSpPr>
            <a:stCxn id="154" idx="4"/>
            <a:endCxn id="17" idx="0"/>
          </p:cNvCxnSpPr>
          <p:nvPr/>
        </p:nvCxnSpPr>
        <p:spPr>
          <a:xfrm flipH="1">
            <a:off x="7167571" y="3408190"/>
            <a:ext cx="65212" cy="36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E7A41D9-2CD5-1A8C-E355-AFDCB6AB96E8}"/>
              </a:ext>
            </a:extLst>
          </p:cNvPr>
          <p:cNvCxnSpPr>
            <a:stCxn id="17" idx="4"/>
            <a:endCxn id="155" idx="0"/>
          </p:cNvCxnSpPr>
          <p:nvPr/>
        </p:nvCxnSpPr>
        <p:spPr>
          <a:xfrm flipH="1">
            <a:off x="7077336" y="4278184"/>
            <a:ext cx="90235" cy="42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BDE19C-522A-CBA0-1A96-1CC0AAC9A45A}"/>
                  </a:ext>
                </a:extLst>
              </p:cNvPr>
              <p:cNvSpPr txBox="1"/>
              <p:nvPr/>
            </p:nvSpPr>
            <p:spPr>
              <a:xfrm>
                <a:off x="319290" y="4189112"/>
                <a:ext cx="4795375" cy="1928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ru-RU" sz="2400" b="1" dirty="0"/>
                  <a:t>Время построения </a:t>
                </a:r>
                <a:r>
                  <a:rPr lang="ru-RU" sz="2400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400"/>
                  </a:spcAft>
                </a:pPr>
                <a:endParaRPr lang="ru-RU" sz="20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2400" b="1" dirty="0"/>
                  <a:t>требуемая память</a:t>
                </a:r>
                <a:r>
                  <a:rPr lang="ru-RU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400" dirty="0"/>
              </a:p>
              <a:p>
                <a:pPr>
                  <a:spcAft>
                    <a:spcPts val="400"/>
                  </a:spcAft>
                </a:pPr>
                <a:endParaRPr lang="ru-RU" sz="2000" dirty="0"/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400" dirty="0"/>
                  <a:t> ,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ru-RU" sz="2400" dirty="0"/>
                  <a:t> - размер алфавита.</a:t>
                </a:r>
                <a:endParaRPr lang="ru-BY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BDE19C-522A-CBA0-1A96-1CC0AAC9A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0" y="4189112"/>
                <a:ext cx="4795375" cy="1928733"/>
              </a:xfrm>
              <a:prstGeom prst="rect">
                <a:avLst/>
              </a:prstGeom>
              <a:blipFill>
                <a:blip r:embed="rId33"/>
                <a:stretch>
                  <a:fillRect l="-3812" t="-4732" b="-85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197E9-2331-DFF5-7080-A875B30CC97D}"/>
                  </a:ext>
                </a:extLst>
              </p:cNvPr>
              <p:cNvSpPr txBox="1"/>
              <p:nvPr/>
            </p:nvSpPr>
            <p:spPr>
              <a:xfrm>
                <a:off x="6051579" y="854215"/>
                <a:ext cx="14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ый</a:t>
                </a:r>
                <a:r>
                  <a:rPr lang="ru-RU" dirty="0"/>
                  <a:t> суффикс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197E9-2331-DFF5-7080-A875B30C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79" y="854215"/>
                <a:ext cx="1476751" cy="369332"/>
              </a:xfrm>
              <a:prstGeom prst="rect">
                <a:avLst/>
              </a:prstGeom>
              <a:blipFill>
                <a:blip r:embed="rId34"/>
                <a:stretch>
                  <a:fillRect t="-8197" r="-4132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5347BD-AA8B-F97D-851B-3FF88FB14B57}"/>
              </a:ext>
            </a:extLst>
          </p:cNvPr>
          <p:cNvCxnSpPr>
            <a:stCxn id="3" idx="3"/>
          </p:cNvCxnSpPr>
          <p:nvPr/>
        </p:nvCxnSpPr>
        <p:spPr>
          <a:xfrm>
            <a:off x="7528330" y="1038881"/>
            <a:ext cx="348959" cy="16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6">
                <a:extLst>
                  <a:ext uri="{FF2B5EF4-FFF2-40B4-BE49-F238E27FC236}">
                    <a16:creationId xmlns:a16="http://schemas.microsoft.com/office/drawing/2014/main" id="{F809635F-E669-3D41-A866-D5ED5645A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985691"/>
                  </p:ext>
                </p:extLst>
              </p:nvPr>
            </p:nvGraphicFramePr>
            <p:xfrm>
              <a:off x="259739" y="1606814"/>
              <a:ext cx="2348843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549">
                      <a:extLst>
                        <a:ext uri="{9D8B030D-6E8A-4147-A177-3AD203B41FA5}">
                          <a16:colId xmlns:a16="http://schemas.microsoft.com/office/drawing/2014/main" val="3040767184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2845024613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2257611222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439193602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85372675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2189812975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1553650633"/>
                        </a:ext>
                      </a:extLst>
                    </a:gridCol>
                  </a:tblGrid>
                  <a:tr h="317459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0624574"/>
                      </a:ext>
                    </a:extLst>
                  </a:tr>
                  <a:tr h="3174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6377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6">
                <a:extLst>
                  <a:ext uri="{FF2B5EF4-FFF2-40B4-BE49-F238E27FC236}">
                    <a16:creationId xmlns:a16="http://schemas.microsoft.com/office/drawing/2014/main" id="{F809635F-E669-3D41-A866-D5ED5645A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985691"/>
                  </p:ext>
                </p:extLst>
              </p:nvPr>
            </p:nvGraphicFramePr>
            <p:xfrm>
              <a:off x="259739" y="1606814"/>
              <a:ext cx="2348843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549">
                      <a:extLst>
                        <a:ext uri="{9D8B030D-6E8A-4147-A177-3AD203B41FA5}">
                          <a16:colId xmlns:a16="http://schemas.microsoft.com/office/drawing/2014/main" val="3040767184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2845024613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2257611222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439193602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85372675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2189812975"/>
                        </a:ext>
                      </a:extLst>
                    </a:gridCol>
                    <a:gridCol w="335549">
                      <a:extLst>
                        <a:ext uri="{9D8B030D-6E8A-4147-A177-3AD203B41FA5}">
                          <a16:colId xmlns:a16="http://schemas.microsoft.com/office/drawing/2014/main" val="1553650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06245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5"/>
                          <a:stretch>
                            <a:fillRect l="-1818" t="-110000" r="-6054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5"/>
                          <a:stretch>
                            <a:fillRect l="-101818" t="-110000" r="-5054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5"/>
                          <a:stretch>
                            <a:fillRect l="-201818" t="-110000" r="-4054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5"/>
                          <a:stretch>
                            <a:fillRect l="-296429" t="-110000" r="-29821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5"/>
                          <a:stretch>
                            <a:fillRect l="-403636" t="-110000" r="-20363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5"/>
                          <a:stretch>
                            <a:fillRect l="-503636" t="-110000" r="-10363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5"/>
                          <a:stretch>
                            <a:fillRect l="-603636" t="-110000" r="-363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63770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202">
                <a:extLst>
                  <a:ext uri="{FF2B5EF4-FFF2-40B4-BE49-F238E27FC236}">
                    <a16:creationId xmlns:a16="http://schemas.microsoft.com/office/drawing/2014/main" id="{478B23D0-74EB-D503-8AC0-927121426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79412"/>
                  </p:ext>
                </p:extLst>
              </p:nvPr>
            </p:nvGraphicFramePr>
            <p:xfrm>
              <a:off x="9751622" y="-42563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202">
                <a:extLst>
                  <a:ext uri="{FF2B5EF4-FFF2-40B4-BE49-F238E27FC236}">
                    <a16:creationId xmlns:a16="http://schemas.microsoft.com/office/drawing/2014/main" id="{478B23D0-74EB-D503-8AC0-927121426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79412"/>
                  </p:ext>
                </p:extLst>
              </p:nvPr>
            </p:nvGraphicFramePr>
            <p:xfrm>
              <a:off x="9751622" y="-42563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1961" r="-5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101961" r="-4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201961" r="-3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301961" r="-2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401961" r="-103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501961" r="-392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301961" t="-101667" r="-2039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6"/>
                          <a:stretch>
                            <a:fillRect l="-501961" t="-101667" r="-392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0CFDBF72-4B17-D609-0928-EB8D92D379EB}"/>
              </a:ext>
            </a:extLst>
          </p:cNvPr>
          <p:cNvSpPr/>
          <p:nvPr/>
        </p:nvSpPr>
        <p:spPr>
          <a:xfrm>
            <a:off x="10426633" y="456736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0C9ED48D-A5C9-EB21-7F63-6FAE4CAE4F86}"/>
              </a:ext>
            </a:extLst>
          </p:cNvPr>
          <p:cNvSpPr/>
          <p:nvPr/>
        </p:nvSpPr>
        <p:spPr>
          <a:xfrm>
            <a:off x="9812167" y="460005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C96A59-4494-221B-C7AF-E6B1D8BF0D62}"/>
              </a:ext>
            </a:extLst>
          </p:cNvPr>
          <p:cNvSpPr/>
          <p:nvPr/>
        </p:nvSpPr>
        <p:spPr>
          <a:xfrm>
            <a:off x="10132385" y="456736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41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8" grpId="0"/>
      <p:bldP spid="19" grpId="0"/>
      <p:bldP spid="30" grpId="0"/>
      <p:bldP spid="35" grpId="0"/>
      <p:bldP spid="67" grpId="0"/>
      <p:bldP spid="68" grpId="0"/>
      <p:bldP spid="82" grpId="0" animBg="1"/>
      <p:bldP spid="88" grpId="0"/>
      <p:bldP spid="89" grpId="0"/>
      <p:bldP spid="90" grpId="0" animBg="1"/>
      <p:bldP spid="92" grpId="0" animBg="1"/>
      <p:bldP spid="93" grpId="0" animBg="1"/>
      <p:bldP spid="94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36" grpId="0"/>
      <p:bldP spid="137" grpId="0"/>
      <p:bldP spid="138" grpId="0"/>
      <p:bldP spid="139" grpId="0"/>
      <p:bldP spid="153" grpId="0" animBg="1"/>
      <p:bldP spid="154" grpId="0" animBg="1"/>
      <p:bldP spid="170" grpId="0"/>
      <p:bldP spid="175" grpId="0"/>
      <p:bldP spid="179" grpId="0"/>
      <p:bldP spid="2" grpId="0" animBg="1"/>
      <p:bldP spid="15" grpId="0"/>
      <p:bldP spid="17" grpId="0" animBg="1"/>
      <p:bldP spid="20" grpId="0"/>
      <p:bldP spid="3" grpId="0"/>
      <p:bldP spid="29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5926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 </a:t>
            </a:r>
            <a:r>
              <a:rPr lang="ru-RU" sz="2400" b="1" dirty="0" err="1"/>
              <a:t>суффиксном</a:t>
            </a:r>
            <a:r>
              <a:rPr lang="ru-RU" sz="2400" b="1" dirty="0"/>
              <a:t> боре </a:t>
            </a:r>
            <a:r>
              <a:rPr lang="ru-RU" sz="2400" dirty="0"/>
              <a:t>находится некоторый суффикс, то все префиксы этого суффикса также находятся в боре.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804720"/>
                  </p:ext>
                </p:extLst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804720"/>
                  </p:ext>
                </p:extLst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7813" r="-1031" b="-6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109524" r="-1031" b="-5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206250" r="-1031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311111" r="-103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404688" r="-1031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512698" r="-1031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603125" r="-103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D5E977-C950-6505-9380-272789EFAC8E}"/>
                  </a:ext>
                </a:extLst>
              </p:cNvPr>
              <p:cNvSpPr txBox="1"/>
              <p:nvPr/>
            </p:nvSpPr>
            <p:spPr>
              <a:xfrm>
                <a:off x="231812" y="4170373"/>
                <a:ext cx="6763922" cy="216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Время поиска </a:t>
                </a:r>
                <a:r>
                  <a:rPr lang="en-US" sz="2400" b="1" dirty="0"/>
                  <a:t> </a:t>
                </a:r>
                <a:r>
                  <a:rPr lang="ru-RU" sz="2400" b="1" dirty="0"/>
                  <a:t>множества образцов в строке: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l-G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ru-RU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х</m:t>
                              </m:r>
                            </m:sub>
                          </m:sSub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где 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х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=0,..,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D5E977-C950-6505-9380-272789EF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2" y="4170373"/>
                <a:ext cx="6763922" cy="2162195"/>
              </a:xfrm>
              <a:prstGeom prst="rect">
                <a:avLst/>
              </a:prstGeom>
              <a:blipFill>
                <a:blip r:embed="rId11"/>
                <a:stretch>
                  <a:fillRect l="-1351" t="-22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68E8F5-46D2-FCE6-DF1C-5435865AFE03}"/>
                  </a:ext>
                </a:extLst>
              </p:cNvPr>
              <p:cNvSpPr txBox="1"/>
              <p:nvPr/>
            </p:nvSpPr>
            <p:spPr>
              <a:xfrm>
                <a:off x="303642" y="1550392"/>
                <a:ext cx="635564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Если некоторая строка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встречается  в качестве подстроки в строке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то она является префиксом какого-то суффикса строки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algn="just"/>
                <a:r>
                  <a:rPr lang="ru-RU" sz="2400" dirty="0"/>
                  <a:t>Поэтому </a:t>
                </a:r>
                <a:r>
                  <a:rPr lang="ru-RU" sz="2400" dirty="0" err="1"/>
                  <a:t>суффиксный</a:t>
                </a:r>
                <a:r>
                  <a:rPr lang="ru-RU" sz="2400" dirty="0"/>
                  <a:t> бор можно использовать для решения задачи поиска множества образцов в строке в режиме </a:t>
                </a:r>
                <a:r>
                  <a:rPr lang="en-US" sz="2400" dirty="0"/>
                  <a:t>on-line</a:t>
                </a:r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68E8F5-46D2-FCE6-DF1C-5435865A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2" y="1550392"/>
                <a:ext cx="6355647" cy="2308324"/>
              </a:xfrm>
              <a:prstGeom prst="rect">
                <a:avLst/>
              </a:prstGeom>
              <a:blipFill>
                <a:blip r:embed="rId12"/>
                <a:stretch>
                  <a:fillRect l="-1536" t="-2111" r="-1536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EA9AC105-1168-43A1-0D43-1F0E84AD0549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764ABCC-8A92-FAA9-A675-B01DAFE93499}"/>
              </a:ext>
            </a:extLst>
          </p:cNvPr>
          <p:cNvSpPr/>
          <p:nvPr/>
        </p:nvSpPr>
        <p:spPr>
          <a:xfrm>
            <a:off x="7720570" y="4660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33697-D653-3836-F2F2-2EC3B733B390}"/>
              </a:ext>
            </a:extLst>
          </p:cNvPr>
          <p:cNvSpPr/>
          <p:nvPr/>
        </p:nvSpPr>
        <p:spPr>
          <a:xfrm>
            <a:off x="7769763" y="378158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8CA25DB-959D-0EDE-9F0B-77FF4FAA1B8C}"/>
              </a:ext>
            </a:extLst>
          </p:cNvPr>
          <p:cNvSpPr/>
          <p:nvPr/>
        </p:nvSpPr>
        <p:spPr>
          <a:xfrm>
            <a:off x="7877289" y="2015256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stCxn id="4" idx="4"/>
            <a:endCxn id="109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/>
              <p:nvPr/>
            </p:nvSpPr>
            <p:spPr>
              <a:xfrm>
                <a:off x="8263860" y="61228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860" y="612283"/>
                <a:ext cx="3714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5F5ABF-A8D0-DA2E-2A36-D26991EBB6E9}"/>
                  </a:ext>
                </a:extLst>
              </p:cNvPr>
              <p:cNvSpPr txBox="1"/>
              <p:nvPr/>
            </p:nvSpPr>
            <p:spPr>
              <a:xfrm>
                <a:off x="8173078" y="161563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5F5ABF-A8D0-DA2E-2A36-D26991EB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078" y="1615630"/>
                <a:ext cx="36766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5951FA3-A32D-B0AF-5095-623B6E61D9CC}"/>
              </a:ext>
            </a:extLst>
          </p:cNvPr>
          <p:cNvCxnSpPr>
            <a:cxnSpLocks/>
            <a:stCxn id="109" idx="4"/>
            <a:endCxn id="8" idx="0"/>
          </p:cNvCxnSpPr>
          <p:nvPr/>
        </p:nvCxnSpPr>
        <p:spPr>
          <a:xfrm flipH="1">
            <a:off x="8142760" y="1613875"/>
            <a:ext cx="68059" cy="40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9BCB6E1-2DE9-AE14-890C-8AAB4657B0B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8090296" y="2516701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8131B2-FBAB-6889-1CF1-2E5FBAF20BC5}"/>
                  </a:ext>
                </a:extLst>
              </p:cNvPr>
              <p:cNvSpPr txBox="1"/>
              <p:nvPr/>
            </p:nvSpPr>
            <p:spPr>
              <a:xfrm>
                <a:off x="8106198" y="243450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8131B2-FBAB-6889-1CF1-2E5FBAF2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98" y="2434503"/>
                <a:ext cx="3714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926D0CC-DD56-C7CD-AEC9-3BB011E60EBB}"/>
              </a:ext>
            </a:extLst>
          </p:cNvPr>
          <p:cNvCxnSpPr>
            <a:stCxn id="124" idx="4"/>
            <a:endCxn id="7" idx="0"/>
          </p:cNvCxnSpPr>
          <p:nvPr/>
        </p:nvCxnSpPr>
        <p:spPr>
          <a:xfrm flipH="1">
            <a:off x="8035234" y="3322579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4F6528-7213-C181-2DB1-C47762AE62DB}"/>
                  </a:ext>
                </a:extLst>
              </p:cNvPr>
              <p:cNvSpPr txBox="1"/>
              <p:nvPr/>
            </p:nvSpPr>
            <p:spPr>
              <a:xfrm>
                <a:off x="8042405" y="328902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4F6528-7213-C181-2DB1-C47762AE6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3289029"/>
                <a:ext cx="3506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EE0E3FA-4F99-B70F-4146-6085A40C6DA9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986041" y="4283027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387504A-DEA4-AE4B-885E-F53CE6929600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986041" y="5162318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84990-A284-A24A-B670-DA87D4E10D08}"/>
                  </a:ext>
                </a:extLst>
              </p:cNvPr>
              <p:cNvSpPr txBox="1"/>
              <p:nvPr/>
            </p:nvSpPr>
            <p:spPr>
              <a:xfrm>
                <a:off x="8042405" y="421592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84990-A284-A24A-B670-DA87D4E10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4215927"/>
                <a:ext cx="3714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66E026-19CA-43DC-DD0F-0E7135D5EC0D}"/>
                  </a:ext>
                </a:extLst>
              </p:cNvPr>
              <p:cNvSpPr txBox="1"/>
              <p:nvPr/>
            </p:nvSpPr>
            <p:spPr>
              <a:xfrm>
                <a:off x="8046166" y="5108645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66E026-19CA-43DC-DD0F-0E7135D5E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166" y="5108645"/>
                <a:ext cx="36766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>
            <a:extLst>
              <a:ext uri="{FF2B5EF4-FFF2-40B4-BE49-F238E27FC236}">
                <a16:creationId xmlns:a16="http://schemas.microsoft.com/office/drawing/2014/main" id="{11C13324-5CE3-F41F-38C8-D3E374093135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512E7CD-2623-5F72-8C15-850926D60A37}"/>
              </a:ext>
            </a:extLst>
          </p:cNvPr>
          <p:cNvCxnSpPr>
            <a:stCxn id="4" idx="4"/>
            <a:endCxn id="21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1A36B46-3EE7-1997-4D6D-887B9F62A18B}"/>
              </a:ext>
            </a:extLst>
          </p:cNvPr>
          <p:cNvCxnSpPr>
            <a:stCxn id="21" idx="4"/>
            <a:endCxn id="138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FDD5CF-DF21-D812-B321-15E7A2CB9EBD}"/>
                  </a:ext>
                </a:extLst>
              </p:cNvPr>
              <p:cNvSpPr txBox="1"/>
              <p:nvPr/>
            </p:nvSpPr>
            <p:spPr>
              <a:xfrm>
                <a:off x="9096369" y="62518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FDD5CF-DF21-D812-B321-15E7A2CB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369" y="625182"/>
                <a:ext cx="36766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8DE45A-1246-FCC4-E6D7-BED701CA01FC}"/>
                  </a:ext>
                </a:extLst>
              </p:cNvPr>
              <p:cNvSpPr txBox="1"/>
              <p:nvPr/>
            </p:nvSpPr>
            <p:spPr>
              <a:xfrm>
                <a:off x="9163233" y="163387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8DE45A-1246-FCC4-E6D7-BED701CA0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233" y="1633872"/>
                <a:ext cx="3714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Овал 27">
            <a:extLst>
              <a:ext uri="{FF2B5EF4-FFF2-40B4-BE49-F238E27FC236}">
                <a16:creationId xmlns:a16="http://schemas.microsoft.com/office/drawing/2014/main" id="{1335189F-DB55-A6E4-F7DA-683A3B8B0AFD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6EBB9D67-708B-F80F-60A0-A373E812849C}"/>
              </a:ext>
            </a:extLst>
          </p:cNvPr>
          <p:cNvSpPr/>
          <p:nvPr/>
        </p:nvSpPr>
        <p:spPr>
          <a:xfrm>
            <a:off x="10385002" y="296704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D6D090E-B59D-EEEC-5F8A-2648038AE418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082488D-9461-191A-7BED-842D0ACD834F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B8DE4B-4E5D-8874-967E-FFD45EDEC023}"/>
              </a:ext>
            </a:extLst>
          </p:cNvPr>
          <p:cNvCxnSpPr>
            <a:stCxn id="138" idx="4"/>
            <a:endCxn id="28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01ECE33-A976-CC77-00AA-CB4E0CEDD95C}"/>
              </a:ext>
            </a:extLst>
          </p:cNvPr>
          <p:cNvCxnSpPr>
            <a:stCxn id="28" idx="4"/>
            <a:endCxn id="33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CA655AB2-F5AA-21E0-656A-736468FFEFAC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36BA97F1-CEE8-48CB-84F7-0FB131B51ABA}"/>
              </a:ext>
            </a:extLst>
          </p:cNvPr>
          <p:cNvCxnSpPr>
            <a:stCxn id="35" idx="4"/>
            <a:endCxn id="152" idx="0"/>
          </p:cNvCxnSpPr>
          <p:nvPr/>
        </p:nvCxnSpPr>
        <p:spPr>
          <a:xfrm>
            <a:off x="9181944" y="5271902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6ECE12B-0E91-527C-5BEA-37072AB8F983}"/>
                  </a:ext>
                </a:extLst>
              </p:cNvPr>
              <p:cNvSpPr txBox="1"/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6ECE12B-0E91-527C-5BEA-37072AB8F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BB9DBD-A0D4-5FDE-C1E2-57B9E1F54101}"/>
                  </a:ext>
                </a:extLst>
              </p:cNvPr>
              <p:cNvSpPr txBox="1"/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BB9DBD-A0D4-5FDE-C1E2-57B9E1F54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511A50-41DA-85E1-2BC9-E287D499EC67}"/>
                  </a:ext>
                </a:extLst>
              </p:cNvPr>
              <p:cNvSpPr txBox="1"/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511A50-41DA-85E1-2BC9-E287D499E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00A275-EE28-5624-AEFB-AC83E1C71467}"/>
                  </a:ext>
                </a:extLst>
              </p:cNvPr>
              <p:cNvSpPr txBox="1"/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00A275-EE28-5624-AEFB-AC83E1C7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Овал 87">
            <a:extLst>
              <a:ext uri="{FF2B5EF4-FFF2-40B4-BE49-F238E27FC236}">
                <a16:creationId xmlns:a16="http://schemas.microsoft.com/office/drawing/2014/main" id="{3A69DD99-3EE2-CF2E-6016-FE43AC794C8A}"/>
              </a:ext>
            </a:extLst>
          </p:cNvPr>
          <p:cNvSpPr/>
          <p:nvPr/>
        </p:nvSpPr>
        <p:spPr>
          <a:xfrm>
            <a:off x="10200810" y="201118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306207C4-6D84-D05A-37F6-92543F5C637F}"/>
              </a:ext>
            </a:extLst>
          </p:cNvPr>
          <p:cNvSpPr/>
          <p:nvPr/>
        </p:nvSpPr>
        <p:spPr>
          <a:xfrm>
            <a:off x="9858339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02B8497A-9529-21D2-4E82-826018C4DA8A}"/>
              </a:ext>
            </a:extLst>
          </p:cNvPr>
          <p:cNvCxnSpPr>
            <a:endCxn id="89" idx="0"/>
          </p:cNvCxnSpPr>
          <p:nvPr/>
        </p:nvCxnSpPr>
        <p:spPr>
          <a:xfrm>
            <a:off x="9137392" y="612045"/>
            <a:ext cx="986418" cy="5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B5FEAF8C-4F4C-7B31-B86B-C0415504D156}"/>
              </a:ext>
            </a:extLst>
          </p:cNvPr>
          <p:cNvCxnSpPr>
            <a:stCxn id="89" idx="4"/>
            <a:endCxn id="88" idx="0"/>
          </p:cNvCxnSpPr>
          <p:nvPr/>
        </p:nvCxnSpPr>
        <p:spPr>
          <a:xfrm>
            <a:off x="10123810" y="1653346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D78596D1-8866-E4AD-2AE1-BDF2EF7D2194}"/>
              </a:ext>
            </a:extLst>
          </p:cNvPr>
          <p:cNvCxnSpPr>
            <a:stCxn id="88" idx="4"/>
            <a:endCxn id="30" idx="0"/>
          </p:cNvCxnSpPr>
          <p:nvPr/>
        </p:nvCxnSpPr>
        <p:spPr>
          <a:xfrm>
            <a:off x="10466281" y="2512626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04AB3E8F-B213-1D01-862A-1DB33ED6BC93}"/>
              </a:ext>
            </a:extLst>
          </p:cNvPr>
          <p:cNvCxnSpPr>
            <a:stCxn id="30" idx="4"/>
            <a:endCxn id="106" idx="0"/>
          </p:cNvCxnSpPr>
          <p:nvPr/>
        </p:nvCxnSpPr>
        <p:spPr>
          <a:xfrm>
            <a:off x="10650473" y="3468485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E9BBEE-5B2F-2C1E-8615-E8291D5EEB1A}"/>
                  </a:ext>
                </a:extLst>
              </p:cNvPr>
              <p:cNvSpPr txBox="1"/>
              <p:nvPr/>
            </p:nvSpPr>
            <p:spPr>
              <a:xfrm>
                <a:off x="9670753" y="612283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E9BBEE-5B2F-2C1E-8615-E8291D5E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53" y="612283"/>
                <a:ext cx="35067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2F93A17-2545-215B-E4CC-562EFB407266}"/>
                  </a:ext>
                </a:extLst>
              </p:cNvPr>
              <p:cNvSpPr txBox="1"/>
              <p:nvPr/>
            </p:nvSpPr>
            <p:spPr>
              <a:xfrm>
                <a:off x="10295045" y="150565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2F93A17-2545-215B-E4CC-562EFB40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45" y="1505652"/>
                <a:ext cx="37144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3209A29-A6B1-DBD3-479C-A8B4F83D6FA3}"/>
                  </a:ext>
                </a:extLst>
              </p:cNvPr>
              <p:cNvSpPr txBox="1"/>
              <p:nvPr/>
            </p:nvSpPr>
            <p:spPr>
              <a:xfrm>
                <a:off x="10823650" y="334806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3209A29-A6B1-DBD3-479C-A8B4F83D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650" y="3348061"/>
                <a:ext cx="37144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32F4991-F5E9-30A6-0D9B-7637222ABED2}"/>
                  </a:ext>
                </a:extLst>
              </p:cNvPr>
              <p:cNvSpPr txBox="1"/>
              <p:nvPr/>
            </p:nvSpPr>
            <p:spPr>
              <a:xfrm>
                <a:off x="10569326" y="247410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32F4991-F5E9-30A6-0D9B-7637222AB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326" y="2474109"/>
                <a:ext cx="36766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0576CE8A-244C-C6CE-86DD-29B354BEA730}"/>
              </a:ext>
            </a:extLst>
          </p:cNvPr>
          <p:cNvGrpSpPr/>
          <p:nvPr/>
        </p:nvGrpSpPr>
        <p:grpSpPr>
          <a:xfrm>
            <a:off x="10693218" y="3911762"/>
            <a:ext cx="530942" cy="501445"/>
            <a:chOff x="10693218" y="3911762"/>
            <a:chExt cx="530942" cy="501445"/>
          </a:xfrm>
        </p:grpSpPr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C917088D-892E-E7DE-EEED-1698D1B18DFA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1644E1C-C3EE-93B5-56BD-FABA9868F751}"/>
                    </a:ext>
                  </a:extLst>
                </p:cNvPr>
                <p:cNvSpPr txBox="1"/>
                <p:nvPr/>
              </p:nvSpPr>
              <p:spPr>
                <a:xfrm>
                  <a:off x="10767453" y="3985707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7453" y="3985707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9BE81B51-3F9C-5F22-CBDB-6B032815E5D0}"/>
              </a:ext>
            </a:extLst>
          </p:cNvPr>
          <p:cNvGrpSpPr/>
          <p:nvPr/>
        </p:nvGrpSpPr>
        <p:grpSpPr>
          <a:xfrm>
            <a:off x="7803999" y="2821134"/>
            <a:ext cx="530942" cy="501445"/>
            <a:chOff x="7607106" y="2851397"/>
            <a:chExt cx="530942" cy="501445"/>
          </a:xfrm>
        </p:grpSpPr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EF2131BB-069A-055E-0E1E-DDC5F46DEE92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B8F72ED-490E-EF0A-7B8E-6CA3411DB6A9}"/>
                    </a:ext>
                  </a:extLst>
                </p:cNvPr>
                <p:cNvSpPr txBox="1"/>
                <p:nvPr/>
              </p:nvSpPr>
              <p:spPr>
                <a:xfrm>
                  <a:off x="7692889" y="290559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2889" y="2905593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268DE2B5-96B6-B46B-3507-5640E255E717}"/>
              </a:ext>
            </a:extLst>
          </p:cNvPr>
          <p:cNvGrpSpPr/>
          <p:nvPr/>
        </p:nvGrpSpPr>
        <p:grpSpPr>
          <a:xfrm>
            <a:off x="7672187" y="6245717"/>
            <a:ext cx="642354" cy="501445"/>
            <a:chOff x="6754388" y="6261919"/>
            <a:chExt cx="642354" cy="501445"/>
          </a:xfrm>
        </p:grpSpPr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59B65768-4B75-E053-DA22-923757AC547E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21D76A3-A332-F18D-BE17-CF1AA22D11C9}"/>
                    </a:ext>
                  </a:extLst>
                </p:cNvPr>
                <p:cNvSpPr txBox="1"/>
                <p:nvPr/>
              </p:nvSpPr>
              <p:spPr>
                <a:xfrm>
                  <a:off x="6754388" y="6345025"/>
                  <a:ext cx="642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388" y="6345025"/>
                  <a:ext cx="64235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CB4D2C85-C354-5DA8-A3AD-F315C303559D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A67BF224-BECC-ABCB-70E0-76ECBF29A2F9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1495E2C-887F-F539-50FE-3B67144FE092}"/>
                    </a:ext>
                  </a:extLst>
                </p:cNvPr>
                <p:cNvSpPr txBox="1"/>
                <p:nvPr/>
              </p:nvSpPr>
              <p:spPr>
                <a:xfrm>
                  <a:off x="8920180" y="2165497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80" y="2165497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Овал 140">
            <a:extLst>
              <a:ext uri="{FF2B5EF4-FFF2-40B4-BE49-F238E27FC236}">
                <a16:creationId xmlns:a16="http://schemas.microsoft.com/office/drawing/2014/main" id="{A42B0190-5416-0627-157E-B808FAB57673}"/>
              </a:ext>
            </a:extLst>
          </p:cNvPr>
          <p:cNvSpPr/>
          <p:nvPr/>
        </p:nvSpPr>
        <p:spPr>
          <a:xfrm>
            <a:off x="7176283" y="20344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2C85B107-B84F-B2BD-5AE8-9CED5F73D469}"/>
              </a:ext>
            </a:extLst>
          </p:cNvPr>
          <p:cNvSpPr/>
          <p:nvPr/>
        </p:nvSpPr>
        <p:spPr>
          <a:xfrm>
            <a:off x="6967312" y="2906745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id="{1B8F225E-ECBC-2278-6F3D-2A5F966401DE}"/>
              </a:ext>
            </a:extLst>
          </p:cNvPr>
          <p:cNvCxnSpPr>
            <a:stCxn id="109" idx="4"/>
            <a:endCxn id="141" idx="0"/>
          </p:cNvCxnSpPr>
          <p:nvPr/>
        </p:nvCxnSpPr>
        <p:spPr>
          <a:xfrm flipH="1">
            <a:off x="7441754" y="1613875"/>
            <a:ext cx="769065" cy="42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C9DDDD-710D-1826-1D80-F9680AD683BC}"/>
                  </a:ext>
                </a:extLst>
              </p:cNvPr>
              <p:cNvSpPr txBox="1"/>
              <p:nvPr/>
            </p:nvSpPr>
            <p:spPr>
              <a:xfrm>
                <a:off x="7517126" y="144920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C9DDDD-710D-1826-1D80-F9680AD6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26" y="1449206"/>
                <a:ext cx="35067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7A990096-2151-8375-5673-9F9884941F44}"/>
              </a:ext>
            </a:extLst>
          </p:cNvPr>
          <p:cNvCxnSpPr>
            <a:stCxn id="141" idx="4"/>
            <a:endCxn id="142" idx="0"/>
          </p:cNvCxnSpPr>
          <p:nvPr/>
        </p:nvCxnSpPr>
        <p:spPr>
          <a:xfrm flipH="1">
            <a:off x="7232783" y="2535918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AED8159-DAEC-4394-DDF6-DEA9B400514E}"/>
                  </a:ext>
                </a:extLst>
              </p:cNvPr>
              <p:cNvSpPr txBox="1"/>
              <p:nvPr/>
            </p:nvSpPr>
            <p:spPr>
              <a:xfrm>
                <a:off x="6994176" y="244115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AED8159-DAEC-4394-DDF6-DEA9B400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176" y="2441150"/>
                <a:ext cx="37144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2F165A6-9150-8B72-D6CE-794393F529D7}"/>
                  </a:ext>
                </a:extLst>
              </p:cNvPr>
              <p:cNvSpPr txBox="1"/>
              <p:nvPr/>
            </p:nvSpPr>
            <p:spPr>
              <a:xfrm>
                <a:off x="6781429" y="337440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2F165A6-9150-8B72-D6CE-794393F52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429" y="3374406"/>
                <a:ext cx="36766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26E59469-4E38-B874-63A6-0DCCECBDF324}"/>
              </a:ext>
            </a:extLst>
          </p:cNvPr>
          <p:cNvGrpSpPr/>
          <p:nvPr/>
        </p:nvGrpSpPr>
        <p:grpSpPr>
          <a:xfrm>
            <a:off x="6811865" y="4701818"/>
            <a:ext cx="530942" cy="501445"/>
            <a:chOff x="6891250" y="3781582"/>
            <a:chExt cx="530942" cy="501445"/>
          </a:xfrm>
        </p:grpSpPr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01BD88D4-BDA7-82F8-30D1-3A80DB8BC11B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8EAE813-9087-75EC-3889-9D9BCE24DB67}"/>
                    </a:ext>
                  </a:extLst>
                </p:cNvPr>
                <p:cNvSpPr txBox="1"/>
                <p:nvPr/>
              </p:nvSpPr>
              <p:spPr>
                <a:xfrm>
                  <a:off x="6984405" y="384763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405" y="3847638"/>
                  <a:ext cx="365806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B6BD0DB4-F831-332A-BCA8-D22E2CC7AFA4}"/>
              </a:ext>
            </a:extLst>
          </p:cNvPr>
          <p:cNvGrpSpPr/>
          <p:nvPr/>
        </p:nvGrpSpPr>
        <p:grpSpPr>
          <a:xfrm>
            <a:off x="8930834" y="5610054"/>
            <a:ext cx="530942" cy="501445"/>
            <a:chOff x="8930834" y="5610054"/>
            <a:chExt cx="530942" cy="501445"/>
          </a:xfrm>
        </p:grpSpPr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55F5BAFD-4DFE-13E1-32FF-834109C28C8F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7487105-C8A5-2108-ECB1-667293386BDE}"/>
                    </a:ext>
                  </a:extLst>
                </p:cNvPr>
                <p:cNvSpPr txBox="1"/>
                <p:nvPr/>
              </p:nvSpPr>
              <p:spPr>
                <a:xfrm>
                  <a:off x="9006221" y="569671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6221" y="5696713"/>
                  <a:ext cx="365805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Овал 153">
            <a:extLst>
              <a:ext uri="{FF2B5EF4-FFF2-40B4-BE49-F238E27FC236}">
                <a16:creationId xmlns:a16="http://schemas.microsoft.com/office/drawing/2014/main" id="{BD295529-F166-186C-1523-3AD4DD2A9EAF}"/>
              </a:ext>
            </a:extLst>
          </p:cNvPr>
          <p:cNvSpPr/>
          <p:nvPr/>
        </p:nvSpPr>
        <p:spPr>
          <a:xfrm>
            <a:off x="7732918" y="549484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E70C5A74-349B-85BA-B5D9-80188EF637D9}"/>
              </a:ext>
            </a:extLst>
          </p:cNvPr>
          <p:cNvCxnSpPr>
            <a:stCxn id="154" idx="4"/>
            <a:endCxn id="130" idx="0"/>
          </p:cNvCxnSpPr>
          <p:nvPr/>
        </p:nvCxnSpPr>
        <p:spPr>
          <a:xfrm flipH="1">
            <a:off x="7988772" y="5996293"/>
            <a:ext cx="9617" cy="2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887EAE-0E56-597C-EDB9-469874E2C0D3}"/>
                  </a:ext>
                </a:extLst>
              </p:cNvPr>
              <p:cNvSpPr txBox="1"/>
              <p:nvPr/>
            </p:nvSpPr>
            <p:spPr>
              <a:xfrm>
                <a:off x="8066238" y="587162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887EAE-0E56-597C-EDB9-469874E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238" y="5871624"/>
                <a:ext cx="37144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Овал 156">
            <a:extLst>
              <a:ext uri="{FF2B5EF4-FFF2-40B4-BE49-F238E27FC236}">
                <a16:creationId xmlns:a16="http://schemas.microsoft.com/office/drawing/2014/main" id="{88009F6F-5372-59D0-4E56-D749F57F3648}"/>
              </a:ext>
            </a:extLst>
          </p:cNvPr>
          <p:cNvSpPr/>
          <p:nvPr/>
        </p:nvSpPr>
        <p:spPr>
          <a:xfrm>
            <a:off x="6902100" y="377673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8CA4DD1C-FD0A-D098-7B1E-66A5582340B3}"/>
              </a:ext>
            </a:extLst>
          </p:cNvPr>
          <p:cNvCxnSpPr>
            <a:stCxn id="142" idx="4"/>
            <a:endCxn id="157" idx="0"/>
          </p:cNvCxnSpPr>
          <p:nvPr/>
        </p:nvCxnSpPr>
        <p:spPr>
          <a:xfrm flipH="1">
            <a:off x="7167571" y="3408190"/>
            <a:ext cx="65212" cy="36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61E874E1-92BF-5876-4056-0572F2C9009D}"/>
              </a:ext>
            </a:extLst>
          </p:cNvPr>
          <p:cNvCxnSpPr>
            <a:stCxn id="157" idx="4"/>
            <a:endCxn id="149" idx="0"/>
          </p:cNvCxnSpPr>
          <p:nvPr/>
        </p:nvCxnSpPr>
        <p:spPr>
          <a:xfrm flipH="1">
            <a:off x="7077336" y="4278184"/>
            <a:ext cx="90235" cy="42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202725D-33DF-48D5-93EB-64771AC4BCE6}"/>
                  </a:ext>
                </a:extLst>
              </p:cNvPr>
              <p:cNvSpPr txBox="1"/>
              <p:nvPr/>
            </p:nvSpPr>
            <p:spPr>
              <a:xfrm>
                <a:off x="6702731" y="428145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202725D-33DF-48D5-93EB-64771AC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31" y="4281454"/>
                <a:ext cx="371448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50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Оптимизация бора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6A9042-8C2D-1FBD-ADB4-199F29CD0C69}"/>
              </a:ext>
            </a:extLst>
          </p:cNvPr>
          <p:cNvSpPr/>
          <p:nvPr/>
        </p:nvSpPr>
        <p:spPr>
          <a:xfrm>
            <a:off x="3575197" y="2483856"/>
            <a:ext cx="4265753" cy="15081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/>
            <a:endParaRPr lang="ru-RU" sz="2400" dirty="0"/>
          </a:p>
          <a:p>
            <a:pPr lvl="2" algn="ctr"/>
            <a:r>
              <a:rPr lang="ru-RU" sz="4400" b="1" dirty="0"/>
              <a:t>Сжатый бор</a:t>
            </a:r>
            <a:endParaRPr lang="ru-RU" sz="4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83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7F353A-4E2D-1A72-659E-A778832D25FA}"/>
                  </a:ext>
                </a:extLst>
              </p:cNvPr>
              <p:cNvSpPr txBox="1"/>
              <p:nvPr/>
            </p:nvSpPr>
            <p:spPr>
              <a:xfrm>
                <a:off x="1075268" y="1659285"/>
                <a:ext cx="1028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Предположим, что есть множество строк </a:t>
                </a:r>
                <a:endParaRPr lang="en-US" sz="2800" dirty="0"/>
              </a:p>
              <a:p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endParaRPr lang="ru-RU" sz="2800" dirty="0"/>
              </a:p>
              <a:p>
                <a:r>
                  <a:rPr lang="ru-RU" sz="2800" dirty="0"/>
                  <a:t>из букв латинского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 и необходимо  быстро проверить, есть ли среди них некоторая заданная строка</a:t>
                </a:r>
                <a:r>
                  <a:rPr lang="en-US" sz="2800" dirty="0"/>
                  <a:t> </a:t>
                </a:r>
              </a:p>
              <a:p>
                <a:endParaRPr lang="ru-R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7F353A-4E2D-1A72-659E-A778832D2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68" y="1659285"/>
                <a:ext cx="10287000" cy="3539430"/>
              </a:xfrm>
              <a:prstGeom prst="rect">
                <a:avLst/>
              </a:prstGeom>
              <a:blipFill>
                <a:blip r:embed="rId2"/>
                <a:stretch>
                  <a:fillRect l="-1185" t="-1549" r="-5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CFAB55-76FA-AEEC-AAF5-BC52DD81DCC2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заданной строки в множестве строке</a:t>
            </a:r>
          </a:p>
        </p:txBody>
      </p:sp>
    </p:spTree>
    <p:extLst>
      <p:ext uri="{BB962C8B-B14F-4D97-AF65-F5344CB8AC3E}">
        <p14:creationId xmlns:p14="http://schemas.microsoft.com/office/powerpoint/2010/main" val="214466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504803" y="471729"/>
            <a:ext cx="11239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Сжатый бор— это корневое дерево, на каждом ребре которого написана непустая строка, обладающее следующими свойствами: 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• Ни из какой вершины не выходит два ребра, строки для которых начинаются на одну букву. 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• Если вершина не является корнем или листом дерева, из нее выходит не менее двух ребер. 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51629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7651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Сжатый бор</a:t>
            </a:r>
            <a:r>
              <a:rPr lang="ru-RU" sz="2400" dirty="0"/>
              <a:t> – обычный бор, но на ребрах мы храним</a:t>
            </a:r>
          </a:p>
          <a:p>
            <a:r>
              <a:rPr lang="ru-RU" sz="2400" dirty="0"/>
              <a:t>не одну букву, а множество символов, при этом </a:t>
            </a:r>
          </a:p>
          <a:p>
            <a:r>
              <a:rPr lang="ru-RU" sz="2400" dirty="0"/>
              <a:t>сохраняется главное свойство, то, что все переходы с одной вершины начинаются с разных букв.</a:t>
            </a:r>
          </a:p>
          <a:p>
            <a:endParaRPr lang="ru-RU" sz="2400" dirty="0"/>
          </a:p>
          <a:p>
            <a:r>
              <a:rPr lang="ru-RU" sz="2400" dirty="0"/>
              <a:t>Эта идея чисто о том, чтобы избежать длинных </a:t>
            </a:r>
          </a:p>
          <a:p>
            <a:r>
              <a:rPr lang="ru-RU" sz="2400" dirty="0"/>
              <a:t>цепочек вершин. </a:t>
            </a:r>
          </a:p>
          <a:p>
            <a:endParaRPr lang="ru-RU" sz="2400" dirty="0"/>
          </a:p>
          <a:p>
            <a:r>
              <a:rPr lang="ru-RU" sz="2400" dirty="0"/>
              <a:t>Если добавляется строка, у которой только есть только префикс какого-то перехода, то этот переход расщепляет строку перехода.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7813" r="-1031" b="-6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109524" r="-1031" b="-5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206250" r="-1031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311111" r="-103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404688" r="-1031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512698" r="-1031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603125" r="-103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EA9AC105-1168-43A1-0D43-1F0E84AD0549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stCxn id="4" idx="4"/>
            <a:endCxn id="109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/>
              <p:nvPr/>
            </p:nvSpPr>
            <p:spPr>
              <a:xfrm>
                <a:off x="7759885" y="501317"/>
                <a:ext cx="1112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𝑎𝑏𝑎𝑐𝑎𝑏𝑎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885" y="501317"/>
                <a:ext cx="11120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888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7651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Сжатый бор</a:t>
            </a:r>
            <a:r>
              <a:rPr lang="ru-RU" sz="2400" dirty="0"/>
              <a:t> – обычный бор, но на ребрах мы храним</a:t>
            </a:r>
          </a:p>
          <a:p>
            <a:r>
              <a:rPr lang="ru-RU" sz="2400" dirty="0"/>
              <a:t>не одну букву, а множество символов, при этом </a:t>
            </a:r>
          </a:p>
          <a:p>
            <a:r>
              <a:rPr lang="ru-RU" sz="2400" dirty="0"/>
              <a:t>сохраняется главное свойство, то, что все переходы с одной вершины начинаются с разных букв.</a:t>
            </a:r>
          </a:p>
          <a:p>
            <a:endParaRPr lang="ru-RU" sz="2400" dirty="0"/>
          </a:p>
          <a:p>
            <a:r>
              <a:rPr lang="ru-RU" sz="2400" dirty="0"/>
              <a:t>Эта идея чисто о том, чтобы избежать длинных </a:t>
            </a:r>
          </a:p>
          <a:p>
            <a:r>
              <a:rPr lang="ru-RU" sz="2400" dirty="0"/>
              <a:t>цепочек вершин. </a:t>
            </a:r>
          </a:p>
          <a:p>
            <a:endParaRPr lang="ru-RU" sz="2400" dirty="0"/>
          </a:p>
          <a:p>
            <a:r>
              <a:rPr lang="ru-RU" sz="2400" dirty="0"/>
              <a:t>Если добавляется строка, у которой только есть только префикс какого-то перехода, то этот переход расщепляет строку перехода.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7813" r="-1031" b="-6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109524" r="-1031" b="-5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206250" r="-1031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311111" r="-103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404688" r="-1031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512698" r="-1031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603125" r="-103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EA9AC105-1168-43A1-0D43-1F0E84AD0549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stCxn id="4" idx="4"/>
            <a:endCxn id="109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/>
              <p:nvPr/>
            </p:nvSpPr>
            <p:spPr>
              <a:xfrm>
                <a:off x="7759885" y="501317"/>
                <a:ext cx="1112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𝑎𝑏𝑎𝑐𝑎𝑏𝑎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885" y="501317"/>
                <a:ext cx="11120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9129155" y="586405"/>
            <a:ext cx="744518" cy="64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9608202" y="1227253"/>
            <a:ext cx="530942" cy="501445"/>
            <a:chOff x="7945348" y="1112430"/>
            <a:chExt cx="530942" cy="50144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501685" y="537497"/>
                <a:ext cx="983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𝑏𝑎𝑐𝑎𝑏𝑎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685" y="537497"/>
                <a:ext cx="983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62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7651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Сжатый бор</a:t>
            </a:r>
            <a:r>
              <a:rPr lang="ru-RU" sz="2400" dirty="0"/>
              <a:t> – обычный бор, но на ребрах мы храним</a:t>
            </a:r>
          </a:p>
          <a:p>
            <a:r>
              <a:rPr lang="ru-RU" sz="2400" dirty="0"/>
              <a:t>не одну букву, а множество символов, при этом </a:t>
            </a:r>
          </a:p>
          <a:p>
            <a:r>
              <a:rPr lang="ru-RU" sz="2400" dirty="0"/>
              <a:t>сохраняется главное свойство, то, что все переходы с одной вершины начинаются с разных букв.</a:t>
            </a:r>
          </a:p>
          <a:p>
            <a:endParaRPr lang="ru-RU" sz="2400" dirty="0"/>
          </a:p>
          <a:p>
            <a:r>
              <a:rPr lang="ru-RU" sz="2400" dirty="0"/>
              <a:t>Эта идея чисто о том, чтобы избежать длинных </a:t>
            </a:r>
          </a:p>
          <a:p>
            <a:r>
              <a:rPr lang="ru-RU" sz="2400" dirty="0"/>
              <a:t>цепочек вершин. </a:t>
            </a:r>
          </a:p>
          <a:p>
            <a:endParaRPr lang="ru-RU" sz="2400" dirty="0"/>
          </a:p>
          <a:p>
            <a:r>
              <a:rPr lang="ru-RU" sz="2400" dirty="0"/>
              <a:t>Если добавляется строка, у которой только есть только префикс какого-то перехода, то этот переход расщепляет строку перехода.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7813" r="-1031" b="-6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109524" r="-1031" b="-5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206250" r="-1031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311111" r="-103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404688" r="-1031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512698" r="-1031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603125" r="-103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EA9AC105-1168-43A1-0D43-1F0E84AD0549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stCxn id="4" idx="4"/>
            <a:endCxn id="109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/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385302" y="2431960"/>
            <a:ext cx="530942" cy="501445"/>
            <a:chOff x="7945348" y="1112430"/>
            <a:chExt cx="530942" cy="501445"/>
          </a:xfrm>
        </p:grpSpPr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9129155" y="586405"/>
            <a:ext cx="744518" cy="64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9608202" y="1227253"/>
            <a:ext cx="530942" cy="501445"/>
            <a:chOff x="7945348" y="1112430"/>
            <a:chExt cx="530942" cy="50144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501685" y="537497"/>
                <a:ext cx="983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𝑏𝑎𝑐𝑎𝑏𝑎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685" y="537497"/>
                <a:ext cx="983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>
            <a:extLst>
              <a:ext uri="{FF2B5EF4-FFF2-40B4-BE49-F238E27FC236}">
                <a16:creationId xmlns:a16="http://schemas.microsoft.com/office/drawing/2014/main" id="{11C13324-5CE3-F41F-38C8-D3E374093135}"/>
              </a:ext>
            </a:extLst>
          </p:cNvPr>
          <p:cNvSpPr/>
          <p:nvPr/>
        </p:nvSpPr>
        <p:spPr>
          <a:xfrm>
            <a:off x="7961512" y="111243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 flipH="1">
            <a:off x="7648827" y="1614549"/>
            <a:ext cx="541526" cy="81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81821" y="1801756"/>
                <a:ext cx="983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𝑏𝑎𝑐𝑎𝑏𝑎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1" y="1801756"/>
                <a:ext cx="9837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8185210" y="1629521"/>
            <a:ext cx="464650" cy="8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375336" y="2464126"/>
            <a:ext cx="530942" cy="501445"/>
            <a:chOff x="7945348" y="1112430"/>
            <a:chExt cx="530942" cy="501445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45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7651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Сжатый бор</a:t>
            </a:r>
            <a:r>
              <a:rPr lang="ru-RU" sz="2400" dirty="0"/>
              <a:t> – обычный бор, но на ребрах мы храним</a:t>
            </a:r>
          </a:p>
          <a:p>
            <a:r>
              <a:rPr lang="ru-RU" sz="2400" dirty="0"/>
              <a:t>не одну букву, а множество символов, при этом </a:t>
            </a:r>
          </a:p>
          <a:p>
            <a:r>
              <a:rPr lang="ru-RU" sz="2400" dirty="0"/>
              <a:t>сохраняется главное свойство, то, что все переходы с одной вершины начинаются с разных букв.</a:t>
            </a:r>
          </a:p>
          <a:p>
            <a:endParaRPr lang="ru-RU" sz="2400" dirty="0"/>
          </a:p>
          <a:p>
            <a:r>
              <a:rPr lang="ru-RU" sz="2400" dirty="0"/>
              <a:t>Эта идея чисто о том, чтобы избежать длинных </a:t>
            </a:r>
          </a:p>
          <a:p>
            <a:r>
              <a:rPr lang="ru-RU" sz="2400" dirty="0"/>
              <a:t>цепочек вершин. </a:t>
            </a:r>
          </a:p>
          <a:p>
            <a:endParaRPr lang="ru-RU" sz="2400" dirty="0"/>
          </a:p>
          <a:p>
            <a:r>
              <a:rPr lang="ru-RU" sz="2400" dirty="0"/>
              <a:t>Если добавляется строка, у которой только есть только префикс какого-то перехода, то этот переход расщепляет строку перехода.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7813" r="-1031" b="-6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109524" r="-1031" b="-5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206250" r="-1031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311111" r="-103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404688" r="-1031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512698" r="-1031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603125" r="-103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EA9AC105-1168-43A1-0D43-1F0E84AD0549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stCxn id="4" idx="4"/>
            <a:endCxn id="109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/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385302" y="2431960"/>
            <a:ext cx="530942" cy="501445"/>
            <a:chOff x="7945348" y="1112430"/>
            <a:chExt cx="530942" cy="501445"/>
          </a:xfrm>
        </p:grpSpPr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endCxn id="19" idx="0"/>
          </p:cNvCxnSpPr>
          <p:nvPr/>
        </p:nvCxnSpPr>
        <p:spPr>
          <a:xfrm>
            <a:off x="9129155" y="586405"/>
            <a:ext cx="113313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976997" y="1271419"/>
            <a:ext cx="530942" cy="501445"/>
            <a:chOff x="7945348" y="1112430"/>
            <a:chExt cx="530942" cy="50144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707012" y="763304"/>
                <a:ext cx="983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𝑏𝑎𝑐𝑎𝑏𝑎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012" y="763304"/>
                <a:ext cx="983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>
            <a:extLst>
              <a:ext uri="{FF2B5EF4-FFF2-40B4-BE49-F238E27FC236}">
                <a16:creationId xmlns:a16="http://schemas.microsoft.com/office/drawing/2014/main" id="{11C13324-5CE3-F41F-38C8-D3E374093135}"/>
              </a:ext>
            </a:extLst>
          </p:cNvPr>
          <p:cNvSpPr/>
          <p:nvPr/>
        </p:nvSpPr>
        <p:spPr>
          <a:xfrm>
            <a:off x="7961512" y="111243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 flipH="1">
            <a:off x="7648827" y="1614549"/>
            <a:ext cx="541526" cy="81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81821" y="1801756"/>
                <a:ext cx="983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𝑏𝑎𝑐𝑎𝑏𝑎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1" y="1801756"/>
                <a:ext cx="9837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8185210" y="1629521"/>
            <a:ext cx="464650" cy="8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375336" y="2464126"/>
            <a:ext cx="530942" cy="501445"/>
            <a:chOff x="7945348" y="1112430"/>
            <a:chExt cx="530942" cy="501445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9410790" y="339267"/>
            <a:ext cx="898722" cy="8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774093" y="515888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93" y="515888"/>
                <a:ext cx="7305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10095299" y="1238882"/>
            <a:ext cx="530942" cy="501445"/>
            <a:chOff x="7945348" y="1112430"/>
            <a:chExt cx="530942" cy="5014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5450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7651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Сжатый бор</a:t>
            </a:r>
            <a:r>
              <a:rPr lang="ru-RU" sz="2400" dirty="0"/>
              <a:t> – обычный бор, но на ребрах мы храним</a:t>
            </a:r>
          </a:p>
          <a:p>
            <a:r>
              <a:rPr lang="ru-RU" sz="2400" dirty="0"/>
              <a:t>не одну букву, а множество символов, при этом </a:t>
            </a:r>
          </a:p>
          <a:p>
            <a:r>
              <a:rPr lang="ru-RU" sz="2400" dirty="0"/>
              <a:t>сохраняется главное свойство, то, что все переходы с одной вершины начинаются с разных букв.</a:t>
            </a:r>
          </a:p>
          <a:p>
            <a:endParaRPr lang="ru-RU" sz="2400" dirty="0"/>
          </a:p>
          <a:p>
            <a:r>
              <a:rPr lang="ru-RU" sz="2400" dirty="0"/>
              <a:t>Эта идея чисто о том, чтобы избежать длинных </a:t>
            </a:r>
          </a:p>
          <a:p>
            <a:r>
              <a:rPr lang="ru-RU" sz="2400" dirty="0"/>
              <a:t>цепочек вершин. </a:t>
            </a:r>
          </a:p>
          <a:p>
            <a:endParaRPr lang="ru-RU" sz="2400" dirty="0"/>
          </a:p>
          <a:p>
            <a:r>
              <a:rPr lang="ru-RU" sz="2400" dirty="0"/>
              <a:t>Если добавляется строка, у которой только есть только префикс какого-то перехода, то этот переход расщепляет строку перехода.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7813" r="-1031" b="-6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109524" r="-1031" b="-5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206250" r="-1031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311111" r="-103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404688" r="-1031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512698" r="-1031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603125" r="-103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EA9AC105-1168-43A1-0D43-1F0E84AD0549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stCxn id="4" idx="4"/>
            <a:endCxn id="109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/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385302" y="2431960"/>
            <a:ext cx="530942" cy="501445"/>
            <a:chOff x="7945348" y="1112430"/>
            <a:chExt cx="530942" cy="501445"/>
          </a:xfrm>
        </p:grpSpPr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endCxn id="19" idx="0"/>
          </p:cNvCxnSpPr>
          <p:nvPr/>
        </p:nvCxnSpPr>
        <p:spPr>
          <a:xfrm>
            <a:off x="9129155" y="586405"/>
            <a:ext cx="113313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976997" y="1271419"/>
            <a:ext cx="530942" cy="501445"/>
            <a:chOff x="7945348" y="1112430"/>
            <a:chExt cx="530942" cy="50144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707012" y="763304"/>
                <a:ext cx="983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𝑏𝑎𝑐𝑎𝑏𝑎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012" y="763304"/>
                <a:ext cx="983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>
            <a:extLst>
              <a:ext uri="{FF2B5EF4-FFF2-40B4-BE49-F238E27FC236}">
                <a16:creationId xmlns:a16="http://schemas.microsoft.com/office/drawing/2014/main" id="{11C13324-5CE3-F41F-38C8-D3E374093135}"/>
              </a:ext>
            </a:extLst>
          </p:cNvPr>
          <p:cNvSpPr/>
          <p:nvPr/>
        </p:nvSpPr>
        <p:spPr>
          <a:xfrm>
            <a:off x="7961512" y="111243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 flipH="1">
            <a:off x="7648827" y="1614549"/>
            <a:ext cx="541526" cy="81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81821" y="1801756"/>
                <a:ext cx="496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1" y="1801756"/>
                <a:ext cx="4964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8185210" y="1629521"/>
            <a:ext cx="464650" cy="8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375336" y="2464126"/>
            <a:ext cx="530942" cy="501445"/>
            <a:chOff x="7945348" y="1112430"/>
            <a:chExt cx="530942" cy="501445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9410790" y="339267"/>
            <a:ext cx="898722" cy="8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774093" y="515888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93" y="515888"/>
                <a:ext cx="7305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10095299" y="1238882"/>
            <a:ext cx="530942" cy="501445"/>
            <a:chOff x="7945348" y="1112430"/>
            <a:chExt cx="530942" cy="5014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7729187" y="2918546"/>
            <a:ext cx="464650" cy="8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945348" y="3738292"/>
            <a:ext cx="530942" cy="501445"/>
            <a:chOff x="7945348" y="1112430"/>
            <a:chExt cx="530942" cy="501445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879588" y="3065886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88" y="3065886"/>
                <a:ext cx="7305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16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7651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Сжатый бор</a:t>
            </a:r>
            <a:r>
              <a:rPr lang="ru-RU" sz="2400" dirty="0"/>
              <a:t> – обычный бор, но на ребрах мы храним</a:t>
            </a:r>
          </a:p>
          <a:p>
            <a:r>
              <a:rPr lang="ru-RU" sz="2400" dirty="0"/>
              <a:t>не одну букву, а множество символов, при этом </a:t>
            </a:r>
          </a:p>
          <a:p>
            <a:r>
              <a:rPr lang="ru-RU" sz="2400" dirty="0"/>
              <a:t>сохраняется главное свойство, то, что все переходы с одной вершины начинаются с разных букв.</a:t>
            </a:r>
          </a:p>
          <a:p>
            <a:endParaRPr lang="ru-RU" sz="2400" dirty="0"/>
          </a:p>
          <a:p>
            <a:r>
              <a:rPr lang="ru-RU" sz="2400" dirty="0"/>
              <a:t>Эта идея чисто о том, чтобы избежать длинных </a:t>
            </a:r>
          </a:p>
          <a:p>
            <a:r>
              <a:rPr lang="ru-RU" sz="2400" dirty="0"/>
              <a:t>цепочек вершин. </a:t>
            </a:r>
          </a:p>
          <a:p>
            <a:endParaRPr lang="ru-RU" sz="2400" dirty="0"/>
          </a:p>
          <a:p>
            <a:r>
              <a:rPr lang="ru-RU" sz="2400" dirty="0"/>
              <a:t>Если добавляется строка, у которой только есть только префикс какого-то перехода, то этот переход расщепляет строку перехода.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7813" r="-1031" b="-6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109524" r="-1031" b="-5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206250" r="-1031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311111" r="-103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404688" r="-1031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512698" r="-1031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603125" r="-103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EA9AC105-1168-43A1-0D43-1F0E84AD0549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stCxn id="4" idx="4"/>
            <a:endCxn id="109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/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385302" y="2431960"/>
            <a:ext cx="530942" cy="501445"/>
            <a:chOff x="7945348" y="1112430"/>
            <a:chExt cx="530942" cy="501445"/>
          </a:xfrm>
        </p:grpSpPr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endCxn id="19" idx="0"/>
          </p:cNvCxnSpPr>
          <p:nvPr/>
        </p:nvCxnSpPr>
        <p:spPr>
          <a:xfrm>
            <a:off x="9129155" y="586405"/>
            <a:ext cx="113313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976997" y="1271419"/>
            <a:ext cx="530942" cy="501445"/>
            <a:chOff x="7945348" y="1112430"/>
            <a:chExt cx="530942" cy="50144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074895" y="753961"/>
                <a:ext cx="496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895" y="753961"/>
                <a:ext cx="4964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>
            <a:extLst>
              <a:ext uri="{FF2B5EF4-FFF2-40B4-BE49-F238E27FC236}">
                <a16:creationId xmlns:a16="http://schemas.microsoft.com/office/drawing/2014/main" id="{11C13324-5CE3-F41F-38C8-D3E374093135}"/>
              </a:ext>
            </a:extLst>
          </p:cNvPr>
          <p:cNvSpPr/>
          <p:nvPr/>
        </p:nvSpPr>
        <p:spPr>
          <a:xfrm>
            <a:off x="7961512" y="111243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 flipH="1">
            <a:off x="7648827" y="1614549"/>
            <a:ext cx="541526" cy="81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81821" y="1801756"/>
                <a:ext cx="496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1" y="1801756"/>
                <a:ext cx="4964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8185210" y="1629521"/>
            <a:ext cx="464650" cy="8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375336" y="2464126"/>
            <a:ext cx="530942" cy="501445"/>
            <a:chOff x="7945348" y="1112430"/>
            <a:chExt cx="530942" cy="501445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9410790" y="339267"/>
            <a:ext cx="898722" cy="8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774093" y="515888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93" y="515888"/>
                <a:ext cx="7305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10095299" y="1238882"/>
            <a:ext cx="530942" cy="501445"/>
            <a:chOff x="7945348" y="1112430"/>
            <a:chExt cx="530942" cy="5014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7729187" y="2918546"/>
            <a:ext cx="464650" cy="8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945348" y="3738292"/>
            <a:ext cx="530942" cy="501445"/>
            <a:chOff x="7945348" y="1112430"/>
            <a:chExt cx="530942" cy="501445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879588" y="3065886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88" y="3065886"/>
                <a:ext cx="7305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9346206" y="1746946"/>
            <a:ext cx="113313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9342296" y="1793971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96" y="1793971"/>
                <a:ext cx="7305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9231056" y="2389476"/>
            <a:ext cx="530942" cy="501445"/>
            <a:chOff x="7945348" y="1112430"/>
            <a:chExt cx="530942" cy="501445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959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7651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Сжатый бор</a:t>
            </a:r>
            <a:r>
              <a:rPr lang="ru-RU" sz="2400" dirty="0"/>
              <a:t> – обычный бор, но на ребрах мы храним</a:t>
            </a:r>
          </a:p>
          <a:p>
            <a:r>
              <a:rPr lang="ru-RU" sz="2400" dirty="0"/>
              <a:t>не одну букву, а множество символов, при этом </a:t>
            </a:r>
          </a:p>
          <a:p>
            <a:r>
              <a:rPr lang="ru-RU" sz="2400" dirty="0"/>
              <a:t>сохраняется главное свойство, то, что все переходы с одной вершины начинаются с разных букв.</a:t>
            </a:r>
          </a:p>
          <a:p>
            <a:endParaRPr lang="ru-RU" sz="2400" dirty="0"/>
          </a:p>
          <a:p>
            <a:r>
              <a:rPr lang="ru-RU" sz="2400" dirty="0"/>
              <a:t>Эта идея чисто о том, чтобы избежать длинных </a:t>
            </a:r>
          </a:p>
          <a:p>
            <a:r>
              <a:rPr lang="ru-RU" sz="2400" dirty="0"/>
              <a:t>цепочек вершин. </a:t>
            </a:r>
          </a:p>
          <a:p>
            <a:endParaRPr lang="ru-RU" sz="2400" dirty="0"/>
          </a:p>
          <a:p>
            <a:r>
              <a:rPr lang="ru-RU" sz="2400" dirty="0"/>
              <a:t>Если добавляется строка, у которой только есть только префикс какого-то перехода, то этот переход расщепляет строку перехода.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752" y="84960"/>
              <a:ext cx="1399874" cy="2706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172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17370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7813" r="-1031" b="-6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109524" r="-1031" b="-5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206250" r="-1031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311111" r="-1031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404688" r="-1031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512698" r="-1031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865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072" t="-603125" r="-1031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EA9AC105-1168-43A1-0D43-1F0E84AD0549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stCxn id="4" idx="4"/>
            <a:endCxn id="109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/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CB9791-128C-338D-98B6-76B76841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27" y="5158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385302" y="2431960"/>
            <a:ext cx="530942" cy="501445"/>
            <a:chOff x="7945348" y="1112430"/>
            <a:chExt cx="530942" cy="501445"/>
          </a:xfrm>
        </p:grpSpPr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>
            <a:endCxn id="19" idx="0"/>
          </p:cNvCxnSpPr>
          <p:nvPr/>
        </p:nvCxnSpPr>
        <p:spPr>
          <a:xfrm>
            <a:off x="9129155" y="586405"/>
            <a:ext cx="113313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976997" y="1271419"/>
            <a:ext cx="530942" cy="501445"/>
            <a:chOff x="7945348" y="1112430"/>
            <a:chExt cx="530942" cy="501445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074895" y="753961"/>
                <a:ext cx="496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895" y="753961"/>
                <a:ext cx="4964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>
            <a:extLst>
              <a:ext uri="{FF2B5EF4-FFF2-40B4-BE49-F238E27FC236}">
                <a16:creationId xmlns:a16="http://schemas.microsoft.com/office/drawing/2014/main" id="{11C13324-5CE3-F41F-38C8-D3E374093135}"/>
              </a:ext>
            </a:extLst>
          </p:cNvPr>
          <p:cNvSpPr/>
          <p:nvPr/>
        </p:nvSpPr>
        <p:spPr>
          <a:xfrm>
            <a:off x="7961512" y="111243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 flipH="1">
            <a:off x="7648827" y="1614549"/>
            <a:ext cx="541526" cy="81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81821" y="1801756"/>
                <a:ext cx="496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1" y="1801756"/>
                <a:ext cx="4964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8185210" y="1629521"/>
            <a:ext cx="464650" cy="8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8375336" y="2464126"/>
            <a:ext cx="530942" cy="501445"/>
            <a:chOff x="7945348" y="1112430"/>
            <a:chExt cx="530942" cy="501445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336" y="1778015"/>
                <a:ext cx="7305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9410790" y="339267"/>
            <a:ext cx="898722" cy="8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774093" y="515888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93" y="515888"/>
                <a:ext cx="7305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10095299" y="1238882"/>
            <a:ext cx="530942" cy="501445"/>
            <a:chOff x="7945348" y="1112430"/>
            <a:chExt cx="530942" cy="5014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7729187" y="2918546"/>
            <a:ext cx="464650" cy="8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945348" y="3738292"/>
            <a:ext cx="530942" cy="501445"/>
            <a:chOff x="7945348" y="1112430"/>
            <a:chExt cx="530942" cy="501445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879588" y="3065886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88" y="3065886"/>
                <a:ext cx="7305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ED1551B-C321-B701-47C4-3558419A0025}"/>
              </a:ext>
            </a:extLst>
          </p:cNvPr>
          <p:cNvCxnSpPr/>
          <p:nvPr/>
        </p:nvCxnSpPr>
        <p:spPr>
          <a:xfrm>
            <a:off x="9346206" y="1746946"/>
            <a:ext cx="113313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9342296" y="1793971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𝑐𝑎𝑏𝑎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96" y="1793971"/>
                <a:ext cx="7305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9231056" y="2389476"/>
            <a:ext cx="530942" cy="501445"/>
            <a:chOff x="7945348" y="1112430"/>
            <a:chExt cx="530942" cy="501445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1934A64-4E07-3004-3AA9-73970E983570}"/>
              </a:ext>
            </a:extLst>
          </p:cNvPr>
          <p:cNvGrpSpPr/>
          <p:nvPr/>
        </p:nvGrpSpPr>
        <p:grpSpPr>
          <a:xfrm>
            <a:off x="7961809" y="1110655"/>
            <a:ext cx="530942" cy="501445"/>
            <a:chOff x="7945348" y="1112430"/>
            <a:chExt cx="530942" cy="501445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8395C4D-C4A3-56AF-364E-B9168262B680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/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4766A13-0468-D90F-4D7B-F48EC8659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505" y="1197518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153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D5E977-C950-6505-9380-272789EFAC8E}"/>
                  </a:ext>
                </a:extLst>
              </p:cNvPr>
              <p:cNvSpPr txBox="1"/>
              <p:nvPr/>
            </p:nvSpPr>
            <p:spPr>
              <a:xfrm>
                <a:off x="2252219" y="918763"/>
                <a:ext cx="6763922" cy="193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Время поиска </a:t>
                </a:r>
                <a:r>
                  <a:rPr lang="en-US" b="1" dirty="0"/>
                  <a:t> </a:t>
                </a:r>
                <a:r>
                  <a:rPr lang="ru-RU" b="1" dirty="0"/>
                  <a:t>множества образцов в строке: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х</m:t>
                              </m:r>
                            </m:sub>
                          </m:sSub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где </m:t>
                    </m:r>
                  </m:oMath>
                </a14:m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х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400" dirty="0"/>
              </a:p>
              <a:p>
                <a:r>
                  <a:rPr lang="ru-RU" sz="1400" dirty="0"/>
                  <a:t>Также как и в обычном боре.</a:t>
                </a:r>
                <a:endParaRPr lang="ru-BY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D5E977-C950-6505-9380-272789EF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19" y="918763"/>
                <a:ext cx="6763922" cy="1933478"/>
              </a:xfrm>
              <a:prstGeom prst="rect">
                <a:avLst/>
              </a:prstGeom>
              <a:blipFill>
                <a:blip r:embed="rId2"/>
                <a:stretch>
                  <a:fillRect l="-721" t="-1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858326" y="149788"/>
            <a:ext cx="1551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Анализ</a:t>
            </a:r>
            <a:endParaRPr lang="ru-B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D5E977-C950-6505-9380-272789EFAC8E}"/>
                  </a:ext>
                </a:extLst>
              </p:cNvPr>
              <p:cNvSpPr txBox="1"/>
              <p:nvPr/>
            </p:nvSpPr>
            <p:spPr>
              <a:xfrm>
                <a:off x="323850" y="2633541"/>
                <a:ext cx="11515725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Затраченная память: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ru-R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Действительно, количество листьев в сжатом боре (равно как и в обычном боре) не превосходит k, но теперь в дереве почти нет вершин исходящей степени 1, поэтому суммарное количество вершин не превосходит 2k = O(k).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Также, мы можем добиться такой памяти если каждое ребро бора будет содержать три числа, индекс строки, индекс начала в данной строке и индекс конца, т.е. таким образом мы не храним строки на ребрах явно, поэтому сам бор занимает столько памяти.</a:t>
                </a:r>
              </a:p>
              <a:p>
                <a:endParaRPr lang="ru-RU" dirty="0"/>
              </a:p>
              <a:p>
                <a:r>
                  <a:rPr lang="ru-RU" dirty="0"/>
                  <a:t>Сжатый бор занимает </a:t>
                </a:r>
                <a14:m>
                  <m:oMath xmlns:m="http://schemas.openxmlformats.org/officeDocument/2006/math">
                    <m:r>
                      <a:rPr lang="el-G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dirty="0"/>
                  <a:t> памяти, однако, для операций с ним необходимо явно хранить все 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, поэтому по памяти мы не выиграли.</a:t>
                </a:r>
                <a:r>
                  <a:rPr lang="en-US" dirty="0"/>
                  <a:t> </a:t>
                </a:r>
                <a:r>
                  <a:rPr lang="ru-RU" dirty="0"/>
                  <a:t>Зачем же он тогда нужен?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А что если построить сжатый </a:t>
                </a:r>
                <a:r>
                  <a:rPr lang="ru-RU" dirty="0" err="1"/>
                  <a:t>суффиксный</a:t>
                </a:r>
                <a:r>
                  <a:rPr lang="ru-RU" dirty="0"/>
                  <a:t> бор – получаем </a:t>
                </a:r>
                <a:r>
                  <a:rPr lang="ru-RU" dirty="0" err="1"/>
                  <a:t>суффиксное</a:t>
                </a:r>
                <a:r>
                  <a:rPr lang="ru-RU" dirty="0"/>
                  <a:t> дерево!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D5E977-C950-6505-9380-272789EF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2633541"/>
                <a:ext cx="11515725" cy="3877985"/>
              </a:xfrm>
              <a:prstGeom prst="rect">
                <a:avLst/>
              </a:prstGeom>
              <a:blipFill>
                <a:blip r:embed="rId3"/>
                <a:stretch>
                  <a:fillRect l="-794" t="-1258" b="-1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52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образца в строке</a:t>
            </a:r>
            <a:r>
              <a:rPr lang="en-US" sz="3200" dirty="0"/>
              <a:t> </a:t>
            </a:r>
            <a:endParaRPr lang="ru-RU" sz="3200" dirty="0"/>
          </a:p>
          <a:p>
            <a:pPr algn="ctr"/>
            <a:r>
              <a:rPr lang="ru-RU" sz="3200" dirty="0"/>
              <a:t>в режиме реального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08870A5F-A6E0-477A-1804-E740EC0955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337883"/>
                  </p:ext>
                </p:extLst>
              </p:nvPr>
            </p:nvGraphicFramePr>
            <p:xfrm>
              <a:off x="1358152" y="2929553"/>
              <a:ext cx="9475694" cy="3762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204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1968616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1735145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3149729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755507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Время поиска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baseline="0" dirty="0">
                              <a:solidFill>
                                <a:schemeClr val="tx1"/>
                              </a:solidFill>
                            </a:rPr>
                            <a:t>образца</a:t>
                          </a:r>
                          <a:r>
                            <a:rPr lang="en-US" sz="16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772742">
                    <a:tc>
                      <a:txBody>
                        <a:bodyPr/>
                        <a:lstStyle/>
                        <a:p>
                          <a:r>
                            <a:rPr lang="ru-RU" sz="1600" b="1" dirty="0" err="1"/>
                            <a:t>Суффиксный</a:t>
                          </a:r>
                          <a:r>
                            <a:rPr lang="ru-RU" sz="1600" b="1" dirty="0"/>
                            <a:t> массив</a:t>
                          </a:r>
                          <a:endParaRPr lang="ru-BY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  <m:r>
                                          <a:rPr lang="en-US" sz="1600" b="0" i="0" baseline="300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6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или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ru-RU" sz="16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или</m:t>
                                </m:r>
                              </m:oMath>
                            </m:oMathPara>
                          </a14:m>
                          <a:endParaRPr lang="ru-RU" sz="1600" b="0" baseline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283082"/>
                      </a:ext>
                    </a:extLst>
                  </a:tr>
                  <a:tr h="672989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  <a:p>
                          <a:r>
                            <a:rPr lang="en-US" sz="1600" b="1" dirty="0"/>
                            <a:t>C</a:t>
                          </a:r>
                          <a:r>
                            <a:rPr lang="ru-RU" sz="1600" b="1" dirty="0" err="1"/>
                            <a:t>уффиксный</a:t>
                          </a:r>
                          <a:r>
                            <a:rPr lang="ru-RU" sz="1600" b="1" dirty="0"/>
                            <a:t> бор</a:t>
                          </a:r>
                          <a:endParaRPr lang="ru-BY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594393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r>
                            <a:rPr lang="ru-RU" sz="1600" b="1" dirty="0" err="1"/>
                            <a:t>Суффиксный</a:t>
                          </a:r>
                          <a:r>
                            <a:rPr lang="ru-RU" sz="1600" b="1" dirty="0"/>
                            <a:t> сжатый</a:t>
                          </a:r>
                          <a:r>
                            <a:rPr lang="ru-RU" sz="1600" b="1" baseline="0" dirty="0"/>
                            <a:t> бор (</a:t>
                          </a:r>
                          <a:r>
                            <a:rPr lang="ru-RU" sz="1600" b="1" baseline="0" dirty="0" err="1"/>
                            <a:t>суффиксное</a:t>
                          </a:r>
                          <a:r>
                            <a:rPr lang="ru-RU" sz="1600" b="1" baseline="0" dirty="0"/>
                            <a:t> дерево)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15521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r>
                            <a:rPr lang="ru-RU" sz="1600" b="1" baseline="0" dirty="0"/>
                            <a:t>Префикс функция </a:t>
                          </a:r>
                          <a:r>
                            <a:rPr lang="en-US" sz="1600" b="1" baseline="0" dirty="0"/>
                            <a:t>aka </a:t>
                          </a:r>
                          <a:r>
                            <a:rPr lang="ru-RU" sz="1600" b="1" baseline="0" dirty="0"/>
                            <a:t>КМП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  <a:p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115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08870A5F-A6E0-477A-1804-E740EC0955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337883"/>
                  </p:ext>
                </p:extLst>
              </p:nvPr>
            </p:nvGraphicFramePr>
            <p:xfrm>
              <a:off x="1358152" y="2929553"/>
              <a:ext cx="9475694" cy="3762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204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1968616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1735145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3149729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755507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1613" r="-38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ru-RU" sz="1600" b="1" dirty="0" err="1"/>
                            <a:t>Суффиксный</a:t>
                          </a:r>
                          <a:r>
                            <a:rPr lang="ru-RU" sz="1600" b="1" dirty="0"/>
                            <a:t> массив</a:t>
                          </a:r>
                          <a:endParaRPr lang="ru-BY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746" t="-93333" r="-248916" b="-2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912" t="-93333" r="-182105" b="-2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93333" r="-387" b="-26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283082"/>
                      </a:ext>
                    </a:extLst>
                  </a:tr>
                  <a:tr h="672989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  <a:p>
                          <a:r>
                            <a:rPr lang="en-US" sz="1600" b="1" dirty="0"/>
                            <a:t>C</a:t>
                          </a:r>
                          <a:r>
                            <a:rPr lang="ru-RU" sz="1600" b="1" dirty="0" err="1"/>
                            <a:t>уффиксный</a:t>
                          </a:r>
                          <a:r>
                            <a:rPr lang="ru-RU" sz="1600" b="1" dirty="0"/>
                            <a:t> бор</a:t>
                          </a:r>
                          <a:endParaRPr lang="ru-BY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746" t="-235135" r="-248916" b="-225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912" t="-235135" r="-182105" b="-225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235135" r="-387" b="-225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594393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r>
                            <a:rPr lang="ru-RU" sz="1600" b="1" dirty="0" err="1"/>
                            <a:t>Суффиксный</a:t>
                          </a:r>
                          <a:r>
                            <a:rPr lang="ru-RU" sz="1600" b="1" dirty="0"/>
                            <a:t> сжатый</a:t>
                          </a:r>
                          <a:r>
                            <a:rPr lang="ru-RU" sz="1600" b="1" baseline="0" dirty="0"/>
                            <a:t> бор (</a:t>
                          </a:r>
                          <a:r>
                            <a:rPr lang="ru-RU" sz="1600" b="1" baseline="0" dirty="0" err="1"/>
                            <a:t>суффиксное</a:t>
                          </a:r>
                          <a:r>
                            <a:rPr lang="ru-RU" sz="1600" b="1" baseline="0" dirty="0"/>
                            <a:t> дерево)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746" t="-300000" r="-24891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912" t="-300000" r="-18210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300000" r="-38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15521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r>
                            <a:rPr lang="ru-RU" sz="1600" b="1" baseline="0" dirty="0"/>
                            <a:t>Префикс функция </a:t>
                          </a:r>
                          <a:r>
                            <a:rPr lang="en-US" sz="1600" b="1" baseline="0" dirty="0"/>
                            <a:t>aka </a:t>
                          </a:r>
                          <a:r>
                            <a:rPr lang="ru-RU" sz="1600" b="1" baseline="0" dirty="0"/>
                            <a:t>КМП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746" t="-400000" r="-248916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912" t="-400000" r="-18210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400000" r="-387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115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30897755-A3A9-7759-C528-DEA822E7F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547821"/>
                  </p:ext>
                </p:extLst>
              </p:nvPr>
            </p:nvGraphicFramePr>
            <p:xfrm>
              <a:off x="1358153" y="1796666"/>
              <a:ext cx="9475693" cy="1050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1836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3471294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3072563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050388"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Задан фиксированный</a:t>
                          </a:r>
                        </a:p>
                        <a:p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текст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ru-RU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BY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On-line </a:t>
                          </a:r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поступает</a:t>
                          </a:r>
                          <a:r>
                            <a:rPr lang="ru-RU" sz="1600" baseline="0" dirty="0">
                              <a:solidFill>
                                <a:schemeClr val="tx1"/>
                              </a:solidFill>
                            </a:rPr>
                            <a:t> образец </a:t>
                          </a:r>
                          <a:r>
                            <a:rPr lang="en-US" sz="1600" baseline="0" dirty="0">
                              <a:solidFill>
                                <a:schemeClr val="tx1"/>
                              </a:solidFill>
                            </a:rPr>
                            <a:t>S -  </a:t>
                          </a:r>
                          <a:r>
                            <a:rPr lang="ru-RU" sz="1600" baseline="0" dirty="0">
                              <a:solidFill>
                                <a:schemeClr val="tx1"/>
                              </a:solidFill>
                            </a:rPr>
                            <a:t>строка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Определить, встречается ли образец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 в качестве подстроки 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в тексте 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oMath>
                          </a14:m>
                          <a:endParaRPr lang="ru-BY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30897755-A3A9-7759-C528-DEA822E7F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547821"/>
                  </p:ext>
                </p:extLst>
              </p:nvPr>
            </p:nvGraphicFramePr>
            <p:xfrm>
              <a:off x="1358153" y="1796666"/>
              <a:ext cx="9475693" cy="1050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1836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3471294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3072563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05038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" t="-1149" r="-223909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On-line </a:t>
                          </a:r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поступает</a:t>
                          </a:r>
                          <a:r>
                            <a:rPr lang="ru-RU" sz="1600" baseline="0" dirty="0">
                              <a:solidFill>
                                <a:schemeClr val="tx1"/>
                              </a:solidFill>
                            </a:rPr>
                            <a:t> образец </a:t>
                          </a:r>
                          <a:r>
                            <a:rPr lang="en-US" sz="1600" baseline="0" dirty="0">
                              <a:solidFill>
                                <a:schemeClr val="tx1"/>
                              </a:solidFill>
                            </a:rPr>
                            <a:t>S -  </a:t>
                          </a:r>
                          <a:r>
                            <a:rPr lang="ru-RU" sz="1600" baseline="0" dirty="0">
                              <a:solidFill>
                                <a:schemeClr val="tx1"/>
                              </a:solidFill>
                            </a:rPr>
                            <a:t>строка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17" t="-1149" r="-396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393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3C639-C6C2-4F9C-6D28-C7A881CD3F87}"/>
                  </a:ext>
                </a:extLst>
              </p:cNvPr>
              <p:cNvSpPr txBox="1"/>
              <p:nvPr/>
            </p:nvSpPr>
            <p:spPr>
              <a:xfrm>
                <a:off x="262467" y="502004"/>
                <a:ext cx="117009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поместить все строки из множества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 в </a:t>
                </a:r>
                <a:r>
                  <a:rPr lang="ru-RU" sz="2400" b="1" dirty="0"/>
                  <a:t>массив</a:t>
                </a:r>
                <a:r>
                  <a:rPr lang="ru-RU" sz="2400" dirty="0"/>
                  <a:t> и осуществлять поиск строки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последовательно просматривая элементы массива, то </a:t>
                </a:r>
                <a:r>
                  <a:rPr lang="ru-RU" sz="2400" b="1" dirty="0"/>
                  <a:t>время </a:t>
                </a:r>
                <a:r>
                  <a:rPr lang="en-US" sz="2400" b="1" dirty="0"/>
                  <a:t> </a:t>
                </a:r>
                <a:r>
                  <a:rPr lang="ru-RU" sz="2400" b="1" dirty="0"/>
                  <a:t>поиска строки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– количество строк</a:t>
                </a:r>
                <a:r>
                  <a:rPr lang="en-US" sz="2400" dirty="0"/>
                  <a:t> </a:t>
                </a:r>
                <a:r>
                  <a:rPr lang="ru-RU" sz="2400" dirty="0"/>
                  <a:t>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algn="just"/>
                <a:r>
                  <a:rPr lang="ru-RU" sz="2400" dirty="0"/>
                  <a:t>При этом требуемая </a:t>
                </a:r>
                <a:r>
                  <a:rPr lang="ru-RU" sz="2400" b="1" dirty="0"/>
                  <a:t>памят</a:t>
                </a:r>
                <a:r>
                  <a:rPr lang="ru-RU" sz="2400" dirty="0"/>
                  <a:t>ь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ru-RU" sz="24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ru-R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ru-RU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ru-RU" sz="24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3C639-C6C2-4F9C-6D28-C7A881CD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" y="502004"/>
                <a:ext cx="11700933" cy="2308324"/>
              </a:xfrm>
              <a:prstGeom prst="rect">
                <a:avLst/>
              </a:prstGeom>
              <a:blipFill>
                <a:blip r:embed="rId2"/>
                <a:stretch>
                  <a:fillRect l="-781" t="-2111" r="-781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5D680-ABF8-81EC-E0C3-B77268941124}"/>
                  </a:ext>
                </a:extLst>
              </p:cNvPr>
              <p:cNvSpPr txBox="1"/>
              <p:nvPr/>
            </p:nvSpPr>
            <p:spPr>
              <a:xfrm>
                <a:off x="262467" y="2827538"/>
                <a:ext cx="117009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для хранения строк из множества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использовать сбалансированное бинарное поисковое дерево, то время </a:t>
                </a:r>
                <a:r>
                  <a:rPr lang="ru-RU" sz="2400" b="1" dirty="0"/>
                  <a:t>поиска строки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ru-RU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400" b="1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1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– количество строк в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. 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5D680-ABF8-81EC-E0C3-B77268941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" y="2827538"/>
                <a:ext cx="11700933" cy="1569660"/>
              </a:xfrm>
              <a:prstGeom prst="rect">
                <a:avLst/>
              </a:prstGeom>
              <a:blipFill>
                <a:blip r:embed="rId3"/>
                <a:stretch>
                  <a:fillRect l="-781" t="-3113" r="-781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C4E995-91DC-0737-552D-B7AAFAF63AFF}"/>
                  </a:ext>
                </a:extLst>
              </p:cNvPr>
              <p:cNvSpPr txBox="1"/>
              <p:nvPr/>
            </p:nvSpPr>
            <p:spPr>
              <a:xfrm>
                <a:off x="262467" y="4783742"/>
                <a:ext cx="11700933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Существуют структуры данных, которые позволяют выполнять поиск строки более эффективно, например, за время </a:t>
                </a:r>
                <a:endParaRPr lang="ru-RU" sz="2400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l-GR" sz="24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400" b="1" dirty="0"/>
                  <a:t> </a:t>
                </a:r>
              </a:p>
              <a:p>
                <a:pPr algn="just"/>
                <a:r>
                  <a:rPr lang="ru-RU" sz="2400" dirty="0"/>
                  <a:t>(время поиска не зависит от количества строк в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). </a:t>
                </a:r>
              </a:p>
              <a:p>
                <a:pPr algn="just"/>
                <a:r>
                  <a:rPr lang="ru-RU" sz="2400" dirty="0"/>
                  <a:t>Одной из таких структур данных является </a:t>
                </a:r>
                <a:r>
                  <a:rPr lang="ru-RU" sz="2800" b="1" dirty="0"/>
                  <a:t>бор</a:t>
                </a:r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C4E995-91DC-0737-552D-B7AAFAF63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" y="4783742"/>
                <a:ext cx="11700933" cy="2000548"/>
              </a:xfrm>
              <a:prstGeom prst="rect">
                <a:avLst/>
              </a:prstGeom>
              <a:blipFill>
                <a:blip r:embed="rId4"/>
                <a:stretch>
                  <a:fillRect l="-781" t="-2439" r="-781" b="-79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63E453-FB52-AF54-D220-3E9A17CA613E}"/>
              </a:ext>
            </a:extLst>
          </p:cNvPr>
          <p:cNvCxnSpPr/>
          <p:nvPr/>
        </p:nvCxnSpPr>
        <p:spPr>
          <a:xfrm flipV="1">
            <a:off x="0" y="2827538"/>
            <a:ext cx="12192000" cy="172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B329815-F9CF-AEA0-E74B-D1A9744C8251}"/>
              </a:ext>
            </a:extLst>
          </p:cNvPr>
          <p:cNvCxnSpPr/>
          <p:nvPr/>
        </p:nvCxnSpPr>
        <p:spPr>
          <a:xfrm flipV="1">
            <a:off x="0" y="4564655"/>
            <a:ext cx="12192000" cy="172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множества образцов в строке</a:t>
            </a:r>
            <a:r>
              <a:rPr lang="en-US" sz="3200" dirty="0"/>
              <a:t> </a:t>
            </a:r>
            <a:endParaRPr lang="ru-RU" sz="3200" dirty="0"/>
          </a:p>
          <a:p>
            <a:pPr algn="ctr"/>
            <a:r>
              <a:rPr lang="ru-RU" sz="3200" dirty="0"/>
              <a:t>в режиме реального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08870A5F-A6E0-477A-1804-E740EC0955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9035797"/>
                  </p:ext>
                </p:extLst>
              </p:nvPr>
            </p:nvGraphicFramePr>
            <p:xfrm>
              <a:off x="1358151" y="2610196"/>
              <a:ext cx="9475694" cy="398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204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1968616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1735145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3149729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493591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Время поиска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baseline="0" dirty="0">
                              <a:solidFill>
                                <a:schemeClr val="tx1"/>
                              </a:solidFill>
                            </a:rPr>
                            <a:t>образца</a:t>
                          </a:r>
                          <a:r>
                            <a:rPr lang="en-US" sz="16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813401">
                    <a:tc>
                      <a:txBody>
                        <a:bodyPr/>
                        <a:lstStyle/>
                        <a:p>
                          <a:r>
                            <a:rPr lang="ru-RU" sz="1600" b="1" dirty="0" err="1"/>
                            <a:t>Суффиксный</a:t>
                          </a:r>
                          <a:r>
                            <a:rPr lang="ru-RU" sz="1600" b="1" dirty="0"/>
                            <a:t> массив</a:t>
                          </a:r>
                          <a:endParaRPr lang="ru-BY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  <m:r>
                                          <a:rPr lang="en-US" sz="1600" b="0" i="0" baseline="300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6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или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ru-RU" sz="16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или</m:t>
                                </m:r>
                              </m:oMath>
                            </m:oMathPara>
                          </a14:m>
                          <a:endParaRPr lang="ru-RU" sz="1600" b="0" baseline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l-G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sty m:val="p"/>
                                                <m:brk m:alnAt="23"/>
                                              </m:rPr>
                                              <a:rPr lang="en-US" sz="1400" b="0" i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  <m:r>
                                              <a:rPr lang="en-US" sz="1400" b="0" i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ru-RU" sz="1400" b="0" i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l-GR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l-GR" sz="1400" b="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400" b="0" i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S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400" b="0" i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i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283082"/>
                      </a:ext>
                    </a:extLst>
                  </a:tr>
                  <a:tr h="813401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  <a:p>
                          <a:r>
                            <a:rPr lang="en-US" sz="1600" b="1" dirty="0"/>
                            <a:t>C</a:t>
                          </a:r>
                          <a:r>
                            <a:rPr lang="ru-RU" sz="1600" b="1" dirty="0" err="1"/>
                            <a:t>уффиксный</a:t>
                          </a:r>
                          <a:r>
                            <a:rPr lang="ru-RU" sz="1600" b="1" dirty="0"/>
                            <a:t> бор</a:t>
                          </a:r>
                          <a:endParaRPr lang="ru-BY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4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594393"/>
                      </a:ext>
                    </a:extLst>
                  </a:tr>
                  <a:tr h="813401">
                    <a:tc>
                      <a:txBody>
                        <a:bodyPr/>
                        <a:lstStyle/>
                        <a:p>
                          <a:r>
                            <a:rPr lang="ru-RU" sz="1600" b="1" dirty="0" err="1"/>
                            <a:t>Суффиксный</a:t>
                          </a:r>
                          <a:r>
                            <a:rPr lang="ru-RU" sz="1600" b="1" dirty="0"/>
                            <a:t> сжатый</a:t>
                          </a:r>
                          <a:r>
                            <a:rPr lang="ru-RU" sz="1600" b="1" baseline="0" dirty="0"/>
                            <a:t> бор (</a:t>
                          </a:r>
                          <a:r>
                            <a:rPr lang="ru-RU" sz="1600" b="1" baseline="0" dirty="0" err="1"/>
                            <a:t>суффиксное</a:t>
                          </a:r>
                          <a:r>
                            <a:rPr lang="ru-RU" sz="1600" b="1" baseline="0" dirty="0"/>
                            <a:t> дерево)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4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15521"/>
                      </a:ext>
                    </a:extLst>
                  </a:tr>
                  <a:tr h="1039690">
                    <a:tc>
                      <a:txBody>
                        <a:bodyPr/>
                        <a:lstStyle/>
                        <a:p>
                          <a:r>
                            <a:rPr lang="ru-RU" sz="1600" b="1" baseline="0" dirty="0"/>
                            <a:t>Префикс функция </a:t>
                          </a:r>
                          <a:r>
                            <a:rPr lang="en-US" sz="1600" b="1" baseline="0" dirty="0"/>
                            <a:t>aka </a:t>
                          </a:r>
                          <a:r>
                            <a:rPr lang="ru-RU" sz="1600" b="1" baseline="0" dirty="0"/>
                            <a:t>КМП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∗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4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  <a:p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115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08870A5F-A6E0-477A-1804-E740EC0955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9035797"/>
                  </p:ext>
                </p:extLst>
              </p:nvPr>
            </p:nvGraphicFramePr>
            <p:xfrm>
              <a:off x="1358151" y="2610196"/>
              <a:ext cx="9475694" cy="398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204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1968616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1735145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3149729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493591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3704" r="-387" b="-709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ru-RU" sz="1600" b="1" dirty="0" err="1"/>
                            <a:t>Суффиксный</a:t>
                          </a:r>
                          <a:r>
                            <a:rPr lang="ru-RU" sz="1600" b="1" dirty="0"/>
                            <a:t> массив</a:t>
                          </a:r>
                          <a:endParaRPr lang="ru-BY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746" t="-62222" r="-248916" b="-3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912" t="-62222" r="-182105" b="-3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62222" r="-387" b="-3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283082"/>
                      </a:ext>
                    </a:extLst>
                  </a:tr>
                  <a:tr h="813401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  <a:p>
                          <a:r>
                            <a:rPr lang="en-US" sz="1600" b="1" dirty="0"/>
                            <a:t>C</a:t>
                          </a:r>
                          <a:r>
                            <a:rPr lang="ru-RU" sz="1600" b="1" dirty="0" err="1"/>
                            <a:t>уффиксный</a:t>
                          </a:r>
                          <a:r>
                            <a:rPr lang="ru-RU" sz="1600" b="1" dirty="0"/>
                            <a:t> бор</a:t>
                          </a:r>
                          <a:endParaRPr lang="ru-BY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746" t="-163433" r="-248916" b="-228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912" t="-163433" r="-182105" b="-228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163433" r="-387" b="-228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594393"/>
                      </a:ext>
                    </a:extLst>
                  </a:tr>
                  <a:tr h="813401">
                    <a:tc>
                      <a:txBody>
                        <a:bodyPr/>
                        <a:lstStyle/>
                        <a:p>
                          <a:r>
                            <a:rPr lang="ru-RU" sz="1600" b="1" dirty="0" err="1"/>
                            <a:t>Суффиксный</a:t>
                          </a:r>
                          <a:r>
                            <a:rPr lang="ru-RU" sz="1600" b="1" dirty="0"/>
                            <a:t> сжатый</a:t>
                          </a:r>
                          <a:r>
                            <a:rPr lang="ru-RU" sz="1600" b="1" baseline="0" dirty="0"/>
                            <a:t> бор (</a:t>
                          </a:r>
                          <a:r>
                            <a:rPr lang="ru-RU" sz="1600" b="1" baseline="0" dirty="0" err="1"/>
                            <a:t>суффиксное</a:t>
                          </a:r>
                          <a:r>
                            <a:rPr lang="ru-RU" sz="1600" b="1" baseline="0" dirty="0"/>
                            <a:t> дерево)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746" t="-265414" r="-248916" b="-130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912" t="-265414" r="-182105" b="-130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265414" r="-387" b="-130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15521"/>
                      </a:ext>
                    </a:extLst>
                  </a:tr>
                  <a:tr h="1039690">
                    <a:tc>
                      <a:txBody>
                        <a:bodyPr/>
                        <a:lstStyle/>
                        <a:p>
                          <a:r>
                            <a:rPr lang="ru-RU" sz="1600" b="1" baseline="0" dirty="0"/>
                            <a:t>Префикс функция </a:t>
                          </a:r>
                          <a:r>
                            <a:rPr lang="en-US" sz="1600" b="1" baseline="0" dirty="0"/>
                            <a:t>aka </a:t>
                          </a:r>
                          <a:r>
                            <a:rPr lang="ru-RU" sz="1600" b="1" baseline="0" dirty="0"/>
                            <a:t>КМП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746" t="-284211" r="-248916" b="-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912" t="-284211" r="-182105" b="-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61" t="-284211" r="-387" b="-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115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30897755-A3A9-7759-C528-DEA822E7F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114951"/>
                  </p:ext>
                </p:extLst>
              </p:nvPr>
            </p:nvGraphicFramePr>
            <p:xfrm>
              <a:off x="1358152" y="1314528"/>
              <a:ext cx="9475693" cy="1050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1836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3471294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3072563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050388"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Задан фиксированный</a:t>
                          </a:r>
                        </a:p>
                        <a:p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текст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ru-RU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BY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On-line </a:t>
                          </a:r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поступает</a:t>
                          </a:r>
                          <a:r>
                            <a:rPr lang="ru-RU" sz="1600" baseline="0" dirty="0">
                              <a:solidFill>
                                <a:schemeClr val="tx1"/>
                              </a:solidFill>
                            </a:rPr>
                            <a:t> образцы</a:t>
                          </a:r>
                          <a:r>
                            <a:rPr lang="en-US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aseline="0" dirty="0">
                              <a:solidFill>
                                <a:schemeClr val="tx1"/>
                              </a:solidFill>
                            </a:rPr>
                            <a:t>из множества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ru-RU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ru-RU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Определить, встречается ли образец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в качестве подстроки 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dirty="0">
                              <a:solidFill>
                                <a:schemeClr val="tx1"/>
                              </a:solidFill>
                            </a:rPr>
                            <a:t>в тексте 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oMath>
                          </a14:m>
                          <a:endParaRPr lang="ru-BY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30897755-A3A9-7759-C528-DEA822E7F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114951"/>
                  </p:ext>
                </p:extLst>
              </p:nvPr>
            </p:nvGraphicFramePr>
            <p:xfrm>
              <a:off x="1358152" y="1314528"/>
              <a:ext cx="9475693" cy="1050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1836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3471294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3072563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05038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" t="-1156" r="-223909" b="-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4561" t="-1156" r="-88947" b="-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17" t="-1156" r="-396" b="-1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28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023B78-138D-04D5-CEA6-FBDC8DD4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897" y="263389"/>
            <a:ext cx="1136016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2"/>
                </a:solidFill>
                <a:latin typeface="+mn-lt"/>
              </a:rPr>
              <a:t>Структура данных </a:t>
            </a:r>
            <a:r>
              <a:rPr lang="ru-RU" sz="2800" b="1" dirty="0" err="1">
                <a:solidFill>
                  <a:srgbClr val="202122"/>
                </a:solidFill>
                <a:latin typeface="+mn-lt"/>
              </a:rPr>
              <a:t>суффиксный</a:t>
            </a:r>
            <a:r>
              <a:rPr lang="ru-RU" sz="2800" b="1" dirty="0">
                <a:solidFill>
                  <a:srgbClr val="202122"/>
                </a:solidFill>
                <a:latin typeface="+mn-lt"/>
              </a:rPr>
              <a:t> массив 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+mn-lt"/>
              </a:rPr>
              <a:t>была разработана в </a:t>
            </a:r>
            <a:r>
              <a:rPr lang="ru-RU" sz="2800" b="1" i="0" dirty="0">
                <a:solidFill>
                  <a:srgbClr val="202122"/>
                </a:solidFill>
                <a:effectLst/>
                <a:latin typeface="+mn-lt"/>
              </a:rPr>
              <a:t>1989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+mn-lt"/>
              </a:rPr>
              <a:t> году . </a:t>
            </a:r>
            <a:endParaRPr lang="ru-BY" sz="2800" b="1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BE475-30D6-F3BD-351E-F3E5B730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20" y="1811862"/>
            <a:ext cx="2907370" cy="215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0D0ED-EF57-F084-D891-0E9C3451D916}"/>
              </a:ext>
            </a:extLst>
          </p:cNvPr>
          <p:cNvSpPr txBox="1"/>
          <p:nvPr/>
        </p:nvSpPr>
        <p:spPr>
          <a:xfrm>
            <a:off x="202076" y="852723"/>
            <a:ext cx="5404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Юджин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Уимберли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«Джин» </a:t>
            </a:r>
          </a:p>
          <a:p>
            <a:pPr algn="ctr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Майерс-младший</a:t>
            </a:r>
          </a:p>
          <a:p>
            <a:pPr algn="ctr"/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Eugene Wimberly «Gene» Myers, Jr.</a:t>
            </a:r>
            <a:endParaRPr lang="ru-BY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DDCD208-5134-46CB-9409-A132441EB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14260"/>
              </p:ext>
            </p:extLst>
          </p:nvPr>
        </p:nvGraphicFramePr>
        <p:xfrm>
          <a:off x="855378" y="4346161"/>
          <a:ext cx="3885533" cy="1463040"/>
        </p:xfrm>
        <a:graphic>
          <a:graphicData uri="http://schemas.openxmlformats.org/drawingml/2006/table">
            <a:tbl>
              <a:tblPr/>
              <a:tblGrid>
                <a:gridCol w="1851579">
                  <a:extLst>
                    <a:ext uri="{9D8B030D-6E8A-4147-A177-3AD203B41FA5}">
                      <a16:colId xmlns:a16="http://schemas.microsoft.com/office/drawing/2014/main" val="3100437626"/>
                    </a:ext>
                  </a:extLst>
                </a:gridCol>
                <a:gridCol w="2033954">
                  <a:extLst>
                    <a:ext uri="{9D8B030D-6E8A-4147-A177-3AD203B41FA5}">
                      <a16:colId xmlns:a16="http://schemas.microsoft.com/office/drawing/2014/main" val="3628198847"/>
                    </a:ext>
                  </a:extLst>
                </a:gridCol>
              </a:tblGrid>
              <a:tr h="29775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3" tooltip="31 декабря"/>
                        </a:rPr>
                        <a:t>31 декабря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4" tooltip="1953 год"/>
                        </a:rPr>
                        <a:t>1953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54135"/>
                  </a:ext>
                </a:extLst>
              </a:tr>
              <a:tr h="29775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5" tooltip="Бойсе (город)"/>
                        </a:rPr>
                        <a:t>Бойсе</a:t>
                      </a:r>
                      <a:r>
                        <a:rPr lang="ru-RU">
                          <a:effectLst/>
                        </a:rPr>
                        <a:t>,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6" tooltip="Соединённые Штаты Америки"/>
                        </a:rPr>
                        <a:t>США</a:t>
                      </a:r>
                      <a:endParaRPr lang="ru-RU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9209"/>
                  </a:ext>
                </a:extLst>
              </a:tr>
              <a:tr h="29775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6" tooltip="Соединённые Штаты Америки"/>
                        </a:rPr>
                        <a:t>США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94517"/>
                  </a:ext>
                </a:extLst>
              </a:tr>
              <a:tr h="29775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7" tooltip="Информатика"/>
                        </a:rPr>
                        <a:t>информатика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72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FDB503-A4C4-5EEA-A099-9A26B08A3E1C}"/>
              </a:ext>
            </a:extLst>
          </p:cNvPr>
          <p:cNvSpPr txBox="1"/>
          <p:nvPr/>
        </p:nvSpPr>
        <p:spPr>
          <a:xfrm>
            <a:off x="7074397" y="782073"/>
            <a:ext cx="206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Уди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Манбер</a:t>
            </a:r>
            <a:endParaRPr lang="ru-RU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Udi Manber</a:t>
            </a:r>
            <a:endParaRPr lang="ru-BY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03D670D-B7C1-702D-7005-D661A06E9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87814"/>
              </p:ext>
            </p:extLst>
          </p:nvPr>
        </p:nvGraphicFramePr>
        <p:xfrm>
          <a:off x="6096000" y="5034116"/>
          <a:ext cx="3885534" cy="1742411"/>
        </p:xfrm>
        <a:graphic>
          <a:graphicData uri="http://schemas.openxmlformats.org/drawingml/2006/table">
            <a:tbl>
              <a:tblPr/>
              <a:tblGrid>
                <a:gridCol w="1942767">
                  <a:extLst>
                    <a:ext uri="{9D8B030D-6E8A-4147-A177-3AD203B41FA5}">
                      <a16:colId xmlns:a16="http://schemas.microsoft.com/office/drawing/2014/main" val="4221808877"/>
                    </a:ext>
                  </a:extLst>
                </a:gridCol>
                <a:gridCol w="1942767">
                  <a:extLst>
                    <a:ext uri="{9D8B030D-6E8A-4147-A177-3AD203B41FA5}">
                      <a16:colId xmlns:a16="http://schemas.microsoft.com/office/drawing/2014/main" val="3717678886"/>
                    </a:ext>
                  </a:extLst>
                </a:gridCol>
              </a:tblGrid>
              <a:tr h="387202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6" tooltip="Соединённые Штаты Америки"/>
                        </a:rPr>
                        <a:t>США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87729"/>
                  </a:ext>
                </a:extLst>
              </a:tr>
              <a:tr h="387202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7" tooltip="Информатика"/>
                        </a:rPr>
                        <a:t>информатика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33228"/>
                  </a:ext>
                </a:extLst>
              </a:tr>
              <a:tr h="968007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Должность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вице-президент </a:t>
                      </a:r>
                      <a:r>
                        <a:rPr lang="en-US" dirty="0">
                          <a:effectLst/>
                        </a:rPr>
                        <a:t>Google </a:t>
                      </a:r>
                      <a:r>
                        <a:rPr lang="ru-RU" dirty="0">
                          <a:effectLst/>
                        </a:rPr>
                        <a:t>по разработкам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5358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5EB4C67-BCC6-5539-2FD7-A4F333A15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5469"/>
              </p:ext>
            </p:extLst>
          </p:nvPr>
        </p:nvGraphicFramePr>
        <p:xfrm>
          <a:off x="6096000" y="4308635"/>
          <a:ext cx="3885534" cy="677605"/>
        </p:xfrm>
        <a:graphic>
          <a:graphicData uri="http://schemas.openxmlformats.org/drawingml/2006/table">
            <a:tbl>
              <a:tblPr/>
              <a:tblGrid>
                <a:gridCol w="1942767">
                  <a:extLst>
                    <a:ext uri="{9D8B030D-6E8A-4147-A177-3AD203B41FA5}">
                      <a16:colId xmlns:a16="http://schemas.microsoft.com/office/drawing/2014/main" val="2359165155"/>
                    </a:ext>
                  </a:extLst>
                </a:gridCol>
                <a:gridCol w="1942767">
                  <a:extLst>
                    <a:ext uri="{9D8B030D-6E8A-4147-A177-3AD203B41FA5}">
                      <a16:colId xmlns:a16="http://schemas.microsoft.com/office/drawing/2014/main" val="3619629450"/>
                    </a:ext>
                  </a:extLst>
                </a:gridCol>
              </a:tblGrid>
              <a:tr h="677605">
                <a:tc>
                  <a:txBody>
                    <a:bodyPr/>
                    <a:lstStyle/>
                    <a:p>
                      <a:pPr algn="r" fontAlgn="t"/>
                      <a:r>
                        <a:rPr lang="ru-RU" dirty="0">
                          <a:effectLst/>
                        </a:rPr>
                        <a:t>Место рождения: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u="none" strike="noStrike" dirty="0" err="1">
                          <a:solidFill>
                            <a:srgbClr val="0645AD"/>
                          </a:solidFill>
                          <a:effectLst/>
                          <a:hlinkClick r:id="rId8" tooltip="Кирьят-Хаим"/>
                        </a:rPr>
                        <a:t>Кирьят</a:t>
                      </a:r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8" tooltip="Кирьят-Хаим"/>
                        </a:rPr>
                        <a:t>-Хаим</a:t>
                      </a:r>
                      <a:r>
                        <a:rPr lang="ru-RU" dirty="0">
                          <a:effectLst/>
                        </a:rPr>
                        <a:t>, </a:t>
                      </a:r>
                    </a:p>
                    <a:p>
                      <a:pPr algn="r" fontAlgn="t"/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9" tooltip="Израиль"/>
                        </a:rPr>
                        <a:t>Израиль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97786"/>
                  </a:ext>
                </a:extLst>
              </a:tr>
            </a:tbl>
          </a:graphicData>
        </a:graphic>
      </p:graphicFrame>
      <p:pic>
        <p:nvPicPr>
          <p:cNvPr id="2" name="Picture 2" descr="ICHS Seminar Series: Udi Manber - UCSF Events Calendar">
            <a:extLst>
              <a:ext uri="{FF2B5EF4-FFF2-40B4-BE49-F238E27FC236}">
                <a16:creationId xmlns:a16="http://schemas.microsoft.com/office/drawing/2014/main" id="{93E2A37D-FF87-7981-7897-224F903F5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77" y="1428404"/>
            <a:ext cx="2532114" cy="24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90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D6023B78-138D-04D5-CEA6-FBDC8DD4F31E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28919" y="1434666"/>
                <a:ext cx="11268634" cy="268013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/>
                <a:r>
                  <a:rPr lang="ru-RU" sz="3600" b="1" dirty="0">
                    <a:latin typeface="+mn-lt"/>
                  </a:rPr>
                  <a:t>Суффиксный массив </a:t>
                </a:r>
                <a:r>
                  <a:rPr lang="ru-RU" sz="3200" dirty="0">
                    <a:latin typeface="+mn-lt"/>
                  </a:rPr>
                  <a:t>строки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br>
                  <a:rPr lang="ru-RU" sz="3200" dirty="0">
                    <a:latin typeface="+mn-lt"/>
                  </a:rPr>
                </a:br>
                <a:r>
                  <a:rPr lang="ru-RU" sz="3200" dirty="0">
                    <a:latin typeface="+mn-lt"/>
                  </a:rPr>
                  <a:t>	это последовательность </a:t>
                </a:r>
                <a:r>
                  <a:rPr lang="ru-RU" sz="3200" b="1" dirty="0">
                    <a:latin typeface="+mn-lt"/>
                  </a:rPr>
                  <a:t>лексикографически </a:t>
                </a:r>
                <a:r>
                  <a:rPr lang="ru-RU" sz="3200" b="1" dirty="0" err="1">
                    <a:latin typeface="+mn-lt"/>
                  </a:rPr>
                  <a:t>отсортиро</a:t>
                </a:r>
                <a:r>
                  <a:rPr lang="ru-RU" sz="3200" b="1" dirty="0">
                    <a:latin typeface="+mn-lt"/>
                  </a:rPr>
                  <a:t>-	ванных суффиксов</a:t>
                </a:r>
                <a:r>
                  <a:rPr lang="ru-RU" sz="3200" dirty="0">
                    <a:latin typeface="+mn-lt"/>
                  </a:rPr>
                  <a:t> строки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3200" dirty="0">
                    <a:latin typeface="+mn-lt"/>
                  </a:rPr>
                  <a:t> (</a:t>
                </a:r>
                <a:r>
                  <a:rPr lang="ru-RU" sz="2800" dirty="0">
                    <a:latin typeface="+mn-lt"/>
                  </a:rPr>
                  <a:t>очевидно, что достаточно 	хранить только индексы суффиксов</a:t>
                </a:r>
                <a:r>
                  <a:rPr lang="ru-RU" sz="3200" dirty="0">
                    <a:latin typeface="+mn-lt"/>
                  </a:rPr>
                  <a:t>).</a:t>
                </a:r>
                <a:endParaRPr lang="ru-BY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D6023B78-138D-04D5-CEA6-FBDC8DD4F3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8919" y="1434666"/>
                <a:ext cx="11268634" cy="2680134"/>
              </a:xfrm>
              <a:prstGeom prst="rect">
                <a:avLst/>
              </a:prstGeom>
              <a:blipFill>
                <a:blip r:embed="rId2"/>
                <a:stretch>
                  <a:fillRect l="-1677" r="-13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385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5FDEEDF8-CE63-6CA5-425B-2FBD55D1C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53289"/>
                  </p:ext>
                </p:extLst>
              </p:nvPr>
            </p:nvGraphicFramePr>
            <p:xfrm>
              <a:off x="132479" y="3259562"/>
              <a:ext cx="160696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583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169385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5FDEEDF8-CE63-6CA5-425B-2FBD55D1C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53289"/>
                  </p:ext>
                </p:extLst>
              </p:nvPr>
            </p:nvGraphicFramePr>
            <p:xfrm>
              <a:off x="132479" y="3259562"/>
              <a:ext cx="160696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583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169385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1667" r="-1036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101667" r="-1036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201667" r="-1036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296721" r="-1036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403333" r="-1036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503333" r="-103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603333" r="-103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290F062F-DFEC-3189-F8BF-7A32A167D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812402"/>
                  </p:ext>
                </p:extLst>
              </p:nvPr>
            </p:nvGraphicFramePr>
            <p:xfrm>
              <a:off x="899108" y="311939"/>
              <a:ext cx="3890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5820">
                      <a:extLst>
                        <a:ext uri="{9D8B030D-6E8A-4147-A177-3AD203B41FA5}">
                          <a16:colId xmlns:a16="http://schemas.microsoft.com/office/drawing/2014/main" val="168718988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721669664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220721625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114900501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14184454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3582253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6392782"/>
                        </a:ext>
                      </a:extLst>
                    </a:gridCol>
                  </a:tblGrid>
                  <a:tr h="347177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0845934"/>
                      </a:ext>
                    </a:extLst>
                  </a:tr>
                  <a:tr h="347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3118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290F062F-DFEC-3189-F8BF-7A32A167D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812402"/>
                  </p:ext>
                </p:extLst>
              </p:nvPr>
            </p:nvGraphicFramePr>
            <p:xfrm>
              <a:off x="899108" y="311939"/>
              <a:ext cx="3890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5820">
                      <a:extLst>
                        <a:ext uri="{9D8B030D-6E8A-4147-A177-3AD203B41FA5}">
                          <a16:colId xmlns:a16="http://schemas.microsoft.com/office/drawing/2014/main" val="168718988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721669664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220721625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114900501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14184454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3582253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63927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0845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85526" r="-60439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85526" r="-49782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198" t="-85526" r="-4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198" t="-85526" r="-3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198" t="-85526" r="-2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6739" t="-85526" r="-10108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3297" t="-85526" r="-2198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118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213923-EE16-69D0-BB07-CA26076C4D49}"/>
                  </a:ext>
                </a:extLst>
              </p:cNvPr>
              <p:cNvSpPr txBox="1"/>
              <p:nvPr/>
            </p:nvSpPr>
            <p:spPr>
              <a:xfrm>
                <a:off x="422789" y="68811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213923-EE16-69D0-BB07-CA26076C4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9" y="688110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63D9CE-64AD-7738-41D9-367A95B17F0F}"/>
                  </a:ext>
                </a:extLst>
              </p:cNvPr>
              <p:cNvSpPr txBox="1"/>
              <p:nvPr/>
            </p:nvSpPr>
            <p:spPr>
              <a:xfrm>
                <a:off x="167118" y="2376326"/>
                <a:ext cx="1584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все суффиксы </a:t>
                </a:r>
              </a:p>
              <a:p>
                <a:r>
                  <a:rPr lang="ru-RU" dirty="0"/>
                  <a:t>строки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63D9CE-64AD-7738-41D9-367A95B1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" y="2376326"/>
                <a:ext cx="1584921" cy="646331"/>
              </a:xfrm>
              <a:prstGeom prst="rect">
                <a:avLst/>
              </a:prstGeom>
              <a:blipFill>
                <a:blip r:embed="rId5"/>
                <a:stretch>
                  <a:fillRect l="-3077" t="-5660" r="-230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93B54-DE96-439A-68E4-D1247D09F02E}"/>
                  </a:ext>
                </a:extLst>
              </p:cNvPr>
              <p:cNvSpPr txBox="1"/>
              <p:nvPr/>
            </p:nvSpPr>
            <p:spPr>
              <a:xfrm>
                <a:off x="469346" y="308367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93B54-DE96-439A-68E4-D1247D09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6" y="308367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2">
                <a:extLst>
                  <a:ext uri="{FF2B5EF4-FFF2-40B4-BE49-F238E27FC236}">
                    <a16:creationId xmlns:a16="http://schemas.microsoft.com/office/drawing/2014/main" id="{1370F368-74C7-2670-2458-F77C78963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09368"/>
                  </p:ext>
                </p:extLst>
              </p:nvPr>
            </p:nvGraphicFramePr>
            <p:xfrm>
              <a:off x="3664870" y="3259562"/>
              <a:ext cx="1220831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831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2">
                <a:extLst>
                  <a:ext uri="{FF2B5EF4-FFF2-40B4-BE49-F238E27FC236}">
                    <a16:creationId xmlns:a16="http://schemas.microsoft.com/office/drawing/2014/main" id="{1370F368-74C7-2670-2458-F77C78963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09368"/>
                  </p:ext>
                </p:extLst>
              </p:nvPr>
            </p:nvGraphicFramePr>
            <p:xfrm>
              <a:off x="3664870" y="3259562"/>
              <a:ext cx="1220831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831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1667" r="-995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101667" r="-99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201667" r="-99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296721" r="-995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403333" r="-995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503333" r="-995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8" t="-603333" r="-99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1E0539-91F4-3306-5D2A-6CF9857C6385}"/>
              </a:ext>
            </a:extLst>
          </p:cNvPr>
          <p:cNvCxnSpPr>
            <a:cxnSpLocks/>
          </p:cNvCxnSpPr>
          <p:nvPr/>
        </p:nvCxnSpPr>
        <p:spPr>
          <a:xfrm>
            <a:off x="1875934" y="4774650"/>
            <a:ext cx="11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767AF9-848D-6229-0792-277E75AF6DA5}"/>
              </a:ext>
            </a:extLst>
          </p:cNvPr>
          <p:cNvSpPr txBox="1"/>
          <p:nvPr/>
        </p:nvSpPr>
        <p:spPr>
          <a:xfrm>
            <a:off x="1705274" y="3755435"/>
            <a:ext cx="19895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лексикографическая сортировка суффиксов</a:t>
            </a:r>
            <a:endParaRPr lang="ru-BY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2">
                <a:extLst>
                  <a:ext uri="{FF2B5EF4-FFF2-40B4-BE49-F238E27FC236}">
                    <a16:creationId xmlns:a16="http://schemas.microsoft.com/office/drawing/2014/main" id="{9461D94F-AAD6-C8F0-0314-FDBA4967B0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593421"/>
                  </p:ext>
                </p:extLst>
              </p:nvPr>
            </p:nvGraphicFramePr>
            <p:xfrm>
              <a:off x="6464320" y="3259562"/>
              <a:ext cx="157232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382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053946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6-й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4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0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2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5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1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3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2">
                <a:extLst>
                  <a:ext uri="{FF2B5EF4-FFF2-40B4-BE49-F238E27FC236}">
                    <a16:creationId xmlns:a16="http://schemas.microsoft.com/office/drawing/2014/main" id="{9461D94F-AAD6-C8F0-0314-FDBA4967B0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593421"/>
                  </p:ext>
                </p:extLst>
              </p:nvPr>
            </p:nvGraphicFramePr>
            <p:xfrm>
              <a:off x="6464320" y="3259562"/>
              <a:ext cx="157232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382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053946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6-й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851" t="-3333" r="-1149" b="-6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4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851" t="-103333" r="-1149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0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851" t="-203333" r="-1149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2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851" t="-298361" r="-1149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5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851" t="-405000" r="-114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1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851" t="-505000" r="-1149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3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851" t="-605000" r="-1149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C3D4FB1-8B1C-A7B0-E7AD-5A7B5F34B770}"/>
              </a:ext>
            </a:extLst>
          </p:cNvPr>
          <p:cNvCxnSpPr>
            <a:cxnSpLocks/>
          </p:cNvCxnSpPr>
          <p:nvPr/>
        </p:nvCxnSpPr>
        <p:spPr>
          <a:xfrm>
            <a:off x="5273784" y="4774650"/>
            <a:ext cx="107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2D6A5BC8-FBA5-73B4-371B-15FCD4E6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3697"/>
              </p:ext>
            </p:extLst>
          </p:nvPr>
        </p:nvGraphicFramePr>
        <p:xfrm>
          <a:off x="9902613" y="3259562"/>
          <a:ext cx="65540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04">
                  <a:extLst>
                    <a:ext uri="{9D8B030D-6E8A-4147-A177-3AD203B41FA5}">
                      <a16:colId xmlns:a16="http://schemas.microsoft.com/office/drawing/2014/main" val="3000208167"/>
                    </a:ext>
                  </a:extLst>
                </a:gridCol>
                <a:gridCol w="327704">
                  <a:extLst>
                    <a:ext uri="{9D8B030D-6E8A-4147-A177-3AD203B41FA5}">
                      <a16:colId xmlns:a16="http://schemas.microsoft.com/office/drawing/2014/main" val="229298478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62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1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525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2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377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3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7366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4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054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5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2670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6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969528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7C4B0F0-DD54-AFB4-F6AE-8F4659217ECE}"/>
              </a:ext>
            </a:extLst>
          </p:cNvPr>
          <p:cNvCxnSpPr>
            <a:cxnSpLocks/>
          </p:cNvCxnSpPr>
          <p:nvPr/>
        </p:nvCxnSpPr>
        <p:spPr>
          <a:xfrm>
            <a:off x="8571059" y="4749291"/>
            <a:ext cx="107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092479-ACE2-1A05-8949-A791FA3A93FF}"/>
                  </a:ext>
                </a:extLst>
              </p:cNvPr>
              <p:cNvSpPr txBox="1"/>
              <p:nvPr/>
            </p:nvSpPr>
            <p:spPr>
              <a:xfrm>
                <a:off x="8196783" y="3740046"/>
                <a:ext cx="157232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ru-RU" sz="2000" dirty="0" err="1"/>
                  <a:t>уффиксный</a:t>
                </a:r>
                <a:endParaRPr lang="ru-RU" sz="2000" dirty="0"/>
              </a:p>
              <a:p>
                <a:r>
                  <a:rPr lang="ru-RU" sz="2000" dirty="0"/>
                  <a:t>массив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092479-ACE2-1A05-8949-A791FA3A9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83" y="3740046"/>
                <a:ext cx="1572328" cy="1015663"/>
              </a:xfrm>
              <a:prstGeom prst="rect">
                <a:avLst/>
              </a:prstGeom>
              <a:blipFill>
                <a:blip r:embed="rId9"/>
                <a:stretch>
                  <a:fillRect l="-4264" t="-3614" r="-1550" b="-54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">
            <a:extLst>
              <a:ext uri="{FF2B5EF4-FFF2-40B4-BE49-F238E27FC236}">
                <a16:creationId xmlns:a16="http://schemas.microsoft.com/office/drawing/2014/main" id="{0F3715F3-368A-718B-BD56-484078A2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164" y="1319787"/>
            <a:ext cx="407804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перестановка индексов суффиксов,</a:t>
            </a:r>
            <a:r>
              <a:rPr kumimoji="0" lang="ru-RU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которая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задаёт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порядок суффиксов </a:t>
            </a:r>
            <a:r>
              <a:rPr lang="ru-RU" altLang="ru-BY" sz="20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в порядке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лексикографическо</a:t>
            </a:r>
            <a:r>
              <a:rPr kumimoji="0" lang="ru-RU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й сортировки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E1F5B6-677A-1012-FC38-5B8C728E658C}"/>
                  </a:ext>
                </a:extLst>
              </p:cNvPr>
              <p:cNvSpPr txBox="1"/>
              <p:nvPr/>
            </p:nvSpPr>
            <p:spPr>
              <a:xfrm>
                <a:off x="4900997" y="846871"/>
                <a:ext cx="74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E1F5B6-677A-1012-FC38-5B8C728E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97" y="846871"/>
                <a:ext cx="7466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66479F-174B-FA27-E782-5E1C5C14857E}"/>
              </a:ext>
            </a:extLst>
          </p:cNvPr>
          <p:cNvCxnSpPr>
            <a:cxnSpLocks/>
          </p:cNvCxnSpPr>
          <p:nvPr/>
        </p:nvCxnSpPr>
        <p:spPr>
          <a:xfrm>
            <a:off x="9008347" y="2881517"/>
            <a:ext cx="0" cy="64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643467" y="725079"/>
                <a:ext cx="10905066" cy="331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800"/>
                  </a:spcBef>
                </a:pPr>
                <a:r>
                  <a:rPr lang="ru-RU" sz="2800" dirty="0"/>
                  <a:t>Пусть есть фиксированный текст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/>
              </a:p>
              <a:p>
                <a:pPr algn="just">
                  <a:spcBef>
                    <a:spcPts val="800"/>
                  </a:spcBef>
                </a:pPr>
                <a:endParaRPr lang="en-US" sz="2800" dirty="0"/>
              </a:p>
              <a:p>
                <a:pPr algn="just">
                  <a:spcBef>
                    <a:spcPts val="800"/>
                  </a:spcBef>
                </a:pPr>
                <a:endParaRPr lang="ru-RU" sz="2800" b="0" dirty="0"/>
              </a:p>
              <a:p>
                <a:pPr algn="just"/>
                <a:r>
                  <a:rPr lang="ru-RU" sz="2800" dirty="0"/>
                  <a:t>На вход в режиме реального времени поступают образцы</a:t>
                </a:r>
                <a:r>
                  <a:rPr lang="en-US" sz="2800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и нам необходимо эффективно определять, встречается ли образец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/>
                  <a:t>в качестве подстроки </a:t>
                </a:r>
                <a:r>
                  <a:rPr lang="en-US" sz="2800" dirty="0"/>
                  <a:t> </a:t>
                </a:r>
                <a:r>
                  <a:rPr lang="ru-RU" sz="2800" dirty="0"/>
                  <a:t>в тексте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Т</m:t>
                    </m:r>
                  </m:oMath>
                </a14:m>
                <a:r>
                  <a:rPr lang="en-US" sz="2800" dirty="0"/>
                  <a:t> (</a:t>
                </a:r>
                <a:r>
                  <a:rPr lang="en-US" sz="2800" i="1" dirty="0"/>
                  <a:t>on-line</a:t>
                </a:r>
                <a:r>
                  <a:rPr lang="en-US" sz="2800" dirty="0"/>
                  <a:t> </a:t>
                </a:r>
                <a:r>
                  <a:rPr lang="ru-RU" sz="2800" dirty="0"/>
                  <a:t>версия задачи).</a:t>
                </a:r>
                <a:endParaRPr lang="ru-BY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725079"/>
                <a:ext cx="10905066" cy="3313728"/>
              </a:xfrm>
              <a:prstGeom prst="rect">
                <a:avLst/>
              </a:prstGeom>
              <a:blipFill>
                <a:blip r:embed="rId2"/>
                <a:stretch>
                  <a:fillRect l="-1174" t="-1838" r="-1174" b="-4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15327C8E-174B-57FB-98C0-71E95DDB3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1442829"/>
                  </p:ext>
                </p:extLst>
              </p:nvPr>
            </p:nvGraphicFramePr>
            <p:xfrm>
              <a:off x="4269991" y="4986409"/>
              <a:ext cx="1138032" cy="444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016">
                      <a:extLst>
                        <a:ext uri="{9D8B030D-6E8A-4147-A177-3AD203B41FA5}">
                          <a16:colId xmlns:a16="http://schemas.microsoft.com/office/drawing/2014/main" val="589038609"/>
                        </a:ext>
                      </a:extLst>
                    </a:gridCol>
                    <a:gridCol w="569016">
                      <a:extLst>
                        <a:ext uri="{9D8B030D-6E8A-4147-A177-3AD203B41FA5}">
                          <a16:colId xmlns:a16="http://schemas.microsoft.com/office/drawing/2014/main" val="2257880674"/>
                        </a:ext>
                      </a:extLst>
                    </a:gridCol>
                  </a:tblGrid>
                  <a:tr h="4446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315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15327C8E-174B-57FB-98C0-71E95DDB3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1442829"/>
                  </p:ext>
                </p:extLst>
              </p:nvPr>
            </p:nvGraphicFramePr>
            <p:xfrm>
              <a:off x="4269991" y="4986409"/>
              <a:ext cx="1138032" cy="444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016">
                      <a:extLst>
                        <a:ext uri="{9D8B030D-6E8A-4147-A177-3AD203B41FA5}">
                          <a16:colId xmlns:a16="http://schemas.microsoft.com/office/drawing/2014/main" val="589038609"/>
                        </a:ext>
                      </a:extLst>
                    </a:gridCol>
                    <a:gridCol w="569016">
                      <a:extLst>
                        <a:ext uri="{9D8B030D-6E8A-4147-A177-3AD203B41FA5}">
                          <a16:colId xmlns:a16="http://schemas.microsoft.com/office/drawing/2014/main" val="2257880674"/>
                        </a:ext>
                      </a:extLst>
                    </a:gridCol>
                  </a:tblGrid>
                  <a:tr h="44463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4" t="-1351" r="-102128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64" t="-1351" r="-2128" b="-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3159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BF149B-E0F1-8FFB-51F9-4A1F439ECF67}"/>
                  </a:ext>
                </a:extLst>
              </p:cNvPr>
              <p:cNvSpPr txBox="1"/>
              <p:nvPr/>
            </p:nvSpPr>
            <p:spPr>
              <a:xfrm>
                <a:off x="4386593" y="4617077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BF149B-E0F1-8FFB-51F9-4A1F439E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93" y="4617077"/>
                <a:ext cx="4238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BB3DED1E-C698-69DB-D513-7D6423224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45075"/>
                  </p:ext>
                </p:extLst>
              </p:nvPr>
            </p:nvGraphicFramePr>
            <p:xfrm>
              <a:off x="4050994" y="1382239"/>
              <a:ext cx="3890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5820">
                      <a:extLst>
                        <a:ext uri="{9D8B030D-6E8A-4147-A177-3AD203B41FA5}">
                          <a16:colId xmlns:a16="http://schemas.microsoft.com/office/drawing/2014/main" val="168718988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721669664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220721625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114900501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14184454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3582253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6392782"/>
                        </a:ext>
                      </a:extLst>
                    </a:gridCol>
                  </a:tblGrid>
                  <a:tr h="347177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0845934"/>
                      </a:ext>
                    </a:extLst>
                  </a:tr>
                  <a:tr h="347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3118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BB3DED1E-C698-69DB-D513-7D6423224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45075"/>
                  </p:ext>
                </p:extLst>
              </p:nvPr>
            </p:nvGraphicFramePr>
            <p:xfrm>
              <a:off x="4050994" y="1382239"/>
              <a:ext cx="3890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5820">
                      <a:extLst>
                        <a:ext uri="{9D8B030D-6E8A-4147-A177-3AD203B41FA5}">
                          <a16:colId xmlns:a16="http://schemas.microsoft.com/office/drawing/2014/main" val="168718988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721669664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220721625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114900501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14184454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3582253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63927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0845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85526" r="-60439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85526" r="-49782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2198" t="-85526" r="-4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2198" t="-85526" r="-3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2198" t="-85526" r="-2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96739" t="-85526" r="-10108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03297" t="-85526" r="-2198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118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BEA0F-8B75-4562-4C4E-9B0D9A7227A7}"/>
                  </a:ext>
                </a:extLst>
              </p:cNvPr>
              <p:cNvSpPr txBox="1"/>
              <p:nvPr/>
            </p:nvSpPr>
            <p:spPr>
              <a:xfrm>
                <a:off x="3586022" y="179371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BEA0F-8B75-4562-4C4E-9B0D9A72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022" y="1793719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A5C715-68CB-B247-6406-B50122D7DF6B}"/>
              </a:ext>
            </a:extLst>
          </p:cNvPr>
          <p:cNvSpPr txBox="1"/>
          <p:nvPr/>
        </p:nvSpPr>
        <p:spPr>
          <a:xfrm>
            <a:off x="643467" y="5800375"/>
            <a:ext cx="1061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Как, используя </a:t>
            </a:r>
            <a:r>
              <a:rPr lang="ru-RU" sz="2800" dirty="0" err="1"/>
              <a:t>суффиксный</a:t>
            </a:r>
            <a:r>
              <a:rPr lang="ru-RU" sz="2800" dirty="0"/>
              <a:t> массив, эффективно решить эту задачу?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7809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F18839F9-F9AE-0F9E-24F9-59C7A628E6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5762583"/>
                  </p:ext>
                </p:extLst>
              </p:nvPr>
            </p:nvGraphicFramePr>
            <p:xfrm>
              <a:off x="650611" y="2576922"/>
              <a:ext cx="1700513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852">
                      <a:extLst>
                        <a:ext uri="{9D8B030D-6E8A-4147-A177-3AD203B41FA5}">
                          <a16:colId xmlns:a16="http://schemas.microsoft.com/office/drawing/2014/main" val="1453424320"/>
                        </a:ext>
                      </a:extLst>
                    </a:gridCol>
                    <a:gridCol w="347540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079121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1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2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3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4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5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6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F18839F9-F9AE-0F9E-24F9-59C7A628E6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5762583"/>
                  </p:ext>
                </p:extLst>
              </p:nvPr>
            </p:nvGraphicFramePr>
            <p:xfrm>
              <a:off x="650611" y="2576922"/>
              <a:ext cx="1700513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852">
                      <a:extLst>
                        <a:ext uri="{9D8B030D-6E8A-4147-A177-3AD203B41FA5}">
                          <a16:colId xmlns:a16="http://schemas.microsoft.com/office/drawing/2014/main" val="1453424320"/>
                        </a:ext>
                      </a:extLst>
                    </a:gridCol>
                    <a:gridCol w="347540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079121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303" t="-8333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1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303" t="-108333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2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303" t="-208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3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303" t="-303279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4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303" t="-41000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5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303" t="-51000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6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303" t="-61000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63B5985D-B346-C8B3-266D-51E8264FB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868801"/>
                  </p:ext>
                </p:extLst>
              </p:nvPr>
            </p:nvGraphicFramePr>
            <p:xfrm>
              <a:off x="1515369" y="249172"/>
              <a:ext cx="3890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5820">
                      <a:extLst>
                        <a:ext uri="{9D8B030D-6E8A-4147-A177-3AD203B41FA5}">
                          <a16:colId xmlns:a16="http://schemas.microsoft.com/office/drawing/2014/main" val="168718988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721669664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220721625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114900501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14184454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3582253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6392782"/>
                        </a:ext>
                      </a:extLst>
                    </a:gridCol>
                  </a:tblGrid>
                  <a:tr h="2409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0845934"/>
                      </a:ext>
                    </a:extLst>
                  </a:tr>
                  <a:tr h="347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3118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63B5985D-B346-C8B3-266D-51E8264FB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868801"/>
                  </p:ext>
                </p:extLst>
              </p:nvPr>
            </p:nvGraphicFramePr>
            <p:xfrm>
              <a:off x="1515369" y="249172"/>
              <a:ext cx="3890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5820">
                      <a:extLst>
                        <a:ext uri="{9D8B030D-6E8A-4147-A177-3AD203B41FA5}">
                          <a16:colId xmlns:a16="http://schemas.microsoft.com/office/drawing/2014/main" val="168718988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721669664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220721625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114900501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2141844549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3582253"/>
                        </a:ext>
                      </a:extLst>
                    </a:gridCol>
                    <a:gridCol w="555820">
                      <a:extLst>
                        <a:ext uri="{9D8B030D-6E8A-4147-A177-3AD203B41FA5}">
                          <a16:colId xmlns:a16="http://schemas.microsoft.com/office/drawing/2014/main" val="42363927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r="-604396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497826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198" r="-403297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198" r="-303297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198" r="-203297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6739" r="-101087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3297" r="-2198" b="-1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845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78947" r="-60439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78947" r="-49782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198" t="-78947" r="-4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198" t="-78947" r="-3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198" t="-78947" r="-20329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6739" t="-78947" r="-10108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3297" t="-78947" r="-2198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118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74A59-96BA-60B9-B2D6-69FB2CEE9D2B}"/>
                  </a:ext>
                </a:extLst>
              </p:cNvPr>
              <p:cNvSpPr txBox="1"/>
              <p:nvPr/>
            </p:nvSpPr>
            <p:spPr>
              <a:xfrm>
                <a:off x="1019094" y="61704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74A59-96BA-60B9-B2D6-69FB2CEE9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94" y="617042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49AC4-3543-94F6-06F9-CF5DB3D51989}"/>
                  </a:ext>
                </a:extLst>
              </p:cNvPr>
              <p:cNvSpPr txBox="1"/>
              <p:nvPr/>
            </p:nvSpPr>
            <p:spPr>
              <a:xfrm>
                <a:off x="1" y="1306084"/>
                <a:ext cx="2573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ru-RU" dirty="0"/>
                  <a:t>Построили по тек</a:t>
                </a:r>
                <a:r>
                  <a:rPr lang="en-US" dirty="0"/>
                  <a:t>c</a:t>
                </a:r>
                <a:r>
                  <a:rPr lang="ru-RU" dirty="0"/>
                  <a:t>ту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суффиксный массив</a:t>
                </a:r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49AC4-3543-94F6-06F9-CF5DB3D5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306084"/>
                <a:ext cx="2573976" cy="923330"/>
              </a:xfrm>
              <a:prstGeom prst="rect">
                <a:avLst/>
              </a:prstGeom>
              <a:blipFill>
                <a:blip r:embed="rId5"/>
                <a:stretch>
                  <a:fillRect l="-1896" t="-3289" r="-1896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4AA24CDC-7C14-EC26-3BFC-2F6A470FB9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60296"/>
                  </p:ext>
                </p:extLst>
              </p:nvPr>
            </p:nvGraphicFramePr>
            <p:xfrm>
              <a:off x="7936074" y="172408"/>
              <a:ext cx="1138032" cy="889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016">
                      <a:extLst>
                        <a:ext uri="{9D8B030D-6E8A-4147-A177-3AD203B41FA5}">
                          <a16:colId xmlns:a16="http://schemas.microsoft.com/office/drawing/2014/main" val="589038609"/>
                        </a:ext>
                      </a:extLst>
                    </a:gridCol>
                    <a:gridCol w="569016">
                      <a:extLst>
                        <a:ext uri="{9D8B030D-6E8A-4147-A177-3AD203B41FA5}">
                          <a16:colId xmlns:a16="http://schemas.microsoft.com/office/drawing/2014/main" val="2257880674"/>
                        </a:ext>
                      </a:extLst>
                    </a:gridCol>
                  </a:tblGrid>
                  <a:tr h="4446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409811"/>
                      </a:ext>
                    </a:extLst>
                  </a:tr>
                  <a:tr h="4446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315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4AA24CDC-7C14-EC26-3BFC-2F6A470FB9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60296"/>
                  </p:ext>
                </p:extLst>
              </p:nvPr>
            </p:nvGraphicFramePr>
            <p:xfrm>
              <a:off x="7936074" y="172408"/>
              <a:ext cx="1138032" cy="889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016">
                      <a:extLst>
                        <a:ext uri="{9D8B030D-6E8A-4147-A177-3AD203B41FA5}">
                          <a16:colId xmlns:a16="http://schemas.microsoft.com/office/drawing/2014/main" val="589038609"/>
                        </a:ext>
                      </a:extLst>
                    </a:gridCol>
                    <a:gridCol w="569016">
                      <a:extLst>
                        <a:ext uri="{9D8B030D-6E8A-4147-A177-3AD203B41FA5}">
                          <a16:colId xmlns:a16="http://schemas.microsoft.com/office/drawing/2014/main" val="2257880674"/>
                        </a:ext>
                      </a:extLst>
                    </a:gridCol>
                  </a:tblGrid>
                  <a:tr h="44463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64" r="-102128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064" r="-2128" b="-1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409811"/>
                      </a:ext>
                    </a:extLst>
                  </a:tr>
                  <a:tr h="44463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64" t="-101370" r="-102128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064" t="-101370" r="-2128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3159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617F67-42E8-41DE-3416-CFCB0B45ABBA}"/>
                  </a:ext>
                </a:extLst>
              </p:cNvPr>
              <p:cNvSpPr txBox="1"/>
              <p:nvPr/>
            </p:nvSpPr>
            <p:spPr>
              <a:xfrm>
                <a:off x="7428378" y="631163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617F67-42E8-41DE-3416-CFCB0B45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78" y="631163"/>
                <a:ext cx="42389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4D28A5-27F6-F29F-40EA-41687171CBB9}"/>
                  </a:ext>
                </a:extLst>
              </p:cNvPr>
              <p:cNvSpPr txBox="1"/>
              <p:nvPr/>
            </p:nvSpPr>
            <p:spPr>
              <a:xfrm>
                <a:off x="2649114" y="1306084"/>
                <a:ext cx="9180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2) </a:t>
                </a:r>
                <a:r>
                  <a:rPr lang="ru-RU" dirty="0"/>
                  <a:t>Если строка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подстрокой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dirty="0"/>
                  <a:t>, то </a:t>
                </a:r>
                <a:r>
                  <a:rPr lang="en-US" dirty="0"/>
                  <a:t> </a:t>
                </a:r>
                <a:r>
                  <a:rPr lang="ru-RU" dirty="0"/>
                  <a:t>она является префиксом какого-то суффикса, поэтому дихотомией </a:t>
                </a:r>
                <a:r>
                  <a:rPr lang="en-US" dirty="0"/>
                  <a:t>(</a:t>
                </a:r>
                <a:r>
                  <a:rPr lang="en-US" sz="1400" i="1" dirty="0" err="1"/>
                  <a:t>LowerBound</a:t>
                </a:r>
                <a:r>
                  <a:rPr lang="ru-RU" sz="1400" i="1" dirty="0"/>
                  <a:t>,</a:t>
                </a:r>
                <a:r>
                  <a:rPr lang="en-US" sz="1400" i="1" dirty="0" err="1"/>
                  <a:t>UpperBound</a:t>
                </a:r>
                <a:r>
                  <a:rPr lang="en-US" dirty="0"/>
                  <a:t>) </a:t>
                </a:r>
                <a:r>
                  <a:rPr lang="ru-RU" dirty="0"/>
                  <a:t>по </a:t>
                </a:r>
                <a:r>
                  <a:rPr lang="ru-RU" dirty="0" err="1"/>
                  <a:t>суффиксному</a:t>
                </a:r>
                <a:r>
                  <a:rPr lang="ru-RU" dirty="0"/>
                  <a:t> массиву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(осуществляем поиск диапазона суффиксов, у которых префикс совпадает с образцом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4D28A5-27F6-F29F-40EA-41687171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14" y="1306084"/>
                <a:ext cx="9180432" cy="923330"/>
              </a:xfrm>
              <a:prstGeom prst="rect">
                <a:avLst/>
              </a:prstGeom>
              <a:blipFill>
                <a:blip r:embed="rId8"/>
                <a:stretch>
                  <a:fillRect l="-598" t="-3289" r="-531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7">
                <a:extLst>
                  <a:ext uri="{FF2B5EF4-FFF2-40B4-BE49-F238E27FC236}">
                    <a16:creationId xmlns:a16="http://schemas.microsoft.com/office/drawing/2014/main" id="{4C6F9222-D451-8733-1D1C-06DE2EC4B3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443346"/>
                  </p:ext>
                </p:extLst>
              </p:nvPr>
            </p:nvGraphicFramePr>
            <p:xfrm>
              <a:off x="3071506" y="2816559"/>
              <a:ext cx="78661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307">
                      <a:extLst>
                        <a:ext uri="{9D8B030D-6E8A-4147-A177-3AD203B41FA5}">
                          <a16:colId xmlns:a16="http://schemas.microsoft.com/office/drawing/2014/main" val="589038609"/>
                        </a:ext>
                      </a:extLst>
                    </a:gridCol>
                    <a:gridCol w="393307">
                      <a:extLst>
                        <a:ext uri="{9D8B030D-6E8A-4147-A177-3AD203B41FA5}">
                          <a16:colId xmlns:a16="http://schemas.microsoft.com/office/drawing/2014/main" val="2257880674"/>
                        </a:ext>
                      </a:extLst>
                    </a:gridCol>
                  </a:tblGrid>
                  <a:tr h="3098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3315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7">
                <a:extLst>
                  <a:ext uri="{FF2B5EF4-FFF2-40B4-BE49-F238E27FC236}">
                    <a16:creationId xmlns:a16="http://schemas.microsoft.com/office/drawing/2014/main" id="{4C6F9222-D451-8733-1D1C-06DE2EC4B3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443346"/>
                  </p:ext>
                </p:extLst>
              </p:nvPr>
            </p:nvGraphicFramePr>
            <p:xfrm>
              <a:off x="3071506" y="2816559"/>
              <a:ext cx="786614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307">
                      <a:extLst>
                        <a:ext uri="{9D8B030D-6E8A-4147-A177-3AD203B41FA5}">
                          <a16:colId xmlns:a16="http://schemas.microsoft.com/office/drawing/2014/main" val="589038609"/>
                        </a:ext>
                      </a:extLst>
                    </a:gridCol>
                    <a:gridCol w="393307">
                      <a:extLst>
                        <a:ext uri="{9D8B030D-6E8A-4147-A177-3AD203B41FA5}">
                          <a16:colId xmlns:a16="http://schemas.microsoft.com/office/drawing/2014/main" val="225788067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538" t="-3030" r="-10307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33159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6E5DDB-3215-FDD9-003D-9E5BD0AE721C}"/>
                  </a:ext>
                </a:extLst>
              </p:cNvPr>
              <p:cNvSpPr txBox="1"/>
              <p:nvPr/>
            </p:nvSpPr>
            <p:spPr>
              <a:xfrm>
                <a:off x="3096857" y="2426410"/>
                <a:ext cx="363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6E5DDB-3215-FDD9-003D-9E5BD0AE7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57" y="2426410"/>
                <a:ext cx="3638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C7B35D5-FD02-7571-1A9F-B78BB2E91BF9}"/>
              </a:ext>
            </a:extLst>
          </p:cNvPr>
          <p:cNvCxnSpPr/>
          <p:nvPr/>
        </p:nvCxnSpPr>
        <p:spPr>
          <a:xfrm flipV="1">
            <a:off x="3205737" y="3212799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3050C11-E0B3-0560-EED0-56066217C603}"/>
              </a:ext>
            </a:extLst>
          </p:cNvPr>
          <p:cNvCxnSpPr>
            <a:cxnSpLocks/>
          </p:cNvCxnSpPr>
          <p:nvPr/>
        </p:nvCxnSpPr>
        <p:spPr>
          <a:xfrm>
            <a:off x="5683304" y="2370537"/>
            <a:ext cx="0" cy="32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Таблица 7">
            <a:extLst>
              <a:ext uri="{FF2B5EF4-FFF2-40B4-BE49-F238E27FC236}">
                <a16:creationId xmlns:a16="http://schemas.microsoft.com/office/drawing/2014/main" id="{97A488BA-B016-128B-65C3-7F55C56D2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52971"/>
              </p:ext>
            </p:extLst>
          </p:nvPr>
        </p:nvGraphicFramePr>
        <p:xfrm>
          <a:off x="8562885" y="2378950"/>
          <a:ext cx="7866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07">
                  <a:extLst>
                    <a:ext uri="{9D8B030D-6E8A-4147-A177-3AD203B41FA5}">
                      <a16:colId xmlns:a16="http://schemas.microsoft.com/office/drawing/2014/main" val="589038609"/>
                    </a:ext>
                  </a:extLst>
                </a:gridCol>
                <a:gridCol w="393307">
                  <a:extLst>
                    <a:ext uri="{9D8B030D-6E8A-4147-A177-3AD203B41FA5}">
                      <a16:colId xmlns:a16="http://schemas.microsoft.com/office/drawing/2014/main" val="2257880674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dblStrike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strike="dbl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3159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1706C9-B024-1271-3A3A-D3C2502180DE}"/>
                  </a:ext>
                </a:extLst>
              </p:cNvPr>
              <p:cNvSpPr txBox="1"/>
              <p:nvPr/>
            </p:nvSpPr>
            <p:spPr>
              <a:xfrm>
                <a:off x="8182633" y="2370537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1706C9-B024-1271-3A3A-D3C25021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33" y="2370537"/>
                <a:ext cx="423899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3C34E6E-A3DC-907C-3311-8B0C297727DC}"/>
              </a:ext>
            </a:extLst>
          </p:cNvPr>
          <p:cNvCxnSpPr>
            <a:cxnSpLocks/>
          </p:cNvCxnSpPr>
          <p:nvPr/>
        </p:nvCxnSpPr>
        <p:spPr>
          <a:xfrm flipH="1" flipV="1">
            <a:off x="9228148" y="2642457"/>
            <a:ext cx="313459" cy="4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42DBA85-D467-7D4C-5659-91DAC9BDD103}"/>
              </a:ext>
            </a:extLst>
          </p:cNvPr>
          <p:cNvCxnSpPr>
            <a:cxnSpLocks/>
          </p:cNvCxnSpPr>
          <p:nvPr/>
        </p:nvCxnSpPr>
        <p:spPr>
          <a:xfrm>
            <a:off x="2573976" y="1333781"/>
            <a:ext cx="0" cy="433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7DC7B374-088A-AB2A-F821-661FA30DCE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974403"/>
                  </p:ext>
                </p:extLst>
              </p:nvPr>
            </p:nvGraphicFramePr>
            <p:xfrm>
              <a:off x="3992351" y="2795742"/>
              <a:ext cx="1618444" cy="1563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485">
                      <a:extLst>
                        <a:ext uri="{9D8B030D-6E8A-4147-A177-3AD203B41FA5}">
                          <a16:colId xmlns:a16="http://schemas.microsoft.com/office/drawing/2014/main" val="3465553950"/>
                        </a:ext>
                      </a:extLst>
                    </a:gridCol>
                    <a:gridCol w="359766">
                      <a:extLst>
                        <a:ext uri="{9D8B030D-6E8A-4147-A177-3AD203B41FA5}">
                          <a16:colId xmlns:a16="http://schemas.microsoft.com/office/drawing/2014/main" val="354779922"/>
                        </a:ext>
                      </a:extLst>
                    </a:gridCol>
                    <a:gridCol w="975193">
                      <a:extLst>
                        <a:ext uri="{9D8B030D-6E8A-4147-A177-3AD203B41FA5}">
                          <a16:colId xmlns:a16="http://schemas.microsoft.com/office/drawing/2014/main" val="886485792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94184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1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90465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2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24998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3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061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7DC7B374-088A-AB2A-F821-661FA30DCE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974403"/>
                  </p:ext>
                </p:extLst>
              </p:nvPr>
            </p:nvGraphicFramePr>
            <p:xfrm>
              <a:off x="3992351" y="2795742"/>
              <a:ext cx="1618444" cy="1563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485">
                      <a:extLst>
                        <a:ext uri="{9D8B030D-6E8A-4147-A177-3AD203B41FA5}">
                          <a16:colId xmlns:a16="http://schemas.microsoft.com/office/drawing/2014/main" val="3465553950"/>
                        </a:ext>
                      </a:extLst>
                    </a:gridCol>
                    <a:gridCol w="359766">
                      <a:extLst>
                        <a:ext uri="{9D8B030D-6E8A-4147-A177-3AD203B41FA5}">
                          <a16:colId xmlns:a16="http://schemas.microsoft.com/office/drawing/2014/main" val="354779922"/>
                        </a:ext>
                      </a:extLst>
                    </a:gridCol>
                    <a:gridCol w="975193">
                      <a:extLst>
                        <a:ext uri="{9D8B030D-6E8A-4147-A177-3AD203B41FA5}">
                          <a16:colId xmlns:a16="http://schemas.microsoft.com/office/drawing/2014/main" val="8864857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65839" t="-7692" b="-3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94184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1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65839" t="-107692" b="-2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2090465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2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65839" t="-210938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998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3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65839" t="-310938" b="-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61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471383B6-3F48-125C-BC4C-84EEB77D91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897775"/>
                  </p:ext>
                </p:extLst>
              </p:nvPr>
            </p:nvGraphicFramePr>
            <p:xfrm>
              <a:off x="8305134" y="2856359"/>
              <a:ext cx="1700513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852">
                      <a:extLst>
                        <a:ext uri="{9D8B030D-6E8A-4147-A177-3AD203B41FA5}">
                          <a16:colId xmlns:a16="http://schemas.microsoft.com/office/drawing/2014/main" val="3465553950"/>
                        </a:ext>
                      </a:extLst>
                    </a:gridCol>
                    <a:gridCol w="347540">
                      <a:extLst>
                        <a:ext uri="{9D8B030D-6E8A-4147-A177-3AD203B41FA5}">
                          <a16:colId xmlns:a16="http://schemas.microsoft.com/office/drawing/2014/main" val="354779922"/>
                        </a:ext>
                      </a:extLst>
                    </a:gridCol>
                    <a:gridCol w="1079121">
                      <a:extLst>
                        <a:ext uri="{9D8B030D-6E8A-4147-A177-3AD203B41FA5}">
                          <a16:colId xmlns:a16="http://schemas.microsoft.com/office/drawing/2014/main" val="886485792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trike="dbl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strike="dblStrik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94184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1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trike="dblStrike" baseline="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90465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2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trike="dbl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24998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3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trike="dblStrike" baseline="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061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471383B6-3F48-125C-BC4C-84EEB77D91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897775"/>
                  </p:ext>
                </p:extLst>
              </p:nvPr>
            </p:nvGraphicFramePr>
            <p:xfrm>
              <a:off x="8305134" y="2856359"/>
              <a:ext cx="1700513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852">
                      <a:extLst>
                        <a:ext uri="{9D8B030D-6E8A-4147-A177-3AD203B41FA5}">
                          <a16:colId xmlns:a16="http://schemas.microsoft.com/office/drawing/2014/main" val="3465553950"/>
                        </a:ext>
                      </a:extLst>
                    </a:gridCol>
                    <a:gridCol w="347540">
                      <a:extLst>
                        <a:ext uri="{9D8B030D-6E8A-4147-A177-3AD203B41FA5}">
                          <a16:colId xmlns:a16="http://schemas.microsoft.com/office/drawing/2014/main" val="354779922"/>
                        </a:ext>
                      </a:extLst>
                    </a:gridCol>
                    <a:gridCol w="1079121">
                      <a:extLst>
                        <a:ext uri="{9D8B030D-6E8A-4147-A177-3AD203B41FA5}">
                          <a16:colId xmlns:a16="http://schemas.microsoft.com/office/drawing/2014/main" val="8864857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7303" t="-8333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9418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1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7303" t="-10655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20904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2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7303" t="-21000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99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i="1" dirty="0"/>
                            <a:t>3</a:t>
                          </a:r>
                          <a:endParaRPr lang="ru-BY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7303" t="-31000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61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0059FEE-2124-0B0A-2B99-ACACD0A2AF00}"/>
              </a:ext>
            </a:extLst>
          </p:cNvPr>
          <p:cNvSpPr txBox="1"/>
          <p:nvPr/>
        </p:nvSpPr>
        <p:spPr>
          <a:xfrm>
            <a:off x="5685224" y="2336614"/>
            <a:ext cx="2250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 диапазоне у суффиксов, у которых первый символ совпадает, удалить этот символ, то по следующему символу эти префиксы в этом диапазоне также упорядочены лексикографически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Таблица 39">
                <a:extLst>
                  <a:ext uri="{FF2B5EF4-FFF2-40B4-BE49-F238E27FC236}">
                    <a16:creationId xmlns:a16="http://schemas.microsoft.com/office/drawing/2014/main" id="{A8725E6D-C5F5-7D28-97DF-9AA8143DBE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512485"/>
                  </p:ext>
                </p:extLst>
              </p:nvPr>
            </p:nvGraphicFramePr>
            <p:xfrm>
              <a:off x="10584824" y="3540514"/>
              <a:ext cx="153097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550">
                      <a:extLst>
                        <a:ext uri="{9D8B030D-6E8A-4147-A177-3AD203B41FA5}">
                          <a16:colId xmlns:a16="http://schemas.microsoft.com/office/drawing/2014/main" val="3465553950"/>
                        </a:ext>
                      </a:extLst>
                    </a:gridCol>
                    <a:gridCol w="312891">
                      <a:extLst>
                        <a:ext uri="{9D8B030D-6E8A-4147-A177-3AD203B41FA5}">
                          <a16:colId xmlns:a16="http://schemas.microsoft.com/office/drawing/2014/main" val="354779922"/>
                        </a:ext>
                      </a:extLst>
                    </a:gridCol>
                    <a:gridCol w="971535">
                      <a:extLst>
                        <a:ext uri="{9D8B030D-6E8A-4147-A177-3AD203B41FA5}">
                          <a16:colId xmlns:a16="http://schemas.microsoft.com/office/drawing/2014/main" val="886485792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trike="dbl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90465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trike="dbl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249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Таблица 39">
                <a:extLst>
                  <a:ext uri="{FF2B5EF4-FFF2-40B4-BE49-F238E27FC236}">
                    <a16:creationId xmlns:a16="http://schemas.microsoft.com/office/drawing/2014/main" id="{A8725E6D-C5F5-7D28-97DF-9AA8143DBE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512485"/>
                  </p:ext>
                </p:extLst>
              </p:nvPr>
            </p:nvGraphicFramePr>
            <p:xfrm>
              <a:off x="10584824" y="3540514"/>
              <a:ext cx="153097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550">
                      <a:extLst>
                        <a:ext uri="{9D8B030D-6E8A-4147-A177-3AD203B41FA5}">
                          <a16:colId xmlns:a16="http://schemas.microsoft.com/office/drawing/2014/main" val="3465553950"/>
                        </a:ext>
                      </a:extLst>
                    </a:gridCol>
                    <a:gridCol w="312891">
                      <a:extLst>
                        <a:ext uri="{9D8B030D-6E8A-4147-A177-3AD203B41FA5}">
                          <a16:colId xmlns:a16="http://schemas.microsoft.com/office/drawing/2014/main" val="354779922"/>
                        </a:ext>
                      </a:extLst>
                    </a:gridCol>
                    <a:gridCol w="971535">
                      <a:extLst>
                        <a:ext uri="{9D8B030D-6E8A-4147-A177-3AD203B41FA5}">
                          <a16:colId xmlns:a16="http://schemas.microsoft.com/office/drawing/2014/main" val="8864857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7500" t="-81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20904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7500" t="-11000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99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195010-FDE2-DB76-531B-62FBB8091CE9}"/>
                  </a:ext>
                </a:extLst>
              </p:cNvPr>
              <p:cNvSpPr txBox="1"/>
              <p:nvPr/>
            </p:nvSpPr>
            <p:spPr>
              <a:xfrm>
                <a:off x="2573976" y="4314291"/>
                <a:ext cx="317208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err="1">
                          <a:latin typeface="Cambria Math" panose="02040503050406030204" pitchFamily="18" charset="0"/>
                        </a:rPr>
                        <m:t>𝐿𝑜𝑤𝑒𝑟𝐵𝑜𝑢𝑛𝑑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0])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err="1">
                          <a:latin typeface="Cambria Math" panose="02040503050406030204" pitchFamily="18" charset="0"/>
                        </a:rPr>
                        <m:t>𝑈𝑝𝑝𝑒𝑟𝐵𝑜𝑢𝑛𝑑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0])</m:t>
                      </m:r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195010-FDE2-DB76-531B-62FBB8091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76" y="4314291"/>
                <a:ext cx="3172088" cy="861774"/>
              </a:xfrm>
              <a:prstGeom prst="rect">
                <a:avLst/>
              </a:prstGeom>
              <a:blipFill>
                <a:blip r:embed="rId15"/>
                <a:stretch>
                  <a:fillRect b="-35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7F08C-A5BE-16A3-4251-21F7C27E4829}"/>
                  </a:ext>
                </a:extLst>
              </p:cNvPr>
              <p:cNvSpPr txBox="1"/>
              <p:nvPr/>
            </p:nvSpPr>
            <p:spPr>
              <a:xfrm>
                <a:off x="2641326" y="5202884"/>
                <a:ext cx="1548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7F08C-A5BE-16A3-4251-21F7C27E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26" y="5202884"/>
                <a:ext cx="15482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A1168E-30E6-5F32-2938-00E3F96C6437}"/>
                  </a:ext>
                </a:extLst>
              </p:cNvPr>
              <p:cNvSpPr txBox="1"/>
              <p:nvPr/>
            </p:nvSpPr>
            <p:spPr>
              <a:xfrm>
                <a:off x="7968628" y="4641617"/>
                <a:ext cx="27925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err="1">
                          <a:latin typeface="Cambria Math" panose="02040503050406030204" pitchFamily="18" charset="0"/>
                        </a:rPr>
                        <m:t>𝐿𝑜𝑤𝑒𝑟𝐵𝑜𝑢𝑛𝑑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1])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err="1">
                          <a:latin typeface="Cambria Math" panose="02040503050406030204" pitchFamily="18" charset="0"/>
                        </a:rPr>
                        <m:t>𝑈𝑝𝑝𝑒𝑟𝐵𝑜𝑢𝑛𝑑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1])</m:t>
                      </m:r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A1168E-30E6-5F32-2938-00E3F96C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28" y="4641617"/>
                <a:ext cx="2792505" cy="584775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535757-A5F0-1333-7D74-9CF6F9B41C7A}"/>
                  </a:ext>
                </a:extLst>
              </p:cNvPr>
              <p:cNvSpPr txBox="1"/>
              <p:nvPr/>
            </p:nvSpPr>
            <p:spPr>
              <a:xfrm>
                <a:off x="10761134" y="4753915"/>
                <a:ext cx="1430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535757-A5F0-1333-7D74-9CF6F9B41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34" y="4753915"/>
                <a:ext cx="143086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5BECE91-77D0-3C55-C872-064F60DA05C1}"/>
              </a:ext>
            </a:extLst>
          </p:cNvPr>
          <p:cNvGrpSpPr/>
          <p:nvPr/>
        </p:nvGrpSpPr>
        <p:grpSpPr>
          <a:xfrm>
            <a:off x="79324" y="5620829"/>
            <a:ext cx="9960190" cy="1011329"/>
            <a:chOff x="132077" y="5660540"/>
            <a:chExt cx="9960190" cy="101132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FAAFF2-82EE-4469-A482-13C17F845E60}"/>
                </a:ext>
              </a:extLst>
            </p:cNvPr>
            <p:cNvSpPr txBox="1"/>
            <p:nvPr/>
          </p:nvSpPr>
          <p:spPr>
            <a:xfrm>
              <a:off x="132077" y="5660540"/>
              <a:ext cx="5506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Время</a:t>
              </a:r>
              <a:r>
                <a:rPr lang="en-US" sz="2800" dirty="0"/>
                <a:t> </a:t>
              </a:r>
              <a:r>
                <a:rPr lang="ru-RU" sz="2800" dirty="0"/>
                <a:t>поиска</a:t>
              </a:r>
              <a:r>
                <a:rPr lang="en-US" sz="2800" dirty="0"/>
                <a:t> </a:t>
              </a:r>
              <a:r>
                <a:rPr lang="ru-RU" sz="2800" dirty="0"/>
                <a:t>вхождений образца </a:t>
              </a:r>
              <a:endParaRPr lang="ru-BY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843A99A-2E61-4C2B-D200-109F20780720}"/>
                    </a:ext>
                  </a:extLst>
                </p:cNvPr>
                <p:cNvSpPr txBox="1"/>
                <p:nvPr/>
              </p:nvSpPr>
              <p:spPr>
                <a:xfrm>
                  <a:off x="2920321" y="6240982"/>
                  <a:ext cx="477276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ru-RU" sz="2800" dirty="0"/>
                    <a:t>.</a:t>
                  </a:r>
                  <a:endParaRPr lang="ru-BY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843A99A-2E61-4C2B-D200-109F20780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321" y="6240982"/>
                  <a:ext cx="4772760" cy="430887"/>
                </a:xfrm>
                <a:prstGeom prst="rect">
                  <a:avLst/>
                </a:prstGeom>
                <a:blipFill>
                  <a:blip r:embed="rId19"/>
                  <a:stretch>
                    <a:fillRect t="-23944" r="-4342" b="-507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C5FC13B-D477-43C5-0A6B-9E204B9518F7}"/>
                    </a:ext>
                  </a:extLst>
                </p:cNvPr>
                <p:cNvSpPr txBox="1"/>
                <p:nvPr/>
              </p:nvSpPr>
              <p:spPr>
                <a:xfrm>
                  <a:off x="5449353" y="5672912"/>
                  <a:ext cx="464291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C5FC13B-D477-43C5-0A6B-9E204B951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353" y="5672912"/>
                  <a:ext cx="4642914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10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/>
      <p:bldP spid="25" grpId="0"/>
      <p:bldP spid="37" grpId="0"/>
      <p:bldP spid="37" grpId="1"/>
      <p:bldP spid="10" grpId="0"/>
      <p:bldP spid="11" grpId="0"/>
      <p:bldP spid="19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018608" y="1241804"/>
            <a:ext cx="8154784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2" algn="ctr"/>
            <a:r>
              <a:rPr lang="ru-RU" sz="4400" b="1" dirty="0"/>
              <a:t>Построение </a:t>
            </a:r>
            <a:r>
              <a:rPr lang="ru-RU" sz="4400" b="1" dirty="0" err="1"/>
              <a:t>суфф</a:t>
            </a:r>
            <a:r>
              <a:rPr lang="ru-RU" sz="4400" b="1" dirty="0"/>
              <a:t>. массива 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построения </a:t>
            </a:r>
            <a:r>
              <a:rPr lang="ru-RU" sz="3200" dirty="0" err="1"/>
              <a:t>суффиксного</a:t>
            </a:r>
            <a:r>
              <a:rPr lang="ru-RU" sz="3200" dirty="0"/>
              <a:t> массива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4">
                <a:extLst>
                  <a:ext uri="{FF2B5EF4-FFF2-40B4-BE49-F238E27FC236}">
                    <a16:creationId xmlns:a16="http://schemas.microsoft.com/office/drawing/2014/main" id="{08870A5F-A6E0-477A-1804-E740EC0955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8741114"/>
                  </p:ext>
                </p:extLst>
              </p:nvPr>
            </p:nvGraphicFramePr>
            <p:xfrm>
              <a:off x="906291" y="2069870"/>
              <a:ext cx="10379418" cy="459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204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3803330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3953884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</a:tblGrid>
                  <a:tr h="874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Идея построения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772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Лексикографическая сортировка</a:t>
                          </a:r>
                          <a:endParaRPr lang="ru-BY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60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283082"/>
                      </a:ext>
                    </a:extLst>
                  </a:tr>
                  <a:tr h="672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Быстрая</a:t>
                          </a:r>
                          <a:r>
                            <a:rPr lang="ru-RU" sz="1600" b="1" baseline="0" dirty="0"/>
                            <a:t> сортировка</a:t>
                          </a:r>
                          <a:endParaRPr lang="ru-BY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𝛰</m:t>
                              </m:r>
                              <m:d>
                                <m:dPr>
                                  <m:ctrlPr>
                                    <a:rPr lang="el-GR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ru-RU" sz="1600" b="0" dirty="0"/>
                            <a:t>	</a:t>
                          </a:r>
                          <a:endParaRPr lang="ru-BY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594393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Классы</a:t>
                          </a:r>
                          <a:r>
                            <a:rPr lang="ru-RU" sz="1600" b="1" baseline="0" dirty="0"/>
                            <a:t> эквивалентности + </a:t>
                          </a:r>
                        </a:p>
                        <a:p>
                          <a:pPr algn="ctr"/>
                          <a:r>
                            <a:rPr lang="ru-RU" sz="1600" b="1" baseline="0" dirty="0"/>
                            <a:t>Быстрая сортировка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  <m: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US" sz="1600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15521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Классы</a:t>
                          </a:r>
                          <a:r>
                            <a:rPr lang="ru-RU" sz="1600" b="1" baseline="0" dirty="0"/>
                            <a:t> эквивалентности + </a:t>
                          </a:r>
                        </a:p>
                        <a:p>
                          <a:pPr algn="ctr"/>
                          <a:r>
                            <a:rPr lang="en-US" sz="1600" b="1" baseline="0" dirty="0"/>
                            <a:t>C</a:t>
                          </a:r>
                          <a:r>
                            <a:rPr lang="ru-RU" sz="1600" b="1" baseline="0" dirty="0" err="1"/>
                            <a:t>ортировка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ru-RU" sz="1600" b="1" baseline="0" dirty="0"/>
                            <a:t>подсчётом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  <m: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183749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baseline="0" dirty="0"/>
                            <a:t>Алгоритм </a:t>
                          </a:r>
                          <a:r>
                            <a:rPr lang="ru-RU" sz="1600" b="1" baseline="0" dirty="0" err="1"/>
                            <a:t>Карккайнена-Сандерса</a:t>
                          </a:r>
                          <a:endParaRPr lang="ru-RU" sz="1600" b="1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880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4">
                <a:extLst>
                  <a:ext uri="{FF2B5EF4-FFF2-40B4-BE49-F238E27FC236}">
                    <a16:creationId xmlns:a16="http://schemas.microsoft.com/office/drawing/2014/main" id="{08870A5F-A6E0-477A-1804-E740EC0955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8741114"/>
                  </p:ext>
                </p:extLst>
              </p:nvPr>
            </p:nvGraphicFramePr>
            <p:xfrm>
              <a:off x="906291" y="2069870"/>
              <a:ext cx="10379418" cy="4690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204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3803330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3953884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</a:tblGrid>
                  <a:tr h="874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Идея построения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876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Лексикографическая сортировка</a:t>
                          </a:r>
                          <a:endParaRPr lang="ru-BY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960" t="-101399" r="-104160" b="-339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712" t="-101399" r="-308" b="-339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283082"/>
                      </a:ext>
                    </a:extLst>
                  </a:tr>
                  <a:tr h="672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Быстрая</a:t>
                          </a:r>
                          <a:r>
                            <a:rPr lang="ru-RU" sz="1600" b="1" baseline="0" dirty="0"/>
                            <a:t> сортировка</a:t>
                          </a:r>
                          <a:endParaRPr lang="ru-BY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960" t="-259459" r="-104160" b="-33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712" t="-259459" r="-308" b="-33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594393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Классы</a:t>
                          </a:r>
                          <a:r>
                            <a:rPr lang="ru-RU" sz="1600" b="1" baseline="0" dirty="0"/>
                            <a:t> эквивалентности + </a:t>
                          </a:r>
                        </a:p>
                        <a:p>
                          <a:pPr algn="ctr"/>
                          <a:r>
                            <a:rPr lang="ru-RU" sz="1600" b="1" baseline="0" dirty="0"/>
                            <a:t>Быстрая сортировка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960" t="-321774" r="-104160" b="-2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712" t="-321774" r="-308" b="-202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15521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Классы</a:t>
                          </a:r>
                          <a:r>
                            <a:rPr lang="ru-RU" sz="1600" b="1" baseline="0" dirty="0"/>
                            <a:t> эквивалентности + </a:t>
                          </a:r>
                        </a:p>
                        <a:p>
                          <a:pPr algn="ctr"/>
                          <a:r>
                            <a:rPr lang="en-US" sz="1600" b="1" baseline="0" dirty="0"/>
                            <a:t>C</a:t>
                          </a:r>
                          <a:r>
                            <a:rPr lang="ru-RU" sz="1600" b="1" baseline="0" dirty="0" err="1"/>
                            <a:t>ортировка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ru-RU" sz="1600" b="1" baseline="0" dirty="0"/>
                            <a:t>подсчётом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960" t="-421774" r="-104160" b="-1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712" t="-421774" r="-308" b="-102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183749"/>
                      </a:ext>
                    </a:extLst>
                  </a:tr>
                  <a:tr h="755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baseline="0" dirty="0"/>
                            <a:t>Алгоритм </a:t>
                          </a:r>
                          <a:r>
                            <a:rPr lang="ru-RU" sz="1600" b="1" baseline="0" dirty="0" err="1"/>
                            <a:t>Карккайнена-Сандерса</a:t>
                          </a:r>
                          <a:endParaRPr lang="ru-RU" sz="1600" b="1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960" t="-521774" r="-104160" b="-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712" t="-521774" r="-308" b="-2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8801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835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412375" y="1466807"/>
                <a:ext cx="6293225" cy="4456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Алгоритм построения</a:t>
                </a:r>
                <a:r>
                  <a:rPr lang="en-US" sz="2800" dirty="0"/>
                  <a:t> c</a:t>
                </a:r>
                <a:r>
                  <a:rPr lang="ru-RU" sz="2800" dirty="0" err="1"/>
                  <a:t>уффиксного</a:t>
                </a:r>
                <a:r>
                  <a:rPr lang="ru-RU" sz="2800" dirty="0"/>
                  <a:t> массива для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ru-RU" sz="28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ru-RU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ru-RU" sz="28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i="1" dirty="0">
                    <a:ea typeface="Cambria Math" panose="02040503050406030204" pitchFamily="18" charset="0"/>
                  </a:rPr>
                  <a:t> </a:t>
                </a:r>
                <a:r>
                  <a:rPr lang="ru-RU" sz="2800" dirty="0">
                    <a:ea typeface="Cambria Math" panose="02040503050406030204" pitchFamily="18" charset="0"/>
                  </a:rPr>
                  <a:t> за время</a:t>
                </a:r>
              </a:p>
              <a:p>
                <a:pPr algn="just"/>
                <a:endParaRPr lang="ru-RU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ru-RU" sz="2800" dirty="0"/>
                  <a:t>заключается, например, в непосредственном упорядочивании всех суффиксов строки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алгоритмом </a:t>
                </a:r>
                <a:r>
                  <a:rPr lang="ru-RU" sz="2800" b="1" dirty="0"/>
                  <a:t>лексикографической сортировки</a:t>
                </a:r>
                <a:r>
                  <a:rPr lang="ru-RU" sz="2800" dirty="0"/>
                  <a:t>.</a:t>
                </a:r>
                <a:endParaRPr lang="ru-BY" sz="28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5" y="1466807"/>
                <a:ext cx="6293225" cy="4456669"/>
              </a:xfrm>
              <a:prstGeom prst="rect">
                <a:avLst/>
              </a:prstGeom>
              <a:blipFill>
                <a:blip r:embed="rId2"/>
                <a:stretch>
                  <a:fillRect l="-2035" t="-1368" r="-1938" b="-30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703DE7A-5A6A-3B54-9574-2F36A205A25C}"/>
              </a:ext>
            </a:extLst>
          </p:cNvPr>
          <p:cNvSpPr txBox="1"/>
          <p:nvPr/>
        </p:nvSpPr>
        <p:spPr>
          <a:xfrm>
            <a:off x="1596275" y="261969"/>
            <a:ext cx="741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Как построить </a:t>
            </a:r>
            <a:r>
              <a:rPr lang="ru-RU" sz="3600" b="1" dirty="0" err="1"/>
              <a:t>суффиксный</a:t>
            </a:r>
            <a:r>
              <a:rPr lang="ru-RU" sz="3600" b="1" dirty="0"/>
              <a:t> массив?</a:t>
            </a:r>
            <a:endParaRPr lang="ru-BY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BABBE-DC5A-A181-C660-84F2BD9B5E0A}"/>
                  </a:ext>
                </a:extLst>
              </p:cNvPr>
              <p:cNvSpPr txBox="1"/>
              <p:nvPr/>
            </p:nvSpPr>
            <p:spPr>
              <a:xfrm>
                <a:off x="7010401" y="2384547"/>
                <a:ext cx="5104901" cy="1603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,где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число кортежей, </m:t>
                      </m:r>
                    </m:oMath>
                  </m:oMathPara>
                </a14:m>
                <a:endParaRPr lang="ru-RU" sz="1600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длина самого длинного кортежа,</a:t>
                </a:r>
                <a:endParaRPr lang="ru-RU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</m:t>
                      </m:r>
                      <m:r>
                        <a:rPr lang="ru-RU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сло различных символов в кортежах.</m:t>
                      </m:r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BABBE-DC5A-A181-C660-84F2BD9B5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1" y="2384547"/>
                <a:ext cx="5104901" cy="1603581"/>
              </a:xfrm>
              <a:prstGeom prst="rect">
                <a:avLst/>
              </a:prstGeom>
              <a:blipFill>
                <a:blip r:embed="rId3"/>
                <a:stretch>
                  <a:fillRect l="-1434" b="-34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BD1B142-9B70-F0FD-149D-383738F80D44}"/>
              </a:ext>
            </a:extLst>
          </p:cNvPr>
          <p:cNvCxnSpPr/>
          <p:nvPr/>
        </p:nvCxnSpPr>
        <p:spPr>
          <a:xfrm>
            <a:off x="6858000" y="1317812"/>
            <a:ext cx="0" cy="5540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10C8E2-B57F-28F9-29C6-61A35AAFD16B}"/>
              </a:ext>
            </a:extLst>
          </p:cNvPr>
          <p:cNvSpPr txBox="1"/>
          <p:nvPr/>
        </p:nvSpPr>
        <p:spPr>
          <a:xfrm>
            <a:off x="7243481" y="1226470"/>
            <a:ext cx="4392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Время работы </a:t>
            </a:r>
          </a:p>
          <a:p>
            <a:pPr algn="ctr"/>
            <a:r>
              <a:rPr lang="ru-RU" sz="1800" dirty="0"/>
              <a:t>алгоритма лексикографической сортировки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05339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A58F8-DC6A-B2AC-BC8B-E5F224DBD8D6}"/>
                  </a:ext>
                </a:extLst>
              </p:cNvPr>
              <p:cNvSpPr txBox="1"/>
              <p:nvPr/>
            </p:nvSpPr>
            <p:spPr>
              <a:xfrm>
                <a:off x="660401" y="751344"/>
                <a:ext cx="11269130" cy="4395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Если для сортировки суффиксов</a:t>
                </a:r>
                <a:r>
                  <a:rPr lang="en-US" sz="2800" dirty="0"/>
                  <a:t> </a:t>
                </a:r>
                <a:r>
                  <a:rPr lang="ru-RU" sz="2800" dirty="0"/>
                  <a:t>строки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использовать любую сортировку за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2800" dirty="0"/>
                  <a:t>, то время работы алгоритма построения суффиксного массива будет зависеть от того, каким образом будут сравниваться суффиксы. </a:t>
                </a:r>
                <a:endParaRPr lang="en-US" sz="2800" dirty="0"/>
              </a:p>
              <a:p>
                <a:pPr algn="just"/>
                <a:endParaRPr lang="ru-RU" sz="2800" dirty="0"/>
              </a:p>
              <a:p>
                <a:pPr algn="just"/>
                <a:r>
                  <a:rPr lang="ru-RU" sz="2800" dirty="0"/>
                  <a:t>Сравнение двух суффиксов в лоб работает за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/>
                  <a:t>, это приведет к тому, что время работы алгоритма построения суффиксного массива:</a:t>
                </a:r>
              </a:p>
              <a:p>
                <a:pPr algn="just"/>
                <a:endParaRPr lang="ru-RU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l-G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  <m:r>
                              <a:rPr lang="el-G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2800" b="1" dirty="0"/>
                  <a:t>=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2800" b="1" dirty="0"/>
                  <a:t>.</a:t>
                </a:r>
                <a:endParaRPr lang="ru-BY" sz="2800" b="1" dirty="0"/>
              </a:p>
              <a:p>
                <a:pPr algn="just"/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A58F8-DC6A-B2AC-BC8B-E5F224DB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1" y="751344"/>
                <a:ext cx="11269130" cy="4395114"/>
              </a:xfrm>
              <a:prstGeom prst="rect">
                <a:avLst/>
              </a:prstGeom>
              <a:blipFill>
                <a:blip r:embed="rId2"/>
                <a:stretch>
                  <a:fillRect l="-1082" t="-1248" r="-1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0B63FF-FBA9-6ED2-9A62-37922EACD414}"/>
              </a:ext>
            </a:extLst>
          </p:cNvPr>
          <p:cNvSpPr txBox="1"/>
          <p:nvPr/>
        </p:nvSpPr>
        <p:spPr>
          <a:xfrm>
            <a:off x="465666" y="5152549"/>
            <a:ext cx="1146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научиться сравнивать строки быстрее, например за константное время? </a:t>
            </a:r>
            <a:endParaRPr lang="ru-BY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95DE8-E020-4B1F-A241-571AFF4834F7}"/>
              </a:ext>
            </a:extLst>
          </p:cNvPr>
          <p:cNvSpPr txBox="1"/>
          <p:nvPr/>
        </p:nvSpPr>
        <p:spPr>
          <a:xfrm>
            <a:off x="1003424" y="105013"/>
            <a:ext cx="1018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Как построить </a:t>
            </a:r>
            <a:r>
              <a:rPr lang="ru-RU" sz="3600" b="1" dirty="0" err="1"/>
              <a:t>суффиксный</a:t>
            </a:r>
            <a:r>
              <a:rPr lang="ru-RU" sz="3600" b="1" dirty="0"/>
              <a:t> массив</a:t>
            </a:r>
            <a:r>
              <a:rPr lang="en-US" sz="3600" b="1" dirty="0"/>
              <a:t> </a:t>
            </a:r>
            <a:r>
              <a:rPr lang="ru-RU" sz="3600" b="1" dirty="0"/>
              <a:t>эффективнее?</a:t>
            </a:r>
            <a:endParaRPr lang="ru-BY" sz="3600" b="1" dirty="0"/>
          </a:p>
        </p:txBody>
      </p:sp>
    </p:spTree>
    <p:extLst>
      <p:ext uri="{BB962C8B-B14F-4D97-AF65-F5344CB8AC3E}">
        <p14:creationId xmlns:p14="http://schemas.microsoft.com/office/powerpoint/2010/main" val="1165418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63C146-36F3-2A0F-3123-BC9A1CEBECC9}"/>
              </a:ext>
            </a:extLst>
          </p:cNvPr>
          <p:cNvGrpSpPr/>
          <p:nvPr/>
        </p:nvGrpSpPr>
        <p:grpSpPr>
          <a:xfrm>
            <a:off x="245533" y="1843464"/>
            <a:ext cx="11438467" cy="2381771"/>
            <a:chOff x="1602658" y="1843464"/>
            <a:chExt cx="8455741" cy="2381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987BF6-4D69-5C2A-501F-36C096AEBDF1}"/>
                    </a:ext>
                  </a:extLst>
                </p:cNvPr>
                <p:cNvSpPr txBox="1"/>
                <p:nvPr/>
              </p:nvSpPr>
              <p:spPr>
                <a:xfrm>
                  <a:off x="1602658" y="1843464"/>
                  <a:ext cx="84557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2800" b="1" dirty="0"/>
                    <a:t>Алгоритм </a:t>
                  </a:r>
                  <a:endParaRPr lang="en-US" sz="2800" b="1" dirty="0"/>
                </a:p>
                <a:p>
                  <a:pPr algn="ctr"/>
                  <a:r>
                    <a:rPr lang="ru-RU" sz="2800" b="1" dirty="0"/>
                    <a:t>построения суффиксного массива </a:t>
                  </a:r>
                  <a:endParaRPr lang="en-US" sz="2800" b="1" dirty="0"/>
                </a:p>
                <a:p>
                  <a:pPr algn="ctr"/>
                  <a:r>
                    <a:rPr lang="ru-RU" sz="2800" dirty="0">
                      <a:latin typeface="+mn-lt"/>
                    </a:rPr>
                    <a:t>строки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800" dirty="0"/>
                    <a:t> </a:t>
                  </a:r>
                  <a:r>
                    <a:rPr lang="ru-RU" sz="2800" dirty="0"/>
                    <a:t>за время</a:t>
                  </a:r>
                </a:p>
                <a:p>
                  <a:pPr algn="ctr"/>
                  <a:endParaRPr lang="ru-BY" sz="2400" i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987BF6-4D69-5C2A-501F-36C096AEB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658" y="1843464"/>
                  <a:ext cx="8455741" cy="1754326"/>
                </a:xfrm>
                <a:prstGeom prst="rect">
                  <a:avLst/>
                </a:prstGeom>
                <a:blipFill>
                  <a:blip r:embed="rId2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625633C-A3D3-36DC-A0EC-B762AEDC6722}"/>
                    </a:ext>
                  </a:extLst>
                </p:cNvPr>
                <p:cNvSpPr txBox="1"/>
                <p:nvPr/>
              </p:nvSpPr>
              <p:spPr>
                <a:xfrm>
                  <a:off x="4322535" y="3794348"/>
                  <a:ext cx="34451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sz="28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𝚶</m:t>
                        </m:r>
                        <m:d>
                          <m:dPr>
                            <m:ctrlPr>
                              <a:rPr lang="el-G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l-G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  <m:r>
                                  <a:rPr lang="en-US" sz="2800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ru-BY" sz="28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625633C-A3D3-36DC-A0EC-B762AEDC6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535" y="3794348"/>
                  <a:ext cx="344511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806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478428" y="1150874"/>
            <a:ext cx="6436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5400" b="1" dirty="0">
                <a:solidFill>
                  <a:srgbClr val="222222"/>
                </a:solidFill>
                <a:latin typeface="+mj-lt"/>
              </a:rPr>
              <a:t>Бор</a:t>
            </a:r>
          </a:p>
          <a:p>
            <a:pPr algn="ctr">
              <a:spcAft>
                <a:spcPts val="1200"/>
              </a:spcAft>
            </a:pPr>
            <a:r>
              <a:rPr lang="ru-RU" sz="3200" b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sz="3200" b="0" i="0" dirty="0">
                <a:solidFill>
                  <a:srgbClr val="222222"/>
                </a:solidFill>
                <a:effectLst/>
                <a:latin typeface="+mj-lt"/>
              </a:rPr>
              <a:t>(</a:t>
            </a:r>
            <a:r>
              <a:rPr lang="ru-RU" sz="2400" b="0" i="1" dirty="0">
                <a:solidFill>
                  <a:srgbClr val="222222"/>
                </a:solidFill>
                <a:effectLst/>
              </a:rPr>
              <a:t>англ</a:t>
            </a:r>
            <a:r>
              <a:rPr lang="ru-RU" sz="2400" b="0" dirty="0">
                <a:solidFill>
                  <a:srgbClr val="222222"/>
                </a:solidFill>
                <a:effectLst/>
              </a:rPr>
              <a:t>. </a:t>
            </a:r>
            <a:r>
              <a:rPr lang="ru-RU" sz="2400" b="0" dirty="0" err="1">
                <a:solidFill>
                  <a:srgbClr val="222222"/>
                </a:solidFill>
                <a:effectLst/>
              </a:rPr>
              <a:t>trie</a:t>
            </a:r>
            <a:r>
              <a:rPr lang="ru-RU" sz="2400" b="0" dirty="0">
                <a:solidFill>
                  <a:srgbClr val="222222"/>
                </a:solidFill>
                <a:effectLst/>
              </a:rPr>
              <a:t>, луч, нагруженное дерево</a:t>
            </a:r>
            <a:r>
              <a:rPr lang="ru-RU" sz="3200" b="0" i="0" dirty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ru-RU" sz="3200" b="1" dirty="0">
              <a:solidFill>
                <a:srgbClr val="22222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Таблица 81">
                <a:extLst>
                  <a:ext uri="{FF2B5EF4-FFF2-40B4-BE49-F238E27FC236}">
                    <a16:creationId xmlns:a16="http://schemas.microsoft.com/office/drawing/2014/main" id="{07EBB96D-6D9F-C551-71C4-F0749D8A00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760857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Таблица 81">
                <a:extLst>
                  <a:ext uri="{FF2B5EF4-FFF2-40B4-BE49-F238E27FC236}">
                    <a16:creationId xmlns:a16="http://schemas.microsoft.com/office/drawing/2014/main" id="{07EBB96D-6D9F-C551-71C4-F0749D8A00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760857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8065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106349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20967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304762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41129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503175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61290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Овал 82">
            <a:extLst>
              <a:ext uri="{FF2B5EF4-FFF2-40B4-BE49-F238E27FC236}">
                <a16:creationId xmlns:a16="http://schemas.microsoft.com/office/drawing/2014/main" id="{00EF9250-A4DE-5E49-F771-B3E49DDF8FEE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DCA2CE0C-7EB6-D3F1-4615-87B80FA685EF}"/>
              </a:ext>
            </a:extLst>
          </p:cNvPr>
          <p:cNvSpPr/>
          <p:nvPr/>
        </p:nvSpPr>
        <p:spPr>
          <a:xfrm>
            <a:off x="7942498" y="471249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288DE595-C0D0-265B-E48E-B3A5146BBEA5}"/>
              </a:ext>
            </a:extLst>
          </p:cNvPr>
          <p:cNvSpPr/>
          <p:nvPr/>
        </p:nvSpPr>
        <p:spPr>
          <a:xfrm>
            <a:off x="7991691" y="38331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904BEAD1-2632-03B9-DB53-AF276D72FE15}"/>
              </a:ext>
            </a:extLst>
          </p:cNvPr>
          <p:cNvSpPr/>
          <p:nvPr/>
        </p:nvSpPr>
        <p:spPr>
          <a:xfrm>
            <a:off x="8099217" y="2066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9C696314-377A-8655-CF58-CECF2FA72FB4}"/>
              </a:ext>
            </a:extLst>
          </p:cNvPr>
          <p:cNvCxnSpPr>
            <a:stCxn id="83" idx="4"/>
            <a:endCxn id="130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922181-7AD1-93A0-2390-24F60892FB5E}"/>
                  </a:ext>
                </a:extLst>
              </p:cNvPr>
              <p:cNvSpPr txBox="1"/>
              <p:nvPr/>
            </p:nvSpPr>
            <p:spPr>
              <a:xfrm>
                <a:off x="8743832" y="66439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922181-7AD1-93A0-2390-24F60892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32" y="664396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45F26DE-4E37-ACCB-43ED-0821C073E1E2}"/>
                  </a:ext>
                </a:extLst>
              </p:cNvPr>
              <p:cNvSpPr txBox="1"/>
              <p:nvPr/>
            </p:nvSpPr>
            <p:spPr>
              <a:xfrm>
                <a:off x="8395006" y="166724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45F26DE-4E37-ACCB-43ED-0821C073E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06" y="1667247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3BBB213E-B7D9-4C4C-A924-48A8EF5B6C10}"/>
              </a:ext>
            </a:extLst>
          </p:cNvPr>
          <p:cNvCxnSpPr>
            <a:cxnSpLocks/>
            <a:stCxn id="130" idx="4"/>
            <a:endCxn id="86" idx="0"/>
          </p:cNvCxnSpPr>
          <p:nvPr/>
        </p:nvCxnSpPr>
        <p:spPr>
          <a:xfrm>
            <a:off x="8210819" y="1613875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8D3D5706-3DE9-1CF4-7CC9-D705E9188082}"/>
              </a:ext>
            </a:extLst>
          </p:cNvPr>
          <p:cNvCxnSpPr>
            <a:cxnSpLocks/>
            <a:stCxn id="86" idx="4"/>
          </p:cNvCxnSpPr>
          <p:nvPr/>
        </p:nvCxnSpPr>
        <p:spPr>
          <a:xfrm flipH="1">
            <a:off x="8312224" y="256831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D34F75C-D01E-E28D-8361-E179CDAF4068}"/>
                  </a:ext>
                </a:extLst>
              </p:cNvPr>
              <p:cNvSpPr txBox="1"/>
              <p:nvPr/>
            </p:nvSpPr>
            <p:spPr>
              <a:xfrm>
                <a:off x="8328126" y="248612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D34F75C-D01E-E28D-8361-E179CDAF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126" y="2486120"/>
                <a:ext cx="371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4D5F7022-30F7-E839-CEE1-771E2B4A7109}"/>
              </a:ext>
            </a:extLst>
          </p:cNvPr>
          <p:cNvCxnSpPr>
            <a:stCxn id="133" idx="4"/>
            <a:endCxn id="85" idx="0"/>
          </p:cNvCxnSpPr>
          <p:nvPr/>
        </p:nvCxnSpPr>
        <p:spPr>
          <a:xfrm flipH="1">
            <a:off x="8257162" y="3374196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6BEBAF-EFB9-7DF9-1248-53A9159FBDEC}"/>
                  </a:ext>
                </a:extLst>
              </p:cNvPr>
              <p:cNvSpPr txBox="1"/>
              <p:nvPr/>
            </p:nvSpPr>
            <p:spPr>
              <a:xfrm>
                <a:off x="8264333" y="334064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6BEBAF-EFB9-7DF9-1248-53A9159F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33" y="3340646"/>
                <a:ext cx="3506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5BF31221-B442-3BE4-FBC6-D75390299BFE}"/>
              </a:ext>
            </a:extLst>
          </p:cNvPr>
          <p:cNvCxnSpPr>
            <a:stCxn id="85" idx="4"/>
            <a:endCxn id="84" idx="0"/>
          </p:cNvCxnSpPr>
          <p:nvPr/>
        </p:nvCxnSpPr>
        <p:spPr>
          <a:xfrm flipH="1">
            <a:off x="8207969" y="4334644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961C7527-05CB-4D7A-E486-C6D4606ABB94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8207969" y="5213935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6AB38F-AD99-CF41-20D6-B4923F0EE3CD}"/>
                  </a:ext>
                </a:extLst>
              </p:cNvPr>
              <p:cNvSpPr txBox="1"/>
              <p:nvPr/>
            </p:nvSpPr>
            <p:spPr>
              <a:xfrm>
                <a:off x="8264333" y="426754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6AB38F-AD99-CF41-20D6-B4923F0EE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33" y="4267544"/>
                <a:ext cx="3714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3A3AE6E-7B7A-2F32-69A7-DE2DD75317F4}"/>
                  </a:ext>
                </a:extLst>
              </p:cNvPr>
              <p:cNvSpPr txBox="1"/>
              <p:nvPr/>
            </p:nvSpPr>
            <p:spPr>
              <a:xfrm>
                <a:off x="8268094" y="516026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3A3AE6E-7B7A-2F32-69A7-DE2DD7531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94" y="5160262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Овал 98">
            <a:extLst>
              <a:ext uri="{FF2B5EF4-FFF2-40B4-BE49-F238E27FC236}">
                <a16:creationId xmlns:a16="http://schemas.microsoft.com/office/drawing/2014/main" id="{FBFB2830-73A9-6C19-6761-F2D18582107B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72BA458F-0C83-FD38-B14C-D8E36D0E73C0}"/>
              </a:ext>
            </a:extLst>
          </p:cNvPr>
          <p:cNvCxnSpPr>
            <a:stCxn id="83" idx="4"/>
            <a:endCxn id="99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598C0F65-FE67-886B-AC32-A959B0137E11}"/>
              </a:ext>
            </a:extLst>
          </p:cNvPr>
          <p:cNvCxnSpPr>
            <a:stCxn id="99" idx="4"/>
            <a:endCxn id="139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A23FB61-1D00-9106-FEAC-1A1791DE0528}"/>
                  </a:ext>
                </a:extLst>
              </p:cNvPr>
              <p:cNvSpPr txBox="1"/>
              <p:nvPr/>
            </p:nvSpPr>
            <p:spPr>
              <a:xfrm>
                <a:off x="9150162" y="68772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A23FB61-1D00-9106-FEAC-1A1791DE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162" y="687721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161E8A2-7899-10C2-60B2-CCA7F5672B70}"/>
                  </a:ext>
                </a:extLst>
              </p:cNvPr>
              <p:cNvSpPr txBox="1"/>
              <p:nvPr/>
            </p:nvSpPr>
            <p:spPr>
              <a:xfrm>
                <a:off x="9162932" y="16278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161E8A2-7899-10C2-60B2-CCA7F5672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1627881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Овал 103">
            <a:extLst>
              <a:ext uri="{FF2B5EF4-FFF2-40B4-BE49-F238E27FC236}">
                <a16:creationId xmlns:a16="http://schemas.microsoft.com/office/drawing/2014/main" id="{F2664C4E-A64C-877B-8A06-B964467C077C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BF4094B0-B6A9-66A0-60B1-FED6A485DB6C}"/>
              </a:ext>
            </a:extLst>
          </p:cNvPr>
          <p:cNvSpPr/>
          <p:nvPr/>
        </p:nvSpPr>
        <p:spPr>
          <a:xfrm>
            <a:off x="10034465" y="29116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43B31ABA-72AC-0D5E-B139-0F3E2F48F248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84A9603-BDCB-F035-C42C-47A5F1E2316C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0E502860-98A0-9DD3-FECB-F25157085B34}"/>
              </a:ext>
            </a:extLst>
          </p:cNvPr>
          <p:cNvCxnSpPr>
            <a:stCxn id="139" idx="4"/>
            <a:endCxn id="104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48173DA6-07E0-C717-E72A-FFAA9EA82883}"/>
              </a:ext>
            </a:extLst>
          </p:cNvPr>
          <p:cNvCxnSpPr>
            <a:stCxn id="104" idx="4"/>
            <a:endCxn id="106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547B9356-C885-F61B-C842-42080968778D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4A4D508-B46F-02E3-E281-8DA08CBC65DF}"/>
              </a:ext>
            </a:extLst>
          </p:cNvPr>
          <p:cNvCxnSpPr>
            <a:cxnSpLocks/>
            <a:stCxn id="107" idx="4"/>
            <a:endCxn id="158" idx="0"/>
          </p:cNvCxnSpPr>
          <p:nvPr/>
        </p:nvCxnSpPr>
        <p:spPr>
          <a:xfrm>
            <a:off x="9181944" y="5271902"/>
            <a:ext cx="48392" cy="36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43C0DB-1CDD-37BD-D5BA-29539E8D1B00}"/>
                  </a:ext>
                </a:extLst>
              </p:cNvPr>
              <p:cNvSpPr txBox="1"/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43C0DB-1CDD-37BD-D5BA-29539E8D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0623A7-CB1C-86F7-79C0-C42501FD49E9}"/>
                  </a:ext>
                </a:extLst>
              </p:cNvPr>
              <p:cNvSpPr txBox="1"/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0623A7-CB1C-86F7-79C0-C42501FD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1FCFFA-D5B1-0669-C9A8-7940C27BE58F}"/>
                  </a:ext>
                </a:extLst>
              </p:cNvPr>
              <p:cNvSpPr txBox="1"/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1FCFFA-D5B1-0669-C9A8-7940C27B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242E937-3196-21B9-A973-80950F21D05F}"/>
                  </a:ext>
                </a:extLst>
              </p:cNvPr>
              <p:cNvSpPr txBox="1"/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242E937-3196-21B9-A973-80950F21D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Овал 115">
            <a:extLst>
              <a:ext uri="{FF2B5EF4-FFF2-40B4-BE49-F238E27FC236}">
                <a16:creationId xmlns:a16="http://schemas.microsoft.com/office/drawing/2014/main" id="{A8E91CC5-94C4-5E16-C7AB-AFA680404B91}"/>
              </a:ext>
            </a:extLst>
          </p:cNvPr>
          <p:cNvSpPr/>
          <p:nvPr/>
        </p:nvSpPr>
        <p:spPr>
          <a:xfrm>
            <a:off x="9850273" y="195578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8875AA7B-3CAE-A5A8-C55A-4F6F9A1B69F6}"/>
              </a:ext>
            </a:extLst>
          </p:cNvPr>
          <p:cNvSpPr/>
          <p:nvPr/>
        </p:nvSpPr>
        <p:spPr>
          <a:xfrm>
            <a:off x="9507802" y="109650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7107CB76-7294-B529-61F1-696FA40680A2}"/>
              </a:ext>
            </a:extLst>
          </p:cNvPr>
          <p:cNvCxnSpPr>
            <a:cxnSpLocks/>
            <a:stCxn id="83" idx="4"/>
            <a:endCxn id="117" idx="0"/>
          </p:cNvCxnSpPr>
          <p:nvPr/>
        </p:nvCxnSpPr>
        <p:spPr>
          <a:xfrm>
            <a:off x="9137392" y="586405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D886C6DD-6A7A-4E2C-9D37-8B7D91766E3E}"/>
              </a:ext>
            </a:extLst>
          </p:cNvPr>
          <p:cNvCxnSpPr>
            <a:stCxn id="117" idx="4"/>
            <a:endCxn id="116" idx="0"/>
          </p:cNvCxnSpPr>
          <p:nvPr/>
        </p:nvCxnSpPr>
        <p:spPr>
          <a:xfrm>
            <a:off x="9773273" y="1597949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95C624F4-1987-CA9A-E937-B99D70418D71}"/>
              </a:ext>
            </a:extLst>
          </p:cNvPr>
          <p:cNvCxnSpPr>
            <a:stCxn id="116" idx="4"/>
            <a:endCxn id="105" idx="0"/>
          </p:cNvCxnSpPr>
          <p:nvPr/>
        </p:nvCxnSpPr>
        <p:spPr>
          <a:xfrm>
            <a:off x="10115744" y="2457229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69E46244-AAEB-E4EC-FEB6-32EAC8D5BCD0}"/>
              </a:ext>
            </a:extLst>
          </p:cNvPr>
          <p:cNvCxnSpPr>
            <a:stCxn id="105" idx="4"/>
            <a:endCxn id="127" idx="0"/>
          </p:cNvCxnSpPr>
          <p:nvPr/>
        </p:nvCxnSpPr>
        <p:spPr>
          <a:xfrm>
            <a:off x="10299936" y="3413088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322D769-013B-DE30-7E3B-34A2E310AFC8}"/>
                  </a:ext>
                </a:extLst>
              </p:cNvPr>
              <p:cNvSpPr txBox="1"/>
              <p:nvPr/>
            </p:nvSpPr>
            <p:spPr>
              <a:xfrm>
                <a:off x="9530064" y="647078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322D769-013B-DE30-7E3B-34A2E310A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64" y="647078"/>
                <a:ext cx="3506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3E82323-B978-40AA-99BE-F81C531E8389}"/>
                  </a:ext>
                </a:extLst>
              </p:cNvPr>
              <p:cNvSpPr txBox="1"/>
              <p:nvPr/>
            </p:nvSpPr>
            <p:spPr>
              <a:xfrm>
                <a:off x="10007297" y="149337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3E82323-B978-40AA-99BE-F81C531E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297" y="1493377"/>
                <a:ext cx="3714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338A294-388C-E4B9-4FB3-E13D8D52F4A7}"/>
                  </a:ext>
                </a:extLst>
              </p:cNvPr>
              <p:cNvSpPr txBox="1"/>
              <p:nvPr/>
            </p:nvSpPr>
            <p:spPr>
              <a:xfrm>
                <a:off x="10473113" y="329266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338A294-388C-E4B9-4FB3-E13D8D52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13" y="3292664"/>
                <a:ext cx="3714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1B3DADE-317F-514A-20B6-0AA2B69E5469}"/>
                  </a:ext>
                </a:extLst>
              </p:cNvPr>
              <p:cNvSpPr txBox="1"/>
              <p:nvPr/>
            </p:nvSpPr>
            <p:spPr>
              <a:xfrm>
                <a:off x="10218789" y="241871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1B3DADE-317F-514A-20B6-0AA2B69E5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789" y="2418712"/>
                <a:ext cx="36766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32E91475-A0FD-FA29-479D-9F502926CCC9}"/>
              </a:ext>
            </a:extLst>
          </p:cNvPr>
          <p:cNvGrpSpPr/>
          <p:nvPr/>
        </p:nvGrpSpPr>
        <p:grpSpPr>
          <a:xfrm>
            <a:off x="10342681" y="3856365"/>
            <a:ext cx="530942" cy="501445"/>
            <a:chOff x="10693218" y="3911762"/>
            <a:chExt cx="530942" cy="501445"/>
          </a:xfrm>
        </p:grpSpPr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F5129B9B-13ED-2295-52E6-ED454456BD9A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D15664-5B28-ACF0-F1EC-F3C6EA50170F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A4EBFA97-8FFC-3397-1591-AB2373E538EC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FD18DE73-7852-720D-4A0D-11C81A584E38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DA6574D-3423-1EC3-816A-ABB1ED844BAF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6299B81-DB4A-06E6-94CA-CB96B48DDC8F}"/>
              </a:ext>
            </a:extLst>
          </p:cNvPr>
          <p:cNvGrpSpPr/>
          <p:nvPr/>
        </p:nvGrpSpPr>
        <p:grpSpPr>
          <a:xfrm>
            <a:off x="8025927" y="2872751"/>
            <a:ext cx="530942" cy="501445"/>
            <a:chOff x="7607106" y="2851397"/>
            <a:chExt cx="530942" cy="501445"/>
          </a:xfrm>
        </p:grpSpPr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C6937DD0-FE0C-1040-0734-2500B8DC9279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D92A60B-9809-A95A-80ED-5B505F10177A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6628CB93-73F3-C9FF-67DC-3A451EC5DF63}"/>
              </a:ext>
            </a:extLst>
          </p:cNvPr>
          <p:cNvGrpSpPr/>
          <p:nvPr/>
        </p:nvGrpSpPr>
        <p:grpSpPr>
          <a:xfrm>
            <a:off x="7926368" y="5529594"/>
            <a:ext cx="530942" cy="501445"/>
            <a:chOff x="6805502" y="6261919"/>
            <a:chExt cx="530942" cy="501445"/>
          </a:xfrm>
        </p:grpSpPr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4083A08D-E9C8-06B4-F7AF-7F79DF6D3189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E63B50C-8584-606C-7834-9A1E112DBC9C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B75B8E00-5440-C188-3C3F-423F3F56E95B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25DEF9F5-F596-E0BA-CB32-B147D35872ED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3018FA4-E1D7-1590-DF92-7F3F83AE491B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Овал 140">
            <a:extLst>
              <a:ext uri="{FF2B5EF4-FFF2-40B4-BE49-F238E27FC236}">
                <a16:creationId xmlns:a16="http://schemas.microsoft.com/office/drawing/2014/main" id="{789267FF-2D43-B700-A8F3-F6CA34AFC833}"/>
              </a:ext>
            </a:extLst>
          </p:cNvPr>
          <p:cNvSpPr/>
          <p:nvPr/>
        </p:nvSpPr>
        <p:spPr>
          <a:xfrm>
            <a:off x="7285493" y="20380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57D6C818-364B-7DEA-0DAF-9C2DF0A6E5F8}"/>
              </a:ext>
            </a:extLst>
          </p:cNvPr>
          <p:cNvSpPr/>
          <p:nvPr/>
        </p:nvSpPr>
        <p:spPr>
          <a:xfrm>
            <a:off x="7076522" y="291032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id="{46494936-3915-E50C-5D55-7B323C954D98}"/>
              </a:ext>
            </a:extLst>
          </p:cNvPr>
          <p:cNvCxnSpPr>
            <a:stCxn id="130" idx="4"/>
            <a:endCxn id="141" idx="0"/>
          </p:cNvCxnSpPr>
          <p:nvPr/>
        </p:nvCxnSpPr>
        <p:spPr>
          <a:xfrm flipH="1">
            <a:off x="7550964" y="1613875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37CD954-7876-17AA-5367-627FC3913292}"/>
                  </a:ext>
                </a:extLst>
              </p:cNvPr>
              <p:cNvSpPr txBox="1"/>
              <p:nvPr/>
            </p:nvSpPr>
            <p:spPr>
              <a:xfrm>
                <a:off x="7822488" y="1709177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37CD954-7876-17AA-5367-627FC3913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88" y="1709177"/>
                <a:ext cx="35067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E83B221E-1BEC-B4AD-509F-8D132443A33D}"/>
              </a:ext>
            </a:extLst>
          </p:cNvPr>
          <p:cNvCxnSpPr>
            <a:stCxn id="141" idx="4"/>
            <a:endCxn id="142" idx="0"/>
          </p:cNvCxnSpPr>
          <p:nvPr/>
        </p:nvCxnSpPr>
        <p:spPr>
          <a:xfrm flipH="1">
            <a:off x="7341993" y="2539495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C8D325-226B-C452-FF15-B9FD3E8DAD7E}"/>
                  </a:ext>
                </a:extLst>
              </p:cNvPr>
              <p:cNvSpPr txBox="1"/>
              <p:nvPr/>
            </p:nvSpPr>
            <p:spPr>
              <a:xfrm>
                <a:off x="7434420" y="252367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C8D325-226B-C452-FF15-B9FD3E8D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20" y="2523679"/>
                <a:ext cx="37144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8120C648-D5BF-67DB-11E7-732DC5313280}"/>
              </a:ext>
            </a:extLst>
          </p:cNvPr>
          <p:cNvCxnSpPr>
            <a:stCxn id="142" idx="4"/>
            <a:endCxn id="150" idx="0"/>
          </p:cNvCxnSpPr>
          <p:nvPr/>
        </p:nvCxnSpPr>
        <p:spPr>
          <a:xfrm flipH="1">
            <a:off x="7266071" y="3411767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92457CB-A673-3943-743E-AA4392514889}"/>
                  </a:ext>
                </a:extLst>
              </p:cNvPr>
              <p:cNvSpPr txBox="1"/>
              <p:nvPr/>
            </p:nvSpPr>
            <p:spPr>
              <a:xfrm>
                <a:off x="7316082" y="342844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92457CB-A673-3943-743E-AA439251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82" y="3428448"/>
                <a:ext cx="36766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E3B6D849-4ACE-118B-B6A1-BE66AFA5D139}"/>
              </a:ext>
            </a:extLst>
          </p:cNvPr>
          <p:cNvGrpSpPr/>
          <p:nvPr/>
        </p:nvGrpSpPr>
        <p:grpSpPr>
          <a:xfrm>
            <a:off x="7000600" y="3794212"/>
            <a:ext cx="530942" cy="501445"/>
            <a:chOff x="6891250" y="3781582"/>
            <a:chExt cx="530942" cy="501445"/>
          </a:xfrm>
        </p:grpSpPr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36541040-FF98-2FFE-495F-B895606CEADD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9B0096EA-4F3E-7D09-B257-EA36E0FEE65B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2C076E4-5B63-499B-8CCF-C6F18A20EEBA}"/>
                  </a:ext>
                </a:extLst>
              </p:cNvPr>
              <p:cNvSpPr txBox="1"/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2C076E4-5B63-499B-8CCF-C6F18A20E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3" name="Таблица 202">
                <a:extLst>
                  <a:ext uri="{FF2B5EF4-FFF2-40B4-BE49-F238E27FC236}">
                    <a16:creationId xmlns:a16="http://schemas.microsoft.com/office/drawing/2014/main" id="{63084731-AA52-F592-A431-BAF0B46E3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207521"/>
                  </p:ext>
                </p:extLst>
              </p:nvPr>
            </p:nvGraphicFramePr>
            <p:xfrm>
              <a:off x="6852925" y="-86778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3" name="Таблица 202">
                <a:extLst>
                  <a:ext uri="{FF2B5EF4-FFF2-40B4-BE49-F238E27FC236}">
                    <a16:creationId xmlns:a16="http://schemas.microsoft.com/office/drawing/2014/main" id="{63084731-AA52-F592-A431-BAF0B46E3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207521"/>
                  </p:ext>
                </p:extLst>
              </p:nvPr>
            </p:nvGraphicFramePr>
            <p:xfrm>
              <a:off x="6852925" y="-86778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1961" r="-5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101961" r="-4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201961" r="-3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301961" r="-2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401961" r="-1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501961" r="-39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301961" t="-101667" r="-20392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9"/>
                          <a:stretch>
                            <a:fillRect l="-501961" t="-101667" r="-392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EF498A5F-061F-C643-BB68-92D481B307F6}"/>
              </a:ext>
            </a:extLst>
          </p:cNvPr>
          <p:cNvSpPr/>
          <p:nvPr/>
        </p:nvSpPr>
        <p:spPr>
          <a:xfrm>
            <a:off x="7527936" y="412521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5" name="Прямоугольник: скругленные углы 154">
            <a:extLst>
              <a:ext uri="{FF2B5EF4-FFF2-40B4-BE49-F238E27FC236}">
                <a16:creationId xmlns:a16="http://schemas.microsoft.com/office/drawing/2014/main" id="{9895ADD0-B93D-DB10-1E4D-A776622552AA}"/>
              </a:ext>
            </a:extLst>
          </p:cNvPr>
          <p:cNvSpPr/>
          <p:nvPr/>
        </p:nvSpPr>
        <p:spPr>
          <a:xfrm>
            <a:off x="6913470" y="415790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6" name="Прямоугольник: скругленные углы 155">
            <a:extLst>
              <a:ext uri="{FF2B5EF4-FFF2-40B4-BE49-F238E27FC236}">
                <a16:creationId xmlns:a16="http://schemas.microsoft.com/office/drawing/2014/main" id="{C815831A-0B6F-D36A-5313-C56683A89CED}"/>
              </a:ext>
            </a:extLst>
          </p:cNvPr>
          <p:cNvSpPr/>
          <p:nvPr/>
        </p:nvSpPr>
        <p:spPr>
          <a:xfrm>
            <a:off x="7233688" y="412521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99656919-8233-1C20-5968-5A29EB00C6F2}"/>
              </a:ext>
            </a:extLst>
          </p:cNvPr>
          <p:cNvGrpSpPr/>
          <p:nvPr/>
        </p:nvGrpSpPr>
        <p:grpSpPr>
          <a:xfrm>
            <a:off x="8964865" y="5641655"/>
            <a:ext cx="530942" cy="501445"/>
            <a:chOff x="8930834" y="5610054"/>
            <a:chExt cx="530942" cy="501445"/>
          </a:xfrm>
        </p:grpSpPr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20DA849B-1570-4F90-61A9-6BA03690C20A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F772331-B8F4-D13E-8CD9-49EE315EBD69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226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031EA-F4E7-23B3-26A0-0F0C5FA72E9E}"/>
                  </a:ext>
                </a:extLst>
              </p:cNvPr>
              <p:cNvSpPr txBox="1"/>
              <p:nvPr/>
            </p:nvSpPr>
            <p:spPr>
              <a:xfrm>
                <a:off x="383460" y="275202"/>
                <a:ext cx="111006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Циклический сдвиг строки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ru-RU" sz="2400" dirty="0"/>
              </a:p>
              <a:p>
                <a:pPr lvl="1" algn="just"/>
                <a:r>
                  <a:rPr lang="ru-RU" sz="2400" dirty="0"/>
                  <a:t>это строка, которая получается из исходной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путем перемещением её первых символов в  конец строки.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031EA-F4E7-23B3-26A0-0F0C5FA72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0" y="275202"/>
                <a:ext cx="11100618" cy="1200329"/>
              </a:xfrm>
              <a:prstGeom prst="rect">
                <a:avLst/>
              </a:prstGeom>
              <a:blipFill>
                <a:blip r:embed="rId2"/>
                <a:stretch>
                  <a:fillRect l="-879" t="-4061" r="-824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D21D0E-E9A5-1294-C48D-F85AE16F3FD6}"/>
                  </a:ext>
                </a:extLst>
              </p:cNvPr>
              <p:cNvSpPr txBox="1"/>
              <p:nvPr/>
            </p:nvSpPr>
            <p:spPr>
              <a:xfrm>
                <a:off x="882140" y="1660197"/>
                <a:ext cx="20786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𝑎𝑏𝑎𝑐𝑎𝑏𝑎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D21D0E-E9A5-1294-C48D-F85AE16F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0" y="1660197"/>
                <a:ext cx="207864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Таблица 45">
                <a:extLst>
                  <a:ext uri="{FF2B5EF4-FFF2-40B4-BE49-F238E27FC236}">
                    <a16:creationId xmlns:a16="http://schemas.microsoft.com/office/drawing/2014/main" id="{9C4E6C0A-BA84-A410-CAB4-D0A2A86FA4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971378"/>
                  </p:ext>
                </p:extLst>
              </p:nvPr>
            </p:nvGraphicFramePr>
            <p:xfrm>
              <a:off x="3525653" y="1622820"/>
              <a:ext cx="4611719" cy="362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76">
                      <a:extLst>
                        <a:ext uri="{9D8B030D-6E8A-4147-A177-3AD203B41FA5}">
                          <a16:colId xmlns:a16="http://schemas.microsoft.com/office/drawing/2014/main" val="2359625444"/>
                        </a:ext>
                      </a:extLst>
                    </a:gridCol>
                    <a:gridCol w="2002043">
                      <a:extLst>
                        <a:ext uri="{9D8B030D-6E8A-4147-A177-3AD203B41FA5}">
                          <a16:colId xmlns:a16="http://schemas.microsoft.com/office/drawing/2014/main" val="7476684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1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2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3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800" b="0" i="1" kern="1200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800" b="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4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800" b="0" i="1" kern="1200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5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800" b="0" i="1" kern="1200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800" b="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6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kern="1200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6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kern="12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Таблица 45">
                <a:extLst>
                  <a:ext uri="{FF2B5EF4-FFF2-40B4-BE49-F238E27FC236}">
                    <a16:creationId xmlns:a16="http://schemas.microsoft.com/office/drawing/2014/main" id="{9C4E6C0A-BA84-A410-CAB4-D0A2A86FA4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971378"/>
                  </p:ext>
                </p:extLst>
              </p:nvPr>
            </p:nvGraphicFramePr>
            <p:xfrm>
              <a:off x="3525653" y="1622820"/>
              <a:ext cx="4611719" cy="362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76">
                      <a:extLst>
                        <a:ext uri="{9D8B030D-6E8A-4147-A177-3AD203B41FA5}">
                          <a16:colId xmlns:a16="http://schemas.microsoft.com/office/drawing/2014/main" val="2359625444"/>
                        </a:ext>
                      </a:extLst>
                    </a:gridCol>
                    <a:gridCol w="2002043">
                      <a:extLst>
                        <a:ext uri="{9D8B030D-6E8A-4147-A177-3AD203B41FA5}">
                          <a16:colId xmlns:a16="http://schemas.microsoft.com/office/drawing/2014/main" val="7476684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1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3529" r="-6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2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103529" r="-6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3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203529" r="-6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4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300000" r="-6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5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404706" r="-6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6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504706" r="-6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6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604706" r="-6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62B0BA27-13B0-F9C3-46B7-7B5D167C532B}"/>
              </a:ext>
            </a:extLst>
          </p:cNvPr>
          <p:cNvGrpSpPr/>
          <p:nvPr/>
        </p:nvGrpSpPr>
        <p:grpSpPr>
          <a:xfrm>
            <a:off x="1021758" y="2349435"/>
            <a:ext cx="2076298" cy="1734348"/>
            <a:chOff x="1941564" y="1515525"/>
            <a:chExt cx="2076298" cy="1734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15B0876-D238-CD2B-F929-5F6E548259DE}"/>
                    </a:ext>
                  </a:extLst>
                </p:cNvPr>
                <p:cNvSpPr txBox="1"/>
                <p:nvPr/>
              </p:nvSpPr>
              <p:spPr>
                <a:xfrm>
                  <a:off x="3324134" y="151552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BY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15B0876-D238-CD2B-F929-5F6E54825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34" y="1515525"/>
                  <a:ext cx="3016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8F3584-0EF6-DBF3-8234-0A381D04AD14}"/>
                    </a:ext>
                  </a:extLst>
                </p:cNvPr>
                <p:cNvSpPr txBox="1"/>
                <p:nvPr/>
              </p:nvSpPr>
              <p:spPr>
                <a:xfrm>
                  <a:off x="2287686" y="151552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i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8F3584-0EF6-DBF3-8234-0A381D0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686" y="1515525"/>
                  <a:ext cx="3676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FE7FA0-642C-ACA5-824C-218A9C9A161C}"/>
                    </a:ext>
                  </a:extLst>
                </p:cNvPr>
                <p:cNvSpPr txBox="1"/>
                <p:nvPr/>
              </p:nvSpPr>
              <p:spPr>
                <a:xfrm>
                  <a:off x="3650197" y="2323172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FE7FA0-642C-ACA5-824C-218A9C9A1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197" y="2323172"/>
                  <a:ext cx="3676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B7344D-9C52-8A6B-9CF3-A254A62BAAB7}"/>
                    </a:ext>
                  </a:extLst>
                </p:cNvPr>
                <p:cNvSpPr txBox="1"/>
                <p:nvPr/>
              </p:nvSpPr>
              <p:spPr>
                <a:xfrm>
                  <a:off x="1941564" y="2357595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B7344D-9C52-8A6B-9CF3-A254A62BA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564" y="2357595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2C0B97C-A239-4BC9-FD0B-D3837C5E2DA1}"/>
                    </a:ext>
                  </a:extLst>
                </p:cNvPr>
                <p:cNvSpPr txBox="1"/>
                <p:nvPr/>
              </p:nvSpPr>
              <p:spPr>
                <a:xfrm>
                  <a:off x="2366041" y="2880541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2C0B97C-A239-4BC9-FD0B-D3837C5E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041" y="2880541"/>
                  <a:ext cx="35067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B84CB22-D06F-3A52-CFD2-30D83E0C6E8D}"/>
                    </a:ext>
                  </a:extLst>
                </p:cNvPr>
                <p:cNvSpPr txBox="1"/>
                <p:nvPr/>
              </p:nvSpPr>
              <p:spPr>
                <a:xfrm>
                  <a:off x="3186192" y="2880541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B84CB22-D06F-3A52-CFD2-30D83E0C6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192" y="2880541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F5903F97-0901-5FAA-7308-D20BF8B21EAB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3474977" y="1884857"/>
              <a:ext cx="359053" cy="43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D8DA3B4-C18C-F2C6-F594-D8FA294DD387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flipH="1">
              <a:off x="3557640" y="2692504"/>
              <a:ext cx="276390" cy="372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E49224D5-003C-893F-D577-A738914183FC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flipH="1">
              <a:off x="2541378" y="3249873"/>
              <a:ext cx="83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5920E31E-2DB1-E2A7-25CD-8329C9C8DDB6}"/>
                </a:ext>
              </a:extLst>
            </p:cNvPr>
            <p:cNvCxnSpPr>
              <a:cxnSpLocks/>
              <a:stCxn id="8" idx="1"/>
              <a:endCxn id="7" idx="2"/>
            </p:cNvCxnSpPr>
            <p:nvPr/>
          </p:nvCxnSpPr>
          <p:spPr>
            <a:xfrm flipH="1" flipV="1">
              <a:off x="2127288" y="2726927"/>
              <a:ext cx="238753" cy="33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0EDFB11-ED79-E88B-AF6C-53CAA64E43F5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2127288" y="1884857"/>
              <a:ext cx="344231" cy="472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78945D4D-6A7C-90CC-21E7-6122A6B385BE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2655351" y="1700191"/>
              <a:ext cx="668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D24D21C7-7687-D5D7-A379-7E1453EA4E08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8202706" y="4545448"/>
            <a:ext cx="1069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F481619-F82F-B810-5F31-5B03EEF30F1A}"/>
              </a:ext>
            </a:extLst>
          </p:cNvPr>
          <p:cNvSpPr txBox="1"/>
          <p:nvPr/>
        </p:nvSpPr>
        <p:spPr>
          <a:xfrm>
            <a:off x="9272450" y="4083783"/>
            <a:ext cx="2107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лексикографически</a:t>
            </a:r>
          </a:p>
          <a:p>
            <a:r>
              <a:rPr lang="ru-RU" dirty="0"/>
              <a:t>минимальный </a:t>
            </a:r>
          </a:p>
          <a:p>
            <a:r>
              <a:rPr lang="ru-RU" dirty="0"/>
              <a:t>циклический сдвиг</a:t>
            </a:r>
            <a:endParaRPr lang="ru-BY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0EBF6E5-1E42-A7C8-4CE0-E100C35883DB}"/>
              </a:ext>
            </a:extLst>
          </p:cNvPr>
          <p:cNvCxnSpPr>
            <a:cxnSpLocks/>
          </p:cNvCxnSpPr>
          <p:nvPr/>
        </p:nvCxnSpPr>
        <p:spPr>
          <a:xfrm>
            <a:off x="751125" y="736867"/>
            <a:ext cx="0" cy="7386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73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931364"/>
                  </p:ext>
                </p:extLst>
              </p:nvPr>
            </p:nvGraphicFramePr>
            <p:xfrm>
              <a:off x="4258735" y="1644859"/>
              <a:ext cx="5702708" cy="4589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159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828770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2300779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Циклические сдвиги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+$</m:t>
                              </m:r>
                            </m:oMath>
                          </a14:m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Лексикографическая сортировка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Лексикогр. упорядоченные суффиксы строки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𝒂𝒃𝒂𝒄𝒂</m:t>
                                </m:r>
                                <m:r>
                                  <a:rPr lang="en-US" sz="20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𝒂𝒄𝒂𝒃𝒂</m:t>
                                </m:r>
                              </m:oMath>
                            </m:oMathPara>
                          </a14:m>
                          <a:endParaRPr lang="ru-BY" sz="20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𝒃𝒂𝒄𝒂𝒃𝒂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𝒄𝒂𝒃𝒂</m:t>
                                </m:r>
                              </m:oMath>
                            </m:oMathPara>
                          </a14:m>
                          <a:endParaRPr lang="ru-BY" sz="20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931364"/>
                  </p:ext>
                </p:extLst>
              </p:nvPr>
            </p:nvGraphicFramePr>
            <p:xfrm>
              <a:off x="4258735" y="1644859"/>
              <a:ext cx="5702708" cy="4589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159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828770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2300779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3333" r="-263953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Лексикографическая сортировка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3333" r="-529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198718" r="-263953" b="-6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198718" r="-126246" b="-6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302597" r="-263953" b="-5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302597" r="-126246" b="-5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302597" r="-529" b="-5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402597" r="-263953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402597" r="-12624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402597" r="-52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502597" r="-263953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502597" r="-12624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502597" r="-52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594872" r="-263953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594872" r="-12624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594872" r="-52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703896" r="-263953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703896" r="-12624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703896" r="-52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884286" r="-263953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884286" r="-12624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884286" r="-52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984286" r="-26395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984286" r="-12624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984286" r="-52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0FC6E-CFBF-C427-371B-999A580B575C}"/>
                  </a:ext>
                </a:extLst>
              </p:cNvPr>
              <p:cNvSpPr txBox="1"/>
              <p:nvPr/>
            </p:nvSpPr>
            <p:spPr>
              <a:xfrm>
                <a:off x="201200" y="75199"/>
                <a:ext cx="11990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к строке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добавить некоторый символ, код которого меньше всех кодов символов строки, например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400" dirty="0"/>
                  <a:t>, выполнить лексикографическую сортировку всех циклических сдвигов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400" dirty="0"/>
                  <a:t>, затем удалить из каждого циклического сдвига строки</a:t>
                </a:r>
                <a:r>
                  <a:rPr lang="en-US" sz="2400" dirty="0"/>
                  <a:t> </a:t>
                </a:r>
                <a:r>
                  <a:rPr lang="ru-RU" sz="2400" dirty="0"/>
                  <a:t>суффикс, который начинается </a:t>
                </a:r>
                <a:r>
                  <a:rPr lang="en-US" sz="2400" dirty="0"/>
                  <a:t>c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400" dirty="0"/>
                  <a:t>,  то получим лексикографическую сортировку всех суффиксов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0FC6E-CFBF-C427-371B-999A580B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00" y="75199"/>
                <a:ext cx="11990800" cy="1569660"/>
              </a:xfrm>
              <a:prstGeom prst="rect">
                <a:avLst/>
              </a:prstGeom>
              <a:blipFill>
                <a:blip r:embed="rId3"/>
                <a:stretch>
                  <a:fillRect l="-763" t="-3101" r="-813" b="-7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/>
              <p:nvPr/>
            </p:nvSpPr>
            <p:spPr>
              <a:xfrm>
                <a:off x="501443" y="3077287"/>
                <a:ext cx="3333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</a:rPr>
                  <a:t> =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𝒂𝒃𝒂𝒄𝒂𝒃𝒂</m:t>
                    </m:r>
                  </m:oMath>
                </a14:m>
                <a:endParaRPr lang="ru-RU" sz="2400" b="1" i="1" dirty="0">
                  <a:latin typeface="Cambria Math" panose="02040503050406030204" pitchFamily="18" charset="0"/>
                </a:endParaRPr>
              </a:p>
              <a:p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+$=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𝒂𝒃𝒂𝒄𝒂𝒃𝒂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+$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3" y="3077287"/>
                <a:ext cx="3333137" cy="1200329"/>
              </a:xfrm>
              <a:prstGeom prst="rect">
                <a:avLst/>
              </a:prstGeom>
              <a:blipFill>
                <a:blip r:embed="rId4"/>
                <a:stretch>
                  <a:fillRect l="-366" t="-4061" b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5D8691-889E-D554-2CDE-AD166CD7698B}"/>
                  </a:ext>
                </a:extLst>
              </p:cNvPr>
              <p:cNvSpPr txBox="1"/>
              <p:nvPr/>
            </p:nvSpPr>
            <p:spPr>
              <a:xfrm>
                <a:off x="266699" y="6234545"/>
                <a:ext cx="116628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Таким образом мы свели задачу к сортировке циклических сдвигов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800" dirty="0"/>
                  <a:t>.</a:t>
                </a:r>
                <a:endParaRPr lang="ru-BY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5D8691-889E-D554-2CDE-AD166CD7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6234545"/>
                <a:ext cx="11662834" cy="523220"/>
              </a:xfrm>
              <a:prstGeom prst="rect">
                <a:avLst/>
              </a:prstGeom>
              <a:blipFill>
                <a:blip r:embed="rId5"/>
                <a:stretch>
                  <a:fillRect l="-1098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974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C2E572-73C3-B68A-20A3-EF91E2B423B4}"/>
                  </a:ext>
                </a:extLst>
              </p:cNvPr>
              <p:cNvSpPr txBox="1"/>
              <p:nvPr/>
            </p:nvSpPr>
            <p:spPr>
              <a:xfrm>
                <a:off x="404017" y="426331"/>
                <a:ext cx="5114221" cy="987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/>
                  <a:t>Циклическая подстрока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определяется, как </a:t>
                </a:r>
                <a:endParaRPr lang="ru-RU" b="0" i="1" dirty="0">
                  <a:latin typeface="Cambria Math" panose="02040503050406030204" pitchFamily="18" charset="0"/>
                </a:endParaRPr>
              </a:p>
              <a:p>
                <a:r>
                  <a:rPr lang="ru-RU" b="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0..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C2E572-73C3-B68A-20A3-EF91E2B4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17" y="426331"/>
                <a:ext cx="5114221" cy="987193"/>
              </a:xfrm>
              <a:prstGeom prst="rect">
                <a:avLst/>
              </a:prstGeom>
              <a:blipFill>
                <a:blip r:embed="rId2"/>
                <a:stretch>
                  <a:fillRect l="-954" t="-3704" r="-1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8EE32362-8206-DEC4-6381-EECB9130DC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931640"/>
                  </p:ext>
                </p:extLst>
              </p:nvPr>
            </p:nvGraphicFramePr>
            <p:xfrm>
              <a:off x="2412420" y="2955342"/>
              <a:ext cx="7224888" cy="7818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15715957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2508898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094570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1452764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253958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7792069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9593351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53923347"/>
                        </a:ext>
                      </a:extLst>
                    </a:gridCol>
                  </a:tblGrid>
                  <a:tr h="411044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5842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832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8EE32362-8206-DEC4-6381-EECB9130DC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931640"/>
                  </p:ext>
                </p:extLst>
              </p:nvPr>
            </p:nvGraphicFramePr>
            <p:xfrm>
              <a:off x="2412420" y="2955342"/>
              <a:ext cx="7224888" cy="7818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15715957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2508898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094570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1452764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253958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7792069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9593351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53923347"/>
                        </a:ext>
                      </a:extLst>
                    </a:gridCol>
                  </a:tblGrid>
                  <a:tr h="411044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351" t="-7353" r="-502703" b="-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87" t="-7353" r="-200671" b="-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2027" t="-7353" r="-2027" b="-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842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8320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CE8950-0169-0039-717D-9BFDB8071E8A}"/>
                  </a:ext>
                </a:extLst>
              </p:cNvPr>
              <p:cNvSpPr txBox="1"/>
              <p:nvPr/>
            </p:nvSpPr>
            <p:spPr>
              <a:xfrm>
                <a:off x="2012573" y="332769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CE8950-0169-0039-717D-9BFDB807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73" y="3327690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2CD65F-2CA9-EF4C-8C75-60F9FF1D76CB}"/>
              </a:ext>
            </a:extLst>
          </p:cNvPr>
          <p:cNvSpPr txBox="1"/>
          <p:nvPr/>
        </p:nvSpPr>
        <p:spPr>
          <a:xfrm>
            <a:off x="648930" y="4045765"/>
            <a:ext cx="1056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Таким образом, нам необходимо отсортировать циклические подстроки длинны </a:t>
            </a:r>
            <a:r>
              <a:rPr lang="en-US" sz="2000" dirty="0"/>
              <a:t>L.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26991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7B673-9BE1-2A34-9526-B327580E942E}"/>
                  </a:ext>
                </a:extLst>
              </p:cNvPr>
              <p:cNvSpPr txBox="1"/>
              <p:nvPr/>
            </p:nvSpPr>
            <p:spPr>
              <a:xfrm>
                <a:off x="366298" y="1903736"/>
                <a:ext cx="3108415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Чему равно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7B673-9BE1-2A34-9526-B327580E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8" y="1903736"/>
                <a:ext cx="3108415" cy="651269"/>
              </a:xfrm>
              <a:prstGeom prst="rect">
                <a:avLst/>
              </a:prstGeom>
              <a:blipFill>
                <a:blip r:embed="rId2"/>
                <a:stretch>
                  <a:fillRect l="-1569" t="-4673" b="-140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C55068-2F3A-1212-7AE5-30FF3A3EAB4D}"/>
              </a:ext>
            </a:extLst>
          </p:cNvPr>
          <p:cNvSpPr txBox="1"/>
          <p:nvPr/>
        </p:nvSpPr>
        <p:spPr>
          <a:xfrm>
            <a:off x="366298" y="2733798"/>
            <a:ext cx="8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Тогда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B9DD0-964F-E834-587A-F1A859B465F5}"/>
                  </a:ext>
                </a:extLst>
              </p:cNvPr>
              <p:cNvSpPr txBox="1"/>
              <p:nvPr/>
            </p:nvSpPr>
            <p:spPr>
              <a:xfrm>
                <a:off x="1071536" y="2555005"/>
                <a:ext cx="1720646" cy="92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B9DD0-964F-E834-587A-F1A859B46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36" y="2555005"/>
                <a:ext cx="1720646" cy="928267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CD65F-2CA9-EF4C-8C75-60F9FF1D76CB}"/>
                  </a:ext>
                </a:extLst>
              </p:cNvPr>
              <p:cNvSpPr txBox="1"/>
              <p:nvPr/>
            </p:nvSpPr>
            <p:spPr>
              <a:xfrm>
                <a:off x="366298" y="1007054"/>
                <a:ext cx="10569678" cy="717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Выполним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ru-RU" sz="2000" b="1" dirty="0"/>
                  <a:t>фаз сортировки циклических подстрок</a:t>
                </a:r>
                <a:r>
                  <a:rPr lang="ru-RU" sz="2000" dirty="0"/>
                  <a:t>. </a:t>
                </a:r>
                <a:endParaRPr lang="en-US" sz="2000" dirty="0"/>
              </a:p>
              <a:p>
                <a:pPr lvl="1" algn="just"/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ой фазе сортируются циклические подстроки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CD65F-2CA9-EF4C-8C75-60F9FF1D7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8" y="1007054"/>
                <a:ext cx="10569678" cy="717889"/>
              </a:xfrm>
              <a:prstGeom prst="rect">
                <a:avLst/>
              </a:prstGeom>
              <a:blipFill>
                <a:blip r:embed="rId4"/>
                <a:stretch>
                  <a:fillRect l="-577" t="-4237" b="-14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03DE7A-5A6A-3B54-9574-2F36A205A25C}"/>
              </a:ext>
            </a:extLst>
          </p:cNvPr>
          <p:cNvSpPr txBox="1"/>
          <p:nvPr/>
        </p:nvSpPr>
        <p:spPr>
          <a:xfrm>
            <a:off x="3672168" y="261969"/>
            <a:ext cx="326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Ключевая идея</a:t>
            </a:r>
            <a:endParaRPr lang="ru-BY" sz="3600" b="1" dirty="0"/>
          </a:p>
        </p:txBody>
      </p:sp>
    </p:spTree>
    <p:extLst>
      <p:ext uri="{BB962C8B-B14F-4D97-AF65-F5344CB8AC3E}">
        <p14:creationId xmlns:p14="http://schemas.microsoft.com/office/powerpoint/2010/main" val="41638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/>
              <p:nvPr/>
            </p:nvSpPr>
            <p:spPr>
              <a:xfrm>
                <a:off x="298541" y="600093"/>
                <a:ext cx="45727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+$=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𝒂𝒃𝒂𝒄𝒂𝒃𝒂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+$</m:t>
                      </m:r>
                    </m:oMath>
                  </m:oMathPara>
                </a14:m>
                <a:endParaRPr lang="ru-RU" sz="2400" b="1" dirty="0"/>
              </a:p>
              <a:p>
                <a:r>
                  <a:rPr lang="ru-RU" dirty="0"/>
                  <a:t>Отсортируем циклические строки длинны 1 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1" y="600093"/>
                <a:ext cx="4572718" cy="738664"/>
              </a:xfrm>
              <a:prstGeom prst="rect">
                <a:avLst/>
              </a:prstGeom>
              <a:blipFill>
                <a:blip r:embed="rId2"/>
                <a:stretch>
                  <a:fillRect l="-1200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C55068-2F3A-1212-7AE5-30FF3A3EAB4D}"/>
              </a:ext>
            </a:extLst>
          </p:cNvPr>
          <p:cNvSpPr txBox="1"/>
          <p:nvPr/>
        </p:nvSpPr>
        <p:spPr>
          <a:xfrm>
            <a:off x="219440" y="219951"/>
            <a:ext cx="20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Например, пусть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037323"/>
                  </p:ext>
                </p:extLst>
              </p:nvPr>
            </p:nvGraphicFramePr>
            <p:xfrm>
              <a:off x="219439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1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037323"/>
                  </p:ext>
                </p:extLst>
              </p:nvPr>
            </p:nvGraphicFramePr>
            <p:xfrm>
              <a:off x="219439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1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142857" r="-29222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142857" r="-126506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142857" r="-63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239744" r="-29222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239744" r="-126506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239744" r="-63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344156" r="-29222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344156" r="-12650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344156" r="-63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444156" r="-29222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444156" r="-12650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444156" r="-63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537179" r="-292228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537179" r="-12650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537179" r="-63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645455" r="-292228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645455" r="-12650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645455" r="-63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820000" r="-29222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820000" r="-1265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820000" r="-6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920000" r="-29222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920000" r="-1265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920000" r="-6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725061"/>
                  </p:ext>
                </p:extLst>
              </p:nvPr>
            </p:nvGraphicFramePr>
            <p:xfrm>
              <a:off x="7038645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1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725061"/>
                  </p:ext>
                </p:extLst>
              </p:nvPr>
            </p:nvGraphicFramePr>
            <p:xfrm>
              <a:off x="7038645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1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42857" r="-29222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142857" r="-126506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142857" r="-63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239744" r="-29222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239744" r="-126506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239744" r="-63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344156" r="-29222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344156" r="-12650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344156" r="-63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444156" r="-29222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444156" r="-12650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444156" r="-63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537179" r="-292228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537179" r="-12650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537179" r="-63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645455" r="-292228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645455" r="-12650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645455" r="-63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820000" r="-29222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820000" r="-1265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820000" r="-6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920000" r="-29222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920000" r="-1265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920000" r="-6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E1E0539-91F4-3306-5D2A-6CF9857C6385}"/>
              </a:ext>
            </a:extLst>
          </p:cNvPr>
          <p:cNvCxnSpPr>
            <a:cxnSpLocks/>
          </p:cNvCxnSpPr>
          <p:nvPr/>
        </p:nvCxnSpPr>
        <p:spPr>
          <a:xfrm>
            <a:off x="5101739" y="4516955"/>
            <a:ext cx="11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767AF9-848D-6229-0792-277E75AF6DA5}"/>
              </a:ext>
            </a:extLst>
          </p:cNvPr>
          <p:cNvSpPr txBox="1"/>
          <p:nvPr/>
        </p:nvSpPr>
        <p:spPr>
          <a:xfrm>
            <a:off x="4871259" y="3139243"/>
            <a:ext cx="19895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лексикографическая сортировка циклических строк длинны 1</a:t>
            </a:r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34049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/>
              <p:nvPr/>
            </p:nvSpPr>
            <p:spPr>
              <a:xfrm>
                <a:off x="298541" y="600093"/>
                <a:ext cx="45727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+$=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𝒂𝒃𝒂𝒄𝒂𝒃𝒂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+$</m:t>
                      </m:r>
                    </m:oMath>
                  </m:oMathPara>
                </a14:m>
                <a:endParaRPr lang="ru-RU" sz="2400" b="1" dirty="0"/>
              </a:p>
              <a:p>
                <a:r>
                  <a:rPr lang="ru-RU" dirty="0"/>
                  <a:t>Отсортируем циклические строки длинны 2 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1" y="600093"/>
                <a:ext cx="4572718" cy="738664"/>
              </a:xfrm>
              <a:prstGeom prst="rect">
                <a:avLst/>
              </a:prstGeom>
              <a:blipFill>
                <a:blip r:embed="rId2"/>
                <a:stretch>
                  <a:fillRect l="-1200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542140"/>
                  </p:ext>
                </p:extLst>
              </p:nvPr>
            </p:nvGraphicFramePr>
            <p:xfrm>
              <a:off x="219439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2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542140"/>
                  </p:ext>
                </p:extLst>
              </p:nvPr>
            </p:nvGraphicFramePr>
            <p:xfrm>
              <a:off x="219439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2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142857" r="-29222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142857" r="-126506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142857" r="-63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239744" r="-29222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239744" r="-126506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239744" r="-63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344156" r="-29222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344156" r="-12650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344156" r="-63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444156" r="-29222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444156" r="-12650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444156" r="-63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537179" r="-292228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537179" r="-12650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537179" r="-63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645455" r="-292228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645455" r="-12650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645455" r="-63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820000" r="-29222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820000" r="-1265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820000" r="-6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920000" r="-29222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920000" r="-1265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920000" r="-6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297602"/>
                  </p:ext>
                </p:extLst>
              </p:nvPr>
            </p:nvGraphicFramePr>
            <p:xfrm>
              <a:off x="7038645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297602"/>
                  </p:ext>
                </p:extLst>
              </p:nvPr>
            </p:nvGraphicFramePr>
            <p:xfrm>
              <a:off x="7038645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42857" r="-29222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142857" r="-126506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142857" r="-63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239744" r="-29222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239744" r="-126506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239744" r="-63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344156" r="-29222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344156" r="-12650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344156" r="-63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444156" r="-29222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444156" r="-12650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444156" r="-63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537179" r="-292228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537179" r="-12650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537179" r="-63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645455" r="-292228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645455" r="-12650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645455" r="-63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820000" r="-29222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820000" r="-1265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820000" r="-6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920000" r="-29222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920000" r="-1265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920000" r="-6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E1E0539-91F4-3306-5D2A-6CF9857C6385}"/>
              </a:ext>
            </a:extLst>
          </p:cNvPr>
          <p:cNvCxnSpPr>
            <a:cxnSpLocks/>
          </p:cNvCxnSpPr>
          <p:nvPr/>
        </p:nvCxnSpPr>
        <p:spPr>
          <a:xfrm>
            <a:off x="5101739" y="4516955"/>
            <a:ext cx="11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767AF9-848D-6229-0792-277E75AF6DA5}"/>
              </a:ext>
            </a:extLst>
          </p:cNvPr>
          <p:cNvSpPr txBox="1"/>
          <p:nvPr/>
        </p:nvSpPr>
        <p:spPr>
          <a:xfrm>
            <a:off x="4871259" y="3139243"/>
            <a:ext cx="19895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лексикографическая сортировка циклических строк длинны </a:t>
            </a:r>
            <a:r>
              <a:rPr lang="en-US" sz="1600" dirty="0"/>
              <a:t>2</a:t>
            </a:r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15167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/>
              <p:nvPr/>
            </p:nvSpPr>
            <p:spPr>
              <a:xfrm>
                <a:off x="298541" y="600093"/>
                <a:ext cx="45727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+$=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𝒂𝒃𝒂𝒄𝒂𝒃𝒂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+$</m:t>
                      </m:r>
                    </m:oMath>
                  </m:oMathPara>
                </a14:m>
                <a:endParaRPr lang="ru-RU" sz="2400" b="1" dirty="0"/>
              </a:p>
              <a:p>
                <a:r>
                  <a:rPr lang="ru-RU" dirty="0"/>
                  <a:t>Отсортируем циклические строки длинны </a:t>
                </a:r>
                <a:r>
                  <a:rPr lang="en-US" dirty="0"/>
                  <a:t>4</a:t>
                </a:r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1" y="600093"/>
                <a:ext cx="4572718" cy="738664"/>
              </a:xfrm>
              <a:prstGeom prst="rect">
                <a:avLst/>
              </a:prstGeom>
              <a:blipFill>
                <a:blip r:embed="rId2"/>
                <a:stretch>
                  <a:fillRect l="-1200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77035"/>
                  </p:ext>
                </p:extLst>
              </p:nvPr>
            </p:nvGraphicFramePr>
            <p:xfrm>
              <a:off x="219439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77035"/>
                  </p:ext>
                </p:extLst>
              </p:nvPr>
            </p:nvGraphicFramePr>
            <p:xfrm>
              <a:off x="219439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142857" r="-29222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142857" r="-126506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142857" r="-63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239744" r="-29222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239744" r="-126506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239744" r="-63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344156" r="-29222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344156" r="-12650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344156" r="-63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444156" r="-29222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444156" r="-12650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444156" r="-63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537179" r="-292228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537179" r="-12650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537179" r="-63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645455" r="-292228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645455" r="-12650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645455" r="-63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820000" r="-29222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820000" r="-1265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820000" r="-6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920000" r="-29222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920000" r="-1265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920000" r="-6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41834"/>
                  </p:ext>
                </p:extLst>
              </p:nvPr>
            </p:nvGraphicFramePr>
            <p:xfrm>
              <a:off x="7038645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41834"/>
                  </p:ext>
                </p:extLst>
              </p:nvPr>
            </p:nvGraphicFramePr>
            <p:xfrm>
              <a:off x="7038645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42857" r="-29222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142857" r="-126506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142857" r="-63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239744" r="-29222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239744" r="-126506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239744" r="-63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344156" r="-29222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344156" r="-12650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344156" r="-63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444156" r="-29222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444156" r="-12650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444156" r="-63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537179" r="-292228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537179" r="-12650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537179" r="-63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645455" r="-292228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645455" r="-12650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645455" r="-63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820000" r="-29222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820000" r="-1265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820000" r="-6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920000" r="-29222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920000" r="-1265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920000" r="-6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E1E0539-91F4-3306-5D2A-6CF9857C6385}"/>
              </a:ext>
            </a:extLst>
          </p:cNvPr>
          <p:cNvCxnSpPr>
            <a:cxnSpLocks/>
          </p:cNvCxnSpPr>
          <p:nvPr/>
        </p:nvCxnSpPr>
        <p:spPr>
          <a:xfrm>
            <a:off x="5101739" y="4516955"/>
            <a:ext cx="11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767AF9-848D-6229-0792-277E75AF6DA5}"/>
              </a:ext>
            </a:extLst>
          </p:cNvPr>
          <p:cNvSpPr txBox="1"/>
          <p:nvPr/>
        </p:nvSpPr>
        <p:spPr>
          <a:xfrm>
            <a:off x="4871259" y="3139243"/>
            <a:ext cx="19895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лексикографическая сортировка циклических строк длинны </a:t>
            </a:r>
            <a:r>
              <a:rPr lang="en-US" sz="1600" dirty="0"/>
              <a:t>4</a:t>
            </a:r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14875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/>
              <p:nvPr/>
            </p:nvSpPr>
            <p:spPr>
              <a:xfrm>
                <a:off x="298541" y="600093"/>
                <a:ext cx="45727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+$=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𝒂𝒃𝒂𝒄𝒂𝒃𝒂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+$</m:t>
                      </m:r>
                    </m:oMath>
                  </m:oMathPara>
                </a14:m>
                <a:endParaRPr lang="ru-RU" sz="2400" b="1" dirty="0"/>
              </a:p>
              <a:p>
                <a:r>
                  <a:rPr lang="ru-RU" dirty="0"/>
                  <a:t>Отсортируем циклические строки длинны </a:t>
                </a:r>
                <a:r>
                  <a:rPr lang="en-US" dirty="0"/>
                  <a:t>8</a:t>
                </a:r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1" y="600093"/>
                <a:ext cx="4572718" cy="738664"/>
              </a:xfrm>
              <a:prstGeom prst="rect">
                <a:avLst/>
              </a:prstGeom>
              <a:blipFill>
                <a:blip r:embed="rId2"/>
                <a:stretch>
                  <a:fillRect l="-1200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2058279"/>
                  </p:ext>
                </p:extLst>
              </p:nvPr>
            </p:nvGraphicFramePr>
            <p:xfrm>
              <a:off x="219439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2058279"/>
                  </p:ext>
                </p:extLst>
              </p:nvPr>
            </p:nvGraphicFramePr>
            <p:xfrm>
              <a:off x="219439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142857" r="-29222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142857" r="-126506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142857" r="-63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239744" r="-29222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239744" r="-126506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239744" r="-63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344156" r="-29222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344156" r="-12650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344156" r="-63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444156" r="-29222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444156" r="-12650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444156" r="-63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537179" r="-292228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537179" r="-12650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537179" r="-63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645455" r="-292228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645455" r="-12650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645455" r="-63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820000" r="-29222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820000" r="-1265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820000" r="-6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920000" r="-29222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920000" r="-1265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920000" r="-6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157314"/>
                  </p:ext>
                </p:extLst>
              </p:nvPr>
            </p:nvGraphicFramePr>
            <p:xfrm>
              <a:off x="7038645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157314"/>
                  </p:ext>
                </p:extLst>
              </p:nvPr>
            </p:nvGraphicFramePr>
            <p:xfrm>
              <a:off x="7038645" y="1520169"/>
              <a:ext cx="4593631" cy="4315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42857" r="-29222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142857" r="-126506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142857" r="-63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239744" r="-29222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239744" r="-126506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239744" r="-63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344156" r="-29222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344156" r="-12650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344156" r="-63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444156" r="-29222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444156" r="-12650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444156" r="-63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537179" r="-292228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537179" r="-12650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537179" r="-63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645455" r="-292228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645455" r="-12650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645455" r="-63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820000" r="-29222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820000" r="-1265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820000" r="-6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920000" r="-29222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912" t="-920000" r="-1265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1534" t="-920000" r="-6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1E0539-91F4-3306-5D2A-6CF9857C6385}"/>
              </a:ext>
            </a:extLst>
          </p:cNvPr>
          <p:cNvCxnSpPr>
            <a:cxnSpLocks/>
          </p:cNvCxnSpPr>
          <p:nvPr/>
        </p:nvCxnSpPr>
        <p:spPr>
          <a:xfrm>
            <a:off x="5101739" y="4516955"/>
            <a:ext cx="11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767AF9-848D-6229-0792-277E75AF6DA5}"/>
              </a:ext>
            </a:extLst>
          </p:cNvPr>
          <p:cNvSpPr txBox="1"/>
          <p:nvPr/>
        </p:nvSpPr>
        <p:spPr>
          <a:xfrm>
            <a:off x="4871259" y="3139243"/>
            <a:ext cx="19895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лексикографическая сортировка циклических строк длинны </a:t>
            </a:r>
            <a:r>
              <a:rPr lang="en-US" sz="1600" dirty="0"/>
              <a:t>8</a:t>
            </a:r>
            <a:endParaRPr lang="ru-BY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220585" y="6136029"/>
                <a:ext cx="10515600" cy="466147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Получили ответ, но что делать, 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+$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не степень двойки?</a:t>
                </a:r>
              </a:p>
            </p:txBody>
          </p:sp>
        </mc:Choice>
        <mc:Fallback xmlns="">
          <p:sp>
            <p:nvSpPr>
              <p:cNvPr id="7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0585" y="6136029"/>
                <a:ext cx="10515600" cy="466147"/>
              </a:xfrm>
              <a:blipFill>
                <a:blip r:embed="rId5"/>
                <a:stretch>
                  <a:fillRect l="-870" t="-1447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46513" y="365125"/>
                <a:ext cx="10515600" cy="2353137"/>
              </a:xfrm>
            </p:spPr>
            <p:txBody>
              <a:bodyPr anchor="t">
                <a:normAutofit/>
              </a:bodyPr>
              <a:lstStyle/>
              <a:p>
                <a:r>
                  <a:rPr lang="ru-RU" sz="2000" dirty="0"/>
                  <a:t>Заметим, что </a:t>
                </a:r>
                <a:r>
                  <a:rPr lang="en-US" sz="2000" dirty="0"/>
                  <a:t>j + 1 </a:t>
                </a:r>
                <a:r>
                  <a:rPr lang="ru-RU" sz="2000" dirty="0"/>
                  <a:t>фазу стоит делать тогда и только тогда, когда на </a:t>
                </a:r>
                <a:r>
                  <a:rPr lang="en-US" sz="2000" dirty="0"/>
                  <a:t>j-</a:t>
                </a:r>
                <a:r>
                  <a:rPr lang="ru-RU" sz="2000" dirty="0"/>
                  <a:t>ой фазе есть хотя бы две одинаковые строки.</a:t>
                </a:r>
                <a:br>
                  <a:rPr lang="ru-RU" sz="2000" dirty="0"/>
                </a:br>
                <a:br>
                  <a:rPr lang="ru-RU" sz="2000" dirty="0"/>
                </a:br>
                <a:r>
                  <a:rPr lang="ru-RU" sz="2000" dirty="0"/>
                  <a:t> 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+$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не степень двойки. Например,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𝒂𝒃𝒂𝒄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ru-RU" sz="2000" dirty="0"/>
                  <a:t>какие строки надо сортировать на 3ей фазе, когда длинна циклической строки = 8?</a:t>
                </a:r>
                <a:br>
                  <a:rPr lang="ru-RU" sz="2000" dirty="0"/>
                </a:br>
                <a:br>
                  <a:rPr lang="ru-RU" sz="2000" dirty="0"/>
                </a:br>
                <a:r>
                  <a:rPr lang="ru-RU" sz="2000" dirty="0"/>
                  <a:t>Представим, что мы зациклим циклическую строку. Получим следующую таблицу.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6513" y="365125"/>
                <a:ext cx="10515600" cy="2353137"/>
              </a:xfrm>
              <a:blipFill>
                <a:blip r:embed="rId2"/>
                <a:stretch>
                  <a:fillRect l="-638" t="-28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46927"/>
                  </p:ext>
                </p:extLst>
              </p:nvPr>
            </p:nvGraphicFramePr>
            <p:xfrm>
              <a:off x="651701" y="2527069"/>
              <a:ext cx="4593631" cy="34637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53095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ca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46927"/>
                  </p:ext>
                </p:extLst>
              </p:nvPr>
            </p:nvGraphicFramePr>
            <p:xfrm>
              <a:off x="651701" y="2527069"/>
              <a:ext cx="4593631" cy="34637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270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518746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1903615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Номер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суффикса 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Циклический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сдвиг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Циклическая</a:t>
                          </a:r>
                          <a:r>
                            <a:rPr lang="ru-RU" sz="1800" b="0" baseline="0" dirty="0" smtClean="0">
                              <a:solidFill>
                                <a:schemeClr val="tx1"/>
                              </a:solidFill>
                            </a:rPr>
                            <a:t> строка длинны 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142857" r="-292228" b="-5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142857" r="-126506" b="-5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142857" r="-639" b="-505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239744" r="-292228" b="-39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239744" r="-126506" b="-39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239744" r="-639" b="-39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344156" r="-292228" b="-3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344156" r="-126506" b="-3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344156" r="-639" b="-3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444156" r="-292228" b="-2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444156" r="-126506" b="-2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444156" r="-639" b="-2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537179" r="-292228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537179" r="-126506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537179" r="-639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645455" r="-292228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7912" t="-645455" r="-126506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34" t="-645455" r="-639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07B673-9BE1-2A34-9526-B327580E942E}"/>
                  </a:ext>
                </a:extLst>
              </p:cNvPr>
              <p:cNvSpPr txBox="1"/>
              <p:nvPr/>
            </p:nvSpPr>
            <p:spPr>
              <a:xfrm>
                <a:off x="5407128" y="2884638"/>
                <a:ext cx="450995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Заметим, что эти циклические строки всегда однозначно сортируются по первым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+$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символам, т.к. на каждой из первых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+$</m:t>
                        </m:r>
                      </m:e>
                    </m:d>
                  </m:oMath>
                </a14:m>
                <a:r>
                  <a:rPr lang="ru-RU" dirty="0"/>
                  <a:t> позиций только в одном месте находится </a:t>
                </a:r>
                <a:r>
                  <a:rPr lang="en-US" dirty="0"/>
                  <a:t>$, </a:t>
                </a:r>
                <a:r>
                  <a:rPr lang="ru-RU" dirty="0"/>
                  <a:t>значит как минимум в этих позициях строки различаются –</a:t>
                </a:r>
                <a:r>
                  <a:rPr lang="en-US" dirty="0"/>
                  <a:t>&gt; </a:t>
                </a:r>
                <a:r>
                  <a:rPr lang="ru-RU" dirty="0"/>
                  <a:t>символы на следующих позициях не влияют на ответ.</a:t>
                </a:r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07B673-9BE1-2A34-9526-B327580E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128" y="2884638"/>
                <a:ext cx="4509956" cy="2031325"/>
              </a:xfrm>
              <a:prstGeom prst="rect">
                <a:avLst/>
              </a:prstGeom>
              <a:blipFill>
                <a:blip r:embed="rId4"/>
                <a:stretch>
                  <a:fillRect l="-1216" t="-1502" r="-1081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7B673-9BE1-2A34-9526-B327580E942E}"/>
                  </a:ext>
                </a:extLst>
              </p:cNvPr>
              <p:cNvSpPr txBox="1"/>
              <p:nvPr/>
            </p:nvSpPr>
            <p:spPr>
              <a:xfrm>
                <a:off x="5407128" y="5175809"/>
                <a:ext cx="4509956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Таким образом мы показали, что достаточно сделать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 фаз сортировок, т.к.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−ой</m:t>
                    </m:r>
                  </m:oMath>
                </a14:m>
                <a:r>
                  <a:rPr lang="ru-RU" dirty="0"/>
                  <a:t> фазе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Теперь осталось научиться выполнять сортировки на этих фазах!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7B673-9BE1-2A34-9526-B327580E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128" y="5175809"/>
                <a:ext cx="4509956" cy="1482265"/>
              </a:xfrm>
              <a:prstGeom prst="rect">
                <a:avLst/>
              </a:prstGeom>
              <a:blipFill>
                <a:blip r:embed="rId5"/>
                <a:stretch>
                  <a:fillRect l="-1216" t="-2058" b="-5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251444" y="203891"/>
                <a:ext cx="8233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−ой </m:t>
                    </m:r>
                  </m:oMath>
                </a14:m>
                <a:r>
                  <a:rPr lang="ru-RU" sz="2400" dirty="0"/>
                  <a:t>фазе поддерживаются следующие массивы: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" y="203891"/>
                <a:ext cx="8233795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A7B68-AD97-038C-0608-A4FCB667E800}"/>
                  </a:ext>
                </a:extLst>
              </p:cNvPr>
              <p:cNvSpPr txBox="1"/>
              <p:nvPr/>
            </p:nvSpPr>
            <p:spPr>
              <a:xfrm>
                <a:off x="442452" y="750544"/>
                <a:ext cx="11344379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перестановка индексов, </a:t>
                </a:r>
                <a:r>
                  <a:rPr lang="ru-RU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которая</a:t>
                </a:r>
                <a:r>
                  <a:rPr lang="ru-BY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получится, если отсортировать циклические строки длинны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400" dirty="0"/>
                  <a:t> (левый столбец в предыдущих примерах).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A7B68-AD97-038C-0608-A4FCB667E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2" y="750544"/>
                <a:ext cx="11344379" cy="842923"/>
              </a:xfrm>
              <a:prstGeom prst="rect">
                <a:avLst/>
              </a:prstGeom>
              <a:blipFill>
                <a:blip r:embed="rId3"/>
                <a:stretch>
                  <a:fillRect l="-860" t="-5797" b="-15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348873-35F5-5EC7-2684-D57DDE04507D}"/>
                  </a:ext>
                </a:extLst>
              </p:cNvPr>
              <p:cNvSpPr txBox="1"/>
              <p:nvPr/>
            </p:nvSpPr>
            <p:spPr>
              <a:xfrm>
                <a:off x="442452" y="1678455"/>
                <a:ext cx="11661058" cy="33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массив классов эквивалентности (</a:t>
                </a:r>
                <a:r>
                  <a:rPr lang="ru-RU" sz="2000" dirty="0"/>
                  <a:t>элементы массива - целые числа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ru-RU" sz="2400" dirty="0"/>
                  <a:t>, где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30000" dirty="0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0" dirty="0"/>
                  <a:t>номер класса эквивалентности для циклической подстроки длины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 lvl="4">
                  <a:spcAft>
                    <a:spcPts val="600"/>
                  </a:spcAft>
                </a:pPr>
                <a:r>
                  <a:rPr lang="ru-RU" sz="2400" b="0" dirty="0"/>
                  <a:t>начинающейся в позиции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b="0" dirty="0"/>
              </a:p>
              <a:p>
                <a:pPr marL="800100" lvl="1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Если циклическая строка, начинающаяся в позиции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длинны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400" dirty="0"/>
                  <a:t> равна циклической строке, начинающейся в позиции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длинны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400" dirty="0"/>
                  <a:t> то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 ==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Если циклическая строка, начинающаяся в позиции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длинны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400" dirty="0"/>
                  <a:t> лексикографически меньше циклической строки, начинающейся в позиции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длинны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400" dirty="0"/>
                  <a:t> то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&lt;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348873-35F5-5EC7-2684-D57DDE045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2" y="1678455"/>
                <a:ext cx="11661058" cy="3346878"/>
              </a:xfrm>
              <a:prstGeom prst="rect">
                <a:avLst/>
              </a:prstGeom>
              <a:blipFill>
                <a:blip r:embed="rId4"/>
                <a:stretch>
                  <a:fillRect l="-157" t="-1093"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0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2A29A8E4-0891-0077-44E3-2DB5399A51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15583"/>
                  </p:ext>
                </p:extLst>
              </p:nvPr>
            </p:nvGraphicFramePr>
            <p:xfrm>
              <a:off x="339091" y="413643"/>
              <a:ext cx="1222844" cy="2643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10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88741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2710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2A29A8E4-0891-0077-44E3-2DB5399A51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15583"/>
                  </p:ext>
                </p:extLst>
              </p:nvPr>
            </p:nvGraphicFramePr>
            <p:xfrm>
              <a:off x="339091" y="413643"/>
              <a:ext cx="1222844" cy="2643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10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88741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8333" b="-6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103175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206452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301587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408065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500000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609677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1CF1C4-941E-B877-9BEF-EC1F82335115}"/>
              </a:ext>
            </a:extLst>
          </p:cNvPr>
          <p:cNvSpPr txBox="1"/>
          <p:nvPr/>
        </p:nvSpPr>
        <p:spPr>
          <a:xfrm>
            <a:off x="22803" y="14681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65AE2A-1ED9-4098-902E-346255FFF0C6}"/>
                  </a:ext>
                </a:extLst>
              </p:cNvPr>
              <p:cNvSpPr txBox="1"/>
              <p:nvPr/>
            </p:nvSpPr>
            <p:spPr>
              <a:xfrm>
                <a:off x="2794363" y="0"/>
                <a:ext cx="906743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Разобьем слова из множества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на группы в соответствии с первыми символами слов. 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группа, у слов которой первый символ совпадает с первым символом строки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endParaRPr lang="en-US" dirty="0"/>
              </a:p>
              <a:p>
                <a:pPr algn="just"/>
                <a:r>
                  <a:rPr lang="ru-RU" dirty="0"/>
                  <a:t>Сокращаем область поиска  до множества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исключив из рассмотрения те строки, которые туда не попадают. 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Заведем массив, в качестве индексов которого будут выступать символы алфавита, а в самом массиве будут храниться сами строки. 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65AE2A-1ED9-4098-902E-346255FF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63" y="0"/>
                <a:ext cx="9067437" cy="2585323"/>
              </a:xfrm>
              <a:prstGeom prst="rect">
                <a:avLst/>
              </a:prstGeom>
              <a:blipFill>
                <a:blip r:embed="rId3"/>
                <a:stretch>
                  <a:fillRect l="-538" t="-1179" r="-538" b="-28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7A89B51F-D4A3-AFEF-E046-5E22B2C4C1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444939"/>
                  </p:ext>
                </p:extLst>
              </p:nvPr>
            </p:nvGraphicFramePr>
            <p:xfrm>
              <a:off x="2967839" y="2610273"/>
              <a:ext cx="4080932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2768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4487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7A89B51F-D4A3-AFEF-E046-5E22B2C4C1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444939"/>
                  </p:ext>
                </p:extLst>
              </p:nvPr>
            </p:nvGraphicFramePr>
            <p:xfrm>
              <a:off x="2967839" y="2610273"/>
              <a:ext cx="4080932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5" r="-300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595" r="-200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796" r="-10119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595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5" t="-30612" r="-300000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595" t="-30612" r="-200000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796" t="-30612" r="-101198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7">
                <a:extLst>
                  <a:ext uri="{FF2B5EF4-FFF2-40B4-BE49-F238E27FC236}">
                    <a16:creationId xmlns:a16="http://schemas.microsoft.com/office/drawing/2014/main" id="{BF23E1FE-FDA5-9171-DCBF-06C43A811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062214"/>
                  </p:ext>
                </p:extLst>
              </p:nvPr>
            </p:nvGraphicFramePr>
            <p:xfrm>
              <a:off x="2967839" y="4186094"/>
              <a:ext cx="408093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012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4487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7">
                <a:extLst>
                  <a:ext uri="{FF2B5EF4-FFF2-40B4-BE49-F238E27FC236}">
                    <a16:creationId xmlns:a16="http://schemas.microsoft.com/office/drawing/2014/main" id="{BF23E1FE-FDA5-9171-DCBF-06C43A811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062214"/>
                  </p:ext>
                </p:extLst>
              </p:nvPr>
            </p:nvGraphicFramePr>
            <p:xfrm>
              <a:off x="2967839" y="4186094"/>
              <a:ext cx="408093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95" r="-300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595" r="-200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796" r="-101198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0000" r="-595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595" t="-56604" r="-2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796" t="-56604" r="-10119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03FEFD86-2B81-5045-8E95-0117741778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557251"/>
                  </p:ext>
                </p:extLst>
              </p:nvPr>
            </p:nvGraphicFramePr>
            <p:xfrm>
              <a:off x="269867" y="4002321"/>
              <a:ext cx="1256262" cy="1138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32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13029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03FEFD86-2B81-5045-8E95-0117741778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557251"/>
                  </p:ext>
                </p:extLst>
              </p:nvPr>
            </p:nvGraphicFramePr>
            <p:xfrm>
              <a:off x="269867" y="4002321"/>
              <a:ext cx="1256262" cy="1138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32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13029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667" t="-7937" b="-2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667" t="-10967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667" t="-206349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9761A-81D0-4D50-EF57-BB8EF2E3FC4A}"/>
                  </a:ext>
                </a:extLst>
              </p:cNvPr>
              <p:cNvSpPr txBox="1"/>
              <p:nvPr/>
            </p:nvSpPr>
            <p:spPr>
              <a:xfrm>
                <a:off x="1618010" y="3377021"/>
                <a:ext cx="141562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ba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9761A-81D0-4D50-EF57-BB8EF2E3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10" y="3377021"/>
                <a:ext cx="1415622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D5D9E6-9A20-AEA1-9B04-D3B7A846AFFA}"/>
                  </a:ext>
                </a:extLst>
              </p:cNvPr>
              <p:cNvSpPr txBox="1"/>
              <p:nvPr/>
            </p:nvSpPr>
            <p:spPr>
              <a:xfrm>
                <a:off x="1561934" y="4631256"/>
                <a:ext cx="147169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strike="sngStrik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ba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D5D9E6-9A20-AEA1-9B04-D3B7A846A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934" y="4631256"/>
                <a:ext cx="1471698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D7BB6BEA-25B3-CC7F-7B2A-5028A5988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116248"/>
                  </p:ext>
                </p:extLst>
              </p:nvPr>
            </p:nvGraphicFramePr>
            <p:xfrm>
              <a:off x="269866" y="5510369"/>
              <a:ext cx="1110202" cy="759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3327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06875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D7BB6BEA-25B3-CC7F-7B2A-5028A5988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116248"/>
                  </p:ext>
                </p:extLst>
              </p:nvPr>
            </p:nvGraphicFramePr>
            <p:xfrm>
              <a:off x="269866" y="5510369"/>
              <a:ext cx="1110202" cy="759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3327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06875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8346" t="-7937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8346" t="-107937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58D9FF-4F7F-9067-3CAD-52A175D5B7B6}"/>
                  </a:ext>
                </a:extLst>
              </p:cNvPr>
              <p:cNvSpPr txBox="1"/>
              <p:nvPr/>
            </p:nvSpPr>
            <p:spPr>
              <a:xfrm>
                <a:off x="1526128" y="5760695"/>
                <a:ext cx="150750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strike="sngStrik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b="0" i="1" strike="sngStrik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58D9FF-4F7F-9067-3CAD-52A175D5B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8" y="5760695"/>
                <a:ext cx="1507504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Таблица 7">
                <a:extLst>
                  <a:ext uri="{FF2B5EF4-FFF2-40B4-BE49-F238E27FC236}">
                    <a16:creationId xmlns:a16="http://schemas.microsoft.com/office/drawing/2014/main" id="{3E4E48F7-D9F6-9703-E623-4CE984DF4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061699"/>
                  </p:ext>
                </p:extLst>
              </p:nvPr>
            </p:nvGraphicFramePr>
            <p:xfrm>
              <a:off x="2932033" y="5207079"/>
              <a:ext cx="408093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012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4487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Таблица 7">
                <a:extLst>
                  <a:ext uri="{FF2B5EF4-FFF2-40B4-BE49-F238E27FC236}">
                    <a16:creationId xmlns:a16="http://schemas.microsoft.com/office/drawing/2014/main" id="{3E4E48F7-D9F6-9703-E623-4CE984DF4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061699"/>
                  </p:ext>
                </p:extLst>
              </p:nvPr>
            </p:nvGraphicFramePr>
            <p:xfrm>
              <a:off x="2932033" y="5207079"/>
              <a:ext cx="408093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95" r="-300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0595" r="-200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1796" r="-101198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00000" r="-595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95" t="-5660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56047A-E488-F1C9-223B-A246531F4777}"/>
                  </a:ext>
                </a:extLst>
              </p:cNvPr>
              <p:cNvSpPr txBox="1"/>
              <p:nvPr/>
            </p:nvSpPr>
            <p:spPr>
              <a:xfrm>
                <a:off x="7408332" y="5259200"/>
                <a:ext cx="45138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b="1" dirty="0"/>
                  <a:t>Если искомая строка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b="1" dirty="0"/>
                  <a:t>состоит из</a:t>
                </a:r>
                <a:r>
                  <a:rPr lang="en-US" b="1" dirty="0"/>
                  <a:t> </a:t>
                </a:r>
                <a:r>
                  <a:rPr lang="ru-RU" b="1" dirty="0"/>
                  <a:t>одного символа, то достаточно проверить наличие в множестве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1" dirty="0"/>
                  <a:t> строки длины 1.</a:t>
                </a:r>
                <a:endParaRPr lang="ru-BY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56047A-E488-F1C9-223B-A246531F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332" y="5259200"/>
                <a:ext cx="4513801" cy="923330"/>
              </a:xfrm>
              <a:prstGeom prst="rect">
                <a:avLst/>
              </a:prstGeom>
              <a:blipFill>
                <a:blip r:embed="rId12"/>
                <a:stretch>
                  <a:fillRect l="-1080" t="-3974" r="-1080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D0DCB-1545-8C93-C5A2-FA41B22AB742}"/>
                  </a:ext>
                </a:extLst>
              </p:cNvPr>
              <p:cNvSpPr txBox="1"/>
              <p:nvPr/>
            </p:nvSpPr>
            <p:spPr>
              <a:xfrm>
                <a:off x="-75477" y="4319105"/>
                <a:ext cx="4520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D0DCB-1545-8C93-C5A2-FA41B22AB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77" y="4319105"/>
                <a:ext cx="4520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9D6E80-76F8-54A8-F7DE-AA94845C3176}"/>
                  </a:ext>
                </a:extLst>
              </p:cNvPr>
              <p:cNvSpPr txBox="1"/>
              <p:nvPr/>
            </p:nvSpPr>
            <p:spPr>
              <a:xfrm>
                <a:off x="-60559" y="5665235"/>
                <a:ext cx="4520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9D6E80-76F8-54A8-F7DE-AA94845C3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559" y="5665235"/>
                <a:ext cx="4520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05ED3-02F0-1520-AF46-3878B8AD4B5F}"/>
                  </a:ext>
                </a:extLst>
              </p:cNvPr>
              <p:cNvSpPr txBox="1"/>
              <p:nvPr/>
            </p:nvSpPr>
            <p:spPr>
              <a:xfrm>
                <a:off x="165456" y="-236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05ED3-02F0-1520-AF46-3878B8AD4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6" y="-2366"/>
                <a:ext cx="1143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0B1ACE-E57E-1A00-50B8-8DFEB22A068F}"/>
                  </a:ext>
                </a:extLst>
              </p:cNvPr>
              <p:cNvSpPr txBox="1"/>
              <p:nvPr/>
            </p:nvSpPr>
            <p:spPr>
              <a:xfrm>
                <a:off x="7408333" y="3018181"/>
                <a:ext cx="40809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Удаляем из всех слов множества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и слова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 первый символ и повторяем процедуру.</a:t>
                </a:r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0B1ACE-E57E-1A00-50B8-8DFEB22A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333" y="3018181"/>
                <a:ext cx="4080932" cy="923330"/>
              </a:xfrm>
              <a:prstGeom prst="rect">
                <a:avLst/>
              </a:prstGeom>
              <a:blipFill>
                <a:blip r:embed="rId16"/>
                <a:stretch>
                  <a:fillRect l="-1194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822D701-D7ED-1981-5D56-EBEF2DC9A4D9}"/>
              </a:ext>
            </a:extLst>
          </p:cNvPr>
          <p:cNvGrpSpPr/>
          <p:nvPr/>
        </p:nvGrpSpPr>
        <p:grpSpPr>
          <a:xfrm>
            <a:off x="2434801" y="2527770"/>
            <a:ext cx="533038" cy="490412"/>
            <a:chOff x="2434801" y="2527769"/>
            <a:chExt cx="533038" cy="9072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2CF28E-7C60-0B3F-BD64-CEEF5B768B5D}"/>
                    </a:ext>
                  </a:extLst>
                </p:cNvPr>
                <p:cNvSpPr txBox="1"/>
                <p:nvPr/>
              </p:nvSpPr>
              <p:spPr>
                <a:xfrm>
                  <a:off x="2434801" y="2527769"/>
                  <a:ext cx="112295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2CF28E-7C60-0B3F-BD64-CEEF5B768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801" y="2527769"/>
                  <a:ext cx="112295" cy="36990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157895" b="-7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3D69CE9D-B1D9-A4E7-5031-9DF54A72763A}"/>
                </a:ext>
              </a:extLst>
            </p:cNvPr>
            <p:cNvCxnSpPr>
              <a:cxnSpLocks/>
            </p:cNvCxnSpPr>
            <p:nvPr/>
          </p:nvCxnSpPr>
          <p:spPr>
            <a:xfrm>
              <a:off x="2669127" y="3112313"/>
              <a:ext cx="298712" cy="322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4A9D21-F614-7745-C514-B1B8DFE15621}"/>
              </a:ext>
            </a:extLst>
          </p:cNvPr>
          <p:cNvSpPr txBox="1"/>
          <p:nvPr/>
        </p:nvSpPr>
        <p:spPr>
          <a:xfrm>
            <a:off x="398574" y="6385532"/>
            <a:ext cx="1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Приведенное иерархическое разбиение строк на множества можно изобразить в виде древовидной структуры.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34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21" grpId="0"/>
      <p:bldP spid="24" grpId="0"/>
      <p:bldP spid="26" grpId="0"/>
      <p:bldP spid="27" grpId="0"/>
      <p:bldP spid="29" grpId="0"/>
      <p:bldP spid="3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737420" y="1106044"/>
            <a:ext cx="10884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То есть, грубо говоря, равные циклические строки получат равные классы эквивалентности. 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А для различных циклических строк, их отношение лексикографического порядка сохраняется и на массиве классов эквивалентностей.</a:t>
            </a:r>
          </a:p>
          <a:p>
            <a:pPr algn="just"/>
            <a:endParaRPr lang="ru-RU" sz="3200" i="1" dirty="0"/>
          </a:p>
          <a:p>
            <a:pPr algn="just"/>
            <a:endParaRPr lang="ru-RU" sz="3200" i="1" dirty="0"/>
          </a:p>
          <a:p>
            <a:pPr algn="just"/>
            <a:r>
              <a:rPr lang="ru-RU" sz="3200" i="1" dirty="0"/>
              <a:t>Таким образом, теперь мы сравниваем не циклические строки, а только лишь их классы эквивалентности.</a:t>
            </a:r>
            <a:endParaRPr lang="ru-BY" sz="3200" i="1" dirty="0"/>
          </a:p>
        </p:txBody>
      </p:sp>
    </p:spTree>
    <p:extLst>
      <p:ext uri="{BB962C8B-B14F-4D97-AF65-F5344CB8AC3E}">
        <p14:creationId xmlns:p14="http://schemas.microsoft.com/office/powerpoint/2010/main" val="2348007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554539" y="274772"/>
            <a:ext cx="1143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Рассмотрим нулевую фазу, когда длинна циклических строк = 1.</a:t>
            </a:r>
            <a:endParaRPr lang="ru-BY" sz="3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891025" y="1299141"/>
            <a:ext cx="1075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Нам необходимо отсортировать циклические строки длинны 1, это легко сделать используя сортировку подсчетом, например</a:t>
            </a:r>
            <a:r>
              <a:rPr lang="en-US" sz="2400" i="1" dirty="0"/>
              <a:t>:</a:t>
            </a:r>
            <a:endParaRPr lang="ru-BY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19737"/>
                  </p:ext>
                </p:extLst>
              </p:nvPr>
            </p:nvGraphicFramePr>
            <p:xfrm>
              <a:off x="618503" y="2645113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19737"/>
                  </p:ext>
                </p:extLst>
              </p:nvPr>
            </p:nvGraphicFramePr>
            <p:xfrm>
              <a:off x="618503" y="2645113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33" r="-80425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557" r="-8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6557" r="-7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895" t="-106557" r="-5968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64" t="-106557" r="-5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64" t="-106557" r="-4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64" t="-106557" r="-3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4737" t="-106557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2128" t="-106557" r="-102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2128" t="-106557" r="-212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000" r="-80425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000" r="-8042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7ABC5F-84B1-2679-476F-AC2C0CED74C8}"/>
              </a:ext>
            </a:extLst>
          </p:cNvPr>
          <p:cNvSpPr txBox="1"/>
          <p:nvPr/>
        </p:nvSpPr>
        <p:spPr>
          <a:xfrm>
            <a:off x="5314886" y="373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0E954-A47F-A2C5-52DD-114FA184467E}"/>
              </a:ext>
            </a:extLst>
          </p:cNvPr>
          <p:cNvSpPr txBox="1"/>
          <p:nvPr/>
        </p:nvSpPr>
        <p:spPr>
          <a:xfrm>
            <a:off x="1323635" y="373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AD582-121E-6F09-2842-FEC89946B1F6}"/>
              </a:ext>
            </a:extLst>
          </p:cNvPr>
          <p:cNvSpPr txBox="1"/>
          <p:nvPr/>
        </p:nvSpPr>
        <p:spPr>
          <a:xfrm>
            <a:off x="2440679" y="373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24F29-4FC1-3EEA-3518-7F0325549820}"/>
              </a:ext>
            </a:extLst>
          </p:cNvPr>
          <p:cNvSpPr txBox="1"/>
          <p:nvPr/>
        </p:nvSpPr>
        <p:spPr>
          <a:xfrm>
            <a:off x="4726218" y="373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1D2D4-46D6-5D5C-24F1-55C6E5B38165}"/>
              </a:ext>
            </a:extLst>
          </p:cNvPr>
          <p:cNvSpPr txBox="1"/>
          <p:nvPr/>
        </p:nvSpPr>
        <p:spPr>
          <a:xfrm>
            <a:off x="3576096" y="373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87184-1E1C-6C6F-15C8-60383CD6A1B6}"/>
              </a:ext>
            </a:extLst>
          </p:cNvPr>
          <p:cNvSpPr txBox="1"/>
          <p:nvPr/>
        </p:nvSpPr>
        <p:spPr>
          <a:xfrm>
            <a:off x="1917347" y="373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7E0B2-3B71-5AB1-D627-BE14C137EA84}"/>
              </a:ext>
            </a:extLst>
          </p:cNvPr>
          <p:cNvSpPr txBox="1"/>
          <p:nvPr/>
        </p:nvSpPr>
        <p:spPr>
          <a:xfrm>
            <a:off x="4164764" y="373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E30C9-074B-D65E-0CCB-2DAE2DFC9A72}"/>
              </a:ext>
            </a:extLst>
          </p:cNvPr>
          <p:cNvSpPr txBox="1"/>
          <p:nvPr/>
        </p:nvSpPr>
        <p:spPr>
          <a:xfrm>
            <a:off x="3019398" y="373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498764-240D-2122-23D4-FAF9D28BDC95}"/>
                  </a:ext>
                </a:extLst>
              </p:cNvPr>
              <p:cNvSpPr txBox="1"/>
              <p:nvPr/>
            </p:nvSpPr>
            <p:spPr>
              <a:xfrm>
                <a:off x="6209461" y="3092490"/>
                <a:ext cx="491235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Сформировать указанные массивы можно устойчивым алгоритмом </a:t>
                </a:r>
                <a:r>
                  <a:rPr lang="ru-RU" sz="2000" b="1" dirty="0"/>
                  <a:t>сортировки подсчётом </a:t>
                </a:r>
                <a:r>
                  <a:rPr lang="ru-RU" sz="2000" dirty="0"/>
                  <a:t>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498764-240D-2122-23D4-FAF9D28B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61" y="3092490"/>
                <a:ext cx="4912353" cy="1015663"/>
              </a:xfrm>
              <a:prstGeom prst="rect">
                <a:avLst/>
              </a:prstGeom>
              <a:blipFill>
                <a:blip r:embed="rId3"/>
                <a:stretch>
                  <a:fillRect l="-1366" t="-2994" b="-9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650920" y="4408147"/>
                <a:ext cx="344725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i="1" dirty="0"/>
                  <a:t>Тут, в массиве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000" b="0" i="0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следующие классы эквивалентности.</a:t>
                </a:r>
              </a:p>
              <a:p>
                <a:pPr algn="just"/>
                <a:endParaRPr lang="ru-RU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000" b="1" dirty="0"/>
                  <a:t> - </a:t>
                </a:r>
                <a:r>
                  <a:rPr lang="ru-RU" sz="2000" dirty="0"/>
                  <a:t>класс эквивалентности 0</a:t>
                </a:r>
                <a:endParaRPr lang="ru-BY" sz="2000" b="1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1" dirty="0"/>
                  <a:t>- </a:t>
                </a:r>
                <a:r>
                  <a:rPr lang="ru-RU" sz="2000" dirty="0"/>
                  <a:t>класс эквивалентности </a:t>
                </a:r>
                <a:r>
                  <a:rPr lang="en-US" sz="2000" dirty="0"/>
                  <a:t>1</a:t>
                </a:r>
                <a:endParaRPr lang="ru-BY" sz="2000" b="1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1" dirty="0"/>
                  <a:t>- </a:t>
                </a:r>
                <a:r>
                  <a:rPr lang="ru-RU" sz="2000" dirty="0"/>
                  <a:t>класс эквивалентности </a:t>
                </a:r>
                <a:r>
                  <a:rPr lang="en-US" sz="2000" dirty="0"/>
                  <a:t>2</a:t>
                </a:r>
                <a:endParaRPr lang="ru-BY" sz="2000" b="1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1" dirty="0"/>
                  <a:t>- </a:t>
                </a:r>
                <a:r>
                  <a:rPr lang="ru-RU" sz="2000" dirty="0"/>
                  <a:t>класс эквивалентности </a:t>
                </a:r>
                <a:r>
                  <a:rPr lang="en-US" sz="2000" dirty="0"/>
                  <a:t>3</a:t>
                </a:r>
                <a:endParaRPr lang="ru-BY" sz="20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0" y="4408147"/>
                <a:ext cx="3447256" cy="2246769"/>
              </a:xfrm>
              <a:prstGeom prst="rect">
                <a:avLst/>
              </a:prstGeom>
              <a:blipFill>
                <a:blip r:embed="rId4"/>
                <a:stretch>
                  <a:fillRect l="-1947" t="-1355" r="-1770" b="-3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4877061" y="4408147"/>
                <a:ext cx="505664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i="1" dirty="0"/>
                  <a:t>Соответственно, в массиве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000" dirty="0"/>
                  <a:t> сначала идут индексы с классом эквивалентности 0, т.к. они лексикографически минимальны, потом класс эквивалентности 1, 2 и т.д.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061" y="4408147"/>
                <a:ext cx="5056648" cy="1323439"/>
              </a:xfrm>
              <a:prstGeom prst="rect">
                <a:avLst/>
              </a:prstGeom>
              <a:blipFill>
                <a:blip r:embed="rId5"/>
                <a:stretch>
                  <a:fillRect l="-1205" t="-2304" r="-120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3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737420" y="1106044"/>
            <a:ext cx="108843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На фазах, начиная с 1</a:t>
            </a:r>
            <a:r>
              <a:rPr lang="en-US" sz="3200" dirty="0"/>
              <a:t>-</a:t>
            </a:r>
            <a:r>
              <a:rPr lang="ru-RU" sz="3200" dirty="0"/>
              <a:t>й, необходимо лексикографически упорядочивать подстроки длины</a:t>
            </a:r>
            <a:r>
              <a:rPr lang="en-US" sz="3200" dirty="0"/>
              <a:t> </a:t>
            </a:r>
            <a:r>
              <a:rPr lang="ru-RU" sz="3200" dirty="0"/>
              <a:t>которых  больше 1. 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Делать это можно, например, сортировкой слиянием, но надо научиться, используя информацию, полученную на предыдущих фазах, сравнивать две циклические подстроки одинаковой длины за константное время.</a:t>
            </a:r>
            <a:endParaRPr lang="ru-BY" sz="3200" i="1" dirty="0"/>
          </a:p>
        </p:txBody>
      </p:sp>
    </p:spTree>
    <p:extLst>
      <p:ext uri="{BB962C8B-B14F-4D97-AF65-F5344CB8AC3E}">
        <p14:creationId xmlns:p14="http://schemas.microsoft.com/office/powerpoint/2010/main" val="619327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BCFCE-AD5E-E96F-3D3E-96429813C467}"/>
                  </a:ext>
                </a:extLst>
              </p:cNvPr>
              <p:cNvSpPr txBox="1"/>
              <p:nvPr/>
            </p:nvSpPr>
            <p:spPr>
              <a:xfrm>
                <a:off x="603877" y="206478"/>
                <a:ext cx="11086677" cy="136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Сравнение двух циклических подстрок </a:t>
                </a:r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-ой фазе</a:t>
                </a:r>
                <a:r>
                  <a:rPr lang="en-US" sz="2000" dirty="0"/>
                  <a:t> </a:t>
                </a:r>
                <a:r>
                  <a:rPr lang="ru-RU" sz="2000" dirty="0"/>
                  <a:t>можно </a:t>
                </a:r>
                <a:r>
                  <a:rPr lang="ru-RU" sz="2000" b="1" dirty="0"/>
                  <a:t>выполнить за константное время, </a:t>
                </a:r>
                <a:r>
                  <a:rPr lang="ru-RU" sz="2000" dirty="0"/>
                  <a:t>так как мы знаем для каждой циклической подстроки длины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000" dirty="0"/>
                  <a:t> к какому  классу эквивалентности она отнесена, а любая циклическая подстрока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000" dirty="0"/>
                  <a:t> состоит из двух циклических подстрок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000" dirty="0"/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BCFCE-AD5E-E96F-3D3E-96429813C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7" y="206478"/>
                <a:ext cx="11086677" cy="1365310"/>
              </a:xfrm>
              <a:prstGeom prst="rect">
                <a:avLst/>
              </a:prstGeom>
              <a:blipFill>
                <a:blip r:embed="rId2"/>
                <a:stretch>
                  <a:fillRect l="-550" t="-2679" r="-605" b="-6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3DABE057-E8B9-2146-1F96-34188436FC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329137"/>
                  </p:ext>
                </p:extLst>
              </p:nvPr>
            </p:nvGraphicFramePr>
            <p:xfrm>
              <a:off x="547367" y="1565808"/>
              <a:ext cx="11366085" cy="83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739">
                      <a:extLst>
                        <a:ext uri="{9D8B030D-6E8A-4147-A177-3AD203B41FA5}">
                          <a16:colId xmlns:a16="http://schemas.microsoft.com/office/drawing/2014/main" val="4261897305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1223995134"/>
                        </a:ext>
                      </a:extLst>
                    </a:gridCol>
                    <a:gridCol w="483710">
                      <a:extLst>
                        <a:ext uri="{9D8B030D-6E8A-4147-A177-3AD203B41FA5}">
                          <a16:colId xmlns:a16="http://schemas.microsoft.com/office/drawing/2014/main" val="1044741048"/>
                        </a:ext>
                      </a:extLst>
                    </a:gridCol>
                    <a:gridCol w="1031768">
                      <a:extLst>
                        <a:ext uri="{9D8B030D-6E8A-4147-A177-3AD203B41FA5}">
                          <a16:colId xmlns:a16="http://schemas.microsoft.com/office/drawing/2014/main" val="2444120184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3012294434"/>
                        </a:ext>
                      </a:extLst>
                    </a:gridCol>
                    <a:gridCol w="511241">
                      <a:extLst>
                        <a:ext uri="{9D8B030D-6E8A-4147-A177-3AD203B41FA5}">
                          <a16:colId xmlns:a16="http://schemas.microsoft.com/office/drawing/2014/main" val="2933508533"/>
                        </a:ext>
                      </a:extLst>
                    </a:gridCol>
                    <a:gridCol w="1004237">
                      <a:extLst>
                        <a:ext uri="{9D8B030D-6E8A-4147-A177-3AD203B41FA5}">
                          <a16:colId xmlns:a16="http://schemas.microsoft.com/office/drawing/2014/main" val="3341405859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1890443038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243335350"/>
                        </a:ext>
                      </a:extLst>
                    </a:gridCol>
                    <a:gridCol w="528285">
                      <a:extLst>
                        <a:ext uri="{9D8B030D-6E8A-4147-A177-3AD203B41FA5}">
                          <a16:colId xmlns:a16="http://schemas.microsoft.com/office/drawing/2014/main" val="765215296"/>
                        </a:ext>
                      </a:extLst>
                    </a:gridCol>
                    <a:gridCol w="987193">
                      <a:extLst>
                        <a:ext uri="{9D8B030D-6E8A-4147-A177-3AD203B41FA5}">
                          <a16:colId xmlns:a16="http://schemas.microsoft.com/office/drawing/2014/main" val="1249021240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3931552366"/>
                        </a:ext>
                      </a:extLst>
                    </a:gridCol>
                    <a:gridCol w="516488">
                      <a:extLst>
                        <a:ext uri="{9D8B030D-6E8A-4147-A177-3AD203B41FA5}">
                          <a16:colId xmlns:a16="http://schemas.microsoft.com/office/drawing/2014/main" val="2453212749"/>
                        </a:ext>
                      </a:extLst>
                    </a:gridCol>
                    <a:gridCol w="998990">
                      <a:extLst>
                        <a:ext uri="{9D8B030D-6E8A-4147-A177-3AD203B41FA5}">
                          <a16:colId xmlns:a16="http://schemas.microsoft.com/office/drawing/2014/main" val="1995323509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260930712"/>
                        </a:ext>
                      </a:extLst>
                    </a:gridCol>
                  </a:tblGrid>
                  <a:tr h="420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8479983"/>
                      </a:ext>
                    </a:extLst>
                  </a:tr>
                  <a:tr h="371496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…</a:t>
                          </a:r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2225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3DABE057-E8B9-2146-1F96-34188436FC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329137"/>
                  </p:ext>
                </p:extLst>
              </p:nvPr>
            </p:nvGraphicFramePr>
            <p:xfrm>
              <a:off x="547367" y="1565808"/>
              <a:ext cx="11366085" cy="83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739">
                      <a:extLst>
                        <a:ext uri="{9D8B030D-6E8A-4147-A177-3AD203B41FA5}">
                          <a16:colId xmlns:a16="http://schemas.microsoft.com/office/drawing/2014/main" val="4261897305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1223995134"/>
                        </a:ext>
                      </a:extLst>
                    </a:gridCol>
                    <a:gridCol w="483710">
                      <a:extLst>
                        <a:ext uri="{9D8B030D-6E8A-4147-A177-3AD203B41FA5}">
                          <a16:colId xmlns:a16="http://schemas.microsoft.com/office/drawing/2014/main" val="1044741048"/>
                        </a:ext>
                      </a:extLst>
                    </a:gridCol>
                    <a:gridCol w="1031768">
                      <a:extLst>
                        <a:ext uri="{9D8B030D-6E8A-4147-A177-3AD203B41FA5}">
                          <a16:colId xmlns:a16="http://schemas.microsoft.com/office/drawing/2014/main" val="2444120184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3012294434"/>
                        </a:ext>
                      </a:extLst>
                    </a:gridCol>
                    <a:gridCol w="511241">
                      <a:extLst>
                        <a:ext uri="{9D8B030D-6E8A-4147-A177-3AD203B41FA5}">
                          <a16:colId xmlns:a16="http://schemas.microsoft.com/office/drawing/2014/main" val="2933508533"/>
                        </a:ext>
                      </a:extLst>
                    </a:gridCol>
                    <a:gridCol w="1004237">
                      <a:extLst>
                        <a:ext uri="{9D8B030D-6E8A-4147-A177-3AD203B41FA5}">
                          <a16:colId xmlns:a16="http://schemas.microsoft.com/office/drawing/2014/main" val="3341405859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1890443038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243335350"/>
                        </a:ext>
                      </a:extLst>
                    </a:gridCol>
                    <a:gridCol w="528285">
                      <a:extLst>
                        <a:ext uri="{9D8B030D-6E8A-4147-A177-3AD203B41FA5}">
                          <a16:colId xmlns:a16="http://schemas.microsoft.com/office/drawing/2014/main" val="765215296"/>
                        </a:ext>
                      </a:extLst>
                    </a:gridCol>
                    <a:gridCol w="987193">
                      <a:extLst>
                        <a:ext uri="{9D8B030D-6E8A-4147-A177-3AD203B41FA5}">
                          <a16:colId xmlns:a16="http://schemas.microsoft.com/office/drawing/2014/main" val="1249021240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3931552366"/>
                        </a:ext>
                      </a:extLst>
                    </a:gridCol>
                    <a:gridCol w="516488">
                      <a:extLst>
                        <a:ext uri="{9D8B030D-6E8A-4147-A177-3AD203B41FA5}">
                          <a16:colId xmlns:a16="http://schemas.microsoft.com/office/drawing/2014/main" val="2453212749"/>
                        </a:ext>
                      </a:extLst>
                    </a:gridCol>
                    <a:gridCol w="998990">
                      <a:extLst>
                        <a:ext uri="{9D8B030D-6E8A-4147-A177-3AD203B41FA5}">
                          <a16:colId xmlns:a16="http://schemas.microsoft.com/office/drawing/2014/main" val="1995323509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260930712"/>
                        </a:ext>
                      </a:extLst>
                    </a:gridCol>
                  </a:tblGrid>
                  <a:tr h="463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1295200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3529" r="-805882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419" r="-1004839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485" r="-604242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6800" r="-598400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5062" r="-308642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5200" r="-300000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2805" r="-76829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8479983"/>
                      </a:ext>
                    </a:extLst>
                  </a:tr>
                  <a:tr h="371496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…</a:t>
                          </a:r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2225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9FD7BD82-7352-4537-1362-B82D0612D993}"/>
              </a:ext>
            </a:extLst>
          </p:cNvPr>
          <p:cNvSpPr/>
          <p:nvPr/>
        </p:nvSpPr>
        <p:spPr>
          <a:xfrm rot="16200000">
            <a:off x="2246448" y="1488816"/>
            <a:ext cx="392994" cy="2276968"/>
          </a:xfrm>
          <a:prstGeom prst="leftBrace">
            <a:avLst>
              <a:gd name="adj1" fmla="val 15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89089BEB-2D34-AF50-6E46-4A29434A3B11}"/>
              </a:ext>
            </a:extLst>
          </p:cNvPr>
          <p:cNvSpPr/>
          <p:nvPr/>
        </p:nvSpPr>
        <p:spPr>
          <a:xfrm rot="16200000">
            <a:off x="4549399" y="1459642"/>
            <a:ext cx="334649" cy="22769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F8FD5-68A6-9E4E-57F1-4C16256CC776}"/>
                  </a:ext>
                </a:extLst>
              </p:cNvPr>
              <p:cNvSpPr txBox="1"/>
              <p:nvPr/>
            </p:nvSpPr>
            <p:spPr>
              <a:xfrm>
                <a:off x="2098816" y="2841413"/>
                <a:ext cx="688258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F8FD5-68A6-9E4E-57F1-4C16256C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16" y="2841413"/>
                <a:ext cx="688258" cy="378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6A84C-B52E-B31C-B3B9-22FFC10691F2}"/>
                  </a:ext>
                </a:extLst>
              </p:cNvPr>
              <p:cNvSpPr txBox="1"/>
              <p:nvPr/>
            </p:nvSpPr>
            <p:spPr>
              <a:xfrm>
                <a:off x="4372594" y="2835485"/>
                <a:ext cx="688258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6A84C-B52E-B31C-B3B9-22FFC106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94" y="2835485"/>
                <a:ext cx="688258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05505D4F-6ECD-2EF2-C522-8E4E8ED66293}"/>
              </a:ext>
            </a:extLst>
          </p:cNvPr>
          <p:cNvSpPr/>
          <p:nvPr/>
        </p:nvSpPr>
        <p:spPr>
          <a:xfrm rot="16200000">
            <a:off x="7579504" y="1450730"/>
            <a:ext cx="353961" cy="22737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6CB310D4-362E-E285-3B62-B9542A391048}"/>
              </a:ext>
            </a:extLst>
          </p:cNvPr>
          <p:cNvSpPr/>
          <p:nvPr/>
        </p:nvSpPr>
        <p:spPr>
          <a:xfrm rot="16200000">
            <a:off x="9872344" y="1415533"/>
            <a:ext cx="319026" cy="22769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5F8E24-7078-5E8F-AD2E-8D56DF527C15}"/>
                  </a:ext>
                </a:extLst>
              </p:cNvPr>
              <p:cNvSpPr txBox="1"/>
              <p:nvPr/>
            </p:nvSpPr>
            <p:spPr>
              <a:xfrm>
                <a:off x="7396424" y="2812788"/>
                <a:ext cx="70702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5F8E24-7078-5E8F-AD2E-8D56DF527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424" y="2812788"/>
                <a:ext cx="707024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E02E8-EAF0-B37D-54B9-9A10F0EB7058}"/>
                  </a:ext>
                </a:extLst>
              </p:cNvPr>
              <p:cNvSpPr txBox="1"/>
              <p:nvPr/>
            </p:nvSpPr>
            <p:spPr>
              <a:xfrm>
                <a:off x="9126905" y="2812788"/>
                <a:ext cx="70702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E02E8-EAF0-B37D-54B9-9A10F0EB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905" y="2812788"/>
                <a:ext cx="707024" cy="378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AAE3F2-41CF-90C2-6EB9-E4E679940DFC}"/>
                  </a:ext>
                </a:extLst>
              </p:cNvPr>
              <p:cNvSpPr txBox="1"/>
              <p:nvPr/>
            </p:nvSpPr>
            <p:spPr>
              <a:xfrm>
                <a:off x="1120215" y="3962181"/>
                <a:ext cx="7695119" cy="32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если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]&lt;</m:t>
                      </m:r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], то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AAE3F2-41CF-90C2-6EB9-E4E67994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5" y="3962181"/>
                <a:ext cx="7695119" cy="322909"/>
              </a:xfrm>
              <a:prstGeom prst="rect">
                <a:avLst/>
              </a:prstGeom>
              <a:blipFill>
                <a:blip r:embed="rId8"/>
                <a:stretch>
                  <a:fillRect l="-158" t="-3774" b="-245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F9DA2-2403-F3BE-C42F-F278DC52E29C}"/>
                  </a:ext>
                </a:extLst>
              </p:cNvPr>
              <p:cNvSpPr txBox="1"/>
              <p:nvPr/>
            </p:nvSpPr>
            <p:spPr>
              <a:xfrm>
                <a:off x="1098242" y="4406970"/>
                <a:ext cx="6019496" cy="32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если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то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F9DA2-2403-F3BE-C42F-F278DC52E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42" y="4406970"/>
                <a:ext cx="6019496" cy="322909"/>
              </a:xfrm>
              <a:prstGeom prst="rect">
                <a:avLst/>
              </a:prstGeom>
              <a:blipFill>
                <a:blip r:embed="rId9"/>
                <a:stretch>
                  <a:fillRect t="-3774" b="-2264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D5E66-F3B1-A0CD-5164-65EE81928514}"/>
                  </a:ext>
                </a:extLst>
              </p:cNvPr>
              <p:cNvSpPr txBox="1"/>
              <p:nvPr/>
            </p:nvSpPr>
            <p:spPr>
              <a:xfrm>
                <a:off x="1174228" y="4874859"/>
                <a:ext cx="9562598" cy="15111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если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то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если</m:t>
                      </m:r>
                      <m:sSup>
                        <m:sSupPr>
                          <m:ctrlPr>
                            <a:rPr lang="ru-BY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BY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BY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ru-BY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то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ru-RU" b="0" dirty="0"/>
                  <a:t>иначе,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если</m:t>
                    </m:r>
                    <m:sSup>
                      <m:sSupPr>
                        <m:ctrlPr>
                          <a:rPr lang="ru-BY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BY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ru-BY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ru-BY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то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ru-RU" dirty="0"/>
                  <a:t>иначе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                                                                    </a:t>
                </a:r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D5E66-F3B1-A0CD-5164-65EE8192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28" y="4874859"/>
                <a:ext cx="9562598" cy="1511119"/>
              </a:xfrm>
              <a:prstGeom prst="rect">
                <a:avLst/>
              </a:prstGeom>
              <a:blipFill>
                <a:blip r:embed="rId10"/>
                <a:stretch>
                  <a:fillRect l="-128" t="-12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F5D10237-AD53-A4BC-E630-DAE54DA69C98}"/>
              </a:ext>
            </a:extLst>
          </p:cNvPr>
          <p:cNvSpPr/>
          <p:nvPr/>
        </p:nvSpPr>
        <p:spPr>
          <a:xfrm rot="16200000">
            <a:off x="8449738" y="580495"/>
            <a:ext cx="887273" cy="45475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3F0899-4821-EFFB-CF7D-0BEFA62E169A}"/>
                  </a:ext>
                </a:extLst>
              </p:cNvPr>
              <p:cNvSpPr txBox="1"/>
              <p:nvPr/>
            </p:nvSpPr>
            <p:spPr>
              <a:xfrm>
                <a:off x="3188138" y="3231023"/>
                <a:ext cx="786581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3F0899-4821-EFFB-CF7D-0BEFA62E1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38" y="3231023"/>
                <a:ext cx="786581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58BBCD-D3AA-458A-26BC-F9341C04CDEF}"/>
                  </a:ext>
                </a:extLst>
              </p:cNvPr>
              <p:cNvSpPr txBox="1"/>
              <p:nvPr/>
            </p:nvSpPr>
            <p:spPr>
              <a:xfrm>
                <a:off x="8493705" y="3220630"/>
                <a:ext cx="786581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58BBCD-D3AA-458A-26BC-F9341C04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705" y="3220630"/>
                <a:ext cx="786581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EC6AD152-D34E-9E58-2E8E-9AB3BE13A279}"/>
              </a:ext>
            </a:extLst>
          </p:cNvPr>
          <p:cNvSpPr/>
          <p:nvPr/>
        </p:nvSpPr>
        <p:spPr>
          <a:xfrm rot="16200000">
            <a:off x="3131413" y="574776"/>
            <a:ext cx="887273" cy="45475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5736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A93D7-2181-69EE-659E-FD3362EFC2EA}"/>
                  </a:ext>
                </a:extLst>
              </p:cNvPr>
              <p:cNvSpPr txBox="1"/>
              <p:nvPr/>
            </p:nvSpPr>
            <p:spPr>
              <a:xfrm>
                <a:off x="6115734" y="2375163"/>
                <a:ext cx="5842023" cy="141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для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1600" dirty="0"/>
              </a:p>
              <a:p>
                <a:pPr lvl="1"/>
                <a:r>
                  <a:rPr lang="ru-RU" sz="1600" dirty="0"/>
                  <a:t>если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]..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1600" dirty="0"/>
                  <a:t>, то 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i="1" dirty="0">
                        <a:latin typeface="Cambria Math" panose="02040503050406030204" pitchFamily="18" charset="0"/>
                      </a:rPr>
                      <m:t>=с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ru-RU" sz="1600" dirty="0"/>
                  <a:t>, иначе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1600" dirty="0"/>
                  <a:t>.</a:t>
                </a:r>
                <a:endParaRPr lang="ru-BY" sz="160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A93D7-2181-69EE-659E-FD3362EFC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34" y="2375163"/>
                <a:ext cx="5842023" cy="1417696"/>
              </a:xfrm>
              <a:prstGeom prst="rect">
                <a:avLst/>
              </a:prstGeom>
              <a:blipFill>
                <a:blip r:embed="rId2"/>
                <a:stretch>
                  <a:fillRect r="-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1ED41A-F3A2-A4E0-7406-BCEDC78437D2}"/>
                  </a:ext>
                </a:extLst>
              </p:cNvPr>
              <p:cNvSpPr txBox="1"/>
              <p:nvPr/>
            </p:nvSpPr>
            <p:spPr>
              <a:xfrm>
                <a:off x="0" y="50891"/>
                <a:ext cx="74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1ED41A-F3A2-A4E0-7406-BCEDC7843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91"/>
                <a:ext cx="746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983451"/>
                  </p:ext>
                </p:extLst>
              </p:nvPr>
            </p:nvGraphicFramePr>
            <p:xfrm>
              <a:off x="631771" y="161467"/>
              <a:ext cx="6434046" cy="2103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894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140851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r>
                            <a:rPr lang="ru-RU" b="0" dirty="0" err="1">
                              <a:solidFill>
                                <a:schemeClr val="tx1"/>
                              </a:solidFill>
                            </a:rPr>
                            <a:t>Циклстр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983451"/>
                  </p:ext>
                </p:extLst>
              </p:nvPr>
            </p:nvGraphicFramePr>
            <p:xfrm>
              <a:off x="631771" y="161467"/>
              <a:ext cx="6434046" cy="2103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894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714894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333" r="-805128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8333" r="-805128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153" t="-108333" r="-698305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55" t="-108333" r="-604274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305" t="-108333" r="-49915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09" t="-108333" r="-403419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7458" t="-108333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2564" t="-108333" r="-202564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6610" t="-108333" r="-100847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3419" t="-108333" r="-1709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4918" r="-805128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10000" r="-805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1408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/>
                          <a:r>
                            <a:rPr lang="ru-RU" b="0" dirty="0" err="1" smtClean="0">
                              <a:solidFill>
                                <a:schemeClr val="tx1"/>
                              </a:solidFill>
                            </a:rPr>
                            <a:t>Циклстр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153" t="-234286" r="-69830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55" t="-234286" r="-60427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305" t="-234286" r="-49915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09" t="-234286" r="-40341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7458" t="-234286" r="-30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2564" t="-234286" r="-20256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6610" t="-234286" r="-10084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3419" t="-234286" r="-170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/>
              <p:nvPr/>
            </p:nvSpPr>
            <p:spPr>
              <a:xfrm>
                <a:off x="108376" y="1284653"/>
                <a:ext cx="46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6" y="1284653"/>
                <a:ext cx="468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01A93D7-2181-69EE-659E-FD3362EFC2EA}"/>
              </a:ext>
            </a:extLst>
          </p:cNvPr>
          <p:cNvSpPr txBox="1"/>
          <p:nvPr/>
        </p:nvSpPr>
        <p:spPr>
          <a:xfrm>
            <a:off x="7332278" y="1006023"/>
            <a:ext cx="584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- классы эквивалентности на 0-ой фазе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281633"/>
                  </p:ext>
                </p:extLst>
              </p:nvPr>
            </p:nvGraphicFramePr>
            <p:xfrm>
              <a:off x="626609" y="3536308"/>
              <a:ext cx="804805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87905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956734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140851"/>
                      </a:ext>
                    </a:extLst>
                  </a:tr>
                  <a:tr h="762993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Цикл.</a:t>
                          </a:r>
                        </a:p>
                        <a:p>
                          <a:r>
                            <a:rPr lang="ru-RU" b="0" dirty="0" err="1">
                              <a:solidFill>
                                <a:schemeClr val="tx1"/>
                              </a:solidFill>
                            </a:rPr>
                            <a:t>Стр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2кл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1кл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3кл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1кл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2кл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1кл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0кл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1кл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281633"/>
                  </p:ext>
                </p:extLst>
              </p:nvPr>
            </p:nvGraphicFramePr>
            <p:xfrm>
              <a:off x="626609" y="3536308"/>
              <a:ext cx="804805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87905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956734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8333" r="-926357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8333" r="-926357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9583" t="-108333" r="-729861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3221" t="-108333" r="-605369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135" t="-108333" r="-509459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82550" t="-108333" r="-406040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82550" t="-108333" r="-306040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86486" t="-108333" r="-208108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81879" t="-108333" r="-106711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42038" t="-108333" r="-1274" b="-4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8333" r="-92635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3279" r="-9263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14085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Цикл.</a:t>
                          </a:r>
                        </a:p>
                        <a:p>
                          <a:pPr/>
                          <a:r>
                            <a:rPr lang="ru-RU" b="0" dirty="0" err="1" smtClean="0">
                              <a:solidFill>
                                <a:schemeClr val="tx1"/>
                              </a:solidFill>
                            </a:rPr>
                            <a:t>Стр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9583" t="-182222" r="-729861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3221" t="-182222" r="-605369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135" t="-182222" r="-509459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82550" t="-182222" r="-406040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82550" t="-182222" r="-306040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86486" t="-182222" r="-208108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81879" t="-182222" r="-106711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42038" t="-182222" r="-1274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/>
              <p:nvPr/>
            </p:nvSpPr>
            <p:spPr>
              <a:xfrm>
                <a:off x="138824" y="4587868"/>
                <a:ext cx="46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24" y="4587868"/>
                <a:ext cx="4682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A01A93D7-2181-69EE-659E-FD3362EFC2EA}"/>
              </a:ext>
            </a:extLst>
          </p:cNvPr>
          <p:cNvSpPr txBox="1"/>
          <p:nvPr/>
        </p:nvSpPr>
        <p:spPr>
          <a:xfrm>
            <a:off x="8900443" y="4957200"/>
            <a:ext cx="2831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Отсортировав эти пары чисел, мы можем построить массив классов эквивалентностей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8373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/>
      <p:bldP spid="4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9373CC-0E53-41DD-1BD4-AFEACCF1E86C}"/>
                  </a:ext>
                </a:extLst>
              </p:cNvPr>
              <p:cNvSpPr txBox="1"/>
              <p:nvPr/>
            </p:nvSpPr>
            <p:spPr>
              <a:xfrm>
                <a:off x="6101683" y="2577558"/>
                <a:ext cx="5842023" cy="141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для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1600" dirty="0"/>
              </a:p>
              <a:p>
                <a:pPr lvl="1"/>
                <a:r>
                  <a:rPr lang="ru-RU" sz="1600" dirty="0"/>
                  <a:t>если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]..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1600" dirty="0"/>
                  <a:t>, то 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i="1" dirty="0">
                        <a:latin typeface="Cambria Math" panose="02040503050406030204" pitchFamily="18" charset="0"/>
                      </a:rPr>
                      <m:t>=с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ru-RU" sz="1600" dirty="0"/>
                  <a:t>, иначе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1600" dirty="0"/>
                  <a:t>.</a:t>
                </a:r>
                <a:endParaRPr lang="ru-BY" sz="160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9373CC-0E53-41DD-1BD4-AFEACCF1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83" y="2577558"/>
                <a:ext cx="5842023" cy="1417696"/>
              </a:xfrm>
              <a:prstGeom prst="rect">
                <a:avLst/>
              </a:prstGeom>
              <a:blipFill>
                <a:blip r:embed="rId2"/>
                <a:stretch>
                  <a:fillRect r="-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839194"/>
                  </p:ext>
                </p:extLst>
              </p:nvPr>
            </p:nvGraphicFramePr>
            <p:xfrm>
              <a:off x="522692" y="0"/>
              <a:ext cx="8048056" cy="2226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87905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956734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140851"/>
                      </a:ext>
                    </a:extLst>
                  </a:tr>
                  <a:tr h="762993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Цикл.</a:t>
                          </a:r>
                        </a:p>
                        <a:p>
                          <a:r>
                            <a:rPr lang="ru-RU" b="0" dirty="0" err="1">
                              <a:solidFill>
                                <a:schemeClr val="tx1"/>
                              </a:solidFill>
                            </a:rPr>
                            <a:t>Стр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839194"/>
                  </p:ext>
                </p:extLst>
              </p:nvPr>
            </p:nvGraphicFramePr>
            <p:xfrm>
              <a:off x="522692" y="0"/>
              <a:ext cx="8048056" cy="2226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87905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956734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33" r="-926357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92635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583" t="-108333" r="-729861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221" t="-108333" r="-60536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35" t="-108333" r="-50945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2550" t="-108333" r="-40604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811" t="-108333" r="-30878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5811" t="-108333" r="-20878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1208" t="-108333" r="-10738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401" t="-108333" r="-191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333" r="-9263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3279" r="-926357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140851"/>
                      </a:ext>
                    </a:extLst>
                  </a:tr>
                  <a:tr h="762993">
                    <a:tc>
                      <a:txBody>
                        <a:bodyPr/>
                        <a:lstStyle/>
                        <a:p>
                          <a:pPr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Цикл.</a:t>
                          </a:r>
                        </a:p>
                        <a:p>
                          <a:pPr/>
                          <a:r>
                            <a:rPr lang="ru-RU" b="0" dirty="0" err="1" smtClean="0">
                              <a:solidFill>
                                <a:schemeClr val="tx1"/>
                              </a:solidFill>
                            </a:rPr>
                            <a:t>Стр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583" t="-196800" r="-72986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221" t="-196800" r="-605369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35" t="-196800" r="-509459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2550" t="-196800" r="-406040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5811" t="-196800" r="-30878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5811" t="-196800" r="-20878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1208" t="-196800" r="-10738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401" t="-196800" r="-1911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/>
              <p:nvPr/>
            </p:nvSpPr>
            <p:spPr>
              <a:xfrm>
                <a:off x="34907" y="1051560"/>
                <a:ext cx="46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" y="1051560"/>
                <a:ext cx="4682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876205"/>
                  </p:ext>
                </p:extLst>
              </p:nvPr>
            </p:nvGraphicFramePr>
            <p:xfrm>
              <a:off x="522692" y="4080492"/>
              <a:ext cx="8073624" cy="2226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956734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3910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140851"/>
                      </a:ext>
                    </a:extLst>
                  </a:tr>
                  <a:tr h="762993">
                    <a:tc>
                      <a:txBody>
                        <a:bodyPr/>
                        <a:lstStyle/>
                        <a:p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Цикл.</a:t>
                          </a:r>
                        </a:p>
                        <a:p>
                          <a:r>
                            <a:rPr lang="ru-RU" sz="1400" b="0" dirty="0" err="1">
                              <a:solidFill>
                                <a:schemeClr val="tx1"/>
                              </a:solidFill>
                            </a:rPr>
                            <a:t>Стр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</m:oMath>
                            </m:oMathPara>
                          </a14:m>
                          <a:endParaRPr lang="ru-BY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𝒄𝒂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  <m:r>
                                  <a:rPr lang="ru-RU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𝒄𝒂</m:t>
                                </m:r>
                                <m:r>
                                  <a:rPr lang="ru-RU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lang="ru-RU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  <m:r>
                                  <a:rPr lang="ru-RU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$+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ru-RU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0кл</m:t>
                                </m:r>
                                <m:r>
                                  <a:rPr lang="en-US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ru-RU" sz="1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кл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876205"/>
                  </p:ext>
                </p:extLst>
              </p:nvPr>
            </p:nvGraphicFramePr>
            <p:xfrm>
              <a:off x="522692" y="4080492"/>
              <a:ext cx="8073624" cy="2226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54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904621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956734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333" r="-929457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8333" r="-92945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162" t="-108333" r="-71013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5906" t="-108333" r="-60536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906" t="-108333" r="-50536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8514" t="-108333" r="-40878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5235" t="-108333" r="-30604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9189" t="-108333" r="-20810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84564" t="-108333" r="-106711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44586" t="-108333" r="-1274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8333" r="-92945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3279" r="-929457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140851"/>
                      </a:ext>
                    </a:extLst>
                  </a:tr>
                  <a:tr h="762993">
                    <a:tc>
                      <a:txBody>
                        <a:bodyPr/>
                        <a:lstStyle/>
                        <a:p>
                          <a:pPr/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</a:rPr>
                            <a:t>Цикл.</a:t>
                          </a:r>
                        </a:p>
                        <a:p>
                          <a:pPr/>
                          <a:r>
                            <a:rPr lang="ru-RU" sz="1400" b="0" dirty="0" err="1" smtClean="0">
                              <a:solidFill>
                                <a:schemeClr val="tx1"/>
                              </a:solidFill>
                            </a:rPr>
                            <a:t>Стр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162" t="-196800" r="-710135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5906" t="-196800" r="-605369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906" t="-196800" r="-505369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8514" t="-196800" r="-40878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5235" t="-196800" r="-306040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9189" t="-196800" r="-20810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84564" t="-196800" r="-10671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44586" t="-196800" r="-127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/>
              <p:nvPr/>
            </p:nvSpPr>
            <p:spPr>
              <a:xfrm>
                <a:off x="34907" y="5132052"/>
                <a:ext cx="46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" y="5132052"/>
                <a:ext cx="4682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29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F88FC8-FA4C-23C6-E540-79F75BCB9EDC}"/>
                  </a:ext>
                </a:extLst>
              </p:cNvPr>
              <p:cNvSpPr txBox="1"/>
              <p:nvPr/>
            </p:nvSpPr>
            <p:spPr>
              <a:xfrm>
                <a:off x="78658" y="256340"/>
                <a:ext cx="12015019" cy="4423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Массив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ru-RU" sz="2400" dirty="0"/>
                  <a:t> формируется на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ой фазе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после формирования массива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ru-RU" sz="2400" dirty="0"/>
                  <a:t>, проходом по массиву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слева направо и сравнением</a:t>
                </a:r>
                <a:r>
                  <a:rPr lang="en-US" sz="2400" dirty="0"/>
                  <a:t> (</a:t>
                </a:r>
                <a:r>
                  <a:rPr lang="ru-RU" sz="2400" dirty="0"/>
                  <a:t>за константу)  двух циклических подстрок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 равенство: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номер класса для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[0]..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[0]+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 полагаем равным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, т.е.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[0]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;</a:t>
                </a:r>
                <a:endParaRPr lang="ru-RU" sz="2400" dirty="0"/>
              </a:p>
              <a:p>
                <a:r>
                  <a:rPr lang="en-US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для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ru-RU" sz="2400" dirty="0"/>
              </a:p>
              <a:p>
                <a:pPr lvl="3"/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то  номер класса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остается таким же, как и для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(т.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иначе он увеличивается на 1 ( т.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BY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F88FC8-FA4C-23C6-E540-79F75BCB9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" y="256340"/>
                <a:ext cx="12015019" cy="4423327"/>
              </a:xfrm>
              <a:prstGeom prst="rect">
                <a:avLst/>
              </a:prstGeom>
              <a:blipFill>
                <a:blip r:embed="rId2"/>
                <a:stretch>
                  <a:fillRect l="-812" t="-826" b="-15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FB758-4EE8-7713-716A-087480635172}"/>
                  </a:ext>
                </a:extLst>
              </p:cNvPr>
              <p:cNvSpPr txBox="1"/>
              <p:nvPr/>
            </p:nvSpPr>
            <p:spPr>
              <a:xfrm>
                <a:off x="412955" y="5279922"/>
                <a:ext cx="108351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Так как к строке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добавляется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400" dirty="0"/>
                  <a:t>, то это гарантирует, что каждый суффикс будет иметь свой класс эквивалентности.</a:t>
                </a:r>
                <a:endParaRPr lang="ru-B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FB758-4EE8-7713-716A-08748063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5" y="5279922"/>
                <a:ext cx="10835149" cy="830997"/>
              </a:xfrm>
              <a:prstGeom prst="rect">
                <a:avLst/>
              </a:prstGeom>
              <a:blipFill>
                <a:blip r:embed="rId3"/>
                <a:stretch>
                  <a:fillRect l="-900" t="-5882" r="-844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7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430665"/>
                  </p:ext>
                </p:extLst>
              </p:nvPr>
            </p:nvGraphicFramePr>
            <p:xfrm>
              <a:off x="330639" y="1356015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430665"/>
                  </p:ext>
                </p:extLst>
              </p:nvPr>
            </p:nvGraphicFramePr>
            <p:xfrm>
              <a:off x="330639" y="1356015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33" r="-80425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557" r="-80425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6557" r="-70425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895" t="-106557" r="-59684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64" t="-106557" r="-50319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64" t="-106557" r="-40319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64" t="-106557" r="-30319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4737" t="-106557" r="-20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2128" t="-106557" r="-10212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2128" t="-106557" r="-2128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000" r="-80425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000" r="-80425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565229"/>
                  </p:ext>
                </p:extLst>
              </p:nvPr>
            </p:nvGraphicFramePr>
            <p:xfrm>
              <a:off x="743968" y="3283530"/>
              <a:ext cx="1845813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1429253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trike="sngStrike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565229"/>
                  </p:ext>
                </p:extLst>
              </p:nvPr>
            </p:nvGraphicFramePr>
            <p:xfrm>
              <a:off x="743968" y="3283530"/>
              <a:ext cx="1845813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1429253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1613" b="-7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100000" b="-596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203226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298413" b="-3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404839" b="-3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504839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595238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70645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8">
                <a:extLst>
                  <a:ext uri="{FF2B5EF4-FFF2-40B4-BE49-F238E27FC236}">
                    <a16:creationId xmlns:a16="http://schemas.microsoft.com/office/drawing/2014/main" id="{88E8BB83-E90B-673A-9F87-6A125A34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8072525"/>
                  </p:ext>
                </p:extLst>
              </p:nvPr>
            </p:nvGraphicFramePr>
            <p:xfrm>
              <a:off x="5495856" y="3429000"/>
              <a:ext cx="2864470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083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314632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2241755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8">
                <a:extLst>
                  <a:ext uri="{FF2B5EF4-FFF2-40B4-BE49-F238E27FC236}">
                    <a16:creationId xmlns:a16="http://schemas.microsoft.com/office/drawing/2014/main" id="{88E8BB83-E90B-673A-9F87-6A125A34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8072525"/>
                  </p:ext>
                </p:extLst>
              </p:nvPr>
            </p:nvGraphicFramePr>
            <p:xfrm>
              <a:off x="5495856" y="3429000"/>
              <a:ext cx="2864470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083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314632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2241755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1613" b="-7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100000" b="-596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203226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298413" b="-3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404839" b="-3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504839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595238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70645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FF0DFD5-EB8A-D95D-7DB4-4B3BDC8E09B6}"/>
              </a:ext>
            </a:extLst>
          </p:cNvPr>
          <p:cNvCxnSpPr>
            <a:cxnSpLocks/>
          </p:cNvCxnSpPr>
          <p:nvPr/>
        </p:nvCxnSpPr>
        <p:spPr>
          <a:xfrm>
            <a:off x="3283974" y="4649019"/>
            <a:ext cx="166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4A908-2CFC-2C3C-A6A9-0688A2B0F871}"/>
                  </a:ext>
                </a:extLst>
              </p:cNvPr>
              <p:cNvSpPr txBox="1"/>
              <p:nvPr/>
            </p:nvSpPr>
            <p:spPr>
              <a:xfrm>
                <a:off x="88490" y="145905"/>
                <a:ext cx="1193636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После того, как выполнена сортировка циклических сдвигов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400" dirty="0"/>
                  <a:t>, удалим из каждого циклического сдвига строки</a:t>
                </a:r>
                <a:r>
                  <a:rPr lang="en-US" sz="2400" dirty="0"/>
                  <a:t> e</a:t>
                </a:r>
                <a:r>
                  <a:rPr lang="ru-RU" sz="2400" dirty="0"/>
                  <a:t>ё суффикс, который начинается </a:t>
                </a:r>
                <a:r>
                  <a:rPr lang="en-US" sz="2400" dirty="0"/>
                  <a:t>c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400" dirty="0"/>
                  <a:t>, получим </a:t>
                </a:r>
                <a:r>
                  <a:rPr lang="ru-RU" sz="2400" dirty="0" err="1"/>
                  <a:t>суффиксный</a:t>
                </a:r>
                <a:r>
                  <a:rPr lang="ru-RU" sz="2400" dirty="0"/>
                  <a:t> массив для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:</a:t>
                </a:r>
                <a:endParaRPr lang="ru-BY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4A908-2CFC-2C3C-A6A9-0688A2B0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" y="145905"/>
                <a:ext cx="11936362" cy="1200329"/>
              </a:xfrm>
              <a:prstGeom prst="rect">
                <a:avLst/>
              </a:prstGeom>
              <a:blipFill>
                <a:blip r:embed="rId5"/>
                <a:stretch>
                  <a:fillRect l="-817" t="-4061" r="-766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E1E182-50A5-AE8C-951B-05FAD855F616}"/>
                  </a:ext>
                </a:extLst>
              </p:cNvPr>
              <p:cNvSpPr txBox="1"/>
              <p:nvPr/>
            </p:nvSpPr>
            <p:spPr>
              <a:xfrm>
                <a:off x="3323303" y="3725689"/>
                <a:ext cx="171674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/>
                  <a:t>суффиксный массив для строки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E1E182-50A5-AE8C-951B-05FAD855F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3725689"/>
                <a:ext cx="1716747" cy="923330"/>
              </a:xfrm>
              <a:prstGeom prst="rect">
                <a:avLst/>
              </a:prstGeom>
              <a:blipFill>
                <a:blip r:embed="rId6"/>
                <a:stretch>
                  <a:fillRect l="-2837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11ED7-471A-A1A8-97D0-6E58FC14428F}"/>
                  </a:ext>
                </a:extLst>
              </p:cNvPr>
              <p:cNvSpPr txBox="1"/>
              <p:nvPr/>
            </p:nvSpPr>
            <p:spPr>
              <a:xfrm>
                <a:off x="5495856" y="1393805"/>
                <a:ext cx="74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11ED7-471A-A1A8-97D0-6E58FC14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56" y="1393805"/>
                <a:ext cx="7466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0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9D61D-B74C-231E-16EB-124D59A9305F}"/>
                  </a:ext>
                </a:extLst>
              </p:cNvPr>
              <p:cNvSpPr txBox="1"/>
              <p:nvPr/>
            </p:nvSpPr>
            <p:spPr>
              <a:xfrm flipH="1">
                <a:off x="393290" y="234798"/>
                <a:ext cx="11651225" cy="651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dirty="0"/>
                  <a:t>Если на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-</a:t>
                </a:r>
                <a:r>
                  <a:rPr lang="ru-RU" sz="3200" dirty="0"/>
                  <a:t>й фазе выполнять лексикографическую сортировку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циклических подстрок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3200" dirty="0"/>
                  <a:t> </a:t>
                </a:r>
                <a:r>
                  <a:rPr lang="en-US" sz="3200" dirty="0"/>
                  <a:t> </a:t>
                </a:r>
                <a:r>
                  <a:rPr lang="ru-RU" sz="32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) </a:t>
                </a:r>
                <a:r>
                  <a:rPr lang="ru-RU" sz="3200" b="1" dirty="0"/>
                  <a:t>сортировкой слиянием</a:t>
                </a:r>
                <a:r>
                  <a:rPr lang="ru-RU" sz="3200" dirty="0"/>
                  <a:t>, то так как сравнение двух циклических подстрок мы выполняем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3200" dirty="0"/>
                  <a:t>, а </a:t>
                </a:r>
                <a:r>
                  <a:rPr lang="ru-RU" sz="3200" dirty="0" err="1"/>
                  <a:t>ма</a:t>
                </a:r>
                <a:r>
                  <a:rPr lang="en-US" sz="3200" dirty="0"/>
                  <a:t>cc</a:t>
                </a:r>
                <a:r>
                  <a:rPr lang="ru-RU" sz="3200" dirty="0"/>
                  <a:t>ив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формируется  за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/>
                  <a:t>,</a:t>
                </a:r>
                <a:r>
                  <a:rPr lang="en-US" sz="3200" dirty="0"/>
                  <a:t> </a:t>
                </a:r>
                <a:r>
                  <a:rPr lang="ru-RU" sz="3200" dirty="0"/>
                  <a:t>то время выполнения одной фазы</a:t>
                </a:r>
                <a:r>
                  <a:rPr lang="en-US" sz="32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/>
                  <a:t>=</a:t>
                </a:r>
                <a:r>
                  <a:rPr lang="el-G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3200" dirty="0"/>
                  <a:t>. </a:t>
                </a:r>
              </a:p>
              <a:p>
                <a:pPr algn="just"/>
                <a:endParaRPr lang="ru-RU" sz="3200" dirty="0"/>
              </a:p>
              <a:p>
                <a:pPr algn="just"/>
                <a:r>
                  <a:rPr lang="ru-RU" sz="3200" dirty="0"/>
                  <a:t>Учитывая, что число фаз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+1</a:t>
                </a:r>
                <a:r>
                  <a:rPr lang="ru-RU" sz="3200" dirty="0"/>
                  <a:t>, получаем, что </a:t>
                </a:r>
                <a:r>
                  <a:rPr lang="ru-RU" sz="3200" b="1" dirty="0"/>
                  <a:t>время работы алгоритма лексикографической сортировки циклических сдвигов строки </a:t>
                </a:r>
                <a:r>
                  <a:rPr lang="ru-RU" sz="3200" dirty="0"/>
                  <a:t>(</a:t>
                </a:r>
                <a:r>
                  <a:rPr lang="ru-RU" sz="2800" dirty="0"/>
                  <a:t>построения суффиксного массива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3200" dirty="0"/>
                  <a:t>)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2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l-GR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  <m:r>
                              <a:rPr lang="en-US" sz="3200" b="1" i="0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3200" dirty="0"/>
                  <a:t>.</a:t>
                </a:r>
                <a:endParaRPr lang="en-US" sz="3200" dirty="0"/>
              </a:p>
              <a:p>
                <a:r>
                  <a:rPr lang="ru-RU" sz="3200" dirty="0"/>
                  <a:t>Требуемая </a:t>
                </a:r>
                <a:r>
                  <a:rPr lang="ru-RU" sz="3200" b="1" dirty="0"/>
                  <a:t>память</a:t>
                </a:r>
                <a:r>
                  <a:rPr lang="ru-RU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l-G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/>
                  <a:t>.</a:t>
                </a:r>
                <a:endParaRPr lang="ru-BY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9D61D-B74C-231E-16EB-124D59A9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90" y="234798"/>
                <a:ext cx="11651225" cy="6510115"/>
              </a:xfrm>
              <a:prstGeom prst="rect">
                <a:avLst/>
              </a:prstGeom>
              <a:blipFill>
                <a:blip r:embed="rId2"/>
                <a:stretch>
                  <a:fillRect l="-1361" t="-1125" r="-1308" b="-22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030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9D61D-B74C-231E-16EB-124D59A9305F}"/>
                  </a:ext>
                </a:extLst>
              </p:cNvPr>
              <p:cNvSpPr txBox="1"/>
              <p:nvPr/>
            </p:nvSpPr>
            <p:spPr>
              <a:xfrm flipH="1">
                <a:off x="393290" y="234798"/>
                <a:ext cx="11651225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Чтобы немного ускорить построение, воспользуемся идеей цифровой сортировки – сначала отсортируем массив пар по второму значению, потом по первому – но обязательно устойчивой сортировкой. </a:t>
                </a:r>
              </a:p>
              <a:p>
                <a:pPr algn="just"/>
                <a:endParaRPr lang="ru-RU" sz="2800" dirty="0"/>
              </a:p>
              <a:p>
                <a:pPr algn="just"/>
                <a:r>
                  <a:rPr lang="ru-RU" sz="2800" dirty="0"/>
                  <a:t>Для обоих ситуаций подойдет сортировка подсчетом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/>
                  <a:t>.</a:t>
                </a:r>
                <a:endParaRPr lang="en-US" sz="2800" dirty="0"/>
              </a:p>
              <a:p>
                <a:pPr algn="just"/>
                <a:r>
                  <a:rPr lang="ru-RU" sz="2800" dirty="0"/>
                  <a:t>Таким образом, время выполнения одной фазы</a:t>
                </a:r>
                <a:r>
                  <a:rPr lang="en-US" sz="28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/>
                  <a:t>. </a:t>
                </a:r>
              </a:p>
              <a:p>
                <a:pPr algn="just"/>
                <a:endParaRPr lang="ru-RU" sz="2800" dirty="0"/>
              </a:p>
              <a:p>
                <a:pPr algn="just"/>
                <a:r>
                  <a:rPr lang="ru-RU" sz="2800" dirty="0"/>
                  <a:t>Учитывая, что число фаз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2800" dirty="0"/>
                  <a:t>, получаем, что </a:t>
                </a:r>
                <a:r>
                  <a:rPr lang="ru-RU" sz="2800" b="1" dirty="0"/>
                  <a:t>время работы алгоритма лексикографической сортировки циклических сдвигов строки </a:t>
                </a:r>
                <a:r>
                  <a:rPr lang="ru-RU" sz="2800" dirty="0"/>
                  <a:t>(</a:t>
                </a:r>
                <a:r>
                  <a:rPr lang="ru-RU" sz="2400" dirty="0"/>
                  <a:t>построения суффиксного массива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800" dirty="0"/>
                  <a:t>)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2800" dirty="0"/>
                  <a:t>.</a:t>
                </a:r>
                <a:endParaRPr lang="en-US" sz="2800" dirty="0"/>
              </a:p>
              <a:p>
                <a:r>
                  <a:rPr lang="ru-RU" sz="2800" dirty="0"/>
                  <a:t>Требуемая </a:t>
                </a:r>
                <a:r>
                  <a:rPr lang="ru-RU" sz="2800" b="1" dirty="0"/>
                  <a:t>память</a:t>
                </a:r>
                <a:r>
                  <a:rPr lang="ru-RU" sz="2800" dirty="0"/>
                  <a:t>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l-G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/>
                  <a:t>.</a:t>
                </a:r>
                <a:endParaRPr lang="ru-BY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9D61D-B74C-231E-16EB-124D59A9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90" y="234798"/>
                <a:ext cx="11651225" cy="5878532"/>
              </a:xfrm>
              <a:prstGeom prst="rect">
                <a:avLst/>
              </a:prstGeom>
              <a:blipFill>
                <a:blip r:embed="rId2"/>
                <a:stretch>
                  <a:fillRect l="-1099" t="-1037" r="-1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24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A9D43-4BBE-493C-45D1-BDFD5620111D}"/>
                  </a:ext>
                </a:extLst>
              </p:cNvPr>
              <p:cNvSpPr txBox="1"/>
              <p:nvPr/>
            </p:nvSpPr>
            <p:spPr>
              <a:xfrm>
                <a:off x="103317" y="27172"/>
                <a:ext cx="7302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Бор</a:t>
                </a:r>
                <a:r>
                  <a:rPr lang="ru-RU" sz="2400" dirty="0"/>
                  <a:t> </a:t>
                </a:r>
              </a:p>
              <a:p>
                <a:pPr lvl="1"/>
                <a:r>
                  <a:rPr lang="ru-RU" sz="2400" dirty="0"/>
                  <a:t>специализированная древовидная структура данных, предназначенная для хранения слов некоторого 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A9D43-4BBE-493C-45D1-BDFD5620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7" y="27172"/>
                <a:ext cx="7302495" cy="1569660"/>
              </a:xfrm>
              <a:prstGeom prst="rect">
                <a:avLst/>
              </a:prstGeom>
              <a:blipFill>
                <a:blip r:embed="rId2"/>
                <a:stretch>
                  <a:fillRect l="-1336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575628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575628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8065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106349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20967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304762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41129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503175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61290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300447E-2C40-4230-3A50-6EDE23877CC7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C88DCA-E504-8553-8373-6F7CA5EB05E3}"/>
              </a:ext>
            </a:extLst>
          </p:cNvPr>
          <p:cNvSpPr/>
          <p:nvPr/>
        </p:nvSpPr>
        <p:spPr>
          <a:xfrm>
            <a:off x="7942498" y="471249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D50CB78-7083-B144-1A86-D2FD70641843}"/>
              </a:ext>
            </a:extLst>
          </p:cNvPr>
          <p:cNvSpPr/>
          <p:nvPr/>
        </p:nvSpPr>
        <p:spPr>
          <a:xfrm>
            <a:off x="7991691" y="38331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6E841FC-7CED-4F52-3F92-6E7847DC167E}"/>
              </a:ext>
            </a:extLst>
          </p:cNvPr>
          <p:cNvSpPr/>
          <p:nvPr/>
        </p:nvSpPr>
        <p:spPr>
          <a:xfrm>
            <a:off x="8099217" y="2066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9A0BAAE-CBC2-7782-BA1D-6E4689A6272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59AB88-9282-30D9-DC1D-9F47D7D8C0CF}"/>
                  </a:ext>
                </a:extLst>
              </p:cNvPr>
              <p:cNvSpPr txBox="1"/>
              <p:nvPr/>
            </p:nvSpPr>
            <p:spPr>
              <a:xfrm>
                <a:off x="8743832" y="66439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59AB88-9282-30D9-DC1D-9F47D7D8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32" y="664396"/>
                <a:ext cx="3714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122FB0-F4E9-6A26-5736-B1E7FB1E0632}"/>
                  </a:ext>
                </a:extLst>
              </p:cNvPr>
              <p:cNvSpPr txBox="1"/>
              <p:nvPr/>
            </p:nvSpPr>
            <p:spPr>
              <a:xfrm>
                <a:off x="8395006" y="166724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122FB0-F4E9-6A26-5736-B1E7FB1E0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06" y="1667247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D966A74-93B9-9DC0-88EA-F1C413775AC8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8210819" y="1613875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F4ADF77-D7BB-4276-5E41-486493D8E4C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312224" y="256831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ABFCDB-BB3B-985A-0D77-C231681B08D0}"/>
                  </a:ext>
                </a:extLst>
              </p:cNvPr>
              <p:cNvSpPr txBox="1"/>
              <p:nvPr/>
            </p:nvSpPr>
            <p:spPr>
              <a:xfrm>
                <a:off x="8328126" y="248612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ABFCDB-BB3B-985A-0D77-C231681B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126" y="2486120"/>
                <a:ext cx="3714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F6F9D3B-DCBB-F5A9-5EB4-DDAA3A45523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8257162" y="3374196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72BCF9-9D49-C6AC-CC58-38CC0D955604}"/>
                  </a:ext>
                </a:extLst>
              </p:cNvPr>
              <p:cNvSpPr txBox="1"/>
              <p:nvPr/>
            </p:nvSpPr>
            <p:spPr>
              <a:xfrm>
                <a:off x="8264333" y="334064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72BCF9-9D49-C6AC-CC58-38CC0D955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33" y="3340646"/>
                <a:ext cx="3506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4567D47-1CB3-07DA-259B-00770A94EA92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 flipH="1">
            <a:off x="8207969" y="4334644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D20590-90BA-7317-F4A6-AA10EE3AF60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207969" y="5213935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EF8515A-B5D6-94BB-A8D1-6D6370CAB973}"/>
                  </a:ext>
                </a:extLst>
              </p:cNvPr>
              <p:cNvSpPr txBox="1"/>
              <p:nvPr/>
            </p:nvSpPr>
            <p:spPr>
              <a:xfrm>
                <a:off x="8264333" y="426754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EF8515A-B5D6-94BB-A8D1-6D6370CA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33" y="4267544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C2FAEE-6F62-4104-2D7F-2A6F5D63779D}"/>
                  </a:ext>
                </a:extLst>
              </p:cNvPr>
              <p:cNvSpPr txBox="1"/>
              <p:nvPr/>
            </p:nvSpPr>
            <p:spPr>
              <a:xfrm>
                <a:off x="8268094" y="516026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C2FAEE-6F62-4104-2D7F-2A6F5D637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94" y="5160262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Овал 81">
            <a:extLst>
              <a:ext uri="{FF2B5EF4-FFF2-40B4-BE49-F238E27FC236}">
                <a16:creationId xmlns:a16="http://schemas.microsoft.com/office/drawing/2014/main" id="{FE533CB0-32EF-E5C3-FEA5-E6D989C3EFDA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343343E9-E407-ED67-1286-C0FBA1FA4D40}"/>
              </a:ext>
            </a:extLst>
          </p:cNvPr>
          <p:cNvCxnSpPr>
            <a:stCxn id="6" idx="4"/>
            <a:endCxn id="82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13298DB-F750-F309-4B8E-6F6868EF1E66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9190060-DD09-A89C-1DD4-ADB680C67BD0}"/>
                  </a:ext>
                </a:extLst>
              </p:cNvPr>
              <p:cNvSpPr txBox="1"/>
              <p:nvPr/>
            </p:nvSpPr>
            <p:spPr>
              <a:xfrm>
                <a:off x="9150162" y="68772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9190060-DD09-A89C-1DD4-ADB680C67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162" y="687721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22CFA2-296B-BB73-2D4C-6F70A798CCE3}"/>
                  </a:ext>
                </a:extLst>
              </p:cNvPr>
              <p:cNvSpPr txBox="1"/>
              <p:nvPr/>
            </p:nvSpPr>
            <p:spPr>
              <a:xfrm>
                <a:off x="9162932" y="16278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22CFA2-296B-BB73-2D4C-6F70A798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1627881"/>
                <a:ext cx="3714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Овал 89">
            <a:extLst>
              <a:ext uri="{FF2B5EF4-FFF2-40B4-BE49-F238E27FC236}">
                <a16:creationId xmlns:a16="http://schemas.microsoft.com/office/drawing/2014/main" id="{431F9C51-30B1-F598-46CD-DB1DE4C620BC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84D3CB4-D56B-B499-8886-F7ED6A885622}"/>
              </a:ext>
            </a:extLst>
          </p:cNvPr>
          <p:cNvSpPr/>
          <p:nvPr/>
        </p:nvSpPr>
        <p:spPr>
          <a:xfrm>
            <a:off x="10034465" y="29116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D6474B2E-4DD3-A86C-95D1-7C22612987E2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A84D6B44-E710-D2EC-0C0B-534C185AB73E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6362AA1-7954-1FB5-F313-0F36F5C53164}"/>
              </a:ext>
            </a:extLst>
          </p:cNvPr>
          <p:cNvCxnSpPr>
            <a:stCxn id="83" idx="4"/>
            <a:endCxn id="90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C273706-A23A-7483-BE3E-5B0ACA754AF0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CE21DA48-E98A-A337-768C-6791EE62E1B3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0435393A-02B0-9CF9-B71E-36326629C71F}"/>
              </a:ext>
            </a:extLst>
          </p:cNvPr>
          <p:cNvCxnSpPr>
            <a:stCxn id="94" idx="4"/>
            <a:endCxn id="91" idx="0"/>
          </p:cNvCxnSpPr>
          <p:nvPr/>
        </p:nvCxnSpPr>
        <p:spPr>
          <a:xfrm>
            <a:off x="9181944" y="5271902"/>
            <a:ext cx="48392" cy="36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076ABD8-63C5-7F94-40EC-D765ECFF3A82}"/>
                  </a:ext>
                </a:extLst>
              </p:cNvPr>
              <p:cNvSpPr txBox="1"/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076ABD8-63C5-7F94-40EC-D765ECFF3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32" y="2575169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3D690B9-5F42-998E-CBFB-F14736466B13}"/>
                  </a:ext>
                </a:extLst>
              </p:cNvPr>
              <p:cNvSpPr txBox="1"/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3D690B9-5F42-998E-CBFB-F1473646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38" y="3435353"/>
                <a:ext cx="3714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8C4BD57-1829-4A7D-EB32-FB6540B376DB}"/>
                  </a:ext>
                </a:extLst>
              </p:cNvPr>
              <p:cNvSpPr txBox="1"/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8C4BD57-1829-4A7D-EB32-FB6540B37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657" y="4357810"/>
                <a:ext cx="36766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C46554-06F5-AF40-7A38-E7122FD8DBBE}"/>
                  </a:ext>
                </a:extLst>
              </p:cNvPr>
              <p:cNvSpPr txBox="1"/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C46554-06F5-AF40-7A38-E7122FD8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26" y="5164790"/>
                <a:ext cx="3714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Овал 109">
            <a:extLst>
              <a:ext uri="{FF2B5EF4-FFF2-40B4-BE49-F238E27FC236}">
                <a16:creationId xmlns:a16="http://schemas.microsoft.com/office/drawing/2014/main" id="{9F0C2712-AED4-6B00-027A-2742278376AC}"/>
              </a:ext>
            </a:extLst>
          </p:cNvPr>
          <p:cNvSpPr/>
          <p:nvPr/>
        </p:nvSpPr>
        <p:spPr>
          <a:xfrm>
            <a:off x="9850273" y="195578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6EF373DA-4D48-BFAB-0FE9-4B87CF7D640F}"/>
              </a:ext>
            </a:extLst>
          </p:cNvPr>
          <p:cNvSpPr/>
          <p:nvPr/>
        </p:nvSpPr>
        <p:spPr>
          <a:xfrm>
            <a:off x="9507802" y="109650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ACA064E8-350C-906C-CB48-B20EB8460642}"/>
              </a:ext>
            </a:extLst>
          </p:cNvPr>
          <p:cNvCxnSpPr>
            <a:cxnSpLocks/>
            <a:stCxn id="6" idx="4"/>
            <a:endCxn id="111" idx="0"/>
          </p:cNvCxnSpPr>
          <p:nvPr/>
        </p:nvCxnSpPr>
        <p:spPr>
          <a:xfrm>
            <a:off x="9137392" y="586405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4B208349-6728-773E-349C-F3A7319E4A41}"/>
              </a:ext>
            </a:extLst>
          </p:cNvPr>
          <p:cNvCxnSpPr>
            <a:stCxn id="111" idx="4"/>
            <a:endCxn id="110" idx="0"/>
          </p:cNvCxnSpPr>
          <p:nvPr/>
        </p:nvCxnSpPr>
        <p:spPr>
          <a:xfrm>
            <a:off x="9773273" y="1597949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35722AFA-8584-181E-ED63-8A106D587BEC}"/>
              </a:ext>
            </a:extLst>
          </p:cNvPr>
          <p:cNvCxnSpPr>
            <a:stCxn id="110" idx="4"/>
            <a:endCxn id="92" idx="0"/>
          </p:cNvCxnSpPr>
          <p:nvPr/>
        </p:nvCxnSpPr>
        <p:spPr>
          <a:xfrm>
            <a:off x="10115744" y="2457229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359E6233-A91E-64FC-F408-6B909ECFCA2E}"/>
              </a:ext>
            </a:extLst>
          </p:cNvPr>
          <p:cNvCxnSpPr>
            <a:stCxn id="92" idx="4"/>
            <a:endCxn id="9" idx="0"/>
          </p:cNvCxnSpPr>
          <p:nvPr/>
        </p:nvCxnSpPr>
        <p:spPr>
          <a:xfrm>
            <a:off x="10299936" y="3413088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55B5B4C-590B-8F0A-9990-D84056FB1630}"/>
                  </a:ext>
                </a:extLst>
              </p:cNvPr>
              <p:cNvSpPr txBox="1"/>
              <p:nvPr/>
            </p:nvSpPr>
            <p:spPr>
              <a:xfrm>
                <a:off x="9530064" y="647078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55B5B4C-590B-8F0A-9990-D84056FB1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64" y="647078"/>
                <a:ext cx="3506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09C5F04-3EED-DCBB-918C-E4ED84D89F2F}"/>
                  </a:ext>
                </a:extLst>
              </p:cNvPr>
              <p:cNvSpPr txBox="1"/>
              <p:nvPr/>
            </p:nvSpPr>
            <p:spPr>
              <a:xfrm>
                <a:off x="10007297" y="149337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09C5F04-3EED-DCBB-918C-E4ED84D8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297" y="1493377"/>
                <a:ext cx="3714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6B7C2FC-5A02-5DFD-8071-1CE09AF72AC8}"/>
                  </a:ext>
                </a:extLst>
              </p:cNvPr>
              <p:cNvSpPr txBox="1"/>
              <p:nvPr/>
            </p:nvSpPr>
            <p:spPr>
              <a:xfrm>
                <a:off x="10473113" y="329266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6B7C2FC-5A02-5DFD-8071-1CE09AF72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13" y="3292664"/>
                <a:ext cx="37144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2C9125-52F7-C5FB-99C0-75D19C2B7120}"/>
                  </a:ext>
                </a:extLst>
              </p:cNvPr>
              <p:cNvSpPr txBox="1"/>
              <p:nvPr/>
            </p:nvSpPr>
            <p:spPr>
              <a:xfrm>
                <a:off x="10218789" y="241871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2C9125-52F7-C5FB-99C0-75D19C2B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789" y="2418712"/>
                <a:ext cx="3676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7936748-F433-316F-67F4-24412AB5C3E6}"/>
                  </a:ext>
                </a:extLst>
              </p:cNvPr>
              <p:cNvSpPr txBox="1"/>
              <p:nvPr/>
            </p:nvSpPr>
            <p:spPr>
              <a:xfrm>
                <a:off x="1" y="1683783"/>
                <a:ext cx="688479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ru-RU" sz="2000" b="1" dirty="0"/>
                  <a:t>вершина дерева </a:t>
                </a:r>
                <a:r>
                  <a:rPr lang="ru-RU" sz="2000" dirty="0"/>
                  <a:t>содержит </a:t>
                </a:r>
              </a:p>
              <a:p>
                <a:pPr marL="800100" lvl="1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информацию о вершинах, в которые можно перейти по каждому допустимому символу (если переход по дуге с некоторым символом не возможен, то результат перехода будем обозначать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2000" dirty="0"/>
                  <a:t> </a:t>
                </a:r>
              </a:p>
              <a:p>
                <a:pPr marL="800100" lvl="1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пометку:   терминальная или   нет (вершина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терминальная, если строка, которая определяется последовательностью символов, встречающихся на дугах в пути от корня к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2000" dirty="0"/>
                  <a:t> есть в множестве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800100" lvl="1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терминальная вершина может хранить индекс слова в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ru-RU" sz="2000" b="1" dirty="0"/>
                  <a:t>дуге </a:t>
                </a:r>
                <a:r>
                  <a:rPr lang="ru-RU" sz="2000" dirty="0"/>
                  <a:t> ставится в соответствие символ строки</a:t>
                </a:r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7936748-F433-316F-67F4-24412AB5C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83783"/>
                <a:ext cx="6884792" cy="4093428"/>
              </a:xfrm>
              <a:prstGeom prst="rect">
                <a:avLst/>
              </a:prstGeom>
              <a:blipFill>
                <a:blip r:embed="rId19"/>
                <a:stretch>
                  <a:fillRect l="-797" t="-744" r="-886" b="-163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F475F040-E65C-CCFE-2A07-E6D631E5562D}"/>
              </a:ext>
            </a:extLst>
          </p:cNvPr>
          <p:cNvGrpSpPr/>
          <p:nvPr/>
        </p:nvGrpSpPr>
        <p:grpSpPr>
          <a:xfrm>
            <a:off x="10342681" y="3856365"/>
            <a:ext cx="530942" cy="501445"/>
            <a:chOff x="10693218" y="3911762"/>
            <a:chExt cx="530942" cy="501445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2BA801B-045F-C4BF-0B65-18BEE6BFDEFA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066D7EFE-7800-5850-D90B-D1EC719E4E55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9C07C1C-A7AD-A1DD-FE81-330E60E34C9C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1B4A150-1434-865A-C9FE-F856FE9453DF}"/>
              </a:ext>
            </a:extLst>
          </p:cNvPr>
          <p:cNvGrpSpPr/>
          <p:nvPr/>
        </p:nvGrpSpPr>
        <p:grpSpPr>
          <a:xfrm>
            <a:off x="8025927" y="2872751"/>
            <a:ext cx="530942" cy="501445"/>
            <a:chOff x="7607106" y="2851397"/>
            <a:chExt cx="530942" cy="501445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7385EDC6-5255-D20C-A938-0420FABE06B9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8FC00670-D403-715A-DADB-F645D2761C55}"/>
              </a:ext>
            </a:extLst>
          </p:cNvPr>
          <p:cNvGrpSpPr/>
          <p:nvPr/>
        </p:nvGrpSpPr>
        <p:grpSpPr>
          <a:xfrm>
            <a:off x="7926368" y="5529594"/>
            <a:ext cx="530942" cy="501445"/>
            <a:chOff x="6805502" y="6261919"/>
            <a:chExt cx="530942" cy="501445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8AB18A-EAB8-101B-946A-66F3BFA6F343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4A02EF6A-9D4D-D6B8-CC3D-F6AA29CF4136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CD121555-9378-0E8D-45A0-08FC7345E3FA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Овал 152">
            <a:extLst>
              <a:ext uri="{FF2B5EF4-FFF2-40B4-BE49-F238E27FC236}">
                <a16:creationId xmlns:a16="http://schemas.microsoft.com/office/drawing/2014/main" id="{599C7DB3-0823-195C-629E-0899AD744FF8}"/>
              </a:ext>
            </a:extLst>
          </p:cNvPr>
          <p:cNvSpPr/>
          <p:nvPr/>
        </p:nvSpPr>
        <p:spPr>
          <a:xfrm>
            <a:off x="7285493" y="20380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8D28CDB8-513D-5152-147C-A439B306838D}"/>
              </a:ext>
            </a:extLst>
          </p:cNvPr>
          <p:cNvSpPr/>
          <p:nvPr/>
        </p:nvSpPr>
        <p:spPr>
          <a:xfrm>
            <a:off x="7076522" y="291032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A61B45E6-9A46-1CA3-B7DD-3096C3AC15F4}"/>
              </a:ext>
            </a:extLst>
          </p:cNvPr>
          <p:cNvCxnSpPr>
            <a:stCxn id="8" idx="4"/>
            <a:endCxn id="153" idx="0"/>
          </p:cNvCxnSpPr>
          <p:nvPr/>
        </p:nvCxnSpPr>
        <p:spPr>
          <a:xfrm flipH="1">
            <a:off x="7550964" y="1613875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1EDF387-DE4E-7D4E-DBC5-AE30A2DE79E4}"/>
                  </a:ext>
                </a:extLst>
              </p:cNvPr>
              <p:cNvSpPr txBox="1"/>
              <p:nvPr/>
            </p:nvSpPr>
            <p:spPr>
              <a:xfrm>
                <a:off x="7822488" y="1709177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1EDF387-DE4E-7D4E-DBC5-AE30A2DE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88" y="1709177"/>
                <a:ext cx="3506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Прямая со стрелкой 172">
            <a:extLst>
              <a:ext uri="{FF2B5EF4-FFF2-40B4-BE49-F238E27FC236}">
                <a16:creationId xmlns:a16="http://schemas.microsoft.com/office/drawing/2014/main" id="{2BD87A79-7E73-A53D-4612-CC59734EA8B6}"/>
              </a:ext>
            </a:extLst>
          </p:cNvPr>
          <p:cNvCxnSpPr>
            <a:stCxn id="153" idx="4"/>
            <a:endCxn id="154" idx="0"/>
          </p:cNvCxnSpPr>
          <p:nvPr/>
        </p:nvCxnSpPr>
        <p:spPr>
          <a:xfrm flipH="1">
            <a:off x="7341993" y="2539495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835BAE6-8557-B78D-CDF4-960FF17588EC}"/>
                  </a:ext>
                </a:extLst>
              </p:cNvPr>
              <p:cNvSpPr txBox="1"/>
              <p:nvPr/>
            </p:nvSpPr>
            <p:spPr>
              <a:xfrm>
                <a:off x="7434420" y="252367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835BAE6-8557-B78D-CDF4-960FF1758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20" y="2523679"/>
                <a:ext cx="37144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3D5D83C9-092B-BCA4-4C03-98892E8C6BD6}"/>
              </a:ext>
            </a:extLst>
          </p:cNvPr>
          <p:cNvCxnSpPr>
            <a:stCxn id="154" idx="4"/>
            <a:endCxn id="155" idx="0"/>
          </p:cNvCxnSpPr>
          <p:nvPr/>
        </p:nvCxnSpPr>
        <p:spPr>
          <a:xfrm flipH="1">
            <a:off x="7266071" y="3411767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2A6969D-34B2-56BD-E38E-E401D0F50F75}"/>
                  </a:ext>
                </a:extLst>
              </p:cNvPr>
              <p:cNvSpPr txBox="1"/>
              <p:nvPr/>
            </p:nvSpPr>
            <p:spPr>
              <a:xfrm>
                <a:off x="7316082" y="342844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2A6969D-34B2-56BD-E38E-E401D0F50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82" y="3428448"/>
                <a:ext cx="36766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4E9B40EA-AD2D-A198-03E3-F00115405675}"/>
              </a:ext>
            </a:extLst>
          </p:cNvPr>
          <p:cNvGrpSpPr/>
          <p:nvPr/>
        </p:nvGrpSpPr>
        <p:grpSpPr>
          <a:xfrm>
            <a:off x="7000600" y="3794212"/>
            <a:ext cx="530942" cy="501445"/>
            <a:chOff x="6891250" y="3781582"/>
            <a:chExt cx="530942" cy="501445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36DA49E-C288-CFEC-7FED-A1FDC62D97C8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042BF961-63DD-50BC-0B7D-60E392928CBB}"/>
              </a:ext>
            </a:extLst>
          </p:cNvPr>
          <p:cNvGrpSpPr/>
          <p:nvPr/>
        </p:nvGrpSpPr>
        <p:grpSpPr>
          <a:xfrm>
            <a:off x="8964865" y="5641655"/>
            <a:ext cx="530942" cy="501445"/>
            <a:chOff x="8930834" y="5610054"/>
            <a:chExt cx="530942" cy="501445"/>
          </a:xfrm>
        </p:grpSpPr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4092021D-342A-8959-87EB-0602D1A8A8D5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EDE82D-A257-AB39-2D12-536EDA34FA36}"/>
                  </a:ext>
                </a:extLst>
              </p:cNvPr>
              <p:cNvSpPr txBox="1"/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EDE82D-A257-AB39-2D12-536EDA34F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6601317F-FDE9-DC99-461E-E60F8313DE72}"/>
              </a:ext>
            </a:extLst>
          </p:cNvPr>
          <p:cNvSpPr/>
          <p:nvPr/>
        </p:nvSpPr>
        <p:spPr>
          <a:xfrm>
            <a:off x="1913983" y="3428448"/>
            <a:ext cx="233082" cy="2405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8C8FB5D-2AD5-2FD2-761A-221F54924B8B}"/>
              </a:ext>
            </a:extLst>
          </p:cNvPr>
          <p:cNvSpPr/>
          <p:nvPr/>
        </p:nvSpPr>
        <p:spPr>
          <a:xfrm>
            <a:off x="4399388" y="3435353"/>
            <a:ext cx="233082" cy="2405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C6593B5-8500-4759-0B6B-D94C1FC6F05C}"/>
              </a:ext>
            </a:extLst>
          </p:cNvPr>
          <p:cNvCxnSpPr/>
          <p:nvPr/>
        </p:nvCxnSpPr>
        <p:spPr>
          <a:xfrm>
            <a:off x="541867" y="586405"/>
            <a:ext cx="0" cy="9654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02">
                <a:extLst>
                  <a:ext uri="{FF2B5EF4-FFF2-40B4-BE49-F238E27FC236}">
                    <a16:creationId xmlns:a16="http://schemas.microsoft.com/office/drawing/2014/main" id="{AC376767-5939-D86B-E67F-F400AFB8C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560703"/>
                  </p:ext>
                </p:extLst>
              </p:nvPr>
            </p:nvGraphicFramePr>
            <p:xfrm>
              <a:off x="6852925" y="-86778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572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57294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B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02">
                <a:extLst>
                  <a:ext uri="{FF2B5EF4-FFF2-40B4-BE49-F238E27FC236}">
                    <a16:creationId xmlns:a16="http://schemas.microsoft.com/office/drawing/2014/main" id="{AC376767-5939-D86B-E67F-F400AFB8C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560703"/>
                  </p:ext>
                </p:extLst>
              </p:nvPr>
            </p:nvGraphicFramePr>
            <p:xfrm>
              <a:off x="6852925" y="-86778"/>
              <a:ext cx="185913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55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  <a:gridCol w="309855">
                      <a:extLst>
                        <a:ext uri="{9D8B030D-6E8A-4147-A177-3AD203B41FA5}">
                          <a16:colId xmlns:a16="http://schemas.microsoft.com/office/drawing/2014/main" val="39045298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1961" r="-5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101961" r="-4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201961" r="-3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301961" r="-2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401961" r="-103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501961" r="-39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301961" t="-101667" r="-20392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8"/>
                          <a:stretch>
                            <a:fillRect l="-501961" t="-101667" r="-392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96D4203-FF85-0512-4E82-27463A85A5D8}"/>
              </a:ext>
            </a:extLst>
          </p:cNvPr>
          <p:cNvSpPr/>
          <p:nvPr/>
        </p:nvSpPr>
        <p:spPr>
          <a:xfrm>
            <a:off x="7527936" y="412521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5933223-3E6B-DABF-F0D9-1FB6C8AB67EF}"/>
              </a:ext>
            </a:extLst>
          </p:cNvPr>
          <p:cNvSpPr/>
          <p:nvPr/>
        </p:nvSpPr>
        <p:spPr>
          <a:xfrm>
            <a:off x="6913470" y="415790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D2ED422-2422-4B08-33F7-06356218D4D7}"/>
              </a:ext>
            </a:extLst>
          </p:cNvPr>
          <p:cNvSpPr/>
          <p:nvPr/>
        </p:nvSpPr>
        <p:spPr>
          <a:xfrm>
            <a:off x="7233688" y="412521"/>
            <a:ext cx="220123" cy="115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550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50885-57E6-41F0-B8B7-BFB7FAA9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954"/>
            <a:ext cx="9144000" cy="2387600"/>
          </a:xfrm>
        </p:spPr>
        <p:txBody>
          <a:bodyPr>
            <a:normAutofit/>
          </a:bodyPr>
          <a:lstStyle/>
          <a:p>
            <a:pPr fontAlgn="t"/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Как построить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+mn-lt"/>
              </a:rPr>
              <a:t>суфмас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за время O(|T|)?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43BA19-77FD-43FB-B0F1-0348161F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5464" y="6386801"/>
            <a:ext cx="3806536" cy="471199"/>
          </a:xfrm>
        </p:spPr>
        <p:txBody>
          <a:bodyPr/>
          <a:lstStyle/>
          <a:p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</a:rPr>
              <a:t>(а главное, зачем?)</a:t>
            </a:r>
            <a:endParaRPr lang="ru-BY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38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E6DD2-3789-47DB-8FBF-7AB2A962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Карккайнена</a:t>
            </a:r>
            <a:r>
              <a:rPr lang="ru-RU" dirty="0"/>
              <a:t>-Сандерса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4350D-4C96-4FCF-9A61-CFA0E407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 fontAlgn="t">
              <a:buNone/>
            </a:pPr>
            <a:r>
              <a:rPr lang="ru-RU" sz="2600" dirty="0"/>
              <a:t>Схема идеи: </a:t>
            </a:r>
          </a:p>
          <a:p>
            <a:pPr algn="just" fontAlgn="t"/>
            <a:r>
              <a:rPr lang="ru-RU" sz="2600" dirty="0"/>
              <a:t>Будем строить рекурсивно. </a:t>
            </a:r>
          </a:p>
          <a:p>
            <a:pPr fontAlgn="t"/>
            <a:r>
              <a:rPr lang="ru-RU" sz="2600" dirty="0"/>
              <a:t>Функция </a:t>
            </a:r>
            <a:r>
              <a:rPr 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BuildSuffArr</a:t>
            </a: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C)</a:t>
            </a:r>
            <a:r>
              <a:rPr lang="ru-RU" sz="2600" dirty="0"/>
              <a:t> </a:t>
            </a:r>
            <a:r>
              <a:rPr lang="en-US" sz="2600" dirty="0"/>
              <a:t> </a:t>
            </a:r>
            <a:r>
              <a:rPr lang="ru-RU" sz="2600" dirty="0"/>
              <a:t>возьмёт строку и вернёт построенный </a:t>
            </a:r>
            <a:r>
              <a:rPr lang="ru-RU" sz="2600" dirty="0" err="1"/>
              <a:t>суффиксный</a:t>
            </a:r>
            <a:r>
              <a:rPr lang="ru-RU" sz="2600" dirty="0"/>
              <a:t> массив этой строки. </a:t>
            </a:r>
          </a:p>
          <a:p>
            <a:pPr algn="just" fontAlgn="t"/>
            <a:r>
              <a:rPr lang="ru-RU" sz="2600" dirty="0"/>
              <a:t>Принимать строку она будет в виде массива классов эквивалентности, то есть на первом этапе, к примеру, заменим каждый символ строки его номером в алфавите. </a:t>
            </a:r>
          </a:p>
          <a:p>
            <a:pPr algn="just" fontAlgn="t"/>
            <a:r>
              <a:rPr lang="ru-RU" sz="2600" dirty="0"/>
              <a:t>Внутри функции произойдёт один рекурсивный вызов себя на данных меньшего размера, а также некоторые манипуляции, подробно про которые далее.</a:t>
            </a:r>
          </a:p>
        </p:txBody>
      </p:sp>
    </p:spTree>
    <p:extLst>
      <p:ext uri="{BB962C8B-B14F-4D97-AF65-F5344CB8AC3E}">
        <p14:creationId xmlns:p14="http://schemas.microsoft.com/office/powerpoint/2010/main" val="17819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D49A8-CFCA-4BFA-94D9-08DABD723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600" dirty="0"/>
                  <a:t>Разделим суффиксы строки на три категории: </a:t>
                </a:r>
                <a:r>
                  <a:rPr lang="ru-RU" sz="2600" b="1" dirty="0"/>
                  <a:t>0-</a:t>
                </a:r>
                <a:r>
                  <a:rPr lang="ru-RU" sz="2600" dirty="0"/>
                  <a:t>суффиксы, </a:t>
                </a:r>
                <a:r>
                  <a:rPr lang="ru-RU" sz="2600" b="1" dirty="0"/>
                  <a:t>1-</a:t>
                </a:r>
                <a:r>
                  <a:rPr lang="ru-RU" sz="2600" dirty="0"/>
                  <a:t>суффиксы и </a:t>
                </a:r>
                <a:r>
                  <a:rPr lang="ru-RU" sz="2600" b="1" dirty="0"/>
                  <a:t>2-</a:t>
                </a:r>
                <a:r>
                  <a:rPr lang="ru-RU" sz="2600" dirty="0"/>
                  <a:t>суффиксы по остатку от деления на 3 (индексация с нуля)</a:t>
                </a:r>
                <a:endParaRPr lang="en-US" sz="2600" dirty="0"/>
              </a:p>
              <a:p>
                <a:pPr algn="just"/>
                <a:r>
                  <a:rPr lang="ru-RU" sz="2600" dirty="0"/>
                  <a:t>В примере, </a:t>
                </a:r>
                <a:r>
                  <a:rPr lang="en-US" sz="2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boba</a:t>
                </a:r>
                <a:r>
                  <a:rPr lang="en-US" sz="2600" dirty="0"/>
                  <a:t>  –  </a:t>
                </a:r>
                <a:r>
                  <a:rPr lang="en-US" sz="2600" b="1" dirty="0"/>
                  <a:t>1-</a:t>
                </a:r>
                <a:r>
                  <a:rPr lang="ru-RU" sz="2600" dirty="0"/>
                  <a:t>суффикс, </a:t>
                </a:r>
                <a:r>
                  <a:rPr lang="en-US" sz="26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</a:t>
                </a:r>
                <a:r>
                  <a:rPr lang="en-US" sz="2600" dirty="0"/>
                  <a:t>  –  </a:t>
                </a:r>
                <a:r>
                  <a:rPr lang="en-US" sz="2600" b="1" dirty="0"/>
                  <a:t>0-</a:t>
                </a:r>
                <a:r>
                  <a:rPr lang="ru-RU" sz="2600" dirty="0"/>
                  <a:t>суффикс</a:t>
                </a:r>
                <a:endParaRPr lang="en-US" sz="2600" dirty="0"/>
              </a:p>
              <a:p>
                <a:pPr algn="just"/>
                <a:r>
                  <a:rPr lang="ru-RU" sz="2600" dirty="0"/>
                  <a:t>Обозначим упорядоченную тройку символов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 dirty="0" err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6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600" dirty="0"/>
                  <a:t> как </a:t>
                </a:r>
                <a14:m>
                  <m:oMath xmlns:m="http://schemas.openxmlformats.org/officeDocument/2006/math">
                    <m:r>
                      <a:rPr lang="ru-RU" sz="260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600" dirty="0"/>
              </a:p>
              <a:p>
                <a:pPr algn="just"/>
                <a:r>
                  <a:rPr lang="ru-RU" sz="2600" dirty="0"/>
                  <a:t>Определим, в каком порядке </a:t>
                </a:r>
                <a:r>
                  <a:rPr lang="ru-RU" sz="2600" b="1" dirty="0"/>
                  <a:t>1-</a:t>
                </a:r>
                <a:r>
                  <a:rPr lang="ru-RU" sz="2600" dirty="0"/>
                  <a:t>суффиксы и </a:t>
                </a:r>
                <a:r>
                  <a:rPr lang="ru-RU" sz="2600" b="1" dirty="0"/>
                  <a:t>2-</a:t>
                </a:r>
                <a:r>
                  <a:rPr lang="ru-RU" sz="2600" dirty="0"/>
                  <a:t>суффиксы будут выстроены в итоговом </a:t>
                </a:r>
                <a:r>
                  <a:rPr lang="ru-RU" sz="2600" dirty="0" err="1"/>
                  <a:t>суфмасе</a:t>
                </a:r>
                <a:r>
                  <a:rPr lang="ru-RU" sz="2600" dirty="0"/>
                  <a:t>. Зная этот порядок, позже мы сможем определить и порядок </a:t>
                </a:r>
                <a:r>
                  <a:rPr lang="ru-RU" sz="2600" b="1" dirty="0"/>
                  <a:t>0-</a:t>
                </a:r>
                <a:r>
                  <a:rPr lang="ru-RU" sz="2600" dirty="0"/>
                  <a:t>суффиксов.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D49A8-CFCA-4BFA-94D9-08DABD723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>
                <a:blip r:embed="rId2"/>
                <a:stretch>
                  <a:fillRect l="-928" t="-2101" r="-98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EC07D40-1F47-4447-B711-CFFDF014A5C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7160"/>
          <a:ext cx="8128000" cy="1082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808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21897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21379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84037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2527624"/>
                    </a:ext>
                  </a:extLst>
                </a:gridCol>
              </a:tblGrid>
              <a:tr h="5412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99697"/>
                  </a:ext>
                </a:extLst>
              </a:tr>
              <a:tr h="5412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BY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9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4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95BF5-B685-4CAB-8FC6-020C540D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1" y="0"/>
            <a:ext cx="10515600" cy="1325563"/>
          </a:xfrm>
        </p:spPr>
        <p:txBody>
          <a:bodyPr/>
          <a:lstStyle/>
          <a:p>
            <a:r>
              <a:rPr lang="ru-RU" dirty="0"/>
              <a:t>Новый алфавит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8B7464-4E7B-47F2-83BB-31DA4058E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52602"/>
                <a:ext cx="10515600" cy="179003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ru-RU" sz="2600" dirty="0"/>
                  <a:t>Для этого рассмотрим строку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ru-RU" sz="2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6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600" dirty="0"/>
                  <a:t> (</a:t>
                </a:r>
                <a:r>
                  <a:rPr lang="ru-RU" sz="2600" dirty="0"/>
                  <a:t>за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600" dirty="0"/>
                  <a:t> примем </a:t>
                </a:r>
                <a14:m>
                  <m:oMath xmlns:m="http://schemas.openxmlformats.org/officeDocument/2006/math">
                    <m:r>
                      <a:rPr lang="ru-RU" sz="2600" b="0" i="0" smtClean="0">
                        <a:latin typeface="Cambria Math" panose="02040503050406030204" pitchFamily="18" charset="0"/>
                      </a:rPr>
                      <m:t>3∗</m:t>
                    </m:r>
                    <m:d>
                      <m:dPr>
                        <m:begChr m:val="⌈"/>
                        <m:endChr m:val="⌉"/>
                        <m:ctrlPr>
                          <a:rPr lang="ru-RU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600" dirty="0"/>
                  <a:t>, при необходимости </a:t>
                </a:r>
                <a:r>
                  <a:rPr lang="ru-RU" sz="2600" dirty="0" err="1"/>
                  <a:t>допихнув</a:t>
                </a:r>
                <a:r>
                  <a:rPr lang="ru-RU" sz="2600" dirty="0"/>
                  <a:t> в конец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символы </a:t>
                </a:r>
                <a:r>
                  <a:rPr lang="en-US" sz="26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en-US" sz="2600" dirty="0"/>
                  <a:t>)</a:t>
                </a:r>
                <a:r>
                  <a:rPr lang="ru-RU" sz="2600" dirty="0"/>
                  <a:t>, в которой подряд выписаны сначала все </a:t>
                </a:r>
                <a:r>
                  <a:rPr lang="ru-RU" sz="2600" b="1" dirty="0"/>
                  <a:t>1-</a:t>
                </a:r>
                <a:r>
                  <a:rPr lang="ru-RU" sz="2600" dirty="0"/>
                  <a:t>тройки, затем все </a:t>
                </a:r>
                <a:r>
                  <a:rPr lang="ru-RU" sz="2600" b="1" dirty="0"/>
                  <a:t>2-</a:t>
                </a:r>
                <a:r>
                  <a:rPr lang="ru-RU" sz="2600" dirty="0"/>
                  <a:t>тройки. Перекодируем </a:t>
                </a:r>
                <a14:m>
                  <m:oMath xmlns:m="http://schemas.openxmlformats.org/officeDocument/2006/math">
                    <m:r>
                      <a:rPr lang="ru-RU" sz="2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600" dirty="0"/>
                  <a:t> в новый алфавит на множестве всех </a:t>
                </a:r>
                <a14:m>
                  <m:oMath xmlns:m="http://schemas.openxmlformats.org/officeDocument/2006/math">
                    <m:r>
                      <a:rPr lang="ru-RU" sz="260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ru-RU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6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600" dirty="0"/>
                  <a:t>. А чтобы отсортировать тройки, вспомним </a:t>
                </a:r>
                <a:r>
                  <a:rPr lang="ru-RU" sz="2600" i="1" dirty="0"/>
                  <a:t>сортировку подсчётом</a:t>
                </a:r>
                <a:r>
                  <a:rPr lang="ru-RU" sz="2600" dirty="0"/>
                  <a:t> из предыдущего алгоритма.</a:t>
                </a:r>
              </a:p>
              <a:p>
                <a:pPr algn="just"/>
                <a:endParaRPr lang="ru-BY" sz="2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8B7464-4E7B-47F2-83BB-31DA4058E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52602"/>
                <a:ext cx="10515600" cy="1790030"/>
              </a:xfrm>
              <a:blipFill>
                <a:blip r:embed="rId2"/>
                <a:stretch>
                  <a:fillRect l="-754" t="-1706" r="-928" b="-34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9FCE7977-9A12-4CF1-BEBC-A368D819CF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1986" y="2974097"/>
              <a:ext cx="10068028" cy="3503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9579">
                      <a:extLst>
                        <a:ext uri="{9D8B030D-6E8A-4147-A177-3AD203B41FA5}">
                          <a16:colId xmlns:a16="http://schemas.microsoft.com/office/drawing/2014/main" val="240507905"/>
                        </a:ext>
                      </a:extLst>
                    </a:gridCol>
                    <a:gridCol w="564651">
                      <a:extLst>
                        <a:ext uri="{9D8B030D-6E8A-4147-A177-3AD203B41FA5}">
                          <a16:colId xmlns:a16="http://schemas.microsoft.com/office/drawing/2014/main" val="2163674924"/>
                        </a:ext>
                      </a:extLst>
                    </a:gridCol>
                    <a:gridCol w="564651">
                      <a:extLst>
                        <a:ext uri="{9D8B030D-6E8A-4147-A177-3AD203B41FA5}">
                          <a16:colId xmlns:a16="http://schemas.microsoft.com/office/drawing/2014/main" val="2691220560"/>
                        </a:ext>
                      </a:extLst>
                    </a:gridCol>
                    <a:gridCol w="1786873">
                      <a:extLst>
                        <a:ext uri="{9D8B030D-6E8A-4147-A177-3AD203B41FA5}">
                          <a16:colId xmlns:a16="http://schemas.microsoft.com/office/drawing/2014/main" val="1117117243"/>
                        </a:ext>
                      </a:extLst>
                    </a:gridCol>
                    <a:gridCol w="2887717">
                      <a:extLst>
                        <a:ext uri="{9D8B030D-6E8A-4147-A177-3AD203B41FA5}">
                          <a16:colId xmlns:a16="http://schemas.microsoft.com/office/drawing/2014/main" val="2910314662"/>
                        </a:ext>
                      </a:extLst>
                    </a:gridCol>
                    <a:gridCol w="1343791">
                      <a:extLst>
                        <a:ext uri="{9D8B030D-6E8A-4147-A177-3AD203B41FA5}">
                          <a16:colId xmlns:a16="http://schemas.microsoft.com/office/drawing/2014/main" val="4215436111"/>
                        </a:ext>
                      </a:extLst>
                    </a:gridCol>
                    <a:gridCol w="2220766">
                      <a:extLst>
                        <a:ext uri="{9D8B030D-6E8A-4147-A177-3AD203B41FA5}">
                          <a16:colId xmlns:a16="http://schemas.microsoft.com/office/drawing/2014/main" val="3864135725"/>
                        </a:ext>
                      </a:extLst>
                    </a:gridCol>
                  </a:tblGrid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index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 порядке сортировки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нумеруем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 новом алфавите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0101245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(A, B, O)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(A, #, #)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9170831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(A, B, O)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3872031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(O, B, O)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(B, A, #)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301565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942750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(O, B, A)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6568828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A, #)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(O, B, A)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9725530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(A, #, #)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(O, B, O)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102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9FCE7977-9A12-4CF1-BEBC-A368D819CF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4509160"/>
                  </p:ext>
                </p:extLst>
              </p:nvPr>
            </p:nvGraphicFramePr>
            <p:xfrm>
              <a:off x="1061986" y="2974097"/>
              <a:ext cx="10068028" cy="3503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9579">
                      <a:extLst>
                        <a:ext uri="{9D8B030D-6E8A-4147-A177-3AD203B41FA5}">
                          <a16:colId xmlns:a16="http://schemas.microsoft.com/office/drawing/2014/main" val="240507905"/>
                        </a:ext>
                      </a:extLst>
                    </a:gridCol>
                    <a:gridCol w="564651">
                      <a:extLst>
                        <a:ext uri="{9D8B030D-6E8A-4147-A177-3AD203B41FA5}">
                          <a16:colId xmlns:a16="http://schemas.microsoft.com/office/drawing/2014/main" val="2163674924"/>
                        </a:ext>
                      </a:extLst>
                    </a:gridCol>
                    <a:gridCol w="564651">
                      <a:extLst>
                        <a:ext uri="{9D8B030D-6E8A-4147-A177-3AD203B41FA5}">
                          <a16:colId xmlns:a16="http://schemas.microsoft.com/office/drawing/2014/main" val="2691220560"/>
                        </a:ext>
                      </a:extLst>
                    </a:gridCol>
                    <a:gridCol w="1786873">
                      <a:extLst>
                        <a:ext uri="{9D8B030D-6E8A-4147-A177-3AD203B41FA5}">
                          <a16:colId xmlns:a16="http://schemas.microsoft.com/office/drawing/2014/main" val="1117117243"/>
                        </a:ext>
                      </a:extLst>
                    </a:gridCol>
                    <a:gridCol w="2887717">
                      <a:extLst>
                        <a:ext uri="{9D8B030D-6E8A-4147-A177-3AD203B41FA5}">
                          <a16:colId xmlns:a16="http://schemas.microsoft.com/office/drawing/2014/main" val="2910314662"/>
                        </a:ext>
                      </a:extLst>
                    </a:gridCol>
                    <a:gridCol w="1343791">
                      <a:extLst>
                        <a:ext uri="{9D8B030D-6E8A-4147-A177-3AD203B41FA5}">
                          <a16:colId xmlns:a16="http://schemas.microsoft.com/office/drawing/2014/main" val="4215436111"/>
                        </a:ext>
                      </a:extLst>
                    </a:gridCol>
                    <a:gridCol w="2220766">
                      <a:extLst>
                        <a:ext uri="{9D8B030D-6E8A-4147-A177-3AD203B41FA5}">
                          <a16:colId xmlns:a16="http://schemas.microsoft.com/office/drawing/2014/main" val="3864135725"/>
                        </a:ext>
                      </a:extLst>
                    </a:gridCol>
                  </a:tblGrid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index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087" t="-1389" r="-1575000" b="-7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3656" t="-1389" r="-1458065" b="-7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730" t="-1389" r="-362799" b="-7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 порядке сортировки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нумеруем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 новом алфавите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0101245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(A, B, O)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(A, #, #)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9170831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(A, B, O)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3872031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(O, B, O)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(B, A, #)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301565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942750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(O, B, A)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6568828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A, #)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(O, B, A)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D9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9725530"/>
                      </a:ext>
                    </a:extLst>
                  </a:tr>
                  <a:tr h="437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(A, #, #)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(O, B, O)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 anchor="ctr">
                        <a:solidFill>
                          <a:srgbClr val="FFC9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1022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1728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03D9CC6-AB14-4409-9E9A-6238F30995A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35130" y="353596"/>
              <a:ext cx="10721740" cy="11188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531">
                      <a:extLst>
                        <a:ext uri="{9D8B030D-6E8A-4147-A177-3AD203B41FA5}">
                          <a16:colId xmlns:a16="http://schemas.microsoft.com/office/drawing/2014/main" val="3242380675"/>
                        </a:ext>
                      </a:extLst>
                    </a:gridCol>
                    <a:gridCol w="2396691">
                      <a:extLst>
                        <a:ext uri="{9D8B030D-6E8A-4147-A177-3AD203B41FA5}">
                          <a16:colId xmlns:a16="http://schemas.microsoft.com/office/drawing/2014/main" val="908864056"/>
                        </a:ext>
                      </a:extLst>
                    </a:gridCol>
                    <a:gridCol w="2521819">
                      <a:extLst>
                        <a:ext uri="{9D8B030D-6E8A-4147-A177-3AD203B41FA5}">
                          <a16:colId xmlns:a16="http://schemas.microsoft.com/office/drawing/2014/main" val="2027273931"/>
                        </a:ext>
                      </a:extLst>
                    </a:gridCol>
                    <a:gridCol w="2598821">
                      <a:extLst>
                        <a:ext uri="{9D8B030D-6E8A-4147-A177-3AD203B41FA5}">
                          <a16:colId xmlns:a16="http://schemas.microsoft.com/office/drawing/2014/main" val="1041434774"/>
                        </a:ext>
                      </a:extLst>
                    </a:gridCol>
                    <a:gridCol w="2620878">
                      <a:extLst>
                        <a:ext uri="{9D8B030D-6E8A-4147-A177-3AD203B41FA5}">
                          <a16:colId xmlns:a16="http://schemas.microsoft.com/office/drawing/2014/main" val="1054406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20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BOB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OBA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OBO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BA#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10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901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03D9CC6-AB14-4409-9E9A-6238F30995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788807"/>
                  </p:ext>
                </p:extLst>
              </p:nvPr>
            </p:nvGraphicFramePr>
            <p:xfrm>
              <a:off x="735130" y="353596"/>
              <a:ext cx="10721740" cy="11188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531">
                      <a:extLst>
                        <a:ext uri="{9D8B030D-6E8A-4147-A177-3AD203B41FA5}">
                          <a16:colId xmlns:a16="http://schemas.microsoft.com/office/drawing/2014/main" val="3242380675"/>
                        </a:ext>
                      </a:extLst>
                    </a:gridCol>
                    <a:gridCol w="2396691">
                      <a:extLst>
                        <a:ext uri="{9D8B030D-6E8A-4147-A177-3AD203B41FA5}">
                          <a16:colId xmlns:a16="http://schemas.microsoft.com/office/drawing/2014/main" val="908864056"/>
                        </a:ext>
                      </a:extLst>
                    </a:gridCol>
                    <a:gridCol w="2521819">
                      <a:extLst>
                        <a:ext uri="{9D8B030D-6E8A-4147-A177-3AD203B41FA5}">
                          <a16:colId xmlns:a16="http://schemas.microsoft.com/office/drawing/2014/main" val="2027273931"/>
                        </a:ext>
                      </a:extLst>
                    </a:gridCol>
                    <a:gridCol w="2598821">
                      <a:extLst>
                        <a:ext uri="{9D8B030D-6E8A-4147-A177-3AD203B41FA5}">
                          <a16:colId xmlns:a16="http://schemas.microsoft.com/office/drawing/2014/main" val="1041434774"/>
                        </a:ext>
                      </a:extLst>
                    </a:gridCol>
                    <a:gridCol w="2620878">
                      <a:extLst>
                        <a:ext uri="{9D8B030D-6E8A-4147-A177-3AD203B41FA5}">
                          <a16:colId xmlns:a16="http://schemas.microsoft.com/office/drawing/2014/main" val="1054406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8197" r="-173541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20812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106452" r="-173541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BOB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OBA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OBO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BA#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10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209836" r="-17354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9019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1872092D-36E7-4608-A1AC-60633D735A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71008" y="2967665"/>
              <a:ext cx="6849981" cy="353673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90229">
                      <a:extLst>
                        <a:ext uri="{9D8B030D-6E8A-4147-A177-3AD203B41FA5}">
                          <a16:colId xmlns:a16="http://schemas.microsoft.com/office/drawing/2014/main" val="240507905"/>
                        </a:ext>
                      </a:extLst>
                    </a:gridCol>
                    <a:gridCol w="955808">
                      <a:extLst>
                        <a:ext uri="{9D8B030D-6E8A-4147-A177-3AD203B41FA5}">
                          <a16:colId xmlns:a16="http://schemas.microsoft.com/office/drawing/2014/main" val="2691220560"/>
                        </a:ext>
                      </a:extLst>
                    </a:gridCol>
                    <a:gridCol w="2550157">
                      <a:extLst>
                        <a:ext uri="{9D8B030D-6E8A-4147-A177-3AD203B41FA5}">
                          <a16:colId xmlns:a16="http://schemas.microsoft.com/office/drawing/2014/main" val="1117117243"/>
                        </a:ext>
                      </a:extLst>
                    </a:gridCol>
                    <a:gridCol w="1053787">
                      <a:extLst>
                        <a:ext uri="{9D8B030D-6E8A-4147-A177-3AD203B41FA5}">
                          <a16:colId xmlns:a16="http://schemas.microsoft.com/office/drawing/2014/main" val="3864135725"/>
                        </a:ext>
                      </a:extLst>
                    </a:gridCol>
                  </a:tblGrid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index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0101245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(A, B, O)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9170831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3872031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(O, B, O)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301565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942750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(O, B, A)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6568828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A, #)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9725530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(A, #, #)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102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1872092D-36E7-4608-A1AC-60633D735A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040898"/>
                  </p:ext>
                </p:extLst>
              </p:nvPr>
            </p:nvGraphicFramePr>
            <p:xfrm>
              <a:off x="2671008" y="2967665"/>
              <a:ext cx="6849981" cy="353673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290229">
                      <a:extLst>
                        <a:ext uri="{9D8B030D-6E8A-4147-A177-3AD203B41FA5}">
                          <a16:colId xmlns:a16="http://schemas.microsoft.com/office/drawing/2014/main" val="240507905"/>
                        </a:ext>
                      </a:extLst>
                    </a:gridCol>
                    <a:gridCol w="955808">
                      <a:extLst>
                        <a:ext uri="{9D8B030D-6E8A-4147-A177-3AD203B41FA5}">
                          <a16:colId xmlns:a16="http://schemas.microsoft.com/office/drawing/2014/main" val="2691220560"/>
                        </a:ext>
                      </a:extLst>
                    </a:gridCol>
                    <a:gridCol w="2550157">
                      <a:extLst>
                        <a:ext uri="{9D8B030D-6E8A-4147-A177-3AD203B41FA5}">
                          <a16:colId xmlns:a16="http://schemas.microsoft.com/office/drawing/2014/main" val="1117117243"/>
                        </a:ext>
                      </a:extLst>
                    </a:gridCol>
                    <a:gridCol w="1053787">
                      <a:extLst>
                        <a:ext uri="{9D8B030D-6E8A-4147-A177-3AD203B41FA5}">
                          <a16:colId xmlns:a16="http://schemas.microsoft.com/office/drawing/2014/main" val="3864135725"/>
                        </a:ext>
                      </a:extLst>
                    </a:gridCol>
                  </a:tblGrid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index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0127" t="-1370" r="-379618" b="-709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7751" t="-1370" r="-42584" b="-709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289" t="-1370" r="-2890" b="-7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101245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(A, B, O)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9170831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3872031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(O, B, O)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301565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O, B)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942750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(O, B, A)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6568828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(B, A, #)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9725530"/>
                      </a:ext>
                    </a:extLst>
                  </a:tr>
                  <a:tr h="44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(A, #, #)</a:t>
                          </a:r>
                          <a:endParaRPr lang="ru-BY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1022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E85B9DFF-DE21-4FC3-8298-7E4080782D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5130" y="1472403"/>
              <a:ext cx="10721738" cy="76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531">
                      <a:extLst>
                        <a:ext uri="{9D8B030D-6E8A-4147-A177-3AD203B41FA5}">
                          <a16:colId xmlns:a16="http://schemas.microsoft.com/office/drawing/2014/main" val="2352961635"/>
                        </a:ext>
                      </a:extLst>
                    </a:gridCol>
                    <a:gridCol w="770621">
                      <a:extLst>
                        <a:ext uri="{9D8B030D-6E8A-4147-A177-3AD203B41FA5}">
                          <a16:colId xmlns:a16="http://schemas.microsoft.com/office/drawing/2014/main" val="864144068"/>
                        </a:ext>
                      </a:extLst>
                    </a:gridCol>
                    <a:gridCol w="816719">
                      <a:extLst>
                        <a:ext uri="{9D8B030D-6E8A-4147-A177-3AD203B41FA5}">
                          <a16:colId xmlns:a16="http://schemas.microsoft.com/office/drawing/2014/main" val="758701053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2251180780"/>
                        </a:ext>
                      </a:extLst>
                    </a:gridCol>
                    <a:gridCol w="827773">
                      <a:extLst>
                        <a:ext uri="{9D8B030D-6E8A-4147-A177-3AD203B41FA5}">
                          <a16:colId xmlns:a16="http://schemas.microsoft.com/office/drawing/2014/main" val="4210123703"/>
                        </a:ext>
                      </a:extLst>
                    </a:gridCol>
                    <a:gridCol w="856648">
                      <a:extLst>
                        <a:ext uri="{9D8B030D-6E8A-4147-A177-3AD203B41FA5}">
                          <a16:colId xmlns:a16="http://schemas.microsoft.com/office/drawing/2014/main" val="340030384"/>
                        </a:ext>
                      </a:extLst>
                    </a:gridCol>
                    <a:gridCol w="845138">
                      <a:extLst>
                        <a:ext uri="{9D8B030D-6E8A-4147-A177-3AD203B41FA5}">
                          <a16:colId xmlns:a16="http://schemas.microsoft.com/office/drawing/2014/main" val="3889312717"/>
                        </a:ext>
                      </a:extLst>
                    </a:gridCol>
                    <a:gridCol w="848909">
                      <a:extLst>
                        <a:ext uri="{9D8B030D-6E8A-4147-A177-3AD203B41FA5}">
                          <a16:colId xmlns:a16="http://schemas.microsoft.com/office/drawing/2014/main" val="4166082316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457703073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1073880719"/>
                        </a:ext>
                      </a:extLst>
                    </a:gridCol>
                    <a:gridCol w="856648">
                      <a:extLst>
                        <a:ext uri="{9D8B030D-6E8A-4147-A177-3AD203B41FA5}">
                          <a16:colId xmlns:a16="http://schemas.microsoft.com/office/drawing/2014/main" val="691956121"/>
                        </a:ext>
                      </a:extLst>
                    </a:gridCol>
                    <a:gridCol w="875870">
                      <a:extLst>
                        <a:ext uri="{9D8B030D-6E8A-4147-A177-3AD203B41FA5}">
                          <a16:colId xmlns:a16="http://schemas.microsoft.com/office/drawing/2014/main" val="1350771633"/>
                        </a:ext>
                      </a:extLst>
                    </a:gridCol>
                    <a:gridCol w="888358">
                      <a:extLst>
                        <a:ext uri="{9D8B030D-6E8A-4147-A177-3AD203B41FA5}">
                          <a16:colId xmlns:a16="http://schemas.microsoft.com/office/drawing/2014/main" val="1897817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4777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</a:t>
                          </a:r>
                          <a:endParaRPr lang="ru-BY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2066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E85B9DFF-DE21-4FC3-8298-7E4080782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882159"/>
                  </p:ext>
                </p:extLst>
              </p:nvPr>
            </p:nvGraphicFramePr>
            <p:xfrm>
              <a:off x="735130" y="1472403"/>
              <a:ext cx="10721738" cy="76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531">
                      <a:extLst>
                        <a:ext uri="{9D8B030D-6E8A-4147-A177-3AD203B41FA5}">
                          <a16:colId xmlns:a16="http://schemas.microsoft.com/office/drawing/2014/main" val="2352961635"/>
                        </a:ext>
                      </a:extLst>
                    </a:gridCol>
                    <a:gridCol w="770621">
                      <a:extLst>
                        <a:ext uri="{9D8B030D-6E8A-4147-A177-3AD203B41FA5}">
                          <a16:colId xmlns:a16="http://schemas.microsoft.com/office/drawing/2014/main" val="864144068"/>
                        </a:ext>
                      </a:extLst>
                    </a:gridCol>
                    <a:gridCol w="816719">
                      <a:extLst>
                        <a:ext uri="{9D8B030D-6E8A-4147-A177-3AD203B41FA5}">
                          <a16:colId xmlns:a16="http://schemas.microsoft.com/office/drawing/2014/main" val="758701053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2251180780"/>
                        </a:ext>
                      </a:extLst>
                    </a:gridCol>
                    <a:gridCol w="827773">
                      <a:extLst>
                        <a:ext uri="{9D8B030D-6E8A-4147-A177-3AD203B41FA5}">
                          <a16:colId xmlns:a16="http://schemas.microsoft.com/office/drawing/2014/main" val="4210123703"/>
                        </a:ext>
                      </a:extLst>
                    </a:gridCol>
                    <a:gridCol w="856648">
                      <a:extLst>
                        <a:ext uri="{9D8B030D-6E8A-4147-A177-3AD203B41FA5}">
                          <a16:colId xmlns:a16="http://schemas.microsoft.com/office/drawing/2014/main" val="340030384"/>
                        </a:ext>
                      </a:extLst>
                    </a:gridCol>
                    <a:gridCol w="845138">
                      <a:extLst>
                        <a:ext uri="{9D8B030D-6E8A-4147-A177-3AD203B41FA5}">
                          <a16:colId xmlns:a16="http://schemas.microsoft.com/office/drawing/2014/main" val="3889312717"/>
                        </a:ext>
                      </a:extLst>
                    </a:gridCol>
                    <a:gridCol w="848909">
                      <a:extLst>
                        <a:ext uri="{9D8B030D-6E8A-4147-A177-3AD203B41FA5}">
                          <a16:colId xmlns:a16="http://schemas.microsoft.com/office/drawing/2014/main" val="4166082316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457703073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1073880719"/>
                        </a:ext>
                      </a:extLst>
                    </a:gridCol>
                    <a:gridCol w="856648">
                      <a:extLst>
                        <a:ext uri="{9D8B030D-6E8A-4147-A177-3AD203B41FA5}">
                          <a16:colId xmlns:a16="http://schemas.microsoft.com/office/drawing/2014/main" val="691956121"/>
                        </a:ext>
                      </a:extLst>
                    </a:gridCol>
                    <a:gridCol w="875870">
                      <a:extLst>
                        <a:ext uri="{9D8B030D-6E8A-4147-A177-3AD203B41FA5}">
                          <a16:colId xmlns:a16="http://schemas.microsoft.com/office/drawing/2014/main" val="1350771633"/>
                        </a:ext>
                      </a:extLst>
                    </a:gridCol>
                    <a:gridCol w="888358">
                      <a:extLst>
                        <a:ext uri="{9D8B030D-6E8A-4147-A177-3AD203B41FA5}">
                          <a16:colId xmlns:a16="http://schemas.microsoft.com/office/drawing/2014/main" val="1897817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4"/>
                          <a:stretch>
                            <a:fillRect l="-1042" t="-8197" r="-17354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4777228"/>
                      </a:ext>
                    </a:extLst>
                  </a:tr>
                  <a:tr h="3912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4"/>
                          <a:stretch>
                            <a:fillRect l="-1042" t="-101538" r="-173541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</a:t>
                          </a:r>
                          <a:endParaRPr lang="ru-BY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2066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3D99802E-DB44-4D9A-98B8-5DE523E290E4}"/>
                  </a:ext>
                </a:extLst>
              </p14:cNvPr>
              <p14:cNvContentPartPr/>
              <p14:nvPr/>
            </p14:nvContentPartPr>
            <p14:xfrm>
              <a:off x="721592" y="2360406"/>
              <a:ext cx="5441083" cy="3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3D99802E-DB44-4D9A-98B8-5DE523E290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952" y="2252406"/>
                <a:ext cx="554872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681EC06-41F6-439D-8ED5-08CD7193C4CA}"/>
                  </a:ext>
                </a:extLst>
              </p14:cNvPr>
              <p14:cNvContentPartPr/>
              <p14:nvPr/>
            </p14:nvContentPartPr>
            <p14:xfrm>
              <a:off x="4542992" y="2600886"/>
              <a:ext cx="59907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681EC06-41F6-439D-8ED5-08CD7193C4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8992" y="2493246"/>
                <a:ext cx="60984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2805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E7A00-A2FB-4D01-8559-1D906861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строка </a:t>
            </a:r>
            <a:r>
              <a:rPr lang="en-US" dirty="0"/>
              <a:t>S</a:t>
            </a:r>
            <a:r>
              <a:rPr lang="ru-RU" dirty="0"/>
              <a:t>?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E34EA2-9CF3-4FB0-B82D-E7B31E617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065" y="1540822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Построим рекурсивно её </a:t>
                </a:r>
                <a:r>
                  <a:rPr lang="ru-RU" dirty="0" err="1"/>
                  <a:t>суффиксный</a:t>
                </a:r>
                <a:r>
                  <a:rPr lang="ru-RU" dirty="0"/>
                  <a:t> массив.</a:t>
                </a:r>
              </a:p>
              <a:p>
                <a:r>
                  <a:rPr lang="ru-RU" dirty="0"/>
                  <a:t>Теперь можно восстановить </a:t>
                </a:r>
                <a:r>
                  <a:rPr lang="ru-RU" dirty="0" err="1"/>
                  <a:t>суффиксный</a:t>
                </a:r>
                <a:r>
                  <a:rPr lang="ru-RU" dirty="0"/>
                  <a:t> массив </a:t>
                </a:r>
                <a:r>
                  <a:rPr lang="ru-RU" b="1" dirty="0"/>
                  <a:t>1-</a:t>
                </a:r>
                <a:r>
                  <a:rPr lang="ru-RU" dirty="0"/>
                  <a:t>суффиксов и </a:t>
                </a:r>
                <a:r>
                  <a:rPr lang="ru-RU" b="1" dirty="0"/>
                  <a:t>2-</a:t>
                </a:r>
                <a:r>
                  <a:rPr lang="ru-RU" dirty="0"/>
                  <a:t>суффиксов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Жёлтые</a:t>
                </a:r>
                <a:r>
                  <a:rPr lang="en-US" dirty="0"/>
                  <a:t> (</a:t>
                </a:r>
                <a:r>
                  <a:rPr lang="ru-RU" dirty="0"/>
                  <a:t>из первой половины </a:t>
                </a:r>
                <a:r>
                  <a:rPr lang="en-US" dirty="0"/>
                  <a:t>S)</a:t>
                </a:r>
                <a:r>
                  <a:rPr lang="ru-RU" dirty="0"/>
                  <a:t> индексы соответствуют </a:t>
                </a:r>
              </a:p>
              <a:p>
                <a:pPr marL="0" indent="0">
                  <a:buNone/>
                </a:pPr>
                <a:r>
                  <a:rPr lang="ru-RU" b="1" dirty="0"/>
                  <a:t>1-</a:t>
                </a:r>
                <a:r>
                  <a:rPr lang="ru-RU" dirty="0"/>
                  <a:t>суффиксам, зелёные (из второй половины) – </a:t>
                </a:r>
                <a:r>
                  <a:rPr lang="ru-RU" b="1" dirty="0"/>
                  <a:t>2-</a:t>
                </a:r>
                <a:r>
                  <a:rPr lang="ru-RU" dirty="0"/>
                  <a:t>.</a:t>
                </a: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E34EA2-9CF3-4FB0-B82D-E7B31E617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065" y="1540822"/>
                <a:ext cx="10515600" cy="4351338"/>
              </a:xfrm>
              <a:blipFill>
                <a:blip r:embed="rId2"/>
                <a:stretch>
                  <a:fillRect l="-1159" t="-2381" r="-1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41283A9C-85B8-45CE-B651-A9372082C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22681"/>
              </p:ext>
            </p:extLst>
          </p:nvPr>
        </p:nvGraphicFramePr>
        <p:xfrm>
          <a:off x="1604351" y="4745508"/>
          <a:ext cx="89928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565">
                  <a:extLst>
                    <a:ext uri="{9D8B030D-6E8A-4147-A177-3AD203B41FA5}">
                      <a16:colId xmlns:a16="http://schemas.microsoft.com/office/drawing/2014/main" val="3586304887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1126048839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1883488243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2788487425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404397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sufarr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86433"/>
                  </a:ext>
                </a:extLst>
              </a:tr>
            </a:tbl>
          </a:graphicData>
        </a:graphic>
      </p:graphicFrame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6C82E8D3-FE5F-4ED1-8CC1-15887401B346}"/>
              </a:ext>
            </a:extLst>
          </p:cNvPr>
          <p:cNvGraphicFramePr>
            <a:graphicFrameLocks noGrp="1"/>
          </p:cNvGraphicFramePr>
          <p:nvPr/>
        </p:nvGraphicFramePr>
        <p:xfrm>
          <a:off x="1604351" y="4241318"/>
          <a:ext cx="89832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282">
                  <a:extLst>
                    <a:ext uri="{9D8B030D-6E8A-4147-A177-3AD203B41FA5}">
                      <a16:colId xmlns:a16="http://schemas.microsoft.com/office/drawing/2014/main" val="407476372"/>
                    </a:ext>
                  </a:extLst>
                </a:gridCol>
                <a:gridCol w="1796004">
                  <a:extLst>
                    <a:ext uri="{9D8B030D-6E8A-4147-A177-3AD203B41FA5}">
                      <a16:colId xmlns:a16="http://schemas.microsoft.com/office/drawing/2014/main" val="908029244"/>
                    </a:ext>
                  </a:extLst>
                </a:gridCol>
                <a:gridCol w="1796004">
                  <a:extLst>
                    <a:ext uri="{9D8B030D-6E8A-4147-A177-3AD203B41FA5}">
                      <a16:colId xmlns:a16="http://schemas.microsoft.com/office/drawing/2014/main" val="1595663926"/>
                    </a:ext>
                  </a:extLst>
                </a:gridCol>
                <a:gridCol w="1796004">
                  <a:extLst>
                    <a:ext uri="{9D8B030D-6E8A-4147-A177-3AD203B41FA5}">
                      <a16:colId xmlns:a16="http://schemas.microsoft.com/office/drawing/2014/main" val="308498440"/>
                    </a:ext>
                  </a:extLst>
                </a:gridCol>
                <a:gridCol w="1796004">
                  <a:extLst>
                    <a:ext uri="{9D8B030D-6E8A-4147-A177-3AD203B41FA5}">
                      <a16:colId xmlns:a16="http://schemas.microsoft.com/office/drawing/2014/main" val="366973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13712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CE961029-627E-435B-AD24-8BD4AA2B8E73}"/>
              </a:ext>
            </a:extLst>
          </p:cNvPr>
          <p:cNvGraphicFramePr>
            <a:graphicFrameLocks noGrp="1"/>
          </p:cNvGraphicFramePr>
          <p:nvPr/>
        </p:nvGraphicFramePr>
        <p:xfrm>
          <a:off x="1604351" y="5116348"/>
          <a:ext cx="8992825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565">
                  <a:extLst>
                    <a:ext uri="{9D8B030D-6E8A-4147-A177-3AD203B41FA5}">
                      <a16:colId xmlns:a16="http://schemas.microsoft.com/office/drawing/2014/main" val="838177531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2983111917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1151034735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950849503"/>
                    </a:ext>
                  </a:extLst>
                </a:gridCol>
                <a:gridCol w="1798565">
                  <a:extLst>
                    <a:ext uri="{9D8B030D-6E8A-4147-A177-3AD203B41FA5}">
                      <a16:colId xmlns:a16="http://schemas.microsoft.com/office/drawing/2014/main" val="1087722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Суффиксы </a:t>
                      </a:r>
                      <a:r>
                        <a:rPr lang="en-US" dirty="0"/>
                        <a:t>T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BOBOBA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OBA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OBOBA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1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Индекс суффикса</a:t>
                      </a:r>
                      <a:endParaRPr lang="ru-BY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00FF00"/>
                          </a:solidFill>
                        </a:rPr>
                        <a:t>5</a:t>
                      </a:r>
                      <a:endParaRPr lang="ru-BY" sz="2800" b="1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BY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BY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00FF00"/>
                          </a:solidFill>
                        </a:rPr>
                        <a:t>2</a:t>
                      </a:r>
                      <a:endParaRPr lang="ru-BY" sz="2800" b="1" dirty="0">
                        <a:solidFill>
                          <a:srgbClr val="00FF0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1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805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261FE-BA1C-4827-A8C6-4F3D9533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50"/>
            <a:ext cx="10515600" cy="1325563"/>
          </a:xfrm>
        </p:spPr>
        <p:txBody>
          <a:bodyPr/>
          <a:lstStyle/>
          <a:p>
            <a:r>
              <a:rPr lang="ru-RU" dirty="0"/>
              <a:t>Часть с </a:t>
            </a:r>
            <a:r>
              <a:rPr lang="ru-RU" b="1" dirty="0"/>
              <a:t>0-</a:t>
            </a:r>
            <a:r>
              <a:rPr lang="ru-RU" dirty="0"/>
              <a:t>суффиксами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DA2111-0CC1-4165-9700-7DAF1F118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58139"/>
                <a:ext cx="10515600" cy="35181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Теперь определим порядок </a:t>
                </a:r>
                <a:r>
                  <a:rPr lang="ru-RU" b="1" dirty="0"/>
                  <a:t>0-</a:t>
                </a:r>
                <a:r>
                  <a:rPr lang="ru-RU" dirty="0"/>
                  <a:t>суффиксов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. После предыдущего шага мы умеем сравнивать лексикографически </a:t>
                </a:r>
                <a:r>
                  <a:rPr lang="ru-RU" b="1" dirty="0"/>
                  <a:t>1-</a:t>
                </a:r>
                <a:r>
                  <a:rPr lang="ru-RU" dirty="0"/>
                  <a:t>суффиксы и </a:t>
                </a:r>
                <a:r>
                  <a:rPr lang="ru-RU" b="1" dirty="0"/>
                  <a:t>2-</a:t>
                </a:r>
                <a:r>
                  <a:rPr lang="ru-RU" dirty="0"/>
                  <a:t>суффиксы за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dirty="0"/>
                  <a:t>, так как известны их позиции в </a:t>
                </a:r>
                <a:r>
                  <a:rPr lang="ru-RU" dirty="0" err="1"/>
                  <a:t>суфмасе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Но что нужно, чтобы сравнить пару </a:t>
                </a:r>
                <a:r>
                  <a:rPr lang="ru-RU" b="1" dirty="0"/>
                  <a:t>0-</a:t>
                </a:r>
                <a:r>
                  <a:rPr lang="ru-RU" dirty="0"/>
                  <a:t>суффиксов? </a:t>
                </a:r>
              </a:p>
              <a:p>
                <a:r>
                  <a:rPr lang="ru-RU" dirty="0"/>
                  <a:t>Заметим, что </a:t>
                </a:r>
                <a:r>
                  <a:rPr lang="ru-RU" b="1" dirty="0"/>
                  <a:t>0-</a:t>
                </a:r>
                <a:r>
                  <a:rPr lang="ru-RU" dirty="0"/>
                  <a:t>суффикс представляет собой </a:t>
                </a:r>
                <a:r>
                  <a:rPr lang="ru-RU" b="1" dirty="0"/>
                  <a:t>1-</a:t>
                </a:r>
                <a:r>
                  <a:rPr lang="ru-RU" dirty="0"/>
                  <a:t>суффикс, к которому спереди дописали символ. Выходит, что отсортировать </a:t>
                </a:r>
                <a:r>
                  <a:rPr lang="ru-RU" b="1" dirty="0"/>
                  <a:t>0-</a:t>
                </a:r>
                <a:r>
                  <a:rPr lang="ru-RU" dirty="0"/>
                  <a:t>суффиксы — то же самое, что отсортировать упорядоченные пары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ru-RU" dirty="0"/>
                  <a:t>символ</a:t>
                </a:r>
                <a:r>
                  <a:rPr lang="ru-RU" dirty="0">
                    <a:solidFill>
                      <a:srgbClr val="FF0000"/>
                    </a:solidFill>
                  </a:rPr>
                  <a:t>,</a:t>
                </a:r>
                <a:r>
                  <a:rPr lang="ru-RU" dirty="0"/>
                  <a:t> </a:t>
                </a:r>
                <a:r>
                  <a:rPr lang="ru-RU" b="1" dirty="0"/>
                  <a:t>1-</a:t>
                </a:r>
                <a:r>
                  <a:rPr lang="ru-RU" dirty="0"/>
                  <a:t>суффикс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Здесь снова поможет </a:t>
                </a:r>
                <a:r>
                  <a:rPr lang="ru-RU" i="1" dirty="0"/>
                  <a:t>сортировка подсчётом</a:t>
                </a:r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DA2111-0CC1-4165-9700-7DAF1F118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58139"/>
                <a:ext cx="10515600" cy="3518162"/>
              </a:xfrm>
              <a:blipFill>
                <a:blip r:embed="rId2"/>
                <a:stretch>
                  <a:fillRect l="-1043" t="-3813" b="-2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802CAF99-A74E-42C3-8F44-796E8AD53D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40388" y="1336320"/>
              <a:ext cx="838712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8391">
                      <a:extLst>
                        <a:ext uri="{9D8B030D-6E8A-4147-A177-3AD203B41FA5}">
                          <a16:colId xmlns:a16="http://schemas.microsoft.com/office/drawing/2014/main" val="2895255996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3509204840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2760652212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1035896736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1574586194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563788385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1965152272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37090070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2458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4026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0-</a:t>
                          </a:r>
                          <a:r>
                            <a:rPr lang="ru-RU" sz="1400" dirty="0"/>
                            <a:t>суффикс</a:t>
                          </a:r>
                          <a:endParaRPr lang="ru-BY" sz="1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69945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/>
                            <a:t>1-</a:t>
                          </a:r>
                          <a:r>
                            <a:rPr lang="ru-RU" sz="1400" dirty="0"/>
                            <a:t>суффикс</a:t>
                          </a:r>
                          <a:endParaRPr lang="ru-BY" sz="1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49570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802CAF99-A74E-42C3-8F44-796E8AD53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736416"/>
                  </p:ext>
                </p:extLst>
              </p:nvPr>
            </p:nvGraphicFramePr>
            <p:xfrm>
              <a:off x="2040388" y="1336320"/>
              <a:ext cx="838712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8391">
                      <a:extLst>
                        <a:ext uri="{9D8B030D-6E8A-4147-A177-3AD203B41FA5}">
                          <a16:colId xmlns:a16="http://schemas.microsoft.com/office/drawing/2014/main" val="2895255996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3509204840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2760652212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1035896736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1574586194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563788385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1965152272"/>
                        </a:ext>
                      </a:extLst>
                    </a:gridCol>
                    <a:gridCol w="1048391">
                      <a:extLst>
                        <a:ext uri="{9D8B030D-6E8A-4147-A177-3AD203B41FA5}">
                          <a16:colId xmlns:a16="http://schemas.microsoft.com/office/drawing/2014/main" val="37090070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81" t="-8197" r="-7017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2458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3"/>
                          <a:stretch>
                            <a:fillRect l="-581" t="-108197" r="-7017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4026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0-</a:t>
                          </a:r>
                          <a:r>
                            <a:rPr lang="ru-RU" sz="1400" dirty="0"/>
                            <a:t>суффикс</a:t>
                          </a:r>
                          <a:endParaRPr lang="ru-BY" sz="1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69945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/>
                            <a:t>1-</a:t>
                          </a:r>
                          <a:r>
                            <a:rPr lang="ru-RU" sz="1400" dirty="0"/>
                            <a:t>суффикс</a:t>
                          </a:r>
                          <a:endParaRPr lang="ru-BY" sz="1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  <a:endParaRPr lang="ru-BY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495705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24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768BA-55B2-4C49-A487-B5508D93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Сливаем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08D02-635D-4FFF-A582-1E648A18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получились по отдельности </a:t>
            </a:r>
            <a:r>
              <a:rPr lang="ru-RU" dirty="0" err="1"/>
              <a:t>суффиксные</a:t>
            </a:r>
            <a:r>
              <a:rPr lang="ru-RU" dirty="0"/>
              <a:t> массивы для        </a:t>
            </a:r>
            <a:r>
              <a:rPr lang="ru-RU" b="1" dirty="0"/>
              <a:t>0-</a:t>
            </a:r>
            <a:r>
              <a:rPr lang="ru-RU" dirty="0"/>
              <a:t>суффиксов и для </a:t>
            </a:r>
            <a:r>
              <a:rPr lang="ru-RU" b="1" dirty="0"/>
              <a:t>1-</a:t>
            </a:r>
            <a:r>
              <a:rPr lang="ru-RU" dirty="0"/>
              <a:t>,</a:t>
            </a:r>
            <a:r>
              <a:rPr lang="ru-RU" b="1" dirty="0"/>
              <a:t>2-</a:t>
            </a:r>
            <a:r>
              <a:rPr lang="ru-RU" dirty="0"/>
              <a:t>суффиксов. </a:t>
            </a:r>
          </a:p>
          <a:p>
            <a:r>
              <a:rPr lang="ru-RU" dirty="0"/>
              <a:t>И всё это за линейное время! </a:t>
            </a:r>
          </a:p>
          <a:p>
            <a:r>
              <a:rPr lang="ru-RU" dirty="0"/>
              <a:t>Осталось их слить. </a:t>
            </a:r>
          </a:p>
          <a:p>
            <a:r>
              <a:rPr lang="ru-RU" dirty="0"/>
              <a:t>Используем обычный алгоритм слияния отсортированных массивов (как в </a:t>
            </a:r>
            <a:r>
              <a:rPr lang="ru-RU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ru-RU" dirty="0"/>
              <a:t>). Но есть один нюанс.</a:t>
            </a:r>
          </a:p>
          <a:p>
            <a:r>
              <a:rPr lang="ru-RU" dirty="0"/>
              <a:t>Чтобы написать </a:t>
            </a:r>
            <a:r>
              <a:rPr lang="ru-RU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dirty="0"/>
              <a:t>, придётся научиться сравнивать </a:t>
            </a:r>
            <a:r>
              <a:rPr lang="ru-RU" b="1" dirty="0"/>
              <a:t>0-</a:t>
            </a:r>
            <a:r>
              <a:rPr lang="ru-RU" dirty="0"/>
              <a:t>суффикс и </a:t>
            </a:r>
            <a:r>
              <a:rPr lang="ru-RU" b="1" dirty="0"/>
              <a:t>1-</a:t>
            </a:r>
            <a:r>
              <a:rPr lang="ru-RU" dirty="0"/>
              <a:t>суффикс, а также </a:t>
            </a:r>
            <a:r>
              <a:rPr lang="ru-RU" b="1" dirty="0"/>
              <a:t>0-</a:t>
            </a:r>
            <a:r>
              <a:rPr lang="ru-RU" dirty="0"/>
              <a:t>суффикс и </a:t>
            </a:r>
            <a:r>
              <a:rPr lang="ru-RU" b="1" dirty="0"/>
              <a:t>2-</a:t>
            </a:r>
            <a:r>
              <a:rPr lang="ru-RU" dirty="0"/>
              <a:t>суффикс. Используем тот же трюк, что в </a:t>
            </a:r>
            <a:r>
              <a:rPr lang="ru-RU" b="1" dirty="0"/>
              <a:t>0-0</a:t>
            </a:r>
            <a:r>
              <a:rPr lang="ru-RU" dirty="0"/>
              <a:t> сравнении.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2730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68B65-F085-42E3-B07A-2040CD39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0-1</a:t>
            </a:r>
            <a:r>
              <a:rPr lang="ru-RU" dirty="0"/>
              <a:t> сравнение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CCFF3-7201-48EF-9FBA-F72FEC26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1-</a:t>
            </a:r>
            <a:r>
              <a:rPr lang="ru-RU" dirty="0"/>
              <a:t>суффикс расписываем как пару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/>
              <a:t>символ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b="1" dirty="0"/>
              <a:t>2-</a:t>
            </a:r>
            <a:r>
              <a:rPr lang="ru-RU" dirty="0"/>
              <a:t>суффикс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  <a:p>
            <a:r>
              <a:rPr lang="ru-RU" b="1" dirty="0"/>
              <a:t>0-</a:t>
            </a:r>
            <a:r>
              <a:rPr lang="ru-RU" dirty="0"/>
              <a:t>суффикс расписываем как пару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/>
              <a:t>символ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b="1" dirty="0"/>
              <a:t>1-</a:t>
            </a:r>
            <a:r>
              <a:rPr lang="ru-RU" dirty="0"/>
              <a:t>суффикс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  <a:p>
            <a:r>
              <a:rPr lang="ru-RU" dirty="0"/>
              <a:t>Символы мы сравнивать умеем, </a:t>
            </a:r>
            <a:r>
              <a:rPr lang="ru-RU" b="1" dirty="0"/>
              <a:t>1-</a:t>
            </a:r>
            <a:r>
              <a:rPr lang="ru-RU" dirty="0"/>
              <a:t>суффикс с </a:t>
            </a:r>
            <a:r>
              <a:rPr lang="ru-RU" b="1" dirty="0"/>
              <a:t>2-</a:t>
            </a:r>
            <a:r>
              <a:rPr lang="ru-RU" dirty="0"/>
              <a:t>суффиксом тоже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986800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68B65-F085-42E3-B07A-2040CD39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0-</a:t>
            </a:r>
            <a:r>
              <a:rPr lang="en-US" b="1" dirty="0"/>
              <a:t>2</a:t>
            </a:r>
            <a:r>
              <a:rPr lang="ru-RU" dirty="0"/>
              <a:t> сравнение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CCFF3-7201-48EF-9FBA-F72FEC26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2-</a:t>
            </a:r>
            <a:r>
              <a:rPr lang="ru-RU" dirty="0"/>
              <a:t>суффикс расписываем как тройку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/>
              <a:t>символ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символ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b="1" dirty="0"/>
              <a:t>1-</a:t>
            </a:r>
            <a:r>
              <a:rPr lang="ru-RU" dirty="0"/>
              <a:t>суффикс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  <a:p>
            <a:r>
              <a:rPr lang="ru-RU" b="1" dirty="0"/>
              <a:t>0-</a:t>
            </a:r>
            <a:r>
              <a:rPr lang="ru-RU" dirty="0"/>
              <a:t>суффикс расписываем как тройку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/>
              <a:t>символ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символ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 </a:t>
            </a:r>
            <a:r>
              <a:rPr lang="ru-RU" b="1" dirty="0"/>
              <a:t>2-</a:t>
            </a:r>
            <a:r>
              <a:rPr lang="ru-RU" dirty="0"/>
              <a:t>суффикс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  <a:p>
            <a:r>
              <a:rPr lang="ru-RU" dirty="0"/>
              <a:t>Аналогично, получаем сравнение упорядоченных троек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3745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5292EB-932B-1302-5C0D-EE4696415BFB}"/>
                  </a:ext>
                </a:extLst>
              </p:cNvPr>
              <p:cNvSpPr txBox="1"/>
              <p:nvPr/>
            </p:nvSpPr>
            <p:spPr>
              <a:xfrm>
                <a:off x="333064" y="3261205"/>
                <a:ext cx="603593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Если  некоторая строка из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является префиксом другой строки этого множества, то ей будет соответствовать внутренняя вершина дерева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𝒂𝒃𝒂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𝒂𝒃𝒂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𝑐𝑎𝑏</m:t>
                    </m:r>
                  </m:oMath>
                </a14:m>
                <a:r>
                  <a:rPr lang="ru-RU" sz="2400" dirty="0"/>
                  <a:t>).</a:t>
                </a:r>
                <a:endParaRPr lang="ru-BY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5292EB-932B-1302-5C0D-EE469641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64" y="3261205"/>
                <a:ext cx="6035933" cy="1569660"/>
              </a:xfrm>
              <a:prstGeom prst="rect">
                <a:avLst/>
              </a:prstGeom>
              <a:blipFill>
                <a:blip r:embed="rId2"/>
                <a:stretch>
                  <a:fillRect l="-1616" t="-3113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EEA793-1079-B9A3-9746-7E56EF7ABD88}"/>
                  </a:ext>
                </a:extLst>
              </p:cNvPr>
              <p:cNvSpPr txBox="1"/>
              <p:nvPr/>
            </p:nvSpPr>
            <p:spPr>
              <a:xfrm>
                <a:off x="209600" y="102831"/>
                <a:ext cx="709986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ru-RU" sz="2400" dirty="0"/>
                  <a:t>Если </a:t>
                </a:r>
                <a:r>
                  <a:rPr lang="ru-RU" sz="2400" b="1" dirty="0"/>
                  <a:t>выписать все символы на пути из корня в терминальную вершину</a:t>
                </a:r>
                <a:r>
                  <a:rPr lang="ru-RU" sz="2400" dirty="0"/>
                  <a:t>, то получим некоторую строку (слово) из  множества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EEA793-1079-B9A3-9746-7E56EF7A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02831"/>
                <a:ext cx="7099867" cy="1200329"/>
              </a:xfrm>
              <a:prstGeom prst="rect">
                <a:avLst/>
              </a:prstGeom>
              <a:blipFill>
                <a:blip r:embed="rId12"/>
                <a:stretch>
                  <a:fillRect l="-1288" t="-4061" r="-137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38E8EE-D1DE-A4ED-AAB3-D703FC75C538}"/>
                  </a:ext>
                </a:extLst>
              </p:cNvPr>
              <p:cNvSpPr txBox="1"/>
              <p:nvPr/>
            </p:nvSpPr>
            <p:spPr>
              <a:xfrm>
                <a:off x="331528" y="1768390"/>
                <a:ext cx="64171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b="1" dirty="0"/>
                  <a:t>Листья</a:t>
                </a:r>
                <a:r>
                  <a:rPr lang="ru-RU" sz="2400" dirty="0"/>
                  <a:t> дерева соответствуют строкам из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38E8EE-D1DE-A4ED-AAB3-D703FC75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8" y="1768390"/>
                <a:ext cx="6417103" cy="461665"/>
              </a:xfrm>
              <a:prstGeom prst="rect">
                <a:avLst/>
              </a:prstGeom>
              <a:blipFill>
                <a:blip r:embed="rId13"/>
                <a:stretch>
                  <a:fillRect l="-1425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>
            <a:extLst>
              <a:ext uri="{FF2B5EF4-FFF2-40B4-BE49-F238E27FC236}">
                <a16:creationId xmlns:a16="http://schemas.microsoft.com/office/drawing/2014/main" id="{08DC284F-66A3-500F-DEEC-933272714C2F}"/>
              </a:ext>
            </a:extLst>
          </p:cNvPr>
          <p:cNvSpPr/>
          <p:nvPr/>
        </p:nvSpPr>
        <p:spPr>
          <a:xfrm>
            <a:off x="9007710" y="5675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21CDDEB-27D2-5ED7-903A-07419A7B2EB0}"/>
              </a:ext>
            </a:extLst>
          </p:cNvPr>
          <p:cNvSpPr/>
          <p:nvPr/>
        </p:nvSpPr>
        <p:spPr>
          <a:xfrm>
            <a:off x="8078287" y="519509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BB623D1-DDF7-4EB3-12AE-EF2D1781B9A9}"/>
              </a:ext>
            </a:extLst>
          </p:cNvPr>
          <p:cNvSpPr/>
          <p:nvPr/>
        </p:nvSpPr>
        <p:spPr>
          <a:xfrm>
            <a:off x="8127480" y="43157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E66978A-AA02-C540-9F5A-2D4863140FF8}"/>
              </a:ext>
            </a:extLst>
          </p:cNvPr>
          <p:cNvSpPr/>
          <p:nvPr/>
        </p:nvSpPr>
        <p:spPr>
          <a:xfrm>
            <a:off x="8235006" y="25494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3289F05-F0D1-B60C-4D52-CA4EB403669A}"/>
              </a:ext>
            </a:extLst>
          </p:cNvPr>
          <p:cNvCxnSpPr>
            <a:stCxn id="2" idx="4"/>
            <a:endCxn id="74" idx="0"/>
          </p:cNvCxnSpPr>
          <p:nvPr/>
        </p:nvCxnSpPr>
        <p:spPr>
          <a:xfrm flipH="1">
            <a:off x="8346608" y="10690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9EEDB6-7B7C-588D-CF03-24B3C3AA56FD}"/>
                  </a:ext>
                </a:extLst>
              </p:cNvPr>
              <p:cNvSpPr txBox="1"/>
              <p:nvPr/>
            </p:nvSpPr>
            <p:spPr>
              <a:xfrm>
                <a:off x="8879621" y="114699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9EEDB6-7B7C-588D-CF03-24B3C3AA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621" y="1146996"/>
                <a:ext cx="3714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CC6E8A-8A31-D296-0A9E-6F607E0692AC}"/>
                  </a:ext>
                </a:extLst>
              </p:cNvPr>
              <p:cNvSpPr txBox="1"/>
              <p:nvPr/>
            </p:nvSpPr>
            <p:spPr>
              <a:xfrm>
                <a:off x="8530795" y="214984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CC6E8A-8A31-D296-0A9E-6F607E069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795" y="2149847"/>
                <a:ext cx="3676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8D78262-0831-4C6D-A13D-98E4BF3FC33D}"/>
              </a:ext>
            </a:extLst>
          </p:cNvPr>
          <p:cNvCxnSpPr>
            <a:cxnSpLocks/>
            <a:stCxn id="74" idx="4"/>
            <a:endCxn id="17" idx="0"/>
          </p:cNvCxnSpPr>
          <p:nvPr/>
        </p:nvCxnSpPr>
        <p:spPr>
          <a:xfrm>
            <a:off x="8346608" y="2096475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4107A12-4C80-0B88-CBB9-5B680C876B3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8448013" y="305091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7E5B59-BE85-29B4-5FA3-5DE75EA484B0}"/>
                  </a:ext>
                </a:extLst>
              </p:cNvPr>
              <p:cNvSpPr txBox="1"/>
              <p:nvPr/>
            </p:nvSpPr>
            <p:spPr>
              <a:xfrm>
                <a:off x="8463915" y="296872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7E5B59-BE85-29B4-5FA3-5DE75EA48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915" y="2968720"/>
                <a:ext cx="3714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2004BF4-3A89-CF69-1333-44ABD0E27149}"/>
              </a:ext>
            </a:extLst>
          </p:cNvPr>
          <p:cNvCxnSpPr>
            <a:stCxn id="77" idx="4"/>
            <a:endCxn id="7" idx="0"/>
          </p:cNvCxnSpPr>
          <p:nvPr/>
        </p:nvCxnSpPr>
        <p:spPr>
          <a:xfrm flipH="1">
            <a:off x="8392951" y="3856796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8C9630-19BC-62C7-88AD-EB4EF4B6873E}"/>
                  </a:ext>
                </a:extLst>
              </p:cNvPr>
              <p:cNvSpPr txBox="1"/>
              <p:nvPr/>
            </p:nvSpPr>
            <p:spPr>
              <a:xfrm>
                <a:off x="8400122" y="382324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8C9630-19BC-62C7-88AD-EB4EF4B68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122" y="3823246"/>
                <a:ext cx="35067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67C78A1-5075-D5C9-451A-463385186B40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8343758" y="4817244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8B80323-EA0B-C415-DC5A-BD7E33C4AC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8343758" y="5696535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A2EC9A-9B64-27D6-B036-E2A4138B8E1A}"/>
                  </a:ext>
                </a:extLst>
              </p:cNvPr>
              <p:cNvSpPr txBox="1"/>
              <p:nvPr/>
            </p:nvSpPr>
            <p:spPr>
              <a:xfrm>
                <a:off x="8400122" y="475014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A2EC9A-9B64-27D6-B036-E2A4138B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122" y="4750144"/>
                <a:ext cx="37144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E98182-FA9D-F6D7-5732-3949C6303F8C}"/>
                  </a:ext>
                </a:extLst>
              </p:cNvPr>
              <p:cNvSpPr txBox="1"/>
              <p:nvPr/>
            </p:nvSpPr>
            <p:spPr>
              <a:xfrm>
                <a:off x="8403883" y="564286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E98182-FA9D-F6D7-5732-3949C6303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3" y="5642862"/>
                <a:ext cx="36766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>
            <a:extLst>
              <a:ext uri="{FF2B5EF4-FFF2-40B4-BE49-F238E27FC236}">
                <a16:creationId xmlns:a16="http://schemas.microsoft.com/office/drawing/2014/main" id="{51BB6E77-EBB7-3071-C0AD-285A85DBB3F9}"/>
              </a:ext>
            </a:extLst>
          </p:cNvPr>
          <p:cNvSpPr/>
          <p:nvPr/>
        </p:nvSpPr>
        <p:spPr>
          <a:xfrm>
            <a:off x="9001335" y="16345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5D4FCF3-18D4-BEF0-60B5-456F4814BCD3}"/>
              </a:ext>
            </a:extLst>
          </p:cNvPr>
          <p:cNvCxnSpPr>
            <a:stCxn id="2" idx="4"/>
            <a:endCxn id="41" idx="0"/>
          </p:cNvCxnSpPr>
          <p:nvPr/>
        </p:nvCxnSpPr>
        <p:spPr>
          <a:xfrm flipH="1">
            <a:off x="9266806" y="10690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6E406C7-A2E6-95AC-EAB9-F14A7DE800ED}"/>
              </a:ext>
            </a:extLst>
          </p:cNvPr>
          <p:cNvCxnSpPr>
            <a:stCxn id="41" idx="4"/>
            <a:endCxn id="86" idx="0"/>
          </p:cNvCxnSpPr>
          <p:nvPr/>
        </p:nvCxnSpPr>
        <p:spPr>
          <a:xfrm flipH="1">
            <a:off x="9264002" y="21359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2CA4CC-CD55-C63A-9A40-86F8E73EE985}"/>
                  </a:ext>
                </a:extLst>
              </p:cNvPr>
              <p:cNvSpPr txBox="1"/>
              <p:nvPr/>
            </p:nvSpPr>
            <p:spPr>
              <a:xfrm>
                <a:off x="9285951" y="117032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2CA4CC-CD55-C63A-9A40-86F8E73EE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1" y="1170321"/>
                <a:ext cx="36766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DF93B6-6422-5702-B3E0-39F08CE19FD1}"/>
                  </a:ext>
                </a:extLst>
              </p:cNvPr>
              <p:cNvSpPr txBox="1"/>
              <p:nvPr/>
            </p:nvSpPr>
            <p:spPr>
              <a:xfrm>
                <a:off x="9298721" y="211048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DF93B6-6422-5702-B3E0-39F08CE19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21" y="2110481"/>
                <a:ext cx="37144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Овал 45">
            <a:extLst>
              <a:ext uri="{FF2B5EF4-FFF2-40B4-BE49-F238E27FC236}">
                <a16:creationId xmlns:a16="http://schemas.microsoft.com/office/drawing/2014/main" id="{AB91E4D1-06D7-6284-1159-E219D4E43BBA}"/>
              </a:ext>
            </a:extLst>
          </p:cNvPr>
          <p:cNvSpPr/>
          <p:nvPr/>
        </p:nvSpPr>
        <p:spPr>
          <a:xfrm>
            <a:off x="9007710" y="34930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0D3AAF1A-265D-2BB7-0D64-DA99E4B06BD8}"/>
              </a:ext>
            </a:extLst>
          </p:cNvPr>
          <p:cNvSpPr/>
          <p:nvPr/>
        </p:nvSpPr>
        <p:spPr>
          <a:xfrm>
            <a:off x="10170254" y="33942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20792C2-A434-EEC6-4803-EBC717870632}"/>
              </a:ext>
            </a:extLst>
          </p:cNvPr>
          <p:cNvSpPr/>
          <p:nvPr/>
        </p:nvSpPr>
        <p:spPr>
          <a:xfrm>
            <a:off x="9033250" y="44054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A05D126C-8567-5B36-E47B-B7BC53A42512}"/>
              </a:ext>
            </a:extLst>
          </p:cNvPr>
          <p:cNvSpPr/>
          <p:nvPr/>
        </p:nvSpPr>
        <p:spPr>
          <a:xfrm>
            <a:off x="9052262" y="52530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AF3C5E5-4FF8-C902-8102-39F891E81895}"/>
              </a:ext>
            </a:extLst>
          </p:cNvPr>
          <p:cNvCxnSpPr>
            <a:stCxn id="86" idx="4"/>
            <a:endCxn id="46" idx="0"/>
          </p:cNvCxnSpPr>
          <p:nvPr/>
        </p:nvCxnSpPr>
        <p:spPr>
          <a:xfrm>
            <a:off x="9264002" y="30842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C3CC32C-77C1-FD20-E5BD-1826C581AF8F}"/>
              </a:ext>
            </a:extLst>
          </p:cNvPr>
          <p:cNvCxnSpPr>
            <a:stCxn id="46" idx="4"/>
            <a:endCxn id="48" idx="0"/>
          </p:cNvCxnSpPr>
          <p:nvPr/>
        </p:nvCxnSpPr>
        <p:spPr>
          <a:xfrm>
            <a:off x="9273181" y="39945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B2FE2847-AE02-D782-060D-62F619AD2406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9298721" y="49069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FE56F10-3CB2-B961-883D-804D4F1E045E}"/>
              </a:ext>
            </a:extLst>
          </p:cNvPr>
          <p:cNvCxnSpPr>
            <a:stCxn id="49" idx="4"/>
            <a:endCxn id="118" idx="0"/>
          </p:cNvCxnSpPr>
          <p:nvPr/>
        </p:nvCxnSpPr>
        <p:spPr>
          <a:xfrm>
            <a:off x="9317733" y="5754502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2ABD6A-42F5-5F18-8DFA-A9C41E24ACF3}"/>
                  </a:ext>
                </a:extLst>
              </p:cNvPr>
              <p:cNvSpPr txBox="1"/>
              <p:nvPr/>
            </p:nvSpPr>
            <p:spPr>
              <a:xfrm>
                <a:off x="9298721" y="305776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2ABD6A-42F5-5F18-8DFA-A9C41E24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21" y="3057769"/>
                <a:ext cx="35067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92E094-FFEC-497B-3811-21ADFDD90288}"/>
                  </a:ext>
                </a:extLst>
              </p:cNvPr>
              <p:cNvSpPr txBox="1"/>
              <p:nvPr/>
            </p:nvSpPr>
            <p:spPr>
              <a:xfrm>
                <a:off x="9308227" y="391795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92E094-FFEC-497B-3811-21ADFDD90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27" y="3917953"/>
                <a:ext cx="3714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237DD0F-36C4-4B97-4F15-E92A347B77B8}"/>
                  </a:ext>
                </a:extLst>
              </p:cNvPr>
              <p:cNvSpPr txBox="1"/>
              <p:nvPr/>
            </p:nvSpPr>
            <p:spPr>
              <a:xfrm>
                <a:off x="9333446" y="48404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237DD0F-36C4-4B97-4F15-E92A347B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446" y="4840410"/>
                <a:ext cx="36766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0E3E85-94AA-8826-5BC4-3F2A40A0562D}"/>
                  </a:ext>
                </a:extLst>
              </p:cNvPr>
              <p:cNvSpPr txBox="1"/>
              <p:nvPr/>
            </p:nvSpPr>
            <p:spPr>
              <a:xfrm>
                <a:off x="9387015" y="564739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0E3E85-94AA-8826-5BC4-3F2A40A05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015" y="5647390"/>
                <a:ext cx="37144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Овал 57">
            <a:extLst>
              <a:ext uri="{FF2B5EF4-FFF2-40B4-BE49-F238E27FC236}">
                <a16:creationId xmlns:a16="http://schemas.microsoft.com/office/drawing/2014/main" id="{6BAE1A03-76E4-CCD1-9BFA-8F315200A836}"/>
              </a:ext>
            </a:extLst>
          </p:cNvPr>
          <p:cNvSpPr/>
          <p:nvPr/>
        </p:nvSpPr>
        <p:spPr>
          <a:xfrm>
            <a:off x="9986062" y="243838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11695C1A-DFC5-8C48-A78F-22C52CBBC46A}"/>
              </a:ext>
            </a:extLst>
          </p:cNvPr>
          <p:cNvSpPr/>
          <p:nvPr/>
        </p:nvSpPr>
        <p:spPr>
          <a:xfrm>
            <a:off x="9643591" y="157910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043DFAE-97DE-6243-D03D-EF5B9429C622}"/>
              </a:ext>
            </a:extLst>
          </p:cNvPr>
          <p:cNvCxnSpPr>
            <a:cxnSpLocks/>
            <a:stCxn id="2" idx="4"/>
            <a:endCxn id="59" idx="0"/>
          </p:cNvCxnSpPr>
          <p:nvPr/>
        </p:nvCxnSpPr>
        <p:spPr>
          <a:xfrm>
            <a:off x="9273181" y="1069005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70A611-5214-1BD4-AAD8-8FDADE28F6CF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>
            <a:off x="9909062" y="2080549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E796C68-AA9F-ACDD-135B-D2DB380A7AF3}"/>
              </a:ext>
            </a:extLst>
          </p:cNvPr>
          <p:cNvCxnSpPr>
            <a:stCxn id="58" idx="4"/>
            <a:endCxn id="47" idx="0"/>
          </p:cNvCxnSpPr>
          <p:nvPr/>
        </p:nvCxnSpPr>
        <p:spPr>
          <a:xfrm>
            <a:off x="10251533" y="2939829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6A4C4187-6632-DBB1-E056-7E7BEA547021}"/>
              </a:ext>
            </a:extLst>
          </p:cNvPr>
          <p:cNvCxnSpPr>
            <a:stCxn id="47" idx="4"/>
            <a:endCxn id="71" idx="0"/>
          </p:cNvCxnSpPr>
          <p:nvPr/>
        </p:nvCxnSpPr>
        <p:spPr>
          <a:xfrm>
            <a:off x="10435725" y="3895688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FC17BE-4398-3E1D-14E6-B17936D57E0E}"/>
                  </a:ext>
                </a:extLst>
              </p:cNvPr>
              <p:cNvSpPr txBox="1"/>
              <p:nvPr/>
            </p:nvSpPr>
            <p:spPr>
              <a:xfrm>
                <a:off x="9665853" y="1129678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FC17BE-4398-3E1D-14E6-B17936D57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853" y="1129678"/>
                <a:ext cx="35067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F5F7A5F-EEDD-4E27-C82E-0B2135360EEB}"/>
                  </a:ext>
                </a:extLst>
              </p:cNvPr>
              <p:cNvSpPr txBox="1"/>
              <p:nvPr/>
            </p:nvSpPr>
            <p:spPr>
              <a:xfrm>
                <a:off x="10143086" y="197597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F5F7A5F-EEDD-4E27-C82E-0B213536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086" y="1975977"/>
                <a:ext cx="37144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AF9109C-365C-F5D9-FFEE-FA662B9D1CB7}"/>
                  </a:ext>
                </a:extLst>
              </p:cNvPr>
              <p:cNvSpPr txBox="1"/>
              <p:nvPr/>
            </p:nvSpPr>
            <p:spPr>
              <a:xfrm>
                <a:off x="10608902" y="377526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AF9109C-365C-F5D9-FFEE-FA662B9D1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902" y="3775264"/>
                <a:ext cx="37144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376333-0A53-5C7A-51CA-A1CFABFF6D8E}"/>
                  </a:ext>
                </a:extLst>
              </p:cNvPr>
              <p:cNvSpPr txBox="1"/>
              <p:nvPr/>
            </p:nvSpPr>
            <p:spPr>
              <a:xfrm>
                <a:off x="10354578" y="290131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376333-0A53-5C7A-51CA-A1CFABFF6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578" y="2901312"/>
                <a:ext cx="36766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4B02D59C-EAAB-A7EC-975F-F0ABA938D145}"/>
              </a:ext>
            </a:extLst>
          </p:cNvPr>
          <p:cNvGrpSpPr/>
          <p:nvPr/>
        </p:nvGrpSpPr>
        <p:grpSpPr>
          <a:xfrm>
            <a:off x="10478470" y="4338965"/>
            <a:ext cx="530942" cy="501445"/>
            <a:chOff x="10693218" y="3911762"/>
            <a:chExt cx="530942" cy="501445"/>
          </a:xfrm>
        </p:grpSpPr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5311BE47-268A-07FD-33D9-D33468B07FA6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352F7AE-6000-5C5F-9124-B232E349A786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45851AD2-971D-D126-CE52-A3B6C124BF18}"/>
              </a:ext>
            </a:extLst>
          </p:cNvPr>
          <p:cNvGrpSpPr/>
          <p:nvPr/>
        </p:nvGrpSpPr>
        <p:grpSpPr>
          <a:xfrm>
            <a:off x="8081137" y="1595030"/>
            <a:ext cx="530942" cy="501445"/>
            <a:chOff x="7945348" y="1112430"/>
            <a:chExt cx="530942" cy="501445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7FBE5F0-526C-F8CC-1783-1E4073890E9C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8FC7017-E73C-F257-1B08-E7B1D60858B2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78A8FE66-B3F2-4300-8AC9-DA0A4AD19237}"/>
              </a:ext>
            </a:extLst>
          </p:cNvPr>
          <p:cNvGrpSpPr/>
          <p:nvPr/>
        </p:nvGrpSpPr>
        <p:grpSpPr>
          <a:xfrm>
            <a:off x="8161716" y="3355351"/>
            <a:ext cx="530942" cy="501445"/>
            <a:chOff x="7607106" y="2851397"/>
            <a:chExt cx="530942" cy="501445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A43AAE02-8948-45D0-BA54-78FED2EFD5EB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6C74A52-BEC9-0519-8CE0-F221C0A7E4EE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BD40E2B3-9B05-E91E-37BB-45753361E8CA}"/>
              </a:ext>
            </a:extLst>
          </p:cNvPr>
          <p:cNvGrpSpPr/>
          <p:nvPr/>
        </p:nvGrpSpPr>
        <p:grpSpPr>
          <a:xfrm>
            <a:off x="8062157" y="6012194"/>
            <a:ext cx="530942" cy="501445"/>
            <a:chOff x="6805502" y="6261919"/>
            <a:chExt cx="530942" cy="501445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76F397E-296F-847F-DCE6-E57C12F1BA36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7CC561E-01F9-1FC9-34A5-2EBB2F41F930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ABBE1692-1907-2CF2-7813-D40B931E198F}"/>
              </a:ext>
            </a:extLst>
          </p:cNvPr>
          <p:cNvGrpSpPr/>
          <p:nvPr/>
        </p:nvGrpSpPr>
        <p:grpSpPr>
          <a:xfrm>
            <a:off x="8998531" y="2582832"/>
            <a:ext cx="530942" cy="501445"/>
            <a:chOff x="8862742" y="2100232"/>
            <a:chExt cx="530942" cy="501445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F55D218-D3EB-117E-A9E2-C10E060CA7BF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16DAA2B-9F53-E904-DE9D-8D587D1C23ED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Овал 96">
            <a:extLst>
              <a:ext uri="{FF2B5EF4-FFF2-40B4-BE49-F238E27FC236}">
                <a16:creationId xmlns:a16="http://schemas.microsoft.com/office/drawing/2014/main" id="{F5FF6002-FB74-72A9-3585-851A336ED320}"/>
              </a:ext>
            </a:extLst>
          </p:cNvPr>
          <p:cNvSpPr/>
          <p:nvPr/>
        </p:nvSpPr>
        <p:spPr>
          <a:xfrm>
            <a:off x="7421282" y="25206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BC4B3034-D2E8-4D0B-909E-2EE2919F9323}"/>
              </a:ext>
            </a:extLst>
          </p:cNvPr>
          <p:cNvSpPr/>
          <p:nvPr/>
        </p:nvSpPr>
        <p:spPr>
          <a:xfrm>
            <a:off x="7212311" y="339292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7A805177-EBEC-BC5B-BB37-9BDAF368E2F0}"/>
              </a:ext>
            </a:extLst>
          </p:cNvPr>
          <p:cNvCxnSpPr>
            <a:stCxn id="74" idx="4"/>
            <a:endCxn id="97" idx="0"/>
          </p:cNvCxnSpPr>
          <p:nvPr/>
        </p:nvCxnSpPr>
        <p:spPr>
          <a:xfrm flipH="1">
            <a:off x="7686753" y="2096475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984AD6-5983-302C-9CFC-21342310CF4F}"/>
                  </a:ext>
                </a:extLst>
              </p:cNvPr>
              <p:cNvSpPr txBox="1"/>
              <p:nvPr/>
            </p:nvSpPr>
            <p:spPr>
              <a:xfrm>
                <a:off x="7958277" y="2191777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984AD6-5983-302C-9CFC-21342310C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2191777"/>
                <a:ext cx="35067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05D8763C-CEED-AED6-AB7B-F48730B64934}"/>
              </a:ext>
            </a:extLst>
          </p:cNvPr>
          <p:cNvCxnSpPr>
            <a:stCxn id="97" idx="4"/>
            <a:endCxn id="99" idx="0"/>
          </p:cNvCxnSpPr>
          <p:nvPr/>
        </p:nvCxnSpPr>
        <p:spPr>
          <a:xfrm flipH="1">
            <a:off x="7477782" y="3022095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8278333-EEBB-ADCE-94AB-2A7AAFA211F2}"/>
                  </a:ext>
                </a:extLst>
              </p:cNvPr>
              <p:cNvSpPr txBox="1"/>
              <p:nvPr/>
            </p:nvSpPr>
            <p:spPr>
              <a:xfrm>
                <a:off x="7570209" y="300627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8278333-EEBB-ADCE-94AB-2A7AAFA21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09" y="3006279"/>
                <a:ext cx="37144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EC4DF50A-FBD8-6342-0AFB-E46F31772EA6}"/>
              </a:ext>
            </a:extLst>
          </p:cNvPr>
          <p:cNvCxnSpPr>
            <a:stCxn id="99" idx="4"/>
            <a:endCxn id="115" idx="0"/>
          </p:cNvCxnSpPr>
          <p:nvPr/>
        </p:nvCxnSpPr>
        <p:spPr>
          <a:xfrm flipH="1">
            <a:off x="7401860" y="3894367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EA4A3A-3241-33FB-5E7C-04DC636BB785}"/>
                  </a:ext>
                </a:extLst>
              </p:cNvPr>
              <p:cNvSpPr txBox="1"/>
              <p:nvPr/>
            </p:nvSpPr>
            <p:spPr>
              <a:xfrm>
                <a:off x="7451871" y="391104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EA4A3A-3241-33FB-5E7C-04DC636BB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871" y="3911048"/>
                <a:ext cx="36766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6BAEE691-4298-6CEF-041F-B0A9F754B7B8}"/>
              </a:ext>
            </a:extLst>
          </p:cNvPr>
          <p:cNvGrpSpPr/>
          <p:nvPr/>
        </p:nvGrpSpPr>
        <p:grpSpPr>
          <a:xfrm>
            <a:off x="7136389" y="4276812"/>
            <a:ext cx="530942" cy="501445"/>
            <a:chOff x="6891250" y="3781582"/>
            <a:chExt cx="530942" cy="501445"/>
          </a:xfrm>
        </p:grpSpPr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41A3C10A-0ECF-D17E-A73A-A072DBBE9A04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A97DB36-0E5A-0A1E-5F8C-27F175D90598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CA09D878-C94B-7901-49F3-8E45AECE7CAE}"/>
              </a:ext>
            </a:extLst>
          </p:cNvPr>
          <p:cNvGrpSpPr/>
          <p:nvPr/>
        </p:nvGrpSpPr>
        <p:grpSpPr>
          <a:xfrm>
            <a:off x="9066623" y="6092654"/>
            <a:ext cx="530942" cy="501445"/>
            <a:chOff x="8930834" y="5610054"/>
            <a:chExt cx="530942" cy="501445"/>
          </a:xfrm>
        </p:grpSpPr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FA0F75AF-1D01-32E1-4179-E2866AD35CEA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B4C9E60-5645-FEDF-DFFE-6E1253B946AA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36FF9BA-1117-83F0-5B1C-509A42E4B1F9}"/>
                  </a:ext>
                </a:extLst>
              </p:cNvPr>
              <p:cNvSpPr txBox="1"/>
              <p:nvPr/>
            </p:nvSpPr>
            <p:spPr>
              <a:xfrm>
                <a:off x="10425143" y="102831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36FF9BA-1117-83F0-5B1C-509A42E4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143" y="102831"/>
                <a:ext cx="690282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7" name="Таблица 126">
                <a:extLst>
                  <a:ext uri="{FF2B5EF4-FFF2-40B4-BE49-F238E27FC236}">
                    <a16:creationId xmlns:a16="http://schemas.microsoft.com/office/drawing/2014/main" id="{2B3A69C7-EF25-6ABB-6C35-8DF30FC763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5162802"/>
                  </p:ext>
                </p:extLst>
              </p:nvPr>
            </p:nvGraphicFramePr>
            <p:xfrm>
              <a:off x="11009412" y="102831"/>
              <a:ext cx="1182587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104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59483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7" name="Таблица 126">
                <a:extLst>
                  <a:ext uri="{FF2B5EF4-FFF2-40B4-BE49-F238E27FC236}">
                    <a16:creationId xmlns:a16="http://schemas.microsoft.com/office/drawing/2014/main" id="{2B3A69C7-EF25-6ABB-6C35-8DF30FC763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5162802"/>
                  </p:ext>
                </p:extLst>
              </p:nvPr>
            </p:nvGraphicFramePr>
            <p:xfrm>
              <a:off x="11009412" y="102831"/>
              <a:ext cx="1182587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104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59483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9007" t="-8333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9007" t="-108333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9007" t="-208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9007" t="-303279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9007" t="-41000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9007" t="-51000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4"/>
                          <a:stretch>
                            <a:fillRect l="-39007" t="-61000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73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B0CB1-947A-4B1C-8F77-BDA062B4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Успешный успех.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629EFC-D1E2-4F16-8483-4718ABF14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Таким образом, был построен </a:t>
                </a:r>
                <a:r>
                  <a:rPr lang="ru-RU" dirty="0" err="1"/>
                  <a:t>суффиксный</a:t>
                </a:r>
                <a:r>
                  <a:rPr lang="ru-RU" dirty="0"/>
                  <a:t> массив строки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. Подсчитаем </a:t>
                </a:r>
                <a:r>
                  <a:rPr lang="ru-RU" dirty="0" err="1"/>
                  <a:t>сложность:</a:t>
                </a:r>
                <a:endParaRPr lang="ru-RU" dirty="0"/>
              </a:p>
              <a:p>
                <a:pPr lvl="1"/>
                <a:r>
                  <a:rPr lang="ru-RU" dirty="0"/>
                  <a:t>пара сортировок подсчётом за линию</a:t>
                </a:r>
              </a:p>
              <a:p>
                <a:pPr lvl="1"/>
                <a:r>
                  <a:rPr lang="ru-RU" dirty="0"/>
                  <a:t>рекурсивный вызов 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dirty="0"/>
                  <a:t> длины</a:t>
                </a:r>
              </a:p>
              <a:p>
                <a:pPr lvl="1"/>
                <a:r>
                  <a:rPr lang="ru-RU" dirty="0"/>
                  <a:t>некоторая линейная возня</a:t>
                </a:r>
              </a:p>
              <a:p>
                <a:r>
                  <a:rPr lang="ru-RU" dirty="0"/>
                  <a:t>Итого,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Если решить, это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r>
                  <a:rPr lang="ru-RU" dirty="0">
                    <a:solidFill>
                      <a:schemeClr val="bg1">
                        <a:lumMod val="85000"/>
                      </a:schemeClr>
                    </a:solidFill>
                  </a:rPr>
                  <a:t>Честно.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629EFC-D1E2-4F16-8483-4718ABF14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8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4C8F2-1465-44CB-970C-F2D8CE5D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84150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5A4FC-AF8A-4B92-AF45-EB1D6679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90713"/>
            <a:ext cx="11906250" cy="4351338"/>
          </a:xfrm>
        </p:spPr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vector&lt;int&gt;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BuildSuffArr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(vector&lt;int&gt; C):</a:t>
            </a:r>
          </a:p>
          <a:p>
            <a:pPr marL="0" indent="0" algn="l" fontAlgn="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слишком_мало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 algn="l" fontAlgn="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std::sort </a:t>
            </a:r>
          </a:p>
          <a:p>
            <a:pPr marL="0" indent="0" algn="l" fontAlgn="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</a:t>
            </a:r>
          </a:p>
          <a:p>
            <a:pPr marL="0" indent="0" algn="l" fontAlgn="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RecodeTriplesAlphabet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строим новый алфавит </a:t>
            </a:r>
          </a:p>
          <a:p>
            <a:pPr marL="0" indent="0" algn="l" fontAlgn="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:=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ToNewAlphabet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(C[1:] + C[2:])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строим строку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S,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используя новый алфавит </a:t>
            </a:r>
          </a:p>
          <a:p>
            <a:pPr marL="0" indent="0" algn="l" fontAlgn="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s12 :=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BuildSuffArr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вызываем функцию, получаем </a:t>
            </a:r>
            <a:r>
              <a:rPr lang="ru-RU" sz="2000" b="0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суфмас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для 1- и 2- </a:t>
            </a:r>
          </a:p>
          <a:p>
            <a:pPr marL="0" indent="0" algn="l" fontAlgn="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s0 := ...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формируем </a:t>
            </a:r>
            <a:r>
              <a:rPr lang="ru-RU" sz="2000" b="0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суфмас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для 0- сортировкой подсчётом, используя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s12 </a:t>
            </a:r>
          </a:p>
          <a:p>
            <a:pPr marL="0" indent="0" algn="l" fontAlgn="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merge(s0, s12)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сливаем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s0 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s12 </a:t>
            </a:r>
            <a:r>
              <a:rPr lang="ru-RU" sz="20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за линейное время</a:t>
            </a:r>
          </a:p>
          <a:p>
            <a:pPr marL="0" indent="0">
              <a:buNone/>
            </a:pP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27794913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A05CA-EFF7-4201-A69F-FDB2A0E0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не понявших, но стремящихся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F5A65-6AE1-488A-9116-DE5B64D7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Тут подробнее:</a:t>
            </a:r>
            <a:endParaRPr lang="ru-BY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485508"/>
            <a:ext cx="4839093" cy="48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32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7AB1-11B4-44DF-8066-1ADE541D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16257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Массив наибольших общих префиксов. Построение и применение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6619CF-20B6-4684-9111-317D46D08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88" y="4138933"/>
            <a:ext cx="9144000" cy="1655762"/>
          </a:xfrm>
        </p:spPr>
        <p:txBody>
          <a:bodyPr/>
          <a:lstStyle/>
          <a:p>
            <a:r>
              <a:rPr lang="en-US" dirty="0"/>
              <a:t>LCP: Longest Common Prefix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932583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B482-E160-4B03-BB6F-EC667332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LCP</a:t>
            </a:r>
            <a:endParaRPr lang="ru-BY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FEF33-E281-4979-BB0F-FF90580F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5000" dirty="0"/>
              <a:t>Массив </a:t>
            </a:r>
            <a:r>
              <a:rPr lang="en-US" sz="5000" dirty="0"/>
              <a:t>LCP – </a:t>
            </a:r>
            <a:r>
              <a:rPr lang="ru-RU" sz="5000" dirty="0"/>
              <a:t>это массив </a:t>
            </a:r>
            <a:r>
              <a:rPr lang="ru-RU" sz="5000" b="0" i="0" dirty="0">
                <a:solidFill>
                  <a:srgbClr val="222222"/>
                </a:solidFill>
                <a:effectLst/>
              </a:rPr>
              <a:t>длин наибольших общих префиксов для всех соседних суффиксов строки, отсортированных в лексикографическом порядке.</a:t>
            </a:r>
            <a:endParaRPr lang="ru-BY" sz="5000" dirty="0"/>
          </a:p>
        </p:txBody>
      </p:sp>
    </p:spTree>
    <p:extLst>
      <p:ext uri="{BB962C8B-B14F-4D97-AF65-F5344CB8AC3E}">
        <p14:creationId xmlns:p14="http://schemas.microsoft.com/office/powerpoint/2010/main" val="23807958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5B53A-A485-45A9-8182-943C68C6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CC2C-E6BD-4741-A4A9-1DF2C388BCAD}"/>
              </a:ext>
            </a:extLst>
          </p:cNvPr>
          <p:cNvSpPr txBox="1"/>
          <p:nvPr/>
        </p:nvSpPr>
        <p:spPr>
          <a:xfrm>
            <a:off x="1235281" y="1845500"/>
            <a:ext cx="30347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aba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abacabadabacaba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acaba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dabacaba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0D6183-4643-4F90-9EC4-0E5A0C7CF504}"/>
                  </a:ext>
                </a:extLst>
              </p:cNvPr>
              <p:cNvSpPr txBox="1"/>
              <p:nvPr/>
            </p:nvSpPr>
            <p:spPr>
              <a:xfrm>
                <a:off x="838200" y="1272073"/>
                <a:ext cx="10763774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000" dirty="0"/>
                  <a:t>Пусть дана строка</a:t>
                </a:r>
                <a14:m>
                  <m:oMath xmlns:m="http://schemas.openxmlformats.org/officeDocument/2006/math">
                    <m:r>
                      <a:rPr lang="ru-RU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3000" dirty="0"/>
                  <a:t> = </a:t>
                </a:r>
                <a:r>
                  <a:rPr lang="en-US" sz="3000" dirty="0"/>
                  <a:t>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𝑎𝑏𝑎𝑐𝑎𝑏𝑎𝑑𝑎𝑏𝑎𝑐𝑎𝑏𝑎</m:t>
                    </m:r>
                  </m:oMath>
                </a14:m>
                <a:r>
                  <a:rPr lang="en-US" sz="3000" dirty="0"/>
                  <a:t>”</a:t>
                </a:r>
                <a:endParaRPr lang="ru-BY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0D6183-4643-4F90-9EC4-0E5A0C7C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2073"/>
                <a:ext cx="10763774" cy="573427"/>
              </a:xfrm>
              <a:prstGeom prst="rect">
                <a:avLst/>
              </a:prstGeom>
              <a:blipFill>
                <a:blip r:embed="rId2"/>
                <a:stretch>
                  <a:fillRect l="-1360" t="-9574" b="-329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3D7ECF-FC46-4380-ADEF-9639C870E91F}"/>
              </a:ext>
            </a:extLst>
          </p:cNvPr>
          <p:cNvSpPr txBox="1"/>
          <p:nvPr/>
        </p:nvSpPr>
        <p:spPr>
          <a:xfrm>
            <a:off x="934326" y="1983999"/>
            <a:ext cx="6019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2ADE3-EA4B-4C7C-A83B-340A3EE61545}"/>
              </a:ext>
            </a:extLst>
          </p:cNvPr>
          <p:cNvSpPr txBox="1"/>
          <p:nvPr/>
        </p:nvSpPr>
        <p:spPr>
          <a:xfrm>
            <a:off x="5612235" y="2305615"/>
            <a:ext cx="5989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0" dirty="0"/>
              <a:t>Как построить массив </a:t>
            </a:r>
            <a:r>
              <a:rPr lang="en-US" sz="7000" dirty="0" err="1"/>
              <a:t>lcp</a:t>
            </a:r>
            <a:r>
              <a:rPr lang="en-US" sz="7000" dirty="0"/>
              <a:t>?</a:t>
            </a:r>
            <a:endParaRPr lang="ru-BY" sz="7000" dirty="0"/>
          </a:p>
        </p:txBody>
      </p:sp>
    </p:spTree>
    <p:extLst>
      <p:ext uri="{BB962C8B-B14F-4D97-AF65-F5344CB8AC3E}">
        <p14:creationId xmlns:p14="http://schemas.microsoft.com/office/powerpoint/2010/main" val="42172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6FC9B-E7E0-4915-9D8C-216603D4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3" y="-116977"/>
            <a:ext cx="9213161" cy="958869"/>
          </a:xfrm>
        </p:spPr>
        <p:txBody>
          <a:bodyPr>
            <a:normAutofit/>
          </a:bodyPr>
          <a:lstStyle/>
          <a:p>
            <a:r>
              <a:rPr lang="ru-RU" sz="3500" dirty="0"/>
              <a:t>Алгоритм </a:t>
            </a:r>
            <a:r>
              <a:rPr lang="ru-RU" sz="3500" dirty="0" err="1"/>
              <a:t>Касаи</a:t>
            </a:r>
            <a:r>
              <a:rPr lang="ru-RU" sz="3500" dirty="0"/>
              <a:t>, </a:t>
            </a:r>
            <a:r>
              <a:rPr lang="ru-RU" sz="3500" dirty="0" err="1"/>
              <a:t>Аримуры</a:t>
            </a:r>
            <a:r>
              <a:rPr lang="ru-RU" sz="3500" dirty="0"/>
              <a:t>, </a:t>
            </a:r>
            <a:r>
              <a:rPr lang="ru-RU" sz="3500" dirty="0" err="1"/>
              <a:t>Ариквы</a:t>
            </a:r>
            <a:r>
              <a:rPr lang="ru-RU" sz="3500" dirty="0"/>
              <a:t>, Ли, Парка</a:t>
            </a:r>
            <a:endParaRPr lang="ru-BY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21FEC7A-577A-4504-9AAB-4C71C1D2C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7" y="705679"/>
                <a:ext cx="10515600" cy="6071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дана строка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 =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abaabbaa</m:t>
                    </m:r>
                  </m:oMath>
                </a14:m>
                <a:r>
                  <a:rPr lang="en-US" dirty="0"/>
                  <a:t>”</a:t>
                </a:r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21FEC7A-577A-4504-9AAB-4C71C1D2C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7" y="705679"/>
                <a:ext cx="10515600" cy="607182"/>
              </a:xfrm>
              <a:blipFill>
                <a:blip r:embed="rId2"/>
                <a:stretch>
                  <a:fillRect l="-1159" t="-17172" b="-80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C3F9BF-8C89-4073-928F-CC169F342D7F}"/>
              </a:ext>
            </a:extLst>
          </p:cNvPr>
          <p:cNvSpPr txBox="1"/>
          <p:nvPr/>
        </p:nvSpPr>
        <p:spPr>
          <a:xfrm>
            <a:off x="685450" y="1312861"/>
            <a:ext cx="23712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</a:t>
            </a:r>
          </a:p>
          <a:p>
            <a:r>
              <a:rPr lang="en-US" sz="4000" dirty="0"/>
              <a:t>aa</a:t>
            </a:r>
          </a:p>
          <a:p>
            <a:r>
              <a:rPr lang="en-US" sz="4000" dirty="0" err="1"/>
              <a:t>aabbaa</a:t>
            </a:r>
            <a:endParaRPr lang="en-US" sz="4000" dirty="0"/>
          </a:p>
          <a:p>
            <a:r>
              <a:rPr lang="en-US" sz="4000" dirty="0" err="1"/>
              <a:t>abaabbaa</a:t>
            </a:r>
            <a:endParaRPr lang="en-US" sz="4000" dirty="0"/>
          </a:p>
          <a:p>
            <a:r>
              <a:rPr lang="en-US" sz="4000" dirty="0" err="1"/>
              <a:t>abbaa</a:t>
            </a:r>
            <a:endParaRPr lang="en-US" sz="4000" dirty="0"/>
          </a:p>
          <a:p>
            <a:r>
              <a:rPr lang="en-US" sz="4000" dirty="0"/>
              <a:t>baa</a:t>
            </a:r>
          </a:p>
          <a:p>
            <a:r>
              <a:rPr lang="en-US" sz="4000" dirty="0" err="1"/>
              <a:t>baabbaa</a:t>
            </a:r>
            <a:endParaRPr lang="en-US" sz="4000" dirty="0"/>
          </a:p>
          <a:p>
            <a:r>
              <a:rPr lang="en-US" sz="4000" dirty="0" err="1"/>
              <a:t>bbaa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D9AE3-8553-43A4-9F54-DD2BB4693E40}"/>
              </a:ext>
            </a:extLst>
          </p:cNvPr>
          <p:cNvSpPr txBox="1"/>
          <p:nvPr/>
        </p:nvSpPr>
        <p:spPr>
          <a:xfrm>
            <a:off x="2988609" y="1365233"/>
            <a:ext cx="7011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7</a:t>
            </a:r>
          </a:p>
          <a:p>
            <a:r>
              <a:rPr lang="en-US" sz="4000" dirty="0">
                <a:solidFill>
                  <a:srgbClr val="FF0000"/>
                </a:solidFill>
              </a:rPr>
              <a:t>6</a:t>
            </a:r>
          </a:p>
          <a:p>
            <a:r>
              <a:rPr lang="en-US" sz="4000" dirty="0">
                <a:solidFill>
                  <a:srgbClr val="FF0000"/>
                </a:solidFill>
              </a:rPr>
              <a:t>2</a:t>
            </a:r>
          </a:p>
          <a:p>
            <a:r>
              <a:rPr lang="en-US" sz="4000" dirty="0">
                <a:solidFill>
                  <a:srgbClr val="FF0000"/>
                </a:solidFill>
              </a:rPr>
              <a:t>0</a:t>
            </a:r>
          </a:p>
          <a:p>
            <a:r>
              <a:rPr lang="en-US" sz="4000" dirty="0">
                <a:solidFill>
                  <a:srgbClr val="FF0000"/>
                </a:solidFill>
              </a:rPr>
              <a:t>3</a:t>
            </a:r>
          </a:p>
          <a:p>
            <a:r>
              <a:rPr lang="en-US" sz="4000" dirty="0">
                <a:solidFill>
                  <a:srgbClr val="FF0000"/>
                </a:solidFill>
              </a:rPr>
              <a:t>5</a:t>
            </a:r>
          </a:p>
          <a:p>
            <a:r>
              <a:rPr lang="en-US" sz="4000" dirty="0">
                <a:solidFill>
                  <a:srgbClr val="FF0000"/>
                </a:solidFill>
              </a:rPr>
              <a:t>1</a:t>
            </a:r>
          </a:p>
          <a:p>
            <a:r>
              <a:rPr lang="en-US" sz="4000" dirty="0">
                <a:solidFill>
                  <a:srgbClr val="FF0000"/>
                </a:solidFill>
              </a:rPr>
              <a:t>4</a:t>
            </a:r>
            <a:endParaRPr lang="ru-BY" sz="4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24FE4-9A3F-42F3-A3B6-2587456F2400}"/>
              </a:ext>
            </a:extLst>
          </p:cNvPr>
          <p:cNvSpPr txBox="1"/>
          <p:nvPr/>
        </p:nvSpPr>
        <p:spPr>
          <a:xfrm>
            <a:off x="116747" y="1620637"/>
            <a:ext cx="4362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ru-BY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D84E3C-521F-4D37-8365-D26726923E4F}"/>
                  </a:ext>
                </a:extLst>
              </p:cNvPr>
              <p:cNvSpPr txBox="1"/>
              <p:nvPr/>
            </p:nvSpPr>
            <p:spPr>
              <a:xfrm rot="5400000">
                <a:off x="738697" y="3010789"/>
                <a:ext cx="293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D84E3C-521F-4D37-8365-D26726923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8697" y="3010789"/>
                <a:ext cx="293615" cy="400110"/>
              </a:xfrm>
              <a:prstGeom prst="rect">
                <a:avLst/>
              </a:prstGeom>
              <a:blipFill>
                <a:blip r:embed="rId3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5DFF29-21D3-43DF-87CB-958F7BA289A6}"/>
                  </a:ext>
                </a:extLst>
              </p:cNvPr>
              <p:cNvSpPr txBox="1"/>
              <p:nvPr/>
            </p:nvSpPr>
            <p:spPr>
              <a:xfrm rot="16200000">
                <a:off x="1030669" y="3089726"/>
                <a:ext cx="2500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5DFF29-21D3-43DF-87CB-958F7BA2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30669" y="3089726"/>
                <a:ext cx="250068" cy="307777"/>
              </a:xfrm>
              <a:prstGeom prst="rect">
                <a:avLst/>
              </a:prstGeom>
              <a:blipFill>
                <a:blip r:embed="rId4"/>
                <a:stretch>
                  <a:fillRect t="-21951" r="-5882" b="-195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155DE7-E224-47FE-9183-BA31D61F0570}"/>
                  </a:ext>
                </a:extLst>
              </p:cNvPr>
              <p:cNvSpPr txBox="1"/>
              <p:nvPr/>
            </p:nvSpPr>
            <p:spPr>
              <a:xfrm rot="5400000">
                <a:off x="752222" y="4786615"/>
                <a:ext cx="293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155DE7-E224-47FE-9183-BA31D61F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2222" y="4786615"/>
                <a:ext cx="293615" cy="400110"/>
              </a:xfrm>
              <a:prstGeom prst="rect">
                <a:avLst/>
              </a:prstGeom>
              <a:blipFill>
                <a:blip r:embed="rId5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67314E-48AC-4E0A-AEEC-24DF16C8CFE3}"/>
                  </a:ext>
                </a:extLst>
              </p:cNvPr>
              <p:cNvSpPr txBox="1"/>
              <p:nvPr/>
            </p:nvSpPr>
            <p:spPr>
              <a:xfrm rot="5400000">
                <a:off x="1008895" y="4792702"/>
                <a:ext cx="293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67314E-48AC-4E0A-AEEC-24DF16C8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8895" y="4792702"/>
                <a:ext cx="293615" cy="400110"/>
              </a:xfrm>
              <a:prstGeom prst="rect">
                <a:avLst/>
              </a:prstGeom>
              <a:blipFill>
                <a:blip r:embed="rId6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82F6E-4BE7-46CE-AA80-BADD62CAC522}"/>
                  </a:ext>
                </a:extLst>
              </p:cNvPr>
              <p:cNvSpPr txBox="1"/>
              <p:nvPr/>
            </p:nvSpPr>
            <p:spPr>
              <a:xfrm rot="5400000">
                <a:off x="1267728" y="4786615"/>
                <a:ext cx="293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82F6E-4BE7-46CE-AA80-BADD62CA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67728" y="4786615"/>
                <a:ext cx="293615" cy="400110"/>
              </a:xfrm>
              <a:prstGeom prst="rect">
                <a:avLst/>
              </a:prstGeom>
              <a:blipFill>
                <a:blip r:embed="rId7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D13050-315C-4C3C-8708-4DBD291B48EC}"/>
                  </a:ext>
                </a:extLst>
              </p:cNvPr>
              <p:cNvSpPr txBox="1"/>
              <p:nvPr/>
            </p:nvSpPr>
            <p:spPr>
              <a:xfrm rot="5400000">
                <a:off x="1011335" y="3596419"/>
                <a:ext cx="293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D13050-315C-4C3C-8708-4DBD291B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11335" y="3596419"/>
                <a:ext cx="293615" cy="400110"/>
              </a:xfrm>
              <a:prstGeom prst="rect">
                <a:avLst/>
              </a:prstGeom>
              <a:blipFill>
                <a:blip r:embed="rId8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AE3D9C-B4F6-4151-87E7-228C9C74769C}"/>
                  </a:ext>
                </a:extLst>
              </p:cNvPr>
              <p:cNvSpPr txBox="1"/>
              <p:nvPr/>
            </p:nvSpPr>
            <p:spPr>
              <a:xfrm rot="5400000">
                <a:off x="742535" y="1789583"/>
                <a:ext cx="293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AE3D9C-B4F6-4151-87E7-228C9C747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2535" y="1789583"/>
                <a:ext cx="293615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1B905B3-A5AE-4503-AABF-E0452E6C2D0E}"/>
                  </a:ext>
                </a:extLst>
              </p:cNvPr>
              <p:cNvSpPr txBox="1"/>
              <p:nvPr/>
            </p:nvSpPr>
            <p:spPr>
              <a:xfrm rot="16200000">
                <a:off x="1289500" y="2431845"/>
                <a:ext cx="2500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1B905B3-A5AE-4503-AABF-E0452E6C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89500" y="2431845"/>
                <a:ext cx="250068" cy="307777"/>
              </a:xfrm>
              <a:prstGeom prst="rect">
                <a:avLst/>
              </a:prstGeom>
              <a:blipFill>
                <a:blip r:embed="rId10"/>
                <a:stretch>
                  <a:fillRect t="-21951" r="-6000" b="-195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197F89-7453-4B5A-94C5-6850749F7E1E}"/>
                  </a:ext>
                </a:extLst>
              </p:cNvPr>
              <p:cNvSpPr txBox="1"/>
              <p:nvPr/>
            </p:nvSpPr>
            <p:spPr>
              <a:xfrm rot="16200000">
                <a:off x="1300080" y="3684753"/>
                <a:ext cx="2500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197F89-7453-4B5A-94C5-6850749F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00080" y="3684753"/>
                <a:ext cx="250068" cy="307777"/>
              </a:xfrm>
              <a:prstGeom prst="rect">
                <a:avLst/>
              </a:prstGeom>
              <a:blipFill>
                <a:blip r:embed="rId11"/>
                <a:stretch>
                  <a:fillRect t="-19512" r="-6000" b="-219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8DCD31-257E-4A53-B755-9210CC8A71A7}"/>
                  </a:ext>
                </a:extLst>
              </p:cNvPr>
              <p:cNvSpPr txBox="1"/>
              <p:nvPr/>
            </p:nvSpPr>
            <p:spPr>
              <a:xfrm rot="16200000">
                <a:off x="1048670" y="5495994"/>
                <a:ext cx="20258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8DCD31-257E-4A53-B755-9210CC8A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8670" y="5495994"/>
                <a:ext cx="202589" cy="307777"/>
              </a:xfrm>
              <a:prstGeom prst="rect">
                <a:avLst/>
              </a:prstGeom>
              <a:blipFill>
                <a:blip r:embed="rId12"/>
                <a:stretch>
                  <a:fillRect t="-36364" r="-5882" b="-393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9B6167-A151-45F5-B6B7-1F6A2721A459}"/>
                  </a:ext>
                </a:extLst>
              </p:cNvPr>
              <p:cNvSpPr txBox="1"/>
              <p:nvPr/>
            </p:nvSpPr>
            <p:spPr>
              <a:xfrm rot="16200000">
                <a:off x="775484" y="4279551"/>
                <a:ext cx="2500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9B6167-A151-45F5-B6B7-1F6A2721A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484" y="4279551"/>
                <a:ext cx="250068" cy="307777"/>
              </a:xfrm>
              <a:prstGeom prst="rect">
                <a:avLst/>
              </a:prstGeom>
              <a:blipFill>
                <a:blip r:embed="rId13"/>
                <a:stretch>
                  <a:fillRect t="-21951" r="-5882" b="-195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C8B374-713C-4491-B9AE-258DF70C91FE}"/>
              </a:ext>
            </a:extLst>
          </p:cNvPr>
          <p:cNvSpPr txBox="1"/>
          <p:nvPr/>
        </p:nvSpPr>
        <p:spPr>
          <a:xfrm>
            <a:off x="3997501" y="1283752"/>
            <a:ext cx="8313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Последовательно рассмотрим суффиксы строки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ru-RU" dirty="0"/>
              <a:t>начиная с 0-го</a:t>
            </a:r>
            <a:r>
              <a:rPr lang="en-US" dirty="0"/>
              <a:t>.</a:t>
            </a:r>
            <a:r>
              <a:rPr lang="ru-RU" dirty="0"/>
              <a:t> Будем находить </a:t>
            </a:r>
            <a:r>
              <a:rPr lang="en-US" dirty="0" err="1"/>
              <a:t>lcp</a:t>
            </a:r>
            <a:r>
              <a:rPr lang="en-US" dirty="0"/>
              <a:t> </a:t>
            </a:r>
            <a:r>
              <a:rPr lang="ru-RU" dirty="0"/>
              <a:t>очередного суффикса и предыдущего для него в </a:t>
            </a:r>
            <a:r>
              <a:rPr lang="ru-RU" dirty="0" err="1"/>
              <a:t>суфмасе</a:t>
            </a:r>
            <a:r>
              <a:rPr lang="ru-RU" dirty="0"/>
              <a:t>.</a:t>
            </a:r>
          </a:p>
          <a:p>
            <a:endParaRPr lang="en-US" dirty="0"/>
          </a:p>
          <a:p>
            <a:r>
              <a:rPr lang="ru-RU" dirty="0"/>
              <a:t>Посчитаем </a:t>
            </a:r>
            <a:r>
              <a:rPr lang="en-US" dirty="0" err="1"/>
              <a:t>lcp</a:t>
            </a:r>
            <a:r>
              <a:rPr lang="en-US" dirty="0"/>
              <a:t> </a:t>
            </a:r>
            <a:r>
              <a:rPr lang="ru-RU" dirty="0"/>
              <a:t>0-го суффикса и предыдущего для него в </a:t>
            </a:r>
            <a:r>
              <a:rPr lang="ru-RU" dirty="0" err="1"/>
              <a:t>суфмасе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Пусть </a:t>
            </a:r>
          </a:p>
          <a:p>
            <a:pPr marL="342900" indent="-342900">
              <a:buAutoNum type="arabicPeriod"/>
            </a:pPr>
            <a:r>
              <a:rPr lang="ru-RU" dirty="0"/>
              <a:t>Уже просмотрели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суффиксов. </a:t>
            </a:r>
          </a:p>
          <a:p>
            <a:pPr marL="342900" indent="-342900">
              <a:buAutoNum type="arabicPeriod"/>
            </a:pPr>
            <a:r>
              <a:rPr lang="ru-RU" dirty="0"/>
              <a:t>Предыдущий для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го суффикса является </a:t>
            </a:r>
            <a:r>
              <a:rPr lang="en-US" dirty="0"/>
              <a:t>j-</a:t>
            </a:r>
            <a:r>
              <a:rPr lang="ru-RU" dirty="0"/>
              <a:t>й.</a:t>
            </a:r>
          </a:p>
          <a:p>
            <a:pPr marL="342900" indent="-342900">
              <a:buAutoNum type="arabicPeriod"/>
            </a:pPr>
            <a:r>
              <a:rPr lang="en-US" dirty="0" err="1"/>
              <a:t>Lcp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го и </a:t>
            </a:r>
            <a:r>
              <a:rPr lang="en-US" dirty="0"/>
              <a:t>j-</a:t>
            </a:r>
            <a:r>
              <a:rPr lang="ru-RU" dirty="0"/>
              <a:t>го суффиксов равно </a:t>
            </a:r>
            <a:r>
              <a:rPr lang="en-US" dirty="0"/>
              <a:t>k. </a:t>
            </a:r>
          </a:p>
          <a:p>
            <a:endParaRPr lang="en-US" dirty="0"/>
          </a:p>
          <a:p>
            <a:r>
              <a:rPr lang="ru-RU" dirty="0"/>
              <a:t>Тогда </a:t>
            </a:r>
            <a:r>
              <a:rPr lang="en-US" dirty="0" err="1"/>
              <a:t>lcp</a:t>
            </a:r>
            <a:r>
              <a:rPr lang="en-US" dirty="0"/>
              <a:t> i+1-</a:t>
            </a:r>
            <a:r>
              <a:rPr lang="ru-RU" dirty="0"/>
              <a:t>го и </a:t>
            </a:r>
            <a:r>
              <a:rPr lang="en-US" dirty="0"/>
              <a:t>j+1-</a:t>
            </a:r>
            <a:r>
              <a:rPr lang="ru-RU" dirty="0"/>
              <a:t>го суффикса равно </a:t>
            </a:r>
            <a:r>
              <a:rPr lang="en-US" dirty="0"/>
              <a:t>k</a:t>
            </a:r>
            <a:r>
              <a:rPr lang="ru-RU" dirty="0"/>
              <a:t>-</a:t>
            </a:r>
            <a:r>
              <a:rPr lang="en-US" dirty="0"/>
              <a:t>1.</a:t>
            </a:r>
          </a:p>
          <a:p>
            <a:r>
              <a:rPr lang="ru-RU" dirty="0"/>
              <a:t>Но </a:t>
            </a:r>
            <a:r>
              <a:rPr lang="en-US" dirty="0"/>
              <a:t>i+1-</a:t>
            </a:r>
            <a:r>
              <a:rPr lang="ru-RU" dirty="0"/>
              <a:t>й и </a:t>
            </a:r>
            <a:r>
              <a:rPr lang="en-US" dirty="0"/>
              <a:t>j+1-</a:t>
            </a:r>
            <a:r>
              <a:rPr lang="ru-RU" dirty="0"/>
              <a:t>й суффиксы могут находится далеко друг от друга. </a:t>
            </a:r>
          </a:p>
          <a:p>
            <a:r>
              <a:rPr lang="ru-RU" dirty="0"/>
              <a:t>Т.к. суффиксы в </a:t>
            </a:r>
            <a:r>
              <a:rPr lang="ru-RU" dirty="0" err="1"/>
              <a:t>суфмасе</a:t>
            </a:r>
            <a:r>
              <a:rPr lang="ru-RU" dirty="0"/>
              <a:t> отсортированы, то </a:t>
            </a:r>
            <a:r>
              <a:rPr lang="en-US" dirty="0" err="1"/>
              <a:t>lcp</a:t>
            </a:r>
            <a:r>
              <a:rPr lang="en-US" dirty="0"/>
              <a:t> i+1-</a:t>
            </a:r>
            <a:r>
              <a:rPr lang="ru-RU" dirty="0"/>
              <a:t>го и предыдущего для него суффикса как минимум </a:t>
            </a:r>
            <a:r>
              <a:rPr lang="en-US" dirty="0"/>
              <a:t>k-1.</a:t>
            </a:r>
          </a:p>
          <a:p>
            <a:endParaRPr lang="ru-BY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8B6B9C1-8DBE-47FA-92AE-A34888D17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66322" y="5438454"/>
            <a:ext cx="3522254" cy="9435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AD1BD3-F173-4046-81D4-B03E16B16388}"/>
              </a:ext>
            </a:extLst>
          </p:cNvPr>
          <p:cNvSpPr txBox="1"/>
          <p:nvPr/>
        </p:nvSpPr>
        <p:spPr>
          <a:xfrm>
            <a:off x="4077518" y="5910075"/>
            <a:ext cx="6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i</a:t>
            </a:r>
            <a:r>
              <a:rPr lang="en-US" sz="2200" dirty="0"/>
              <a:t>-</a:t>
            </a:r>
            <a:r>
              <a:rPr lang="ru-RU" sz="2200" dirty="0"/>
              <a:t>й</a:t>
            </a:r>
            <a:endParaRPr lang="ru-BY" sz="2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062CE-8705-4A65-98A8-43A21AB989BB}"/>
              </a:ext>
            </a:extLst>
          </p:cNvPr>
          <p:cNvSpPr txBox="1"/>
          <p:nvPr/>
        </p:nvSpPr>
        <p:spPr>
          <a:xfrm>
            <a:off x="4051000" y="5484762"/>
            <a:ext cx="786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j-</a:t>
            </a:r>
            <a:r>
              <a:rPr lang="ru-RU" sz="2200" dirty="0"/>
              <a:t>й</a:t>
            </a:r>
            <a:endParaRPr lang="ru-BY" sz="2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5EA28-C95B-4FA7-B7A3-3A997213AE01}"/>
              </a:ext>
            </a:extLst>
          </p:cNvPr>
          <p:cNvSpPr txBox="1"/>
          <p:nvPr/>
        </p:nvSpPr>
        <p:spPr>
          <a:xfrm>
            <a:off x="4931391" y="5128698"/>
            <a:ext cx="880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</a:t>
            </a:r>
            <a:endParaRPr lang="ru-BY" sz="25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E7BC4E9-175F-477D-9917-BF06FF0647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49860" y="5367225"/>
            <a:ext cx="3236948" cy="1266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E482963-E206-4C35-A6DA-968630610EDA}"/>
              </a:ext>
            </a:extLst>
          </p:cNvPr>
          <p:cNvSpPr txBox="1"/>
          <p:nvPr/>
        </p:nvSpPr>
        <p:spPr>
          <a:xfrm>
            <a:off x="9172663" y="5054015"/>
            <a:ext cx="14596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k-1</a:t>
            </a:r>
            <a:endParaRPr lang="ru-BY" sz="2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C1CE2-CE6D-496F-9CA4-834E7BDE796C}"/>
              </a:ext>
            </a:extLst>
          </p:cNvPr>
          <p:cNvSpPr txBox="1"/>
          <p:nvPr/>
        </p:nvSpPr>
        <p:spPr>
          <a:xfrm>
            <a:off x="8345901" y="6144253"/>
            <a:ext cx="112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i+1-</a:t>
            </a:r>
            <a:r>
              <a:rPr lang="ru-RU" sz="2200" dirty="0"/>
              <a:t>й</a:t>
            </a:r>
            <a:endParaRPr lang="ru-BY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3300E2-F779-45B1-BDB4-2AD7116E59A5}"/>
              </a:ext>
            </a:extLst>
          </p:cNvPr>
          <p:cNvSpPr txBox="1"/>
          <p:nvPr/>
        </p:nvSpPr>
        <p:spPr>
          <a:xfrm>
            <a:off x="8318325" y="5438454"/>
            <a:ext cx="1400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j+1-</a:t>
            </a:r>
            <a:r>
              <a:rPr lang="ru-RU" sz="2200" dirty="0"/>
              <a:t>й</a:t>
            </a:r>
            <a:endParaRPr lang="ru-BY" sz="2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B54DE-424E-4CEB-9A86-C7B4F3577FA6}"/>
              </a:ext>
            </a:extLst>
          </p:cNvPr>
          <p:cNvSpPr txBox="1"/>
          <p:nvPr/>
        </p:nvSpPr>
        <p:spPr>
          <a:xfrm>
            <a:off x="8944503" y="4834274"/>
            <a:ext cx="1124125" cy="16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…</a:t>
            </a:r>
            <a:endParaRPr lang="ru-BY" sz="10000" dirty="0"/>
          </a:p>
        </p:txBody>
      </p:sp>
    </p:spTree>
    <p:extLst>
      <p:ext uri="{BB962C8B-B14F-4D97-AF65-F5344CB8AC3E}">
        <p14:creationId xmlns:p14="http://schemas.microsoft.com/office/powerpoint/2010/main" val="5587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43" grpId="0"/>
      <p:bldP spid="44" grpId="0"/>
      <p:bldP spid="45" grpId="0"/>
      <p:bldP spid="47" grpId="0"/>
      <p:bldP spid="62" grpId="0"/>
      <p:bldP spid="63" grpId="0"/>
      <p:bldP spid="6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ECB43-00AB-4EB2-8EA8-809E95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E2198-8E32-4DAC-A3FA-A6FF4EF1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O(|S|)</a:t>
            </a:r>
          </a:p>
          <a:p>
            <a:pPr marL="0" indent="0">
              <a:buNone/>
            </a:pPr>
            <a:r>
              <a:rPr lang="ru-RU" dirty="0"/>
              <a:t>Как доказывать?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Аналогично </a:t>
            </a:r>
            <a:r>
              <a:rPr lang="en-US" dirty="0"/>
              <a:t>Z-</a:t>
            </a:r>
            <a:r>
              <a:rPr lang="ru-RU" dirty="0"/>
              <a:t>функции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7309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F88FC8-FA4C-23C6-E540-79F75BCB9EDC}"/>
                  </a:ext>
                </a:extLst>
              </p:cNvPr>
              <p:cNvSpPr txBox="1"/>
              <p:nvPr/>
            </p:nvSpPr>
            <p:spPr>
              <a:xfrm>
                <a:off x="1192025" y="829957"/>
                <a:ext cx="7665167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dirty="0"/>
                  <a:t>Допустим мы построили массив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𝑙𝑐𝑝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где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𝑙𝑐𝑝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/>
                  <a:t> равен наибольшему общему префиксу суффиксов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800" dirty="0"/>
                  <a:t>. </a:t>
                </a:r>
              </a:p>
              <a:p>
                <a:r>
                  <a:rPr lang="ru-RU" sz="2800" i="1" dirty="0"/>
                  <a:t>Как же его использовать?</a:t>
                </a:r>
                <a:endParaRPr lang="ru-BY" sz="28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F88FC8-FA4C-23C6-E540-79F75BCB9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025" y="829957"/>
                <a:ext cx="7665167" cy="1815882"/>
              </a:xfrm>
              <a:prstGeom prst="rect">
                <a:avLst/>
              </a:prstGeom>
              <a:blipFill>
                <a:blip r:embed="rId2"/>
                <a:stretch>
                  <a:fillRect l="-1671" t="-3020" b="-8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6FB758-4EE8-7713-716A-087480635172}"/>
                  </a:ext>
                </a:extLst>
              </p:cNvPr>
              <p:cNvSpPr txBox="1"/>
              <p:nvPr/>
            </p:nvSpPr>
            <p:spPr>
              <a:xfrm>
                <a:off x="3448391" y="4432300"/>
                <a:ext cx="755827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b="1" dirty="0"/>
                  <a:t>Задача</a:t>
                </a:r>
                <a:r>
                  <a:rPr lang="en-US" sz="2800" b="1" dirty="0"/>
                  <a:t>:</a:t>
                </a:r>
                <a:r>
                  <a:rPr lang="ru-RU" sz="2800" dirty="0"/>
                  <a:t> По заданной строке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после </a:t>
                </a:r>
                <a:r>
                  <a:rPr lang="ru-RU" sz="2800" dirty="0" err="1"/>
                  <a:t>предподсчёта</a:t>
                </a:r>
                <a:r>
                  <a:rPr lang="ru-RU" sz="2800" dirty="0"/>
                  <a:t> научиться отвечать на запросы вида</a:t>
                </a:r>
                <a:r>
                  <a:rPr lang="en-US" sz="2800" dirty="0"/>
                  <a:t> </a:t>
                </a:r>
                <a:r>
                  <a:rPr lang="ru-RU" sz="2800" dirty="0"/>
                  <a:t>«наибольший общий префикс для двух произвольных суффиксов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800" dirty="0"/>
                  <a:t> и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800" dirty="0"/>
                  <a:t>»</a:t>
                </a:r>
                <a:endParaRPr lang="ru-BY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6FB758-4EE8-7713-716A-08748063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91" y="4432300"/>
                <a:ext cx="7558275" cy="1815882"/>
              </a:xfrm>
              <a:prstGeom prst="rect">
                <a:avLst/>
              </a:prstGeom>
              <a:blipFill>
                <a:blip r:embed="rId3"/>
                <a:stretch>
                  <a:fillRect l="-1694" t="-3020" r="-1613" b="-8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4" name="Picture 20" descr="k_1 &lt; k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889" y="4087812"/>
            <a:ext cx="428052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225" y="4270375"/>
            <a:ext cx="6315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4"/>
              <p:cNvSpPr>
                <a:spLocks noChangeArrowheads="1"/>
              </p:cNvSpPr>
              <p:nvPr/>
            </p:nvSpPr>
            <p:spPr bwMode="auto">
              <a:xfrm>
                <a:off x="616820" y="1821402"/>
                <a:ext cx="10922717" cy="4093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/>
                <a:r>
                  <a:rPr lang="ru-RU" altLang="ru-RU" sz="2000" dirty="0">
                    <a:latin typeface="+mn-lt"/>
                  </a:rPr>
                  <a:t>Пусть поступил запрос с некоторыми индексами суффиксов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latin typeface="+mn-lt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>
                    <a:latin typeface="+mn-lt"/>
                  </a:rPr>
                  <a:t>. </a:t>
                </a:r>
              </a:p>
              <a:p>
                <a:pPr algn="just"/>
                <a:r>
                  <a:rPr lang="ru-RU" altLang="ru-RU" sz="2000" dirty="0">
                    <a:latin typeface="+mn-lt"/>
                  </a:rPr>
                  <a:t>Найдём эти индексы в </a:t>
                </a:r>
                <a:r>
                  <a:rPr lang="ru-RU" altLang="ru-RU" sz="2000" dirty="0" err="1">
                    <a:latin typeface="+mn-lt"/>
                  </a:rPr>
                  <a:t>суффиксном</a:t>
                </a:r>
                <a:r>
                  <a:rPr lang="ru-RU" altLang="ru-RU" sz="2000" dirty="0">
                    <a:latin typeface="+mn-lt"/>
                  </a:rPr>
                  <a:t> массиве, т.е. 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000" dirty="0">
                    <a:latin typeface="+mn-lt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000" dirty="0">
                    <a:latin typeface="+mn-lt"/>
                  </a:rPr>
                  <a:t> — их позиции в </a:t>
                </a:r>
                <a:r>
                  <a:rPr lang="ru-RU" altLang="ru-RU" sz="2000" dirty="0" err="1">
                    <a:latin typeface="+mn-lt"/>
                  </a:rPr>
                  <a:t>суффиксном</a:t>
                </a:r>
                <a:r>
                  <a:rPr lang="ru-RU" altLang="ru-RU" sz="2000" dirty="0">
                    <a:latin typeface="+mn-lt"/>
                  </a:rPr>
                  <a:t> массиве (упорядочим их, т.е. пусть</a:t>
                </a:r>
                <a:r>
                  <a:rPr lang="en-US" altLang="ru-RU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0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alt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altLang="ru-RU" sz="200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BY" sz="2000" dirty="0">
                  <a:latin typeface="+mn-lt"/>
                </a:endParaRPr>
              </a:p>
              <a:p>
                <a:pPr lvl="0" algn="just"/>
                <a:endParaRPr lang="en-US" altLang="ru-RU" sz="2000" dirty="0">
                  <a:latin typeface="+mn-lt"/>
                </a:endParaRPr>
              </a:p>
              <a:p>
                <a:pPr lvl="0" algn="just"/>
                <a:r>
                  <a:rPr lang="ru-RU" altLang="ru-RU" sz="2000" dirty="0">
                    <a:latin typeface="+mn-lt"/>
                  </a:rPr>
                  <a:t>Тогда ответом на данный запрос будет минимум в массиве 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𝑙𝑐𝑝</m:t>
                    </m:r>
                  </m:oMath>
                </a14:m>
                <a:r>
                  <a:rPr lang="ru-RU" altLang="ru-RU" sz="2000" dirty="0">
                    <a:latin typeface="+mn-lt"/>
                  </a:rPr>
                  <a:t>, взятый на отрезке 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RU" alt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00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alt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ru-RU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000">
                        <a:latin typeface="Cambria Math" panose="02040503050406030204" pitchFamily="18" charset="0"/>
                      </a:rPr>
                      <m:t> −1]</m:t>
                    </m:r>
                  </m:oMath>
                </a14:m>
                <a:r>
                  <a:rPr lang="ru-RU" altLang="ru-RU" sz="2000" dirty="0">
                    <a:latin typeface="+mn-lt"/>
                  </a:rPr>
                  <a:t>. В самом деле, переход от суффикса </a:t>
                </a:r>
                <a14:m>
                  <m:oMath xmlns:m="http://schemas.openxmlformats.org/officeDocument/2006/math">
                    <m:r>
                      <a:rPr lang="en-US" altLang="ru-RU" sz="2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sz="2000" dirty="0">
                    <a:latin typeface="+mn-lt"/>
                  </a:rPr>
                  <a:t> к суффиксу </a:t>
                </a:r>
                <a14:m>
                  <m:oMath xmlns:m="http://schemas.openxmlformats.org/officeDocument/2006/math">
                    <m:r>
                      <a:rPr lang="en-US" altLang="ru-RU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ru-RU" sz="2000" dirty="0">
                    <a:latin typeface="+mn-lt"/>
                  </a:rPr>
                  <a:t> </a:t>
                </a:r>
                <a:r>
                  <a:rPr lang="ru-RU" altLang="ru-RU" sz="2000" dirty="0">
                    <a:latin typeface="+mn-lt"/>
                  </a:rPr>
                  <a:t>можно заменить целой цепочкой переходов, начинающейся с суффикса  </a:t>
                </a:r>
                <a14:m>
                  <m:oMath xmlns:m="http://schemas.openxmlformats.org/officeDocument/2006/math">
                    <m:r>
                      <a:rPr lang="en-US" altLang="ru-RU" sz="2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sz="2000" dirty="0">
                    <a:latin typeface="+mn-lt"/>
                  </a:rPr>
                  <a:t>  и заканчивающейся в суффиксе </a:t>
                </a:r>
                <a14:m>
                  <m:oMath xmlns:m="http://schemas.openxmlformats.org/officeDocument/2006/math">
                    <m:r>
                      <a:rPr lang="en-US" altLang="ru-RU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altLang="ru-RU" sz="2000" dirty="0">
                    <a:latin typeface="+mn-lt"/>
                  </a:rPr>
                  <a:t>, но включающей в себя все промежуточные суффиксы, находящиеся в порядке сортировки между ними.</a:t>
                </a:r>
                <a:endParaRPr lang="en-US" altLang="ru-RU" sz="2000" dirty="0">
                  <a:latin typeface="+mn-lt"/>
                </a:endParaRPr>
              </a:p>
              <a:p>
                <a:pPr lvl="0" algn="just"/>
                <a:endParaRPr lang="ru-RU" altLang="ru-RU" sz="2000" dirty="0">
                  <a:latin typeface="+mn-lt"/>
                </a:endParaRPr>
              </a:p>
              <a:p>
                <a:pPr lvl="0" algn="just"/>
                <a:r>
                  <a:rPr lang="ru-RU" altLang="ru-RU" sz="2000" dirty="0">
                    <a:latin typeface="+mn-lt"/>
                  </a:rPr>
                  <a:t>Таким образом, если мы имеем такой массив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𝑙𝑐𝑝</m:t>
                    </m:r>
                  </m:oMath>
                </a14:m>
                <a:r>
                  <a:rPr lang="ru-RU" altLang="ru-RU" sz="2000" dirty="0">
                    <a:latin typeface="+mn-lt"/>
                  </a:rPr>
                  <a:t>, то ответ на любой запрос наибольшего общего префикса сводится к запросу минимума на отрезке массива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𝑙𝑐𝑝</m:t>
                    </m:r>
                  </m:oMath>
                </a14:m>
                <a:r>
                  <a:rPr lang="ru-RU" altLang="ru-RU" sz="2000" dirty="0">
                    <a:latin typeface="+mn-lt"/>
                  </a:rPr>
                  <a:t>. Эта классическая задача минимума на отрезке (RM</a:t>
                </a:r>
                <a:r>
                  <a:rPr lang="en-US" altLang="ru-RU" sz="2000" dirty="0">
                    <a:latin typeface="+mn-lt"/>
                  </a:rPr>
                  <a:t>Q</a:t>
                </a:r>
                <a:r>
                  <a:rPr lang="ru-RU" altLang="ru-RU" sz="2000" dirty="0">
                    <a:latin typeface="+mn-lt"/>
                  </a:rPr>
                  <a:t>), которую можно решить, используя такие структуры данных, как дерево отрезков, разреженные таблицы, корневая декомпозиция и другое. </a:t>
                </a:r>
              </a:p>
            </p:txBody>
          </p:sp>
        </mc:Choice>
        <mc:Fallback xmlns="">
          <p:sp>
            <p:nvSpPr>
              <p:cNvPr id="4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820" y="1821402"/>
                <a:ext cx="10922717" cy="4093428"/>
              </a:xfrm>
              <a:prstGeom prst="rect">
                <a:avLst/>
              </a:prstGeom>
              <a:blipFill>
                <a:blip r:embed="rId2"/>
                <a:stretch>
                  <a:fillRect l="-558" t="-298" r="-614" b="-2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6FB758-4EE8-7713-716A-087480635172}"/>
                  </a:ext>
                </a:extLst>
              </p:cNvPr>
              <p:cNvSpPr txBox="1"/>
              <p:nvPr/>
            </p:nvSpPr>
            <p:spPr>
              <a:xfrm>
                <a:off x="278683" y="127982"/>
                <a:ext cx="1159899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b="1" dirty="0"/>
                  <a:t>Задача</a:t>
                </a:r>
                <a:r>
                  <a:rPr lang="en-US" sz="2800" b="1" dirty="0"/>
                  <a:t>:</a:t>
                </a:r>
                <a:r>
                  <a:rPr lang="ru-RU" sz="2800" dirty="0"/>
                  <a:t> По заданной строке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после </a:t>
                </a:r>
                <a:r>
                  <a:rPr lang="ru-RU" sz="2800" dirty="0" err="1"/>
                  <a:t>предподсчёта</a:t>
                </a:r>
                <a:r>
                  <a:rPr lang="ru-RU" sz="2800" dirty="0"/>
                  <a:t> научиться отвечать на запросы вида</a:t>
                </a:r>
                <a:r>
                  <a:rPr lang="en-US" sz="2800" dirty="0"/>
                  <a:t> </a:t>
                </a:r>
                <a:r>
                  <a:rPr lang="ru-RU" sz="2800" dirty="0"/>
                  <a:t>«наибольший общий префикс для двух произвольных суффиксов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800" dirty="0"/>
                  <a:t> и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800" dirty="0"/>
                  <a:t>»</a:t>
                </a:r>
                <a:endParaRPr lang="ru-BY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6FB758-4EE8-7713-716A-08748063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3" y="127982"/>
                <a:ext cx="11598992" cy="1384995"/>
              </a:xfrm>
              <a:prstGeom prst="rect">
                <a:avLst/>
              </a:prstGeom>
              <a:blipFill>
                <a:blip r:embed="rId3"/>
                <a:stretch>
                  <a:fillRect l="-1104" t="-4405" r="-1104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6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C45799-A408-FA2F-02EB-05D924EB0DA4}"/>
                  </a:ext>
                </a:extLst>
              </p:cNvPr>
              <p:cNvSpPr txBox="1"/>
              <p:nvPr/>
            </p:nvSpPr>
            <p:spPr>
              <a:xfrm>
                <a:off x="133851" y="56595"/>
                <a:ext cx="652858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Для  </a:t>
                </a:r>
                <a:r>
                  <a:rPr lang="ru-RU" sz="2400" b="1" dirty="0"/>
                  <a:t>поиска строки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b="1" dirty="0"/>
                  <a:t>в боре </a:t>
                </a:r>
                <a:r>
                  <a:rPr lang="ru-RU" sz="2400" dirty="0"/>
                  <a:t>будем последовательно спускаться из корня дерева  по дугам, соответствующим символам строки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2400" dirty="0"/>
                  <a:t>, пока строка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не закончится и в боре существует дуга, соответствующая текущему состоянию строки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algn="just"/>
                <a:r>
                  <a:rPr lang="ru-RU" sz="2400" b="1" dirty="0"/>
                  <a:t>Если в результате спуска:</a:t>
                </a:r>
              </a:p>
              <a:p>
                <a:pPr lvl="1" algn="just"/>
                <a:r>
                  <a:rPr lang="ru-RU" sz="2400" dirty="0"/>
                  <a:t>(1) попадём в терминальную вершину и дойдём до конца строки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2400" dirty="0"/>
                  <a:t>, то </a:t>
                </a:r>
                <a:r>
                  <a:rPr lang="ru-RU" sz="2400" b="1" dirty="0"/>
                  <a:t>искомое слово найдено</a:t>
                </a:r>
                <a:r>
                  <a:rPr lang="en-US" sz="2400" dirty="0"/>
                  <a:t>;</a:t>
                </a:r>
              </a:p>
              <a:p>
                <a:pPr lvl="1" algn="just"/>
                <a:r>
                  <a:rPr lang="en-US" sz="2400" dirty="0"/>
                  <a:t>(2) </a:t>
                </a:r>
                <a:r>
                  <a:rPr lang="ru-RU" sz="2400" dirty="0"/>
                  <a:t>если остановимся в нетерминальной вершине либо во время спуска не найдём дуги в дереве, соответствующей текущему символу строки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2400" dirty="0"/>
                  <a:t>, то делаем вывод о том, что </a:t>
                </a:r>
                <a:r>
                  <a:rPr lang="ru-RU" sz="2400" b="1" dirty="0"/>
                  <a:t>строка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2400" b="1" dirty="0"/>
                  <a:t> в </a:t>
                </a:r>
                <a:r>
                  <a:rPr lang="ru-RU" sz="2400" dirty="0"/>
                  <a:t>множестве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sz="2400" b="1" dirty="0"/>
                  <a:t> отсутствует</a:t>
                </a:r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C45799-A408-FA2F-02EB-05D924EB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1" y="56595"/>
                <a:ext cx="6528587" cy="5632311"/>
              </a:xfrm>
              <a:prstGeom prst="rect">
                <a:avLst/>
              </a:prstGeom>
              <a:blipFill>
                <a:blip r:embed="rId11"/>
                <a:stretch>
                  <a:fillRect l="-1494" t="-866" r="-1401" b="-15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>
            <a:extLst>
              <a:ext uri="{FF2B5EF4-FFF2-40B4-BE49-F238E27FC236}">
                <a16:creationId xmlns:a16="http://schemas.microsoft.com/office/drawing/2014/main" id="{31F1D3F4-ED60-CE32-E339-DCE32A85857B}"/>
              </a:ext>
            </a:extLst>
          </p:cNvPr>
          <p:cNvSpPr/>
          <p:nvPr/>
        </p:nvSpPr>
        <p:spPr>
          <a:xfrm>
            <a:off x="8728310" y="32202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46C480C-6451-6CA8-5209-C35BD2C435B5}"/>
              </a:ext>
            </a:extLst>
          </p:cNvPr>
          <p:cNvSpPr/>
          <p:nvPr/>
        </p:nvSpPr>
        <p:spPr>
          <a:xfrm>
            <a:off x="7798887" y="49495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C18875-D0AA-5DF5-5F91-45B271E51566}"/>
              </a:ext>
            </a:extLst>
          </p:cNvPr>
          <p:cNvSpPr/>
          <p:nvPr/>
        </p:nvSpPr>
        <p:spPr>
          <a:xfrm>
            <a:off x="7848080" y="4070266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FF14E85-3F4E-A4C8-7CD5-0B64E57E4280}"/>
              </a:ext>
            </a:extLst>
          </p:cNvPr>
          <p:cNvSpPr/>
          <p:nvPr/>
        </p:nvSpPr>
        <p:spPr>
          <a:xfrm>
            <a:off x="7955606" y="230394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80F21E-2026-2F0E-48E1-51385131CE15}"/>
              </a:ext>
            </a:extLst>
          </p:cNvPr>
          <p:cNvCxnSpPr>
            <a:stCxn id="2" idx="4"/>
            <a:endCxn id="72" idx="0"/>
          </p:cNvCxnSpPr>
          <p:nvPr/>
        </p:nvCxnSpPr>
        <p:spPr>
          <a:xfrm flipH="1">
            <a:off x="8067208" y="823472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918CDA-912D-FC08-96CF-8E464C8D903D}"/>
                  </a:ext>
                </a:extLst>
              </p:cNvPr>
              <p:cNvSpPr txBox="1"/>
              <p:nvPr/>
            </p:nvSpPr>
            <p:spPr>
              <a:xfrm>
                <a:off x="8600221" y="901463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918CDA-912D-FC08-96CF-8E464C8D9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21" y="901463"/>
                <a:ext cx="3714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72848A-59CF-25FC-9982-9D7CDF8302EF}"/>
                  </a:ext>
                </a:extLst>
              </p:cNvPr>
              <p:cNvSpPr txBox="1"/>
              <p:nvPr/>
            </p:nvSpPr>
            <p:spPr>
              <a:xfrm>
                <a:off x="8251395" y="190431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72848A-59CF-25FC-9982-9D7CDF830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395" y="1904314"/>
                <a:ext cx="36766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E61FA6F-E7BC-C2FA-3CCA-FA4F9898365F}"/>
              </a:ext>
            </a:extLst>
          </p:cNvPr>
          <p:cNvCxnSpPr>
            <a:cxnSpLocks/>
            <a:stCxn id="72" idx="4"/>
            <a:endCxn id="7" idx="0"/>
          </p:cNvCxnSpPr>
          <p:nvPr/>
        </p:nvCxnSpPr>
        <p:spPr>
          <a:xfrm>
            <a:off x="8067208" y="1850942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0C9F1D4-132E-829D-39DC-BB72205E7C88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8168613" y="2805385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23130F-193C-3A15-C5A6-232399D0EC0B}"/>
                  </a:ext>
                </a:extLst>
              </p:cNvPr>
              <p:cNvSpPr txBox="1"/>
              <p:nvPr/>
            </p:nvSpPr>
            <p:spPr>
              <a:xfrm>
                <a:off x="8184515" y="272318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23130F-193C-3A15-C5A6-232399D0E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515" y="2723187"/>
                <a:ext cx="3714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DA1158C-B56A-7608-442A-1BD6687ECA18}"/>
              </a:ext>
            </a:extLst>
          </p:cNvPr>
          <p:cNvCxnSpPr>
            <a:stCxn id="75" idx="4"/>
            <a:endCxn id="4" idx="0"/>
          </p:cNvCxnSpPr>
          <p:nvPr/>
        </p:nvCxnSpPr>
        <p:spPr>
          <a:xfrm flipH="1">
            <a:off x="8113551" y="3611263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18B3F2-637D-5658-28DA-ACE9D691B2E1}"/>
                  </a:ext>
                </a:extLst>
              </p:cNvPr>
              <p:cNvSpPr txBox="1"/>
              <p:nvPr/>
            </p:nvSpPr>
            <p:spPr>
              <a:xfrm>
                <a:off x="8120722" y="3577713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18B3F2-637D-5658-28DA-ACE9D691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22" y="3577713"/>
                <a:ext cx="3506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B3E33ED-B07B-7368-AE16-226431624E8B}"/>
              </a:ext>
            </a:extLst>
          </p:cNvPr>
          <p:cNvCxnSpPr>
            <a:stCxn id="4" idx="4"/>
            <a:endCxn id="3" idx="0"/>
          </p:cNvCxnSpPr>
          <p:nvPr/>
        </p:nvCxnSpPr>
        <p:spPr>
          <a:xfrm flipH="1">
            <a:off x="8064358" y="4571711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11A4E0-0FF5-7A7E-B7A8-E1E76C829CE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8064358" y="5451002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19D18B-0388-D374-12C1-A922F1ED9D49}"/>
                  </a:ext>
                </a:extLst>
              </p:cNvPr>
              <p:cNvSpPr txBox="1"/>
              <p:nvPr/>
            </p:nvSpPr>
            <p:spPr>
              <a:xfrm>
                <a:off x="8120722" y="450461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19D18B-0388-D374-12C1-A922F1ED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22" y="4504611"/>
                <a:ext cx="3714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550D84-D4CE-6AC3-AC75-D33A90809821}"/>
                  </a:ext>
                </a:extLst>
              </p:cNvPr>
              <p:cNvSpPr txBox="1"/>
              <p:nvPr/>
            </p:nvSpPr>
            <p:spPr>
              <a:xfrm>
                <a:off x="8124483" y="539732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550D84-D4CE-6AC3-AC75-D33A9080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483" y="5397329"/>
                <a:ext cx="36766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Овал 37">
            <a:extLst>
              <a:ext uri="{FF2B5EF4-FFF2-40B4-BE49-F238E27FC236}">
                <a16:creationId xmlns:a16="http://schemas.microsoft.com/office/drawing/2014/main" id="{093A5469-D3CF-D8BC-2ED6-AD1902D92E94}"/>
              </a:ext>
            </a:extLst>
          </p:cNvPr>
          <p:cNvSpPr/>
          <p:nvPr/>
        </p:nvSpPr>
        <p:spPr>
          <a:xfrm>
            <a:off x="8721935" y="138896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7C846FE-02A6-727B-B7DA-3BDD24A331A3}"/>
              </a:ext>
            </a:extLst>
          </p:cNvPr>
          <p:cNvCxnSpPr>
            <a:stCxn id="2" idx="4"/>
            <a:endCxn id="38" idx="0"/>
          </p:cNvCxnSpPr>
          <p:nvPr/>
        </p:nvCxnSpPr>
        <p:spPr>
          <a:xfrm flipH="1">
            <a:off x="8987406" y="823472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DC86914-4A2F-5E55-4193-81CCF5A701A9}"/>
              </a:ext>
            </a:extLst>
          </p:cNvPr>
          <p:cNvCxnSpPr>
            <a:stCxn id="38" idx="4"/>
            <a:endCxn id="81" idx="0"/>
          </p:cNvCxnSpPr>
          <p:nvPr/>
        </p:nvCxnSpPr>
        <p:spPr>
          <a:xfrm flipH="1">
            <a:off x="8984602" y="1890413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30448-378C-AF5F-F0FA-2F49FBA30AE7}"/>
                  </a:ext>
                </a:extLst>
              </p:cNvPr>
              <p:cNvSpPr txBox="1"/>
              <p:nvPr/>
            </p:nvSpPr>
            <p:spPr>
              <a:xfrm>
                <a:off x="9006551" y="924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130448-378C-AF5F-F0FA-2F49FBA3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551" y="924788"/>
                <a:ext cx="36766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11C2C2-5D3E-2221-200C-B6BE7AE950E8}"/>
                  </a:ext>
                </a:extLst>
              </p:cNvPr>
              <p:cNvSpPr txBox="1"/>
              <p:nvPr/>
            </p:nvSpPr>
            <p:spPr>
              <a:xfrm>
                <a:off x="9019321" y="186494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11C2C2-5D3E-2221-200C-B6BE7AE9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21" y="1864948"/>
                <a:ext cx="37144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>
            <a:extLst>
              <a:ext uri="{FF2B5EF4-FFF2-40B4-BE49-F238E27FC236}">
                <a16:creationId xmlns:a16="http://schemas.microsoft.com/office/drawing/2014/main" id="{EE657E9B-0F70-DD42-1BB5-156B10525E85}"/>
              </a:ext>
            </a:extLst>
          </p:cNvPr>
          <p:cNvSpPr/>
          <p:nvPr/>
        </p:nvSpPr>
        <p:spPr>
          <a:xfrm>
            <a:off x="8728310" y="32475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428E63A-ACBF-020E-36D0-06C2BB13803B}"/>
              </a:ext>
            </a:extLst>
          </p:cNvPr>
          <p:cNvSpPr/>
          <p:nvPr/>
        </p:nvSpPr>
        <p:spPr>
          <a:xfrm>
            <a:off x="9890854" y="314871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20458CD7-892F-CD87-BE72-063295F62C6E}"/>
              </a:ext>
            </a:extLst>
          </p:cNvPr>
          <p:cNvSpPr/>
          <p:nvPr/>
        </p:nvSpPr>
        <p:spPr>
          <a:xfrm>
            <a:off x="8753850" y="4159925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0BF184A5-7F3F-639F-E2A9-140A26573328}"/>
              </a:ext>
            </a:extLst>
          </p:cNvPr>
          <p:cNvSpPr/>
          <p:nvPr/>
        </p:nvSpPr>
        <p:spPr>
          <a:xfrm>
            <a:off x="8772862" y="500752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20E67D9-5981-9ABE-F147-1B50747C9DC5}"/>
              </a:ext>
            </a:extLst>
          </p:cNvPr>
          <p:cNvCxnSpPr>
            <a:stCxn id="81" idx="4"/>
            <a:endCxn id="44" idx="0"/>
          </p:cNvCxnSpPr>
          <p:nvPr/>
        </p:nvCxnSpPr>
        <p:spPr>
          <a:xfrm>
            <a:off x="8984602" y="2838744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C63EDF5F-0741-403B-B0A8-B122B51ADC9E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8993781" y="3748995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BC9FF86-3255-9F33-79D2-AFEC5B9E0E54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9019321" y="4661370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AD84612-B70A-21DE-D96C-364E99817CE9}"/>
              </a:ext>
            </a:extLst>
          </p:cNvPr>
          <p:cNvCxnSpPr>
            <a:stCxn id="47" idx="4"/>
            <a:endCxn id="116" idx="0"/>
          </p:cNvCxnSpPr>
          <p:nvPr/>
        </p:nvCxnSpPr>
        <p:spPr>
          <a:xfrm>
            <a:off x="9038333" y="5508969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C119D4-3228-BC0A-2CD3-845617C13C9A}"/>
                  </a:ext>
                </a:extLst>
              </p:cNvPr>
              <p:cNvSpPr txBox="1"/>
              <p:nvPr/>
            </p:nvSpPr>
            <p:spPr>
              <a:xfrm>
                <a:off x="9019321" y="281223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C119D4-3228-BC0A-2CD3-845617C13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21" y="2812236"/>
                <a:ext cx="35067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CAEE27-83A4-3F5B-FD26-330DCD4F663F}"/>
                  </a:ext>
                </a:extLst>
              </p:cNvPr>
              <p:cNvSpPr txBox="1"/>
              <p:nvPr/>
            </p:nvSpPr>
            <p:spPr>
              <a:xfrm>
                <a:off x="9028827" y="367242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CAEE27-83A4-3F5B-FD26-330DCD4F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27" y="3672420"/>
                <a:ext cx="37144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772F5D-2945-B429-5C8C-ADF7A4DADAAC}"/>
                  </a:ext>
                </a:extLst>
              </p:cNvPr>
              <p:cNvSpPr txBox="1"/>
              <p:nvPr/>
            </p:nvSpPr>
            <p:spPr>
              <a:xfrm>
                <a:off x="9054046" y="459487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772F5D-2945-B429-5C8C-ADF7A4DAD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046" y="4594877"/>
                <a:ext cx="36766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5595E1-F522-B64E-A079-4A2C4C82D058}"/>
                  </a:ext>
                </a:extLst>
              </p:cNvPr>
              <p:cNvSpPr txBox="1"/>
              <p:nvPr/>
            </p:nvSpPr>
            <p:spPr>
              <a:xfrm>
                <a:off x="9107615" y="5401857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5595E1-F522-B64E-A079-4A2C4C82D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15" y="5401857"/>
                <a:ext cx="3714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Овал 55">
            <a:extLst>
              <a:ext uri="{FF2B5EF4-FFF2-40B4-BE49-F238E27FC236}">
                <a16:creationId xmlns:a16="http://schemas.microsoft.com/office/drawing/2014/main" id="{5F2B47CA-DE38-E9F9-2C61-E918209BC34E}"/>
              </a:ext>
            </a:extLst>
          </p:cNvPr>
          <p:cNvSpPr/>
          <p:nvPr/>
        </p:nvSpPr>
        <p:spPr>
          <a:xfrm>
            <a:off x="9706662" y="219285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07B2DEA-C54C-9E73-C506-A52B5FF7743C}"/>
              </a:ext>
            </a:extLst>
          </p:cNvPr>
          <p:cNvSpPr/>
          <p:nvPr/>
        </p:nvSpPr>
        <p:spPr>
          <a:xfrm>
            <a:off x="9364191" y="133357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B5378F2D-3587-8184-B004-A0C40AA20DE3}"/>
              </a:ext>
            </a:extLst>
          </p:cNvPr>
          <p:cNvCxnSpPr>
            <a:cxnSpLocks/>
            <a:stCxn id="2" idx="4"/>
            <a:endCxn id="57" idx="0"/>
          </p:cNvCxnSpPr>
          <p:nvPr/>
        </p:nvCxnSpPr>
        <p:spPr>
          <a:xfrm>
            <a:off x="8993781" y="823472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1A76EB0F-4CEC-32BE-52E9-FF5B362BFF8A}"/>
              </a:ext>
            </a:extLst>
          </p:cNvPr>
          <p:cNvCxnSpPr>
            <a:stCxn id="57" idx="4"/>
            <a:endCxn id="56" idx="0"/>
          </p:cNvCxnSpPr>
          <p:nvPr/>
        </p:nvCxnSpPr>
        <p:spPr>
          <a:xfrm>
            <a:off x="9629662" y="1835016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8BDF767-9261-8F03-1F84-4F0ADA3020E0}"/>
              </a:ext>
            </a:extLst>
          </p:cNvPr>
          <p:cNvCxnSpPr>
            <a:stCxn id="56" idx="4"/>
            <a:endCxn id="45" idx="0"/>
          </p:cNvCxnSpPr>
          <p:nvPr/>
        </p:nvCxnSpPr>
        <p:spPr>
          <a:xfrm>
            <a:off x="9972133" y="2694296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1CC95E9-92EC-5FF0-A036-8A3262710D34}"/>
              </a:ext>
            </a:extLst>
          </p:cNvPr>
          <p:cNvCxnSpPr>
            <a:stCxn id="45" idx="4"/>
            <a:endCxn id="69" idx="0"/>
          </p:cNvCxnSpPr>
          <p:nvPr/>
        </p:nvCxnSpPr>
        <p:spPr>
          <a:xfrm>
            <a:off x="10156325" y="3650155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F4F2D8-1C85-6423-8FB6-8BA05BC1F4E5}"/>
                  </a:ext>
                </a:extLst>
              </p:cNvPr>
              <p:cNvSpPr txBox="1"/>
              <p:nvPr/>
            </p:nvSpPr>
            <p:spPr>
              <a:xfrm>
                <a:off x="9386453" y="884145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F4F2D8-1C85-6423-8FB6-8BA05BC1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53" y="884145"/>
                <a:ext cx="35067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C50F76-F0F9-F0BF-A9AE-D35576D1087E}"/>
                  </a:ext>
                </a:extLst>
              </p:cNvPr>
              <p:cNvSpPr txBox="1"/>
              <p:nvPr/>
            </p:nvSpPr>
            <p:spPr>
              <a:xfrm>
                <a:off x="9863686" y="173044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C50F76-F0F9-F0BF-A9AE-D35576D10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686" y="1730444"/>
                <a:ext cx="37144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5C3CA4C-F088-2D4E-B5AD-CD2275A25116}"/>
                  </a:ext>
                </a:extLst>
              </p:cNvPr>
              <p:cNvSpPr txBox="1"/>
              <p:nvPr/>
            </p:nvSpPr>
            <p:spPr>
              <a:xfrm>
                <a:off x="10329502" y="352973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5C3CA4C-F088-2D4E-B5AD-CD2275A2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502" y="3529731"/>
                <a:ext cx="37144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7DFF99E-4CE7-8F46-BF42-C93F771CF111}"/>
                  </a:ext>
                </a:extLst>
              </p:cNvPr>
              <p:cNvSpPr txBox="1"/>
              <p:nvPr/>
            </p:nvSpPr>
            <p:spPr>
              <a:xfrm>
                <a:off x="10075178" y="265577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7DFF99E-4CE7-8F46-BF42-C93F771C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178" y="2655779"/>
                <a:ext cx="3676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F517DD09-0297-F299-B0CC-5D4C35985DF9}"/>
              </a:ext>
            </a:extLst>
          </p:cNvPr>
          <p:cNvGrpSpPr/>
          <p:nvPr/>
        </p:nvGrpSpPr>
        <p:grpSpPr>
          <a:xfrm>
            <a:off x="10199070" y="4093432"/>
            <a:ext cx="530942" cy="501445"/>
            <a:chOff x="10693218" y="3911762"/>
            <a:chExt cx="530942" cy="501445"/>
          </a:xfrm>
        </p:grpSpPr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BEC4D15-0903-36A2-9169-F37B2C4B3271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4139B5B-BC99-52FD-BFA0-E5E3E88BAEDE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2660D0D2-8AFF-B943-F7A8-6AB295F9EFF0}"/>
              </a:ext>
            </a:extLst>
          </p:cNvPr>
          <p:cNvGrpSpPr/>
          <p:nvPr/>
        </p:nvGrpSpPr>
        <p:grpSpPr>
          <a:xfrm>
            <a:off x="7801737" y="1349497"/>
            <a:ext cx="530942" cy="501445"/>
            <a:chOff x="7945348" y="1112430"/>
            <a:chExt cx="530942" cy="501445"/>
          </a:xfrm>
        </p:grpSpPr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B8DB511B-E9C3-5768-45B2-92C47D364026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AAC41BB-A2D4-C194-E0B4-212A5D136156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12653697-37F4-DA5C-472A-AB1B6EFFDA10}"/>
              </a:ext>
            </a:extLst>
          </p:cNvPr>
          <p:cNvGrpSpPr/>
          <p:nvPr/>
        </p:nvGrpSpPr>
        <p:grpSpPr>
          <a:xfrm>
            <a:off x="7882316" y="3109818"/>
            <a:ext cx="530942" cy="501445"/>
            <a:chOff x="7607106" y="2851397"/>
            <a:chExt cx="530942" cy="501445"/>
          </a:xfrm>
        </p:grpSpPr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CB60FC8E-53A7-0651-BA11-D9EF2AEB3F36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E139761-26FC-470D-6197-E19B9F740AC4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CBAF7852-9614-24F0-D197-87CE34321B96}"/>
              </a:ext>
            </a:extLst>
          </p:cNvPr>
          <p:cNvGrpSpPr/>
          <p:nvPr/>
        </p:nvGrpSpPr>
        <p:grpSpPr>
          <a:xfrm>
            <a:off x="7782757" y="5766661"/>
            <a:ext cx="530942" cy="501445"/>
            <a:chOff x="6805502" y="6261919"/>
            <a:chExt cx="530942" cy="501445"/>
          </a:xfrm>
        </p:grpSpPr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BDEC46B9-3233-C0F6-94F9-3DF70158286F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89F75EC-C4F1-391C-88CA-A710BC7F43A9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CE2BE230-3DEB-1DFE-4A15-1808BFC9F043}"/>
              </a:ext>
            </a:extLst>
          </p:cNvPr>
          <p:cNvGrpSpPr/>
          <p:nvPr/>
        </p:nvGrpSpPr>
        <p:grpSpPr>
          <a:xfrm>
            <a:off x="8719131" y="2337299"/>
            <a:ext cx="530942" cy="501445"/>
            <a:chOff x="8862742" y="2100232"/>
            <a:chExt cx="530942" cy="501445"/>
          </a:xfrm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05B2A5C-2A88-BB11-BC71-2DAD7F36D8AA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4BB5A28-8260-2B08-D635-3C3B9E19C64A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Овал 85">
            <a:extLst>
              <a:ext uri="{FF2B5EF4-FFF2-40B4-BE49-F238E27FC236}">
                <a16:creationId xmlns:a16="http://schemas.microsoft.com/office/drawing/2014/main" id="{05834345-D767-D56E-C8EC-B63102C7D147}"/>
              </a:ext>
            </a:extLst>
          </p:cNvPr>
          <p:cNvSpPr/>
          <p:nvPr/>
        </p:nvSpPr>
        <p:spPr>
          <a:xfrm>
            <a:off x="7141882" y="227511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82E7087-A25F-FD34-59F6-9A6ED6083F23}"/>
              </a:ext>
            </a:extLst>
          </p:cNvPr>
          <p:cNvSpPr/>
          <p:nvPr/>
        </p:nvSpPr>
        <p:spPr>
          <a:xfrm>
            <a:off x="6932911" y="314738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CEA520A5-DA34-A2D5-DA2E-D93A1F088483}"/>
              </a:ext>
            </a:extLst>
          </p:cNvPr>
          <p:cNvCxnSpPr>
            <a:stCxn id="72" idx="4"/>
            <a:endCxn id="86" idx="0"/>
          </p:cNvCxnSpPr>
          <p:nvPr/>
        </p:nvCxnSpPr>
        <p:spPr>
          <a:xfrm flipH="1">
            <a:off x="7407353" y="1850942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B4F2202-A538-7A97-4634-C57D359B9AEB}"/>
                  </a:ext>
                </a:extLst>
              </p:cNvPr>
              <p:cNvSpPr txBox="1"/>
              <p:nvPr/>
            </p:nvSpPr>
            <p:spPr>
              <a:xfrm>
                <a:off x="7678877" y="1946244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B4F2202-A538-7A97-4634-C57D359B9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77" y="1946244"/>
                <a:ext cx="35067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35297358-9175-3C38-3464-30B41151924C}"/>
              </a:ext>
            </a:extLst>
          </p:cNvPr>
          <p:cNvCxnSpPr>
            <a:stCxn id="86" idx="4"/>
            <a:endCxn id="95" idx="0"/>
          </p:cNvCxnSpPr>
          <p:nvPr/>
        </p:nvCxnSpPr>
        <p:spPr>
          <a:xfrm flipH="1">
            <a:off x="7198382" y="2776562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488D363-D79B-851D-CD1A-3B4C3A2D69C3}"/>
                  </a:ext>
                </a:extLst>
              </p:cNvPr>
              <p:cNvSpPr txBox="1"/>
              <p:nvPr/>
            </p:nvSpPr>
            <p:spPr>
              <a:xfrm>
                <a:off x="7290809" y="276074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488D363-D79B-851D-CD1A-3B4C3A2D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809" y="2760746"/>
                <a:ext cx="37144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1ABEAE05-6B95-7629-BFDA-6600D6625CE8}"/>
              </a:ext>
            </a:extLst>
          </p:cNvPr>
          <p:cNvCxnSpPr>
            <a:stCxn id="95" idx="4"/>
            <a:endCxn id="113" idx="0"/>
          </p:cNvCxnSpPr>
          <p:nvPr/>
        </p:nvCxnSpPr>
        <p:spPr>
          <a:xfrm flipH="1">
            <a:off x="7122460" y="3648834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81D2F14-73E4-29C8-9397-1F9C34690146}"/>
                  </a:ext>
                </a:extLst>
              </p:cNvPr>
              <p:cNvSpPr txBox="1"/>
              <p:nvPr/>
            </p:nvSpPr>
            <p:spPr>
              <a:xfrm>
                <a:off x="7172471" y="3665515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81D2F14-73E4-29C8-9397-1F9C3469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71" y="3665515"/>
                <a:ext cx="36766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D63ABAC5-1498-AAA5-5C84-264109BB44F9}"/>
              </a:ext>
            </a:extLst>
          </p:cNvPr>
          <p:cNvGrpSpPr/>
          <p:nvPr/>
        </p:nvGrpSpPr>
        <p:grpSpPr>
          <a:xfrm>
            <a:off x="6856989" y="4031279"/>
            <a:ext cx="530942" cy="501445"/>
            <a:chOff x="6891250" y="3781582"/>
            <a:chExt cx="530942" cy="501445"/>
          </a:xfrm>
        </p:grpSpPr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A3283FAB-F431-5308-E0AC-AB821D625B84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40CEB63-F098-7169-900E-CBF49CF735A3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5D9E8A6A-61A0-AB17-8ACD-3186CFCACEE4}"/>
              </a:ext>
            </a:extLst>
          </p:cNvPr>
          <p:cNvGrpSpPr/>
          <p:nvPr/>
        </p:nvGrpSpPr>
        <p:grpSpPr>
          <a:xfrm>
            <a:off x="8787223" y="5847121"/>
            <a:ext cx="530942" cy="501445"/>
            <a:chOff x="8930834" y="5610054"/>
            <a:chExt cx="530942" cy="501445"/>
          </a:xfrm>
        </p:grpSpPr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F6DAB182-21F8-813D-442C-754A6A958378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76C537E-3A84-AE69-247A-458005B8D04C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234B44-005A-7E55-D78C-EC079EF91CE6}"/>
                  </a:ext>
                </a:extLst>
              </p:cNvPr>
              <p:cNvSpPr txBox="1"/>
              <p:nvPr/>
            </p:nvSpPr>
            <p:spPr>
              <a:xfrm>
                <a:off x="10253944" y="108808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234B44-005A-7E55-D78C-EC079EF9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944" y="108808"/>
                <a:ext cx="690282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9" name="Таблица 118">
                <a:extLst>
                  <a:ext uri="{FF2B5EF4-FFF2-40B4-BE49-F238E27FC236}">
                    <a16:creationId xmlns:a16="http://schemas.microsoft.com/office/drawing/2014/main" id="{5CF11A58-0B2A-9E36-4AD7-6CF14D81D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873151"/>
                  </p:ext>
                </p:extLst>
              </p:nvPr>
            </p:nvGraphicFramePr>
            <p:xfrm>
              <a:off x="10838213" y="108808"/>
              <a:ext cx="1182587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104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59483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371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9" name="Таблица 118">
                <a:extLst>
                  <a:ext uri="{FF2B5EF4-FFF2-40B4-BE49-F238E27FC236}">
                    <a16:creationId xmlns:a16="http://schemas.microsoft.com/office/drawing/2014/main" id="{5CF11A58-0B2A-9E36-4AD7-6CF14D81D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873151"/>
                  </p:ext>
                </p:extLst>
              </p:nvPr>
            </p:nvGraphicFramePr>
            <p:xfrm>
              <a:off x="10838213" y="108808"/>
              <a:ext cx="1182587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104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59483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8028" t="-8333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8028" t="-108333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8028" t="-208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8028" t="-303279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8028" t="-41000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8028" t="-51000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8028" t="-61000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04417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2262" y="423949"/>
                <a:ext cx="72819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дана строка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𝑎𝑏𝑎𝑐𝑎𝑏𝑎𝑑𝑎𝑏𝑎𝑐𝑎𝑏𝑎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поступает запрос найти наибольший общий префикс у суффиксов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𝑎𝑏𝑎</m:t>
                    </m:r>
                  </m:oMath>
                </a14:m>
                <a:r>
                  <a:rPr lang="ru-RU" dirty="0"/>
                  <a:t> 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𝑎𝑐𝑎𝑏𝑎𝑑𝑎𝑏𝑎𝑐𝑎𝑏𝑎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ru-RU" dirty="0"/>
                  <a:t>Красный столбик –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𝑙𝑐𝑝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зелёными полосками помечено для наглядности. Чтобы ответить на запрос, находим минимум на жёлтом отрезке. Он жирный.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2" y="423949"/>
                <a:ext cx="7281950" cy="1754326"/>
              </a:xfrm>
              <a:prstGeom prst="rect">
                <a:avLst/>
              </a:prstGeom>
              <a:blipFill>
                <a:blip r:embed="rId2"/>
                <a:stretch>
                  <a:fillRect l="-754" t="-2091" b="-48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29543" y="2443941"/>
            <a:ext cx="2377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abacabadabacaba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abadabacaba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acabadabacaba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adabacaba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bacabadabacaba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badabacaba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cabadabacaba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dabacaba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40822" y="-914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635226" y="2780000"/>
            <a:ext cx="1167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635226" y="3051463"/>
            <a:ext cx="38818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635226" y="3334832"/>
            <a:ext cx="92873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635226" y="3601532"/>
            <a:ext cx="38818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635226" y="3877757"/>
            <a:ext cx="1167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635226" y="4149219"/>
            <a:ext cx="6572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635226" y="4430206"/>
            <a:ext cx="1167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635226" y="4973131"/>
            <a:ext cx="26198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1620960" y="5242213"/>
            <a:ext cx="80726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619780" y="5513675"/>
            <a:ext cx="2607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636449" y="6070887"/>
            <a:ext cx="52983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0234" y="2609815"/>
            <a:ext cx="447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Таблица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850555"/>
                  </p:ext>
                </p:extLst>
              </p:nvPr>
            </p:nvGraphicFramePr>
            <p:xfrm>
              <a:off x="7897091" y="676347"/>
              <a:ext cx="2690942" cy="564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5471">
                      <a:extLst>
                        <a:ext uri="{9D8B030D-6E8A-4147-A177-3AD203B41FA5}">
                          <a16:colId xmlns:a16="http://schemas.microsoft.com/office/drawing/2014/main" val="3113841456"/>
                        </a:ext>
                      </a:extLst>
                    </a:gridCol>
                    <a:gridCol w="1345471">
                      <a:extLst>
                        <a:ext uri="{9D8B030D-6E8A-4147-A177-3AD203B41FA5}">
                          <a16:colId xmlns:a16="http://schemas.microsoft.com/office/drawing/2014/main" val="284042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индекс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𝑙𝑐𝑝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8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2218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9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834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15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ru-RU" sz="24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34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775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131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39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8359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3309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793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849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5161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273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Таблица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850555"/>
                  </p:ext>
                </p:extLst>
              </p:nvPr>
            </p:nvGraphicFramePr>
            <p:xfrm>
              <a:off x="7897091" y="676347"/>
              <a:ext cx="2690942" cy="564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5471">
                      <a:extLst>
                        <a:ext uri="{9D8B030D-6E8A-4147-A177-3AD203B41FA5}">
                          <a16:colId xmlns:a16="http://schemas.microsoft.com/office/drawing/2014/main" val="3113841456"/>
                        </a:ext>
                      </a:extLst>
                    </a:gridCol>
                    <a:gridCol w="1345471">
                      <a:extLst>
                        <a:ext uri="{9D8B030D-6E8A-4147-A177-3AD203B41FA5}">
                          <a16:colId xmlns:a16="http://schemas.microsoft.com/office/drawing/2014/main" val="284042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индекс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2" t="-6557" r="-905" b="-14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8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2218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9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834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15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ru-RU" sz="24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34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775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131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39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8359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3309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793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849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5161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27372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0" name="Прямая со стрелкой 49"/>
          <p:cNvCxnSpPr/>
          <p:nvPr/>
        </p:nvCxnSpPr>
        <p:spPr>
          <a:xfrm>
            <a:off x="440575" y="3877757"/>
            <a:ext cx="90965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447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64D5-7442-4F6D-A415-083E023E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Классическая задача на </a:t>
            </a:r>
            <a:r>
              <a:rPr lang="en-US" dirty="0" err="1"/>
              <a:t>lcp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0F456F-9AA6-4BFA-82D8-DB62BCDF9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756670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18B16-F87F-49C1-936A-E9550F9F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Задача</a:t>
            </a:r>
            <a:r>
              <a:rPr lang="en-US" b="1" i="1" dirty="0"/>
              <a:t>:</a:t>
            </a:r>
            <a:r>
              <a:rPr lang="ru-RU" b="1" dirty="0"/>
              <a:t> </a:t>
            </a:r>
            <a:r>
              <a:rPr lang="ru-RU" dirty="0"/>
              <a:t>Задана строка </a:t>
            </a:r>
            <a:r>
              <a:rPr lang="en-US" b="1" i="1" dirty="0"/>
              <a:t>S</a:t>
            </a:r>
            <a:r>
              <a:rPr lang="en-US" dirty="0"/>
              <a:t>. </a:t>
            </a:r>
            <a:r>
              <a:rPr lang="ru-RU" dirty="0"/>
              <a:t>Требуется посчитать количество различных подстрок строки </a:t>
            </a:r>
            <a:r>
              <a:rPr lang="en-US" b="1" i="1" dirty="0"/>
              <a:t>S</a:t>
            </a:r>
            <a:r>
              <a:rPr lang="en-US" dirty="0"/>
              <a:t>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0A1B1-740C-474F-87BB-9FE14152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решать?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Построим </a:t>
            </a:r>
            <a:r>
              <a:rPr lang="ru-RU" dirty="0" err="1"/>
              <a:t>суфмас</a:t>
            </a:r>
            <a:r>
              <a:rPr lang="ru-RU" dirty="0"/>
              <a:t> и посчитаем </a:t>
            </a:r>
            <a:r>
              <a:rPr lang="en-US" dirty="0" err="1"/>
              <a:t>lcp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Последовательно пройдемся по </a:t>
            </a:r>
            <a:r>
              <a:rPr lang="ru-RU" dirty="0" err="1"/>
              <a:t>суффиксному</a:t>
            </a:r>
            <a:r>
              <a:rPr lang="ru-RU" dirty="0"/>
              <a:t> массиву. Сколько новых уникальных подстрок добавит очередной суффикс? </a:t>
            </a:r>
          </a:p>
          <a:p>
            <a:pPr lvl="1"/>
            <a:r>
              <a:rPr lang="ru-RU" dirty="0"/>
              <a:t>Если это первый суффикс в </a:t>
            </a:r>
            <a:r>
              <a:rPr lang="ru-RU" dirty="0" err="1"/>
              <a:t>суфмасе</a:t>
            </a:r>
            <a:r>
              <a:rPr lang="ru-RU" dirty="0"/>
              <a:t>, то он давит размер этого суффикса уникальных подстрок. </a:t>
            </a:r>
          </a:p>
          <a:p>
            <a:pPr lvl="1"/>
            <a:r>
              <a:rPr lang="ru-RU" dirty="0"/>
              <a:t>Иначе, размер этого суффикса минус </a:t>
            </a:r>
            <a:r>
              <a:rPr lang="en-US" dirty="0" err="1"/>
              <a:t>lcp</a:t>
            </a:r>
            <a:r>
              <a:rPr lang="en-US" dirty="0"/>
              <a:t> </a:t>
            </a:r>
            <a:r>
              <a:rPr lang="ru-RU" dirty="0"/>
              <a:t>текущего суффикса с предыдущим.</a:t>
            </a:r>
            <a:br>
              <a:rPr lang="ru-RU" dirty="0"/>
            </a:b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346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CDD3E-6B0E-4B6E-A303-A06294EE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404ECC-8B24-493C-B5C9-E08E8C86A49A}"/>
              </a:ext>
            </a:extLst>
          </p:cNvPr>
          <p:cNvSpPr txBox="1"/>
          <p:nvPr/>
        </p:nvSpPr>
        <p:spPr>
          <a:xfrm>
            <a:off x="1139155" y="1305341"/>
            <a:ext cx="30347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aba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abacabadabacaba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acaba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cabadabacaba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dabacaba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F433E1-DC44-4508-BC75-0D48BF4B5C39}"/>
              </a:ext>
            </a:extLst>
          </p:cNvPr>
          <p:cNvSpPr txBox="1"/>
          <p:nvPr/>
        </p:nvSpPr>
        <p:spPr>
          <a:xfrm>
            <a:off x="838200" y="1443840"/>
            <a:ext cx="6019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3F5D6-F6C7-4AD0-AED8-5C787F4C3EF6}"/>
              </a:ext>
            </a:extLst>
          </p:cNvPr>
          <p:cNvSpPr txBox="1"/>
          <p:nvPr/>
        </p:nvSpPr>
        <p:spPr>
          <a:xfrm>
            <a:off x="5108895" y="704675"/>
            <a:ext cx="6442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Суффикс </a:t>
            </a:r>
            <a:r>
              <a:rPr lang="en-US" dirty="0"/>
              <a:t>‘a’ </a:t>
            </a:r>
            <a:r>
              <a:rPr lang="ru-RU" dirty="0"/>
              <a:t>добавляет одну уникальную подстроку.</a:t>
            </a:r>
          </a:p>
          <a:p>
            <a:pPr marL="342900" indent="-342900">
              <a:buAutoNum type="arabicPeriod"/>
            </a:pPr>
            <a:r>
              <a:rPr lang="ru-RU" dirty="0"/>
              <a:t>Суффикс </a:t>
            </a:r>
            <a:r>
              <a:rPr lang="en-US" dirty="0"/>
              <a:t>‘aba’ </a:t>
            </a:r>
            <a:r>
              <a:rPr lang="ru-RU" dirty="0"/>
              <a:t>добавляет 2 уникальных подстроки(</a:t>
            </a:r>
            <a:r>
              <a:rPr lang="en-US" dirty="0"/>
              <a:t>‘ab’, ‘aba’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т.к. подстрока </a:t>
            </a:r>
            <a:r>
              <a:rPr lang="en-US" dirty="0"/>
              <a:t>‘a’ </a:t>
            </a:r>
            <a:r>
              <a:rPr lang="ru-RU" dirty="0"/>
              <a:t>уже находится в множестве уникальных подстрок.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Суффикс </a:t>
            </a:r>
            <a:r>
              <a:rPr lang="en-US" dirty="0"/>
              <a:t>‘</a:t>
            </a:r>
            <a:r>
              <a:rPr lang="en-US" dirty="0" err="1"/>
              <a:t>abacaba</a:t>
            </a:r>
            <a:r>
              <a:rPr lang="en-US" dirty="0"/>
              <a:t>’ </a:t>
            </a:r>
            <a:r>
              <a:rPr lang="ru-RU" dirty="0"/>
              <a:t>добавит подстроки</a:t>
            </a:r>
            <a:r>
              <a:rPr lang="en-US" dirty="0"/>
              <a:t> ‘</a:t>
            </a:r>
            <a:r>
              <a:rPr lang="en-US" dirty="0" err="1"/>
              <a:t>abac</a:t>
            </a:r>
            <a:r>
              <a:rPr lang="en-US" dirty="0"/>
              <a:t>’ ‘abaca’ ‘</a:t>
            </a:r>
            <a:r>
              <a:rPr lang="en-US" dirty="0" err="1"/>
              <a:t>abacab</a:t>
            </a:r>
            <a:r>
              <a:rPr lang="en-US" dirty="0"/>
              <a:t>’, ‘</a:t>
            </a:r>
            <a:r>
              <a:rPr lang="en-US" dirty="0" err="1"/>
              <a:t>abacaba</a:t>
            </a:r>
            <a:r>
              <a:rPr lang="en-US" dirty="0"/>
              <a:t>’.</a:t>
            </a:r>
          </a:p>
          <a:p>
            <a:r>
              <a:rPr lang="ru-RU" dirty="0"/>
              <a:t>и т.д.</a:t>
            </a:r>
            <a:endParaRPr lang="ru-B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AC7011-76DA-4833-BAF4-F355297319D5}"/>
              </a:ext>
            </a:extLst>
          </p:cNvPr>
          <p:cNvSpPr txBox="1"/>
          <p:nvPr/>
        </p:nvSpPr>
        <p:spPr>
          <a:xfrm>
            <a:off x="5226341" y="3514987"/>
            <a:ext cx="59142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i="1" dirty="0"/>
              <a:t>Почему это работает?</a:t>
            </a:r>
          </a:p>
          <a:p>
            <a:pPr marL="457200" indent="-457200">
              <a:buAutoNum type="arabicPeriod"/>
            </a:pPr>
            <a:r>
              <a:rPr lang="ru-RU" sz="2500" dirty="0"/>
              <a:t>Рассматриваем суффиксы в отсортированном порядке.</a:t>
            </a:r>
          </a:p>
          <a:p>
            <a:pPr marL="457200" indent="-457200">
              <a:buAutoNum type="arabicPeriod"/>
            </a:pPr>
            <a:r>
              <a:rPr lang="ru-RU" sz="2500" dirty="0"/>
              <a:t>Рассмотрели все позиции, с которых могут начинаться подстроки.</a:t>
            </a:r>
          </a:p>
          <a:p>
            <a:pPr marL="457200" indent="-457200">
              <a:buAutoNum type="arabicPeriod"/>
            </a:pPr>
            <a:r>
              <a:rPr lang="ru-RU" sz="2500" dirty="0"/>
              <a:t>Добавили только те, которые не встречались до этого.</a:t>
            </a:r>
          </a:p>
          <a:p>
            <a:endParaRPr lang="ru-BY" sz="2500" b="1" i="1" dirty="0"/>
          </a:p>
        </p:txBody>
      </p:sp>
    </p:spTree>
    <p:extLst>
      <p:ext uri="{BB962C8B-B14F-4D97-AF65-F5344CB8AC3E}">
        <p14:creationId xmlns:p14="http://schemas.microsoft.com/office/powerpoint/2010/main" val="58626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2023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010997"/>
                  </p:ext>
                </p:extLst>
              </p:nvPr>
            </p:nvGraphicFramePr>
            <p:xfrm>
              <a:off x="2425717" y="3812992"/>
              <a:ext cx="1466485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09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086776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010997"/>
                  </p:ext>
                </p:extLst>
              </p:nvPr>
            </p:nvGraphicFramePr>
            <p:xfrm>
              <a:off x="2425717" y="3812992"/>
              <a:ext cx="1466485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709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086776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54" t="-8065" r="-1117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54" t="-106349" r="-1117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54" t="-209677" r="-111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54" t="-304762" r="-1117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54" t="-411290" r="-1117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54" t="-503175" r="-1117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54" t="-612903" r="-1117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9EECBD-EE6F-B21C-33C4-81E8333EB6B7}"/>
                  </a:ext>
                </a:extLst>
              </p:cNvPr>
              <p:cNvSpPr txBox="1"/>
              <p:nvPr/>
            </p:nvSpPr>
            <p:spPr>
              <a:xfrm>
                <a:off x="1911158" y="3763303"/>
                <a:ext cx="36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9EECBD-EE6F-B21C-33C4-81E8333E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158" y="3763303"/>
                <a:ext cx="3638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>
            <a:extLst>
              <a:ext uri="{FF2B5EF4-FFF2-40B4-BE49-F238E27FC236}">
                <a16:creationId xmlns:a16="http://schemas.microsoft.com/office/drawing/2014/main" id="{12B9C3DA-75E6-8880-BC92-FFDA40A5A802}"/>
              </a:ext>
            </a:extLst>
          </p:cNvPr>
          <p:cNvSpPr/>
          <p:nvPr/>
        </p:nvSpPr>
        <p:spPr>
          <a:xfrm>
            <a:off x="8740793" y="4513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99CFE33-9A94-54C4-B782-3E2EFF51CB56}"/>
              </a:ext>
            </a:extLst>
          </p:cNvPr>
          <p:cNvSpPr/>
          <p:nvPr/>
        </p:nvSpPr>
        <p:spPr>
          <a:xfrm>
            <a:off x="6947062" y="461973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3B95450-BE24-5BD3-FEA5-1D60716380F4}"/>
              </a:ext>
            </a:extLst>
          </p:cNvPr>
          <p:cNvSpPr/>
          <p:nvPr/>
        </p:nvSpPr>
        <p:spPr>
          <a:xfrm>
            <a:off x="6957569" y="376330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154326D-51C7-9608-FAAC-33186C743A4B}"/>
              </a:ext>
            </a:extLst>
          </p:cNvPr>
          <p:cNvSpPr/>
          <p:nvPr/>
        </p:nvSpPr>
        <p:spPr>
          <a:xfrm>
            <a:off x="7065095" y="182075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257B41-1317-B962-D389-074FCD963E99}"/>
              </a:ext>
            </a:extLst>
          </p:cNvPr>
          <p:cNvCxnSpPr>
            <a:cxnSpLocks/>
            <a:stCxn id="2" idx="4"/>
            <a:endCxn id="77" idx="0"/>
          </p:cNvCxnSpPr>
          <p:nvPr/>
        </p:nvCxnSpPr>
        <p:spPr>
          <a:xfrm flipH="1">
            <a:off x="8061506" y="546579"/>
            <a:ext cx="944758" cy="48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A35504-3436-D261-8A0D-E4BE8CE0E3B0}"/>
                  </a:ext>
                </a:extLst>
              </p:cNvPr>
              <p:cNvSpPr txBox="1"/>
              <p:nvPr/>
            </p:nvSpPr>
            <p:spPr>
              <a:xfrm>
                <a:off x="8479687" y="65337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A35504-3436-D261-8A0D-E4BE8CE0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687" y="653372"/>
                <a:ext cx="3714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DD1F41-B1CA-09E6-8FFB-0E712D0594F0}"/>
                  </a:ext>
                </a:extLst>
              </p:cNvPr>
              <p:cNvSpPr txBox="1"/>
              <p:nvPr/>
            </p:nvSpPr>
            <p:spPr>
              <a:xfrm>
                <a:off x="7686429" y="158858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DD1F41-B1CA-09E6-8FFB-0E712D05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29" y="1588582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F53C4D6-E862-7953-2401-FF166FA4729D}"/>
              </a:ext>
            </a:extLst>
          </p:cNvPr>
          <p:cNvCxnSpPr>
            <a:cxnSpLocks/>
            <a:stCxn id="77" idx="4"/>
            <a:endCxn id="20" idx="0"/>
          </p:cNvCxnSpPr>
          <p:nvPr/>
        </p:nvCxnSpPr>
        <p:spPr>
          <a:xfrm flipH="1">
            <a:off x="7330566" y="1528915"/>
            <a:ext cx="730940" cy="29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3F971EE-C49F-BC16-1235-F6BB04BBC2F8}"/>
              </a:ext>
            </a:extLst>
          </p:cNvPr>
          <p:cNvCxnSpPr>
            <a:cxnSpLocks/>
            <a:stCxn id="20" idx="4"/>
            <a:endCxn id="80" idx="0"/>
          </p:cNvCxnSpPr>
          <p:nvPr/>
        </p:nvCxnSpPr>
        <p:spPr>
          <a:xfrm flipH="1">
            <a:off x="7257276" y="2322204"/>
            <a:ext cx="73290" cy="42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F9B6DD-3961-B7AA-7891-735C7CCA83DD}"/>
                  </a:ext>
                </a:extLst>
              </p:cNvPr>
              <p:cNvSpPr txBox="1"/>
              <p:nvPr/>
            </p:nvSpPr>
            <p:spPr>
              <a:xfrm>
                <a:off x="7264706" y="232567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F9B6DD-3961-B7AA-7891-735C7CCA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706" y="2325671"/>
                <a:ext cx="3714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EF863FB-B4D4-4EB7-96FA-94E7D0873588}"/>
              </a:ext>
            </a:extLst>
          </p:cNvPr>
          <p:cNvCxnSpPr>
            <a:cxnSpLocks/>
            <a:stCxn id="80" idx="4"/>
            <a:endCxn id="17" idx="0"/>
          </p:cNvCxnSpPr>
          <p:nvPr/>
        </p:nvCxnSpPr>
        <p:spPr>
          <a:xfrm flipH="1">
            <a:off x="7223040" y="3253456"/>
            <a:ext cx="34236" cy="50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81D7C2-9295-1679-CCD9-77DEDD25374A}"/>
                  </a:ext>
                </a:extLst>
              </p:cNvPr>
              <p:cNvSpPr txBox="1"/>
              <p:nvPr/>
            </p:nvSpPr>
            <p:spPr>
              <a:xfrm>
                <a:off x="7258660" y="327635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81D7C2-9295-1679-CCD9-77DEDD25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60" y="3276356"/>
                <a:ext cx="3506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88683BE-7E51-E7C0-ACCB-C9B447F358D0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 flipH="1">
            <a:off x="7212533" y="4264748"/>
            <a:ext cx="10507" cy="3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475EC1-FA36-1CAA-A4FD-5F4E68FE45DD}"/>
              </a:ext>
            </a:extLst>
          </p:cNvPr>
          <p:cNvCxnSpPr>
            <a:cxnSpLocks/>
            <a:stCxn id="15" idx="4"/>
            <a:endCxn id="86" idx="0"/>
          </p:cNvCxnSpPr>
          <p:nvPr/>
        </p:nvCxnSpPr>
        <p:spPr>
          <a:xfrm flipH="1">
            <a:off x="7184959" y="5121182"/>
            <a:ext cx="27574" cy="38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446B90-454D-B904-19C4-85B2CC88486E}"/>
                  </a:ext>
                </a:extLst>
              </p:cNvPr>
              <p:cNvSpPr txBox="1"/>
              <p:nvPr/>
            </p:nvSpPr>
            <p:spPr>
              <a:xfrm>
                <a:off x="7191635" y="421842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446B90-454D-B904-19C4-85B2CC88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635" y="4218421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141CFF-6F28-F320-5593-89BD27679EA6}"/>
                  </a:ext>
                </a:extLst>
              </p:cNvPr>
              <p:cNvSpPr txBox="1"/>
              <p:nvPr/>
            </p:nvSpPr>
            <p:spPr>
              <a:xfrm>
                <a:off x="7243228" y="5071326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141CFF-6F28-F320-5593-89BD2767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228" y="5071326"/>
                <a:ext cx="3064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42">
            <a:extLst>
              <a:ext uri="{FF2B5EF4-FFF2-40B4-BE49-F238E27FC236}">
                <a16:creationId xmlns:a16="http://schemas.microsoft.com/office/drawing/2014/main" id="{72AE2AAA-FA2C-9C25-E220-C570F4E44345}"/>
              </a:ext>
            </a:extLst>
          </p:cNvPr>
          <p:cNvSpPr/>
          <p:nvPr/>
        </p:nvSpPr>
        <p:spPr>
          <a:xfrm>
            <a:off x="9561781" y="109291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EBAF188-D3D0-7C67-9B9B-ABA3BEA6C919}"/>
              </a:ext>
            </a:extLst>
          </p:cNvPr>
          <p:cNvCxnSpPr>
            <a:cxnSpLocks/>
            <a:stCxn id="2" idx="4"/>
            <a:endCxn id="43" idx="0"/>
          </p:cNvCxnSpPr>
          <p:nvPr/>
        </p:nvCxnSpPr>
        <p:spPr>
          <a:xfrm>
            <a:off x="9006264" y="546579"/>
            <a:ext cx="820988" cy="54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7E93275-8972-69CA-BEB3-8F3F667EBE3B}"/>
              </a:ext>
            </a:extLst>
          </p:cNvPr>
          <p:cNvCxnSpPr>
            <a:cxnSpLocks/>
            <a:stCxn id="43" idx="4"/>
            <a:endCxn id="99" idx="0"/>
          </p:cNvCxnSpPr>
          <p:nvPr/>
        </p:nvCxnSpPr>
        <p:spPr>
          <a:xfrm flipH="1">
            <a:off x="9824448" y="1594362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352D5B-DDE0-B20F-8668-B1EC86DAFD54}"/>
                  </a:ext>
                </a:extLst>
              </p:cNvPr>
              <p:cNvSpPr txBox="1"/>
              <p:nvPr/>
            </p:nvSpPr>
            <p:spPr>
              <a:xfrm>
                <a:off x="9131422" y="68740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352D5B-DDE0-B20F-8668-B1EC86DA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422" y="687407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7E56A3-1652-B145-3A19-642241166A7C}"/>
                  </a:ext>
                </a:extLst>
              </p:cNvPr>
              <p:cNvSpPr txBox="1"/>
              <p:nvPr/>
            </p:nvSpPr>
            <p:spPr>
              <a:xfrm>
                <a:off x="9859468" y="15748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7E56A3-1652-B145-3A19-64224116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468" y="1574888"/>
                <a:ext cx="3714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D5186F82-B6CF-6F7D-EDD5-2024C8F30752}"/>
              </a:ext>
            </a:extLst>
          </p:cNvPr>
          <p:cNvSpPr/>
          <p:nvPr/>
        </p:nvSpPr>
        <p:spPr>
          <a:xfrm>
            <a:off x="9568156" y="29514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5739037-EBF4-D492-7DAA-F7697F1E02D2}"/>
              </a:ext>
            </a:extLst>
          </p:cNvPr>
          <p:cNvSpPr/>
          <p:nvPr/>
        </p:nvSpPr>
        <p:spPr>
          <a:xfrm>
            <a:off x="10589196" y="295957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D9738CA-4D71-8C0C-FEC8-93BC96BD683C}"/>
              </a:ext>
            </a:extLst>
          </p:cNvPr>
          <p:cNvSpPr/>
          <p:nvPr/>
        </p:nvSpPr>
        <p:spPr>
          <a:xfrm>
            <a:off x="9593696" y="386387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543A0A2-5D84-F4FE-7B0F-61419CA8B8E0}"/>
              </a:ext>
            </a:extLst>
          </p:cNvPr>
          <p:cNvSpPr/>
          <p:nvPr/>
        </p:nvSpPr>
        <p:spPr>
          <a:xfrm>
            <a:off x="9612708" y="47114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DF3A721-35E8-A302-549C-0FD691AE44DA}"/>
              </a:ext>
            </a:extLst>
          </p:cNvPr>
          <p:cNvCxnSpPr>
            <a:cxnSpLocks/>
            <a:stCxn id="99" idx="4"/>
            <a:endCxn id="48" idx="0"/>
          </p:cNvCxnSpPr>
          <p:nvPr/>
        </p:nvCxnSpPr>
        <p:spPr>
          <a:xfrm>
            <a:off x="9824448" y="2542693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E6CE34C-8936-041C-1EDD-7A2EF14FD02E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>
            <a:off x="9833627" y="3452944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99F164-AAF8-3F87-796A-73FFED61FBFC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9859167" y="4365319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7B3CFCC-F0F0-6F80-EAE3-483291A7091E}"/>
              </a:ext>
            </a:extLst>
          </p:cNvPr>
          <p:cNvCxnSpPr>
            <a:cxnSpLocks/>
            <a:stCxn id="51" idx="4"/>
            <a:endCxn id="122" idx="0"/>
          </p:cNvCxnSpPr>
          <p:nvPr/>
        </p:nvCxnSpPr>
        <p:spPr>
          <a:xfrm>
            <a:off x="9878179" y="5212918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45669E-AB46-2D55-A088-38393BB7FAB0}"/>
                  </a:ext>
                </a:extLst>
              </p:cNvPr>
              <p:cNvSpPr txBox="1"/>
              <p:nvPr/>
            </p:nvSpPr>
            <p:spPr>
              <a:xfrm>
                <a:off x="9853854" y="2433255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45669E-AB46-2D55-A088-38393BB7F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854" y="2433255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6E12B8-44ED-E493-98FB-055A7788BDF9}"/>
                  </a:ext>
                </a:extLst>
              </p:cNvPr>
              <p:cNvSpPr txBox="1"/>
              <p:nvPr/>
            </p:nvSpPr>
            <p:spPr>
              <a:xfrm>
                <a:off x="9926668" y="339397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6E12B8-44ED-E493-98FB-055A7788B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668" y="3393971"/>
                <a:ext cx="3714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A67BAB-AF5B-E28E-75AF-3924DAEB9DAF}"/>
                  </a:ext>
                </a:extLst>
              </p:cNvPr>
              <p:cNvSpPr txBox="1"/>
              <p:nvPr/>
            </p:nvSpPr>
            <p:spPr>
              <a:xfrm>
                <a:off x="9921058" y="429851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A67BAB-AF5B-E28E-75AF-3924DAEB9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058" y="4298514"/>
                <a:ext cx="36766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5E5DC5-D7D5-25DD-D18D-9D1D6A71A722}"/>
                  </a:ext>
                </a:extLst>
              </p:cNvPr>
              <p:cNvSpPr txBox="1"/>
              <p:nvPr/>
            </p:nvSpPr>
            <p:spPr>
              <a:xfrm>
                <a:off x="9952166" y="514802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5E5DC5-D7D5-25DD-D18D-9D1D6A71A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166" y="5148026"/>
                <a:ext cx="3714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E08A0091-2B81-8073-5CDD-29D4EF8ABC1E}"/>
              </a:ext>
            </a:extLst>
          </p:cNvPr>
          <p:cNvSpPr/>
          <p:nvPr/>
        </p:nvSpPr>
        <p:spPr>
          <a:xfrm>
            <a:off x="10573514" y="20635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EDD1778-F552-E7ED-531E-654DF12AE122}"/>
              </a:ext>
            </a:extLst>
          </p:cNvPr>
          <p:cNvSpPr/>
          <p:nvPr/>
        </p:nvSpPr>
        <p:spPr>
          <a:xfrm>
            <a:off x="10563823" y="116753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B6E5529-15EB-2604-DA15-6ED25B0A32A0}"/>
              </a:ext>
            </a:extLst>
          </p:cNvPr>
          <p:cNvCxnSpPr>
            <a:cxnSpLocks/>
            <a:stCxn id="2" idx="4"/>
            <a:endCxn id="61" idx="0"/>
          </p:cNvCxnSpPr>
          <p:nvPr/>
        </p:nvCxnSpPr>
        <p:spPr>
          <a:xfrm>
            <a:off x="9006264" y="546579"/>
            <a:ext cx="1823030" cy="62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22F22164-C256-E96A-DB79-432B6D7F8A5C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10829294" y="1668982"/>
            <a:ext cx="9691" cy="3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74EACB39-EEA5-6CFC-0BC8-56534C670AC2}"/>
              </a:ext>
            </a:extLst>
          </p:cNvPr>
          <p:cNvCxnSpPr>
            <a:cxnSpLocks/>
            <a:stCxn id="60" idx="4"/>
            <a:endCxn id="49" idx="0"/>
          </p:cNvCxnSpPr>
          <p:nvPr/>
        </p:nvCxnSpPr>
        <p:spPr>
          <a:xfrm>
            <a:off x="10838985" y="2565002"/>
            <a:ext cx="15682" cy="3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4517C4B-C9E5-2BCC-4BAA-31FE43AFBB1D}"/>
              </a:ext>
            </a:extLst>
          </p:cNvPr>
          <p:cNvCxnSpPr>
            <a:cxnSpLocks/>
            <a:stCxn id="49" idx="4"/>
            <a:endCxn id="74" idx="0"/>
          </p:cNvCxnSpPr>
          <p:nvPr/>
        </p:nvCxnSpPr>
        <p:spPr>
          <a:xfrm>
            <a:off x="10854667" y="3461022"/>
            <a:ext cx="23475" cy="46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7915C0-DFD3-7A58-6ADB-279DEB10293D}"/>
                  </a:ext>
                </a:extLst>
              </p:cNvPr>
              <p:cNvSpPr txBox="1"/>
              <p:nvPr/>
            </p:nvSpPr>
            <p:spPr>
              <a:xfrm>
                <a:off x="10012610" y="511017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7915C0-DFD3-7A58-6ADB-279DEB10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610" y="511017"/>
                <a:ext cx="3506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568F147-1EC3-BD4A-F3B9-46483CC50BA3}"/>
                  </a:ext>
                </a:extLst>
              </p:cNvPr>
              <p:cNvSpPr txBox="1"/>
              <p:nvPr/>
            </p:nvSpPr>
            <p:spPr>
              <a:xfrm>
                <a:off x="10898572" y="159406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568F147-1EC3-BD4A-F3B9-46483CC5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572" y="1594068"/>
                <a:ext cx="3714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1BEA4A4-1706-2D5C-F8E3-E066D249D4AA}"/>
                  </a:ext>
                </a:extLst>
              </p:cNvPr>
              <p:cNvSpPr txBox="1"/>
              <p:nvPr/>
            </p:nvSpPr>
            <p:spPr>
              <a:xfrm>
                <a:off x="10898844" y="346102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1BEA4A4-1706-2D5C-F8E3-E066D24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844" y="3461022"/>
                <a:ext cx="37144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D25EB42-4A62-06E9-3332-4014DDF27953}"/>
                  </a:ext>
                </a:extLst>
              </p:cNvPr>
              <p:cNvSpPr txBox="1"/>
              <p:nvPr/>
            </p:nvSpPr>
            <p:spPr>
              <a:xfrm>
                <a:off x="10941518" y="251630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D25EB42-4A62-06E9-3332-4014DDF2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518" y="2516301"/>
                <a:ext cx="36766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66A75FF-6EDF-C38D-F5F6-C40EB171D222}"/>
              </a:ext>
            </a:extLst>
          </p:cNvPr>
          <p:cNvGrpSpPr/>
          <p:nvPr/>
        </p:nvGrpSpPr>
        <p:grpSpPr>
          <a:xfrm>
            <a:off x="10612671" y="3930511"/>
            <a:ext cx="530942" cy="501445"/>
            <a:chOff x="10693218" y="3911762"/>
            <a:chExt cx="530942" cy="501445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AE5528EF-2377-6E51-B5C9-CFA35DFC1041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703551B-3F6D-4461-1A4C-985FEC46B2B9}"/>
                    </a:ext>
                  </a:extLst>
                </p:cNvPr>
                <p:cNvSpPr txBox="1"/>
                <p:nvPr/>
              </p:nvSpPr>
              <p:spPr>
                <a:xfrm>
                  <a:off x="10719346" y="397080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703551B-3F6D-4461-1A4C-985FEC46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9346" y="3970800"/>
                  <a:ext cx="45659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F0C08C5-0B6B-ED4E-9866-6D7F1238B2F3}"/>
              </a:ext>
            </a:extLst>
          </p:cNvPr>
          <p:cNvGrpSpPr/>
          <p:nvPr/>
        </p:nvGrpSpPr>
        <p:grpSpPr>
          <a:xfrm>
            <a:off x="7796035" y="1027470"/>
            <a:ext cx="530942" cy="501445"/>
            <a:chOff x="7945348" y="1112430"/>
            <a:chExt cx="530942" cy="501445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C223494C-F4D2-3CDC-E919-6EE7AD1A2114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0796B6-964D-007F-B755-2811B279D11A}"/>
                    </a:ext>
                  </a:extLst>
                </p:cNvPr>
                <p:cNvSpPr txBox="1"/>
                <p:nvPr/>
              </p:nvSpPr>
              <p:spPr>
                <a:xfrm>
                  <a:off x="7998298" y="1164722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0796B6-964D-007F-B755-2811B279D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8298" y="1164722"/>
                  <a:ext cx="4566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594B4127-3AB1-4CFC-AEE4-3670C11A9490}"/>
              </a:ext>
            </a:extLst>
          </p:cNvPr>
          <p:cNvGrpSpPr/>
          <p:nvPr/>
        </p:nvGrpSpPr>
        <p:grpSpPr>
          <a:xfrm>
            <a:off x="6991805" y="2752011"/>
            <a:ext cx="530942" cy="501445"/>
            <a:chOff x="7607106" y="2851397"/>
            <a:chExt cx="530942" cy="501445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E811CEE-D199-CA05-FAC5-561F1AF32633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FE73E3F-F652-0E87-34D7-AC81BD1E2415}"/>
                    </a:ext>
                  </a:extLst>
                </p:cNvPr>
                <p:cNvSpPr txBox="1"/>
                <p:nvPr/>
              </p:nvSpPr>
              <p:spPr>
                <a:xfrm>
                  <a:off x="7659209" y="2922614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FE73E3F-F652-0E87-34D7-AC81BD1E2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209" y="2922614"/>
                  <a:ext cx="45660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9BF5FA30-D7CE-3061-ED8F-A1B19FD0D9BD}"/>
              </a:ext>
            </a:extLst>
          </p:cNvPr>
          <p:cNvGrpSpPr/>
          <p:nvPr/>
        </p:nvGrpSpPr>
        <p:grpSpPr>
          <a:xfrm>
            <a:off x="6873399" y="5504282"/>
            <a:ext cx="577031" cy="501445"/>
            <a:chOff x="6759413" y="6261919"/>
            <a:chExt cx="577031" cy="501445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7CCBCD25-31A2-812D-E913-7BB1D743A5BF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3FD45BF-F58D-4C0F-60B3-6738E8CB7410}"/>
                    </a:ext>
                  </a:extLst>
                </p:cNvPr>
                <p:cNvSpPr txBox="1"/>
                <p:nvPr/>
              </p:nvSpPr>
              <p:spPr>
                <a:xfrm>
                  <a:off x="6759413" y="6322537"/>
                  <a:ext cx="5412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3FD45BF-F58D-4C0F-60B3-6738E8CB7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9413" y="6322537"/>
                  <a:ext cx="54120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690DE1E3-58BC-0D1F-5D5C-F2AD5D167898}"/>
              </a:ext>
            </a:extLst>
          </p:cNvPr>
          <p:cNvGrpSpPr/>
          <p:nvPr/>
        </p:nvGrpSpPr>
        <p:grpSpPr>
          <a:xfrm>
            <a:off x="9558977" y="2041248"/>
            <a:ext cx="530942" cy="501445"/>
            <a:chOff x="8862742" y="2100232"/>
            <a:chExt cx="530942" cy="501445"/>
          </a:xfrm>
        </p:grpSpPr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3710A03D-AF2F-2C21-1E11-FAA1DE21F5D7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4C24A7C-60FA-0EF0-8536-FE3D44B844CB}"/>
                    </a:ext>
                  </a:extLst>
                </p:cNvPr>
                <p:cNvSpPr txBox="1"/>
                <p:nvPr/>
              </p:nvSpPr>
              <p:spPr>
                <a:xfrm>
                  <a:off x="8881037" y="2139749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4C24A7C-60FA-0EF0-8536-FE3D44B84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037" y="2139749"/>
                  <a:ext cx="45659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Овал 102">
            <a:extLst>
              <a:ext uri="{FF2B5EF4-FFF2-40B4-BE49-F238E27FC236}">
                <a16:creationId xmlns:a16="http://schemas.microsoft.com/office/drawing/2014/main" id="{25776D96-D2F8-88BE-DFDC-F3A1EDFE7024}"/>
              </a:ext>
            </a:extLst>
          </p:cNvPr>
          <p:cNvSpPr/>
          <p:nvPr/>
        </p:nvSpPr>
        <p:spPr>
          <a:xfrm>
            <a:off x="8583127" y="200283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C733F87-3288-156D-8C6B-CDF853089A99}"/>
              </a:ext>
            </a:extLst>
          </p:cNvPr>
          <p:cNvSpPr/>
          <p:nvPr/>
        </p:nvSpPr>
        <p:spPr>
          <a:xfrm>
            <a:off x="8593156" y="29239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AFA70EB5-A1F7-51F6-FB3A-D784F8055A0D}"/>
              </a:ext>
            </a:extLst>
          </p:cNvPr>
          <p:cNvCxnSpPr>
            <a:cxnSpLocks/>
            <a:stCxn id="77" idx="4"/>
            <a:endCxn id="103" idx="0"/>
          </p:cNvCxnSpPr>
          <p:nvPr/>
        </p:nvCxnSpPr>
        <p:spPr>
          <a:xfrm>
            <a:off x="8061506" y="1528915"/>
            <a:ext cx="787092" cy="47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D6234FD-EC57-B231-3CB4-1804CCAFBEED}"/>
                  </a:ext>
                </a:extLst>
              </p:cNvPr>
              <p:cNvSpPr txBox="1"/>
              <p:nvPr/>
            </p:nvSpPr>
            <p:spPr>
              <a:xfrm>
                <a:off x="8527321" y="1463664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D6234FD-EC57-B231-3CB4-1804CCAF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21" y="1463664"/>
                <a:ext cx="35067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D67B71EE-86B8-5723-B149-6CE96582C87A}"/>
              </a:ext>
            </a:extLst>
          </p:cNvPr>
          <p:cNvCxnSpPr>
            <a:cxnSpLocks/>
            <a:stCxn id="103" idx="4"/>
            <a:endCxn id="105" idx="0"/>
          </p:cNvCxnSpPr>
          <p:nvPr/>
        </p:nvCxnSpPr>
        <p:spPr>
          <a:xfrm>
            <a:off x="8848598" y="2504277"/>
            <a:ext cx="10029" cy="41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0122EF4-4EF2-FC13-CF9E-013807C6FB7A}"/>
                  </a:ext>
                </a:extLst>
              </p:cNvPr>
              <p:cNvSpPr txBox="1"/>
              <p:nvPr/>
            </p:nvSpPr>
            <p:spPr>
              <a:xfrm>
                <a:off x="8842790" y="245914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0122EF4-4EF2-FC13-CF9E-013807C6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790" y="2459146"/>
                <a:ext cx="37144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0B5752-E0F2-0189-37D6-D679C18994CC}"/>
                  </a:ext>
                </a:extLst>
              </p:cNvPr>
              <p:cNvSpPr txBox="1"/>
              <p:nvPr/>
            </p:nvSpPr>
            <p:spPr>
              <a:xfrm>
                <a:off x="8945213" y="3343815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0B5752-E0F2-0189-37D6-D679C189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13" y="3343815"/>
                <a:ext cx="3676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5FB9BAB-E72B-B439-6918-6904578FCAB2}"/>
              </a:ext>
            </a:extLst>
          </p:cNvPr>
          <p:cNvGrpSpPr/>
          <p:nvPr/>
        </p:nvGrpSpPr>
        <p:grpSpPr>
          <a:xfrm>
            <a:off x="8583127" y="4808138"/>
            <a:ext cx="530942" cy="501445"/>
            <a:chOff x="7107437" y="3852702"/>
            <a:chExt cx="530942" cy="501445"/>
          </a:xfrm>
        </p:grpSpPr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0F96973-2D9C-E4D7-1427-AD649E0DF174}"/>
                </a:ext>
              </a:extLst>
            </p:cNvPr>
            <p:cNvSpPr/>
            <p:nvPr/>
          </p:nvSpPr>
          <p:spPr>
            <a:xfrm>
              <a:off x="7107437" y="385270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83C8778-6C97-2DD8-23EC-0660857565C6}"/>
                    </a:ext>
                  </a:extLst>
                </p:cNvPr>
                <p:cNvSpPr txBox="1"/>
                <p:nvPr/>
              </p:nvSpPr>
              <p:spPr>
                <a:xfrm>
                  <a:off x="7144608" y="388502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83C8778-6C97-2DD8-23EC-066085756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608" y="3885025"/>
                  <a:ext cx="45659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130EBD11-DF82-1D54-441A-607D03C67843}"/>
              </a:ext>
            </a:extLst>
          </p:cNvPr>
          <p:cNvGrpSpPr/>
          <p:nvPr/>
        </p:nvGrpSpPr>
        <p:grpSpPr>
          <a:xfrm>
            <a:off x="9627069" y="5551070"/>
            <a:ext cx="530942" cy="501445"/>
            <a:chOff x="8930834" y="5610054"/>
            <a:chExt cx="530942" cy="501445"/>
          </a:xfrm>
        </p:grpSpPr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31CE4B27-6A12-F377-9448-62FF87CF98F9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40D7BA0-333C-6520-63FD-58AD77C9F1E3}"/>
                    </a:ext>
                  </a:extLst>
                </p:cNvPr>
                <p:cNvSpPr txBox="1"/>
                <p:nvPr/>
              </p:nvSpPr>
              <p:spPr>
                <a:xfrm>
                  <a:off x="8983470" y="5679389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40D7BA0-333C-6520-63FD-58AD77C9F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470" y="5679389"/>
                  <a:ext cx="456599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Овал 191">
            <a:extLst>
              <a:ext uri="{FF2B5EF4-FFF2-40B4-BE49-F238E27FC236}">
                <a16:creationId xmlns:a16="http://schemas.microsoft.com/office/drawing/2014/main" id="{5B1D080F-4E59-5201-7D77-CCBDAF2B6FC4}"/>
              </a:ext>
            </a:extLst>
          </p:cNvPr>
          <p:cNvSpPr/>
          <p:nvPr/>
        </p:nvSpPr>
        <p:spPr>
          <a:xfrm>
            <a:off x="8593156" y="379040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428EE366-BA3E-8149-4771-48EBE0A7916E}"/>
              </a:ext>
            </a:extLst>
          </p:cNvPr>
          <p:cNvCxnSpPr>
            <a:stCxn id="105" idx="4"/>
            <a:endCxn id="192" idx="0"/>
          </p:cNvCxnSpPr>
          <p:nvPr/>
        </p:nvCxnSpPr>
        <p:spPr>
          <a:xfrm>
            <a:off x="8858627" y="3425388"/>
            <a:ext cx="0" cy="36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58429E8D-B56A-3849-5B14-8934D93A5570}"/>
              </a:ext>
            </a:extLst>
          </p:cNvPr>
          <p:cNvCxnSpPr>
            <a:cxnSpLocks/>
            <a:stCxn id="192" idx="4"/>
            <a:endCxn id="119" idx="0"/>
          </p:cNvCxnSpPr>
          <p:nvPr/>
        </p:nvCxnSpPr>
        <p:spPr>
          <a:xfrm flipH="1">
            <a:off x="8848598" y="4291853"/>
            <a:ext cx="10029" cy="51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771FF7A-7354-9C62-5BB5-A297047582E3}"/>
                  </a:ext>
                </a:extLst>
              </p:cNvPr>
              <p:cNvSpPr txBox="1"/>
              <p:nvPr/>
            </p:nvSpPr>
            <p:spPr>
              <a:xfrm>
                <a:off x="8858627" y="428888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771FF7A-7354-9C62-5BB5-A2970475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627" y="4288882"/>
                <a:ext cx="37144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5" name="Таблица 202">
                <a:extLst>
                  <a:ext uri="{FF2B5EF4-FFF2-40B4-BE49-F238E27FC236}">
                    <a16:creationId xmlns:a16="http://schemas.microsoft.com/office/drawing/2014/main" id="{97EC1164-CC41-1EB3-38FF-92D269B031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384385"/>
                  </p:ext>
                </p:extLst>
              </p:nvPr>
            </p:nvGraphicFramePr>
            <p:xfrm>
              <a:off x="6242115" y="-76229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5" name="Таблица 202">
                <a:extLst>
                  <a:ext uri="{FF2B5EF4-FFF2-40B4-BE49-F238E27FC236}">
                    <a16:creationId xmlns:a16="http://schemas.microsoft.com/office/drawing/2014/main" id="{97EC1164-CC41-1EB3-38FF-92D269B031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384385"/>
                  </p:ext>
                </p:extLst>
              </p:nvPr>
            </p:nvGraphicFramePr>
            <p:xfrm>
              <a:off x="6242115" y="-76229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01852" r="-3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05660" r="-2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300000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400000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99D85B-8082-9055-2A5A-488B893DC657}"/>
                  </a:ext>
                </a:extLst>
              </p:cNvPr>
              <p:cNvSpPr txBox="1"/>
              <p:nvPr/>
            </p:nvSpPr>
            <p:spPr>
              <a:xfrm>
                <a:off x="5668946" y="2063557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99D85B-8082-9055-2A5A-488B893DC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946" y="2063557"/>
                <a:ext cx="347074" cy="276999"/>
              </a:xfrm>
              <a:prstGeom prst="rect">
                <a:avLst/>
              </a:prstGeom>
              <a:blipFill>
                <a:blip r:embed="rId3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5241B0-9D32-83D2-6114-400936B395A5}"/>
                  </a:ext>
                </a:extLst>
              </p:cNvPr>
              <p:cNvSpPr txBox="1"/>
              <p:nvPr/>
            </p:nvSpPr>
            <p:spPr>
              <a:xfrm>
                <a:off x="5339786" y="2037280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5241B0-9D32-83D2-6114-400936B3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786" y="2037280"/>
                <a:ext cx="347074" cy="276999"/>
              </a:xfrm>
              <a:prstGeom prst="rect">
                <a:avLst/>
              </a:prstGeom>
              <a:blipFill>
                <a:blip r:embed="rId3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F4652D-9198-EF93-54CA-B0C2B3768390}"/>
                  </a:ext>
                </a:extLst>
              </p:cNvPr>
              <p:cNvSpPr txBox="1"/>
              <p:nvPr/>
            </p:nvSpPr>
            <p:spPr>
              <a:xfrm>
                <a:off x="7533077" y="337004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F4652D-9198-EF93-54CA-B0C2B376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77" y="337004"/>
                <a:ext cx="347074" cy="276999"/>
              </a:xfrm>
              <a:prstGeom prst="rect">
                <a:avLst/>
              </a:prstGeom>
              <a:blipFill>
                <a:blip r:embed="rId3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B5670-46E0-EB48-CF84-AB7727F9F57B}"/>
                  </a:ext>
                </a:extLst>
              </p:cNvPr>
              <p:cNvSpPr txBox="1"/>
              <p:nvPr/>
            </p:nvSpPr>
            <p:spPr>
              <a:xfrm>
                <a:off x="6874781" y="324941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B5670-46E0-EB48-CF84-AB7727F9F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781" y="324941"/>
                <a:ext cx="347074" cy="276999"/>
              </a:xfrm>
              <a:prstGeom prst="rect">
                <a:avLst/>
              </a:prstGeom>
              <a:blipFill>
                <a:blip r:embed="rId3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751A16-D4FF-D96E-BC3A-BE7389BC2FE8}"/>
                  </a:ext>
                </a:extLst>
              </p:cNvPr>
              <p:cNvSpPr txBox="1"/>
              <p:nvPr/>
            </p:nvSpPr>
            <p:spPr>
              <a:xfrm>
                <a:off x="6549460" y="31939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751A16-D4FF-D96E-BC3A-BE7389BC2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460" y="319392"/>
                <a:ext cx="347074" cy="276999"/>
              </a:xfrm>
              <a:prstGeom prst="rect">
                <a:avLst/>
              </a:prstGeom>
              <a:blipFill>
                <a:blip r:embed="rId3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8C16B8-6847-2F32-39A1-D4A48A36796E}"/>
                  </a:ext>
                </a:extLst>
              </p:cNvPr>
              <p:cNvSpPr txBox="1"/>
              <p:nvPr/>
            </p:nvSpPr>
            <p:spPr>
              <a:xfrm>
                <a:off x="6212318" y="315993"/>
                <a:ext cx="376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8C16B8-6847-2F32-39A1-D4A48A367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318" y="315993"/>
                <a:ext cx="376871" cy="276999"/>
              </a:xfrm>
              <a:prstGeom prst="rect">
                <a:avLst/>
              </a:prstGeom>
              <a:blipFill>
                <a:blip r:embed="rId3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202">
                <a:extLst>
                  <a:ext uri="{FF2B5EF4-FFF2-40B4-BE49-F238E27FC236}">
                    <a16:creationId xmlns:a16="http://schemas.microsoft.com/office/drawing/2014/main" id="{A864E4C7-795C-03A2-DAEF-F5AF0409AD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184927"/>
                  </p:ext>
                </p:extLst>
              </p:nvPr>
            </p:nvGraphicFramePr>
            <p:xfrm>
              <a:off x="5951298" y="739072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202">
                <a:extLst>
                  <a:ext uri="{FF2B5EF4-FFF2-40B4-BE49-F238E27FC236}">
                    <a16:creationId xmlns:a16="http://schemas.microsoft.com/office/drawing/2014/main" id="{A864E4C7-795C-03A2-DAEF-F5AF0409AD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184927"/>
                  </p:ext>
                </p:extLst>
              </p:nvPr>
            </p:nvGraphicFramePr>
            <p:xfrm>
              <a:off x="5951298" y="739072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8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8"/>
                          <a:stretch>
                            <a:fillRect l="-103774" r="-30943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8"/>
                          <a:stretch>
                            <a:fillRect l="-200000" r="-2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8"/>
                          <a:stretch>
                            <a:fillRect l="-305660" r="-1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8"/>
                          <a:stretch>
                            <a:fillRect l="-398148" r="-555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Таблица 202">
                <a:extLst>
                  <a:ext uri="{FF2B5EF4-FFF2-40B4-BE49-F238E27FC236}">
                    <a16:creationId xmlns:a16="http://schemas.microsoft.com/office/drawing/2014/main" id="{691705CB-2E45-C7A6-4CD3-8DD8AD28AA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96594"/>
                  </p:ext>
                </p:extLst>
              </p:nvPr>
            </p:nvGraphicFramePr>
            <p:xfrm>
              <a:off x="5403602" y="1600156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Таблица 202">
                <a:extLst>
                  <a:ext uri="{FF2B5EF4-FFF2-40B4-BE49-F238E27FC236}">
                    <a16:creationId xmlns:a16="http://schemas.microsoft.com/office/drawing/2014/main" id="{691705CB-2E45-C7A6-4CD3-8DD8AD28AA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96594"/>
                  </p:ext>
                </p:extLst>
              </p:nvPr>
            </p:nvGraphicFramePr>
            <p:xfrm>
              <a:off x="5403602" y="1600156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101852" r="-3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205660" r="-2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300000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400000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Таблица 202">
                <a:extLst>
                  <a:ext uri="{FF2B5EF4-FFF2-40B4-BE49-F238E27FC236}">
                    <a16:creationId xmlns:a16="http://schemas.microsoft.com/office/drawing/2014/main" id="{75154A43-D193-7597-C7CA-D5028B3B5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825822"/>
                  </p:ext>
                </p:extLst>
              </p:nvPr>
            </p:nvGraphicFramePr>
            <p:xfrm>
              <a:off x="5273254" y="2462718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Таблица 202">
                <a:extLst>
                  <a:ext uri="{FF2B5EF4-FFF2-40B4-BE49-F238E27FC236}">
                    <a16:creationId xmlns:a16="http://schemas.microsoft.com/office/drawing/2014/main" id="{75154A43-D193-7597-C7CA-D5028B3B5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825822"/>
                  </p:ext>
                </p:extLst>
              </p:nvPr>
            </p:nvGraphicFramePr>
            <p:xfrm>
              <a:off x="5273254" y="2462718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370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05660" r="-3075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201852" r="-20185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307547" r="-1056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400000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Таблица 202">
                <a:extLst>
                  <a:ext uri="{FF2B5EF4-FFF2-40B4-BE49-F238E27FC236}">
                    <a16:creationId xmlns:a16="http://schemas.microsoft.com/office/drawing/2014/main" id="{DF9D672D-6144-31D7-BA25-AAC4B9888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844928"/>
                  </p:ext>
                </p:extLst>
              </p:nvPr>
            </p:nvGraphicFramePr>
            <p:xfrm>
              <a:off x="5164491" y="3466252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Таблица 202">
                <a:extLst>
                  <a:ext uri="{FF2B5EF4-FFF2-40B4-BE49-F238E27FC236}">
                    <a16:creationId xmlns:a16="http://schemas.microsoft.com/office/drawing/2014/main" id="{DF9D672D-6144-31D7-BA25-AAC4B9888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844928"/>
                  </p:ext>
                </p:extLst>
              </p:nvPr>
            </p:nvGraphicFramePr>
            <p:xfrm>
              <a:off x="5164491" y="3466252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1"/>
                          <a:stretch>
                            <a:fillRect l="-1852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1"/>
                          <a:stretch>
                            <a:fillRect l="-103774" r="-3075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1"/>
                          <a:stretch>
                            <a:fillRect l="-200000" r="-20185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1"/>
                          <a:stretch>
                            <a:fillRect l="-305660" r="-1056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1"/>
                          <a:stretch>
                            <a:fillRect l="-398148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Таблица 202">
                <a:extLst>
                  <a:ext uri="{FF2B5EF4-FFF2-40B4-BE49-F238E27FC236}">
                    <a16:creationId xmlns:a16="http://schemas.microsoft.com/office/drawing/2014/main" id="{97FB6DEB-B707-17AF-9424-A8D7D67834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89974"/>
                  </p:ext>
                </p:extLst>
              </p:nvPr>
            </p:nvGraphicFramePr>
            <p:xfrm>
              <a:off x="5147337" y="4298514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Таблица 202">
                <a:extLst>
                  <a:ext uri="{FF2B5EF4-FFF2-40B4-BE49-F238E27FC236}">
                    <a16:creationId xmlns:a16="http://schemas.microsoft.com/office/drawing/2014/main" id="{97FB6DEB-B707-17AF-9424-A8D7D67834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89974"/>
                  </p:ext>
                </p:extLst>
              </p:nvPr>
            </p:nvGraphicFramePr>
            <p:xfrm>
              <a:off x="5147337" y="4298514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101852" r="-3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205660" r="-2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300000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400000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Таблица 202">
                <a:extLst>
                  <a:ext uri="{FF2B5EF4-FFF2-40B4-BE49-F238E27FC236}">
                    <a16:creationId xmlns:a16="http://schemas.microsoft.com/office/drawing/2014/main" id="{7F95CEBC-D12D-8E0F-1D76-F83A42BFB7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366462"/>
                  </p:ext>
                </p:extLst>
              </p:nvPr>
            </p:nvGraphicFramePr>
            <p:xfrm>
              <a:off x="5155235" y="5236880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Таблица 202">
                <a:extLst>
                  <a:ext uri="{FF2B5EF4-FFF2-40B4-BE49-F238E27FC236}">
                    <a16:creationId xmlns:a16="http://schemas.microsoft.com/office/drawing/2014/main" id="{7F95CEBC-D12D-8E0F-1D76-F83A42BFB7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366462"/>
                  </p:ext>
                </p:extLst>
              </p:nvPr>
            </p:nvGraphicFramePr>
            <p:xfrm>
              <a:off x="5155235" y="5236880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01852" r="-3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05660" r="-2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300000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400000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7E5FE0-E8D5-05C7-F15A-B2A582D926C5}"/>
                  </a:ext>
                </a:extLst>
              </p:cNvPr>
              <p:cNvSpPr txBox="1"/>
              <p:nvPr/>
            </p:nvSpPr>
            <p:spPr>
              <a:xfrm>
                <a:off x="6508428" y="3845486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7E5FE0-E8D5-05C7-F15A-B2A582D9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28" y="3845486"/>
                <a:ext cx="347074" cy="276999"/>
              </a:xfrm>
              <a:prstGeom prst="rect">
                <a:avLst/>
              </a:prstGeom>
              <a:blipFill>
                <a:blip r:embed="rId4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3AB7ED-C971-F4F6-208B-65AF9A4AB715}"/>
                  </a:ext>
                </a:extLst>
              </p:cNvPr>
              <p:cNvSpPr txBox="1"/>
              <p:nvPr/>
            </p:nvSpPr>
            <p:spPr>
              <a:xfrm>
                <a:off x="5866048" y="3837597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3AB7ED-C971-F4F6-208B-65AF9A4AB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48" y="3837597"/>
                <a:ext cx="347074" cy="276999"/>
              </a:xfrm>
              <a:prstGeom prst="rect">
                <a:avLst/>
              </a:prstGeom>
              <a:blipFill>
                <a:blip r:embed="rId4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EACE91C-715E-1958-FFF0-9F9DC65AD9DF}"/>
                  </a:ext>
                </a:extLst>
              </p:cNvPr>
              <p:cNvSpPr txBox="1"/>
              <p:nvPr/>
            </p:nvSpPr>
            <p:spPr>
              <a:xfrm>
                <a:off x="5533566" y="3817965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EACE91C-715E-1958-FFF0-9F9DC65A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66" y="3817965"/>
                <a:ext cx="347074" cy="276999"/>
              </a:xfrm>
              <a:prstGeom prst="rect">
                <a:avLst/>
              </a:prstGeom>
              <a:blipFill>
                <a:blip r:embed="rId4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5A645E-2976-AD86-5191-8580AE45FF5D}"/>
                  </a:ext>
                </a:extLst>
              </p:cNvPr>
              <p:cNvSpPr txBox="1"/>
              <p:nvPr/>
            </p:nvSpPr>
            <p:spPr>
              <a:xfrm>
                <a:off x="5186355" y="383024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5A645E-2976-AD86-5191-8580AE45F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55" y="3830242"/>
                <a:ext cx="347074" cy="276999"/>
              </a:xfrm>
              <a:prstGeom prst="rect">
                <a:avLst/>
              </a:prstGeom>
              <a:blipFill>
                <a:blip r:embed="rId4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ECE1A32-9C44-80CB-5F74-F2D9B28D2703}"/>
                  </a:ext>
                </a:extLst>
              </p:cNvPr>
              <p:cNvSpPr txBox="1"/>
              <p:nvPr/>
            </p:nvSpPr>
            <p:spPr>
              <a:xfrm>
                <a:off x="6430492" y="4698457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ECE1A32-9C44-80CB-5F74-F2D9B28D2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92" y="4698457"/>
                <a:ext cx="347074" cy="276999"/>
              </a:xfrm>
              <a:prstGeom prst="rect">
                <a:avLst/>
              </a:prstGeom>
              <a:blipFill>
                <a:blip r:embed="rId4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13D6A1-CC35-CA8F-4480-E813BD2309AE}"/>
                  </a:ext>
                </a:extLst>
              </p:cNvPr>
              <p:cNvSpPr txBox="1"/>
              <p:nvPr/>
            </p:nvSpPr>
            <p:spPr>
              <a:xfrm>
                <a:off x="5802398" y="4683446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13D6A1-CC35-CA8F-4480-E813BD23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98" y="4683446"/>
                <a:ext cx="347074" cy="276999"/>
              </a:xfrm>
              <a:prstGeom prst="rect">
                <a:avLst/>
              </a:prstGeom>
              <a:blipFill>
                <a:blip r:embed="rId4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763456-5E93-DCBF-E1B0-D32B53E200B8}"/>
                  </a:ext>
                </a:extLst>
              </p:cNvPr>
              <p:cNvSpPr txBox="1"/>
              <p:nvPr/>
            </p:nvSpPr>
            <p:spPr>
              <a:xfrm>
                <a:off x="5471900" y="4673449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763456-5E93-DCBF-E1B0-D32B53E2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900" y="4673449"/>
                <a:ext cx="347074" cy="276999"/>
              </a:xfrm>
              <a:prstGeom prst="rect">
                <a:avLst/>
              </a:prstGeom>
              <a:blipFill>
                <a:blip r:embed="rId5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25625EC-AEB0-0D7C-6CBB-77CF8224FDC9}"/>
                  </a:ext>
                </a:extLst>
              </p:cNvPr>
              <p:cNvSpPr txBox="1"/>
              <p:nvPr/>
            </p:nvSpPr>
            <p:spPr>
              <a:xfrm>
                <a:off x="5170140" y="4673450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25625EC-AEB0-0D7C-6CBB-77CF8224F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40" y="4673450"/>
                <a:ext cx="347074" cy="276999"/>
              </a:xfrm>
              <a:prstGeom prst="rect">
                <a:avLst/>
              </a:prstGeom>
              <a:blipFill>
                <a:blip r:embed="rId5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242AAC-AD2F-FCFD-776B-51D336702E38}"/>
                  </a:ext>
                </a:extLst>
              </p:cNvPr>
              <p:cNvSpPr txBox="1"/>
              <p:nvPr/>
            </p:nvSpPr>
            <p:spPr>
              <a:xfrm>
                <a:off x="6418708" y="5616504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242AAC-AD2F-FCFD-776B-51D33670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08" y="5616504"/>
                <a:ext cx="347074" cy="276999"/>
              </a:xfrm>
              <a:prstGeom prst="rect">
                <a:avLst/>
              </a:prstGeom>
              <a:blipFill>
                <a:blip r:embed="rId5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DC38860-0FCC-CAF8-A600-399A28C9942E}"/>
                  </a:ext>
                </a:extLst>
              </p:cNvPr>
              <p:cNvSpPr txBox="1"/>
              <p:nvPr/>
            </p:nvSpPr>
            <p:spPr>
              <a:xfrm>
                <a:off x="5788500" y="5602640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DC38860-0FCC-CAF8-A600-399A28C9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00" y="5602640"/>
                <a:ext cx="347074" cy="276999"/>
              </a:xfrm>
              <a:prstGeom prst="rect">
                <a:avLst/>
              </a:prstGeom>
              <a:blipFill>
                <a:blip r:embed="rId5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73D1D1-F0EC-4894-45CA-195203D2C0FA}"/>
                  </a:ext>
                </a:extLst>
              </p:cNvPr>
              <p:cNvSpPr txBox="1"/>
              <p:nvPr/>
            </p:nvSpPr>
            <p:spPr>
              <a:xfrm>
                <a:off x="5454692" y="5616504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73D1D1-F0EC-4894-45CA-195203D2C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92" y="5616504"/>
                <a:ext cx="347074" cy="276999"/>
              </a:xfrm>
              <a:prstGeom prst="rect">
                <a:avLst/>
              </a:prstGeom>
              <a:blipFill>
                <a:blip r:embed="rId5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24A805-8EFD-210D-26A0-5497C816363C}"/>
                  </a:ext>
                </a:extLst>
              </p:cNvPr>
              <p:cNvSpPr txBox="1"/>
              <p:nvPr/>
            </p:nvSpPr>
            <p:spPr>
              <a:xfrm>
                <a:off x="5107686" y="5607009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24A805-8EFD-210D-26A0-5497C816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686" y="5607009"/>
                <a:ext cx="347074" cy="276999"/>
              </a:xfrm>
              <a:prstGeom prst="rect">
                <a:avLst/>
              </a:prstGeom>
              <a:blipFill>
                <a:blip r:embed="rId5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7C289E0-3B7E-ABE4-64E1-C4E06F03B409}"/>
                  </a:ext>
                </a:extLst>
              </p:cNvPr>
              <p:cNvSpPr txBox="1"/>
              <p:nvPr/>
            </p:nvSpPr>
            <p:spPr>
              <a:xfrm>
                <a:off x="6565810" y="283389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7C289E0-3B7E-ABE4-64E1-C4E06F03B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810" y="2833892"/>
                <a:ext cx="347074" cy="276999"/>
              </a:xfrm>
              <a:prstGeom prst="rect">
                <a:avLst/>
              </a:prstGeom>
              <a:blipFill>
                <a:blip r:embed="rId5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A56247D-6930-A2B1-EE36-0A018642C97E}"/>
                  </a:ext>
                </a:extLst>
              </p:cNvPr>
              <p:cNvSpPr txBox="1"/>
              <p:nvPr/>
            </p:nvSpPr>
            <p:spPr>
              <a:xfrm>
                <a:off x="5927789" y="2842311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A56247D-6930-A2B1-EE36-0A018642C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89" y="2842311"/>
                <a:ext cx="347074" cy="276999"/>
              </a:xfrm>
              <a:prstGeom prst="rect">
                <a:avLst/>
              </a:prstGeom>
              <a:blipFill>
                <a:blip r:embed="rId5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80A7B83-3A3A-2F8B-0BE5-EEC00B767AB9}"/>
                  </a:ext>
                </a:extLst>
              </p:cNvPr>
              <p:cNvSpPr txBox="1"/>
              <p:nvPr/>
            </p:nvSpPr>
            <p:spPr>
              <a:xfrm>
                <a:off x="5621516" y="2851956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80A7B83-3A3A-2F8B-0BE5-EEC00B76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16" y="2851956"/>
                <a:ext cx="347074" cy="276999"/>
              </a:xfrm>
              <a:prstGeom prst="rect">
                <a:avLst/>
              </a:prstGeom>
              <a:blipFill>
                <a:blip r:embed="rId5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F47D219-0F13-E9B5-CB69-475D4A3961F3}"/>
                  </a:ext>
                </a:extLst>
              </p:cNvPr>
              <p:cNvSpPr txBox="1"/>
              <p:nvPr/>
            </p:nvSpPr>
            <p:spPr>
              <a:xfrm>
                <a:off x="5298363" y="2864233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F47D219-0F13-E9B5-CB69-475D4A396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63" y="2864233"/>
                <a:ext cx="347074" cy="276999"/>
              </a:xfrm>
              <a:prstGeom prst="rect">
                <a:avLst/>
              </a:prstGeom>
              <a:blipFill>
                <a:blip r:embed="rId5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3255E95-60B6-A18B-D091-35DAF0507AA0}"/>
                  </a:ext>
                </a:extLst>
              </p:cNvPr>
              <p:cNvSpPr txBox="1"/>
              <p:nvPr/>
            </p:nvSpPr>
            <p:spPr>
              <a:xfrm>
                <a:off x="5984044" y="2063471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3255E95-60B6-A18B-D091-35DAF050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044" y="2063471"/>
                <a:ext cx="347074" cy="276999"/>
              </a:xfrm>
              <a:prstGeom prst="rect">
                <a:avLst/>
              </a:prstGeom>
              <a:blipFill>
                <a:blip r:embed="rId6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DD4799-CDC8-15CF-E502-FA0FC8B480DD}"/>
                  </a:ext>
                </a:extLst>
              </p:cNvPr>
              <p:cNvSpPr txBox="1"/>
              <p:nvPr/>
            </p:nvSpPr>
            <p:spPr>
              <a:xfrm>
                <a:off x="6646216" y="2053893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DD4799-CDC8-15CF-E502-FA0FC8B48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216" y="2053893"/>
                <a:ext cx="347074" cy="276999"/>
              </a:xfrm>
              <a:prstGeom prst="rect">
                <a:avLst/>
              </a:prstGeom>
              <a:blipFill>
                <a:blip r:embed="rId6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F36930BB-59AC-0D28-05D5-E554EE02DF7C}"/>
              </a:ext>
            </a:extLst>
          </p:cNvPr>
          <p:cNvSpPr txBox="1"/>
          <p:nvPr/>
        </p:nvSpPr>
        <p:spPr>
          <a:xfrm>
            <a:off x="34237" y="35534"/>
            <a:ext cx="51252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строки</a:t>
            </a:r>
          </a:p>
          <a:p>
            <a:pPr lvl="1" algn="just"/>
            <a:r>
              <a:rPr lang="ru-RU" sz="2000" dirty="0"/>
              <a:t>Как и во время поиска, спускаемся по дереву, начиная с корня. Если во время спуска мы попадаем в ситуацию, что надо перейти по несуществующей дуге, то добавляем к дереву новую вершину и ведущую к ней дугу с соответствующей пометкой. </a:t>
            </a:r>
          </a:p>
          <a:p>
            <a:pPr lvl="1" algn="just"/>
            <a:r>
              <a:rPr lang="ru-RU" sz="2000" dirty="0"/>
              <a:t>Движение осуществляем, пока не пройдем все символы добавляемой строки.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992F43-2529-5687-A474-E41033764252}"/>
                  </a:ext>
                </a:extLst>
              </p:cNvPr>
              <p:cNvSpPr txBox="1"/>
              <p:nvPr/>
            </p:nvSpPr>
            <p:spPr>
              <a:xfrm>
                <a:off x="5928989" y="1179070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992F43-2529-5687-A474-E41033764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989" y="1179070"/>
                <a:ext cx="347074" cy="276999"/>
              </a:xfrm>
              <a:prstGeom prst="rect">
                <a:avLst/>
              </a:prstGeom>
              <a:blipFill>
                <a:blip r:embed="rId6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95F18-722C-7791-DBA8-0F7870070179}"/>
                  </a:ext>
                </a:extLst>
              </p:cNvPr>
              <p:cNvSpPr txBox="1"/>
              <p:nvPr/>
            </p:nvSpPr>
            <p:spPr>
              <a:xfrm>
                <a:off x="6248731" y="1167885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95F18-722C-7791-DBA8-0F7870070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31" y="1167885"/>
                <a:ext cx="347074" cy="276999"/>
              </a:xfrm>
              <a:prstGeom prst="rect">
                <a:avLst/>
              </a:prstGeom>
              <a:blipFill>
                <a:blip r:embed="rId6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91864-ADDF-6EA3-B5D8-E8D41DF9E365}"/>
                  </a:ext>
                </a:extLst>
              </p:cNvPr>
              <p:cNvSpPr txBox="1"/>
              <p:nvPr/>
            </p:nvSpPr>
            <p:spPr>
              <a:xfrm>
                <a:off x="6590839" y="115929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91864-ADDF-6EA3-B5D8-E8D41DF9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39" y="1159292"/>
                <a:ext cx="347074" cy="276999"/>
              </a:xfrm>
              <a:prstGeom prst="rect">
                <a:avLst/>
              </a:prstGeom>
              <a:blipFill>
                <a:blip r:embed="rId6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FCE7A1-4FF5-09DF-D563-5BDAAD34D610}"/>
                  </a:ext>
                </a:extLst>
              </p:cNvPr>
              <p:cNvSpPr txBox="1"/>
              <p:nvPr/>
            </p:nvSpPr>
            <p:spPr>
              <a:xfrm>
                <a:off x="7218832" y="115929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FCE7A1-4FF5-09DF-D563-5BDAAD34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832" y="1159292"/>
                <a:ext cx="347074" cy="276999"/>
              </a:xfrm>
              <a:prstGeom prst="rect">
                <a:avLst/>
              </a:prstGeom>
              <a:blipFill>
                <a:blip r:embed="rId6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6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2" grpId="0" animBg="1"/>
      <p:bldP spid="15" grpId="0" animBg="1"/>
      <p:bldP spid="17" grpId="0" animBg="1"/>
      <p:bldP spid="20" grpId="0" animBg="1"/>
      <p:bldP spid="23" grpId="0"/>
      <p:bldP spid="24" grpId="0"/>
      <p:bldP spid="27" grpId="0"/>
      <p:bldP spid="31" grpId="0"/>
      <p:bldP spid="38" grpId="0"/>
      <p:bldP spid="40" grpId="0"/>
      <p:bldP spid="43" grpId="0" animBg="1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6" grpId="0"/>
      <p:bldP spid="57" grpId="0"/>
      <p:bldP spid="58" grpId="0"/>
      <p:bldP spid="59" grpId="0"/>
      <p:bldP spid="60" grpId="0" animBg="1"/>
      <p:bldP spid="61" grpId="0" animBg="1"/>
      <p:bldP spid="66" grpId="0"/>
      <p:bldP spid="70" grpId="0"/>
      <p:bldP spid="71" grpId="0"/>
      <p:bldP spid="72" grpId="0"/>
      <p:bldP spid="103" grpId="0" animBg="1"/>
      <p:bldP spid="105" grpId="0" animBg="1"/>
      <p:bldP spid="113" grpId="0"/>
      <p:bldP spid="115" grpId="0"/>
      <p:bldP spid="117" grpId="0"/>
      <p:bldP spid="192" grpId="0" animBg="1"/>
      <p:bldP spid="198" grpId="0"/>
      <p:bldP spid="16" grpId="0"/>
      <p:bldP spid="18" grpId="0"/>
      <p:bldP spid="18" grpId="1"/>
      <p:bldP spid="21" grpId="0"/>
      <p:bldP spid="28" grpId="0"/>
      <p:bldP spid="28" grpId="1"/>
      <p:bldP spid="30" grpId="0"/>
      <p:bldP spid="30" grpId="1"/>
      <p:bldP spid="33" grpId="0"/>
      <p:bldP spid="33" grpId="1"/>
      <p:bldP spid="33" grpId="2"/>
      <p:bldP spid="68" grpId="0"/>
      <p:bldP spid="69" grpId="0"/>
      <p:bldP spid="82" grpId="0"/>
      <p:bldP spid="83" grpId="0"/>
      <p:bldP spid="83" grpId="1"/>
      <p:bldP spid="85" grpId="0"/>
      <p:bldP spid="87" grpId="0"/>
      <p:bldP spid="88" grpId="0"/>
      <p:bldP spid="88" grpId="1"/>
      <p:bldP spid="89" grpId="0"/>
      <p:bldP spid="90" grpId="0"/>
      <p:bldP spid="91" grpId="0"/>
      <p:bldP spid="92" grpId="0"/>
      <p:bldP spid="93" grpId="0"/>
      <p:bldP spid="94" grpId="0"/>
      <p:bldP spid="96" grpId="0"/>
      <p:bldP spid="96" grpId="1"/>
      <p:bldP spid="98" grpId="0"/>
      <p:bldP spid="100" grpId="0"/>
      <p:bldP spid="102" grpId="0"/>
      <p:bldP spid="104" grpId="0"/>
      <p:bldP spid="10" grpId="0"/>
      <p:bldP spid="4" grpId="0"/>
      <p:bldP spid="4" grpId="1"/>
      <p:bldP spid="14" grpId="0"/>
      <p:bldP spid="14" grpId="1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9214</TotalTime>
  <Words>7568</Words>
  <Application>Microsoft Office PowerPoint</Application>
  <PresentationFormat>Широкоэкранный</PresentationFormat>
  <Paragraphs>2525</Paragraphs>
  <Slides>84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данных суффиксный массив была разработана в 1989 году . </vt:lpstr>
      <vt:lpstr>Суффиксный массив строки T=(t_0,t_1,…,t_(l-1) )  это последовательность лексикографически отсортиро- ванных суффиксов строки T (очевидно, что достаточно  хранить только индексы суффиксов).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Получили ответ, но что делать, если |T+$| - не степень двойки?</vt:lpstr>
      <vt:lpstr>Заметим, что j + 1 фазу стоит делать тогда и только тогда, когда на j-ой фазе есть хотя бы две одинаковые строки.   Если |T+$| не степень двойки. Например, если T= abaca+$, какие строки надо сортировать на 3ей фазе, когда длинна циклической строки = 8?  Представим, что мы зациклим циклическую строку. Получим следующую таблицу.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построить суфмас за время O(|T|)? </vt:lpstr>
      <vt:lpstr>Алгоритм Карккайнена-Сандерса</vt:lpstr>
      <vt:lpstr>Презентация PowerPoint</vt:lpstr>
      <vt:lpstr>Новый алфавит</vt:lpstr>
      <vt:lpstr>Презентация PowerPoint</vt:lpstr>
      <vt:lpstr>Зачем строка S?</vt:lpstr>
      <vt:lpstr>Часть с 0-суффиксами</vt:lpstr>
      <vt:lpstr>Сливаем</vt:lpstr>
      <vt:lpstr>0-1 сравнение</vt:lpstr>
      <vt:lpstr>0-2 сравнение</vt:lpstr>
      <vt:lpstr>Успешный успех.</vt:lpstr>
      <vt:lpstr>Псевдокод</vt:lpstr>
      <vt:lpstr>Для не понявших, но стремящихся</vt:lpstr>
      <vt:lpstr>Массив наибольших общих префиксов. Построение и применение</vt:lpstr>
      <vt:lpstr>LCP</vt:lpstr>
      <vt:lpstr>Пример</vt:lpstr>
      <vt:lpstr>Алгоритм Касаи, Аримуры, Ариквы, Ли, Парка</vt:lpstr>
      <vt:lpstr>Асимптотика</vt:lpstr>
      <vt:lpstr>Презентация PowerPoint</vt:lpstr>
      <vt:lpstr>Презентация PowerPoint</vt:lpstr>
      <vt:lpstr>Презентация PowerPoint</vt:lpstr>
      <vt:lpstr>Классическая задача на lcp</vt:lpstr>
      <vt:lpstr>Задача: Задана строка S. Требуется посчитать количество различных подстрок строки S.</vt:lpstr>
      <vt:lpstr>Пример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733</cp:revision>
  <dcterms:created xsi:type="dcterms:W3CDTF">2020-04-14T05:04:13Z</dcterms:created>
  <dcterms:modified xsi:type="dcterms:W3CDTF">2023-09-12T17:53:33Z</dcterms:modified>
</cp:coreProperties>
</file>