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92" r:id="rId3"/>
    <p:sldId id="394" r:id="rId4"/>
    <p:sldId id="362" r:id="rId5"/>
    <p:sldId id="395" r:id="rId6"/>
    <p:sldId id="329" r:id="rId7"/>
    <p:sldId id="363" r:id="rId8"/>
    <p:sldId id="330" r:id="rId9"/>
    <p:sldId id="364" r:id="rId10"/>
    <p:sldId id="295" r:id="rId11"/>
    <p:sldId id="366" r:id="rId12"/>
    <p:sldId id="358" r:id="rId13"/>
    <p:sldId id="331" r:id="rId14"/>
    <p:sldId id="333" r:id="rId15"/>
    <p:sldId id="377" r:id="rId16"/>
    <p:sldId id="334" r:id="rId17"/>
    <p:sldId id="335" r:id="rId18"/>
    <p:sldId id="396" r:id="rId19"/>
    <p:sldId id="397" r:id="rId20"/>
    <p:sldId id="398" r:id="rId21"/>
    <p:sldId id="338" r:id="rId22"/>
    <p:sldId id="367" r:id="rId23"/>
    <p:sldId id="368" r:id="rId24"/>
    <p:sldId id="361" r:id="rId25"/>
    <p:sldId id="359" r:id="rId26"/>
    <p:sldId id="360" r:id="rId27"/>
    <p:sldId id="344" r:id="rId28"/>
    <p:sldId id="378" r:id="rId29"/>
    <p:sldId id="380" r:id="rId30"/>
    <p:sldId id="382" r:id="rId31"/>
    <p:sldId id="384" r:id="rId32"/>
    <p:sldId id="387" r:id="rId33"/>
    <p:sldId id="388" r:id="rId34"/>
    <p:sldId id="389" r:id="rId35"/>
    <p:sldId id="390" r:id="rId36"/>
    <p:sldId id="391" r:id="rId37"/>
    <p:sldId id="393" r:id="rId38"/>
    <p:sldId id="392" r:id="rId39"/>
    <p:sldId id="381" r:id="rId40"/>
    <p:sldId id="383" r:id="rId41"/>
    <p:sldId id="370" r:id="rId42"/>
    <p:sldId id="369" r:id="rId43"/>
    <p:sldId id="345" r:id="rId44"/>
    <p:sldId id="371" r:id="rId45"/>
    <p:sldId id="339" r:id="rId46"/>
    <p:sldId id="340" r:id="rId47"/>
    <p:sldId id="372" r:id="rId48"/>
    <p:sldId id="341" r:id="rId49"/>
    <p:sldId id="342" r:id="rId50"/>
    <p:sldId id="343" r:id="rId51"/>
    <p:sldId id="373" r:id="rId52"/>
    <p:sldId id="346" r:id="rId53"/>
    <p:sldId id="374" r:id="rId54"/>
    <p:sldId id="347" r:id="rId55"/>
    <p:sldId id="355" r:id="rId56"/>
    <p:sldId id="349" r:id="rId57"/>
    <p:sldId id="375" r:id="rId58"/>
    <p:sldId id="348" r:id="rId59"/>
    <p:sldId id="352" r:id="rId60"/>
    <p:sldId id="351" r:id="rId61"/>
    <p:sldId id="353" r:id="rId62"/>
    <p:sldId id="354" r:id="rId63"/>
    <p:sldId id="356" r:id="rId64"/>
    <p:sldId id="357" r:id="rId65"/>
    <p:sldId id="376" r:id="rId66"/>
    <p:sldId id="325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2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444" autoAdjust="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>
        <p:guide orient="horz" pos="3634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F344-793A-4FA7-A26E-D95DE5BA49F6}" type="datetimeFigureOut">
              <a:rPr lang="ru-BY" smtClean="0"/>
              <a:t>17.04.2024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CE73E-F1D1-4E08-B506-9B66282811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3235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pPr/>
              <a:t>17.04.2024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randaA/alg-ds-snippets" TargetMode="Externa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7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461.png"/><Relationship Id="rId4" Type="http://schemas.openxmlformats.org/officeDocument/2006/relationships/image" Target="../media/image471.png"/><Relationship Id="rId9" Type="http://schemas.openxmlformats.org/officeDocument/2006/relationships/image" Target="../media/image5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59.png"/><Relationship Id="rId3" Type="http://schemas.openxmlformats.org/officeDocument/2006/relationships/image" Target="../media/image513.png"/><Relationship Id="rId7" Type="http://schemas.openxmlformats.org/officeDocument/2006/relationships/image" Target="../media/image63.png"/><Relationship Id="rId12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1.png"/><Relationship Id="rId11" Type="http://schemas.openxmlformats.org/officeDocument/2006/relationships/image" Target="../media/image57.png"/><Relationship Id="rId5" Type="http://schemas.openxmlformats.org/officeDocument/2006/relationships/image" Target="../media/image531.png"/><Relationship Id="rId15" Type="http://schemas.openxmlformats.org/officeDocument/2006/relationships/image" Target="../media/image610.png"/><Relationship Id="rId10" Type="http://schemas.openxmlformats.org/officeDocument/2006/relationships/image" Target="../media/image56.png"/><Relationship Id="rId4" Type="http://schemas.openxmlformats.org/officeDocument/2006/relationships/image" Target="../media/image521.png"/><Relationship Id="rId9" Type="http://schemas.openxmlformats.org/officeDocument/2006/relationships/image" Target="../media/image551.png"/><Relationship Id="rId14" Type="http://schemas.openxmlformats.org/officeDocument/2006/relationships/image" Target="../media/image6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0.png"/><Relationship Id="rId5" Type="http://schemas.openxmlformats.org/officeDocument/2006/relationships/image" Target="../media/image640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0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12.png"/><Relationship Id="rId9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70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problems/4157/statement/?nav-folder=557" TargetMode="External"/><Relationship Id="rId2" Type="http://schemas.openxmlformats.org/officeDocument/2006/relationships/hyperlink" Target="https://drive.google.com/file/d/1X2RmcoiAfYs7dBnXon8RxbN_o72ge4gI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x8_YTBbKNACUeCM-fDeUWbcTwjejh7YC/view?usp=sharing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0211" y="1365623"/>
            <a:ext cx="9278472" cy="3263154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97977" y="5974775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2965" y="2295414"/>
            <a:ext cx="6486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/>
              <a:t>Максимальный поток в сети </a:t>
            </a:r>
          </a:p>
          <a:p>
            <a:pPr algn="ctr"/>
            <a:r>
              <a:rPr lang="ru-RU" sz="4000" dirty="0"/>
              <a:t>и его приложения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3"/>
          <p:cNvSpPr txBox="1"/>
          <p:nvPr/>
        </p:nvSpPr>
        <p:spPr>
          <a:xfrm>
            <a:off x="7893003" y="6344107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10012" y="1191042"/>
            <a:ext cx="264533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nn-NO" i="1" dirty="0"/>
              <a:t>Lester Randolph Ford, Jr.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1927 – 2017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математик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1694" y="594901"/>
            <a:ext cx="5545181" cy="46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1955</a:t>
            </a:r>
            <a:r>
              <a:rPr lang="ru-RU" dirty="0"/>
              <a:t> </a:t>
            </a:r>
            <a:r>
              <a:rPr lang="ru-RU" sz="2400" dirty="0"/>
              <a:t>год</a:t>
            </a:r>
            <a:r>
              <a:rPr lang="en-US" sz="2400" dirty="0"/>
              <a:t> (</a:t>
            </a:r>
            <a:r>
              <a:rPr lang="ru-RU" sz="2400" b="1" dirty="0"/>
              <a:t>метод Форда-</a:t>
            </a:r>
            <a:r>
              <a:rPr lang="ru-RU" sz="2400" b="1" dirty="0" err="1"/>
              <a:t>Фалкерсона</a:t>
            </a:r>
            <a:r>
              <a:rPr lang="ru-RU" sz="2400" dirty="0"/>
              <a:t>)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75" y="1245474"/>
            <a:ext cx="2608758" cy="217396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180" y="3605907"/>
            <a:ext cx="2190866" cy="270517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5345" y="3787314"/>
            <a:ext cx="2364387" cy="251487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8885184" y="1107273"/>
            <a:ext cx="21822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Джек Р.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Эдмондс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ru-RU" dirty="0"/>
              <a:t> </a:t>
            </a:r>
            <a:r>
              <a:rPr lang="en-US" i="1" dirty="0"/>
              <a:t>Jack Edmonds</a:t>
            </a: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1934 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 - комбинаторная оптимизация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443066" y="534514"/>
            <a:ext cx="512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1972</a:t>
            </a:r>
            <a:r>
              <a:rPr lang="ru-RU" dirty="0"/>
              <a:t> </a:t>
            </a:r>
            <a:r>
              <a:rPr lang="ru-RU" sz="2400" dirty="0"/>
              <a:t>год (</a:t>
            </a:r>
            <a:r>
              <a:rPr lang="ru-RU" sz="2400" b="1" dirty="0"/>
              <a:t>алгоритм </a:t>
            </a:r>
            <a:r>
              <a:rPr lang="ru-RU" sz="2400" b="1" dirty="0" err="1"/>
              <a:t>Эдмондса</a:t>
            </a:r>
            <a:r>
              <a:rPr lang="ru-RU" sz="2400" b="1" dirty="0"/>
              <a:t>-Карпа</a:t>
            </a:r>
            <a:r>
              <a:rPr lang="ru-RU" sz="2400" dirty="0"/>
              <a:t>)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858259" y="3842098"/>
            <a:ext cx="2821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Ричард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Мэннинг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Карп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  <a:hlinkClick r:id="rId2" tooltip="Английский язык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en-US" i="1" dirty="0"/>
              <a:t>Richard Manning Karp</a:t>
            </a:r>
            <a:endParaRPr lang="ru-RU" i="1" dirty="0"/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1935 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 теория алгоритмов и </a:t>
            </a:r>
            <a:r>
              <a:rPr lang="ru-RU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биоинформатика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65345" y="1053348"/>
            <a:ext cx="2431369" cy="2552937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2994233" y="3787314"/>
            <a:ext cx="25638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en-US" i="1" dirty="0"/>
              <a:t>Delbert Ray Fulkerson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1924 – 1976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комбинаторика</a:t>
            </a:r>
          </a:p>
          <a:p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731689" y="699247"/>
            <a:ext cx="39187" cy="560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67449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843064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60785" y="4475891"/>
            <a:ext cx="264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828618" y="767430"/>
            <a:ext cx="583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Метод </a:t>
            </a:r>
            <a:r>
              <a:rPr lang="ru-RU" sz="3600" b="1" dirty="0"/>
              <a:t>Форда-</a:t>
            </a:r>
            <a:r>
              <a:rPr lang="ru-RU" sz="3600" b="1" dirty="0" err="1"/>
              <a:t>Фалкерсона</a:t>
            </a:r>
            <a:endParaRPr lang="ru-RU" sz="36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9631" y="2171592"/>
            <a:ext cx="2412214" cy="217396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6842" y="2135154"/>
            <a:ext cx="1790160" cy="2210403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6039356" y="4475891"/>
            <a:ext cx="2563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067449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843064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7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/>
              <p:cNvSpPr txBox="1"/>
              <p:nvPr/>
            </p:nvSpPr>
            <p:spPr>
              <a:xfrm>
                <a:off x="336431" y="1148611"/>
                <a:ext cx="592634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Пусть </a:t>
                </a:r>
                <a:r>
                  <a:rPr lang="en-US" sz="2400" i="1" dirty="0"/>
                  <a:t>f</a:t>
                </a:r>
                <a:r>
                  <a:rPr lang="ru-RU" sz="2400" dirty="0"/>
                  <a:t> некоторый поток в сети </a:t>
                </a:r>
                <a:r>
                  <a:rPr lang="en-US" sz="2400" i="1" dirty="0"/>
                  <a:t>D</a:t>
                </a:r>
                <a:r>
                  <a:rPr lang="ru-RU" sz="2400" dirty="0"/>
                  <a:t>, тогда следующие утверждения эквивалентны: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 marL="1371600" lvl="2" indent="-457200" algn="just">
                  <a:buAutoNum type="arabicParenBoth"/>
                </a:pPr>
                <a:r>
                  <a:rPr lang="en-US" sz="2400" i="1" dirty="0"/>
                  <a:t>f</a:t>
                </a:r>
                <a:r>
                  <a:rPr lang="en-US" sz="2400" dirty="0"/>
                  <a:t> – </a:t>
                </a:r>
                <a:r>
                  <a:rPr lang="ru-RU" sz="2400" dirty="0"/>
                  <a:t>максимальный поток</a:t>
                </a:r>
                <a:r>
                  <a:rPr lang="en-US" sz="2400" dirty="0"/>
                  <a:t>;</a:t>
                </a:r>
              </a:p>
              <a:p>
                <a:pPr lvl="2" algn="just"/>
                <a:endParaRPr lang="en-US" sz="2400" dirty="0"/>
              </a:p>
              <a:p>
                <a:pPr marL="1371600" lvl="2" indent="-457200" algn="just">
                  <a:buFont typeface="Wingdings" panose="05000000000000000000" pitchFamily="2" charset="2"/>
                  <a:buAutoNum type="arabicParenBoth" startAt="2"/>
                </a:pPr>
                <a:r>
                  <a:rPr lang="ru-RU" sz="2400" dirty="0"/>
                  <a:t>для потока </a:t>
                </a:r>
                <a:r>
                  <a:rPr lang="en-US" sz="2400" i="1" dirty="0"/>
                  <a:t>f</a:t>
                </a:r>
                <a:r>
                  <a:rPr lang="en-US" sz="2400" dirty="0"/>
                  <a:t> </a:t>
                </a:r>
                <a:r>
                  <a:rPr lang="ru-RU" sz="2400" dirty="0"/>
                  <a:t>в сети остаточных пропускных способностей</a:t>
                </a:r>
                <a:r>
                  <a:rPr lang="en-US" sz="2400" dirty="0"/>
                  <a:t> </a:t>
                </a:r>
                <a:r>
                  <a:rPr lang="en-US" sz="2400" i="1" dirty="0" err="1"/>
                  <a:t>D</a:t>
                </a:r>
                <a:r>
                  <a:rPr lang="en-US" sz="2400" i="1" baseline="-25000" dirty="0" err="1"/>
                  <a:t>f</a:t>
                </a:r>
                <a:r>
                  <a:rPr lang="en-US" sz="2400" i="1" baseline="-25000" dirty="0"/>
                  <a:t> </a:t>
                </a:r>
                <a:r>
                  <a:rPr lang="ru-RU" sz="2400" i="1" baseline="-25000" dirty="0"/>
                  <a:t> </a:t>
                </a:r>
                <a:r>
                  <a:rPr lang="ru-RU" sz="2400" dirty="0"/>
                  <a:t>нет увеличивающего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</a:t>
                </a:r>
              </a:p>
              <a:p>
                <a:pPr marL="1371600" lvl="2" indent="-457200" algn="just">
                  <a:buFont typeface="Wingdings" panose="05000000000000000000" pitchFamily="2" charset="2"/>
                  <a:buAutoNum type="arabicParenBoth" startAt="2"/>
                </a:pPr>
                <a:endParaRPr lang="ru-RU" sz="2400" dirty="0"/>
              </a:p>
              <a:p>
                <a:pPr marL="1371600" lvl="2" indent="-457200" algn="just"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для некоторого разреза </a:t>
                </a:r>
                <a:r>
                  <a:rPr lang="en-US" sz="2400" i="1" dirty="0"/>
                  <a:t>R</a:t>
                </a:r>
                <a:r>
                  <a:rPr lang="en-US" sz="2400" dirty="0"/>
                  <a:t> </a:t>
                </a:r>
                <a:r>
                  <a:rPr lang="ru-RU" sz="2400" dirty="0"/>
                  <a:t>сети.</a:t>
                </a:r>
              </a:p>
            </p:txBody>
          </p:sp>
        </mc:Choice>
        <mc:Fallback xmlns="">
          <p:sp>
            <p:nvSpPr>
              <p:cNvPr id="267" name="TextBox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1" y="1148611"/>
                <a:ext cx="5926348" cy="4154984"/>
              </a:xfrm>
              <a:prstGeom prst="rect">
                <a:avLst/>
              </a:prstGeom>
              <a:blipFill>
                <a:blip r:embed="rId2"/>
                <a:stretch>
                  <a:fillRect t="-1173" r="-2881" b="-23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6431" y="479006"/>
            <a:ext cx="5926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D60093"/>
                </a:solidFill>
              </a:rPr>
              <a:t> </a:t>
            </a:r>
            <a:r>
              <a:rPr lang="ru-RU" sz="3200" b="1" dirty="0"/>
              <a:t>Теорема Форда  ̶  </a:t>
            </a:r>
            <a:r>
              <a:rPr lang="ru-RU" sz="3200" b="1" dirty="0" err="1"/>
              <a:t>Фалкерсона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83221" y="321138"/>
            <a:ext cx="26453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</a:p>
          <a:p>
            <a:r>
              <a:rPr lang="nn-NO" dirty="0">
                <a:hlinkClick r:id="rId4" tooltip="Английский язык"/>
              </a:rPr>
              <a:t>англ.</a:t>
            </a:r>
            <a:r>
              <a:rPr lang="nn-NO" dirty="0"/>
              <a:t> </a:t>
            </a:r>
            <a:r>
              <a:rPr lang="nn-NO" i="1" dirty="0"/>
              <a:t>Lester Randolph Ford, Jr.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0695" y="358775"/>
            <a:ext cx="2608758" cy="21739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0695" y="2717387"/>
            <a:ext cx="2320724" cy="262862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766835" y="3056826"/>
            <a:ext cx="228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4" tooltip="Английский язык"/>
              </a:rPr>
              <a:t>англ.</a:t>
            </a:r>
            <a:r>
              <a:rPr lang="nn-NO" dirty="0"/>
              <a:t> </a:t>
            </a:r>
            <a:r>
              <a:rPr lang="en-US" i="1" dirty="0"/>
              <a:t>Delbert Ray Fulkerson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39140" y="1127760"/>
            <a:ext cx="38100" cy="4218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57200" y="1106196"/>
            <a:ext cx="5805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749017" y="3817747"/>
            <a:ext cx="3765176" cy="1575426"/>
            <a:chOff x="1326777" y="428185"/>
            <a:chExt cx="3765176" cy="1575426"/>
          </a:xfrm>
        </p:grpSpPr>
        <p:sp>
          <p:nvSpPr>
            <p:cNvPr id="3" name="Овал 2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26292" y="1115970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879402" y="135913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71136" y="967663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44770" y="108445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004886" y="42818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0</a:t>
              </a:r>
              <a:endParaRPr lang="ru-RU" sz="16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75472" y="1524000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279555" y="60946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67601" y="155885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</p:grpSp>
      <p:grpSp>
        <p:nvGrpSpPr>
          <p:cNvPr id="258" name="Группа 257"/>
          <p:cNvGrpSpPr/>
          <p:nvPr/>
        </p:nvGrpSpPr>
        <p:grpSpPr>
          <a:xfrm>
            <a:off x="6636226" y="3288217"/>
            <a:ext cx="3806797" cy="2684617"/>
            <a:chOff x="830531" y="1452347"/>
            <a:chExt cx="3806797" cy="2684617"/>
          </a:xfrm>
        </p:grpSpPr>
        <p:sp>
          <p:nvSpPr>
            <p:cNvPr id="259" name="Овал 258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60" name="Овал 259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61" name="Овал 260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62" name="Овал 261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63" name="Овал 262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64" name="Овал 263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65" name="Прямая со стрелкой 264"/>
            <p:cNvCxnSpPr>
              <a:stCxn id="259" idx="7"/>
              <a:endCxn id="260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Прямая со стрелкой 265"/>
            <p:cNvCxnSpPr>
              <a:stCxn id="259" idx="5"/>
              <a:endCxn id="261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Прямая со стрелкой 26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Прямая со стрелкой 267"/>
            <p:cNvCxnSpPr>
              <a:stCxn id="260" idx="6"/>
              <a:endCxn id="263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 стрелкой 268"/>
            <p:cNvCxnSpPr>
              <a:stCxn id="261" idx="6"/>
              <a:endCxn id="262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Прямая со стрелкой 269"/>
            <p:cNvCxnSpPr>
              <a:stCxn id="262" idx="6"/>
              <a:endCxn id="264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Прямая со стрелкой 270"/>
            <p:cNvCxnSpPr>
              <a:stCxn id="263" idx="6"/>
              <a:endCxn id="264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380907" y="244117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569772" y="215547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97205" y="2286615"/>
              <a:ext cx="397401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79" name="Скругленная соединительная линия 278"/>
            <p:cNvCxnSpPr>
              <a:stCxn id="263" idx="0"/>
              <a:endCxn id="260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Скругленная соединительная линия 27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Скругленная соединительная линия 280"/>
            <p:cNvCxnSpPr>
              <a:stCxn id="264" idx="4"/>
              <a:endCxn id="262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Скругленная соединительная линия 281"/>
            <p:cNvCxnSpPr>
              <a:stCxn id="262" idx="4"/>
              <a:endCxn id="261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Скругленная соединительная линия 282"/>
            <p:cNvCxnSpPr>
              <a:stCxn id="261" idx="3"/>
              <a:endCxn id="259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Скругленная соединительная линия 283"/>
            <p:cNvCxnSpPr>
              <a:stCxn id="260" idx="1"/>
              <a:endCxn id="259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 стрелкой 284"/>
            <p:cNvCxnSpPr>
              <a:endCxn id="260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 стрелкой 285"/>
            <p:cNvCxnSpPr>
              <a:stCxn id="263" idx="3"/>
              <a:endCxn id="262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 стрелкой 286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973542" y="174796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478336" y="145234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049511" y="171138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319" name="Стрелка вправо 318"/>
          <p:cNvSpPr/>
          <p:nvPr/>
        </p:nvSpPr>
        <p:spPr>
          <a:xfrm>
            <a:off x="5178733" y="4568962"/>
            <a:ext cx="810763" cy="2410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Объект 362"/>
              <p:cNvSpPr txBox="1"/>
              <p:nvPr/>
            </p:nvSpPr>
            <p:spPr bwMode="auto">
              <a:xfrm>
                <a:off x="282140" y="2995824"/>
                <a:ext cx="1019502" cy="37336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63" name="Объект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140" y="2995824"/>
                <a:ext cx="1019502" cy="373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TextBox 364"/>
          <p:cNvSpPr txBox="1"/>
          <p:nvPr/>
        </p:nvSpPr>
        <p:spPr>
          <a:xfrm>
            <a:off x="6062749" y="2218094"/>
            <a:ext cx="19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 остаточных пропускных способностей</a:t>
            </a:r>
          </a:p>
        </p:txBody>
      </p:sp>
      <p:cxnSp>
        <p:nvCxnSpPr>
          <p:cNvPr id="367" name="Прямая со стрелкой 366"/>
          <p:cNvCxnSpPr>
            <a:cxnSpLocks/>
          </p:cNvCxnSpPr>
          <p:nvPr/>
        </p:nvCxnSpPr>
        <p:spPr>
          <a:xfrm>
            <a:off x="7668947" y="2678892"/>
            <a:ext cx="858968" cy="58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D45892D9-0688-4074-9447-D3C13D1C27D3}"/>
              </a:ext>
            </a:extLst>
          </p:cNvPr>
          <p:cNvGrpSpPr/>
          <p:nvPr/>
        </p:nvGrpSpPr>
        <p:grpSpPr>
          <a:xfrm>
            <a:off x="5786359" y="113435"/>
            <a:ext cx="3765176" cy="1463805"/>
            <a:chOff x="1326777" y="539806"/>
            <a:chExt cx="3765176" cy="1463805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084D32BE-0A7E-4FB1-87DF-D02BE66DC224}"/>
                </a:ext>
              </a:extLst>
            </p:cNvPr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2FB5053D-D5E3-42CB-B771-3766FC12FFFC}"/>
                </a:ext>
              </a:extLst>
            </p:cNvPr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BF458C5B-3B41-4B5A-B8B0-83CA384A3389}"/>
                </a:ext>
              </a:extLst>
            </p:cNvPr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86EACAEE-65A5-4C16-92D5-10125975BD0C}"/>
                </a:ext>
              </a:extLst>
            </p:cNvPr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D8B00242-7EDD-4190-934E-91935BB71360}"/>
                </a:ext>
              </a:extLst>
            </p:cNvPr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B746C8D8-5AA2-4BAC-8DF6-BEE13BB696AC}"/>
                </a:ext>
              </a:extLst>
            </p:cNvPr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77624B9-46F3-465E-B514-AAB2D1DE4DC2}"/>
                </a:ext>
              </a:extLst>
            </p:cNvPr>
            <p:cNvCxnSpPr>
              <a:stCxn id="74" idx="7"/>
              <a:endCxn id="75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5B77296A-2156-4A82-81DF-3E5CBEEFDD99}"/>
                </a:ext>
              </a:extLst>
            </p:cNvPr>
            <p:cNvCxnSpPr>
              <a:stCxn id="74" idx="5"/>
              <a:endCxn id="76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EEA04298-EC31-4653-9105-07F43947EE83}"/>
                </a:ext>
              </a:extLst>
            </p:cNvPr>
            <p:cNvCxnSpPr>
              <a:stCxn id="75" idx="4"/>
              <a:endCxn id="76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F5B735DC-F35A-4F88-B431-5B8583AEC513}"/>
                </a:ext>
              </a:extLst>
            </p:cNvPr>
            <p:cNvCxnSpPr>
              <a:stCxn id="75" idx="6"/>
              <a:endCxn id="78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6ED21022-C813-41B6-A794-D9C82AB4483C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E3AEAC90-B600-49A3-AF1B-8EE232E9ABEF}"/>
                </a:ext>
              </a:extLst>
            </p:cNvPr>
            <p:cNvCxnSpPr>
              <a:stCxn id="78" idx="4"/>
              <a:endCxn id="77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790E5E40-3E1D-4A3B-A425-B5BA957098A9}"/>
                </a:ext>
              </a:extLst>
            </p:cNvPr>
            <p:cNvCxnSpPr>
              <a:stCxn id="77" idx="6"/>
              <a:endCxn id="79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B98ED2E3-A089-44BD-9815-2E76C1BFBE6D}"/>
                </a:ext>
              </a:extLst>
            </p:cNvPr>
            <p:cNvCxnSpPr>
              <a:stCxn id="78" idx="6"/>
              <a:endCxn id="79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D7F082-E035-4122-BF75-0B33D23AAAA0}"/>
                </a:ext>
              </a:extLst>
            </p:cNvPr>
            <p:cNvSpPr txBox="1"/>
            <p:nvPr/>
          </p:nvSpPr>
          <p:spPr>
            <a:xfrm>
              <a:off x="2256497" y="113147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2CC186-352D-4B7D-B508-9B380F03DA2C}"/>
                </a:ext>
              </a:extLst>
            </p:cNvPr>
            <p:cNvSpPr txBox="1"/>
            <p:nvPr/>
          </p:nvSpPr>
          <p:spPr>
            <a:xfrm>
              <a:off x="1879402" y="13591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3AA124B-DAD3-482C-8079-1429DFBDDAA4}"/>
                </a:ext>
              </a:extLst>
            </p:cNvPr>
            <p:cNvSpPr txBox="1"/>
            <p:nvPr/>
          </p:nvSpPr>
          <p:spPr>
            <a:xfrm>
              <a:off x="1871136" y="96766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4F72C91-4DF9-4DC9-83D5-A9A1CD551944}"/>
                </a:ext>
              </a:extLst>
            </p:cNvPr>
            <p:cNvSpPr txBox="1"/>
            <p:nvPr/>
          </p:nvSpPr>
          <p:spPr>
            <a:xfrm>
              <a:off x="3844770" y="10844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259463-E1B7-44BA-B826-CA5B143286A2}"/>
                </a:ext>
              </a:extLst>
            </p:cNvPr>
            <p:cNvSpPr txBox="1"/>
            <p:nvPr/>
          </p:nvSpPr>
          <p:spPr>
            <a:xfrm>
              <a:off x="3047002" y="7054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3A08C8F-B58F-4ABE-99E5-221345A99FBB}"/>
                </a:ext>
              </a:extLst>
            </p:cNvPr>
            <p:cNvSpPr txBox="1"/>
            <p:nvPr/>
          </p:nvSpPr>
          <p:spPr>
            <a:xfrm>
              <a:off x="3075472" y="15240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5FAF4F2-D484-4174-9BA5-5790DDB6B566}"/>
                </a:ext>
              </a:extLst>
            </p:cNvPr>
            <p:cNvSpPr txBox="1"/>
            <p:nvPr/>
          </p:nvSpPr>
          <p:spPr>
            <a:xfrm>
              <a:off x="4162109" y="82582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267F1C-DB23-4BCD-82AE-EE9112EF3F66}"/>
                </a:ext>
              </a:extLst>
            </p:cNvPr>
            <p:cNvSpPr txBox="1"/>
            <p:nvPr/>
          </p:nvSpPr>
          <p:spPr>
            <a:xfrm>
              <a:off x="4208836" y="13757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8748F78-C052-4710-AEF5-CB784841EF04}"/>
              </a:ext>
            </a:extLst>
          </p:cNvPr>
          <p:cNvSpPr txBox="1"/>
          <p:nvPr/>
        </p:nvSpPr>
        <p:spPr>
          <a:xfrm>
            <a:off x="650702" y="265062"/>
            <a:ext cx="500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Найти максимальный поток в сети методом Форда-Фалкерсона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5BE6B2-312D-4639-BCAE-E40BF642BFBD}"/>
              </a:ext>
            </a:extLst>
          </p:cNvPr>
          <p:cNvSpPr txBox="1"/>
          <p:nvPr/>
        </p:nvSpPr>
        <p:spPr>
          <a:xfrm>
            <a:off x="198119" y="2494226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1-я</a:t>
            </a:r>
            <a:r>
              <a:rPr lang="en-US" dirty="0"/>
              <a:t> </a:t>
            </a:r>
            <a:r>
              <a:rPr lang="ru-RU" dirty="0"/>
              <a:t>итерация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94A5533-0714-41D1-B101-7EB75B979756}"/>
              </a:ext>
            </a:extLst>
          </p:cNvPr>
          <p:cNvCxnSpPr/>
          <p:nvPr/>
        </p:nvCxnSpPr>
        <p:spPr>
          <a:xfrm flipV="1">
            <a:off x="0" y="2048863"/>
            <a:ext cx="12192000" cy="4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63" grpId="0"/>
      <p:bldP spid="365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223385" y="27492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-я</a:t>
            </a:r>
            <a:r>
              <a:rPr lang="en-US" dirty="0"/>
              <a:t> </a:t>
            </a:r>
            <a:r>
              <a:rPr lang="ru-RU" dirty="0"/>
              <a:t>итерация (продолжение)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8" name="Рисунок 13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86364" y="4992042"/>
            <a:ext cx="259107" cy="386512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38225" y="1788769"/>
            <a:ext cx="5057775" cy="3668505"/>
            <a:chOff x="985471" y="3221915"/>
            <a:chExt cx="5057775" cy="3668505"/>
          </a:xfrm>
        </p:grpSpPr>
        <p:grpSp>
          <p:nvGrpSpPr>
            <p:cNvPr id="364" name="Группа 363"/>
            <p:cNvGrpSpPr/>
            <p:nvPr/>
          </p:nvGrpSpPr>
          <p:grpSpPr>
            <a:xfrm>
              <a:off x="985471" y="5387686"/>
              <a:ext cx="5057775" cy="1502734"/>
              <a:chOff x="490974" y="5313512"/>
              <a:chExt cx="4711688" cy="1637973"/>
            </a:xfrm>
          </p:grpSpPr>
          <p:sp>
            <p:nvSpPr>
              <p:cNvPr id="299" name="Овал 298"/>
              <p:cNvSpPr/>
              <p:nvPr/>
            </p:nvSpPr>
            <p:spPr>
              <a:xfrm>
                <a:off x="1326010" y="5433483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00" name="Овал 299"/>
              <p:cNvSpPr/>
              <p:nvPr/>
            </p:nvSpPr>
            <p:spPr>
              <a:xfrm>
                <a:off x="2178457" y="543348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02" name="Овал 301"/>
              <p:cNvSpPr/>
              <p:nvPr/>
            </p:nvSpPr>
            <p:spPr>
              <a:xfrm>
                <a:off x="2982876" y="544309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03" name="Овал 302"/>
              <p:cNvSpPr/>
              <p:nvPr/>
            </p:nvSpPr>
            <p:spPr>
              <a:xfrm>
                <a:off x="3773146" y="5433483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05" name="Прямая со стрелкой 304"/>
              <p:cNvCxnSpPr>
                <a:stCxn id="299" idx="6"/>
                <a:endCxn id="300" idx="2"/>
              </p:cNvCxnSpPr>
              <p:nvPr/>
            </p:nvCxnSpPr>
            <p:spPr>
              <a:xfrm>
                <a:off x="1770137" y="5672809"/>
                <a:ext cx="408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 стрелкой 306"/>
              <p:cNvCxnSpPr>
                <a:stCxn id="300" idx="6"/>
                <a:endCxn id="302" idx="2"/>
              </p:cNvCxnSpPr>
              <p:nvPr/>
            </p:nvCxnSpPr>
            <p:spPr>
              <a:xfrm>
                <a:off x="2622584" y="5672809"/>
                <a:ext cx="360292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 стрелкой 309"/>
              <p:cNvCxnSpPr>
                <a:stCxn id="302" idx="6"/>
                <a:endCxn id="303" idx="2"/>
              </p:cNvCxnSpPr>
              <p:nvPr/>
            </p:nvCxnSpPr>
            <p:spPr>
              <a:xfrm flipV="1">
                <a:off x="3427003" y="5672809"/>
                <a:ext cx="346143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TextBox 311"/>
              <p:cNvSpPr txBox="1"/>
              <p:nvPr/>
            </p:nvSpPr>
            <p:spPr>
              <a:xfrm>
                <a:off x="1833970" y="5313512"/>
                <a:ext cx="269096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2663777" y="5340683"/>
                <a:ext cx="269096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  <a:endParaRPr lang="ru-RU" sz="1600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386487" y="5326047"/>
                <a:ext cx="366160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Объект 315"/>
                  <p:cNvSpPr txBox="1"/>
                  <p:nvPr/>
                </p:nvSpPr>
                <p:spPr bwMode="auto">
                  <a:xfrm>
                    <a:off x="490974" y="6570804"/>
                    <a:ext cx="4711688" cy="380681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85000" lnSpcReduction="10000"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p>
                        </m:sSubSup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=min {c′(1,2), c′(2,5), c′(5,6)}= min { 2, 4, 12}=2</a:t>
                    </a:r>
                    <a:endParaRPr lang="ru-BY" dirty="0"/>
                  </a:p>
                </p:txBody>
              </p:sp>
            </mc:Choice>
            <mc:Fallback xmlns="">
              <p:sp>
                <p:nvSpPr>
                  <p:cNvPr id="316" name="Объект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90974" y="6570804"/>
                    <a:ext cx="4711688" cy="380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754" b="-12281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9" name="TextBox 358"/>
              <p:cNvSpPr txBox="1"/>
              <p:nvPr/>
            </p:nvSpPr>
            <p:spPr>
              <a:xfrm>
                <a:off x="796964" y="544309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P:</a:t>
                </a:r>
                <a:endParaRPr lang="ru-RU" dirty="0"/>
              </a:p>
            </p:txBody>
          </p:sp>
        </p:grpSp>
        <p:sp>
          <p:nvSpPr>
            <p:cNvPr id="201" name="Овал 200"/>
            <p:cNvSpPr/>
            <p:nvPr/>
          </p:nvSpPr>
          <p:spPr>
            <a:xfrm>
              <a:off x="1313937" y="3815693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2256572" y="3221915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2256572" y="4338303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3715838" y="4338303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10" name="Овал 209"/>
            <p:cNvSpPr/>
            <p:nvPr/>
          </p:nvSpPr>
          <p:spPr>
            <a:xfrm>
              <a:off x="3697713" y="3221915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11" name="Овал 210"/>
            <p:cNvSpPr/>
            <p:nvPr/>
          </p:nvSpPr>
          <p:spPr>
            <a:xfrm>
              <a:off x="4676607" y="3786388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2" name="Прямая со стрелкой 211"/>
            <p:cNvCxnSpPr>
              <a:stCxn id="201" idx="7"/>
              <a:endCxn id="202" idx="3"/>
            </p:cNvCxnSpPr>
            <p:nvPr/>
          </p:nvCxnSpPr>
          <p:spPr>
            <a:xfrm flipV="1">
              <a:off x="1693023" y="3630469"/>
              <a:ext cx="628591" cy="2553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cxnSpLocks/>
              <a:stCxn id="201" idx="5"/>
              <a:endCxn id="207" idx="2"/>
            </p:cNvCxnSpPr>
            <p:nvPr/>
          </p:nvCxnSpPr>
          <p:spPr>
            <a:xfrm>
              <a:off x="1693023" y="4224247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/>
            <p:nvPr/>
          </p:nvCxnSpPr>
          <p:spPr>
            <a:xfrm>
              <a:off x="2464929" y="3718025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2" idx="6"/>
              <a:endCxn id="210" idx="2"/>
            </p:cNvCxnSpPr>
            <p:nvPr/>
          </p:nvCxnSpPr>
          <p:spPr>
            <a:xfrm>
              <a:off x="2700699" y="3461241"/>
              <a:ext cx="9970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cxnSpLocks/>
              <a:stCxn id="207" idx="6"/>
              <a:endCxn id="209" idx="2"/>
            </p:cNvCxnSpPr>
            <p:nvPr/>
          </p:nvCxnSpPr>
          <p:spPr>
            <a:xfrm>
              <a:off x="2700699" y="4577629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9" idx="6"/>
              <a:endCxn id="211" idx="3"/>
            </p:cNvCxnSpPr>
            <p:nvPr/>
          </p:nvCxnSpPr>
          <p:spPr>
            <a:xfrm flipV="1">
              <a:off x="4159965" y="4194942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210" idx="6"/>
              <a:endCxn id="211" idx="1"/>
            </p:cNvCxnSpPr>
            <p:nvPr/>
          </p:nvCxnSpPr>
          <p:spPr>
            <a:xfrm>
              <a:off x="4141839" y="3461241"/>
              <a:ext cx="599809" cy="3952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2172874" y="3866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872671" y="4114698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864313" y="36881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053178" y="3402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081962" y="429434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135516" y="35973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227855" y="4132790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69" name="Скругленная соединительная линия 268"/>
            <p:cNvCxnSpPr>
              <a:cxnSpLocks/>
              <a:stCxn id="211" idx="4"/>
              <a:endCxn id="209" idx="5"/>
            </p:cNvCxnSpPr>
            <p:nvPr/>
          </p:nvCxnSpPr>
          <p:spPr>
            <a:xfrm rot="5400000">
              <a:off x="4255889" y="4104074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/>
            <p:cNvCxnSpPr>
              <a:stCxn id="210" idx="3"/>
              <a:endCxn id="209" idx="1"/>
            </p:cNvCxnSpPr>
            <p:nvPr/>
          </p:nvCxnSpPr>
          <p:spPr>
            <a:xfrm>
              <a:off x="3762754" y="3630469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 стрелкой 274"/>
            <p:cNvCxnSpPr/>
            <p:nvPr/>
          </p:nvCxnSpPr>
          <p:spPr>
            <a:xfrm flipH="1" flipV="1">
              <a:off x="3936667" y="3700567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3504481" y="384735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904084" y="383669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053177" y="501501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678944" y="459745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916418" y="1240548"/>
            <a:ext cx="5069946" cy="3847518"/>
            <a:chOff x="5808632" y="2693653"/>
            <a:chExt cx="5069946" cy="3847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Объект 361"/>
                <p:cNvSpPr txBox="1"/>
                <p:nvPr/>
              </p:nvSpPr>
              <p:spPr bwMode="auto">
                <a:xfrm>
                  <a:off x="7310066" y="5868071"/>
                  <a:ext cx="3568512" cy="67310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p>
                        </m:sSubSup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br>
                    <a:rPr lang="ru-BY" dirty="0">
                      <a:solidFill>
                        <a:srgbClr val="000000"/>
                      </a:solidFill>
                    </a:rPr>
                  </a:br>
                  <a:endParaRPr lang="ru-BY" dirty="0"/>
                </a:p>
              </p:txBody>
            </p:sp>
          </mc:Choice>
          <mc:Fallback xmlns="">
            <p:sp>
              <p:nvSpPr>
                <p:cNvPr id="362" name="Объект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0066" y="5868071"/>
                  <a:ext cx="3568512" cy="673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Стрелка вправо 8"/>
            <p:cNvSpPr/>
            <p:nvPr/>
          </p:nvSpPr>
          <p:spPr>
            <a:xfrm>
              <a:off x="5808632" y="4104851"/>
              <a:ext cx="883618" cy="22890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85" name="Группа 284"/>
            <p:cNvGrpSpPr/>
            <p:nvPr/>
          </p:nvGrpSpPr>
          <p:grpSpPr>
            <a:xfrm>
              <a:off x="7071781" y="2693653"/>
              <a:ext cx="3806797" cy="2654264"/>
              <a:chOff x="830531" y="1452347"/>
              <a:chExt cx="3806797" cy="2654264"/>
            </a:xfrm>
          </p:grpSpPr>
          <p:sp>
            <p:nvSpPr>
              <p:cNvPr id="286" name="Овал 285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87" name="Овал 286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88" name="Овал 287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89" name="Овал 288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92" name="Прямая со стрелкой 291"/>
              <p:cNvCxnSpPr>
                <a:stCxn id="286" idx="7"/>
                <a:endCxn id="287" idx="3"/>
              </p:cNvCxnSpPr>
              <p:nvPr/>
            </p:nvCxnSpPr>
            <p:spPr>
              <a:xfrm flipV="1">
                <a:off x="1209617" y="2383512"/>
                <a:ext cx="628591" cy="2553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86" idx="5"/>
                <a:endCxn id="288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 стрелкой 293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 стрелкой 294"/>
              <p:cNvCxnSpPr>
                <a:stCxn id="287" idx="6"/>
                <a:endCxn id="290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 стрелкой 295"/>
              <p:cNvCxnSpPr>
                <a:stCxn id="288" idx="6"/>
                <a:endCxn id="289" idx="2"/>
              </p:cNvCxnSpPr>
              <p:nvPr/>
            </p:nvCxnSpPr>
            <p:spPr>
              <a:xfrm>
                <a:off x="2217293" y="3330672"/>
                <a:ext cx="10151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 стрелкой 317"/>
              <p:cNvCxnSpPr>
                <a:stCxn id="289" idx="6"/>
                <a:endCxn id="291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 стрелкой 318"/>
              <p:cNvCxnSpPr>
                <a:stCxn id="290" idx="6"/>
                <a:endCxn id="291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1380907" y="244117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2569772" y="21554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2598556" y="30473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  <a:endParaRPr lang="ru-RU" sz="1600" dirty="0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8</a:t>
                </a:r>
                <a:endParaRPr lang="ru-RU" sz="1600" dirty="0"/>
              </a:p>
            </p:txBody>
          </p:sp>
          <p:cxnSp>
            <p:nvCxnSpPr>
              <p:cNvPr id="372" name="Скругленная соединительная линия 371"/>
              <p:cNvCxnSpPr>
                <a:stCxn id="290" idx="0"/>
                <a:endCxn id="287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Скругленная соединительная линия 372"/>
              <p:cNvCxnSpPr/>
              <p:nvPr/>
            </p:nvCxnSpPr>
            <p:spPr>
              <a:xfrm rot="16200000" flipV="1">
                <a:off x="3795894" y="1889250"/>
                <a:ext cx="494376" cy="821873"/>
              </a:xfrm>
              <a:prstGeom prst="curvedConnector3">
                <a:avLst>
                  <a:gd name="adj1" fmla="val 121095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Скругленная соединительная линия 373"/>
              <p:cNvCxnSpPr>
                <a:stCxn id="291" idx="4"/>
                <a:endCxn id="289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111507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Скругленная соединительная линия 374"/>
              <p:cNvCxnSpPr/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Скругленная соединительная линия 375"/>
              <p:cNvCxnSpPr/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Скругленная соединительная линия 376"/>
              <p:cNvCxnSpPr>
                <a:stCxn id="287" idx="1"/>
                <a:endCxn id="286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 стрелкой 377"/>
              <p:cNvCxnSpPr>
                <a:endCxn id="287" idx="5"/>
              </p:cNvCxnSpPr>
              <p:nvPr/>
            </p:nvCxnSpPr>
            <p:spPr>
              <a:xfrm flipV="1">
                <a:off x="2144010" y="2383513"/>
                <a:ext cx="8242" cy="7423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Прямая со стрелкой 378"/>
              <p:cNvCxnSpPr>
                <a:stCxn id="290" idx="3"/>
                <a:endCxn id="289" idx="1"/>
              </p:cNvCxnSpPr>
              <p:nvPr/>
            </p:nvCxnSpPr>
            <p:spPr>
              <a:xfrm>
                <a:off x="3279348" y="2383512"/>
                <a:ext cx="18125" cy="777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Прямая со стрелкой 379"/>
              <p:cNvCxnSpPr/>
              <p:nvPr/>
            </p:nvCxnSpPr>
            <p:spPr>
              <a:xfrm flipH="1" flipV="1">
                <a:off x="3453261" y="2453610"/>
                <a:ext cx="18125" cy="637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TextBox 380"/>
              <p:cNvSpPr txBox="1"/>
              <p:nvPr/>
            </p:nvSpPr>
            <p:spPr>
              <a:xfrm>
                <a:off x="3021075" y="2600394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73542" y="174796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2478336" y="145234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4049511" y="171138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2102722" y="260021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3420678" y="258974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2569771" y="37680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4195538" y="3350496"/>
                <a:ext cx="288862" cy="3385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73542" y="344233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" name="Скругленная соединительная линия 374">
            <a:extLst>
              <a:ext uri="{FF2B5EF4-FFF2-40B4-BE49-F238E27FC236}">
                <a16:creationId xmlns:a16="http://schemas.microsoft.com/office/drawing/2014/main" id="{9745AF51-CCD5-10C2-D709-2D4C1BFF82E8}"/>
              </a:ext>
            </a:extLst>
          </p:cNvPr>
          <p:cNvCxnSpPr/>
          <p:nvPr/>
        </p:nvCxnSpPr>
        <p:spPr>
          <a:xfrm rot="5400000">
            <a:off x="3202581" y="2673277"/>
            <a:ext cx="13839" cy="145926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Скругленная соединительная линия 375">
            <a:extLst>
              <a:ext uri="{FF2B5EF4-FFF2-40B4-BE49-F238E27FC236}">
                <a16:creationId xmlns:a16="http://schemas.microsoft.com/office/drawing/2014/main" id="{8321345B-D0BE-0E9C-F998-6FA3DF9DB97D}"/>
              </a:ext>
            </a:extLst>
          </p:cNvPr>
          <p:cNvCxnSpPr/>
          <p:nvPr/>
        </p:nvCxnSpPr>
        <p:spPr>
          <a:xfrm rot="5400000" flipH="1">
            <a:off x="1600599" y="2546132"/>
            <a:ext cx="522610" cy="942635"/>
          </a:xfrm>
          <a:prstGeom prst="curvedConnector3">
            <a:avLst>
              <a:gd name="adj1" fmla="val -16217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Скругленная соединительная линия 376">
            <a:extLst>
              <a:ext uri="{FF2B5EF4-FFF2-40B4-BE49-F238E27FC236}">
                <a16:creationId xmlns:a16="http://schemas.microsoft.com/office/drawing/2014/main" id="{227C3906-EC05-B5C3-CA7A-1BF83E0D15F1}"/>
              </a:ext>
            </a:extLst>
          </p:cNvPr>
          <p:cNvCxnSpPr/>
          <p:nvPr/>
        </p:nvCxnSpPr>
        <p:spPr>
          <a:xfrm rot="16200000" flipH="1" flipV="1">
            <a:off x="1590695" y="1678715"/>
            <a:ext cx="593778" cy="942635"/>
          </a:xfrm>
          <a:prstGeom prst="curvedConnector3">
            <a:avLst>
              <a:gd name="adj1" fmla="val -7692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кругленная соединительная линия 371">
            <a:extLst>
              <a:ext uri="{FF2B5EF4-FFF2-40B4-BE49-F238E27FC236}">
                <a16:creationId xmlns:a16="http://schemas.microsoft.com/office/drawing/2014/main" id="{32FA0D92-B745-8441-1E1E-9B63EB3B2BD3}"/>
              </a:ext>
            </a:extLst>
          </p:cNvPr>
          <p:cNvCxnSpPr/>
          <p:nvPr/>
        </p:nvCxnSpPr>
        <p:spPr>
          <a:xfrm rot="16200000" flipV="1">
            <a:off x="3202580" y="1062368"/>
            <a:ext cx="13839" cy="1441140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57AD9-0A0C-1E67-C217-0F373C75A5D6}"/>
              </a:ext>
            </a:extLst>
          </p:cNvPr>
          <p:cNvSpPr txBox="1"/>
          <p:nvPr/>
        </p:nvSpPr>
        <p:spPr>
          <a:xfrm>
            <a:off x="1474962" y="3222327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189-1ADA-1C6A-D4DA-0732C2A18481}"/>
              </a:ext>
            </a:extLst>
          </p:cNvPr>
          <p:cNvSpPr txBox="1"/>
          <p:nvPr/>
        </p:nvSpPr>
        <p:spPr>
          <a:xfrm>
            <a:off x="1518764" y="1511806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3032B-712A-E966-632B-17690B4FC9AE}"/>
              </a:ext>
            </a:extLst>
          </p:cNvPr>
          <p:cNvSpPr txBox="1"/>
          <p:nvPr/>
        </p:nvSpPr>
        <p:spPr>
          <a:xfrm>
            <a:off x="3083328" y="1142899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2" name="Скругленная соединительная линия 372">
            <a:extLst>
              <a:ext uri="{FF2B5EF4-FFF2-40B4-BE49-F238E27FC236}">
                <a16:creationId xmlns:a16="http://schemas.microsoft.com/office/drawing/2014/main" id="{7693CC4E-B703-258B-840B-E16829CA4AB3}"/>
              </a:ext>
            </a:extLst>
          </p:cNvPr>
          <p:cNvCxnSpPr/>
          <p:nvPr/>
        </p:nvCxnSpPr>
        <p:spPr>
          <a:xfrm rot="16200000" flipV="1">
            <a:off x="4271562" y="1666858"/>
            <a:ext cx="494376" cy="821873"/>
          </a:xfrm>
          <a:prstGeom prst="curvedConnector3">
            <a:avLst>
              <a:gd name="adj1" fmla="val 121095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31901A3-EF3E-038F-B280-759E0C62FDFE}"/>
              </a:ext>
            </a:extLst>
          </p:cNvPr>
          <p:cNvCxnSpPr/>
          <p:nvPr/>
        </p:nvCxnSpPr>
        <p:spPr>
          <a:xfrm flipV="1">
            <a:off x="2683156" y="2189494"/>
            <a:ext cx="8242" cy="74236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BE5612-DB1C-9346-A12C-5FC4B5E30F58}"/>
              </a:ext>
            </a:extLst>
          </p:cNvPr>
          <p:cNvSpPr txBox="1"/>
          <p:nvPr/>
        </p:nvSpPr>
        <p:spPr>
          <a:xfrm>
            <a:off x="2695910" y="2371434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D426F-B47B-459B-B23B-D53AB30F9193}"/>
              </a:ext>
            </a:extLst>
          </p:cNvPr>
          <p:cNvSpPr txBox="1"/>
          <p:nvPr/>
        </p:nvSpPr>
        <p:spPr>
          <a:xfrm>
            <a:off x="4552202" y="1420807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7709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223385" y="27492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-я</a:t>
            </a:r>
            <a:r>
              <a:rPr lang="en-US" dirty="0"/>
              <a:t> </a:t>
            </a:r>
            <a:r>
              <a:rPr lang="ru-RU" dirty="0"/>
              <a:t>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Объект 228"/>
              <p:cNvSpPr txBox="1"/>
              <p:nvPr/>
            </p:nvSpPr>
            <p:spPr bwMode="auto">
              <a:xfrm>
                <a:off x="1930453" y="1461806"/>
                <a:ext cx="1882172" cy="713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9" name="Объект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453" y="1461806"/>
                <a:ext cx="1882172" cy="7138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8" name="Рисунок 13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40" name="Группа 139"/>
          <p:cNvGrpSpPr/>
          <p:nvPr/>
        </p:nvGrpSpPr>
        <p:grpSpPr>
          <a:xfrm>
            <a:off x="4373882" y="353241"/>
            <a:ext cx="3806797" cy="2684617"/>
            <a:chOff x="830531" y="1452347"/>
            <a:chExt cx="3806797" cy="2684617"/>
          </a:xfrm>
        </p:grpSpPr>
        <p:sp>
          <p:nvSpPr>
            <p:cNvPr id="141" name="Овал 14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47" name="Прямая со стрелкой 146"/>
            <p:cNvCxnSpPr>
              <a:cxnSpLocks/>
              <a:stCxn id="141" idx="7"/>
              <a:endCxn id="14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41" idx="5"/>
              <a:endCxn id="14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>
              <a:stCxn id="142" idx="6"/>
              <a:endCxn id="14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 стрелкой 150"/>
            <p:cNvCxnSpPr>
              <a:stCxn id="143" idx="6"/>
              <a:endCxn id="14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 стрелкой 151"/>
            <p:cNvCxnSpPr>
              <a:stCxn id="144" idx="6"/>
              <a:endCxn id="14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 стрелкой 152"/>
            <p:cNvCxnSpPr>
              <a:stCxn id="145" idx="6"/>
              <a:endCxn id="14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161" name="Скругленная соединительная линия 160"/>
            <p:cNvCxnSpPr>
              <a:stCxn id="145" idx="0"/>
              <a:endCxn id="14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cxnSpLocks/>
              <a:stCxn id="146" idx="4"/>
              <a:endCxn id="14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cxnSpLocks/>
              <a:stCxn id="144" idx="4"/>
              <a:endCxn id="14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Скругленная соединительная линия 164"/>
            <p:cNvCxnSpPr>
              <a:cxnSpLocks/>
              <a:stCxn id="143" idx="3"/>
              <a:endCxn id="14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Скругленная соединительная линия 165"/>
            <p:cNvCxnSpPr>
              <a:stCxn id="142" idx="1"/>
              <a:endCxn id="14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/>
            <p:cNvCxnSpPr>
              <a:cxnSpLocks/>
              <a:endCxn id="142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45" idx="3"/>
              <a:endCxn id="14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74738" y="2699304"/>
            <a:ext cx="5057775" cy="3668158"/>
            <a:chOff x="1074738" y="2699304"/>
            <a:chExt cx="5057775" cy="3668158"/>
          </a:xfrm>
        </p:grpSpPr>
        <p:grpSp>
          <p:nvGrpSpPr>
            <p:cNvPr id="364" name="Группа 363"/>
            <p:cNvGrpSpPr/>
            <p:nvPr/>
          </p:nvGrpSpPr>
          <p:grpSpPr>
            <a:xfrm>
              <a:off x="1074738" y="5387687"/>
              <a:ext cx="5057775" cy="979775"/>
              <a:chOff x="574133" y="5313512"/>
              <a:chExt cx="4711688" cy="1067950"/>
            </a:xfrm>
          </p:grpSpPr>
          <p:sp>
            <p:nvSpPr>
              <p:cNvPr id="299" name="Овал 298"/>
              <p:cNvSpPr/>
              <p:nvPr/>
            </p:nvSpPr>
            <p:spPr>
              <a:xfrm>
                <a:off x="1326010" y="5433483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00" name="Овал 299"/>
              <p:cNvSpPr/>
              <p:nvPr/>
            </p:nvSpPr>
            <p:spPr>
              <a:xfrm>
                <a:off x="2178457" y="543348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02" name="Овал 301"/>
              <p:cNvSpPr/>
              <p:nvPr/>
            </p:nvSpPr>
            <p:spPr>
              <a:xfrm>
                <a:off x="2982876" y="544309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03" name="Овал 302"/>
              <p:cNvSpPr/>
              <p:nvPr/>
            </p:nvSpPr>
            <p:spPr>
              <a:xfrm>
                <a:off x="3773146" y="5433483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05" name="Прямая со стрелкой 304"/>
              <p:cNvCxnSpPr>
                <a:stCxn id="299" idx="6"/>
                <a:endCxn id="300" idx="2"/>
              </p:cNvCxnSpPr>
              <p:nvPr/>
            </p:nvCxnSpPr>
            <p:spPr>
              <a:xfrm>
                <a:off x="1770137" y="5672809"/>
                <a:ext cx="408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 стрелкой 306"/>
              <p:cNvCxnSpPr>
                <a:stCxn id="300" idx="6"/>
                <a:endCxn id="302" idx="2"/>
              </p:cNvCxnSpPr>
              <p:nvPr/>
            </p:nvCxnSpPr>
            <p:spPr>
              <a:xfrm>
                <a:off x="2622584" y="5672809"/>
                <a:ext cx="360292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 стрелкой 309"/>
              <p:cNvCxnSpPr>
                <a:stCxn id="302" idx="6"/>
                <a:endCxn id="303" idx="2"/>
              </p:cNvCxnSpPr>
              <p:nvPr/>
            </p:nvCxnSpPr>
            <p:spPr>
              <a:xfrm flipV="1">
                <a:off x="3427003" y="5672809"/>
                <a:ext cx="346143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TextBox 311"/>
              <p:cNvSpPr txBox="1"/>
              <p:nvPr/>
            </p:nvSpPr>
            <p:spPr>
              <a:xfrm>
                <a:off x="1833970" y="531351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2663777" y="5340683"/>
                <a:ext cx="269096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386487" y="532604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8</a:t>
                </a:r>
                <a:endParaRPr lang="ru-RU" sz="1600" dirty="0"/>
              </a:p>
            </p:txBody>
          </p:sp>
          <p:sp>
            <p:nvSpPr>
              <p:cNvPr id="316" name="Объект 315"/>
              <p:cNvSpPr txBox="1"/>
              <p:nvPr/>
            </p:nvSpPr>
            <p:spPr bwMode="auto">
              <a:xfrm>
                <a:off x="574133" y="6000781"/>
                <a:ext cx="4711688" cy="380681"/>
              </a:xfrm>
              <a:prstGeom prst="rect">
                <a:avLst/>
              </a:prstGeom>
              <a:noFill/>
            </p:spPr>
            <p:txBody>
              <a:bodyPr>
                <a:normAutofit fontScale="92500" lnSpcReduction="10000"/>
              </a:bodyPr>
              <a:lstStyle/>
              <a:p>
                <a:endParaRPr lang="ru-BY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796964" y="544309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P:</a:t>
                </a:r>
                <a:endParaRPr lang="ru-RU" dirty="0"/>
              </a:p>
            </p:txBody>
          </p:sp>
        </p:grpSp>
        <p:sp>
          <p:nvSpPr>
            <p:cNvPr id="201" name="Овал 200"/>
            <p:cNvSpPr/>
            <p:nvPr/>
          </p:nvSpPr>
          <p:spPr>
            <a:xfrm>
              <a:off x="1313937" y="3815693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2256572" y="3221915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2256572" y="4338303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3715838" y="4338303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10" name="Овал 209"/>
            <p:cNvSpPr/>
            <p:nvPr/>
          </p:nvSpPr>
          <p:spPr>
            <a:xfrm>
              <a:off x="3697713" y="3221915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11" name="Овал 210"/>
            <p:cNvSpPr/>
            <p:nvPr/>
          </p:nvSpPr>
          <p:spPr>
            <a:xfrm>
              <a:off x="4676607" y="3786388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2" name="Прямая со стрелкой 211"/>
            <p:cNvCxnSpPr>
              <a:stCxn id="201" idx="7"/>
              <a:endCxn id="202" idx="3"/>
            </p:cNvCxnSpPr>
            <p:nvPr/>
          </p:nvCxnSpPr>
          <p:spPr>
            <a:xfrm flipV="1">
              <a:off x="1693023" y="3630469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stCxn id="201" idx="5"/>
              <a:endCxn id="207" idx="2"/>
            </p:cNvCxnSpPr>
            <p:nvPr/>
          </p:nvCxnSpPr>
          <p:spPr>
            <a:xfrm>
              <a:off x="1693023" y="4224247"/>
              <a:ext cx="563549" cy="3533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/>
            <p:nvPr/>
          </p:nvCxnSpPr>
          <p:spPr>
            <a:xfrm>
              <a:off x="2464929" y="3718025"/>
              <a:ext cx="0" cy="6377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2" idx="6"/>
              <a:endCxn id="210" idx="2"/>
            </p:cNvCxnSpPr>
            <p:nvPr/>
          </p:nvCxnSpPr>
          <p:spPr>
            <a:xfrm>
              <a:off x="2700699" y="3461241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stCxn id="207" idx="6"/>
              <a:endCxn id="209" idx="2"/>
            </p:cNvCxnSpPr>
            <p:nvPr/>
          </p:nvCxnSpPr>
          <p:spPr>
            <a:xfrm>
              <a:off x="2700699" y="4577629"/>
              <a:ext cx="10151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9" idx="6"/>
              <a:endCxn id="211" idx="3"/>
            </p:cNvCxnSpPr>
            <p:nvPr/>
          </p:nvCxnSpPr>
          <p:spPr>
            <a:xfrm flipV="1">
              <a:off x="4159965" y="4194942"/>
              <a:ext cx="581684" cy="3826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210" idx="6"/>
              <a:endCxn id="211" idx="1"/>
            </p:cNvCxnSpPr>
            <p:nvPr/>
          </p:nvCxnSpPr>
          <p:spPr>
            <a:xfrm>
              <a:off x="4141839" y="3461241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2172874" y="3866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872671" y="4114698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864313" y="36881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053178" y="3402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081962" y="429434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135516" y="35973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227855" y="4132790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67" name="Скругленная соединительная линия 266"/>
            <p:cNvCxnSpPr>
              <a:stCxn id="210" idx="0"/>
              <a:endCxn id="202" idx="0"/>
            </p:cNvCxnSpPr>
            <p:nvPr/>
          </p:nvCxnSpPr>
          <p:spPr>
            <a:xfrm rot="16200000" flipV="1">
              <a:off x="3198707" y="2501344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Скругленная соединительная линия 267"/>
            <p:cNvCxnSpPr/>
            <p:nvPr/>
          </p:nvCxnSpPr>
          <p:spPr>
            <a:xfrm rot="16200000" flipV="1">
              <a:off x="4279300" y="3136207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Скругленная соединительная линия 268"/>
            <p:cNvCxnSpPr>
              <a:stCxn id="211" idx="4"/>
              <a:endCxn id="209" idx="5"/>
            </p:cNvCxnSpPr>
            <p:nvPr/>
          </p:nvCxnSpPr>
          <p:spPr>
            <a:xfrm rot="5400000">
              <a:off x="4255889" y="4104074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Скругленная соединительная линия 269"/>
            <p:cNvCxnSpPr>
              <a:stCxn id="209" idx="4"/>
              <a:endCxn id="207" idx="4"/>
            </p:cNvCxnSpPr>
            <p:nvPr/>
          </p:nvCxnSpPr>
          <p:spPr>
            <a:xfrm rot="5400000">
              <a:off x="3207770" y="4087322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Скругленная соединительная линия 270"/>
            <p:cNvCxnSpPr>
              <a:stCxn id="207" idx="3"/>
              <a:endCxn id="201" idx="3"/>
            </p:cNvCxnSpPr>
            <p:nvPr/>
          </p:nvCxnSpPr>
          <p:spPr>
            <a:xfrm rot="5400000" flipH="1">
              <a:off x="1588991" y="4014236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Скругленная соединительная линия 271"/>
            <p:cNvCxnSpPr>
              <a:stCxn id="202" idx="1"/>
              <a:endCxn id="201" idx="1"/>
            </p:cNvCxnSpPr>
            <p:nvPr/>
          </p:nvCxnSpPr>
          <p:spPr>
            <a:xfrm rot="16200000" flipH="1" flipV="1">
              <a:off x="1553407" y="3117583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/>
            <p:cNvCxnSpPr>
              <a:endCxn id="202" idx="5"/>
            </p:cNvCxnSpPr>
            <p:nvPr/>
          </p:nvCxnSpPr>
          <p:spPr>
            <a:xfrm flipV="1">
              <a:off x="2627416" y="3630470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/>
            <p:cNvCxnSpPr>
              <a:stCxn id="210" idx="3"/>
              <a:endCxn id="209" idx="1"/>
            </p:cNvCxnSpPr>
            <p:nvPr/>
          </p:nvCxnSpPr>
          <p:spPr>
            <a:xfrm>
              <a:off x="3762754" y="3630469"/>
              <a:ext cx="18125" cy="777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 стрелкой 274"/>
            <p:cNvCxnSpPr/>
            <p:nvPr/>
          </p:nvCxnSpPr>
          <p:spPr>
            <a:xfrm flipH="1" flipV="1">
              <a:off x="3936667" y="3700567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3504481" y="384735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456948" y="29949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961742" y="269930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532917" y="29583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586128" y="384716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904084" y="383669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053177" y="501501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678944" y="459745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456948" y="46892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808632" y="2693653"/>
            <a:ext cx="5069946" cy="3646129"/>
            <a:chOff x="5808632" y="2693653"/>
            <a:chExt cx="5069946" cy="36461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Объект 361"/>
                <p:cNvSpPr txBox="1"/>
                <p:nvPr/>
              </p:nvSpPr>
              <p:spPr bwMode="auto">
                <a:xfrm>
                  <a:off x="7310066" y="5868071"/>
                  <a:ext cx="2997200" cy="47171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</m:oMath>
                  </a14:m>
                  <a:r>
                    <a:rPr lang="ru-RU" dirty="0">
                      <a:solidFill>
                        <a:srgbClr val="000000"/>
                      </a:solidFill>
                    </a:rPr>
                    <a:t>=2+5=7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362" name="Объект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0066" y="5868071"/>
                  <a:ext cx="2997200" cy="471711"/>
                </a:xfrm>
                <a:prstGeom prst="rect">
                  <a:avLst/>
                </a:prstGeom>
                <a:blipFill>
                  <a:blip r:embed="rId4"/>
                  <a:stretch>
                    <a:fillRect t="-1299" b="-519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Стрелка вправо 8"/>
            <p:cNvSpPr/>
            <p:nvPr/>
          </p:nvSpPr>
          <p:spPr>
            <a:xfrm>
              <a:off x="5808632" y="4104851"/>
              <a:ext cx="883618" cy="22890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85" name="Группа 284"/>
            <p:cNvGrpSpPr/>
            <p:nvPr/>
          </p:nvGrpSpPr>
          <p:grpSpPr>
            <a:xfrm>
              <a:off x="7071781" y="2693653"/>
              <a:ext cx="3806797" cy="2654264"/>
              <a:chOff x="830531" y="1452347"/>
              <a:chExt cx="3806797" cy="2654264"/>
            </a:xfrm>
          </p:grpSpPr>
          <p:sp>
            <p:nvSpPr>
              <p:cNvPr id="286" name="Овал 285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87" name="Овал 286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88" name="Овал 287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89" name="Овал 288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92" name="Прямая со стрелкой 291"/>
              <p:cNvCxnSpPr>
                <a:stCxn id="286" idx="7"/>
                <a:endCxn id="287" idx="3"/>
              </p:cNvCxnSpPr>
              <p:nvPr/>
            </p:nvCxnSpPr>
            <p:spPr>
              <a:xfrm flipV="1">
                <a:off x="1209617" y="2383512"/>
                <a:ext cx="628591" cy="2553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86" idx="5"/>
                <a:endCxn id="288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 стрелкой 293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 стрелкой 294"/>
              <p:cNvCxnSpPr>
                <a:stCxn id="287" idx="6"/>
                <a:endCxn id="290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 стрелкой 295"/>
              <p:cNvCxnSpPr>
                <a:stCxn id="288" idx="6"/>
                <a:endCxn id="289" idx="2"/>
              </p:cNvCxnSpPr>
              <p:nvPr/>
            </p:nvCxnSpPr>
            <p:spPr>
              <a:xfrm>
                <a:off x="2217293" y="3330672"/>
                <a:ext cx="10151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 стрелкой 317"/>
              <p:cNvCxnSpPr>
                <a:stCxn id="289" idx="6"/>
                <a:endCxn id="291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 стрелкой 318"/>
              <p:cNvCxnSpPr>
                <a:stCxn id="290" idx="6"/>
                <a:endCxn id="291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1380907" y="244117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2569772" y="21554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2598556" y="30473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10</a:t>
                </a: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cxnSp>
            <p:nvCxnSpPr>
              <p:cNvPr id="372" name="Скругленная соединительная линия 371"/>
              <p:cNvCxnSpPr>
                <a:stCxn id="290" idx="0"/>
                <a:endCxn id="287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Скругленная соединительная линия 372"/>
              <p:cNvCxnSpPr/>
              <p:nvPr/>
            </p:nvCxnSpPr>
            <p:spPr>
              <a:xfrm rot="16200000" flipV="1">
                <a:off x="3795894" y="1889250"/>
                <a:ext cx="494376" cy="821873"/>
              </a:xfrm>
              <a:prstGeom prst="curvedConnector3">
                <a:avLst>
                  <a:gd name="adj1" fmla="val 121095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Скругленная соединительная линия 373"/>
              <p:cNvCxnSpPr>
                <a:stCxn id="291" idx="4"/>
                <a:endCxn id="289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111507"/>
                </a:avLst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Скругленная соединительная линия 374"/>
              <p:cNvCxnSpPr/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Скругленная соединительная линия 375"/>
              <p:cNvCxnSpPr/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Скругленная соединительная линия 376"/>
              <p:cNvCxnSpPr>
                <a:stCxn id="287" idx="1"/>
                <a:endCxn id="286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 стрелкой 377"/>
              <p:cNvCxnSpPr>
                <a:endCxn id="287" idx="5"/>
              </p:cNvCxnSpPr>
              <p:nvPr/>
            </p:nvCxnSpPr>
            <p:spPr>
              <a:xfrm flipV="1">
                <a:off x="2144010" y="2383513"/>
                <a:ext cx="8242" cy="7423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Прямая со стрелкой 378"/>
              <p:cNvCxnSpPr>
                <a:stCxn id="290" idx="3"/>
                <a:endCxn id="289" idx="1"/>
              </p:cNvCxnSpPr>
              <p:nvPr/>
            </p:nvCxnSpPr>
            <p:spPr>
              <a:xfrm>
                <a:off x="3279348" y="2383512"/>
                <a:ext cx="18125" cy="777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Прямая со стрелкой 379"/>
              <p:cNvCxnSpPr/>
              <p:nvPr/>
            </p:nvCxnSpPr>
            <p:spPr>
              <a:xfrm flipH="1" flipV="1">
                <a:off x="3453261" y="2453610"/>
                <a:ext cx="18125" cy="637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TextBox 380"/>
              <p:cNvSpPr txBox="1"/>
              <p:nvPr/>
            </p:nvSpPr>
            <p:spPr>
              <a:xfrm>
                <a:off x="3021075" y="2600394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73542" y="174796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2478336" y="145234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4049511" y="171138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2102722" y="260021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3420678" y="258974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2569771" y="37680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4195538" y="3350496"/>
                <a:ext cx="288862" cy="3385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73542" y="344233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Объект 315">
                <a:extLst>
                  <a:ext uri="{FF2B5EF4-FFF2-40B4-BE49-F238E27FC236}">
                    <a16:creationId xmlns:a16="http://schemas.microsoft.com/office/drawing/2014/main" id="{2483A185-2881-4BF6-9533-61AA271B72F4}"/>
                  </a:ext>
                </a:extLst>
              </p:cNvPr>
              <p:cNvSpPr txBox="1"/>
              <p:nvPr/>
            </p:nvSpPr>
            <p:spPr bwMode="auto">
              <a:xfrm>
                <a:off x="1199779" y="6011525"/>
                <a:ext cx="5057775" cy="3492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BY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=min {c′(1,</a:t>
                </a:r>
                <a:r>
                  <a:rPr lang="ru-RU" dirty="0"/>
                  <a:t>3</a:t>
                </a:r>
                <a:r>
                  <a:rPr lang="en-US" dirty="0"/>
                  <a:t>), c′(</a:t>
                </a:r>
                <a:r>
                  <a:rPr lang="ru-RU" dirty="0"/>
                  <a:t>3</a:t>
                </a:r>
                <a:r>
                  <a:rPr lang="en-US" dirty="0"/>
                  <a:t>,</a:t>
                </a:r>
                <a:r>
                  <a:rPr lang="ru-RU" dirty="0"/>
                  <a:t>4</a:t>
                </a:r>
                <a:r>
                  <a:rPr lang="en-US" dirty="0"/>
                  <a:t>), c′(</a:t>
                </a:r>
                <a:r>
                  <a:rPr lang="ru-RU" dirty="0"/>
                  <a:t>4</a:t>
                </a:r>
                <a:r>
                  <a:rPr lang="en-US" dirty="0"/>
                  <a:t>,6)}= min { </a:t>
                </a:r>
                <a:r>
                  <a:rPr lang="ru-RU" dirty="0"/>
                  <a:t>7</a:t>
                </a:r>
                <a:r>
                  <a:rPr lang="en-US" dirty="0"/>
                  <a:t>, </a:t>
                </a:r>
                <a:r>
                  <a:rPr lang="ru-RU" dirty="0"/>
                  <a:t>5</a:t>
                </a:r>
                <a:r>
                  <a:rPr lang="en-US" dirty="0"/>
                  <a:t>, </a:t>
                </a:r>
                <a:r>
                  <a:rPr lang="ru-RU" dirty="0"/>
                  <a:t>8</a:t>
                </a:r>
                <a:r>
                  <a:rPr lang="en-US" dirty="0"/>
                  <a:t>}=</a:t>
                </a:r>
                <a:r>
                  <a:rPr lang="ru-RU" dirty="0"/>
                  <a:t>5</a:t>
                </a:r>
                <a:endParaRPr lang="ru-BY" dirty="0"/>
              </a:p>
            </p:txBody>
          </p:sp>
        </mc:Choice>
        <mc:Fallback xmlns="">
          <p:sp>
            <p:nvSpPr>
              <p:cNvPr id="168" name="Объект 315">
                <a:extLst>
                  <a:ext uri="{FF2B5EF4-FFF2-40B4-BE49-F238E27FC236}">
                    <a16:creationId xmlns:a16="http://schemas.microsoft.com/office/drawing/2014/main" id="{2483A185-2881-4BF6-9533-61AA271B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779" y="6011525"/>
                <a:ext cx="5057775" cy="349250"/>
              </a:xfrm>
              <a:prstGeom prst="rect">
                <a:avLst/>
              </a:prstGeom>
              <a:blipFill>
                <a:blip r:embed="rId5"/>
                <a:stretch>
                  <a:fillRect t="-1754" b="-140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265336" y="355469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3-я</a:t>
            </a:r>
            <a:r>
              <a:rPr lang="en-US" dirty="0"/>
              <a:t> </a:t>
            </a:r>
            <a:r>
              <a:rPr lang="ru-RU" dirty="0"/>
              <a:t>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Объект 228"/>
              <p:cNvSpPr txBox="1"/>
              <p:nvPr/>
            </p:nvSpPr>
            <p:spPr bwMode="auto">
              <a:xfrm>
                <a:off x="2106715" y="973413"/>
                <a:ext cx="1819589" cy="7267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9" name="Объект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715" y="973413"/>
                <a:ext cx="1819589" cy="726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" name="Группа 178"/>
          <p:cNvGrpSpPr/>
          <p:nvPr/>
        </p:nvGrpSpPr>
        <p:grpSpPr>
          <a:xfrm>
            <a:off x="7153324" y="2486887"/>
            <a:ext cx="3765176" cy="1576025"/>
            <a:chOff x="1326777" y="466852"/>
            <a:chExt cx="3765176" cy="1576025"/>
          </a:xfrm>
        </p:grpSpPr>
        <p:sp>
          <p:nvSpPr>
            <p:cNvPr id="197" name="Овал 196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0" name="Прямая со стрелкой 209"/>
            <p:cNvCxnSpPr>
              <a:stCxn id="197" idx="7"/>
              <a:endCxn id="199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/>
            <p:cNvCxnSpPr>
              <a:stCxn id="197" idx="5"/>
              <a:endCxn id="20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/>
            <p:cNvCxnSpPr>
              <a:stCxn id="199" idx="4"/>
              <a:endCxn id="20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stCxn id="199" idx="6"/>
              <a:endCxn id="207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>
              <a:stCxn id="201" idx="6"/>
              <a:endCxn id="20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7" idx="4"/>
              <a:endCxn id="20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stCxn id="202" idx="6"/>
              <a:endCxn id="209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7" idx="6"/>
              <a:endCxn id="209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b="1" dirty="0">
                  <a:solidFill>
                    <a:srgbClr val="FF0000"/>
                  </a:solidFill>
                </a:rPr>
                <a:t>,0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5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993217" y="164276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000" b="1" dirty="0">
                  <a:solidFill>
                    <a:srgbClr val="FF0000"/>
                  </a:solidFill>
                </a:rPr>
                <a:t>5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FF0000"/>
                  </a:solidFill>
                </a:rPr>
                <a:t>,5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Стрелка вправо 4"/>
          <p:cNvSpPr/>
          <p:nvPr/>
        </p:nvSpPr>
        <p:spPr>
          <a:xfrm>
            <a:off x="5602431" y="3026535"/>
            <a:ext cx="999474" cy="2709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77402" y="4462929"/>
            <a:ext cx="11387166" cy="923330"/>
            <a:chOff x="335382" y="4680994"/>
            <a:chExt cx="1138716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35382" y="4680994"/>
              <a:ext cx="11387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Если для текущего потока </a:t>
              </a:r>
              <a:r>
                <a:rPr lang="en-US" i="1" dirty="0"/>
                <a:t>f</a:t>
              </a:r>
              <a:r>
                <a:rPr lang="en-US" dirty="0"/>
                <a:t> </a:t>
              </a:r>
              <a:r>
                <a:rPr lang="ru-RU" dirty="0"/>
                <a:t>в сети остаточных пропускных способностей </a:t>
              </a:r>
              <a:r>
                <a:rPr lang="en-US" i="1" dirty="0" err="1"/>
                <a:t>D</a:t>
              </a:r>
              <a:r>
                <a:rPr lang="en-US" baseline="-25000" dirty="0" err="1"/>
                <a:t>f</a:t>
              </a:r>
              <a:r>
                <a:rPr lang="en-US" baseline="-25000" dirty="0"/>
                <a:t> </a:t>
              </a:r>
              <a:r>
                <a:rPr lang="ru-RU" baseline="-25000" dirty="0"/>
                <a:t> </a:t>
              </a:r>
              <a:r>
                <a:rPr lang="ru-RU" dirty="0"/>
                <a:t>не существует увеличивающего (</a:t>
              </a:r>
              <a:r>
                <a:rPr lang="en-US" dirty="0" err="1"/>
                <a:t>s,t</a:t>
              </a:r>
              <a:r>
                <a:rPr lang="en-US" dirty="0"/>
                <a:t>)-</a:t>
              </a:r>
              <a:r>
                <a:rPr lang="ru-RU" dirty="0"/>
                <a:t>пути, то величина потока </a:t>
              </a:r>
              <a:r>
                <a:rPr lang="en-US" i="1" dirty="0"/>
                <a:t>f</a:t>
              </a:r>
              <a:r>
                <a:rPr lang="en-US" dirty="0"/>
                <a:t> </a:t>
              </a:r>
              <a:r>
                <a:rPr lang="ru-RU" dirty="0"/>
                <a:t>равна пропускной способности разреза </a:t>
              </a:r>
              <a:r>
                <a:rPr lang="en-US" dirty="0"/>
                <a:t>                       </a:t>
              </a:r>
              <a:r>
                <a:rPr lang="ru-RU" dirty="0"/>
                <a:t>(</a:t>
              </a:r>
              <a:r>
                <a:rPr lang="ru-RU" u="sng" dirty="0"/>
                <a:t>в множество </a:t>
              </a:r>
              <a:r>
                <a:rPr lang="ru-RU" i="1" u="sng" dirty="0"/>
                <a:t>Х</a:t>
              </a:r>
              <a:r>
                <a:rPr lang="en-US" u="sng" dirty="0"/>
                <a:t> </a:t>
              </a:r>
              <a:r>
                <a:rPr lang="ru-RU" u="sng" dirty="0"/>
                <a:t>берём вершину </a:t>
              </a:r>
              <a:r>
                <a:rPr lang="en-US" i="1" u="sng" dirty="0"/>
                <a:t>s</a:t>
              </a:r>
              <a:r>
                <a:rPr lang="ru-RU" u="sng" dirty="0"/>
                <a:t> и те вершины, до которых удалось дойти из вершины </a:t>
              </a:r>
              <a:r>
                <a:rPr lang="en-US" i="1" u="sng" dirty="0"/>
                <a:t>s </a:t>
              </a:r>
              <a:r>
                <a:rPr lang="ru-RU" u="sng" dirty="0"/>
                <a:t>на последней итерации метода Форда-</a:t>
              </a:r>
              <a:r>
                <a:rPr lang="ru-RU" u="sng" dirty="0" err="1"/>
                <a:t>Фалкерсона</a:t>
              </a:r>
              <a:r>
                <a:rPr lang="ru-RU" u="sng" dirty="0"/>
                <a:t> </a:t>
              </a:r>
              <a:r>
                <a:rPr lang="ru-RU" dirty="0"/>
                <a:t>).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Объект 267"/>
                <p:cNvSpPr txBox="1"/>
                <p:nvPr/>
              </p:nvSpPr>
              <p:spPr bwMode="auto">
                <a:xfrm>
                  <a:off x="7018508" y="4991513"/>
                  <a:ext cx="929357" cy="360809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pos m:val="top"/>
                                <m:ctrlPr>
                                  <a:rPr lang="ru-BY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BY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</m:d>
                      </m:oMath>
                    </m:oMathPara>
                  </a14:m>
                  <a:endParaRPr lang="ru-BY"/>
                </a:p>
              </p:txBody>
            </p:sp>
          </mc:Choice>
          <mc:Fallback xmlns="">
            <p:sp>
              <p:nvSpPr>
                <p:cNvPr id="268" name="Объект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8508" y="4991513"/>
                  <a:ext cx="929357" cy="3608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9" name="TextBox 268"/>
          <p:cNvSpPr txBox="1"/>
          <p:nvPr/>
        </p:nvSpPr>
        <p:spPr>
          <a:xfrm>
            <a:off x="355090" y="5778080"/>
            <a:ext cx="547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См. доказательство: «Сборник задач по теории алгоритмов : учеб.-метод. пособие» / В. М. Котов [и др.]. – Минск : БГУ, 2017. С. 26-30.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090" y="5375925"/>
            <a:ext cx="667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теореме Форда-</a:t>
            </a:r>
            <a:r>
              <a:rPr lang="ru-RU" dirty="0" err="1"/>
              <a:t>Фалкерсона</a:t>
            </a:r>
            <a:r>
              <a:rPr lang="ru-RU" dirty="0"/>
              <a:t> текущий поток </a:t>
            </a:r>
            <a:r>
              <a:rPr lang="en-US" dirty="0"/>
              <a:t>f  </a:t>
            </a:r>
            <a:r>
              <a:rPr lang="ru-RU" dirty="0"/>
              <a:t>- максимальный.</a:t>
            </a:r>
          </a:p>
        </p:txBody>
      </p:sp>
      <p:grpSp>
        <p:nvGrpSpPr>
          <p:cNvPr id="112" name="Группа 111"/>
          <p:cNvGrpSpPr/>
          <p:nvPr/>
        </p:nvGrpSpPr>
        <p:grpSpPr>
          <a:xfrm>
            <a:off x="4331745" y="137160"/>
            <a:ext cx="3806797" cy="2454868"/>
            <a:chOff x="830531" y="1452347"/>
            <a:chExt cx="3806797" cy="2654264"/>
          </a:xfrm>
        </p:grpSpPr>
        <p:sp>
          <p:nvSpPr>
            <p:cNvPr id="113" name="Овал 112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20" name="Прямая со стрелкой 119"/>
            <p:cNvCxnSpPr>
              <a:stCxn id="113" idx="7"/>
              <a:endCxn id="11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>
              <a:stCxn id="113" idx="5"/>
              <a:endCxn id="11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>
              <a:stCxn id="114" idx="6"/>
              <a:endCxn id="118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  <a:stCxn id="116" idx="6"/>
              <a:endCxn id="117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>
              <a:stCxn id="117" idx="6"/>
              <a:endCxn id="119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>
              <a:stCxn id="118" idx="6"/>
              <a:endCxn id="119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134" name="Скругленная соединительная линия 133"/>
            <p:cNvCxnSpPr>
              <a:stCxn id="118" idx="0"/>
              <a:endCxn id="11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Скругленная соединительная линия 13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Скругленная соединительная линия 135"/>
            <p:cNvCxnSpPr>
              <a:stCxn id="119" idx="4"/>
              <a:endCxn id="117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Скругленная соединительная линия 136"/>
            <p:cNvCxnSpPr/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Скругленная соединительная линия 167"/>
            <p:cNvCxnSpPr/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Скругленная соединительная линия 173"/>
            <p:cNvCxnSpPr>
              <a:stCxn id="114" idx="1"/>
              <a:endCxn id="113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/>
            <p:cNvCxnSpPr>
              <a:endCxn id="114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/>
            <p:cNvCxnSpPr>
              <a:stCxn id="118" idx="3"/>
              <a:endCxn id="117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Группа 192"/>
          <p:cNvGrpSpPr/>
          <p:nvPr/>
        </p:nvGrpSpPr>
        <p:grpSpPr>
          <a:xfrm>
            <a:off x="542469" y="1822237"/>
            <a:ext cx="3806797" cy="2654264"/>
            <a:chOff x="830531" y="1452347"/>
            <a:chExt cx="3806797" cy="2654264"/>
          </a:xfrm>
        </p:grpSpPr>
        <p:sp>
          <p:nvSpPr>
            <p:cNvPr id="194" name="Овал 193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5" name="Овал 194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3" name="Овал 20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04" name="Прямая со стрелкой 203"/>
            <p:cNvCxnSpPr>
              <a:stCxn id="194" idx="7"/>
              <a:endCxn id="195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94" idx="5"/>
              <a:endCxn id="19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/>
            <p:cNvCxnSpPr>
              <a:stCxn id="195" idx="6"/>
              <a:endCxn id="200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Прямая со стрелкой 215"/>
            <p:cNvCxnSpPr/>
            <p:nvPr/>
          </p:nvCxnSpPr>
          <p:spPr>
            <a:xfrm>
              <a:off x="2248749" y="3386689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/>
            <p:cNvCxnSpPr>
              <a:stCxn id="198" idx="6"/>
              <a:endCxn id="20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 стрелкой 217"/>
            <p:cNvCxnSpPr>
              <a:stCxn id="200" idx="6"/>
              <a:endCxn id="20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226" name="Скругленная соединительная линия 225"/>
            <p:cNvCxnSpPr>
              <a:stCxn id="200" idx="0"/>
              <a:endCxn id="195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Скругленная соединительная линия 226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Скругленная соединительная линия 227"/>
            <p:cNvCxnSpPr>
              <a:stCxn id="203" idx="4"/>
              <a:endCxn id="198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Скругленная соединительная линия 269"/>
            <p:cNvCxnSpPr/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Скругленная соединительная линия 270"/>
            <p:cNvCxnSpPr>
              <a:stCxn id="195" idx="1"/>
              <a:endCxn id="194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 стрелкой 271"/>
            <p:cNvCxnSpPr>
              <a:endCxn id="195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/>
            <p:cNvCxnSpPr>
              <a:stCxn id="200" idx="3"/>
              <a:endCxn id="198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Группа 175"/>
          <p:cNvGrpSpPr/>
          <p:nvPr/>
        </p:nvGrpSpPr>
        <p:grpSpPr>
          <a:xfrm>
            <a:off x="336115" y="3851476"/>
            <a:ext cx="4746852" cy="1855694"/>
            <a:chOff x="1349148" y="4426226"/>
            <a:chExt cx="4746852" cy="1855694"/>
          </a:xfrm>
        </p:grpSpPr>
        <p:sp>
          <p:nvSpPr>
            <p:cNvPr id="177" name="Овал 176"/>
            <p:cNvSpPr/>
            <p:nvPr/>
          </p:nvSpPr>
          <p:spPr>
            <a:xfrm>
              <a:off x="1349148" y="5152367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2773577" y="5152367"/>
              <a:ext cx="439271" cy="43927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4224273" y="5152367"/>
              <a:ext cx="439271" cy="43927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5656729" y="5152367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1970044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514141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514140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955159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cxnSpLocks/>
              <a:stCxn id="177" idx="6"/>
              <a:endCxn id="178" idx="2"/>
            </p:cNvCxnSpPr>
            <p:nvPr/>
          </p:nvCxnSpPr>
          <p:spPr>
            <a:xfrm>
              <a:off x="1788419" y="5372002"/>
              <a:ext cx="9851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cxnSpLocks/>
              <a:stCxn id="178" idx="6"/>
              <a:endCxn id="179" idx="2"/>
            </p:cNvCxnSpPr>
            <p:nvPr/>
          </p:nvCxnSpPr>
          <p:spPr>
            <a:xfrm>
              <a:off x="3212848" y="5372002"/>
              <a:ext cx="101142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cxnSpLocks/>
              <a:stCxn id="179" idx="6"/>
              <a:endCxn id="180" idx="2"/>
            </p:cNvCxnSpPr>
            <p:nvPr/>
          </p:nvCxnSpPr>
          <p:spPr>
            <a:xfrm>
              <a:off x="4663544" y="5372002"/>
              <a:ext cx="9931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cxnSpLocks/>
              <a:stCxn id="178" idx="5"/>
              <a:endCxn id="183" idx="1"/>
            </p:cNvCxnSpPr>
            <p:nvPr/>
          </p:nvCxnSpPr>
          <p:spPr>
            <a:xfrm>
              <a:off x="3148518" y="5527307"/>
              <a:ext cx="429952" cy="379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cxnSpLocks/>
              <a:stCxn id="183" idx="6"/>
              <a:endCxn id="184" idx="2"/>
            </p:cNvCxnSpPr>
            <p:nvPr/>
          </p:nvCxnSpPr>
          <p:spPr>
            <a:xfrm>
              <a:off x="3953411" y="6062285"/>
              <a:ext cx="10017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cxnSpLocks/>
              <a:stCxn id="184" idx="7"/>
              <a:endCxn id="180" idx="3"/>
            </p:cNvCxnSpPr>
            <p:nvPr/>
          </p:nvCxnSpPr>
          <p:spPr>
            <a:xfrm flipV="1">
              <a:off x="5330100" y="5527307"/>
              <a:ext cx="390959" cy="379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cxnSpLocks/>
              <a:stCxn id="177" idx="0"/>
              <a:endCxn id="181" idx="3"/>
            </p:cNvCxnSpPr>
            <p:nvPr/>
          </p:nvCxnSpPr>
          <p:spPr>
            <a:xfrm flipV="1">
              <a:off x="1568784" y="4801166"/>
              <a:ext cx="465590" cy="351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cxnSpLocks/>
              <a:stCxn id="181" idx="6"/>
              <a:endCxn id="182" idx="2"/>
            </p:cNvCxnSpPr>
            <p:nvPr/>
          </p:nvCxnSpPr>
          <p:spPr>
            <a:xfrm>
              <a:off x="2409315" y="4645861"/>
              <a:ext cx="11048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cxnSpLocks/>
              <a:stCxn id="182" idx="5"/>
              <a:endCxn id="179" idx="1"/>
            </p:cNvCxnSpPr>
            <p:nvPr/>
          </p:nvCxnSpPr>
          <p:spPr>
            <a:xfrm>
              <a:off x="3889082" y="4801166"/>
              <a:ext cx="399521" cy="415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/>
          <p:cNvSpPr txBox="1"/>
          <p:nvPr/>
        </p:nvSpPr>
        <p:spPr>
          <a:xfrm>
            <a:off x="208807" y="2676994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1-я 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Объект 369"/>
              <p:cNvSpPr txBox="1"/>
              <p:nvPr/>
            </p:nvSpPr>
            <p:spPr bwMode="auto">
              <a:xfrm>
                <a:off x="230341" y="2993342"/>
                <a:ext cx="1166875" cy="5308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0" name="Объект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41" y="2993342"/>
                <a:ext cx="1166875" cy="53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20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3" name="Рисунок 20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9" name="Заголовок 1"/>
          <p:cNvSpPr>
            <a:spLocks noGrp="1"/>
          </p:cNvSpPr>
          <p:nvPr>
            <p:ph type="title"/>
          </p:nvPr>
        </p:nvSpPr>
        <p:spPr>
          <a:xfrm>
            <a:off x="89566" y="72831"/>
            <a:ext cx="1569937" cy="625179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z="2400" b="1" u="sng" dirty="0"/>
              <a:t>Пример </a:t>
            </a:r>
            <a:r>
              <a:rPr lang="en-US" sz="2400" b="1" u="sng" dirty="0"/>
              <a:t>2</a:t>
            </a:r>
            <a:endParaRPr lang="ru-RU" sz="2400" u="sng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6979F60-73AD-816C-9330-B9E74D708387}"/>
              </a:ext>
            </a:extLst>
          </p:cNvPr>
          <p:cNvGrpSpPr/>
          <p:nvPr/>
        </p:nvGrpSpPr>
        <p:grpSpPr>
          <a:xfrm>
            <a:off x="1337934" y="232308"/>
            <a:ext cx="4773119" cy="2494399"/>
            <a:chOff x="2979411" y="123264"/>
            <a:chExt cx="4773119" cy="24943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51E166-D0C0-6303-1C76-F6D057DA407D}"/>
                </a:ext>
              </a:extLst>
            </p:cNvPr>
            <p:cNvSpPr txBox="1"/>
            <p:nvPr/>
          </p:nvSpPr>
          <p:spPr>
            <a:xfrm>
              <a:off x="4647202" y="199271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,0</a:t>
              </a:r>
              <a:endParaRPr lang="ru-RU" sz="1600" dirty="0"/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78257A8-DBCB-71CD-5F08-77541BE1E126}"/>
                </a:ext>
              </a:extLst>
            </p:cNvPr>
            <p:cNvGrpSpPr/>
            <p:nvPr/>
          </p:nvGrpSpPr>
          <p:grpSpPr>
            <a:xfrm>
              <a:off x="2979411" y="123264"/>
              <a:ext cx="4773119" cy="2494399"/>
              <a:chOff x="208807" y="214609"/>
              <a:chExt cx="4773119" cy="2494399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08807" y="746484"/>
                <a:ext cx="4773119" cy="1962524"/>
                <a:chOff x="1322881" y="4319396"/>
                <a:chExt cx="4773119" cy="1962524"/>
              </a:xfrm>
            </p:grpSpPr>
            <p:sp>
              <p:nvSpPr>
                <p:cNvPr id="127" name="Овал 126"/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128" name="Овал 127"/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134" name="Овал 133"/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36" name="Овал 135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140" name="Овал 139"/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141" name="Овал 140"/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64" name="Овал 163"/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65" name="Овал 164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7" name="Прямая со стрелкой 6"/>
                <p:cNvCxnSpPr>
                  <a:cxnSpLocks/>
                  <a:stCxn id="127" idx="6"/>
                  <a:endCxn id="128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/>
                <p:cNvCxnSpPr>
                  <a:cxnSpLocks/>
                  <a:stCxn id="128" idx="6"/>
                  <a:endCxn id="134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Прямая со стрелкой 11"/>
                <p:cNvCxnSpPr>
                  <a:cxnSpLocks/>
                  <a:stCxn id="134" idx="6"/>
                  <a:endCxn id="136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/>
                <p:cNvCxnSpPr>
                  <a:cxnSpLocks/>
                  <a:stCxn id="128" idx="5"/>
                  <a:endCxn id="164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>
                  <a:cxnSpLocks/>
                  <a:stCxn id="164" idx="6"/>
                  <a:endCxn id="165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>
                  <a:cxnSpLocks/>
                  <a:stCxn id="165" idx="7"/>
                  <a:endCxn id="136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 стрелкой 21"/>
                <p:cNvCxnSpPr>
                  <a:cxnSpLocks/>
                  <a:stCxn id="127" idx="0"/>
                  <a:endCxn id="140" idx="3"/>
                </p:cNvCxnSpPr>
                <p:nvPr/>
              </p:nvCxnSpPr>
              <p:spPr>
                <a:xfrm flipV="1">
                  <a:off x="1542517" y="4801166"/>
                  <a:ext cx="491857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 стрелкой 23"/>
                <p:cNvCxnSpPr>
                  <a:cxnSpLocks/>
                  <a:stCxn id="140" idx="6"/>
                  <a:endCxn id="141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 стрелкой 31"/>
                <p:cNvCxnSpPr>
                  <a:cxnSpLocks/>
                  <a:stCxn id="141" idx="5"/>
                  <a:endCxn id="134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4039135" y="4644215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773577" y="4319396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1723303" y="4896752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2132554" y="5098609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5508793" y="5641467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4287785" y="5773561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3512780" y="5111101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4964837" y="5099495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EEBE7-FDAC-BD61-23CF-D2A39F019942}"/>
                  </a:ext>
                </a:extLst>
              </p:cNvPr>
              <p:cNvSpPr txBox="1"/>
              <p:nvPr/>
            </p:nvSpPr>
            <p:spPr>
              <a:xfrm>
                <a:off x="2034444" y="21460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c   f</a:t>
                </a:r>
                <a:endParaRPr lang="ru-BY" dirty="0"/>
              </a:p>
            </p:txBody>
          </p:sp>
          <p:cxnSp>
            <p:nvCxnSpPr>
              <p:cNvPr id="6" name="Прямая со стрелкой 5">
                <a:extLst>
                  <a:ext uri="{FF2B5EF4-FFF2-40B4-BE49-F238E27FC236}">
                    <a16:creationId xmlns:a16="http://schemas.microsoft.com/office/drawing/2014/main" id="{96BE6C2E-29D1-1F92-2BE0-17CD656B2E7D}"/>
                  </a:ext>
                </a:extLst>
              </p:cNvPr>
              <p:cNvCxnSpPr>
                <a:cxnSpLocks/>
                <a:endCxn id="168" idx="0"/>
              </p:cNvCxnSpPr>
              <p:nvPr/>
            </p:nvCxnSpPr>
            <p:spPr>
              <a:xfrm flipH="1">
                <a:off x="1881679" y="464082"/>
                <a:ext cx="278487" cy="282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0C866A23-232F-E2D8-8E0E-26990C15C5AF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H="1">
                <a:off x="2034444" y="583941"/>
                <a:ext cx="282289" cy="211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C212305-7A24-A736-B6AE-C807B951ADB7}"/>
              </a:ext>
            </a:extLst>
          </p:cNvPr>
          <p:cNvGrpSpPr/>
          <p:nvPr/>
        </p:nvGrpSpPr>
        <p:grpSpPr>
          <a:xfrm>
            <a:off x="341572" y="6159036"/>
            <a:ext cx="3103634" cy="558014"/>
            <a:chOff x="8248283" y="45556"/>
            <a:chExt cx="3103634" cy="55801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90A41A7-4F64-CE88-A055-8651CC721AD4}"/>
                </a:ext>
              </a:extLst>
            </p:cNvPr>
            <p:cNvSpPr/>
            <p:nvPr/>
          </p:nvSpPr>
          <p:spPr>
            <a:xfrm>
              <a:off x="8248283" y="155622"/>
              <a:ext cx="476749" cy="43913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EC7F216-76F2-E6DC-39FF-5DE1224AF640}"/>
                </a:ext>
              </a:extLst>
            </p:cNvPr>
            <p:cNvSpPr/>
            <p:nvPr/>
          </p:nvSpPr>
          <p:spPr>
            <a:xfrm>
              <a:off x="9163344" y="155622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4ABDFF77-35DC-4610-FC92-EB3192BD90A1}"/>
                </a:ext>
              </a:extLst>
            </p:cNvPr>
            <p:cNvSpPr/>
            <p:nvPr/>
          </p:nvSpPr>
          <p:spPr>
            <a:xfrm>
              <a:off x="10026850" y="164438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6DCD1343-B5C2-3F87-57FE-264262F3F824}"/>
                </a:ext>
              </a:extLst>
            </p:cNvPr>
            <p:cNvSpPr/>
            <p:nvPr/>
          </p:nvSpPr>
          <p:spPr>
            <a:xfrm>
              <a:off x="10875168" y="155622"/>
              <a:ext cx="476749" cy="43913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9F10119A-8481-A90B-E62E-16889255FDA5}"/>
                </a:ext>
              </a:extLst>
            </p:cNvPr>
            <p:cNvCxnSpPr>
              <a:stCxn id="21" idx="6"/>
              <a:endCxn id="23" idx="2"/>
            </p:cNvCxnSpPr>
            <p:nvPr/>
          </p:nvCxnSpPr>
          <p:spPr>
            <a:xfrm flipV="1">
              <a:off x="10503599" y="375188"/>
              <a:ext cx="371568" cy="8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301C2C-A83A-6C53-1350-ECFB203C6A8D}"/>
                </a:ext>
              </a:extLst>
            </p:cNvPr>
            <p:cNvSpPr txBox="1"/>
            <p:nvPr/>
          </p:nvSpPr>
          <p:spPr>
            <a:xfrm>
              <a:off x="8793554" y="4555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C6382-47B3-0111-7A7A-2F7DEDB20EB0}"/>
                </a:ext>
              </a:extLst>
            </p:cNvPr>
            <p:cNvSpPr txBox="1"/>
            <p:nvPr/>
          </p:nvSpPr>
          <p:spPr>
            <a:xfrm>
              <a:off x="9684312" y="704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2BF4DB9C-9EE4-76E0-F142-6E1C765FAE8E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8749399" y="375188"/>
              <a:ext cx="413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C5633ACA-96A0-E126-E389-4697D1E1648B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>
              <a:off x="9640093" y="375188"/>
              <a:ext cx="386757" cy="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9838B4-6EE0-8A65-37FA-E44C3EEC5F4E}"/>
                </a:ext>
              </a:extLst>
            </p:cNvPr>
            <p:cNvSpPr txBox="1"/>
            <p:nvPr/>
          </p:nvSpPr>
          <p:spPr>
            <a:xfrm>
              <a:off x="10512904" y="799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26C589-78B7-8B0C-14DD-4068E1BA2E82}"/>
                  </a:ext>
                </a:extLst>
              </p:cNvPr>
              <p:cNvSpPr txBox="1"/>
              <p:nvPr/>
            </p:nvSpPr>
            <p:spPr>
              <a:xfrm>
                <a:off x="4215087" y="6302694"/>
                <a:ext cx="954223" cy="424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BY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US" dirty="0"/>
                  <a:t>=1</a:t>
                </a:r>
                <a:endParaRPr lang="ru-BY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26C589-78B7-8B0C-14DD-4068E1BA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87" y="6302694"/>
                <a:ext cx="954223" cy="424027"/>
              </a:xfrm>
              <a:prstGeom prst="rect">
                <a:avLst/>
              </a:prstGeom>
              <a:blipFill>
                <a:blip r:embed="rId4"/>
                <a:stretch>
                  <a:fillRect t="-1449"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Стрелка: вправо 46">
            <a:extLst>
              <a:ext uri="{FF2B5EF4-FFF2-40B4-BE49-F238E27FC236}">
                <a16:creationId xmlns:a16="http://schemas.microsoft.com/office/drawing/2014/main" id="{D9AD4232-DC4F-EAE0-7AAA-5BB437D149BC}"/>
              </a:ext>
            </a:extLst>
          </p:cNvPr>
          <p:cNvSpPr/>
          <p:nvPr/>
        </p:nvSpPr>
        <p:spPr>
          <a:xfrm>
            <a:off x="6076152" y="4386263"/>
            <a:ext cx="776656" cy="32629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149D3E9A-CE13-D4E4-BA9C-FBC359A68FF0}"/>
              </a:ext>
            </a:extLst>
          </p:cNvPr>
          <p:cNvGrpSpPr/>
          <p:nvPr/>
        </p:nvGrpSpPr>
        <p:grpSpPr>
          <a:xfrm>
            <a:off x="7067760" y="3362670"/>
            <a:ext cx="4746852" cy="2699776"/>
            <a:chOff x="6349754" y="613499"/>
            <a:chExt cx="4746852" cy="269977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B202272-DF36-03E1-4FCD-9B3F4CF71FF7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BCAA88F2-32AC-97C0-B3A9-2E4E65BEFC4A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5FF5FC8D-4836-2B89-7125-21D0C7A82F4A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76" name="Овал 75">
                  <a:extLst>
                    <a:ext uri="{FF2B5EF4-FFF2-40B4-BE49-F238E27FC236}">
                      <a16:creationId xmlns:a16="http://schemas.microsoft.com/office/drawing/2014/main" id="{14030E31-BF71-79E5-1E9E-D22BB4BB80F5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77" name="Овал 76">
                  <a:extLst>
                    <a:ext uri="{FF2B5EF4-FFF2-40B4-BE49-F238E27FC236}">
                      <a16:creationId xmlns:a16="http://schemas.microsoft.com/office/drawing/2014/main" id="{D43AFE7D-ED27-C121-6AC4-85D1293CE947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78" name="Овал 77">
                  <a:extLst>
                    <a:ext uri="{FF2B5EF4-FFF2-40B4-BE49-F238E27FC236}">
                      <a16:creationId xmlns:a16="http://schemas.microsoft.com/office/drawing/2014/main" id="{D9C4D6F8-316B-5287-8EA6-BF0B6A478BF8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79" name="Овал 78">
                  <a:extLst>
                    <a:ext uri="{FF2B5EF4-FFF2-40B4-BE49-F238E27FC236}">
                      <a16:creationId xmlns:a16="http://schemas.microsoft.com/office/drawing/2014/main" id="{12422490-EC4B-4D19-F16B-6A7382950A00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80" name="Овал 79">
                  <a:extLst>
                    <a:ext uri="{FF2B5EF4-FFF2-40B4-BE49-F238E27FC236}">
                      <a16:creationId xmlns:a16="http://schemas.microsoft.com/office/drawing/2014/main" id="{EF2E862B-6014-C95D-D9CE-50F575331F4E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81" name="Овал 80">
                  <a:extLst>
                    <a:ext uri="{FF2B5EF4-FFF2-40B4-BE49-F238E27FC236}">
                      <a16:creationId xmlns:a16="http://schemas.microsoft.com/office/drawing/2014/main" id="{EA56279A-D847-E056-A998-B88B21C52E12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82" name="Овал 81">
                  <a:extLst>
                    <a:ext uri="{FF2B5EF4-FFF2-40B4-BE49-F238E27FC236}">
                      <a16:creationId xmlns:a16="http://schemas.microsoft.com/office/drawing/2014/main" id="{9794557C-0DBB-C79C-41AC-44F6036599AC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83" name="Овал 82">
                  <a:extLst>
                    <a:ext uri="{FF2B5EF4-FFF2-40B4-BE49-F238E27FC236}">
                      <a16:creationId xmlns:a16="http://schemas.microsoft.com/office/drawing/2014/main" id="{AFF9237F-7386-5E97-AAAF-44F3E0BAEC26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84" name="Прямая со стрелкой 83">
                  <a:extLst>
                    <a:ext uri="{FF2B5EF4-FFF2-40B4-BE49-F238E27FC236}">
                      <a16:creationId xmlns:a16="http://schemas.microsoft.com/office/drawing/2014/main" id="{863EC37A-571F-BA0E-9AFF-7B4ACA860758}"/>
                    </a:ext>
                  </a:extLst>
                </p:cNvPr>
                <p:cNvCxnSpPr>
                  <a:stCxn id="76" idx="6"/>
                  <a:endCxn id="77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Прямая со стрелкой 84">
                  <a:extLst>
                    <a:ext uri="{FF2B5EF4-FFF2-40B4-BE49-F238E27FC236}">
                      <a16:creationId xmlns:a16="http://schemas.microsoft.com/office/drawing/2014/main" id="{EC13EB86-1B75-1A12-8596-831135766679}"/>
                    </a:ext>
                  </a:extLst>
                </p:cNvPr>
                <p:cNvCxnSpPr>
                  <a:stCxn id="77" idx="6"/>
                  <a:endCxn id="78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 стрелкой 85">
                  <a:extLst>
                    <a:ext uri="{FF2B5EF4-FFF2-40B4-BE49-F238E27FC236}">
                      <a16:creationId xmlns:a16="http://schemas.microsoft.com/office/drawing/2014/main" id="{E9069477-76B7-93F7-F353-FC5576E5905A}"/>
                    </a:ext>
                  </a:extLst>
                </p:cNvPr>
                <p:cNvCxnSpPr>
                  <a:stCxn id="78" idx="6"/>
                  <a:endCxn id="79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Прямая со стрелкой 86">
                  <a:extLst>
                    <a:ext uri="{FF2B5EF4-FFF2-40B4-BE49-F238E27FC236}">
                      <a16:creationId xmlns:a16="http://schemas.microsoft.com/office/drawing/2014/main" id="{C8DF49B3-3168-D84B-BE38-A04F6C43DFE7}"/>
                    </a:ext>
                  </a:extLst>
                </p:cNvPr>
                <p:cNvCxnSpPr>
                  <a:stCxn id="77" idx="5"/>
                  <a:endCxn id="82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Прямая со стрелкой 87">
                  <a:extLst>
                    <a:ext uri="{FF2B5EF4-FFF2-40B4-BE49-F238E27FC236}">
                      <a16:creationId xmlns:a16="http://schemas.microsoft.com/office/drawing/2014/main" id="{8746767C-E8E5-1165-A820-D4F431064408}"/>
                    </a:ext>
                  </a:extLst>
                </p:cNvPr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Прямая со стрелкой 88">
                  <a:extLst>
                    <a:ext uri="{FF2B5EF4-FFF2-40B4-BE49-F238E27FC236}">
                      <a16:creationId xmlns:a16="http://schemas.microsoft.com/office/drawing/2014/main" id="{38B09CA4-8E77-3EFD-1697-388291EA6B89}"/>
                    </a:ext>
                  </a:extLst>
                </p:cNvPr>
                <p:cNvCxnSpPr>
                  <a:stCxn id="83" idx="7"/>
                  <a:endCxn id="79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Прямая со стрелкой 89">
                  <a:extLst>
                    <a:ext uri="{FF2B5EF4-FFF2-40B4-BE49-F238E27FC236}">
                      <a16:creationId xmlns:a16="http://schemas.microsoft.com/office/drawing/2014/main" id="{B4387363-CA72-8123-1D83-7015D8FE41BE}"/>
                    </a:ext>
                  </a:extLst>
                </p:cNvPr>
                <p:cNvCxnSpPr>
                  <a:stCxn id="76" idx="0"/>
                  <a:endCxn id="80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Прямая со стрелкой 90">
                  <a:extLst>
                    <a:ext uri="{FF2B5EF4-FFF2-40B4-BE49-F238E27FC236}">
                      <a16:creationId xmlns:a16="http://schemas.microsoft.com/office/drawing/2014/main" id="{DE17D2A7-62E4-4F7E-6D28-334F985A0103}"/>
                    </a:ext>
                  </a:extLst>
                </p:cNvPr>
                <p:cNvCxnSpPr>
                  <a:stCxn id="80" idx="6"/>
                  <a:endCxn id="81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Прямая со стрелкой 91">
                  <a:extLst>
                    <a:ext uri="{FF2B5EF4-FFF2-40B4-BE49-F238E27FC236}">
                      <a16:creationId xmlns:a16="http://schemas.microsoft.com/office/drawing/2014/main" id="{B6E8FD33-5579-BE48-69B6-BB714A1969BF}"/>
                    </a:ext>
                  </a:extLst>
                </p:cNvPr>
                <p:cNvCxnSpPr>
                  <a:stCxn id="81" idx="5"/>
                  <a:endCxn id="78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4DAFA2C-67EC-12FB-49EA-72B8A7224DD8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D78FFE2-A161-E977-A9C0-146624C5B596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29EED85-2651-3CAD-0A5A-38C16DF88B9C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A44079C-D5B5-02E2-F01A-71521153CD0B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CB3D739-EFF4-2001-68F5-D7BB1E1A773F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2ABBDD1-B4FE-F7AA-8BDD-DDF4F3D3A863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3D6B837-4E2F-6355-D504-AD63E24DE3C7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52C63BB-9BEC-1559-AA50-A08C9DBA257D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53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3DC52F3C-610C-889F-4CE1-3837C4045DBE}"/>
                  </a:ext>
                </a:extLst>
              </p:cNvPr>
              <p:cNvCxnSpPr>
                <a:stCxn id="80" idx="2"/>
                <a:endCxn id="76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338C4345-6EFE-FCCD-4F9E-DE8C4D3E0F99}"/>
                  </a:ext>
                </a:extLst>
              </p:cNvPr>
              <p:cNvCxnSpPr>
                <a:stCxn id="81" idx="1"/>
                <a:endCxn id="80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1A081995-F067-287F-2AB7-9E5D987CFF76}"/>
                  </a:ext>
                </a:extLst>
              </p:cNvPr>
              <p:cNvCxnSpPr>
                <a:stCxn id="77" idx="3"/>
                <a:endCxn id="76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3BE16944-B32A-E0E9-D96F-D26A0F9D8A58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7CFD5475-5434-DE65-5734-3ED97AD37363}"/>
                  </a:ext>
                </a:extLst>
              </p:cNvPr>
              <p:cNvCxnSpPr>
                <a:stCxn id="83" idx="3"/>
                <a:endCxn id="82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AD9A7D34-F4B0-35DE-0BC5-878894CAD35F}"/>
                  </a:ext>
                </a:extLst>
              </p:cNvPr>
              <p:cNvCxnSpPr>
                <a:stCxn id="82" idx="2"/>
                <a:endCxn id="77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2FEFD1DE-090F-C63C-3F3B-97785F4B18AC}"/>
                  </a:ext>
                </a:extLst>
              </p:cNvPr>
              <p:cNvCxnSpPr>
                <a:stCxn id="78" idx="0"/>
                <a:endCxn id="81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CCB36A55-96B2-F9DB-F1BB-4E6F5FCFDB2A}"/>
                  </a:ext>
                </a:extLst>
              </p:cNvPr>
              <p:cNvCxnSpPr>
                <a:stCxn id="79" idx="1"/>
                <a:endCxn id="78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5F9CE5BF-7D6D-028D-8050-32915C3C2120}"/>
                  </a:ext>
                </a:extLst>
              </p:cNvPr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BE3F3A8-E9CA-D7D6-2417-58E8CBD81488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3C6BA0-FB82-2E8F-1562-63A869D379F0}"/>
                  </a:ext>
                </a:extLst>
              </p:cNvPr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85B5312-B727-1ADB-3433-D173D9B4A198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A0CFC8-6894-A7F6-2D32-D7A7956B956F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DBE5222-2084-3212-BA34-F3E8A82ADE27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EEA348-8CEF-83C3-0E62-4E1A8B3B2D59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2CC44C-52C6-78EC-3DF3-654E34E5734F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D601AFE-C6D1-241D-EB46-ADBCE101DC56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FF212E-6894-2996-97DE-52BD0BDD2503}"/>
                  </a:ext>
                </a:extLst>
              </p:cNvPr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36851D92-FEDC-D1BF-A48B-C4FBF55835E2}"/>
              </a:ext>
            </a:extLst>
          </p:cNvPr>
          <p:cNvGrpSpPr/>
          <p:nvPr/>
        </p:nvGrpSpPr>
        <p:grpSpPr>
          <a:xfrm>
            <a:off x="7236341" y="383438"/>
            <a:ext cx="4746852" cy="2699776"/>
            <a:chOff x="6349754" y="613499"/>
            <a:chExt cx="4746852" cy="269977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0B89E1D-E24F-8188-9DB9-727ACA7F290E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82A95725-E9B8-7E32-39AE-9983A56D7679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108" name="Группа 107">
                <a:extLst>
                  <a:ext uri="{FF2B5EF4-FFF2-40B4-BE49-F238E27FC236}">
                    <a16:creationId xmlns:a16="http://schemas.microsoft.com/office/drawing/2014/main" id="{C6C88AB6-4C77-C754-D2CB-F21F7063C6B2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129" name="Овал 128">
                  <a:extLst>
                    <a:ext uri="{FF2B5EF4-FFF2-40B4-BE49-F238E27FC236}">
                      <a16:creationId xmlns:a16="http://schemas.microsoft.com/office/drawing/2014/main" id="{33F301FE-91FC-06D3-1191-C1EF82579046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130" name="Овал 129">
                  <a:extLst>
                    <a:ext uri="{FF2B5EF4-FFF2-40B4-BE49-F238E27FC236}">
                      <a16:creationId xmlns:a16="http://schemas.microsoft.com/office/drawing/2014/main" id="{349C6171-85D7-70FC-12F6-A2C0455A2B24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131" name="Овал 130">
                  <a:extLst>
                    <a:ext uri="{FF2B5EF4-FFF2-40B4-BE49-F238E27FC236}">
                      <a16:creationId xmlns:a16="http://schemas.microsoft.com/office/drawing/2014/main" id="{9C6AB710-193D-BE39-4C25-84CE9BE03DAB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32" name="Овал 131">
                  <a:extLst>
                    <a:ext uri="{FF2B5EF4-FFF2-40B4-BE49-F238E27FC236}">
                      <a16:creationId xmlns:a16="http://schemas.microsoft.com/office/drawing/2014/main" id="{B29F7030-BB1A-D9B6-A51B-377FFA2BA16E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133" name="Овал 132">
                  <a:extLst>
                    <a:ext uri="{FF2B5EF4-FFF2-40B4-BE49-F238E27FC236}">
                      <a16:creationId xmlns:a16="http://schemas.microsoft.com/office/drawing/2014/main" id="{8F5CD76F-7B8B-2B7D-B978-698EDADC98BE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135" name="Овал 134">
                  <a:extLst>
                    <a:ext uri="{FF2B5EF4-FFF2-40B4-BE49-F238E27FC236}">
                      <a16:creationId xmlns:a16="http://schemas.microsoft.com/office/drawing/2014/main" id="{D9620D00-FC64-AD6F-42B5-C87AD4E668FC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37" name="Овал 136">
                  <a:extLst>
                    <a:ext uri="{FF2B5EF4-FFF2-40B4-BE49-F238E27FC236}">
                      <a16:creationId xmlns:a16="http://schemas.microsoft.com/office/drawing/2014/main" id="{F177B080-6F49-A348-5842-FE386D09EEE8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38" name="Овал 137">
                  <a:extLst>
                    <a:ext uri="{FF2B5EF4-FFF2-40B4-BE49-F238E27FC236}">
                      <a16:creationId xmlns:a16="http://schemas.microsoft.com/office/drawing/2014/main" id="{70E50318-83E8-51B1-E7F6-EC25B495D57C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139" name="Прямая со стрелкой 138">
                  <a:extLst>
                    <a:ext uri="{FF2B5EF4-FFF2-40B4-BE49-F238E27FC236}">
                      <a16:creationId xmlns:a16="http://schemas.microsoft.com/office/drawing/2014/main" id="{4169495C-3213-E513-A839-DBD6A2874E2E}"/>
                    </a:ext>
                  </a:extLst>
                </p:cNvPr>
                <p:cNvCxnSpPr>
                  <a:stCxn id="129" idx="6"/>
                  <a:endCxn id="130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Прямая со стрелкой 141">
                  <a:extLst>
                    <a:ext uri="{FF2B5EF4-FFF2-40B4-BE49-F238E27FC236}">
                      <a16:creationId xmlns:a16="http://schemas.microsoft.com/office/drawing/2014/main" id="{2966487B-5077-D936-26F2-7FA04A00664B}"/>
                    </a:ext>
                  </a:extLst>
                </p:cNvPr>
                <p:cNvCxnSpPr>
                  <a:stCxn id="130" idx="6"/>
                  <a:endCxn id="131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 стрелкой 142">
                  <a:extLst>
                    <a:ext uri="{FF2B5EF4-FFF2-40B4-BE49-F238E27FC236}">
                      <a16:creationId xmlns:a16="http://schemas.microsoft.com/office/drawing/2014/main" id="{28E13773-9C0D-8E87-C6C9-AB95CE25B848}"/>
                    </a:ext>
                  </a:extLst>
                </p:cNvPr>
                <p:cNvCxnSpPr>
                  <a:stCxn id="131" idx="6"/>
                  <a:endCxn id="132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 стрелкой 143">
                  <a:extLst>
                    <a:ext uri="{FF2B5EF4-FFF2-40B4-BE49-F238E27FC236}">
                      <a16:creationId xmlns:a16="http://schemas.microsoft.com/office/drawing/2014/main" id="{F21D152B-ED5D-F969-8252-3E2AECBDACC4}"/>
                    </a:ext>
                  </a:extLst>
                </p:cNvPr>
                <p:cNvCxnSpPr>
                  <a:stCxn id="130" idx="5"/>
                  <a:endCxn id="137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 стрелкой 144">
                  <a:extLst>
                    <a:ext uri="{FF2B5EF4-FFF2-40B4-BE49-F238E27FC236}">
                      <a16:creationId xmlns:a16="http://schemas.microsoft.com/office/drawing/2014/main" id="{664F92A2-3F63-311E-C65B-5C981225E224}"/>
                    </a:ext>
                  </a:extLst>
                </p:cNvPr>
                <p:cNvCxnSpPr>
                  <a:stCxn id="137" idx="6"/>
                  <a:endCxn id="138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 стрелкой 145">
                  <a:extLst>
                    <a:ext uri="{FF2B5EF4-FFF2-40B4-BE49-F238E27FC236}">
                      <a16:creationId xmlns:a16="http://schemas.microsoft.com/office/drawing/2014/main" id="{E5E41916-D888-B877-4385-30653904AC12}"/>
                    </a:ext>
                  </a:extLst>
                </p:cNvPr>
                <p:cNvCxnSpPr>
                  <a:stCxn id="138" idx="7"/>
                  <a:endCxn id="132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Прямая со стрелкой 146">
                  <a:extLst>
                    <a:ext uri="{FF2B5EF4-FFF2-40B4-BE49-F238E27FC236}">
                      <a16:creationId xmlns:a16="http://schemas.microsoft.com/office/drawing/2014/main" id="{5855C7C1-CFE2-A3C8-C758-1594C6F38D55}"/>
                    </a:ext>
                  </a:extLst>
                </p:cNvPr>
                <p:cNvCxnSpPr>
                  <a:stCxn id="129" idx="0"/>
                  <a:endCxn id="133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Прямая со стрелкой 147">
                  <a:extLst>
                    <a:ext uri="{FF2B5EF4-FFF2-40B4-BE49-F238E27FC236}">
                      <a16:creationId xmlns:a16="http://schemas.microsoft.com/office/drawing/2014/main" id="{22F3B647-6CF6-0661-DFD0-98E4A41C83E7}"/>
                    </a:ext>
                  </a:extLst>
                </p:cNvPr>
                <p:cNvCxnSpPr>
                  <a:stCxn id="133" idx="6"/>
                  <a:endCxn id="135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Прямая со стрелкой 148">
                  <a:extLst>
                    <a:ext uri="{FF2B5EF4-FFF2-40B4-BE49-F238E27FC236}">
                      <a16:creationId xmlns:a16="http://schemas.microsoft.com/office/drawing/2014/main" id="{4252AADF-5711-BF4C-5486-09976705B4B5}"/>
                    </a:ext>
                  </a:extLst>
                </p:cNvPr>
                <p:cNvCxnSpPr>
                  <a:stCxn id="135" idx="5"/>
                  <a:endCxn id="131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ADD20C5-4853-73AD-022B-9B172CA7DF2A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4F11BBA-8397-94A4-1575-55E99E4F04D6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5BC3A22-9748-EE1C-03AF-21C1ED87190B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C5CD01DF-58A1-2756-662B-05568C832C35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E6B1B80-F898-00DB-BE91-04B942F964C4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4735266-C447-535A-F03D-1ECF4C84C902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5F9DC90-51FF-7ADC-60AC-4795BBB54108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551A3F6-4F9C-3715-A737-A00C9DE6D5B9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</p:grpSp>
          <p:cxnSp>
            <p:nvCxnSpPr>
              <p:cNvPr id="109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A4EECB31-C76D-8CBE-4252-7A8C57FEE628}"/>
                  </a:ext>
                </a:extLst>
              </p:cNvPr>
              <p:cNvCxnSpPr>
                <a:stCxn id="133" idx="2"/>
                <a:endCxn id="129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723ABE73-DF8D-F21C-5D04-13FC9B6D1E02}"/>
                  </a:ext>
                </a:extLst>
              </p:cNvPr>
              <p:cNvCxnSpPr>
                <a:stCxn id="135" idx="1"/>
                <a:endCxn id="133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6EDB32E2-E1B9-0BA6-BF6D-73BAB6050237}"/>
                  </a:ext>
                </a:extLst>
              </p:cNvPr>
              <p:cNvCxnSpPr>
                <a:stCxn id="130" idx="3"/>
                <a:endCxn id="129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C5EDAE17-A386-4A12-0986-B9B87B6FDCCD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AC288135-8FA8-67FA-74BD-237D1819A67F}"/>
                  </a:ext>
                </a:extLst>
              </p:cNvPr>
              <p:cNvCxnSpPr>
                <a:stCxn id="138" idx="3"/>
                <a:endCxn id="137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A65C9368-A3F2-9A03-EFEB-44A1E115BAC2}"/>
                  </a:ext>
                </a:extLst>
              </p:cNvPr>
              <p:cNvCxnSpPr>
                <a:stCxn id="137" idx="2"/>
                <a:endCxn id="130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07D3BC98-7B90-8F00-34B1-139A7C836ED9}"/>
                  </a:ext>
                </a:extLst>
              </p:cNvPr>
              <p:cNvCxnSpPr>
                <a:stCxn id="131" idx="0"/>
                <a:endCxn id="135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7C4DA2D2-0D2E-4D9F-0FBD-84844B94CA52}"/>
                  </a:ext>
                </a:extLst>
              </p:cNvPr>
              <p:cNvCxnSpPr>
                <a:stCxn id="132" idx="1"/>
                <a:endCxn id="131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D621B736-9A86-86A6-78FD-7A8439E1781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598785" y="1231235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E558779-44CD-2AFD-89BB-C6FACE0C80E7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85E32FF-C36D-E420-5756-12FCC4340DEB}"/>
                  </a:ext>
                </a:extLst>
              </p:cNvPr>
              <p:cNvSpPr txBox="1"/>
              <p:nvPr/>
            </p:nvSpPr>
            <p:spPr>
              <a:xfrm>
                <a:off x="7061127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5990BF-81DD-9B5F-9DF7-D5807820656D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A2C37C3-6F08-F778-BCE1-4E9674E5A84B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533D88C-5CCB-0F47-B419-2F89C4AD23EF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AD529D5-E895-67C6-3CBE-F4C99A4D060D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37ABFBA-64CB-A694-BF7B-BBA85E21741A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AF566EC-13E5-CF7C-C865-ECDF74493295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289774-49EB-FB28-3F57-990BB8479F30}"/>
                  </a:ext>
                </a:extLst>
              </p:cNvPr>
              <p:cNvSpPr txBox="1"/>
              <p:nvPr/>
            </p:nvSpPr>
            <p:spPr>
              <a:xfrm>
                <a:off x="8487064" y="1555987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8" name="Стрелка: вправо 157">
            <a:extLst>
              <a:ext uri="{FF2B5EF4-FFF2-40B4-BE49-F238E27FC236}">
                <a16:creationId xmlns:a16="http://schemas.microsoft.com/office/drawing/2014/main" id="{8083E60D-5C17-1D27-460B-FB22E84BDD0F}"/>
              </a:ext>
            </a:extLst>
          </p:cNvPr>
          <p:cNvSpPr/>
          <p:nvPr/>
        </p:nvSpPr>
        <p:spPr>
          <a:xfrm>
            <a:off x="6234283" y="593470"/>
            <a:ext cx="699917" cy="2844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A1F1A66A-D1DB-6C52-3731-8D54F14A96F7}"/>
                  </a:ext>
                </a:extLst>
              </p:cNvPr>
              <p:cNvSpPr txBox="1"/>
              <p:nvPr/>
            </p:nvSpPr>
            <p:spPr>
              <a:xfrm>
                <a:off x="7730776" y="6010347"/>
                <a:ext cx="3724283" cy="424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A1F1A66A-D1DB-6C52-3731-8D54F14A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76" y="6010347"/>
                <a:ext cx="3724283" cy="42402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7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  <p:bldP spid="370" grpId="0"/>
      <p:bldP spid="42" grpId="0"/>
      <p:bldP spid="47" grpId="0" animBg="1"/>
      <p:bldP spid="158" grpId="0" animBg="1"/>
      <p:bldP spid="4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Группа 268"/>
          <p:cNvGrpSpPr/>
          <p:nvPr/>
        </p:nvGrpSpPr>
        <p:grpSpPr>
          <a:xfrm>
            <a:off x="154832" y="3569394"/>
            <a:ext cx="4773119" cy="1855694"/>
            <a:chOff x="6323487" y="1037290"/>
            <a:chExt cx="4773119" cy="1855694"/>
          </a:xfrm>
        </p:grpSpPr>
        <p:grpSp>
          <p:nvGrpSpPr>
            <p:cNvPr id="270" name="Группа 269"/>
            <p:cNvGrpSpPr/>
            <p:nvPr/>
          </p:nvGrpSpPr>
          <p:grpSpPr>
            <a:xfrm>
              <a:off x="6323487" y="1037290"/>
              <a:ext cx="4773119" cy="1855694"/>
              <a:chOff x="1322881" y="4426226"/>
              <a:chExt cx="4773119" cy="1855694"/>
            </a:xfrm>
          </p:grpSpPr>
          <p:sp>
            <p:nvSpPr>
              <p:cNvPr id="289" name="Овал 288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92" name="Овал 291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93" name="Овал 292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94" name="Овал 293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295" name="Овал 294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96" name="Овал 295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300" name="Прямая со стрелкой 299"/>
              <p:cNvCxnSpPr>
                <a:stCxn id="290" idx="5"/>
                <a:endCxn id="295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Прямая со стрелкой 300"/>
              <p:cNvCxnSpPr>
                <a:stCxn id="295" idx="6"/>
                <a:endCxn id="296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Прямая со стрелкой 301"/>
              <p:cNvCxnSpPr>
                <a:stCxn id="296" idx="7"/>
                <a:endCxn id="292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Прямая со стрелкой 302"/>
              <p:cNvCxnSpPr>
                <a:stCxn id="289" idx="0"/>
                <a:endCxn id="293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Прямая со стрелкой 303"/>
              <p:cNvCxnSpPr>
                <a:stCxn id="293" idx="6"/>
                <a:endCxn id="294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Прямая со стрелкой 304"/>
              <p:cNvCxnSpPr>
                <a:stCxn id="294" idx="5"/>
                <a:endCxn id="291" idx="1"/>
              </p:cNvCxnSpPr>
              <p:nvPr/>
            </p:nvCxnSpPr>
            <p:spPr>
              <a:xfrm>
                <a:off x="3889082" y="4801166"/>
                <a:ext cx="399521" cy="4155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Скругленная соединительная линия 272"/>
            <p:cNvCxnSpPr>
              <a:cxnSpLocks/>
              <a:stCxn id="290" idx="3"/>
              <a:endCxn id="289" idx="4"/>
            </p:cNvCxnSpPr>
            <p:nvPr/>
          </p:nvCxnSpPr>
          <p:spPr>
            <a:xfrm rot="5400000">
              <a:off x="7158653" y="1522841"/>
              <a:ext cx="64330" cy="1295390"/>
            </a:xfrm>
            <a:prstGeom prst="curvedConnector3">
              <a:avLst>
                <a:gd name="adj1" fmla="val 34387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Скругленная соединительная линия 277"/>
            <p:cNvCxnSpPr>
              <a:cxnSpLocks/>
              <a:stCxn id="292" idx="1"/>
              <a:endCxn id="291" idx="7"/>
            </p:cNvCxnSpPr>
            <p:nvPr/>
          </p:nvCxnSpPr>
          <p:spPr>
            <a:xfrm rot="16200000" flipV="1">
              <a:off x="10160743" y="1266838"/>
              <a:ext cx="12700" cy="1121845"/>
            </a:xfrm>
            <a:prstGeom prst="curvedConnector3">
              <a:avLst>
                <a:gd name="adj1" fmla="val 1600638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Скругленная соединительная линия 278"/>
            <p:cNvCxnSpPr/>
            <p:nvPr/>
          </p:nvCxnSpPr>
          <p:spPr>
            <a:xfrm rot="16200000" flipV="1">
              <a:off x="8686601" y="1311221"/>
              <a:ext cx="12700" cy="1121845"/>
            </a:xfrm>
            <a:prstGeom prst="curvedConnector3">
              <a:avLst>
                <a:gd name="adj1" fmla="val 1671205"/>
              </a:avLst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/>
          <p:cNvSpPr txBox="1"/>
          <p:nvPr/>
        </p:nvSpPr>
        <p:spPr>
          <a:xfrm>
            <a:off x="108757" y="43565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2-я 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Объект 370"/>
              <p:cNvSpPr txBox="1"/>
              <p:nvPr/>
            </p:nvSpPr>
            <p:spPr bwMode="auto">
              <a:xfrm>
                <a:off x="115473" y="348244"/>
                <a:ext cx="1155498" cy="5486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1" name="Объект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473" y="348244"/>
                <a:ext cx="1155498" cy="548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20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3" name="Рисунок 20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2D13A96-D149-0BAC-F992-F754A5F64778}"/>
              </a:ext>
            </a:extLst>
          </p:cNvPr>
          <p:cNvGrpSpPr/>
          <p:nvPr/>
        </p:nvGrpSpPr>
        <p:grpSpPr>
          <a:xfrm>
            <a:off x="215295" y="840321"/>
            <a:ext cx="4746852" cy="2699776"/>
            <a:chOff x="6349754" y="613499"/>
            <a:chExt cx="4746852" cy="26997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5D8DDA-AB2F-2EF5-9971-4B6720B1223D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FF2E3831-F404-64B8-B9E3-0FB548C7E382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0A03F71D-46EA-4ADB-B9C9-5E931B74205F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2676A723-9C10-29AC-7FDD-190A4B170E73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2DC25117-89C7-083D-5780-2D5E20DBE0A7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55" name="Овал 54">
                  <a:extLst>
                    <a:ext uri="{FF2B5EF4-FFF2-40B4-BE49-F238E27FC236}">
                      <a16:creationId xmlns:a16="http://schemas.microsoft.com/office/drawing/2014/main" id="{CBBE8001-D31E-B5D3-7A3C-3ADD73A3DB47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56" name="Овал 55">
                  <a:extLst>
                    <a:ext uri="{FF2B5EF4-FFF2-40B4-BE49-F238E27FC236}">
                      <a16:creationId xmlns:a16="http://schemas.microsoft.com/office/drawing/2014/main" id="{ECC87B8C-04D1-165A-5D16-CF2CDF32711A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0137809C-D4EB-AF3B-C4AF-8BBFA62F905A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CCF02226-BCE1-D27B-3B30-F21AFF662AED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A5634CF3-E4F4-3006-30CD-CE09BFE46DAA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DBCA1C82-EEEC-AD6C-AFF1-A778974AE598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61" name="Прямая со стрелкой 60">
                  <a:extLst>
                    <a:ext uri="{FF2B5EF4-FFF2-40B4-BE49-F238E27FC236}">
                      <a16:creationId xmlns:a16="http://schemas.microsoft.com/office/drawing/2014/main" id="{B731754D-957B-9916-DCA1-FA35E10FF44C}"/>
                    </a:ext>
                  </a:extLst>
                </p:cNvPr>
                <p:cNvCxnSpPr>
                  <a:stCxn id="52" idx="6"/>
                  <a:endCxn id="53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 стрелкой 61">
                  <a:extLst>
                    <a:ext uri="{FF2B5EF4-FFF2-40B4-BE49-F238E27FC236}">
                      <a16:creationId xmlns:a16="http://schemas.microsoft.com/office/drawing/2014/main" id="{8AE9E539-363A-6E58-A982-F3518AB2134F}"/>
                    </a:ext>
                  </a:extLst>
                </p:cNvPr>
                <p:cNvCxnSpPr>
                  <a:stCxn id="53" idx="6"/>
                  <a:endCxn id="55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Прямая со стрелкой 63">
                  <a:extLst>
                    <a:ext uri="{FF2B5EF4-FFF2-40B4-BE49-F238E27FC236}">
                      <a16:creationId xmlns:a16="http://schemas.microsoft.com/office/drawing/2014/main" id="{EEE18A94-6C34-939A-6A3D-3E99D498C5C1}"/>
                    </a:ext>
                  </a:extLst>
                </p:cNvPr>
                <p:cNvCxnSpPr>
                  <a:stCxn id="55" idx="6"/>
                  <a:endCxn id="56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 стрелкой 64">
                  <a:extLst>
                    <a:ext uri="{FF2B5EF4-FFF2-40B4-BE49-F238E27FC236}">
                      <a16:creationId xmlns:a16="http://schemas.microsoft.com/office/drawing/2014/main" id="{44211D9B-B660-EAF2-83F4-3C5C4F9CE944}"/>
                    </a:ext>
                  </a:extLst>
                </p:cNvPr>
                <p:cNvCxnSpPr>
                  <a:stCxn id="53" idx="5"/>
                  <a:endCxn id="59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Прямая со стрелкой 66">
                  <a:extLst>
                    <a:ext uri="{FF2B5EF4-FFF2-40B4-BE49-F238E27FC236}">
                      <a16:creationId xmlns:a16="http://schemas.microsoft.com/office/drawing/2014/main" id="{8F235D15-C668-27AF-3002-8BB3E1987B37}"/>
                    </a:ext>
                  </a:extLst>
                </p:cNvPr>
                <p:cNvCxnSpPr>
                  <a:stCxn id="59" idx="6"/>
                  <a:endCxn id="60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 стрелкой 68">
                  <a:extLst>
                    <a:ext uri="{FF2B5EF4-FFF2-40B4-BE49-F238E27FC236}">
                      <a16:creationId xmlns:a16="http://schemas.microsoft.com/office/drawing/2014/main" id="{639B7D86-167A-2FF4-F3AE-F543B624A170}"/>
                    </a:ext>
                  </a:extLst>
                </p:cNvPr>
                <p:cNvCxnSpPr>
                  <a:stCxn id="60" idx="7"/>
                  <a:endCxn id="56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 стрелкой 70">
                  <a:extLst>
                    <a:ext uri="{FF2B5EF4-FFF2-40B4-BE49-F238E27FC236}">
                      <a16:creationId xmlns:a16="http://schemas.microsoft.com/office/drawing/2014/main" id="{8571CBB0-C24D-4CB6-2D99-39ED93FB6B0C}"/>
                    </a:ext>
                  </a:extLst>
                </p:cNvPr>
                <p:cNvCxnSpPr>
                  <a:stCxn id="52" idx="0"/>
                  <a:endCxn id="57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 стрелкой 71">
                  <a:extLst>
                    <a:ext uri="{FF2B5EF4-FFF2-40B4-BE49-F238E27FC236}">
                      <a16:creationId xmlns:a16="http://schemas.microsoft.com/office/drawing/2014/main" id="{8809D5F5-BCF8-DEDB-83A1-7421C8E6DEEC}"/>
                    </a:ext>
                  </a:extLst>
                </p:cNvPr>
                <p:cNvCxnSpPr>
                  <a:stCxn id="57" idx="6"/>
                  <a:endCxn id="58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 стрелкой 72">
                  <a:extLst>
                    <a:ext uri="{FF2B5EF4-FFF2-40B4-BE49-F238E27FC236}">
                      <a16:creationId xmlns:a16="http://schemas.microsoft.com/office/drawing/2014/main" id="{3DA935CF-E06D-A19F-F927-E037292A92E8}"/>
                    </a:ext>
                  </a:extLst>
                </p:cNvPr>
                <p:cNvCxnSpPr>
                  <a:stCxn id="58" idx="5"/>
                  <a:endCxn id="55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F0B8F66-97BF-B59A-C183-7738C051B61C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C82C7C7-64D0-E568-0D1D-3D501D9AFA21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0070142-DB5F-1242-8965-18E9620228B8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F99F5-8F3E-65E4-9C56-B2D7536943CC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04D2BE-9533-3F57-FC2F-D1418B0CBAE5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5E1D54E-255D-9B29-E248-53C8C5FE54D7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1160680-AA8F-DDBD-F515-2A40FFAD4B54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EB8823E-F53A-CBDC-A4EB-45F646D424B9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16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3F4E91B7-CCBB-339C-523C-5DBE23D756B9}"/>
                  </a:ext>
                </a:extLst>
              </p:cNvPr>
              <p:cNvCxnSpPr>
                <a:stCxn id="57" idx="2"/>
                <a:endCxn id="52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7D81D4FB-1C94-A8BE-02D3-B9CA86C17964}"/>
                  </a:ext>
                </a:extLst>
              </p:cNvPr>
              <p:cNvCxnSpPr>
                <a:stCxn id="58" idx="1"/>
                <a:endCxn id="57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07AC709B-5648-301C-AF4E-239CBDB2520C}"/>
                  </a:ext>
                </a:extLst>
              </p:cNvPr>
              <p:cNvCxnSpPr>
                <a:stCxn id="53" idx="3"/>
                <a:endCxn id="52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D223B4B6-5D7F-127D-65F8-2E267D443FB4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69F48728-B458-310B-6BEA-F4CA164F935F}"/>
                  </a:ext>
                </a:extLst>
              </p:cNvPr>
              <p:cNvCxnSpPr>
                <a:stCxn id="60" idx="3"/>
                <a:endCxn id="59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BED926A7-B436-1728-CAEB-14740D7213B3}"/>
                  </a:ext>
                </a:extLst>
              </p:cNvPr>
              <p:cNvCxnSpPr>
                <a:stCxn id="59" idx="2"/>
                <a:endCxn id="53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7F509317-9F56-A969-74A2-6336A7966B78}"/>
                  </a:ext>
                </a:extLst>
              </p:cNvPr>
              <p:cNvCxnSpPr>
                <a:stCxn id="55" idx="0"/>
                <a:endCxn id="58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0737855F-472E-BA85-C3EE-4D6AAE7E5241}"/>
                  </a:ext>
                </a:extLst>
              </p:cNvPr>
              <p:cNvCxnSpPr>
                <a:stCxn id="56" idx="1"/>
                <a:endCxn id="55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D5703FC6-58D6-EE0D-8E03-9D47C962A102}"/>
                  </a:ext>
                </a:extLst>
              </p:cNvPr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5EE45A-1419-4917-6E6B-ABA580EF5C70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C8507-2149-A2C3-A01B-9863924BB395}"/>
                  </a:ext>
                </a:extLst>
              </p:cNvPr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DF1FE1-CB3D-E993-05A0-515BD3D68E55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76B420-403E-3596-4616-D997952B1CE8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B8F0111-90A7-1CCE-79CE-A1558B726A19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75143D-6693-0FD6-F8D8-A107B629969F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78DF30-9889-7500-182D-A22ACF5220A8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EA73B5-F000-D963-DB4D-6CE12C67C770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352760-4DEC-5887-17D1-B9CBF192B63A}"/>
                  </a:ext>
                </a:extLst>
              </p:cNvPr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04B37D9C-D2EB-34E2-5794-3FDC96B83C1C}"/>
              </a:ext>
            </a:extLst>
          </p:cNvPr>
          <p:cNvGrpSpPr/>
          <p:nvPr/>
        </p:nvGrpSpPr>
        <p:grpSpPr>
          <a:xfrm>
            <a:off x="6988021" y="1279436"/>
            <a:ext cx="4746852" cy="1855694"/>
            <a:chOff x="6349754" y="1037290"/>
            <a:chExt cx="4746852" cy="1855694"/>
          </a:xfrm>
        </p:grpSpPr>
        <p:grpSp>
          <p:nvGrpSpPr>
            <p:cNvPr id="85" name="Группа 84">
              <a:extLst>
                <a:ext uri="{FF2B5EF4-FFF2-40B4-BE49-F238E27FC236}">
                  <a16:creationId xmlns:a16="http://schemas.microsoft.com/office/drawing/2014/main" id="{40E3EFA7-3D40-D256-E078-4BAD536D4467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1855694"/>
              <a:chOff x="1349148" y="4426226"/>
              <a:chExt cx="4746852" cy="1855694"/>
            </a:xfrm>
          </p:grpSpPr>
          <p:sp>
            <p:nvSpPr>
              <p:cNvPr id="104" name="Овал 103">
                <a:extLst>
                  <a:ext uri="{FF2B5EF4-FFF2-40B4-BE49-F238E27FC236}">
                    <a16:creationId xmlns:a16="http://schemas.microsoft.com/office/drawing/2014/main" id="{8A7069D2-0B61-AFF7-9E03-D1B48BFDC3D7}"/>
                  </a:ext>
                </a:extLst>
              </p:cNvPr>
              <p:cNvSpPr/>
              <p:nvPr/>
            </p:nvSpPr>
            <p:spPr>
              <a:xfrm>
                <a:off x="1349148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05" name="Овал 104">
                <a:extLst>
                  <a:ext uri="{FF2B5EF4-FFF2-40B4-BE49-F238E27FC236}">
                    <a16:creationId xmlns:a16="http://schemas.microsoft.com/office/drawing/2014/main" id="{D8FDB567-7D54-6B53-570E-3249CAF45203}"/>
                  </a:ext>
                </a:extLst>
              </p:cNvPr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06" name="Овал 105">
                <a:extLst>
                  <a:ext uri="{FF2B5EF4-FFF2-40B4-BE49-F238E27FC236}">
                    <a16:creationId xmlns:a16="http://schemas.microsoft.com/office/drawing/2014/main" id="{21528A0F-96C1-49F5-EFF5-B8041CBC56A1}"/>
                  </a:ext>
                </a:extLst>
              </p:cNvPr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07" name="Овал 106">
                <a:extLst>
                  <a:ext uri="{FF2B5EF4-FFF2-40B4-BE49-F238E27FC236}">
                    <a16:creationId xmlns:a16="http://schemas.microsoft.com/office/drawing/2014/main" id="{18544217-0DCD-215A-491B-FA465FC403A2}"/>
                  </a:ext>
                </a:extLst>
              </p:cNvPr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FCD7393B-FA94-04DB-03C3-688474CD39B3}"/>
                  </a:ext>
                </a:extLst>
              </p:cNvPr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09" name="Овал 108">
                <a:extLst>
                  <a:ext uri="{FF2B5EF4-FFF2-40B4-BE49-F238E27FC236}">
                    <a16:creationId xmlns:a16="http://schemas.microsoft.com/office/drawing/2014/main" id="{FB915F46-AFA5-97F4-F933-A1CD8B16B23D}"/>
                  </a:ext>
                </a:extLst>
              </p:cNvPr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FEFDE7DE-6170-0623-838A-FCE8B80D13A1}"/>
                  </a:ext>
                </a:extLst>
              </p:cNvPr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11" name="Овал 110">
                <a:extLst>
                  <a:ext uri="{FF2B5EF4-FFF2-40B4-BE49-F238E27FC236}">
                    <a16:creationId xmlns:a16="http://schemas.microsoft.com/office/drawing/2014/main" id="{85892F1C-84A0-E43C-F71B-F28763A74A89}"/>
                  </a:ext>
                </a:extLst>
              </p:cNvPr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115" name="Прямая со стрелкой 114">
                <a:extLst>
                  <a:ext uri="{FF2B5EF4-FFF2-40B4-BE49-F238E27FC236}">
                    <a16:creationId xmlns:a16="http://schemas.microsoft.com/office/drawing/2014/main" id="{BC4A97BA-FF34-9FBE-1257-EF8991FB519F}"/>
                  </a:ext>
                </a:extLst>
              </p:cNvPr>
              <p:cNvCxnSpPr>
                <a:stCxn id="105" idx="5"/>
                <a:endCxn id="110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>
                <a:extLst>
                  <a:ext uri="{FF2B5EF4-FFF2-40B4-BE49-F238E27FC236}">
                    <a16:creationId xmlns:a16="http://schemas.microsoft.com/office/drawing/2014/main" id="{D64C4843-DEB5-EA90-1A10-9753FF6BA227}"/>
                  </a:ext>
                </a:extLst>
              </p:cNvPr>
              <p:cNvCxnSpPr>
                <a:stCxn id="110" idx="6"/>
                <a:endCxn id="111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>
                <a:extLst>
                  <a:ext uri="{FF2B5EF4-FFF2-40B4-BE49-F238E27FC236}">
                    <a16:creationId xmlns:a16="http://schemas.microsoft.com/office/drawing/2014/main" id="{629EE825-617A-8624-7262-B976D838CE38}"/>
                  </a:ext>
                </a:extLst>
              </p:cNvPr>
              <p:cNvCxnSpPr>
                <a:stCxn id="111" idx="7"/>
                <a:endCxn id="107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>
                <a:extLst>
                  <a:ext uri="{FF2B5EF4-FFF2-40B4-BE49-F238E27FC236}">
                    <a16:creationId xmlns:a16="http://schemas.microsoft.com/office/drawing/2014/main" id="{568FF328-67D1-8BBF-4881-BE919CA205BF}"/>
                  </a:ext>
                </a:extLst>
              </p:cNvPr>
              <p:cNvCxnSpPr>
                <a:cxnSpLocks/>
                <a:stCxn id="104" idx="0"/>
                <a:endCxn id="108" idx="3"/>
              </p:cNvCxnSpPr>
              <p:nvPr/>
            </p:nvCxnSpPr>
            <p:spPr>
              <a:xfrm flipV="1">
                <a:off x="1568784" y="4801166"/>
                <a:ext cx="465590" cy="35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>
                <a:extLst>
                  <a:ext uri="{FF2B5EF4-FFF2-40B4-BE49-F238E27FC236}">
                    <a16:creationId xmlns:a16="http://schemas.microsoft.com/office/drawing/2014/main" id="{4AFF5985-884C-D144-7B1A-53F7887116C9}"/>
                  </a:ext>
                </a:extLst>
              </p:cNvPr>
              <p:cNvCxnSpPr>
                <a:stCxn id="108" idx="6"/>
                <a:endCxn id="109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>
                <a:extLst>
                  <a:ext uri="{FF2B5EF4-FFF2-40B4-BE49-F238E27FC236}">
                    <a16:creationId xmlns:a16="http://schemas.microsoft.com/office/drawing/2014/main" id="{E7BF825A-4284-9F9E-2957-CC7CF68B2476}"/>
                  </a:ext>
                </a:extLst>
              </p:cNvPr>
              <p:cNvCxnSpPr>
                <a:cxnSpLocks/>
                <a:stCxn id="109" idx="5"/>
                <a:endCxn id="106" idx="0"/>
              </p:cNvCxnSpPr>
              <p:nvPr/>
            </p:nvCxnSpPr>
            <p:spPr>
              <a:xfrm>
                <a:off x="3889082" y="4801166"/>
                <a:ext cx="554827" cy="35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Скругленная соединительная линия 53">
              <a:extLst>
                <a:ext uri="{FF2B5EF4-FFF2-40B4-BE49-F238E27FC236}">
                  <a16:creationId xmlns:a16="http://schemas.microsoft.com/office/drawing/2014/main" id="{B4969F5D-6D1E-874D-BC9C-E1E110C9A643}"/>
                </a:ext>
              </a:extLst>
            </p:cNvPr>
            <p:cNvCxnSpPr>
              <a:cxnSpLocks/>
              <a:stCxn id="105" idx="0"/>
              <a:endCxn id="104" idx="7"/>
            </p:cNvCxnSpPr>
            <p:nvPr/>
          </p:nvCxnSpPr>
          <p:spPr>
            <a:xfrm rot="16200000" flipH="1" flipV="1">
              <a:off x="7327092" y="1161034"/>
              <a:ext cx="64330" cy="1269124"/>
            </a:xfrm>
            <a:prstGeom prst="curvedConnector3">
              <a:avLst>
                <a:gd name="adj1" fmla="val -35535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кругленная соединительная линия 216">
              <a:extLst>
                <a:ext uri="{FF2B5EF4-FFF2-40B4-BE49-F238E27FC236}">
                  <a16:creationId xmlns:a16="http://schemas.microsoft.com/office/drawing/2014/main" id="{895ADB2E-491F-E0B5-3B2C-940E85499AF9}"/>
                </a:ext>
              </a:extLst>
            </p:cNvPr>
            <p:cNvCxnSpPr>
              <a:cxnSpLocks/>
              <a:stCxn id="107" idx="1"/>
              <a:endCxn id="106" idx="7"/>
            </p:cNvCxnSpPr>
            <p:nvPr/>
          </p:nvCxnSpPr>
          <p:spPr>
            <a:xfrm rot="16200000" flipV="1">
              <a:off x="10160743" y="1266838"/>
              <a:ext cx="12700" cy="1121845"/>
            </a:xfrm>
            <a:prstGeom prst="curvedConnector3">
              <a:avLst>
                <a:gd name="adj1" fmla="val 230653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Скругленная соединительная линия 217">
              <a:extLst>
                <a:ext uri="{FF2B5EF4-FFF2-40B4-BE49-F238E27FC236}">
                  <a16:creationId xmlns:a16="http://schemas.microsoft.com/office/drawing/2014/main" id="{8D97C475-77F2-B61A-6830-9857564CCB48}"/>
                </a:ext>
              </a:extLst>
            </p:cNvPr>
            <p:cNvCxnSpPr>
              <a:cxnSpLocks/>
              <a:stCxn id="106" idx="1"/>
              <a:endCxn id="105" idx="0"/>
            </p:cNvCxnSpPr>
            <p:nvPr/>
          </p:nvCxnSpPr>
          <p:spPr>
            <a:xfrm rot="16200000" flipV="1">
              <a:off x="8609349" y="1147901"/>
              <a:ext cx="64330" cy="1295390"/>
            </a:xfrm>
            <a:prstGeom prst="curvedConnector3">
              <a:avLst>
                <a:gd name="adj1" fmla="val 45535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Стрелка: вправо 134">
            <a:extLst>
              <a:ext uri="{FF2B5EF4-FFF2-40B4-BE49-F238E27FC236}">
                <a16:creationId xmlns:a16="http://schemas.microsoft.com/office/drawing/2014/main" id="{36A7C3C7-2CEA-75BC-0200-6E19978FEF0E}"/>
              </a:ext>
            </a:extLst>
          </p:cNvPr>
          <p:cNvSpPr/>
          <p:nvPr/>
        </p:nvSpPr>
        <p:spPr>
          <a:xfrm>
            <a:off x="5595305" y="2048232"/>
            <a:ext cx="746228" cy="2764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pSp>
        <p:nvGrpSpPr>
          <p:cNvPr id="348" name="Группа 347">
            <a:extLst>
              <a:ext uri="{FF2B5EF4-FFF2-40B4-BE49-F238E27FC236}">
                <a16:creationId xmlns:a16="http://schemas.microsoft.com/office/drawing/2014/main" id="{18CEBD04-9BA0-A825-2A2C-408429148A61}"/>
              </a:ext>
            </a:extLst>
          </p:cNvPr>
          <p:cNvGrpSpPr/>
          <p:nvPr/>
        </p:nvGrpSpPr>
        <p:grpSpPr>
          <a:xfrm>
            <a:off x="100149" y="5999751"/>
            <a:ext cx="7442314" cy="558014"/>
            <a:chOff x="158123" y="6244479"/>
            <a:chExt cx="7442314" cy="558014"/>
          </a:xfrm>
        </p:grpSpPr>
        <p:grpSp>
          <p:nvGrpSpPr>
            <p:cNvPr id="148" name="Группа 147">
              <a:extLst>
                <a:ext uri="{FF2B5EF4-FFF2-40B4-BE49-F238E27FC236}">
                  <a16:creationId xmlns:a16="http://schemas.microsoft.com/office/drawing/2014/main" id="{FB0D4ED4-2E09-CEB8-3278-41332A93FDCA}"/>
                </a:ext>
              </a:extLst>
            </p:cNvPr>
            <p:cNvGrpSpPr/>
            <p:nvPr/>
          </p:nvGrpSpPr>
          <p:grpSpPr>
            <a:xfrm>
              <a:off x="158123" y="6244479"/>
              <a:ext cx="6324617" cy="558014"/>
              <a:chOff x="8248283" y="45556"/>
              <a:chExt cx="6324617" cy="558014"/>
            </a:xfrm>
          </p:grpSpPr>
          <p:sp>
            <p:nvSpPr>
              <p:cNvPr id="149" name="Овал 148">
                <a:extLst>
                  <a:ext uri="{FF2B5EF4-FFF2-40B4-BE49-F238E27FC236}">
                    <a16:creationId xmlns:a16="http://schemas.microsoft.com/office/drawing/2014/main" id="{F9080B6A-7A59-E3A4-5739-7AAABDD3434E}"/>
                  </a:ext>
                </a:extLst>
              </p:cNvPr>
              <p:cNvSpPr/>
              <p:nvPr/>
            </p:nvSpPr>
            <p:spPr>
              <a:xfrm>
                <a:off x="8248283" y="155622"/>
                <a:ext cx="476749" cy="43913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50" name="Овал 149">
                <a:extLst>
                  <a:ext uri="{FF2B5EF4-FFF2-40B4-BE49-F238E27FC236}">
                    <a16:creationId xmlns:a16="http://schemas.microsoft.com/office/drawing/2014/main" id="{50ED0911-2E77-9514-59F6-AC48CF3E048D}"/>
                  </a:ext>
                </a:extLst>
              </p:cNvPr>
              <p:cNvSpPr/>
              <p:nvPr/>
            </p:nvSpPr>
            <p:spPr>
              <a:xfrm>
                <a:off x="9163344" y="155622"/>
                <a:ext cx="476749" cy="43913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51" name="Овал 150">
                <a:extLst>
                  <a:ext uri="{FF2B5EF4-FFF2-40B4-BE49-F238E27FC236}">
                    <a16:creationId xmlns:a16="http://schemas.microsoft.com/office/drawing/2014/main" id="{15E272CB-17BE-3BC1-871F-492FD275D180}"/>
                  </a:ext>
                </a:extLst>
              </p:cNvPr>
              <p:cNvSpPr/>
              <p:nvPr/>
            </p:nvSpPr>
            <p:spPr>
              <a:xfrm>
                <a:off x="10026850" y="164438"/>
                <a:ext cx="476749" cy="43913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A35340B7-0420-FE0A-BA5E-4FF3B9F4DF96}"/>
                  </a:ext>
                </a:extLst>
              </p:cNvPr>
              <p:cNvSpPr/>
              <p:nvPr/>
            </p:nvSpPr>
            <p:spPr>
              <a:xfrm>
                <a:off x="14096151" y="128499"/>
                <a:ext cx="476749" cy="43913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C788474-8ADC-0AA1-F92F-114D40301A5B}"/>
                  </a:ext>
                </a:extLst>
              </p:cNvPr>
              <p:cNvSpPr txBox="1"/>
              <p:nvPr/>
            </p:nvSpPr>
            <p:spPr>
              <a:xfrm>
                <a:off x="8793554" y="455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D1C9BB9-A082-414F-ED67-9BD0DE493292}"/>
                  </a:ext>
                </a:extLst>
              </p:cNvPr>
              <p:cNvSpPr txBox="1"/>
              <p:nvPr/>
            </p:nvSpPr>
            <p:spPr>
              <a:xfrm>
                <a:off x="9684312" y="7048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cxnSp>
            <p:nvCxnSpPr>
              <p:cNvPr id="156" name="Прямая со стрелкой 155">
                <a:extLst>
                  <a:ext uri="{FF2B5EF4-FFF2-40B4-BE49-F238E27FC236}">
                    <a16:creationId xmlns:a16="http://schemas.microsoft.com/office/drawing/2014/main" id="{4627132B-AD30-4A08-4A9B-071B1442BD7B}"/>
                  </a:ext>
                </a:extLst>
              </p:cNvPr>
              <p:cNvCxnSpPr>
                <a:endCxn id="150" idx="2"/>
              </p:cNvCxnSpPr>
              <p:nvPr/>
            </p:nvCxnSpPr>
            <p:spPr>
              <a:xfrm>
                <a:off x="8749399" y="375188"/>
                <a:ext cx="41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 стрелкой 156">
                <a:extLst>
                  <a:ext uri="{FF2B5EF4-FFF2-40B4-BE49-F238E27FC236}">
                    <a16:creationId xmlns:a16="http://schemas.microsoft.com/office/drawing/2014/main" id="{BAD6B6BF-F356-AF36-BB5C-2B2A3F6B26AA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>
                <a:off x="9640093" y="375188"/>
                <a:ext cx="386757" cy="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99687CD-1778-9313-10C3-5B485927AD29}"/>
                  </a:ext>
                </a:extLst>
              </p:cNvPr>
              <p:cNvSpPr txBox="1"/>
              <p:nvPr/>
            </p:nvSpPr>
            <p:spPr>
              <a:xfrm>
                <a:off x="10512904" y="7998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432C430-3D08-1E26-3859-DE8A51D8BD55}"/>
                    </a:ext>
                  </a:extLst>
                </p:cNvPr>
                <p:cNvSpPr txBox="1"/>
                <p:nvPr/>
              </p:nvSpPr>
              <p:spPr>
                <a:xfrm>
                  <a:off x="6646214" y="6363361"/>
                  <a:ext cx="954223" cy="4240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</m:oMath>
                  </a14:m>
                  <a:r>
                    <a:rPr lang="en-US" dirty="0"/>
                    <a:t>=1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432C430-3D08-1E26-3859-DE8A51D8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214" y="6363361"/>
                  <a:ext cx="954223" cy="424027"/>
                </a:xfrm>
                <a:prstGeom prst="rect">
                  <a:avLst/>
                </a:prstGeom>
                <a:blipFill>
                  <a:blip r:embed="rId4"/>
                  <a:stretch>
                    <a:fillRect t="-1449" b="-1739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5644C848-5994-FBF3-4FD3-7AD7A2477303}"/>
                </a:ext>
              </a:extLst>
            </p:cNvPr>
            <p:cNvSpPr/>
            <p:nvPr/>
          </p:nvSpPr>
          <p:spPr>
            <a:xfrm>
              <a:off x="2672818" y="6360317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53C09E55-B7E2-9155-8C20-AF755BE62719}"/>
                </a:ext>
              </a:extLst>
            </p:cNvPr>
            <p:cNvSpPr/>
            <p:nvPr/>
          </p:nvSpPr>
          <p:spPr>
            <a:xfrm>
              <a:off x="3515109" y="6355166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D242F7EB-9D09-5A72-2CBB-DE1F5FB45CC5}"/>
                </a:ext>
              </a:extLst>
            </p:cNvPr>
            <p:cNvSpPr/>
            <p:nvPr/>
          </p:nvSpPr>
          <p:spPr>
            <a:xfrm>
              <a:off x="4313408" y="6350450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2B9223C3-3103-6F09-5440-AD6C366E416E}"/>
                </a:ext>
              </a:extLst>
            </p:cNvPr>
            <p:cNvSpPr/>
            <p:nvPr/>
          </p:nvSpPr>
          <p:spPr>
            <a:xfrm>
              <a:off x="5187498" y="6345939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327" name="Прямая со стрелкой 326">
              <a:extLst>
                <a:ext uri="{FF2B5EF4-FFF2-40B4-BE49-F238E27FC236}">
                  <a16:creationId xmlns:a16="http://schemas.microsoft.com/office/drawing/2014/main" id="{EEF8845E-B1BF-5BB0-5422-8C692C114AE7}"/>
                </a:ext>
              </a:extLst>
            </p:cNvPr>
            <p:cNvCxnSpPr>
              <a:cxnSpLocks/>
              <a:stCxn id="151" idx="6"/>
              <a:endCxn id="323" idx="2"/>
            </p:cNvCxnSpPr>
            <p:nvPr/>
          </p:nvCxnSpPr>
          <p:spPr>
            <a:xfrm flipV="1">
              <a:off x="2413439" y="6579883"/>
              <a:ext cx="259379" cy="3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Прямая со стрелкой 329">
              <a:extLst>
                <a:ext uri="{FF2B5EF4-FFF2-40B4-BE49-F238E27FC236}">
                  <a16:creationId xmlns:a16="http://schemas.microsoft.com/office/drawing/2014/main" id="{2D40E4F4-EDF7-501E-458D-2534B9F73A80}"/>
                </a:ext>
              </a:extLst>
            </p:cNvPr>
            <p:cNvCxnSpPr>
              <a:cxnSpLocks/>
              <a:stCxn id="323" idx="6"/>
              <a:endCxn id="324" idx="2"/>
            </p:cNvCxnSpPr>
            <p:nvPr/>
          </p:nvCxnSpPr>
          <p:spPr>
            <a:xfrm flipV="1">
              <a:off x="3149567" y="6574732"/>
              <a:ext cx="365542" cy="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>
              <a:extLst>
                <a:ext uri="{FF2B5EF4-FFF2-40B4-BE49-F238E27FC236}">
                  <a16:creationId xmlns:a16="http://schemas.microsoft.com/office/drawing/2014/main" id="{D5CDAE80-5E02-22E0-2592-20B61A3AA12D}"/>
                </a:ext>
              </a:extLst>
            </p:cNvPr>
            <p:cNvCxnSpPr>
              <a:cxnSpLocks/>
              <a:stCxn id="324" idx="6"/>
              <a:endCxn id="325" idx="2"/>
            </p:cNvCxnSpPr>
            <p:nvPr/>
          </p:nvCxnSpPr>
          <p:spPr>
            <a:xfrm flipV="1">
              <a:off x="3991858" y="6570016"/>
              <a:ext cx="321550" cy="4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Прямая со стрелкой 335">
              <a:extLst>
                <a:ext uri="{FF2B5EF4-FFF2-40B4-BE49-F238E27FC236}">
                  <a16:creationId xmlns:a16="http://schemas.microsoft.com/office/drawing/2014/main" id="{1AC471E7-87E0-FF3B-0CA1-C33F51C07F79}"/>
                </a:ext>
              </a:extLst>
            </p:cNvPr>
            <p:cNvCxnSpPr>
              <a:cxnSpLocks/>
              <a:stCxn id="325" idx="6"/>
              <a:endCxn id="326" idx="2"/>
            </p:cNvCxnSpPr>
            <p:nvPr/>
          </p:nvCxnSpPr>
          <p:spPr>
            <a:xfrm flipV="1">
              <a:off x="4790157" y="6565505"/>
              <a:ext cx="397341" cy="4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Прямая со стрелкой 338">
              <a:extLst>
                <a:ext uri="{FF2B5EF4-FFF2-40B4-BE49-F238E27FC236}">
                  <a16:creationId xmlns:a16="http://schemas.microsoft.com/office/drawing/2014/main" id="{1A4E4A31-81F2-5485-8E13-D70E7F5C0965}"/>
                </a:ext>
              </a:extLst>
            </p:cNvPr>
            <p:cNvCxnSpPr>
              <a:cxnSpLocks/>
              <a:stCxn id="326" idx="6"/>
              <a:endCxn id="152" idx="2"/>
            </p:cNvCxnSpPr>
            <p:nvPr/>
          </p:nvCxnSpPr>
          <p:spPr>
            <a:xfrm flipV="1">
              <a:off x="5664247" y="6546988"/>
              <a:ext cx="341744" cy="1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23765D0-34C1-9C1A-780B-DFA991DC4F14}"/>
                </a:ext>
              </a:extLst>
            </p:cNvPr>
            <p:cNvSpPr txBox="1"/>
            <p:nvPr/>
          </p:nvSpPr>
          <p:spPr>
            <a:xfrm>
              <a:off x="3176001" y="62876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63B2BB41-C8F3-71CB-A624-194411337824}"/>
                </a:ext>
              </a:extLst>
            </p:cNvPr>
            <p:cNvSpPr txBox="1"/>
            <p:nvPr/>
          </p:nvSpPr>
          <p:spPr>
            <a:xfrm>
              <a:off x="3989143" y="625576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FAFA55D0-43B3-FFFF-76F3-12CD894B81F8}"/>
                </a:ext>
              </a:extLst>
            </p:cNvPr>
            <p:cNvSpPr txBox="1"/>
            <p:nvPr/>
          </p:nvSpPr>
          <p:spPr>
            <a:xfrm>
              <a:off x="4819048" y="6262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C35ED04-7FDD-81CF-45D0-51A06DF3614A}"/>
                </a:ext>
              </a:extLst>
            </p:cNvPr>
            <p:cNvSpPr txBox="1"/>
            <p:nvPr/>
          </p:nvSpPr>
          <p:spPr>
            <a:xfrm>
              <a:off x="5648953" y="6262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grpSp>
        <p:nvGrpSpPr>
          <p:cNvPr id="349" name="Группа 348">
            <a:extLst>
              <a:ext uri="{FF2B5EF4-FFF2-40B4-BE49-F238E27FC236}">
                <a16:creationId xmlns:a16="http://schemas.microsoft.com/office/drawing/2014/main" id="{8EDBE1CC-1613-BE44-ED40-F59B0022DC7B}"/>
              </a:ext>
            </a:extLst>
          </p:cNvPr>
          <p:cNvGrpSpPr/>
          <p:nvPr/>
        </p:nvGrpSpPr>
        <p:grpSpPr>
          <a:xfrm>
            <a:off x="6843917" y="3117342"/>
            <a:ext cx="4746852" cy="2699776"/>
            <a:chOff x="6349754" y="613499"/>
            <a:chExt cx="4746852" cy="2699776"/>
          </a:xfrm>
        </p:grpSpPr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55F6FAFA-EB1D-A5A5-01FA-0BB0A21B6ADE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351" name="Группа 350">
              <a:extLst>
                <a:ext uri="{FF2B5EF4-FFF2-40B4-BE49-F238E27FC236}">
                  <a16:creationId xmlns:a16="http://schemas.microsoft.com/office/drawing/2014/main" id="{82B5B5FC-FE50-FCE8-AA11-B9D8855FD084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352" name="Группа 351">
                <a:extLst>
                  <a:ext uri="{FF2B5EF4-FFF2-40B4-BE49-F238E27FC236}">
                    <a16:creationId xmlns:a16="http://schemas.microsoft.com/office/drawing/2014/main" id="{6963663D-3BC5-E22C-11E6-37296EDE4C08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374" name="Овал 373">
                  <a:extLst>
                    <a:ext uri="{FF2B5EF4-FFF2-40B4-BE49-F238E27FC236}">
                      <a16:creationId xmlns:a16="http://schemas.microsoft.com/office/drawing/2014/main" id="{B3ECAD45-7B22-DF55-0D24-3CC4E04CC876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375" name="Овал 374">
                  <a:extLst>
                    <a:ext uri="{FF2B5EF4-FFF2-40B4-BE49-F238E27FC236}">
                      <a16:creationId xmlns:a16="http://schemas.microsoft.com/office/drawing/2014/main" id="{A03D9E1C-F1DB-2AB7-AA3F-C7A5111FE6C8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376" name="Овал 375">
                  <a:extLst>
                    <a:ext uri="{FF2B5EF4-FFF2-40B4-BE49-F238E27FC236}">
                      <a16:creationId xmlns:a16="http://schemas.microsoft.com/office/drawing/2014/main" id="{3CFC13F4-2535-D97C-452B-5DD8ADEF5DE4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377" name="Овал 376">
                  <a:extLst>
                    <a:ext uri="{FF2B5EF4-FFF2-40B4-BE49-F238E27FC236}">
                      <a16:creationId xmlns:a16="http://schemas.microsoft.com/office/drawing/2014/main" id="{4CDD5E07-7F9D-61BD-0C0E-E6A088081634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378" name="Овал 377">
                  <a:extLst>
                    <a:ext uri="{FF2B5EF4-FFF2-40B4-BE49-F238E27FC236}">
                      <a16:creationId xmlns:a16="http://schemas.microsoft.com/office/drawing/2014/main" id="{4BAED655-B1BE-E15B-FF32-1218877A25AC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379" name="Овал 378">
                  <a:extLst>
                    <a:ext uri="{FF2B5EF4-FFF2-40B4-BE49-F238E27FC236}">
                      <a16:creationId xmlns:a16="http://schemas.microsoft.com/office/drawing/2014/main" id="{C00AB9B3-B421-CC75-6A65-7E882DE2A08A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380" name="Овал 379">
                  <a:extLst>
                    <a:ext uri="{FF2B5EF4-FFF2-40B4-BE49-F238E27FC236}">
                      <a16:creationId xmlns:a16="http://schemas.microsoft.com/office/drawing/2014/main" id="{2BEE0347-6D42-FA46-F296-F2FD8E6CF880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381" name="Овал 380">
                  <a:extLst>
                    <a:ext uri="{FF2B5EF4-FFF2-40B4-BE49-F238E27FC236}">
                      <a16:creationId xmlns:a16="http://schemas.microsoft.com/office/drawing/2014/main" id="{3F67B31B-66E7-567D-F3D3-BB216F0AF29E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382" name="Прямая со стрелкой 381">
                  <a:extLst>
                    <a:ext uri="{FF2B5EF4-FFF2-40B4-BE49-F238E27FC236}">
                      <a16:creationId xmlns:a16="http://schemas.microsoft.com/office/drawing/2014/main" id="{CF60F5B7-7494-925E-51C6-6A87BAEB7E85}"/>
                    </a:ext>
                  </a:extLst>
                </p:cNvPr>
                <p:cNvCxnSpPr>
                  <a:stCxn id="374" idx="6"/>
                  <a:endCxn id="375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Прямая со стрелкой 382">
                  <a:extLst>
                    <a:ext uri="{FF2B5EF4-FFF2-40B4-BE49-F238E27FC236}">
                      <a16:creationId xmlns:a16="http://schemas.microsoft.com/office/drawing/2014/main" id="{217147EC-A596-41AC-046A-D3337842431D}"/>
                    </a:ext>
                  </a:extLst>
                </p:cNvPr>
                <p:cNvCxnSpPr>
                  <a:stCxn id="375" idx="6"/>
                  <a:endCxn id="376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Прямая со стрелкой 383">
                  <a:extLst>
                    <a:ext uri="{FF2B5EF4-FFF2-40B4-BE49-F238E27FC236}">
                      <a16:creationId xmlns:a16="http://schemas.microsoft.com/office/drawing/2014/main" id="{5C384C10-CF86-7BC4-1BD8-80CC0AE947E1}"/>
                    </a:ext>
                  </a:extLst>
                </p:cNvPr>
                <p:cNvCxnSpPr>
                  <a:stCxn id="376" idx="6"/>
                  <a:endCxn id="377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Прямая со стрелкой 384">
                  <a:extLst>
                    <a:ext uri="{FF2B5EF4-FFF2-40B4-BE49-F238E27FC236}">
                      <a16:creationId xmlns:a16="http://schemas.microsoft.com/office/drawing/2014/main" id="{F05060FB-9827-712C-6224-70F357CD5DF7}"/>
                    </a:ext>
                  </a:extLst>
                </p:cNvPr>
                <p:cNvCxnSpPr>
                  <a:stCxn id="375" idx="5"/>
                  <a:endCxn id="380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Прямая со стрелкой 385">
                  <a:extLst>
                    <a:ext uri="{FF2B5EF4-FFF2-40B4-BE49-F238E27FC236}">
                      <a16:creationId xmlns:a16="http://schemas.microsoft.com/office/drawing/2014/main" id="{496F0873-A525-3E4E-0F1E-EB84C485B81C}"/>
                    </a:ext>
                  </a:extLst>
                </p:cNvPr>
                <p:cNvCxnSpPr>
                  <a:stCxn id="380" idx="6"/>
                  <a:endCxn id="381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Прямая со стрелкой 386">
                  <a:extLst>
                    <a:ext uri="{FF2B5EF4-FFF2-40B4-BE49-F238E27FC236}">
                      <a16:creationId xmlns:a16="http://schemas.microsoft.com/office/drawing/2014/main" id="{8FC8B4CB-8135-3E87-1895-B7741E43C466}"/>
                    </a:ext>
                  </a:extLst>
                </p:cNvPr>
                <p:cNvCxnSpPr>
                  <a:stCxn id="381" idx="7"/>
                  <a:endCxn id="377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Прямая со стрелкой 387">
                  <a:extLst>
                    <a:ext uri="{FF2B5EF4-FFF2-40B4-BE49-F238E27FC236}">
                      <a16:creationId xmlns:a16="http://schemas.microsoft.com/office/drawing/2014/main" id="{66E95A19-6AFF-3CF8-152F-E05FB22F96E5}"/>
                    </a:ext>
                  </a:extLst>
                </p:cNvPr>
                <p:cNvCxnSpPr>
                  <a:stCxn id="374" idx="0"/>
                  <a:endCxn id="378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Прямая со стрелкой 388">
                  <a:extLst>
                    <a:ext uri="{FF2B5EF4-FFF2-40B4-BE49-F238E27FC236}">
                      <a16:creationId xmlns:a16="http://schemas.microsoft.com/office/drawing/2014/main" id="{A9607CC2-E0A7-C230-7615-45B64CC8FC7C}"/>
                    </a:ext>
                  </a:extLst>
                </p:cNvPr>
                <p:cNvCxnSpPr>
                  <a:stCxn id="378" idx="6"/>
                  <a:endCxn id="379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Прямая со стрелкой 389">
                  <a:extLst>
                    <a:ext uri="{FF2B5EF4-FFF2-40B4-BE49-F238E27FC236}">
                      <a16:creationId xmlns:a16="http://schemas.microsoft.com/office/drawing/2014/main" id="{82C20AFA-F8AB-6675-3694-7D8DA4CD2FCE}"/>
                    </a:ext>
                  </a:extLst>
                </p:cNvPr>
                <p:cNvCxnSpPr>
                  <a:stCxn id="379" idx="5"/>
                  <a:endCxn id="376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BE26DCB6-72E4-B88E-62F8-0769BB641BBA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1C5A0369-7711-421F-D2EE-7A2101331DE3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5E7509C8-A205-7FCE-F520-8387763B95C0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BB35C98E-577B-CFFF-9811-7133181D86B8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7D4A0CBD-C111-38BB-A236-7D8A218D0FB3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E8B64027-27CB-C908-7157-8CBC55DB09B6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B490B002-B11F-F4BF-97B0-7DEAB672D623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F5FA7769-F87A-F1EC-114E-0597E2C67B32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353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2626F233-2E41-141B-DDBA-7ACFD961AA26}"/>
                  </a:ext>
                </a:extLst>
              </p:cNvPr>
              <p:cNvCxnSpPr>
                <a:stCxn id="378" idx="2"/>
                <a:endCxn id="374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AE11A85E-129F-7C76-307E-6B4CB9B6C3D1}"/>
                  </a:ext>
                </a:extLst>
              </p:cNvPr>
              <p:cNvCxnSpPr>
                <a:stCxn id="379" idx="1"/>
                <a:endCxn id="378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6676C4D6-1AA5-9D2F-67DA-A9994F613D4B}"/>
                  </a:ext>
                </a:extLst>
              </p:cNvPr>
              <p:cNvCxnSpPr>
                <a:stCxn id="375" idx="3"/>
                <a:endCxn id="374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D7CA1431-AF86-3DF1-EC70-F791C3094B65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D2544194-534A-4A9A-D270-E534B56165C5}"/>
                  </a:ext>
                </a:extLst>
              </p:cNvPr>
              <p:cNvCxnSpPr>
                <a:stCxn id="381" idx="3"/>
                <a:endCxn id="380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ABD3E377-3BAF-F601-F672-90D9FDCCE235}"/>
                  </a:ext>
                </a:extLst>
              </p:cNvPr>
              <p:cNvCxnSpPr>
                <a:stCxn id="380" idx="2"/>
                <a:endCxn id="375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33E7D1B0-A117-9B07-7012-A0D46804E60F}"/>
                  </a:ext>
                </a:extLst>
              </p:cNvPr>
              <p:cNvCxnSpPr>
                <a:stCxn id="376" idx="0"/>
                <a:endCxn id="379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7DAC99CF-B35C-5095-E4D3-DFF2C382234C}"/>
                  </a:ext>
                </a:extLst>
              </p:cNvPr>
              <p:cNvCxnSpPr>
                <a:stCxn id="377" idx="1"/>
                <a:endCxn id="376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48C87DE0-9B34-5722-8E63-3FF05BBECB31}"/>
                  </a:ext>
                </a:extLst>
              </p:cNvPr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9EBA3361-F261-3C7F-3006-6C0F21F6B932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6D2BE98C-58F1-3C64-8EE6-8B58A6908480}"/>
                  </a:ext>
                </a:extLst>
              </p:cNvPr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E9F915BD-6163-2771-936F-BD70293A0825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A01A38-F864-6302-5617-832CED50EF46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9B53C5A9-3705-4C5E-E1B2-2EEC9CB5D2D8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C737A14-1637-1CA0-9530-EAFDC6E2C8DE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2E4B830D-4241-F60C-3DFE-DA3689CA2594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5DB589AA-A23A-E1E2-67F8-A2BEF5DA9258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53C1A74D-C13C-CD12-9FDE-5643D26AFFF5}"/>
                  </a:ext>
                </a:extLst>
              </p:cNvPr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908C2AAF-F391-A59F-6A06-36DD44417665}"/>
                  </a:ext>
                </a:extLst>
              </p:cNvPr>
              <p:cNvSpPr txBox="1"/>
              <p:nvPr/>
            </p:nvSpPr>
            <p:spPr>
              <a:xfrm>
                <a:off x="8086912" y="5847580"/>
                <a:ext cx="3724283" cy="424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908C2AAF-F391-A59F-6A06-36DD4441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912" y="5847580"/>
                <a:ext cx="3724283" cy="42402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Стрелка: вправо 400">
            <a:extLst>
              <a:ext uri="{FF2B5EF4-FFF2-40B4-BE49-F238E27FC236}">
                <a16:creationId xmlns:a16="http://schemas.microsoft.com/office/drawing/2014/main" id="{DAFD56EA-408C-5255-AAEE-5CAF34065951}"/>
              </a:ext>
            </a:extLst>
          </p:cNvPr>
          <p:cNvSpPr/>
          <p:nvPr/>
        </p:nvSpPr>
        <p:spPr>
          <a:xfrm>
            <a:off x="5653474" y="4199290"/>
            <a:ext cx="746228" cy="2764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2752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40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Объект 371"/>
              <p:cNvSpPr txBox="1"/>
              <p:nvPr/>
            </p:nvSpPr>
            <p:spPr bwMode="auto">
              <a:xfrm>
                <a:off x="97434" y="388947"/>
                <a:ext cx="1177162" cy="5547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2" name="Объект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4" y="388947"/>
                <a:ext cx="1177162" cy="554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20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3" name="Рисунок 20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F49781D-10AB-B426-3C08-EC5B191F1175}"/>
              </a:ext>
            </a:extLst>
          </p:cNvPr>
          <p:cNvGrpSpPr/>
          <p:nvPr/>
        </p:nvGrpSpPr>
        <p:grpSpPr>
          <a:xfrm>
            <a:off x="452659" y="803969"/>
            <a:ext cx="4746852" cy="2699776"/>
            <a:chOff x="6349754" y="613499"/>
            <a:chExt cx="4746852" cy="26997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2C5D82-00C6-FB3D-00DD-6B23BB4E3E77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E87E4F43-2A8D-4137-B5B5-ABE3FE9F7323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16" name="Группа 15">
                <a:extLst>
                  <a:ext uri="{FF2B5EF4-FFF2-40B4-BE49-F238E27FC236}">
                    <a16:creationId xmlns:a16="http://schemas.microsoft.com/office/drawing/2014/main" id="{56C9988D-E206-855B-85C8-6F6C08EDEC32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738E148F-6EE5-7E43-0102-013B1C1AE76C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55" name="Овал 54">
                  <a:extLst>
                    <a:ext uri="{FF2B5EF4-FFF2-40B4-BE49-F238E27FC236}">
                      <a16:creationId xmlns:a16="http://schemas.microsoft.com/office/drawing/2014/main" id="{7F827196-E667-0CF5-446F-B1800E9AEF76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56" name="Овал 55">
                  <a:extLst>
                    <a:ext uri="{FF2B5EF4-FFF2-40B4-BE49-F238E27FC236}">
                      <a16:creationId xmlns:a16="http://schemas.microsoft.com/office/drawing/2014/main" id="{B0888FB7-49CE-5CD7-EA48-232460E16805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D074810A-39E9-2CF0-A992-B6E96D0C225D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598853AA-58CC-9BA6-9B76-9D06E6D5D8BF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C42050BC-6363-0ED1-46AA-39EF14EE57AC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F75A1A3E-F690-A7A4-5EE2-20AEFE9A75EA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61" name="Овал 60">
                  <a:extLst>
                    <a:ext uri="{FF2B5EF4-FFF2-40B4-BE49-F238E27FC236}">
                      <a16:creationId xmlns:a16="http://schemas.microsoft.com/office/drawing/2014/main" id="{0F1D02FD-5038-C09B-61CC-8CA15C2344A3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62" name="Прямая со стрелкой 61">
                  <a:extLst>
                    <a:ext uri="{FF2B5EF4-FFF2-40B4-BE49-F238E27FC236}">
                      <a16:creationId xmlns:a16="http://schemas.microsoft.com/office/drawing/2014/main" id="{1D367C68-5A68-DA01-8F22-22BE5FE01434}"/>
                    </a:ext>
                  </a:extLst>
                </p:cNvPr>
                <p:cNvCxnSpPr>
                  <a:stCxn id="53" idx="6"/>
                  <a:endCxn id="55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Прямая со стрелкой 63">
                  <a:extLst>
                    <a:ext uri="{FF2B5EF4-FFF2-40B4-BE49-F238E27FC236}">
                      <a16:creationId xmlns:a16="http://schemas.microsoft.com/office/drawing/2014/main" id="{A65299B7-0C7B-92CE-D5E8-078E62BBB38F}"/>
                    </a:ext>
                  </a:extLst>
                </p:cNvPr>
                <p:cNvCxnSpPr>
                  <a:stCxn id="55" idx="6"/>
                  <a:endCxn id="56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 стрелкой 64">
                  <a:extLst>
                    <a:ext uri="{FF2B5EF4-FFF2-40B4-BE49-F238E27FC236}">
                      <a16:creationId xmlns:a16="http://schemas.microsoft.com/office/drawing/2014/main" id="{86858F2B-25FE-DE39-85A6-59ED6BA15F0D}"/>
                    </a:ext>
                  </a:extLst>
                </p:cNvPr>
                <p:cNvCxnSpPr>
                  <a:stCxn id="56" idx="6"/>
                  <a:endCxn id="57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Прямая со стрелкой 66">
                  <a:extLst>
                    <a:ext uri="{FF2B5EF4-FFF2-40B4-BE49-F238E27FC236}">
                      <a16:creationId xmlns:a16="http://schemas.microsoft.com/office/drawing/2014/main" id="{667663A5-E69C-7ABA-3C80-E726C041EFC4}"/>
                    </a:ext>
                  </a:extLst>
                </p:cNvPr>
                <p:cNvCxnSpPr>
                  <a:stCxn id="55" idx="5"/>
                  <a:endCxn id="60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 стрелкой 68">
                  <a:extLst>
                    <a:ext uri="{FF2B5EF4-FFF2-40B4-BE49-F238E27FC236}">
                      <a16:creationId xmlns:a16="http://schemas.microsoft.com/office/drawing/2014/main" id="{9B627A7A-68C0-4E86-228C-F2B007DF0FDB}"/>
                    </a:ext>
                  </a:extLst>
                </p:cNvPr>
                <p:cNvCxnSpPr>
                  <a:stCxn id="60" idx="6"/>
                  <a:endCxn id="61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 стрелкой 70">
                  <a:extLst>
                    <a:ext uri="{FF2B5EF4-FFF2-40B4-BE49-F238E27FC236}">
                      <a16:creationId xmlns:a16="http://schemas.microsoft.com/office/drawing/2014/main" id="{547EBC8E-5A66-B0E4-D11D-4B4AF6D9562F}"/>
                    </a:ext>
                  </a:extLst>
                </p:cNvPr>
                <p:cNvCxnSpPr>
                  <a:stCxn id="61" idx="7"/>
                  <a:endCxn id="57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 стрелкой 71">
                  <a:extLst>
                    <a:ext uri="{FF2B5EF4-FFF2-40B4-BE49-F238E27FC236}">
                      <a16:creationId xmlns:a16="http://schemas.microsoft.com/office/drawing/2014/main" id="{7E3B0F65-D996-1A17-03FB-69F3476B1FC9}"/>
                    </a:ext>
                  </a:extLst>
                </p:cNvPr>
                <p:cNvCxnSpPr>
                  <a:stCxn id="53" idx="0"/>
                  <a:endCxn id="58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 стрелкой 72">
                  <a:extLst>
                    <a:ext uri="{FF2B5EF4-FFF2-40B4-BE49-F238E27FC236}">
                      <a16:creationId xmlns:a16="http://schemas.microsoft.com/office/drawing/2014/main" id="{56BEAF45-E482-E050-EEB1-07D92CEC6BF6}"/>
                    </a:ext>
                  </a:extLst>
                </p:cNvPr>
                <p:cNvCxnSpPr>
                  <a:stCxn id="58" idx="6"/>
                  <a:endCxn id="59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Прямая со стрелкой 73">
                  <a:extLst>
                    <a:ext uri="{FF2B5EF4-FFF2-40B4-BE49-F238E27FC236}">
                      <a16:creationId xmlns:a16="http://schemas.microsoft.com/office/drawing/2014/main" id="{9F1EE8AC-876A-8F76-A5BA-107204E9CC44}"/>
                    </a:ext>
                  </a:extLst>
                </p:cNvPr>
                <p:cNvCxnSpPr>
                  <a:stCxn id="59" idx="5"/>
                  <a:endCxn id="56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BCA328F-601A-F0EE-2702-D63EB6BF853E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A7D6B9-C859-D3FE-235F-EA8356DF5624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E1658BF-0EBB-0B77-5ABD-405436FBE60B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5505898-CF70-D942-DD52-8BA6EF2D181B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6B79F88-7C83-6116-BFA7-EDE4F5DDA604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8CA7C21-F19A-FF63-1413-06EDF75B1699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48AF6DB-591D-0FBA-6A72-DD51BF6B2613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82DF18C-FD66-D21F-952A-68A66D23E7FF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28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EC320BEC-26D9-D2B9-C690-B1F1B839A749}"/>
                  </a:ext>
                </a:extLst>
              </p:cNvPr>
              <p:cNvCxnSpPr>
                <a:stCxn id="58" idx="2"/>
                <a:endCxn id="53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8FFC311C-10CF-29F6-D6DC-3A613FEF62B3}"/>
                  </a:ext>
                </a:extLst>
              </p:cNvPr>
              <p:cNvCxnSpPr>
                <a:stCxn id="59" idx="1"/>
                <a:endCxn id="58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44EC7DD2-C874-BD42-4D69-F1AEC851BB99}"/>
                  </a:ext>
                </a:extLst>
              </p:cNvPr>
              <p:cNvCxnSpPr>
                <a:stCxn id="55" idx="3"/>
                <a:endCxn id="53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3CCF6FE3-794D-065C-34D9-1E8700FAFCD6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CC97EE39-7887-BF45-20A8-8379ABF3E249}"/>
                  </a:ext>
                </a:extLst>
              </p:cNvPr>
              <p:cNvCxnSpPr>
                <a:stCxn id="61" idx="3"/>
                <a:endCxn id="60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6A7090C6-0121-8DDD-8A01-262822D03582}"/>
                  </a:ext>
                </a:extLst>
              </p:cNvPr>
              <p:cNvCxnSpPr>
                <a:stCxn id="60" idx="2"/>
                <a:endCxn id="55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E5EE5CDB-5A37-30BF-99BB-149F8FB882DA}"/>
                  </a:ext>
                </a:extLst>
              </p:cNvPr>
              <p:cNvCxnSpPr>
                <a:stCxn id="56" idx="0"/>
                <a:endCxn id="59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43390E1F-B659-FC50-059F-3F861C77FFD2}"/>
                  </a:ext>
                </a:extLst>
              </p:cNvPr>
              <p:cNvCxnSpPr>
                <a:stCxn id="57" idx="1"/>
                <a:endCxn id="56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577D5680-7868-6D7C-F54B-054AD3002FB3}"/>
                  </a:ext>
                </a:extLst>
              </p:cNvPr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2D44B-A2B3-2395-C2C1-1EA66E712128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36F25E6-46B5-C0AB-76DB-24916CD0FD93}"/>
                  </a:ext>
                </a:extLst>
              </p:cNvPr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2397DDE-285C-3915-90B8-E81191A085B5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A7014D-7A45-F908-5954-F854AC7BBE60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0C63A6-C9D9-4CBC-F891-47035A24CB72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47E9AE-4E3D-0A6F-8EF7-69877E98A2EE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AE67D-934A-83FE-5EB0-01C7631C0027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DCC531-D803-AF5C-EF3E-E486BB5C76A1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75BD64-460D-F0FD-4B3F-B0091F188FA8}"/>
                  </a:ext>
                </a:extLst>
              </p:cNvPr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8E8A0D3-51E5-9F83-AD86-CDE258C9A72D}"/>
              </a:ext>
            </a:extLst>
          </p:cNvPr>
          <p:cNvSpPr txBox="1"/>
          <p:nvPr/>
        </p:nvSpPr>
        <p:spPr>
          <a:xfrm>
            <a:off x="83987" y="2787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</a:t>
            </a:r>
            <a:r>
              <a:rPr lang="ru-RU" dirty="0"/>
              <a:t>я итерация</a:t>
            </a:r>
            <a:endParaRPr lang="ru-BY" dirty="0"/>
          </a:p>
        </p:txBody>
      </p: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AC1D272C-A89D-3E36-7AF3-4D37206D7692}"/>
              </a:ext>
            </a:extLst>
          </p:cNvPr>
          <p:cNvGrpSpPr/>
          <p:nvPr/>
        </p:nvGrpSpPr>
        <p:grpSpPr>
          <a:xfrm>
            <a:off x="6386186" y="1209756"/>
            <a:ext cx="4746852" cy="1855694"/>
            <a:chOff x="6349754" y="1037290"/>
            <a:chExt cx="4746852" cy="1855694"/>
          </a:xfrm>
        </p:grpSpPr>
        <p:grpSp>
          <p:nvGrpSpPr>
            <p:cNvPr id="87" name="Группа 86">
              <a:extLst>
                <a:ext uri="{FF2B5EF4-FFF2-40B4-BE49-F238E27FC236}">
                  <a16:creationId xmlns:a16="http://schemas.microsoft.com/office/drawing/2014/main" id="{16310E51-EA23-B8E5-CF85-E4410E07BDFE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1855694"/>
              <a:chOff x="1349148" y="4426226"/>
              <a:chExt cx="4746852" cy="1855694"/>
            </a:xfrm>
          </p:grpSpPr>
          <p:sp>
            <p:nvSpPr>
              <p:cNvPr id="106" name="Овал 105">
                <a:extLst>
                  <a:ext uri="{FF2B5EF4-FFF2-40B4-BE49-F238E27FC236}">
                    <a16:creationId xmlns:a16="http://schemas.microsoft.com/office/drawing/2014/main" id="{DF4BAE43-D14A-6717-9EE7-383929AD42B8}"/>
                  </a:ext>
                </a:extLst>
              </p:cNvPr>
              <p:cNvSpPr/>
              <p:nvPr/>
            </p:nvSpPr>
            <p:spPr>
              <a:xfrm>
                <a:off x="1349148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07" name="Овал 106">
                <a:extLst>
                  <a:ext uri="{FF2B5EF4-FFF2-40B4-BE49-F238E27FC236}">
                    <a16:creationId xmlns:a16="http://schemas.microsoft.com/office/drawing/2014/main" id="{2C6DA91C-126A-7C6D-0435-F0090AB0EDE8}"/>
                  </a:ext>
                </a:extLst>
              </p:cNvPr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017FB639-828F-611D-4DEE-BEFE25CE86EB}"/>
                  </a:ext>
                </a:extLst>
              </p:cNvPr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09" name="Овал 108">
                <a:extLst>
                  <a:ext uri="{FF2B5EF4-FFF2-40B4-BE49-F238E27FC236}">
                    <a16:creationId xmlns:a16="http://schemas.microsoft.com/office/drawing/2014/main" id="{5A704981-42BD-BDD3-3436-9D054FC2C74C}"/>
                  </a:ext>
                </a:extLst>
              </p:cNvPr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ABAEE733-4305-83A8-4FDE-9784CD44E8A1}"/>
                  </a:ext>
                </a:extLst>
              </p:cNvPr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11" name="Овал 110">
                <a:extLst>
                  <a:ext uri="{FF2B5EF4-FFF2-40B4-BE49-F238E27FC236}">
                    <a16:creationId xmlns:a16="http://schemas.microsoft.com/office/drawing/2014/main" id="{5415E87C-2F57-3B77-3B08-05351F5F6049}"/>
                  </a:ext>
                </a:extLst>
              </p:cNvPr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12" name="Овал 111">
                <a:extLst>
                  <a:ext uri="{FF2B5EF4-FFF2-40B4-BE49-F238E27FC236}">
                    <a16:creationId xmlns:a16="http://schemas.microsoft.com/office/drawing/2014/main" id="{864D4007-A4D5-DBD9-45DF-18DA3417BAD6}"/>
                  </a:ext>
                </a:extLst>
              </p:cNvPr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13" name="Овал 112">
                <a:extLst>
                  <a:ext uri="{FF2B5EF4-FFF2-40B4-BE49-F238E27FC236}">
                    <a16:creationId xmlns:a16="http://schemas.microsoft.com/office/drawing/2014/main" id="{ED1AF396-3CE4-C042-5A91-BC56858A977D}"/>
                  </a:ext>
                </a:extLst>
              </p:cNvPr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115" name="Прямая со стрелкой 114">
                <a:extLst>
                  <a:ext uri="{FF2B5EF4-FFF2-40B4-BE49-F238E27FC236}">
                    <a16:creationId xmlns:a16="http://schemas.microsoft.com/office/drawing/2014/main" id="{F7E13266-DD71-0D72-AAC9-56DA9040D3E7}"/>
                  </a:ext>
                </a:extLst>
              </p:cNvPr>
              <p:cNvCxnSpPr>
                <a:stCxn id="107" idx="6"/>
                <a:endCxn id="108" idx="2"/>
              </p:cNvCxnSpPr>
              <p:nvPr/>
            </p:nvCxnSpPr>
            <p:spPr>
              <a:xfrm>
                <a:off x="3212848" y="5372002"/>
                <a:ext cx="10114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Скругленная соединительная линия 36">
              <a:extLst>
                <a:ext uri="{FF2B5EF4-FFF2-40B4-BE49-F238E27FC236}">
                  <a16:creationId xmlns:a16="http://schemas.microsoft.com/office/drawing/2014/main" id="{83E14A96-2C0A-7207-6948-370167524EF0}"/>
                </a:ext>
              </a:extLst>
            </p:cNvPr>
            <p:cNvCxnSpPr>
              <a:cxnSpLocks/>
              <a:stCxn id="110" idx="2"/>
              <a:endCxn id="106" idx="0"/>
            </p:cNvCxnSpPr>
            <p:nvPr/>
          </p:nvCxnSpPr>
          <p:spPr>
            <a:xfrm rot="10800000" flipV="1">
              <a:off x="6569390" y="1256925"/>
              <a:ext cx="401260" cy="506506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Скругленная соединительная линия 47">
              <a:extLst>
                <a:ext uri="{FF2B5EF4-FFF2-40B4-BE49-F238E27FC236}">
                  <a16:creationId xmlns:a16="http://schemas.microsoft.com/office/drawing/2014/main" id="{E7089543-49FA-E737-229B-D7CCCE1376E6}"/>
                </a:ext>
              </a:extLst>
            </p:cNvPr>
            <p:cNvCxnSpPr>
              <a:stCxn id="111" idx="1"/>
              <a:endCxn id="110" idx="7"/>
            </p:cNvCxnSpPr>
            <p:nvPr/>
          </p:nvCxnSpPr>
          <p:spPr>
            <a:xfrm rot="16200000" flipV="1">
              <a:off x="7962334" y="484877"/>
              <a:ext cx="12700" cy="1233486"/>
            </a:xfrm>
            <a:prstGeom prst="curvedConnector3">
              <a:avLst>
                <a:gd name="adj1" fmla="val 1318299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Скругленная соединительная линия 53">
              <a:extLst>
                <a:ext uri="{FF2B5EF4-FFF2-40B4-BE49-F238E27FC236}">
                  <a16:creationId xmlns:a16="http://schemas.microsoft.com/office/drawing/2014/main" id="{9661F24F-FBE7-02E1-FB40-244C1C21D1E0}"/>
                </a:ext>
              </a:extLst>
            </p:cNvPr>
            <p:cNvCxnSpPr>
              <a:stCxn id="107" idx="3"/>
              <a:endCxn id="106" idx="4"/>
            </p:cNvCxnSpPr>
            <p:nvPr/>
          </p:nvCxnSpPr>
          <p:spPr>
            <a:xfrm rot="5400000">
              <a:off x="7171787" y="1535975"/>
              <a:ext cx="64330" cy="1269123"/>
            </a:xfrm>
            <a:prstGeom prst="curvedConnector3">
              <a:avLst>
                <a:gd name="adj1" fmla="val 45535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Скругленная соединительная линия 62">
              <a:extLst>
                <a:ext uri="{FF2B5EF4-FFF2-40B4-BE49-F238E27FC236}">
                  <a16:creationId xmlns:a16="http://schemas.microsoft.com/office/drawing/2014/main" id="{4DABA71C-E0DC-8062-C9FB-B357072FA380}"/>
                </a:ext>
              </a:extLst>
            </p:cNvPr>
            <p:cNvCxnSpPr/>
            <p:nvPr/>
          </p:nvCxnSpPr>
          <p:spPr>
            <a:xfrm rot="5400000">
              <a:off x="10337155" y="2233828"/>
              <a:ext cx="625953" cy="546265"/>
            </a:xfrm>
            <a:prstGeom prst="curvedConnector3">
              <a:avLst>
                <a:gd name="adj1" fmla="val 128179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Скругленная соединительная линия 65">
              <a:extLst>
                <a:ext uri="{FF2B5EF4-FFF2-40B4-BE49-F238E27FC236}">
                  <a16:creationId xmlns:a16="http://schemas.microsoft.com/office/drawing/2014/main" id="{DE1299EC-2A0F-F694-176C-D439AD623BC1}"/>
                </a:ext>
              </a:extLst>
            </p:cNvPr>
            <p:cNvCxnSpPr>
              <a:stCxn id="113" idx="3"/>
              <a:endCxn id="112" idx="5"/>
            </p:cNvCxnSpPr>
            <p:nvPr/>
          </p:nvCxnSpPr>
          <p:spPr>
            <a:xfrm rot="5400000">
              <a:off x="9454891" y="2263450"/>
              <a:ext cx="12700" cy="1130408"/>
            </a:xfrm>
            <a:prstGeom prst="curvedConnector3">
              <a:avLst>
                <a:gd name="adj1" fmla="val 965354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кругленная соединительная линия 67">
              <a:extLst>
                <a:ext uri="{FF2B5EF4-FFF2-40B4-BE49-F238E27FC236}">
                  <a16:creationId xmlns:a16="http://schemas.microsoft.com/office/drawing/2014/main" id="{CE6DD0D5-E0D7-2B68-E268-A03A046F83D2}"/>
                </a:ext>
              </a:extLst>
            </p:cNvPr>
            <p:cNvCxnSpPr>
              <a:stCxn id="112" idx="2"/>
              <a:endCxn id="107" idx="4"/>
            </p:cNvCxnSpPr>
            <p:nvPr/>
          </p:nvCxnSpPr>
          <p:spPr>
            <a:xfrm rot="10800000">
              <a:off x="7993820" y="2202701"/>
              <a:ext cx="520927" cy="470648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Скругленная соединительная линия 69">
              <a:extLst>
                <a:ext uri="{FF2B5EF4-FFF2-40B4-BE49-F238E27FC236}">
                  <a16:creationId xmlns:a16="http://schemas.microsoft.com/office/drawing/2014/main" id="{13082EB7-C1B4-9CA7-09E9-3DD202B72513}"/>
                </a:ext>
              </a:extLst>
            </p:cNvPr>
            <p:cNvCxnSpPr>
              <a:stCxn id="108" idx="0"/>
              <a:endCxn id="111" idx="6"/>
            </p:cNvCxnSpPr>
            <p:nvPr/>
          </p:nvCxnSpPr>
          <p:spPr>
            <a:xfrm rot="16200000" flipV="1">
              <a:off x="8946014" y="1264929"/>
              <a:ext cx="506506" cy="490497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Скругленная соединительная линия 216">
              <a:extLst>
                <a:ext uri="{FF2B5EF4-FFF2-40B4-BE49-F238E27FC236}">
                  <a16:creationId xmlns:a16="http://schemas.microsoft.com/office/drawing/2014/main" id="{88DB3A26-2652-7987-9D4A-1B104A1E6DEE}"/>
                </a:ext>
              </a:extLst>
            </p:cNvPr>
            <p:cNvCxnSpPr>
              <a:stCxn id="109" idx="1"/>
              <a:endCxn id="108" idx="7"/>
            </p:cNvCxnSpPr>
            <p:nvPr/>
          </p:nvCxnSpPr>
          <p:spPr>
            <a:xfrm rot="16200000" flipV="1">
              <a:off x="10160743" y="1266838"/>
              <a:ext cx="12700" cy="1121845"/>
            </a:xfrm>
            <a:prstGeom prst="curvedConnector3">
              <a:avLst>
                <a:gd name="adj1" fmla="val 1600638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823C1F9-80AB-9DF7-4FF3-C855DBA131C7}"/>
              </a:ext>
            </a:extLst>
          </p:cNvPr>
          <p:cNvSpPr txBox="1"/>
          <p:nvPr/>
        </p:nvSpPr>
        <p:spPr>
          <a:xfrm>
            <a:off x="223961" y="3438530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Восстановление потока:</a:t>
            </a:r>
            <a:endParaRPr lang="ru-BY" dirty="0"/>
          </a:p>
        </p:txBody>
      </p:sp>
      <p:grpSp>
        <p:nvGrpSpPr>
          <p:cNvPr id="135" name="Группа 134">
            <a:extLst>
              <a:ext uri="{FF2B5EF4-FFF2-40B4-BE49-F238E27FC236}">
                <a16:creationId xmlns:a16="http://schemas.microsoft.com/office/drawing/2014/main" id="{108D59A4-20AD-91B5-0951-B062B16069EA}"/>
              </a:ext>
            </a:extLst>
          </p:cNvPr>
          <p:cNvGrpSpPr/>
          <p:nvPr/>
        </p:nvGrpSpPr>
        <p:grpSpPr>
          <a:xfrm>
            <a:off x="1004736" y="3899424"/>
            <a:ext cx="4773119" cy="2640761"/>
            <a:chOff x="2979411" y="123264"/>
            <a:chExt cx="4773119" cy="264076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E5876D8-0040-4EF3-337F-05CC023A1A41}"/>
                </a:ext>
              </a:extLst>
            </p:cNvPr>
            <p:cNvSpPr txBox="1"/>
            <p:nvPr/>
          </p:nvSpPr>
          <p:spPr>
            <a:xfrm>
              <a:off x="4647202" y="199271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ru-RU" sz="2400" dirty="0"/>
                <a:t>1</a:t>
              </a:r>
            </a:p>
          </p:txBody>
        </p:sp>
        <p:grpSp>
          <p:nvGrpSpPr>
            <p:cNvPr id="138" name="Группа 137">
              <a:extLst>
                <a:ext uri="{FF2B5EF4-FFF2-40B4-BE49-F238E27FC236}">
                  <a16:creationId xmlns:a16="http://schemas.microsoft.com/office/drawing/2014/main" id="{1574AF27-1FA8-8FD4-0050-6523B3B65301}"/>
                </a:ext>
              </a:extLst>
            </p:cNvPr>
            <p:cNvGrpSpPr/>
            <p:nvPr/>
          </p:nvGrpSpPr>
          <p:grpSpPr>
            <a:xfrm>
              <a:off x="2979411" y="123264"/>
              <a:ext cx="4773119" cy="2640761"/>
              <a:chOff x="208807" y="214609"/>
              <a:chExt cx="4773119" cy="2640761"/>
            </a:xfrm>
          </p:grpSpPr>
          <p:grpSp>
            <p:nvGrpSpPr>
              <p:cNvPr id="139" name="Группа 138">
                <a:extLst>
                  <a:ext uri="{FF2B5EF4-FFF2-40B4-BE49-F238E27FC236}">
                    <a16:creationId xmlns:a16="http://schemas.microsoft.com/office/drawing/2014/main" id="{1DB70FEA-1A42-1FC8-8C9D-95662E838F67}"/>
                  </a:ext>
                </a:extLst>
              </p:cNvPr>
              <p:cNvGrpSpPr/>
              <p:nvPr/>
            </p:nvGrpSpPr>
            <p:grpSpPr>
              <a:xfrm>
                <a:off x="208807" y="746484"/>
                <a:ext cx="4773119" cy="2108886"/>
                <a:chOff x="1322881" y="4319396"/>
                <a:chExt cx="4773119" cy="2108886"/>
              </a:xfrm>
            </p:grpSpPr>
            <p:sp>
              <p:nvSpPr>
                <p:cNvPr id="145" name="Овал 144">
                  <a:extLst>
                    <a:ext uri="{FF2B5EF4-FFF2-40B4-BE49-F238E27FC236}">
                      <a16:creationId xmlns:a16="http://schemas.microsoft.com/office/drawing/2014/main" id="{DCBF037E-9C24-4366-558A-51C27643C29E}"/>
                    </a:ext>
                  </a:extLst>
                </p:cNvPr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146" name="Овал 145">
                  <a:extLst>
                    <a:ext uri="{FF2B5EF4-FFF2-40B4-BE49-F238E27FC236}">
                      <a16:creationId xmlns:a16="http://schemas.microsoft.com/office/drawing/2014/main" id="{51201824-470D-685F-21ED-25960D7EE996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147" name="Овал 146">
                  <a:extLst>
                    <a:ext uri="{FF2B5EF4-FFF2-40B4-BE49-F238E27FC236}">
                      <a16:creationId xmlns:a16="http://schemas.microsoft.com/office/drawing/2014/main" id="{D937BC7E-4959-4DFC-997E-C40B23CEDDA3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48" name="Овал 147">
                  <a:extLst>
                    <a:ext uri="{FF2B5EF4-FFF2-40B4-BE49-F238E27FC236}">
                      <a16:creationId xmlns:a16="http://schemas.microsoft.com/office/drawing/2014/main" id="{6D801113-2FB3-C372-FC25-BBF73465D897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149" name="Овал 148">
                  <a:extLst>
                    <a:ext uri="{FF2B5EF4-FFF2-40B4-BE49-F238E27FC236}">
                      <a16:creationId xmlns:a16="http://schemas.microsoft.com/office/drawing/2014/main" id="{3752D913-16D8-CBB6-6BA4-28BD19B4E228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150" name="Овал 149">
                  <a:extLst>
                    <a:ext uri="{FF2B5EF4-FFF2-40B4-BE49-F238E27FC236}">
                      <a16:creationId xmlns:a16="http://schemas.microsoft.com/office/drawing/2014/main" id="{D3A0CB43-F0EB-3966-E6A6-560559511E7F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51" name="Овал 150">
                  <a:extLst>
                    <a:ext uri="{FF2B5EF4-FFF2-40B4-BE49-F238E27FC236}">
                      <a16:creationId xmlns:a16="http://schemas.microsoft.com/office/drawing/2014/main" id="{89BD7669-00FA-801B-9D74-EAAEF5DE0C91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52" name="Овал 151">
                  <a:extLst>
                    <a:ext uri="{FF2B5EF4-FFF2-40B4-BE49-F238E27FC236}">
                      <a16:creationId xmlns:a16="http://schemas.microsoft.com/office/drawing/2014/main" id="{9EA26E29-7D3F-D2B2-D9A9-DDB261DCB97D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153" name="Прямая со стрелкой 152">
                  <a:extLst>
                    <a:ext uri="{FF2B5EF4-FFF2-40B4-BE49-F238E27FC236}">
                      <a16:creationId xmlns:a16="http://schemas.microsoft.com/office/drawing/2014/main" id="{D23E2197-FE66-3FED-BEF4-69EFE92E9B14}"/>
                    </a:ext>
                  </a:extLst>
                </p:cNvPr>
                <p:cNvCxnSpPr>
                  <a:cxnSpLocks/>
                  <a:stCxn id="145" idx="6"/>
                  <a:endCxn id="146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 стрелкой 153">
                  <a:extLst>
                    <a:ext uri="{FF2B5EF4-FFF2-40B4-BE49-F238E27FC236}">
                      <a16:creationId xmlns:a16="http://schemas.microsoft.com/office/drawing/2014/main" id="{8036087D-E342-BE75-6369-8EC736BDFF32}"/>
                    </a:ext>
                  </a:extLst>
                </p:cNvPr>
                <p:cNvCxnSpPr>
                  <a:cxnSpLocks/>
                  <a:stCxn id="146" idx="6"/>
                  <a:endCxn id="147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Прямая со стрелкой 154">
                  <a:extLst>
                    <a:ext uri="{FF2B5EF4-FFF2-40B4-BE49-F238E27FC236}">
                      <a16:creationId xmlns:a16="http://schemas.microsoft.com/office/drawing/2014/main" id="{F29ADD64-C9F4-7AF3-9D1F-38FC225DBCD2}"/>
                    </a:ext>
                  </a:extLst>
                </p:cNvPr>
                <p:cNvCxnSpPr>
                  <a:cxnSpLocks/>
                  <a:stCxn id="147" idx="6"/>
                  <a:endCxn id="148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Прямая со стрелкой 155">
                  <a:extLst>
                    <a:ext uri="{FF2B5EF4-FFF2-40B4-BE49-F238E27FC236}">
                      <a16:creationId xmlns:a16="http://schemas.microsoft.com/office/drawing/2014/main" id="{DF58FB98-1EF8-F980-E807-5F643A99E094}"/>
                    </a:ext>
                  </a:extLst>
                </p:cNvPr>
                <p:cNvCxnSpPr>
                  <a:cxnSpLocks/>
                  <a:stCxn id="146" idx="5"/>
                  <a:endCxn id="151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Прямая со стрелкой 156">
                  <a:extLst>
                    <a:ext uri="{FF2B5EF4-FFF2-40B4-BE49-F238E27FC236}">
                      <a16:creationId xmlns:a16="http://schemas.microsoft.com/office/drawing/2014/main" id="{469726B6-B822-EAB6-3DD9-91596E3F5B27}"/>
                    </a:ext>
                  </a:extLst>
                </p:cNvPr>
                <p:cNvCxnSpPr>
                  <a:cxnSpLocks/>
                  <a:stCxn id="151" idx="6"/>
                  <a:endCxn id="152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Прямая со стрелкой 157">
                  <a:extLst>
                    <a:ext uri="{FF2B5EF4-FFF2-40B4-BE49-F238E27FC236}">
                      <a16:creationId xmlns:a16="http://schemas.microsoft.com/office/drawing/2014/main" id="{3A54F7DC-FAE7-8C22-2758-ED643209718A}"/>
                    </a:ext>
                  </a:extLst>
                </p:cNvPr>
                <p:cNvCxnSpPr>
                  <a:cxnSpLocks/>
                  <a:stCxn id="152" idx="7"/>
                  <a:endCxn id="148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Прямая со стрелкой 158">
                  <a:extLst>
                    <a:ext uri="{FF2B5EF4-FFF2-40B4-BE49-F238E27FC236}">
                      <a16:creationId xmlns:a16="http://schemas.microsoft.com/office/drawing/2014/main" id="{8DD5EFB0-4CDA-2794-CEEF-446205109C0B}"/>
                    </a:ext>
                  </a:extLst>
                </p:cNvPr>
                <p:cNvCxnSpPr>
                  <a:cxnSpLocks/>
                  <a:stCxn id="145" idx="0"/>
                  <a:endCxn id="149" idx="3"/>
                </p:cNvCxnSpPr>
                <p:nvPr/>
              </p:nvCxnSpPr>
              <p:spPr>
                <a:xfrm flipV="1">
                  <a:off x="1542517" y="4801166"/>
                  <a:ext cx="491857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 стрелкой 159">
                  <a:extLst>
                    <a:ext uri="{FF2B5EF4-FFF2-40B4-BE49-F238E27FC236}">
                      <a16:creationId xmlns:a16="http://schemas.microsoft.com/office/drawing/2014/main" id="{796F3A76-0ADA-F13B-2D9E-CF3C9588E9DF}"/>
                    </a:ext>
                  </a:extLst>
                </p:cNvPr>
                <p:cNvCxnSpPr>
                  <a:cxnSpLocks/>
                  <a:stCxn id="149" idx="6"/>
                  <a:endCxn id="150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Прямая со стрелкой 160">
                  <a:extLst>
                    <a:ext uri="{FF2B5EF4-FFF2-40B4-BE49-F238E27FC236}">
                      <a16:creationId xmlns:a16="http://schemas.microsoft.com/office/drawing/2014/main" id="{F95C2235-83C1-90D4-72CB-059B6D5AC25F}"/>
                    </a:ext>
                  </a:extLst>
                </p:cNvPr>
                <p:cNvCxnSpPr>
                  <a:cxnSpLocks/>
                  <a:stCxn id="150" idx="5"/>
                  <a:endCxn id="147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D35EC810-AC51-BF80-E3BD-4245421C404C}"/>
                    </a:ext>
                  </a:extLst>
                </p:cNvPr>
                <p:cNvSpPr txBox="1"/>
                <p:nvPr/>
              </p:nvSpPr>
              <p:spPr>
                <a:xfrm>
                  <a:off x="4039135" y="4644215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A1515B6D-EEAA-BC86-F911-1A8C17AAE1B5}"/>
                    </a:ext>
                  </a:extLst>
                </p:cNvPr>
                <p:cNvSpPr txBox="1"/>
                <p:nvPr/>
              </p:nvSpPr>
              <p:spPr>
                <a:xfrm>
                  <a:off x="2773577" y="4319396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BB07F26-FE75-BEC5-3526-4374B0C17C33}"/>
                    </a:ext>
                  </a:extLst>
                </p:cNvPr>
                <p:cNvSpPr txBox="1"/>
                <p:nvPr/>
              </p:nvSpPr>
              <p:spPr>
                <a:xfrm>
                  <a:off x="1427512" y="4642435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04C5958-6943-DCD5-E1D4-00354047DF9F}"/>
                    </a:ext>
                  </a:extLst>
                </p:cNvPr>
                <p:cNvSpPr txBox="1"/>
                <p:nvPr/>
              </p:nvSpPr>
              <p:spPr>
                <a:xfrm>
                  <a:off x="2107041" y="4984681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DCAAEBD7-EDB4-5F14-692E-2F50E4AC8D01}"/>
                    </a:ext>
                  </a:extLst>
                </p:cNvPr>
                <p:cNvSpPr txBox="1"/>
                <p:nvPr/>
              </p:nvSpPr>
              <p:spPr>
                <a:xfrm>
                  <a:off x="5495798" y="5717143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A9A3F793-8DB0-F70E-EBAD-9E412172D979}"/>
                    </a:ext>
                  </a:extLst>
                </p:cNvPr>
                <p:cNvSpPr txBox="1"/>
                <p:nvPr/>
              </p:nvSpPr>
              <p:spPr>
                <a:xfrm>
                  <a:off x="4286959" y="5966617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E5013B46-E163-6EAF-667E-702B7AB11329}"/>
                    </a:ext>
                  </a:extLst>
                </p:cNvPr>
                <p:cNvSpPr txBox="1"/>
                <p:nvPr/>
              </p:nvSpPr>
              <p:spPr>
                <a:xfrm>
                  <a:off x="3512780" y="5111101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DE43F662-CCEA-E4CF-52A3-A5668780EB65}"/>
                    </a:ext>
                  </a:extLst>
                </p:cNvPr>
                <p:cNvSpPr txBox="1"/>
                <p:nvPr/>
              </p:nvSpPr>
              <p:spPr>
                <a:xfrm>
                  <a:off x="4941250" y="4997022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8AC7EC5-AF1B-0FF1-7007-F4DBE843027F}"/>
                  </a:ext>
                </a:extLst>
              </p:cNvPr>
              <p:cNvSpPr txBox="1"/>
              <p:nvPr/>
            </p:nvSpPr>
            <p:spPr>
              <a:xfrm>
                <a:off x="2034444" y="21460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c   f</a:t>
                </a:r>
                <a:endParaRPr lang="ru-BY" dirty="0"/>
              </a:p>
            </p:txBody>
          </p:sp>
          <p:cxnSp>
            <p:nvCxnSpPr>
              <p:cNvPr id="143" name="Прямая со стрелкой 142">
                <a:extLst>
                  <a:ext uri="{FF2B5EF4-FFF2-40B4-BE49-F238E27FC236}">
                    <a16:creationId xmlns:a16="http://schemas.microsoft.com/office/drawing/2014/main" id="{1A158B55-D990-783B-0F78-B4C75A43ACDB}"/>
                  </a:ext>
                </a:extLst>
              </p:cNvPr>
              <p:cNvCxnSpPr>
                <a:cxnSpLocks/>
                <a:endCxn id="163" idx="0"/>
              </p:cNvCxnSpPr>
              <p:nvPr/>
            </p:nvCxnSpPr>
            <p:spPr>
              <a:xfrm flipH="1">
                <a:off x="1907328" y="464082"/>
                <a:ext cx="252838" cy="282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Прямая со стрелкой 143">
                <a:extLst>
                  <a:ext uri="{FF2B5EF4-FFF2-40B4-BE49-F238E27FC236}">
                    <a16:creationId xmlns:a16="http://schemas.microsoft.com/office/drawing/2014/main" id="{42D01135-D090-1CC2-9261-C37027F99F67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>
                <a:off x="2034444" y="583941"/>
                <a:ext cx="282289" cy="211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5" name="Группа 324">
            <a:extLst>
              <a:ext uri="{FF2B5EF4-FFF2-40B4-BE49-F238E27FC236}">
                <a16:creationId xmlns:a16="http://schemas.microsoft.com/office/drawing/2014/main" id="{0FA7B07D-C15D-3224-9006-1B56086A1584}"/>
              </a:ext>
            </a:extLst>
          </p:cNvPr>
          <p:cNvGrpSpPr/>
          <p:nvPr/>
        </p:nvGrpSpPr>
        <p:grpSpPr>
          <a:xfrm>
            <a:off x="6416588" y="4564683"/>
            <a:ext cx="4773119" cy="1855694"/>
            <a:chOff x="1322881" y="4426226"/>
            <a:chExt cx="4773119" cy="1855694"/>
          </a:xfrm>
        </p:grpSpPr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AA3A939A-F171-277B-8392-913280F3B403}"/>
                </a:ext>
              </a:extLst>
            </p:cNvPr>
            <p:cNvSpPr/>
            <p:nvPr/>
          </p:nvSpPr>
          <p:spPr>
            <a:xfrm>
              <a:off x="1322881" y="5152367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30" name="Овал 329">
              <a:extLst>
                <a:ext uri="{FF2B5EF4-FFF2-40B4-BE49-F238E27FC236}">
                  <a16:creationId xmlns:a16="http://schemas.microsoft.com/office/drawing/2014/main" id="{CF9FD81E-1D73-F300-2CC7-5D3F09E5614D}"/>
                </a:ext>
              </a:extLst>
            </p:cNvPr>
            <p:cNvSpPr/>
            <p:nvPr/>
          </p:nvSpPr>
          <p:spPr>
            <a:xfrm>
              <a:off x="2773577" y="51523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31" name="Овал 330">
              <a:extLst>
                <a:ext uri="{FF2B5EF4-FFF2-40B4-BE49-F238E27FC236}">
                  <a16:creationId xmlns:a16="http://schemas.microsoft.com/office/drawing/2014/main" id="{58925576-EA56-DAE3-650E-683B4634BF5C}"/>
                </a:ext>
              </a:extLst>
            </p:cNvPr>
            <p:cNvSpPr/>
            <p:nvPr/>
          </p:nvSpPr>
          <p:spPr>
            <a:xfrm>
              <a:off x="4224273" y="51523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32" name="Овал 331">
              <a:extLst>
                <a:ext uri="{FF2B5EF4-FFF2-40B4-BE49-F238E27FC236}">
                  <a16:creationId xmlns:a16="http://schemas.microsoft.com/office/drawing/2014/main" id="{F3ACE5CA-38FA-2EF4-9172-5B89B13FEAF7}"/>
                </a:ext>
              </a:extLst>
            </p:cNvPr>
            <p:cNvSpPr/>
            <p:nvPr/>
          </p:nvSpPr>
          <p:spPr>
            <a:xfrm>
              <a:off x="5656729" y="5152367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33" name="Овал 332">
              <a:extLst>
                <a:ext uri="{FF2B5EF4-FFF2-40B4-BE49-F238E27FC236}">
                  <a16:creationId xmlns:a16="http://schemas.microsoft.com/office/drawing/2014/main" id="{DA07F1BF-34F1-9259-AD36-9327C2B341CC}"/>
                </a:ext>
              </a:extLst>
            </p:cNvPr>
            <p:cNvSpPr/>
            <p:nvPr/>
          </p:nvSpPr>
          <p:spPr>
            <a:xfrm>
              <a:off x="1970044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34" name="Овал 333">
              <a:extLst>
                <a:ext uri="{FF2B5EF4-FFF2-40B4-BE49-F238E27FC236}">
                  <a16:creationId xmlns:a16="http://schemas.microsoft.com/office/drawing/2014/main" id="{BCB67808-B5CE-29DD-06D0-E220EC5AA42A}"/>
                </a:ext>
              </a:extLst>
            </p:cNvPr>
            <p:cNvSpPr/>
            <p:nvPr/>
          </p:nvSpPr>
          <p:spPr>
            <a:xfrm>
              <a:off x="3514141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sp>
          <p:nvSpPr>
            <p:cNvPr id="335" name="Овал 334">
              <a:extLst>
                <a:ext uri="{FF2B5EF4-FFF2-40B4-BE49-F238E27FC236}">
                  <a16:creationId xmlns:a16="http://schemas.microsoft.com/office/drawing/2014/main" id="{04486F59-28F1-8875-FCCA-743A8A5DED17}"/>
                </a:ext>
              </a:extLst>
            </p:cNvPr>
            <p:cNvSpPr/>
            <p:nvPr/>
          </p:nvSpPr>
          <p:spPr>
            <a:xfrm>
              <a:off x="3514140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336" name="Овал 335">
              <a:extLst>
                <a:ext uri="{FF2B5EF4-FFF2-40B4-BE49-F238E27FC236}">
                  <a16:creationId xmlns:a16="http://schemas.microsoft.com/office/drawing/2014/main" id="{6267EA52-2F03-472B-BAD9-4D41D660B8A9}"/>
                </a:ext>
              </a:extLst>
            </p:cNvPr>
            <p:cNvSpPr/>
            <p:nvPr/>
          </p:nvSpPr>
          <p:spPr>
            <a:xfrm>
              <a:off x="4955159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337" name="Прямая со стрелкой 336">
              <a:extLst>
                <a:ext uri="{FF2B5EF4-FFF2-40B4-BE49-F238E27FC236}">
                  <a16:creationId xmlns:a16="http://schemas.microsoft.com/office/drawing/2014/main" id="{C8817705-B493-FD41-C260-F9D220BA6939}"/>
                </a:ext>
              </a:extLst>
            </p:cNvPr>
            <p:cNvCxnSpPr>
              <a:cxnSpLocks/>
              <a:stCxn id="329" idx="6"/>
              <a:endCxn id="330" idx="2"/>
            </p:cNvCxnSpPr>
            <p:nvPr/>
          </p:nvCxnSpPr>
          <p:spPr>
            <a:xfrm>
              <a:off x="1762152" y="5372002"/>
              <a:ext cx="101142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 стрелкой 337">
              <a:extLst>
                <a:ext uri="{FF2B5EF4-FFF2-40B4-BE49-F238E27FC236}">
                  <a16:creationId xmlns:a16="http://schemas.microsoft.com/office/drawing/2014/main" id="{8D5EA7AC-44B4-7B09-3926-897D6CBFE0BE}"/>
                </a:ext>
              </a:extLst>
            </p:cNvPr>
            <p:cNvCxnSpPr>
              <a:cxnSpLocks/>
              <a:stCxn id="330" idx="6"/>
              <a:endCxn id="331" idx="2"/>
            </p:cNvCxnSpPr>
            <p:nvPr/>
          </p:nvCxnSpPr>
          <p:spPr>
            <a:xfrm>
              <a:off x="3212848" y="5372002"/>
              <a:ext cx="1011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Прямая со стрелкой 338">
              <a:extLst>
                <a:ext uri="{FF2B5EF4-FFF2-40B4-BE49-F238E27FC236}">
                  <a16:creationId xmlns:a16="http://schemas.microsoft.com/office/drawing/2014/main" id="{294CCF50-D30E-6EB6-970E-38BEF6AAC8B7}"/>
                </a:ext>
              </a:extLst>
            </p:cNvPr>
            <p:cNvCxnSpPr>
              <a:cxnSpLocks/>
              <a:stCxn id="331" idx="6"/>
              <a:endCxn id="332" idx="2"/>
            </p:cNvCxnSpPr>
            <p:nvPr/>
          </p:nvCxnSpPr>
          <p:spPr>
            <a:xfrm>
              <a:off x="4663544" y="5372002"/>
              <a:ext cx="9931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Прямая со стрелкой 339">
              <a:extLst>
                <a:ext uri="{FF2B5EF4-FFF2-40B4-BE49-F238E27FC236}">
                  <a16:creationId xmlns:a16="http://schemas.microsoft.com/office/drawing/2014/main" id="{88E6349C-D53D-0695-9E01-40CF7F431088}"/>
                </a:ext>
              </a:extLst>
            </p:cNvPr>
            <p:cNvCxnSpPr>
              <a:cxnSpLocks/>
              <a:stCxn id="330" idx="5"/>
              <a:endCxn id="335" idx="1"/>
            </p:cNvCxnSpPr>
            <p:nvPr/>
          </p:nvCxnSpPr>
          <p:spPr>
            <a:xfrm>
              <a:off x="3148518" y="5527307"/>
              <a:ext cx="429952" cy="379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92DBC490-CDDB-4DBF-9C13-9D33CF828A2A}"/>
                </a:ext>
              </a:extLst>
            </p:cNvPr>
            <p:cNvCxnSpPr>
              <a:cxnSpLocks/>
              <a:stCxn id="335" idx="6"/>
              <a:endCxn id="336" idx="2"/>
            </p:cNvCxnSpPr>
            <p:nvPr/>
          </p:nvCxnSpPr>
          <p:spPr>
            <a:xfrm>
              <a:off x="3953411" y="6062285"/>
              <a:ext cx="10017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Прямая со стрелкой 341">
              <a:extLst>
                <a:ext uri="{FF2B5EF4-FFF2-40B4-BE49-F238E27FC236}">
                  <a16:creationId xmlns:a16="http://schemas.microsoft.com/office/drawing/2014/main" id="{B725DE4D-E687-5F98-E04A-3B992D43E787}"/>
                </a:ext>
              </a:extLst>
            </p:cNvPr>
            <p:cNvCxnSpPr>
              <a:cxnSpLocks/>
              <a:stCxn id="336" idx="7"/>
              <a:endCxn id="332" idx="3"/>
            </p:cNvCxnSpPr>
            <p:nvPr/>
          </p:nvCxnSpPr>
          <p:spPr>
            <a:xfrm flipV="1">
              <a:off x="5330100" y="5527307"/>
              <a:ext cx="390959" cy="379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>
              <a:extLst>
                <a:ext uri="{FF2B5EF4-FFF2-40B4-BE49-F238E27FC236}">
                  <a16:creationId xmlns:a16="http://schemas.microsoft.com/office/drawing/2014/main" id="{A3F003D2-392B-9F50-EFBF-B653197C2CB4}"/>
                </a:ext>
              </a:extLst>
            </p:cNvPr>
            <p:cNvCxnSpPr>
              <a:cxnSpLocks/>
              <a:stCxn id="329" idx="0"/>
              <a:endCxn id="333" idx="3"/>
            </p:cNvCxnSpPr>
            <p:nvPr/>
          </p:nvCxnSpPr>
          <p:spPr>
            <a:xfrm flipV="1">
              <a:off x="1542517" y="4801166"/>
              <a:ext cx="491857" cy="3512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>
              <a:extLst>
                <a:ext uri="{FF2B5EF4-FFF2-40B4-BE49-F238E27FC236}">
                  <a16:creationId xmlns:a16="http://schemas.microsoft.com/office/drawing/2014/main" id="{19AD7F43-C12B-1EA8-11BC-A85C55419C9F}"/>
                </a:ext>
              </a:extLst>
            </p:cNvPr>
            <p:cNvCxnSpPr>
              <a:cxnSpLocks/>
              <a:stCxn id="333" idx="6"/>
              <a:endCxn id="334" idx="2"/>
            </p:cNvCxnSpPr>
            <p:nvPr/>
          </p:nvCxnSpPr>
          <p:spPr>
            <a:xfrm>
              <a:off x="2409315" y="4645861"/>
              <a:ext cx="110482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Прямая со стрелкой 344">
              <a:extLst>
                <a:ext uri="{FF2B5EF4-FFF2-40B4-BE49-F238E27FC236}">
                  <a16:creationId xmlns:a16="http://schemas.microsoft.com/office/drawing/2014/main" id="{77AB6192-0A7D-A77F-85EE-E1591F4F64FD}"/>
                </a:ext>
              </a:extLst>
            </p:cNvPr>
            <p:cNvCxnSpPr>
              <a:cxnSpLocks/>
              <a:stCxn id="334" idx="5"/>
              <a:endCxn id="331" idx="1"/>
            </p:cNvCxnSpPr>
            <p:nvPr/>
          </p:nvCxnSpPr>
          <p:spPr>
            <a:xfrm>
              <a:off x="3889082" y="4801166"/>
              <a:ext cx="399521" cy="4155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7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50" y="125186"/>
            <a:ext cx="11741524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Дивергенция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2737275" y="4701531"/>
                <a:ext cx="5762706" cy="890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7275" y="4701531"/>
                <a:ext cx="5762706" cy="890797"/>
              </a:xfrm>
              <a:prstGeom prst="rect">
                <a:avLst/>
              </a:prstGeom>
              <a:blipFill>
                <a:blip r:embed="rId2"/>
                <a:stretch>
                  <a:fillRect b="-109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51425" y="3017349"/>
                <a:ext cx="117415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b="1" dirty="0"/>
                  <a:t>Дивергенция</a:t>
                </a:r>
                <a:r>
                  <a:rPr lang="en-US" sz="2400" b="1" dirty="0"/>
                  <a:t>  </a:t>
                </a:r>
                <a:r>
                  <a:rPr lang="ru-RU" sz="2400" b="1" dirty="0"/>
                  <a:t>функции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ru-RU" sz="2400" b="1" dirty="0"/>
                  <a:t>  в вершине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en-US" sz="2400" dirty="0"/>
                  <a:t>(</a:t>
                </a:r>
                <a:r>
                  <a:rPr lang="ru-RU" sz="2400" dirty="0"/>
                  <a:t>от лат. </a:t>
                </a:r>
                <a:r>
                  <a:rPr lang="ru-RU" sz="2400" i="1" dirty="0" err="1"/>
                  <a:t>divergere</a:t>
                </a:r>
                <a:r>
                  <a:rPr lang="ru-RU" sz="2400" dirty="0"/>
                  <a:t> — расхождение</a:t>
                </a:r>
                <a:r>
                  <a:rPr lang="en-US" sz="2400" dirty="0"/>
                  <a:t>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определяется как разность сумм её значений на выходящих и входящих дугах: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" y="3017349"/>
                <a:ext cx="11741524" cy="830997"/>
              </a:xfrm>
              <a:prstGeom prst="rect">
                <a:avLst/>
              </a:prstGeom>
              <a:blipFill>
                <a:blip r:embed="rId3"/>
                <a:stretch>
                  <a:fillRect t="-5882" r="-778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9"/>
              <p:cNvSpPr txBox="1"/>
              <p:nvPr/>
            </p:nvSpPr>
            <p:spPr bwMode="auto">
              <a:xfrm>
                <a:off x="2652833" y="765584"/>
                <a:ext cx="1972199" cy="61591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⁡→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0" name="Объект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2833" y="765584"/>
                <a:ext cx="1972199" cy="615919"/>
              </a:xfrm>
              <a:prstGeom prst="rect">
                <a:avLst/>
              </a:prstGeom>
              <a:blipFill>
                <a:blip r:embed="rId4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Группа 78"/>
          <p:cNvGrpSpPr/>
          <p:nvPr/>
        </p:nvGrpSpPr>
        <p:grpSpPr>
          <a:xfrm>
            <a:off x="8850981" y="4869439"/>
            <a:ext cx="2710537" cy="1022045"/>
            <a:chOff x="8565792" y="2795627"/>
            <a:chExt cx="2901288" cy="1229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Овал 65"/>
                <p:cNvSpPr/>
                <p:nvPr/>
              </p:nvSpPr>
              <p:spPr>
                <a:xfrm>
                  <a:off x="9783900" y="2923150"/>
                  <a:ext cx="376517" cy="3430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ru-RU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Овал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900" y="2923150"/>
                  <a:ext cx="376517" cy="34302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Прямая со стрелкой 67"/>
            <p:cNvCxnSpPr>
              <a:endCxn id="66" idx="2"/>
            </p:cNvCxnSpPr>
            <p:nvPr/>
          </p:nvCxnSpPr>
          <p:spPr>
            <a:xfrm>
              <a:off x="9242612" y="2846708"/>
              <a:ext cx="541288" cy="247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endCxn id="66" idx="2"/>
            </p:cNvCxnSpPr>
            <p:nvPr/>
          </p:nvCxnSpPr>
          <p:spPr>
            <a:xfrm flipV="1">
              <a:off x="9341224" y="3094661"/>
              <a:ext cx="442676" cy="445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66" idx="6"/>
            </p:cNvCxnSpPr>
            <p:nvPr/>
          </p:nvCxnSpPr>
          <p:spPr>
            <a:xfrm flipV="1">
              <a:off x="10160417" y="2795627"/>
              <a:ext cx="370105" cy="299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66" idx="6"/>
            </p:cNvCxnSpPr>
            <p:nvPr/>
          </p:nvCxnSpPr>
          <p:spPr>
            <a:xfrm>
              <a:off x="10160417" y="3094661"/>
              <a:ext cx="4687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6" idx="6"/>
            </p:cNvCxnSpPr>
            <p:nvPr/>
          </p:nvCxnSpPr>
          <p:spPr>
            <a:xfrm>
              <a:off x="10160417" y="3094661"/>
              <a:ext cx="370105" cy="297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Прямоугольник 76"/>
                <p:cNvSpPr/>
                <p:nvPr/>
              </p:nvSpPr>
              <p:spPr>
                <a:xfrm>
                  <a:off x="10113440" y="3571111"/>
                  <a:ext cx="1353640" cy="4441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ru-RU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ru-RU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Прямоугольник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440" y="3571111"/>
                  <a:ext cx="1353640" cy="444138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Прямоугольник 77"/>
                <p:cNvSpPr/>
                <p:nvPr/>
              </p:nvSpPr>
              <p:spPr>
                <a:xfrm>
                  <a:off x="8565792" y="3580544"/>
                  <a:ext cx="1353639" cy="4441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Прямоугольник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792" y="3580544"/>
                  <a:ext cx="1353639" cy="444138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Группа 90"/>
          <p:cNvGrpSpPr/>
          <p:nvPr/>
        </p:nvGrpSpPr>
        <p:grpSpPr>
          <a:xfrm>
            <a:off x="3738169" y="1052485"/>
            <a:ext cx="4687706" cy="1696513"/>
            <a:chOff x="1818897" y="874210"/>
            <a:chExt cx="4420497" cy="1185241"/>
          </a:xfrm>
        </p:grpSpPr>
        <p:grpSp>
          <p:nvGrpSpPr>
            <p:cNvPr id="62" name="Группа 61"/>
            <p:cNvGrpSpPr/>
            <p:nvPr/>
          </p:nvGrpSpPr>
          <p:grpSpPr>
            <a:xfrm>
              <a:off x="1818897" y="874210"/>
              <a:ext cx="4420497" cy="1185241"/>
              <a:chOff x="1574904" y="634515"/>
              <a:chExt cx="4420497" cy="1185241"/>
            </a:xfrm>
          </p:grpSpPr>
          <p:sp>
            <p:nvSpPr>
              <p:cNvPr id="14" name="Овал 13"/>
              <p:cNvSpPr/>
              <p:nvPr/>
            </p:nvSpPr>
            <p:spPr>
              <a:xfrm>
                <a:off x="1574904" y="1000620"/>
                <a:ext cx="75976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Прямая со стрелкой 16"/>
              <p:cNvCxnSpPr>
                <a:stCxn id="14" idx="7"/>
                <a:endCxn id="41" idx="2"/>
              </p:cNvCxnSpPr>
              <p:nvPr/>
            </p:nvCxnSpPr>
            <p:spPr>
              <a:xfrm flipV="1">
                <a:off x="2223406" y="806026"/>
                <a:ext cx="432302" cy="244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cxnSpLocks/>
                <a:stCxn id="14" idx="6"/>
                <a:endCxn id="40" idx="2"/>
              </p:cNvCxnSpPr>
              <p:nvPr/>
            </p:nvCxnSpPr>
            <p:spPr>
              <a:xfrm>
                <a:off x="2334671" y="1172131"/>
                <a:ext cx="1141191" cy="33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14" idx="5"/>
                <a:endCxn id="42" idx="1"/>
              </p:cNvCxnSpPr>
              <p:nvPr/>
            </p:nvCxnSpPr>
            <p:spPr>
              <a:xfrm>
                <a:off x="2223406" y="1293408"/>
                <a:ext cx="423943" cy="230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Овал 39"/>
              <p:cNvSpPr/>
              <p:nvPr/>
            </p:nvSpPr>
            <p:spPr>
              <a:xfrm>
                <a:off x="3475861" y="1034536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2655708" y="634515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2592208" y="1474082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4" name="Прямая со стрелкой 43"/>
              <p:cNvCxnSpPr>
                <a:cxnSpLocks/>
                <a:stCxn id="41" idx="6"/>
                <a:endCxn id="40" idx="0"/>
              </p:cNvCxnSpPr>
              <p:nvPr/>
            </p:nvCxnSpPr>
            <p:spPr>
              <a:xfrm>
                <a:off x="3032225" y="806026"/>
                <a:ext cx="631895" cy="228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>
                <a:stCxn id="42" idx="7"/>
                <a:endCxn id="40" idx="3"/>
              </p:cNvCxnSpPr>
              <p:nvPr/>
            </p:nvCxnSpPr>
            <p:spPr>
              <a:xfrm flipV="1">
                <a:off x="2913585" y="1327324"/>
                <a:ext cx="617416" cy="196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Овал 48"/>
              <p:cNvSpPr/>
              <p:nvPr/>
            </p:nvSpPr>
            <p:spPr>
              <a:xfrm>
                <a:off x="4463206" y="676713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4469501" y="1476734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5241967" y="1043781"/>
                <a:ext cx="753434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Прямая со стрелкой 54"/>
              <p:cNvCxnSpPr>
                <a:stCxn id="40" idx="5"/>
                <a:endCxn id="50" idx="1"/>
              </p:cNvCxnSpPr>
              <p:nvPr/>
            </p:nvCxnSpPr>
            <p:spPr>
              <a:xfrm>
                <a:off x="3797238" y="1327324"/>
                <a:ext cx="727403" cy="199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0" idx="6"/>
                <a:endCxn id="51" idx="3"/>
              </p:cNvCxnSpPr>
              <p:nvPr/>
            </p:nvCxnSpPr>
            <p:spPr>
              <a:xfrm flipV="1">
                <a:off x="4846018" y="1336569"/>
                <a:ext cx="506287" cy="3116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>
                <a:stCxn id="49" idx="6"/>
                <a:endCxn id="51" idx="1"/>
              </p:cNvCxnSpPr>
              <p:nvPr/>
            </p:nvCxnSpPr>
            <p:spPr>
              <a:xfrm>
                <a:off x="4839723" y="848224"/>
                <a:ext cx="512582" cy="24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60"/>
              <p:cNvCxnSpPr>
                <a:stCxn id="40" idx="7"/>
                <a:endCxn id="49" idx="2"/>
              </p:cNvCxnSpPr>
              <p:nvPr/>
            </p:nvCxnSpPr>
            <p:spPr>
              <a:xfrm flipV="1">
                <a:off x="3797238" y="848224"/>
                <a:ext cx="665968" cy="2365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485351" y="970847"/>
              <a:ext cx="195197" cy="26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10342" y="1656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60924" y="1592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31997" y="974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13675" y="970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33997" y="16784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48317" y="121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14040" y="1603404"/>
              <a:ext cx="30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41323" y="9099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3578727" y="6445514"/>
            <a:ext cx="889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Г.М. Адельсон-Вельский, Е.А. </a:t>
            </a:r>
            <a:r>
              <a:rPr lang="ru-RU" sz="1600" i="1" dirty="0" err="1">
                <a:solidFill>
                  <a:schemeClr val="accent3">
                    <a:lumMod val="50000"/>
                  </a:schemeClr>
                </a:solidFill>
              </a:rPr>
              <a:t>Диниц</a:t>
            </a:r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А.В. </a:t>
            </a:r>
            <a:r>
              <a:rPr lang="ru-RU" sz="1600" i="1" dirty="0" err="1">
                <a:solidFill>
                  <a:schemeClr val="accent3">
                    <a:lumMod val="50000"/>
                  </a:schemeClr>
                </a:solidFill>
              </a:rPr>
              <a:t>Карзанов</a:t>
            </a:r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ru-RU" sz="1600" b="1" i="1" dirty="0">
                <a:solidFill>
                  <a:schemeClr val="accent3">
                    <a:lumMod val="50000"/>
                  </a:schemeClr>
                </a:solidFill>
              </a:rPr>
              <a:t>Потоковые алгоритмы.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</a:rPr>
              <a:t>М.,Наука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</a:rPr>
              <a:t>, 1975 г.</a:t>
            </a:r>
          </a:p>
        </p:txBody>
      </p:sp>
    </p:spTree>
    <p:extLst>
      <p:ext uri="{BB962C8B-B14F-4D97-AF65-F5344CB8AC3E}">
        <p14:creationId xmlns:p14="http://schemas.microsoft.com/office/powerpoint/2010/main" val="694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96815" y="1167048"/>
                <a:ext cx="10792756" cy="241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2400" b="1" i="1" dirty="0"/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В дальнейшем мы будем работать с </a:t>
                </a:r>
                <a:r>
                  <a:rPr lang="ru-RU" sz="2400" b="1" dirty="0"/>
                  <a:t>целочисленными потоками</a:t>
                </a:r>
                <a:r>
                  <a:rPr lang="ru-RU" sz="2400" dirty="0"/>
                  <a:t>, то есть все ограничения – целые числа. </a:t>
                </a:r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Считаем, что любая внутренняя вершина сети лежит на некотором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</a:t>
                </a:r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Предполагаем, что в сети </a:t>
                </a:r>
                <a:r>
                  <a:rPr lang="ru-RU" sz="2400" b="1" dirty="0"/>
                  <a:t>нет кратных дуг</a:t>
                </a:r>
                <a:r>
                  <a:rPr lang="ru-RU" sz="2400" dirty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5" y="1167048"/>
                <a:ext cx="10792756" cy="2410916"/>
              </a:xfrm>
              <a:prstGeom prst="rect">
                <a:avLst/>
              </a:prstGeom>
              <a:blipFill>
                <a:blip r:embed="rId2"/>
                <a:stretch>
                  <a:fillRect l="-903" b="-47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80EDA-79EE-73A7-FA28-676ECCAE619F}"/>
              </a:ext>
            </a:extLst>
          </p:cNvPr>
          <p:cNvSpPr txBox="1"/>
          <p:nvPr/>
        </p:nvSpPr>
        <p:spPr>
          <a:xfrm>
            <a:off x="677333" y="22013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Напомним наши предположения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9362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00129" y="-68580"/>
            <a:ext cx="5391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200" b="1" dirty="0"/>
              <a:t>Метод Форда</a:t>
            </a:r>
            <a:r>
              <a:rPr lang="en-US" sz="3200" b="1" dirty="0"/>
              <a:t>  ̶  </a:t>
            </a:r>
            <a:r>
              <a:rPr lang="ru-RU" sz="3200" b="1" dirty="0" err="1"/>
              <a:t>Фалкерсона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082040" y="4610894"/>
                <a:ext cx="103632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t"/>
                <a:r>
                  <a:rPr lang="ru-RU" sz="2400" dirty="0"/>
                  <a:t>Если на итерациях метода Форда-Фалкерсона используется поиск в глубину, то можно выписать следующую оценку: </a:t>
                </a:r>
              </a:p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 dirty="0">
                              <a:latin typeface="Cambria Math" panose="02040503050406030204" pitchFamily="18" charset="0"/>
                            </a:rPr>
                            <m:t>с</m:t>
                          </m:r>
                          <m:r>
                            <m:rPr>
                              <m:sty m:val="p"/>
                            </m:rPr>
                            <a:rPr lang="en-US" sz="2400" b="1" i="1" baseline="30000" dirty="0" err="1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1" i="1" dirty="0" err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2400" b="1" i="1" dirty="0" err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</m:oMath>
                  </m:oMathPara>
                </a14:m>
                <a:endParaRPr lang="ru-RU" sz="2400" b="1" dirty="0"/>
              </a:p>
              <a:p>
                <a:pPr algn="ctr" fontAlgn="t"/>
                <a:r>
                  <a:rPr lang="ru-RU" sz="2400" dirty="0" err="1"/>
                  <a:t>псевдополиномиальный</a:t>
                </a:r>
                <a:r>
                  <a:rPr lang="ru-RU" sz="2400" dirty="0"/>
                  <a:t> алгоритм</a:t>
                </a:r>
              </a:p>
              <a:p>
                <a:pPr algn="ctr" fontAlgn="t"/>
                <a:endParaRPr lang="en-US" sz="24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" y="4610894"/>
                <a:ext cx="10363200" cy="1938992"/>
              </a:xfrm>
              <a:prstGeom prst="rect">
                <a:avLst/>
              </a:prstGeom>
              <a:blipFill>
                <a:blip r:embed="rId3"/>
                <a:stretch>
                  <a:fillRect l="-941" t="-2516" r="-15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/>
          <p:cNvGrpSpPr/>
          <p:nvPr/>
        </p:nvGrpSpPr>
        <p:grpSpPr>
          <a:xfrm>
            <a:off x="939800" y="3548861"/>
            <a:ext cx="11091333" cy="707886"/>
            <a:chOff x="1058094" y="3548861"/>
            <a:chExt cx="971658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18"/>
                <p:cNvSpPr/>
                <p:nvPr/>
              </p:nvSpPr>
              <p:spPr>
                <a:xfrm>
                  <a:off x="1058094" y="3548861"/>
                  <a:ext cx="971658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 fontAlgn="t"/>
                  <a:r>
                    <a:rPr lang="ru-RU" sz="2000" dirty="0"/>
                    <a:t>для поиска увеличивающего пути воспользуемся поиском в глубину  (</a:t>
                  </a:r>
                  <a:r>
                    <a:rPr lang="en-US" sz="2000" dirty="0"/>
                    <a:t>DFS) - 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.</a:t>
                  </a:r>
                  <a:r>
                    <a:rPr lang="ru-RU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Прямоугольник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94" y="3548861"/>
                  <a:ext cx="9716585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Прямая соединительная линия 21"/>
            <p:cNvCxnSpPr/>
            <p:nvPr/>
          </p:nvCxnSpPr>
          <p:spPr>
            <a:xfrm>
              <a:off x="1424789" y="3548861"/>
              <a:ext cx="7620" cy="707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9601" y="54216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392254" y="569590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endParaRPr lang="ru-RU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88720" y="50798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/>
            <a:r>
              <a:rPr lang="ru-RU" dirty="0"/>
              <a:t>Работает для сетей с целочисленными пропускными способностями дуг.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441" y="969856"/>
                <a:ext cx="50700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:r>
                  <a:rPr lang="ru-RU" sz="2400" b="1" dirty="0"/>
                  <a:t>Время работы: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baseline="30000" dirty="0" err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)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·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:r>
                  <a:rPr lang="ru-RU" sz="2000" dirty="0"/>
                  <a:t>где</a:t>
                </a: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" y="969856"/>
                <a:ext cx="5070042" cy="461665"/>
              </a:xfrm>
              <a:prstGeom prst="rect">
                <a:avLst/>
              </a:prstGeom>
              <a:blipFill>
                <a:blip r:embed="rId5"/>
                <a:stretch>
                  <a:fillRect l="-1923" t="-10526" r="-481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1276796" y="1391866"/>
                <a:ext cx="4819204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baseline="30000" dirty="0" err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величина максимального потока</a:t>
                </a:r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96" y="1391866"/>
                <a:ext cx="4819204" cy="453137"/>
              </a:xfrm>
              <a:prstGeom prst="rect">
                <a:avLst/>
              </a:prstGeom>
              <a:blipFill>
                <a:blip r:embed="rId6"/>
                <a:stretch>
                  <a:fillRect l="-253" t="-5333" r="-632" b="-2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/>
          <p:cNvSpPr/>
          <p:nvPr/>
        </p:nvSpPr>
        <p:spPr>
          <a:xfrm>
            <a:off x="1188720" y="3049059"/>
            <a:ext cx="4232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t"/>
            <a:r>
              <a:rPr lang="ru-RU" sz="2400" dirty="0"/>
              <a:t>?</a:t>
            </a:r>
            <a:r>
              <a:rPr lang="ru-RU" dirty="0"/>
              <a:t>   </a:t>
            </a:r>
            <a:r>
              <a:rPr lang="en-US" dirty="0"/>
              <a:t>– </a:t>
            </a:r>
            <a:r>
              <a:rPr lang="ru-RU" dirty="0"/>
              <a:t>время поиска увеличивающего пути</a:t>
            </a:r>
          </a:p>
        </p:txBody>
      </p:sp>
      <p:grpSp>
        <p:nvGrpSpPr>
          <p:cNvPr id="35" name="Группа 34"/>
          <p:cNvGrpSpPr/>
          <p:nvPr/>
        </p:nvGrpSpPr>
        <p:grpSpPr>
          <a:xfrm>
            <a:off x="1367074" y="1936556"/>
            <a:ext cx="10164525" cy="1015663"/>
            <a:chOff x="2186940" y="1760216"/>
            <a:chExt cx="8145780" cy="101566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2186940" y="1796242"/>
              <a:ext cx="0" cy="941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рямоугольник 32"/>
                <p:cNvSpPr/>
                <p:nvPr/>
              </p:nvSpPr>
              <p:spPr>
                <a:xfrm>
                  <a:off x="2273977" y="1760216"/>
                  <a:ext cx="8058743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 fontAlgn="t"/>
                  <a:r>
                    <a:rPr lang="ru-RU" sz="2000" dirty="0"/>
                    <a:t>так как поток целочисленный, а в исходной сети (по сделанному ранее     предположению)   нет кратных дуг, то 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baseline="30000" dirty="0" err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sz="20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20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000" b="1" i="1" dirty="0" err="1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ru-RU" sz="2000" dirty="0"/>
                    <a:t>, где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2000" b="1" i="1" baseline="30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baseline="30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ru-RU" sz="2000" dirty="0"/>
                    <a:t> наибольшая из пропускных стоимостей дуг сети. </a:t>
                  </a:r>
                </a:p>
              </p:txBody>
            </p:sp>
          </mc:Choice>
          <mc:Fallback xmlns="">
            <p:sp>
              <p:nvSpPr>
                <p:cNvPr id="33" name="Прямоугольник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977" y="1760216"/>
                  <a:ext cx="8058743" cy="1015663"/>
                </a:xfrm>
                <a:prstGeom prst="rect">
                  <a:avLst/>
                </a:prstGeom>
                <a:blipFill>
                  <a:blip r:embed="rId7"/>
                  <a:stretch>
                    <a:fillRect l="-606" t="-3614" r="-3515" b="-1024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40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9" grpId="0"/>
      <p:bldP spid="30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780447" y="81117"/>
            <a:ext cx="4390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2400" b="1" dirty="0" err="1"/>
              <a:t>Алгоритми</a:t>
            </a:r>
            <a:r>
              <a:rPr lang="ru-RU" sz="2400" b="1" dirty="0"/>
              <a:t> </a:t>
            </a:r>
            <a:r>
              <a:rPr lang="ru-RU" sz="2400" b="1" dirty="0" err="1"/>
              <a:t>Эдмондса</a:t>
            </a:r>
            <a:r>
              <a:rPr lang="en-US" sz="2400" b="1" dirty="0"/>
              <a:t>  ̶  </a:t>
            </a:r>
            <a:r>
              <a:rPr lang="ru-RU" sz="2400" b="1" dirty="0"/>
              <a:t>Карпа</a:t>
            </a:r>
          </a:p>
          <a:p>
            <a:pPr algn="ctr" fontAlgn="t"/>
            <a:r>
              <a:rPr lang="ru-RU" sz="2400" dirty="0"/>
              <a:t>полиномиальный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455195" y="1597799"/>
                <a:ext cx="10592872" cy="4507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время</a:t>
                </a:r>
                <a:r>
                  <a:rPr lang="en-US" sz="2000" dirty="0"/>
                  <a:t> </a:t>
                </a:r>
                <a:r>
                  <a:rPr lang="ru-RU" sz="2000" dirty="0"/>
                  <a:t>работы поиска в ширину</a:t>
                </a:r>
                <a:r>
                  <a:rPr lang="en-US" sz="2000" dirty="0"/>
                  <a:t>;</a:t>
                </a:r>
              </a:p>
              <a:p>
                <a:pPr fontAlgn="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– </a:t>
                </a:r>
                <a:r>
                  <a:rPr lang="ru-RU" sz="2000" dirty="0"/>
                  <a:t>число итераций алгоритма</a:t>
                </a:r>
                <a:r>
                  <a:rPr lang="en-US" sz="2000" dirty="0"/>
                  <a:t>; </a:t>
                </a:r>
                <a:endParaRPr lang="ru-RU" sz="2000" dirty="0"/>
              </a:p>
              <a:p>
                <a:pPr marL="800100" lvl="1" indent="-342900" fontAlgn="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Поиск увеличивающего пути: поиск в ширину  (</a:t>
                </a:r>
                <a:r>
                  <a:rPr lang="en-US" sz="2000" b="1" dirty="0"/>
                  <a:t>BFS</a:t>
                </a:r>
                <a:r>
                  <a:rPr lang="en-US" sz="2000" dirty="0"/>
                  <a:t>).</a:t>
                </a:r>
              </a:p>
              <a:p>
                <a:pPr marL="800100" lvl="1" indent="-342900" algn="just" fontAlgn="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После каждой итерации алгоритма длина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(в дугах) наименьшего пути из источника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2000" dirty="0"/>
                  <a:t> в вершину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 монотонно не убывает</a:t>
                </a:r>
                <a:r>
                  <a:rPr lang="en-US" sz="2000" dirty="0"/>
                  <a:t>. </a:t>
                </a:r>
                <a:r>
                  <a:rPr lang="ru-RU" sz="2000" dirty="0"/>
                  <a:t>Так как длина (</a:t>
                </a:r>
                <a:r>
                  <a:rPr lang="en-US" sz="2000" dirty="0" err="1"/>
                  <a:t>s,t</a:t>
                </a:r>
                <a:r>
                  <a:rPr lang="en-US" sz="2000" dirty="0"/>
                  <a:t>)-</a:t>
                </a:r>
                <a:r>
                  <a:rPr lang="ru-RU" sz="2000" dirty="0"/>
                  <a:t>пути не превосходит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, то  конечная вершина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/>
                  <a:t> может изменять свою метку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не более, чем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раз. </a:t>
                </a:r>
              </a:p>
              <a:p>
                <a:pPr marL="800100" lvl="1" indent="-342900" algn="just" fontAlgn="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Назовем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ru-RU" sz="2000" b="1" dirty="0"/>
                  <a:t>этапом </a:t>
                </a:r>
                <a:r>
                  <a:rPr lang="ru-RU" sz="2000" dirty="0"/>
                  <a:t>совокупность итераций, на которых длина наименьшего пути сохраняется равной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  <a:r>
                  <a:rPr lang="ru-RU" sz="2000" dirty="0"/>
                  <a:t>Эти итерации идут подряд.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этапе  после каждой итерации </a:t>
                </a:r>
                <a:r>
                  <a:rPr lang="en-US" sz="2000" dirty="0"/>
                  <a:t> </a:t>
                </a:r>
                <a:r>
                  <a:rPr lang="ru-RU" sz="2000" dirty="0"/>
                  <a:t>алгоритма из новой сети вычёркивается хотя бы одна дуга, построенного на этой итерации увеличивающего пути и она не может появиться вновь, так как не является обратной  дугам следующих увеличивающих путей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этапа. Поэтому число итераций алгоритма на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этапе  не превосходит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marL="800100" lvl="1" indent="-342900" algn="just" fontAlgn="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Получаем оценку на число итераций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195" y="1597799"/>
                <a:ext cx="10592872" cy="4507260"/>
              </a:xfrm>
              <a:prstGeom prst="rect">
                <a:avLst/>
              </a:prstGeom>
              <a:blipFill>
                <a:blip r:embed="rId3"/>
                <a:stretch>
                  <a:fillRect l="-173" t="-677" r="-1727" b="-148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328195" y="1001722"/>
            <a:ext cx="2256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2400" b="1" dirty="0"/>
              <a:t>Время работы: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498037" y="1046526"/>
                <a:ext cx="51959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·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dirty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37" y="1046526"/>
                <a:ext cx="5195926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1869440" y="2401913"/>
            <a:ext cx="7620" cy="3703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90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373962" y="97056"/>
            <a:ext cx="34458" cy="4787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79948" y="337738"/>
                <a:ext cx="4839887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t"/>
                <a:r>
                  <a:rPr lang="ru-RU" sz="2400" b="1" dirty="0"/>
                  <a:t>Метод Форда</a:t>
                </a:r>
                <a:r>
                  <a:rPr lang="en-US" sz="2400" b="1" dirty="0"/>
                  <a:t>  ̶  </a:t>
                </a:r>
                <a:r>
                  <a:rPr lang="ru-RU" sz="2400" b="1" dirty="0" err="1"/>
                  <a:t>Фалкерсона</a:t>
                </a:r>
                <a:endParaRPr lang="ru-RU" sz="2400" b="1" dirty="0"/>
              </a:p>
              <a:p>
                <a:pPr algn="ctr" fontAlgn="t"/>
                <a:r>
                  <a:rPr lang="ru-RU" sz="2400" dirty="0"/>
                  <a:t> </a:t>
                </a:r>
                <a:r>
                  <a:rPr lang="ru-RU" sz="2000" dirty="0" err="1">
                    <a:solidFill>
                      <a:srgbClr val="7030A0"/>
                    </a:solidFill>
                  </a:rPr>
                  <a:t>псевдополиномиальный</a:t>
                </a:r>
                <a:r>
                  <a:rPr lang="ru-RU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ru-RU" sz="2000" dirty="0">
                    <a:solidFill>
                      <a:srgbClr val="7030A0"/>
                    </a:solidFill>
                  </a:rPr>
                  <a:t>алгоритм</a:t>
                </a:r>
              </a:p>
              <a:p>
                <a:pPr algn="ctr" fontAlgn="t"/>
                <a:endParaRPr lang="ru-RU" sz="2000" dirty="0"/>
              </a:p>
              <a:p>
                <a:pPr algn="ctr" fontAlgn="t"/>
                <a:r>
                  <a:rPr lang="ru-RU" sz="2000" dirty="0"/>
                  <a:t>работает для сетей с целочисленными пропускными способностями дуг</a:t>
                </a:r>
              </a:p>
              <a:p>
                <a:pPr algn="ctr" fontAlgn="t"/>
                <a:endParaRPr lang="ru-RU" sz="2000" u="sng" dirty="0"/>
              </a:p>
              <a:p>
                <a:pPr algn="ctr" fontAlgn="t"/>
                <a:endParaRPr lang="ru-RU" sz="2000" u="sng" dirty="0"/>
              </a:p>
              <a:p>
                <a:pPr algn="ctr" fontAlgn="t"/>
                <a:endParaRPr lang="ru-RU" sz="2000" u="sng" dirty="0"/>
              </a:p>
              <a:p>
                <a:pPr algn="ctr" fontAlgn="t"/>
                <a:endParaRPr lang="ru-RU" sz="2000" u="sng" dirty="0"/>
              </a:p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m:rPr>
                          <m:sty m:val="p"/>
                        </m:rP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8" y="337738"/>
                <a:ext cx="4839887" cy="3724096"/>
              </a:xfrm>
              <a:prstGeom prst="rect">
                <a:avLst/>
              </a:prstGeom>
              <a:blipFill>
                <a:blip r:embed="rId3"/>
                <a:stretch>
                  <a:fillRect t="-13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767487" y="337738"/>
                <a:ext cx="4390508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t"/>
                <a:r>
                  <a:rPr lang="ru-RU" sz="2400" b="1" dirty="0" err="1"/>
                  <a:t>Алгоритми</a:t>
                </a:r>
                <a:r>
                  <a:rPr lang="ru-RU" sz="2400" b="1" dirty="0"/>
                  <a:t> </a:t>
                </a:r>
                <a:r>
                  <a:rPr lang="ru-RU" sz="2400" b="1" dirty="0" err="1"/>
                  <a:t>Эдмондса</a:t>
                </a:r>
                <a:r>
                  <a:rPr lang="en-US" sz="2400" b="1" dirty="0"/>
                  <a:t>  ̶  </a:t>
                </a:r>
                <a:r>
                  <a:rPr lang="ru-RU" sz="2400" b="1" dirty="0"/>
                  <a:t>Карпа</a:t>
                </a:r>
              </a:p>
              <a:p>
                <a:pPr algn="ctr" fontAlgn="t"/>
                <a:r>
                  <a:rPr lang="ru-RU" sz="2000" dirty="0">
                    <a:solidFill>
                      <a:srgbClr val="7030A0"/>
                    </a:solidFill>
                  </a:rPr>
                  <a:t>полиномиальный алгоритм</a:t>
                </a: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487" y="337738"/>
                <a:ext cx="4390508" cy="3662541"/>
              </a:xfrm>
              <a:prstGeom prst="rect">
                <a:avLst/>
              </a:prstGeom>
              <a:blipFill>
                <a:blip r:embed="rId4"/>
                <a:stretch>
                  <a:fillRect t="-13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99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85881" y="145278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: </a:t>
            </a:r>
            <a:r>
              <a:rPr lang="en-US" dirty="0"/>
              <a:t>[ </a:t>
            </a:r>
            <a:r>
              <a:rPr lang="ru-RU" dirty="0"/>
              <a:t>(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/>
              <a:t>,2) </a:t>
            </a:r>
            <a:r>
              <a:rPr lang="ru-RU" dirty="0"/>
              <a:t>,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,3) ]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27533" y="913999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uv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2043297" y="1262032"/>
            <a:ext cx="12776" cy="263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0407" y="10270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endParaRPr lang="ru-RU" sz="1400" dirty="0"/>
          </a:p>
        </p:txBody>
      </p:sp>
      <p:cxnSp>
        <p:nvCxnSpPr>
          <p:cNvPr id="35" name="Прямая со стрелкой 34"/>
          <p:cNvCxnSpPr>
            <a:stCxn id="33" idx="2"/>
          </p:cNvCxnSpPr>
          <p:nvPr/>
        </p:nvCxnSpPr>
        <p:spPr>
          <a:xfrm>
            <a:off x="1580029" y="1334822"/>
            <a:ext cx="53422" cy="21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9894" y="97569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endParaRPr lang="ru-RU" sz="14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2247331" y="1279726"/>
            <a:ext cx="71294" cy="238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565" y="155853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  <a:endParaRPr lang="ru-RU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496558" y="1811412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: </a:t>
            </a:r>
            <a:r>
              <a:rPr lang="en-US" dirty="0"/>
              <a:t>[ </a:t>
            </a:r>
            <a:r>
              <a:rPr lang="ru-RU" dirty="0"/>
              <a:t>(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,3) </a:t>
            </a:r>
            <a:r>
              <a:rPr lang="ru-RU" dirty="0"/>
              <a:t>,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,4) ]</a:t>
            </a:r>
            <a:endParaRPr lang="ru-RU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3381473" y="1263220"/>
            <a:ext cx="1881306" cy="1152815"/>
            <a:chOff x="5887436" y="610115"/>
            <a:chExt cx="2193297" cy="1522135"/>
          </a:xfrm>
        </p:grpSpPr>
        <p:sp>
          <p:nvSpPr>
            <p:cNvPr id="13" name="Овал 12"/>
            <p:cNvSpPr/>
            <p:nvPr/>
          </p:nvSpPr>
          <p:spPr>
            <a:xfrm>
              <a:off x="5887436" y="1268167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6790570" y="610115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6779801" y="1719873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7671885" y="1156380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Прямая со стрелкой 4"/>
            <p:cNvCxnSpPr>
              <a:stCxn id="13" idx="7"/>
              <a:endCxn id="14" idx="3"/>
            </p:cNvCxnSpPr>
            <p:nvPr/>
          </p:nvCxnSpPr>
          <p:spPr>
            <a:xfrm flipV="1">
              <a:off x="6236410" y="962101"/>
              <a:ext cx="614034" cy="366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3" idx="5"/>
            </p:cNvCxnSpPr>
            <p:nvPr/>
          </p:nvCxnSpPr>
          <p:spPr>
            <a:xfrm>
              <a:off x="6236410" y="1620153"/>
              <a:ext cx="554160" cy="275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" idx="5"/>
            </p:cNvCxnSpPr>
            <p:nvPr/>
          </p:nvCxnSpPr>
          <p:spPr>
            <a:xfrm>
              <a:off x="7139544" y="962101"/>
              <a:ext cx="583910" cy="28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V="1">
              <a:off x="7199418" y="1535863"/>
              <a:ext cx="524036" cy="359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4" idx="4"/>
            </p:cNvCxnSpPr>
            <p:nvPr/>
          </p:nvCxnSpPr>
          <p:spPr>
            <a:xfrm>
              <a:off x="6994994" y="1022492"/>
              <a:ext cx="0" cy="666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11206" y="83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63628" y="11908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9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88725" y="1661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88660" y="781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5558" y="1668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85881" y="217003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: </a:t>
            </a:r>
            <a:r>
              <a:rPr lang="en-US" dirty="0"/>
              <a:t>[ </a:t>
            </a:r>
            <a:r>
              <a:rPr lang="ru-RU" dirty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,4) ]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176415" y="67225"/>
            <a:ext cx="973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Представление сети остаточных пропускных способностей на списках смежности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788723" y="682756"/>
            <a:ext cx="368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/>
              <a:t>списки смежности  для остаточной сети</a:t>
            </a:r>
            <a:endParaRPr lang="ru-RU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76415" y="533844"/>
            <a:ext cx="365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u="sng" dirty="0"/>
              <a:t>списки смежности  для исходной сети</a:t>
            </a:r>
            <a:endParaRPr lang="ru-RU" sz="1600" dirty="0"/>
          </a:p>
        </p:txBody>
      </p:sp>
      <p:grpSp>
        <p:nvGrpSpPr>
          <p:cNvPr id="145" name="Группа 144"/>
          <p:cNvGrpSpPr/>
          <p:nvPr/>
        </p:nvGrpSpPr>
        <p:grpSpPr>
          <a:xfrm>
            <a:off x="6183694" y="1150683"/>
            <a:ext cx="1767072" cy="1992816"/>
            <a:chOff x="5423675" y="2876476"/>
            <a:chExt cx="1767072" cy="1992816"/>
          </a:xfrm>
        </p:grpSpPr>
        <p:sp>
          <p:nvSpPr>
            <p:cNvPr id="114" name="TextBox 113"/>
            <p:cNvSpPr txBox="1"/>
            <p:nvPr/>
          </p:nvSpPr>
          <p:spPr>
            <a:xfrm>
              <a:off x="5423675" y="2876476"/>
              <a:ext cx="1120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network</a:t>
              </a:r>
              <a:endParaRPr lang="ru-RU" sz="2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036688" y="35914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ru-RU" dirty="0"/>
                <a:t>: </a:t>
              </a:r>
              <a:r>
                <a:rPr lang="en-US" sz="1600" dirty="0"/>
                <a:t>[ 0, 2 ]</a:t>
              </a:r>
              <a:endParaRPr lang="ru-RU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43477" y="3856493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ru-RU" dirty="0"/>
                <a:t>: </a:t>
              </a:r>
              <a:r>
                <a:rPr lang="en-US" sz="1600" dirty="0"/>
                <a:t>[ 1, 4, 6 ]</a:t>
              </a:r>
              <a:endParaRPr lang="ru-RU" sz="16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39470" y="4121511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ru-RU" dirty="0"/>
                <a:t>: </a:t>
              </a:r>
              <a:r>
                <a:rPr lang="en-US" sz="1600" dirty="0"/>
                <a:t>[ 3, 5, 8 </a:t>
              </a:r>
              <a:r>
                <a:rPr lang="en-US" dirty="0"/>
                <a:t>]</a:t>
              </a:r>
              <a:endParaRPr lang="ru-RU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47958" y="4351521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ru-RU" dirty="0"/>
                <a:t>: </a:t>
              </a:r>
              <a:r>
                <a:rPr lang="en-US" sz="1600" dirty="0"/>
                <a:t>[ 7, 9 </a:t>
              </a:r>
              <a:r>
                <a:rPr lang="en-US" dirty="0"/>
                <a:t>]</a:t>
              </a:r>
              <a:endParaRPr lang="ru-RU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01429" y="456151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endParaRPr lang="ru-RU" sz="1400" b="1" dirty="0"/>
            </a:p>
          </p:txBody>
        </p:sp>
        <p:cxnSp>
          <p:nvCxnSpPr>
            <p:cNvPr id="131" name="Прямая со стрелкой 130"/>
            <p:cNvCxnSpPr>
              <a:endCxn id="124" idx="1"/>
            </p:cNvCxnSpPr>
            <p:nvPr/>
          </p:nvCxnSpPr>
          <p:spPr>
            <a:xfrm flipV="1">
              <a:off x="5869306" y="4536187"/>
              <a:ext cx="178652" cy="108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>
            <a:off x="176415" y="2733474"/>
            <a:ext cx="5307937" cy="3917428"/>
            <a:chOff x="176415" y="2733474"/>
            <a:chExt cx="5307937" cy="3917428"/>
          </a:xfrm>
        </p:grpSpPr>
        <p:sp>
          <p:nvSpPr>
            <p:cNvPr id="54" name="Прямоугольник 53"/>
            <p:cNvSpPr/>
            <p:nvPr/>
          </p:nvSpPr>
          <p:spPr>
            <a:xfrm>
              <a:off x="2039729" y="2873263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</a:t>
              </a:r>
              <a:r>
                <a:rPr lang="en-US" baseline="-25000" dirty="0" err="1">
                  <a:solidFill>
                    <a:srgbClr val="FF0000"/>
                  </a:solidFill>
                </a:rPr>
                <a:t>uv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383592" y="2891321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</a:rPr>
                <a:t>f</a:t>
              </a:r>
              <a:r>
                <a:rPr lang="en-US" b="1" baseline="-25000" dirty="0" err="1">
                  <a:solidFill>
                    <a:srgbClr val="00B050"/>
                  </a:solidFill>
                </a:rPr>
                <a:t>uv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47886" y="289299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</a:t>
              </a:r>
              <a:endParaRPr lang="ru-RU" sz="1400" dirty="0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76415" y="2733474"/>
              <a:ext cx="5307937" cy="3917428"/>
              <a:chOff x="176415" y="2733474"/>
              <a:chExt cx="5307937" cy="391742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78992" y="4625516"/>
                <a:ext cx="1404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flow_edges</a:t>
                </a:r>
                <a:endParaRPr lang="ru-RU" sz="2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11049" y="3576446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/>
                  <a:t> </a:t>
                </a:r>
                <a:r>
                  <a:rPr lang="en-US" sz="1200" u="sng" dirty="0"/>
                  <a:t>0</a:t>
                </a:r>
                <a:r>
                  <a:rPr lang="ru-RU" dirty="0"/>
                  <a:t>: (1</a:t>
                </a:r>
                <a:r>
                  <a:rPr lang="en-US" dirty="0"/>
                  <a:t>,</a:t>
                </a:r>
                <a:r>
                  <a:rPr lang="ru-RU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2)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42330" y="2922099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u</a:t>
                </a:r>
                <a:endParaRPr lang="ru-RU" sz="1400" dirty="0"/>
              </a:p>
            </p:txBody>
          </p:sp>
          <p:cxnSp>
            <p:nvCxnSpPr>
              <p:cNvPr id="59" name="Прямая со стрелкой 58"/>
              <p:cNvCxnSpPr>
                <a:stCxn id="57" idx="2"/>
              </p:cNvCxnSpPr>
              <p:nvPr/>
            </p:nvCxnSpPr>
            <p:spPr>
              <a:xfrm flipH="1">
                <a:off x="2747886" y="3200773"/>
                <a:ext cx="133210" cy="265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60"/>
              <p:cNvCxnSpPr/>
              <p:nvPr/>
            </p:nvCxnSpPr>
            <p:spPr>
              <a:xfrm>
                <a:off x="1929675" y="3225425"/>
                <a:ext cx="139622" cy="3603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>
                <a:stCxn id="54" idx="2"/>
              </p:cNvCxnSpPr>
              <p:nvPr/>
            </p:nvCxnSpPr>
            <p:spPr>
              <a:xfrm>
                <a:off x="2255493" y="3242595"/>
                <a:ext cx="16870" cy="2861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 стрелкой 64"/>
              <p:cNvCxnSpPr/>
              <p:nvPr/>
            </p:nvCxnSpPr>
            <p:spPr>
              <a:xfrm flipH="1">
                <a:off x="2465463" y="3308380"/>
                <a:ext cx="114474" cy="24708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Группа 99"/>
              <p:cNvGrpSpPr/>
              <p:nvPr/>
            </p:nvGrpSpPr>
            <p:grpSpPr>
              <a:xfrm>
                <a:off x="3142727" y="2733474"/>
                <a:ext cx="2193297" cy="2437063"/>
                <a:chOff x="9884564" y="2003688"/>
                <a:chExt cx="2193297" cy="2437063"/>
              </a:xfrm>
            </p:grpSpPr>
            <p:grpSp>
              <p:nvGrpSpPr>
                <p:cNvPr id="68" name="Группа 67"/>
                <p:cNvGrpSpPr/>
                <p:nvPr/>
              </p:nvGrpSpPr>
              <p:grpSpPr>
                <a:xfrm>
                  <a:off x="9884564" y="2500090"/>
                  <a:ext cx="2193297" cy="1522135"/>
                  <a:chOff x="5887436" y="610115"/>
                  <a:chExt cx="2193297" cy="1522135"/>
                </a:xfrm>
              </p:grpSpPr>
              <p:sp>
                <p:nvSpPr>
                  <p:cNvPr id="69" name="Овал 68"/>
                  <p:cNvSpPr/>
                  <p:nvPr/>
                </p:nvSpPr>
                <p:spPr>
                  <a:xfrm>
                    <a:off x="5887436" y="1268167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Овал 69"/>
                  <p:cNvSpPr/>
                  <p:nvPr/>
                </p:nvSpPr>
                <p:spPr>
                  <a:xfrm>
                    <a:off x="6790570" y="610115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Овал 70"/>
                  <p:cNvSpPr/>
                  <p:nvPr/>
                </p:nvSpPr>
                <p:spPr>
                  <a:xfrm>
                    <a:off x="6779801" y="1719873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3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Овал 71"/>
                  <p:cNvSpPr/>
                  <p:nvPr/>
                </p:nvSpPr>
                <p:spPr>
                  <a:xfrm>
                    <a:off x="7671885" y="1156380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4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Прямая со стрелкой 72"/>
                  <p:cNvCxnSpPr>
                    <a:stCxn id="69" idx="7"/>
                    <a:endCxn id="70" idx="3"/>
                  </p:cNvCxnSpPr>
                  <p:nvPr/>
                </p:nvCxnSpPr>
                <p:spPr>
                  <a:xfrm flipV="1">
                    <a:off x="6236410" y="962101"/>
                    <a:ext cx="614034" cy="36645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Прямая со стрелкой 73"/>
                  <p:cNvCxnSpPr>
                    <a:stCxn id="69" idx="5"/>
                  </p:cNvCxnSpPr>
                  <p:nvPr/>
                </p:nvCxnSpPr>
                <p:spPr>
                  <a:xfrm>
                    <a:off x="6236410" y="1620153"/>
                    <a:ext cx="554160" cy="27551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Прямая со стрелкой 74"/>
                  <p:cNvCxnSpPr>
                    <a:stCxn id="70" idx="5"/>
                  </p:cNvCxnSpPr>
                  <p:nvPr/>
                </p:nvCxnSpPr>
                <p:spPr>
                  <a:xfrm>
                    <a:off x="7139544" y="962101"/>
                    <a:ext cx="583910" cy="28216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Прямая со стрелкой 75"/>
                  <p:cNvCxnSpPr/>
                  <p:nvPr/>
                </p:nvCxnSpPr>
                <p:spPr>
                  <a:xfrm flipV="1">
                    <a:off x="7199418" y="1535863"/>
                    <a:ext cx="524036" cy="3598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Прямая со стрелкой 76"/>
                  <p:cNvCxnSpPr>
                    <a:stCxn id="70" idx="4"/>
                  </p:cNvCxnSpPr>
                  <p:nvPr/>
                </p:nvCxnSpPr>
                <p:spPr>
                  <a:xfrm>
                    <a:off x="6994994" y="1022492"/>
                    <a:ext cx="0" cy="66698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311206" y="834268"/>
                    <a:ext cx="38023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2,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63628" y="1190872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9,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388724" y="1661984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FF0000"/>
                        </a:solidFill>
                      </a:rPr>
                      <a:t>7,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7288659" y="781460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3,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6275559" y="1668536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5,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84" name="Скругленная соединительная линия 83"/>
                <p:cNvCxnSpPr>
                  <a:stCxn id="70" idx="1"/>
                  <a:endCxn id="69" idx="0"/>
                </p:cNvCxnSpPr>
                <p:nvPr/>
              </p:nvCxnSpPr>
              <p:spPr>
                <a:xfrm rot="16200000" flipH="1" flipV="1">
                  <a:off x="10169449" y="2480019"/>
                  <a:ext cx="597661" cy="758584"/>
                </a:xfrm>
                <a:prstGeom prst="curvedConnector3">
                  <a:avLst>
                    <a:gd name="adj1" fmla="val -48354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Скругленная соединительная линия 85"/>
                <p:cNvCxnSpPr>
                  <a:stCxn id="72" idx="0"/>
                  <a:endCxn id="70" idx="7"/>
                </p:cNvCxnSpPr>
                <p:nvPr/>
              </p:nvCxnSpPr>
              <p:spPr>
                <a:xfrm rot="16200000" flipV="1">
                  <a:off x="11262118" y="2435035"/>
                  <a:ext cx="485874" cy="736765"/>
                </a:xfrm>
                <a:prstGeom prst="curvedConnector3">
                  <a:avLst>
                    <a:gd name="adj1" fmla="val 159479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Скругленная соединительная линия 87"/>
                <p:cNvCxnSpPr>
                  <a:stCxn id="71" idx="3"/>
                  <a:endCxn id="69" idx="3"/>
                </p:cNvCxnSpPr>
                <p:nvPr/>
              </p:nvCxnSpPr>
              <p:spPr>
                <a:xfrm rot="5400000" flipH="1">
                  <a:off x="10164768" y="3289799"/>
                  <a:ext cx="451706" cy="892365"/>
                </a:xfrm>
                <a:prstGeom prst="curvedConnector3">
                  <a:avLst>
                    <a:gd name="adj1" fmla="val -63978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Скругленная соединительная линия 89"/>
                <p:cNvCxnSpPr>
                  <a:stCxn id="72" idx="5"/>
                  <a:endCxn id="71" idx="5"/>
                </p:cNvCxnSpPr>
                <p:nvPr/>
              </p:nvCxnSpPr>
              <p:spPr>
                <a:xfrm rot="5400000">
                  <a:off x="11290199" y="3234045"/>
                  <a:ext cx="563493" cy="892084"/>
                </a:xfrm>
                <a:prstGeom prst="curvedConnector3">
                  <a:avLst>
                    <a:gd name="adj1" fmla="val 151286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0208043" y="2046979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1333739" y="200368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9884564" y="4163752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562333" y="4129153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98" name="Прямая со стрелкой 97"/>
                <p:cNvCxnSpPr>
                  <a:stCxn id="71" idx="1"/>
                  <a:endCxn id="70" idx="3"/>
                </p:cNvCxnSpPr>
                <p:nvPr/>
              </p:nvCxnSpPr>
              <p:spPr>
                <a:xfrm flipV="1">
                  <a:off x="10836803" y="2852076"/>
                  <a:ext cx="10769" cy="81816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10448820" y="3083425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1741643" y="3850821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r>
                  <a:rPr lang="ru-RU" dirty="0"/>
                  <a:t>: (</a:t>
                </a:r>
                <a:r>
                  <a:rPr lang="en-US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1)</a:t>
                </a:r>
                <a:endParaRPr lang="ru-RU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749394" y="4138120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2</a:t>
                </a:r>
                <a:r>
                  <a:rPr lang="ru-RU" dirty="0"/>
                  <a:t>: (1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3)</a:t>
                </a:r>
                <a:endParaRPr lang="ru-RU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750198" y="4472781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r>
                  <a:rPr lang="ru-RU" dirty="0"/>
                  <a:t>: (</a:t>
                </a:r>
                <a:r>
                  <a:rPr lang="en-US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1)</a:t>
                </a:r>
                <a:endParaRPr lang="ru-RU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52727" y="4749403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4</a:t>
                </a:r>
                <a:r>
                  <a:rPr lang="ru-RU" dirty="0"/>
                  <a:t>: (</a:t>
                </a:r>
                <a:r>
                  <a:rPr lang="en-US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3)</a:t>
                </a:r>
                <a:endParaRPr lang="ru-RU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57949" y="5071918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r>
                  <a:rPr lang="ru-RU" dirty="0"/>
                  <a:t>: (</a:t>
                </a:r>
                <a:r>
                  <a:rPr lang="en-US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2)</a:t>
                </a:r>
                <a:endParaRPr lang="ru-RU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46591" y="5385235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6</a:t>
                </a:r>
                <a:r>
                  <a:rPr lang="ru-RU" dirty="0"/>
                  <a:t>: (</a:t>
                </a:r>
                <a:r>
                  <a:rPr lang="en-US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4)</a:t>
                </a:r>
                <a:endParaRPr lang="ru-RU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757949" y="5663933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7</a:t>
                </a:r>
                <a:r>
                  <a:rPr lang="ru-RU" dirty="0"/>
                  <a:t>: (</a:t>
                </a:r>
                <a:r>
                  <a:rPr lang="en-US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2)</a:t>
                </a:r>
                <a:endParaRPr lang="ru-RU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53107" y="5984203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8</a:t>
                </a:r>
                <a:r>
                  <a:rPr lang="ru-RU" dirty="0"/>
                  <a:t>: (</a:t>
                </a:r>
                <a:r>
                  <a:rPr lang="en-US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4)</a:t>
                </a:r>
                <a:endParaRPr lang="ru-RU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749992" y="6281570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  <a:r>
                  <a:rPr lang="ru-RU" dirty="0"/>
                  <a:t>: (</a:t>
                </a:r>
                <a:r>
                  <a:rPr lang="en-US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3)</a:t>
                </a:r>
                <a:endParaRPr lang="ru-RU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76415" y="3104453"/>
                <a:ext cx="1103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u="sng" dirty="0"/>
                  <a:t>списки дуг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90447" y="5602378"/>
                <a:ext cx="229390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/>
                  <a:t>остаточная  пропускная </a:t>
                </a:r>
              </a:p>
              <a:p>
                <a:pPr algn="just"/>
                <a:r>
                  <a:rPr lang="ru-RU" sz="1600" dirty="0"/>
                  <a:t>способность:</a:t>
                </a:r>
              </a:p>
              <a:p>
                <a:r>
                  <a:rPr lang="en-US" dirty="0" err="1"/>
                  <a:t>c′</a:t>
                </a:r>
                <a:r>
                  <a:rPr lang="en-US" baseline="-25000" dirty="0" err="1"/>
                  <a:t>uv</a:t>
                </a:r>
                <a:r>
                  <a:rPr lang="en-US" dirty="0"/>
                  <a:t>= </a:t>
                </a:r>
                <a:r>
                  <a:rPr lang="en-US" dirty="0" err="1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uv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-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f</a:t>
                </a:r>
                <a:r>
                  <a:rPr lang="en-US" b="1" baseline="-25000" dirty="0" err="1">
                    <a:solidFill>
                      <a:srgbClr val="00B050"/>
                    </a:solidFill>
                  </a:rPr>
                  <a:t>uv</a:t>
                </a:r>
                <a:endParaRPr lang="ru-RU" dirty="0"/>
              </a:p>
            </p:txBody>
          </p:sp>
        </p:grpSp>
      </p:grpSp>
      <p:pic>
        <p:nvPicPr>
          <p:cNvPr id="137" name="Рисунок 1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3120" y="3975744"/>
            <a:ext cx="5415848" cy="191626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466921" y="24469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4: </a:t>
            </a:r>
            <a:r>
              <a:rPr lang="en-US" dirty="0"/>
              <a:t>[</a:t>
            </a:r>
            <a:r>
              <a:rPr lang="ru-RU" dirty="0"/>
              <a:t> </a:t>
            </a:r>
            <a:r>
              <a:rPr lang="en-US" dirty="0"/>
              <a:t>]</a:t>
            </a:r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9706926" y="489080"/>
            <a:ext cx="2136424" cy="3223041"/>
            <a:chOff x="9484076" y="67225"/>
            <a:chExt cx="2136424" cy="322304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9484076" y="67225"/>
              <a:ext cx="2136424" cy="3223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6" name="Рисунок 13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5886" y="112243"/>
              <a:ext cx="1579855" cy="1410584"/>
            </a:xfrm>
            <a:prstGeom prst="rect">
              <a:avLst/>
            </a:prstGeom>
          </p:spPr>
        </p:pic>
        <p:sp>
          <p:nvSpPr>
            <p:cNvPr id="138" name="Овал 137"/>
            <p:cNvSpPr/>
            <p:nvPr/>
          </p:nvSpPr>
          <p:spPr>
            <a:xfrm>
              <a:off x="10166421" y="2636272"/>
              <a:ext cx="886691" cy="417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source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10357641" y="1566122"/>
              <a:ext cx="886691" cy="417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target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692371" y="2170038"/>
              <a:ext cx="709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capacity</a:t>
              </a:r>
              <a:endParaRPr lang="ru-RU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272399" y="2183664"/>
              <a:ext cx="469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</a:rPr>
                <a:t>flow</a:t>
              </a:r>
              <a:endParaRPr lang="ru-RU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" name="Прямая со стрелкой 5"/>
            <p:cNvCxnSpPr>
              <a:stCxn id="138" idx="0"/>
              <a:endCxn id="139" idx="4"/>
            </p:cNvCxnSpPr>
            <p:nvPr/>
          </p:nvCxnSpPr>
          <p:spPr>
            <a:xfrm flipV="1">
              <a:off x="10609767" y="1983614"/>
              <a:ext cx="191220" cy="652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Прямая соединительная линия 14"/>
          <p:cNvCxnSpPr/>
          <p:nvPr/>
        </p:nvCxnSpPr>
        <p:spPr>
          <a:xfrm>
            <a:off x="88163" y="2806163"/>
            <a:ext cx="5552729" cy="6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689103" y="647852"/>
            <a:ext cx="0" cy="618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40183" y="5966114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5312" y="409575"/>
            <a:ext cx="3343275" cy="434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5312" y="4961965"/>
            <a:ext cx="2676525" cy="1743075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1469205" y="82491"/>
            <a:ext cx="427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Псевдокод функций для работы с сетью </a:t>
            </a:r>
          </a:p>
          <a:p>
            <a:r>
              <a:rPr lang="ru-RU" b="1" dirty="0"/>
              <a:t>остаточных пропускных способностей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602" y="774989"/>
            <a:ext cx="7581900" cy="26479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9901" y="3422939"/>
            <a:ext cx="6191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3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35" y="0"/>
            <a:ext cx="4131437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5537" y="0"/>
            <a:ext cx="4457700" cy="1933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2347" y="2212109"/>
            <a:ext cx="4867275" cy="37338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7441383" y="6310746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https://github.com/larandaA/alg-ds-snippets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21153" y="0"/>
            <a:ext cx="4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2212109"/>
            <a:ext cx="4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bfs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61397" y="184666"/>
            <a:ext cx="227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Общая схема метода</a:t>
            </a:r>
          </a:p>
          <a:p>
            <a:r>
              <a:rPr lang="ru-RU" dirty="0"/>
              <a:t>Форда – </a:t>
            </a:r>
            <a:r>
              <a:rPr lang="ru-RU" dirty="0" err="1"/>
              <a:t>Фалкерсона</a:t>
            </a:r>
            <a:r>
              <a:rPr lang="ru-RU" dirty="0"/>
              <a:t>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475163" y="1264024"/>
            <a:ext cx="1029166" cy="66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8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D3478AF-833C-5313-767F-EF1CBE4B56EC}"/>
              </a:ext>
            </a:extLst>
          </p:cNvPr>
          <p:cNvGrpSpPr/>
          <p:nvPr/>
        </p:nvGrpSpPr>
        <p:grpSpPr>
          <a:xfrm>
            <a:off x="9875265" y="5325004"/>
            <a:ext cx="2269067" cy="1532996"/>
            <a:chOff x="9987896" y="126479"/>
            <a:chExt cx="2269067" cy="1532996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A7B6B3D-622D-35FE-955B-269C24B58990}"/>
                </a:ext>
              </a:extLst>
            </p:cNvPr>
            <p:cNvSpPr/>
            <p:nvPr/>
          </p:nvSpPr>
          <p:spPr>
            <a:xfrm>
              <a:off x="9987896" y="187019"/>
              <a:ext cx="2269067" cy="1472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8C861F35-5E35-8B85-FE2D-DFE026111AF3}"/>
                </a:ext>
              </a:extLst>
            </p:cNvPr>
            <p:cNvGrpSpPr/>
            <p:nvPr/>
          </p:nvGrpSpPr>
          <p:grpSpPr>
            <a:xfrm>
              <a:off x="10569543" y="126479"/>
              <a:ext cx="1447801" cy="1496664"/>
              <a:chOff x="10569543" y="126479"/>
              <a:chExt cx="1447801" cy="14966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9998E6AE-3538-8954-E7FF-89F3A00FB99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9543" y="1253811"/>
                    <a:ext cx="144780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fontAlgn="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 · 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800" b="1" i="1" baseline="30000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sz="18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9998E6AE-3538-8954-E7FF-89F3A00FB9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9543" y="1253811"/>
                    <a:ext cx="144780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06771-F264-8FBB-DA0E-9D088686C27C}"/>
                  </a:ext>
                </a:extLst>
              </p:cNvPr>
              <p:cNvSpPr txBox="1"/>
              <p:nvPr/>
            </p:nvSpPr>
            <p:spPr>
              <a:xfrm>
                <a:off x="10569543" y="126479"/>
                <a:ext cx="13684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1972 год</a:t>
                </a:r>
              </a:p>
              <a:p>
                <a:r>
                  <a:rPr lang="ru-RU" dirty="0"/>
                  <a:t>Алгоритм </a:t>
                </a:r>
              </a:p>
              <a:p>
                <a:r>
                  <a:rPr lang="ru-RU" dirty="0" err="1"/>
                  <a:t>Эдмонса</a:t>
                </a:r>
                <a:r>
                  <a:rPr lang="ru-RU" dirty="0"/>
                  <a:t>-Карпа </a:t>
                </a:r>
                <a:endParaRPr lang="ru-BY" dirty="0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5A648B-939C-DD91-8B96-56FFA581D3B8}"/>
              </a:ext>
            </a:extLst>
          </p:cNvPr>
          <p:cNvSpPr txBox="1"/>
          <p:nvPr/>
        </p:nvSpPr>
        <p:spPr>
          <a:xfrm>
            <a:off x="3509456" y="335590"/>
            <a:ext cx="304853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1979 год</a:t>
            </a:r>
          </a:p>
          <a:p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Шимон 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Ивен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и его ученик Алон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Итаи</a:t>
            </a:r>
            <a:endParaRPr lang="ru-RU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DA3D4-7EBA-81FF-045B-D6C05C14F7F9}"/>
              </a:ext>
            </a:extLst>
          </p:cNvPr>
          <p:cNvSpPr txBox="1"/>
          <p:nvPr/>
        </p:nvSpPr>
        <p:spPr>
          <a:xfrm>
            <a:off x="3411081" y="2196413"/>
            <a:ext cx="31897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доработали алгоритм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, применяя идею 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блокирующего потока (</a:t>
            </a:r>
            <a:r>
              <a:rPr lang="ru-RU" dirty="0"/>
              <a:t>англ. </a:t>
            </a:r>
            <a:r>
              <a:rPr lang="en-US" dirty="0"/>
              <a:t>blocking flow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Александра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Карзанова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(1974 г.) </a:t>
            </a:r>
          </a:p>
          <a:p>
            <a:pPr algn="just"/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и переформулировали данный алгоритм в том виде, в котором он сейчас используется.</a:t>
            </a:r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F85DA32F-1943-B1A3-DA93-802A50F09BAD}"/>
              </a:ext>
            </a:extLst>
          </p:cNvPr>
          <p:cNvGrpSpPr/>
          <p:nvPr/>
        </p:nvGrpSpPr>
        <p:grpSpPr>
          <a:xfrm>
            <a:off x="176717" y="294382"/>
            <a:ext cx="2994794" cy="5738626"/>
            <a:chOff x="151712" y="-128951"/>
            <a:chExt cx="2994794" cy="5738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D60C75-7810-9401-0919-18839B1E5D61}"/>
                    </a:ext>
                  </a:extLst>
                </p:cNvPr>
                <p:cNvSpPr txBox="1"/>
                <p:nvPr/>
              </p:nvSpPr>
              <p:spPr>
                <a:xfrm>
                  <a:off x="480731" y="919832"/>
                  <a:ext cx="2166960" cy="523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dirty="0" smtClean="0"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baseline="30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 ·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ru-RU" sz="2800" dirty="0"/>
                  </a:br>
                  <a:endParaRPr lang="ru-BY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D60C75-7810-9401-0919-18839B1E5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31" y="919832"/>
                  <a:ext cx="2166960" cy="5232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B4C20D9-92F1-1C40-B9AF-392BCF064B67}"/>
                </a:ext>
              </a:extLst>
            </p:cNvPr>
            <p:cNvGrpSpPr/>
            <p:nvPr/>
          </p:nvGrpSpPr>
          <p:grpSpPr>
            <a:xfrm>
              <a:off x="151712" y="-128951"/>
              <a:ext cx="2834549" cy="5738626"/>
              <a:chOff x="69518" y="-1070206"/>
              <a:chExt cx="2834549" cy="5738626"/>
            </a:xfrm>
          </p:grpSpPr>
          <p:pic>
            <p:nvPicPr>
              <p:cNvPr id="1026" name="Picture 2" descr="Теоретическая информатика I (алгоритмы), осень 2018 г. Лекция 5: Быстрое у">
                <a:extLst>
                  <a:ext uri="{FF2B5EF4-FFF2-40B4-BE49-F238E27FC236}">
                    <a16:creationId xmlns:a16="http://schemas.microsoft.com/office/drawing/2014/main" id="{86A3B963-EC5F-4702-9E4C-11F5C23D9E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587" y="628344"/>
                <a:ext cx="1876425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84977-AE4C-EB8C-3FAC-57F16BB671B9}"/>
                  </a:ext>
                </a:extLst>
              </p:cNvPr>
              <p:cNvSpPr txBox="1"/>
              <p:nvPr/>
            </p:nvSpPr>
            <p:spPr>
              <a:xfrm>
                <a:off x="69518" y="3191092"/>
                <a:ext cx="283454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800" b="1" dirty="0" err="1"/>
                  <a:t>Диниц</a:t>
                </a:r>
                <a:r>
                  <a:rPr lang="ru-RU" sz="1800" b="1" dirty="0"/>
                  <a:t> Ефим Абрамович</a:t>
                </a:r>
                <a:br>
                  <a:rPr lang="ru-RU" sz="1800" b="1" dirty="0"/>
                </a:br>
                <a:r>
                  <a:rPr lang="en-US" sz="1800" dirty="0" err="1"/>
                  <a:t>Yefim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Dinic</a:t>
                </a:r>
                <a:br>
                  <a:rPr lang="ru-RU" sz="1800" dirty="0"/>
                </a:br>
                <a:r>
                  <a:rPr lang="ru-RU" sz="1800" b="1"/>
                  <a:t>израильский </a:t>
                </a:r>
              </a:p>
              <a:p>
                <a:pPr algn="ctr"/>
                <a:r>
                  <a:rPr lang="ru-RU" sz="1800" b="1"/>
                  <a:t>(бывший советский) </a:t>
                </a:r>
                <a:r>
                  <a:rPr lang="ru-RU" sz="1800" b="1" dirty="0"/>
                  <a:t>ученый</a:t>
                </a:r>
                <a:endParaRPr lang="ru-BY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AD4DE2-A726-BDD9-71F0-AD05E468233E}"/>
                  </a:ext>
                </a:extLst>
              </p:cNvPr>
              <p:cNvSpPr txBox="1"/>
              <p:nvPr/>
            </p:nvSpPr>
            <p:spPr>
              <a:xfrm>
                <a:off x="448961" y="-1070206"/>
                <a:ext cx="22902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200" dirty="0"/>
                  <a:t>1970 год </a:t>
                </a:r>
                <a:endParaRPr lang="ru-BY" sz="3200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F379E6-2964-51DB-B1AE-0C5382DD0961}"/>
                </a:ext>
              </a:extLst>
            </p:cNvPr>
            <p:cNvSpPr txBox="1"/>
            <p:nvPr/>
          </p:nvSpPr>
          <p:spPr>
            <a:xfrm>
              <a:off x="151712" y="396612"/>
              <a:ext cx="29947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/>
                <a:t>Алгоритм </a:t>
              </a:r>
              <a:r>
                <a:rPr lang="ru-RU" sz="2800" b="1" dirty="0" err="1"/>
                <a:t>Диница</a:t>
              </a:r>
              <a:endParaRPr lang="ru-BY" sz="2800" b="1" dirty="0"/>
            </a:p>
          </p:txBody>
        </p:sp>
      </p:grp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63AEF84-6F8B-1118-59FA-ABBDB5F7D98B}"/>
              </a:ext>
            </a:extLst>
          </p:cNvPr>
          <p:cNvCxnSpPr/>
          <p:nvPr/>
        </p:nvCxnSpPr>
        <p:spPr>
          <a:xfrm>
            <a:off x="3190464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54FF2407-2B8B-D4A4-75D1-C703F2B064CF}"/>
              </a:ext>
            </a:extLst>
          </p:cNvPr>
          <p:cNvGrpSpPr/>
          <p:nvPr/>
        </p:nvGrpSpPr>
        <p:grpSpPr>
          <a:xfrm>
            <a:off x="6600813" y="99885"/>
            <a:ext cx="2020274" cy="2567115"/>
            <a:chOff x="6600813" y="99885"/>
            <a:chExt cx="1964034" cy="2822591"/>
          </a:xfrm>
        </p:grpSpPr>
        <p:pic>
          <p:nvPicPr>
            <p:cNvPr id="1028" name="Picture 4" descr="A book in memory of Shimon Even">
              <a:extLst>
                <a:ext uri="{FF2B5EF4-FFF2-40B4-BE49-F238E27FC236}">
                  <a16:creationId xmlns:a16="http://schemas.microsoft.com/office/drawing/2014/main" id="{D091A936-9FA2-6424-7909-A0DC99430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13" y="99885"/>
              <a:ext cx="1638299" cy="245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B984B3-5261-93C6-0075-0B493B6D44EE}"/>
                </a:ext>
              </a:extLst>
            </p:cNvPr>
            <p:cNvSpPr txBox="1"/>
            <p:nvPr/>
          </p:nvSpPr>
          <p:spPr>
            <a:xfrm>
              <a:off x="6682806" y="2553144"/>
              <a:ext cx="18820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Shimon</a:t>
              </a:r>
              <a:r>
                <a:rPr lang="ru-RU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ru-RU" b="1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Even</a:t>
              </a:r>
              <a:endParaRPr lang="ru-BY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584A0C6-2642-ACED-44ED-024DE0B2B2CE}"/>
              </a:ext>
            </a:extLst>
          </p:cNvPr>
          <p:cNvGrpSpPr/>
          <p:nvPr/>
        </p:nvGrpSpPr>
        <p:grpSpPr>
          <a:xfrm>
            <a:off x="8695971" y="117765"/>
            <a:ext cx="2881042" cy="2810585"/>
            <a:chOff x="3513416" y="1276608"/>
            <a:chExt cx="2306453" cy="1993642"/>
          </a:xfrm>
        </p:grpSpPr>
        <p:pic>
          <p:nvPicPr>
            <p:cNvPr id="1030" name="Picture 6" descr="my photo">
              <a:extLst>
                <a:ext uri="{FF2B5EF4-FFF2-40B4-BE49-F238E27FC236}">
                  <a16:creationId xmlns:a16="http://schemas.microsoft.com/office/drawing/2014/main" id="{153FDFC4-344B-69BC-FA31-4B13B24F1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416" y="1276608"/>
              <a:ext cx="2306453" cy="158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51B0DA-E180-99E8-D149-C285A0453AEA}"/>
                </a:ext>
              </a:extLst>
            </p:cNvPr>
            <p:cNvSpPr txBox="1"/>
            <p:nvPr/>
          </p:nvSpPr>
          <p:spPr>
            <a:xfrm>
              <a:off x="4053402" y="2900918"/>
              <a:ext cx="10958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Alon</a:t>
              </a:r>
              <a:r>
                <a:rPr lang="ru-RU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ru-RU" b="1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Itai</a:t>
              </a:r>
              <a:endParaRPr lang="ru-BY" dirty="0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93DDE23-3622-56C2-EA6C-41F5943A63C0}"/>
              </a:ext>
            </a:extLst>
          </p:cNvPr>
          <p:cNvGrpSpPr/>
          <p:nvPr/>
        </p:nvGrpSpPr>
        <p:grpSpPr>
          <a:xfrm>
            <a:off x="7653120" y="2811645"/>
            <a:ext cx="2645832" cy="2758712"/>
            <a:chOff x="6463972" y="2758630"/>
            <a:chExt cx="2645832" cy="275871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752B66C-6DC9-7D93-33DA-F0BE4602A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13" y="2758630"/>
              <a:ext cx="1685211" cy="229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F942F0-99B1-59DE-ADD1-AE23D34F23ED}"/>
                </a:ext>
              </a:extLst>
            </p:cNvPr>
            <p:cNvSpPr txBox="1"/>
            <p:nvPr/>
          </p:nvSpPr>
          <p:spPr>
            <a:xfrm>
              <a:off x="6463972" y="5148010"/>
              <a:ext cx="2645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Alexander </a:t>
              </a:r>
              <a:r>
                <a:rPr lang="ru-RU" b="1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Karzanov</a:t>
              </a:r>
              <a:r>
                <a:rPr lang="ru-RU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</a:t>
              </a:r>
              <a:endParaRPr lang="ru-BY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33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42F4D-D500-4485-A89E-8F3933C90D9F}"/>
                  </a:ext>
                </a:extLst>
              </p:cNvPr>
              <p:cNvSpPr txBox="1"/>
              <p:nvPr/>
            </p:nvSpPr>
            <p:spPr>
              <a:xfrm>
                <a:off x="842215" y="69672"/>
                <a:ext cx="11011117" cy="399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ru-RU" sz="2400" dirty="0"/>
                  <a:t>На каждой итерации алгоритма построения максимального потока по сети остаточных пропускных способностей для текущего потока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строится </a:t>
                </a:r>
                <a:r>
                  <a:rPr lang="ru-RU" sz="2400" b="1" dirty="0"/>
                  <a:t>вспомогательная сеть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</a:p>
              <a:p>
                <a:endParaRPr lang="en-US" dirty="0"/>
              </a:p>
              <a:p>
                <a:pPr algn="just"/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- </a:t>
                </a:r>
                <a:r>
                  <a:rPr lang="ru-RU" sz="2000" dirty="0"/>
                  <a:t>длина (в дугах) наименьшего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пути в сети остаточных пропускных способностей для текущего потока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algn="just"/>
                <a:r>
                  <a:rPr lang="ru-RU" sz="2000" dirty="0"/>
                  <a:t>Тогда во вспомогательную сеть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2000" dirty="0"/>
                  <a:t> войдут только те дуги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сети остаточных пропускных способностей, для которых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+1</a:t>
                </a:r>
                <a:r>
                  <a:rPr lang="ru-RU" sz="2000" dirty="0"/>
                  <a:t>. </a:t>
                </a:r>
              </a:p>
              <a:p>
                <a:pPr algn="just"/>
                <a:r>
                  <a:rPr lang="ru-RU" sz="2000" dirty="0"/>
                  <a:t>Сформировать метки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можно алгоритмом </a:t>
                </a:r>
                <a:r>
                  <a:rPr lang="en-US" sz="2000" b="1" dirty="0"/>
                  <a:t>BFS</a:t>
                </a:r>
                <a:r>
                  <a:rPr lang="ru-RU" sz="2000" dirty="0"/>
                  <a:t>, а во вспомогательную сеть войдут дуги, которые идут от вершины с меньшей меткой в вершину с большей меткой, т.е. исключаются дуги сети остаточных пропускных способностей между вершинами с одинаковыми метками, а также идущие из вершины с большей меткой в вершину с меньшей меткой.</a:t>
                </a:r>
                <a:endParaRPr lang="ru-BY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42F4D-D500-4485-A89E-8F3933C9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5" y="69672"/>
                <a:ext cx="11011117" cy="3993786"/>
              </a:xfrm>
              <a:prstGeom prst="rect">
                <a:avLst/>
              </a:prstGeom>
              <a:blipFill>
                <a:blip r:embed="rId3"/>
                <a:stretch>
                  <a:fillRect l="-886" t="-1372" r="-1107" b="-167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>
            <a:extLst>
              <a:ext uri="{FF2B5EF4-FFF2-40B4-BE49-F238E27FC236}">
                <a16:creationId xmlns:a16="http://schemas.microsoft.com/office/drawing/2014/main" id="{7B3E785A-9BD2-E6FC-CE54-AFB56E06771E}"/>
              </a:ext>
            </a:extLst>
          </p:cNvPr>
          <p:cNvSpPr/>
          <p:nvPr/>
        </p:nvSpPr>
        <p:spPr>
          <a:xfrm>
            <a:off x="3454400" y="4105967"/>
            <a:ext cx="1278467" cy="2040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07E93D29-4FBC-AC84-2C8D-EE78ACF31497}"/>
              </a:ext>
            </a:extLst>
          </p:cNvPr>
          <p:cNvSpPr/>
          <p:nvPr/>
        </p:nvSpPr>
        <p:spPr>
          <a:xfrm>
            <a:off x="6053667" y="4105967"/>
            <a:ext cx="1092200" cy="2040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1C08A3A-993F-B054-A0C9-DA6BDF593A9B}"/>
              </a:ext>
            </a:extLst>
          </p:cNvPr>
          <p:cNvGrpSpPr/>
          <p:nvPr/>
        </p:nvGrpSpPr>
        <p:grpSpPr>
          <a:xfrm>
            <a:off x="3928533" y="4454700"/>
            <a:ext cx="330200" cy="369332"/>
            <a:chOff x="1905000" y="4421200"/>
            <a:chExt cx="330200" cy="369332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0023602-1B17-FE9A-AF16-C2A1E2C15714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210F7B-5B1F-524C-90B2-DCEF6D74F2B1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BY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D119091-28C0-DEC7-8894-A09A9B98049C}"/>
              </a:ext>
            </a:extLst>
          </p:cNvPr>
          <p:cNvGrpSpPr/>
          <p:nvPr/>
        </p:nvGrpSpPr>
        <p:grpSpPr>
          <a:xfrm>
            <a:off x="3928533" y="4948168"/>
            <a:ext cx="330200" cy="369332"/>
            <a:chOff x="1905000" y="4421200"/>
            <a:chExt cx="330200" cy="369332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6F0FC05C-6A66-7D8D-2ECB-988291517EC2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20B5AA-BB7A-3745-9051-E15033CEB860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BY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91D41F0-F0C1-F9D1-3E4B-222C6C43C2F9}"/>
              </a:ext>
            </a:extLst>
          </p:cNvPr>
          <p:cNvGrpSpPr/>
          <p:nvPr/>
        </p:nvGrpSpPr>
        <p:grpSpPr>
          <a:xfrm>
            <a:off x="3959409" y="5441636"/>
            <a:ext cx="330200" cy="369332"/>
            <a:chOff x="1905000" y="4421200"/>
            <a:chExt cx="330200" cy="369332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38979E63-DFBF-F094-813D-7785BE941385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84A006-8207-70ED-A5D1-BE20CDE01134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BY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CD4D70A-0FFE-20F0-80BC-17AA8B943733}"/>
              </a:ext>
            </a:extLst>
          </p:cNvPr>
          <p:cNvGrpSpPr/>
          <p:nvPr/>
        </p:nvGrpSpPr>
        <p:grpSpPr>
          <a:xfrm>
            <a:off x="6404389" y="4430900"/>
            <a:ext cx="330200" cy="369332"/>
            <a:chOff x="1905000" y="4421200"/>
            <a:chExt cx="330200" cy="369332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772191B3-8BFD-732E-0A07-938FF3C65140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F532A5-5373-FA69-C373-AC85EA48D74F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BY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6F60670-03A0-A17A-E708-C8ACC4857EC7}"/>
              </a:ext>
            </a:extLst>
          </p:cNvPr>
          <p:cNvGrpSpPr/>
          <p:nvPr/>
        </p:nvGrpSpPr>
        <p:grpSpPr>
          <a:xfrm>
            <a:off x="6432272" y="5463835"/>
            <a:ext cx="330200" cy="369332"/>
            <a:chOff x="1905000" y="4421200"/>
            <a:chExt cx="330200" cy="36933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2E6C3AD-FE7F-F3E4-D43F-943B7E8B3946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B87BF5-8880-C6D8-37AC-C374BD3E6127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BY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05739D0-9E17-96F7-DD6D-215320E82269}"/>
              </a:ext>
            </a:extLst>
          </p:cNvPr>
          <p:cNvGrpSpPr/>
          <p:nvPr/>
        </p:nvGrpSpPr>
        <p:grpSpPr>
          <a:xfrm>
            <a:off x="6432272" y="4888901"/>
            <a:ext cx="330200" cy="369332"/>
            <a:chOff x="1905000" y="4421200"/>
            <a:chExt cx="330200" cy="369332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DEFC5794-CF81-D0D0-4361-D662BB5F26AF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BF7E77-392E-4D3B-2F3B-66E51D815F16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BY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B2965E3-B0EB-5369-6F58-79EC1636EF5B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2463800" y="4639367"/>
            <a:ext cx="1464733" cy="4727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9D2B941-569C-E8F5-C3B2-5B70D2F5D19B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2463800" y="5112152"/>
            <a:ext cx="1495609" cy="5141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6D2CF1E-BB77-DA5D-D7B8-F8B0E216185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376837" y="5120934"/>
            <a:ext cx="1551696" cy="119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98E7694-183B-AEFA-31F0-E03EAF7C089F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4258733" y="4639367"/>
            <a:ext cx="2173539" cy="1009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94BFBF0-91AC-4235-14A1-01C9A4628C2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299927" y="4615567"/>
            <a:ext cx="2104462" cy="10107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EFAFFE3E-E3D8-17CB-488D-1F7D79806F55}"/>
              </a:ext>
            </a:extLst>
          </p:cNvPr>
          <p:cNvCxnSpPr>
            <a:endCxn id="26" idx="2"/>
          </p:cNvCxnSpPr>
          <p:nvPr/>
        </p:nvCxnSpPr>
        <p:spPr>
          <a:xfrm>
            <a:off x="4258102" y="4639366"/>
            <a:ext cx="2174170" cy="4342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66DD94-0655-520B-B4EE-926AF958BA5E}"/>
                  </a:ext>
                </a:extLst>
              </p:cNvPr>
              <p:cNvSpPr txBox="1"/>
              <p:nvPr/>
            </p:nvSpPr>
            <p:spPr>
              <a:xfrm>
                <a:off x="3611348" y="6232303"/>
                <a:ext cx="96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=1 </a:t>
                </a:r>
                <a:endParaRPr lang="ru-BY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66DD94-0655-520B-B4EE-926AF958B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48" y="6232303"/>
                <a:ext cx="96456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C79B40-9C84-2F81-7D92-BA0B52D75043}"/>
                  </a:ext>
                </a:extLst>
              </p:cNvPr>
              <p:cNvSpPr txBox="1"/>
              <p:nvPr/>
            </p:nvSpPr>
            <p:spPr>
              <a:xfrm>
                <a:off x="6251673" y="6257702"/>
                <a:ext cx="96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=2 </a:t>
                </a:r>
                <a:endParaRPr lang="ru-BY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C79B40-9C84-2F81-7D92-BA0B52D7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673" y="6257702"/>
                <a:ext cx="96456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DF82648-C2B9-B8EF-4442-D67AB295177D}"/>
              </a:ext>
            </a:extLst>
          </p:cNvPr>
          <p:cNvCxnSpPr>
            <a:stCxn id="23" idx="2"/>
          </p:cNvCxnSpPr>
          <p:nvPr/>
        </p:nvCxnSpPr>
        <p:spPr>
          <a:xfrm flipH="1" flipV="1">
            <a:off x="4299927" y="5626302"/>
            <a:ext cx="2132345" cy="2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728CFF19-554E-DE82-3C7F-169788B7C95C}"/>
              </a:ext>
            </a:extLst>
          </p:cNvPr>
          <p:cNvCxnSpPr/>
          <p:nvPr/>
        </p:nvCxnSpPr>
        <p:spPr>
          <a:xfrm>
            <a:off x="5080000" y="5562234"/>
            <a:ext cx="265187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9D290F1-9B5D-A075-B3AD-5412103DC640}"/>
              </a:ext>
            </a:extLst>
          </p:cNvPr>
          <p:cNvCxnSpPr>
            <a:stCxn id="24" idx="0"/>
            <a:endCxn id="27" idx="2"/>
          </p:cNvCxnSpPr>
          <p:nvPr/>
        </p:nvCxnSpPr>
        <p:spPr>
          <a:xfrm flipV="1">
            <a:off x="6610998" y="5258233"/>
            <a:ext cx="0" cy="205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2C9DE5E6-7869-E318-1040-3AC3369E6973}"/>
              </a:ext>
            </a:extLst>
          </p:cNvPr>
          <p:cNvCxnSpPr/>
          <p:nvPr/>
        </p:nvCxnSpPr>
        <p:spPr>
          <a:xfrm>
            <a:off x="6519235" y="5335401"/>
            <a:ext cx="164468" cy="1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E0F8C63-4242-8D5F-8A52-92B7501D07BD}"/>
              </a:ext>
            </a:extLst>
          </p:cNvPr>
          <p:cNvGrpSpPr/>
          <p:nvPr/>
        </p:nvGrpSpPr>
        <p:grpSpPr>
          <a:xfrm>
            <a:off x="1828798" y="4909584"/>
            <a:ext cx="721963" cy="446500"/>
            <a:chOff x="1905000" y="4438308"/>
            <a:chExt cx="375421" cy="369332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D0593DE-F15F-B3E4-1510-3FF79E60EE69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524E1C-6C88-973F-7139-13D2410BE118}"/>
                </a:ext>
              </a:extLst>
            </p:cNvPr>
            <p:cNvSpPr txBox="1"/>
            <p:nvPr/>
          </p:nvSpPr>
          <p:spPr>
            <a:xfrm>
              <a:off x="2005987" y="443830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BY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4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42F4D-D500-4485-A89E-8F3933C90D9F}"/>
                  </a:ext>
                </a:extLst>
              </p:cNvPr>
              <p:cNvSpPr txBox="1"/>
              <p:nvPr/>
            </p:nvSpPr>
            <p:spPr>
              <a:xfrm>
                <a:off x="286458" y="174486"/>
                <a:ext cx="11549941" cy="3610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 startAt="2"/>
                </a:pPr>
                <a:r>
                  <a:rPr lang="ru-RU" sz="2400" dirty="0"/>
                  <a:t>Во вспомогательной 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находим </a:t>
                </a:r>
                <a:r>
                  <a:rPr lang="ru-RU" sz="2400" b="1" dirty="0"/>
                  <a:t>блокирующий поток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400" dirty="0"/>
                  <a:t> – такой поток, что любой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400" dirty="0"/>
                  <a:t>путь содержит не менее одной насыщенной потоком дуги. </a:t>
                </a:r>
              </a:p>
              <a:p>
                <a:endParaRPr lang="ru-RU" dirty="0"/>
              </a:p>
              <a:p>
                <a:pPr lvl="1">
                  <a:spcAft>
                    <a:spcPts val="800"/>
                  </a:spcAft>
                </a:pPr>
                <a:r>
                  <a:rPr lang="ru-RU" dirty="0"/>
                  <a:t>Выполнить эти действия можно, используя, алгоритм поиска в глубину (</a:t>
                </a:r>
                <a:r>
                  <a:rPr lang="en-US" b="1" dirty="0"/>
                  <a:t>DFS</a:t>
                </a:r>
                <a:r>
                  <a:rPr lang="ru-RU" dirty="0"/>
                  <a:t>). </a:t>
                </a:r>
              </a:p>
              <a:p>
                <a:pPr lvl="1">
                  <a:spcAft>
                    <a:spcPts val="800"/>
                  </a:spcAft>
                </a:pPr>
                <a:r>
                  <a:rPr lang="ru-RU" dirty="0"/>
                  <a:t>Алгоритм поиска в глубину запускается во вспомогательной 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/>
                  <a:t> из вершины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тех пор, пока существует увеличивающий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путь</a:t>
                </a:r>
                <a:r>
                  <a:rPr lang="en-US" dirty="0"/>
                  <a:t> (</a:t>
                </a:r>
                <a:r>
                  <a:rPr lang="ru-RU" dirty="0"/>
                  <a:t>после того, как найден увеличивающий путь, корректируем вдоль этого пути остаточные пропускные способности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снова запускаем </a:t>
                </a:r>
                <a:r>
                  <a:rPr lang="en-US" dirty="0"/>
                  <a:t>DFS)</a:t>
                </a:r>
                <a:r>
                  <a:rPr lang="ru-RU" dirty="0"/>
                  <a:t>.</a:t>
                </a:r>
              </a:p>
              <a:p>
                <a:pPr lvl="1">
                  <a:spcAft>
                    <a:spcPts val="800"/>
                  </a:spcAft>
                </a:pPr>
                <a:r>
                  <a:rPr lang="ru-RU" dirty="0"/>
                  <a:t>Для каждой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/>
                  <a:t> можно хранить список выходящих дуг. Если при исследовании некоторой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 ней не был достигнут сток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, то  дугу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нужно «заблокировать» и при последующих запусках поиска в глубину из вершины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исследовать выходящие дуги, которые следуют в списке за дугой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/>
                  <a:t>, т.е. поддерживать для каждой вершины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указатель на первую незаблокированную дугу, выходящую из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42F4D-D500-4485-A89E-8F3933C9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8" y="174486"/>
                <a:ext cx="11549941" cy="3610925"/>
              </a:xfrm>
              <a:prstGeom prst="rect">
                <a:avLst/>
              </a:prstGeom>
              <a:blipFill>
                <a:blip r:embed="rId3"/>
                <a:stretch>
                  <a:fillRect l="-844" t="-1520" r="-475" b="-18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1305D57-FA1B-5C31-D613-4A8B2C5D5A28}"/>
              </a:ext>
            </a:extLst>
          </p:cNvPr>
          <p:cNvGrpSpPr/>
          <p:nvPr/>
        </p:nvGrpSpPr>
        <p:grpSpPr>
          <a:xfrm>
            <a:off x="2614178" y="3781763"/>
            <a:ext cx="6750556" cy="2717375"/>
            <a:chOff x="2834312" y="3888543"/>
            <a:chExt cx="6750556" cy="2717375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1A41E565-1CD4-AF22-987A-DA510869048C}"/>
                </a:ext>
              </a:extLst>
            </p:cNvPr>
            <p:cNvSpPr/>
            <p:nvPr/>
          </p:nvSpPr>
          <p:spPr>
            <a:xfrm>
              <a:off x="4332656" y="4982159"/>
              <a:ext cx="518697" cy="476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437AFD-6183-EB92-4CBD-611DA7B51486}"/>
                </a:ext>
              </a:extLst>
            </p:cNvPr>
            <p:cNvSpPr/>
            <p:nvPr/>
          </p:nvSpPr>
          <p:spPr>
            <a:xfrm>
              <a:off x="5969783" y="3888543"/>
              <a:ext cx="518697" cy="452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0B5D650E-17D9-C766-9BB6-E9E8D847BDEB}"/>
                </a:ext>
              </a:extLst>
            </p:cNvPr>
            <p:cNvSpPr/>
            <p:nvPr/>
          </p:nvSpPr>
          <p:spPr>
            <a:xfrm>
              <a:off x="6000617" y="6153435"/>
              <a:ext cx="518697" cy="452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22FFE22B-2D00-F016-47A8-4008F8259185}"/>
                </a:ext>
              </a:extLst>
            </p:cNvPr>
            <p:cNvSpPr/>
            <p:nvPr/>
          </p:nvSpPr>
          <p:spPr>
            <a:xfrm>
              <a:off x="7485028" y="4977575"/>
              <a:ext cx="518697" cy="4110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D690DC05-D0A5-E552-A60B-E18B1EB98324}"/>
                </a:ext>
              </a:extLst>
            </p:cNvPr>
            <p:cNvCxnSpPr>
              <a:cxnSpLocks/>
              <a:stCxn id="8" idx="7"/>
              <a:endCxn id="28" idx="3"/>
            </p:cNvCxnSpPr>
            <p:nvPr/>
          </p:nvCxnSpPr>
          <p:spPr>
            <a:xfrm flipV="1">
              <a:off x="4775392" y="4274761"/>
              <a:ext cx="1270352" cy="777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1C9204F-F8AF-AA49-75E2-E13F1E39825B}"/>
                </a:ext>
              </a:extLst>
            </p:cNvPr>
            <p:cNvCxnSpPr>
              <a:cxnSpLocks/>
              <a:stCxn id="8" idx="5"/>
              <a:endCxn id="30" idx="1"/>
            </p:cNvCxnSpPr>
            <p:nvPr/>
          </p:nvCxnSpPr>
          <p:spPr>
            <a:xfrm>
              <a:off x="4775392" y="5388588"/>
              <a:ext cx="1301186" cy="831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6EC92278-0A31-A9DD-D17E-C45E786ED596}"/>
                </a:ext>
              </a:extLst>
            </p:cNvPr>
            <p:cNvCxnSpPr>
              <a:cxnSpLocks/>
              <a:stCxn id="28" idx="5"/>
              <a:endCxn id="31" idx="1"/>
            </p:cNvCxnSpPr>
            <p:nvPr/>
          </p:nvCxnSpPr>
          <p:spPr>
            <a:xfrm>
              <a:off x="6412519" y="4274761"/>
              <a:ext cx="1148470" cy="7630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2163B5F2-836B-60C8-4F79-813A8C9B1A36}"/>
                </a:ext>
              </a:extLst>
            </p:cNvPr>
            <p:cNvCxnSpPr>
              <a:cxnSpLocks/>
              <a:stCxn id="30" idx="7"/>
              <a:endCxn id="31" idx="3"/>
            </p:cNvCxnSpPr>
            <p:nvPr/>
          </p:nvCxnSpPr>
          <p:spPr>
            <a:xfrm flipV="1">
              <a:off x="6443353" y="5328397"/>
              <a:ext cx="1117636" cy="891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9753F9-CDAB-C003-8650-230D666BC80A}"/>
                    </a:ext>
                  </a:extLst>
                </p:cNvPr>
                <p:cNvSpPr txBox="1"/>
                <p:nvPr/>
              </p:nvSpPr>
              <p:spPr>
                <a:xfrm>
                  <a:off x="4831367" y="3950556"/>
                  <a:ext cx="909801" cy="66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9753F9-CDAB-C003-8650-230D666BC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367" y="3950556"/>
                  <a:ext cx="909801" cy="667875"/>
                </a:xfrm>
                <a:prstGeom prst="rect">
                  <a:avLst/>
                </a:prstGeom>
                <a:blipFill>
                  <a:blip r:embed="rId4"/>
                  <a:stretch>
                    <a:fillRect b="-367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83F28E-9C18-6A84-C3DA-2B1EC9C5E3E3}"/>
                    </a:ext>
                  </a:extLst>
                </p:cNvPr>
                <p:cNvSpPr txBox="1"/>
                <p:nvPr/>
              </p:nvSpPr>
              <p:spPr>
                <a:xfrm>
                  <a:off x="2834312" y="4145235"/>
                  <a:ext cx="548185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83F28E-9C18-6A84-C3DA-2B1EC9C5E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312" y="4145235"/>
                  <a:ext cx="548185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95E5D25-6D70-24B5-94D8-DBA64B2995A2}"/>
                    </a:ext>
                  </a:extLst>
                </p:cNvPr>
                <p:cNvSpPr txBox="1"/>
                <p:nvPr/>
              </p:nvSpPr>
              <p:spPr>
                <a:xfrm>
                  <a:off x="6932867" y="4031113"/>
                  <a:ext cx="914545" cy="669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95E5D25-6D70-24B5-94D8-DBA64B299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867" y="4031113"/>
                  <a:ext cx="914545" cy="669607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AE4572E0-2B23-7F72-E8B8-33CBF55DCF43}"/>
                    </a:ext>
                  </a:extLst>
                </p:cNvPr>
                <p:cNvSpPr/>
                <p:nvPr/>
              </p:nvSpPr>
              <p:spPr>
                <a:xfrm>
                  <a:off x="9013250" y="4951759"/>
                  <a:ext cx="571618" cy="4524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AE4572E0-2B23-7F72-E8B8-33CBF55DCF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250" y="4951759"/>
                  <a:ext cx="571618" cy="45248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Овал 54">
                  <a:extLst>
                    <a:ext uri="{FF2B5EF4-FFF2-40B4-BE49-F238E27FC236}">
                      <a16:creationId xmlns:a16="http://schemas.microsoft.com/office/drawing/2014/main" id="{454B793F-C840-AC99-77E4-E14C5B7D45B3}"/>
                    </a:ext>
                  </a:extLst>
                </p:cNvPr>
                <p:cNvSpPr/>
                <p:nvPr/>
              </p:nvSpPr>
              <p:spPr>
                <a:xfrm>
                  <a:off x="2834312" y="5005837"/>
                  <a:ext cx="571618" cy="452483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ru-RU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Овал 54">
                  <a:extLst>
                    <a:ext uri="{FF2B5EF4-FFF2-40B4-BE49-F238E27FC236}">
                      <a16:creationId xmlns:a16="http://schemas.microsoft.com/office/drawing/2014/main" id="{454B793F-C840-AC99-77E4-E14C5B7D4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312" y="5005837"/>
                  <a:ext cx="571618" cy="45248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29A3A341-1D9C-10C8-F510-F9113B9E0807}"/>
                </a:ext>
              </a:extLst>
            </p:cNvPr>
            <p:cNvCxnSpPr>
              <a:cxnSpLocks/>
              <a:stCxn id="55" idx="6"/>
              <a:endCxn id="8" idx="2"/>
            </p:cNvCxnSpPr>
            <p:nvPr/>
          </p:nvCxnSpPr>
          <p:spPr>
            <a:xfrm flipV="1">
              <a:off x="3405930" y="5220240"/>
              <a:ext cx="926726" cy="1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27E46B-7FFD-B7D3-49FD-B8FA23322231}"/>
                    </a:ext>
                  </a:extLst>
                </p:cNvPr>
                <p:cNvSpPr txBox="1"/>
                <p:nvPr/>
              </p:nvSpPr>
              <p:spPr>
                <a:xfrm>
                  <a:off x="3364376" y="4858437"/>
                  <a:ext cx="1023614" cy="66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27E46B-7FFD-B7D3-49FD-B8FA23322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376" y="4858437"/>
                  <a:ext cx="1023614" cy="667875"/>
                </a:xfrm>
                <a:prstGeom prst="rect">
                  <a:avLst/>
                </a:prstGeom>
                <a:blipFill>
                  <a:blip r:embed="rId9"/>
                  <a:stretch>
                    <a:fillRect b="-272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F1022886-1BA1-5C72-52ED-882E079562FE}"/>
                </a:ext>
              </a:extLst>
            </p:cNvPr>
            <p:cNvCxnSpPr>
              <a:cxnSpLocks/>
              <a:stCxn id="31" idx="6"/>
              <a:endCxn id="53" idx="2"/>
            </p:cNvCxnSpPr>
            <p:nvPr/>
          </p:nvCxnSpPr>
          <p:spPr>
            <a:xfrm flipV="1">
              <a:off x="8003725" y="5178001"/>
              <a:ext cx="1009525" cy="50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8ED8CFB-7F13-0F5B-BFE5-C96054FFA89F}"/>
                    </a:ext>
                  </a:extLst>
                </p:cNvPr>
                <p:cNvSpPr txBox="1"/>
                <p:nvPr/>
              </p:nvSpPr>
              <p:spPr>
                <a:xfrm>
                  <a:off x="8103450" y="4821756"/>
                  <a:ext cx="909800" cy="66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8ED8CFB-7F13-0F5B-BFE5-C96054FFA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3450" y="4821756"/>
                  <a:ext cx="909800" cy="667875"/>
                </a:xfrm>
                <a:prstGeom prst="rect">
                  <a:avLst/>
                </a:prstGeom>
                <a:blipFill>
                  <a:blip r:embed="rId10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4F0B1B5-3F8A-04E0-DADD-2FB1E3C61F43}"/>
                    </a:ext>
                  </a:extLst>
                </p:cNvPr>
                <p:cNvSpPr txBox="1"/>
                <p:nvPr/>
              </p:nvSpPr>
              <p:spPr>
                <a:xfrm>
                  <a:off x="4753862" y="5831780"/>
                  <a:ext cx="953081" cy="66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4F0B1B5-3F8A-04E0-DADD-2FB1E3C61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862" y="5831780"/>
                  <a:ext cx="953081" cy="667875"/>
                </a:xfrm>
                <a:prstGeom prst="rect">
                  <a:avLst/>
                </a:prstGeom>
                <a:blipFill>
                  <a:blip r:embed="rId11"/>
                  <a:stretch>
                    <a:fillRect b="-272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8109317-8B42-D18A-5D55-00F45938A5AD}"/>
                    </a:ext>
                  </a:extLst>
                </p:cNvPr>
                <p:cNvSpPr txBox="1"/>
                <p:nvPr/>
              </p:nvSpPr>
              <p:spPr>
                <a:xfrm>
                  <a:off x="6715751" y="5818631"/>
                  <a:ext cx="983667" cy="669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8109317-8B42-D18A-5D55-00F45938A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751" y="5818631"/>
                  <a:ext cx="983667" cy="669607"/>
                </a:xfrm>
                <a:prstGeom prst="rect">
                  <a:avLst/>
                </a:prstGeom>
                <a:blipFill>
                  <a:blip r:embed="rId12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5DA14814-786D-92AB-2F36-B88C73D2F9B1}"/>
                </a:ext>
              </a:extLst>
            </p:cNvPr>
            <p:cNvSpPr/>
            <p:nvPr/>
          </p:nvSpPr>
          <p:spPr>
            <a:xfrm>
              <a:off x="6031453" y="4951759"/>
              <a:ext cx="457027" cy="452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8AE280AA-2419-33F3-6B1E-EE538F29ADF8}"/>
              </a:ext>
            </a:extLst>
          </p:cNvPr>
          <p:cNvCxnSpPr>
            <a:cxnSpLocks/>
            <a:stCxn id="8" idx="6"/>
            <a:endCxn id="66" idx="2"/>
          </p:cNvCxnSpPr>
          <p:nvPr/>
        </p:nvCxnSpPr>
        <p:spPr>
          <a:xfrm flipV="1">
            <a:off x="4631219" y="5071221"/>
            <a:ext cx="1180100" cy="42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8D14F30-9E87-E42B-7C4E-4FCED0541157}"/>
              </a:ext>
            </a:extLst>
          </p:cNvPr>
          <p:cNvCxnSpPr>
            <a:cxnSpLocks/>
            <a:stCxn id="66" idx="6"/>
            <a:endCxn id="31" idx="2"/>
          </p:cNvCxnSpPr>
          <p:nvPr/>
        </p:nvCxnSpPr>
        <p:spPr>
          <a:xfrm>
            <a:off x="6268346" y="5071221"/>
            <a:ext cx="996548" cy="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6B1351-6D0D-EE1B-B239-477FC62CF0B5}"/>
                  </a:ext>
                </a:extLst>
              </p:cNvPr>
              <p:cNvSpPr txBox="1"/>
              <p:nvPr/>
            </p:nvSpPr>
            <p:spPr>
              <a:xfrm>
                <a:off x="4777821" y="4714977"/>
                <a:ext cx="909801" cy="66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6B1351-6D0D-EE1B-B239-477FC62CF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21" y="4714977"/>
                <a:ext cx="909801" cy="667875"/>
              </a:xfrm>
              <a:prstGeom prst="rect">
                <a:avLst/>
              </a:prstGeom>
              <a:blipFill>
                <a:blip r:embed="rId13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AD85D59-9599-2BB3-8DFE-8EFE90EEA5D2}"/>
                  </a:ext>
                </a:extLst>
              </p:cNvPr>
              <p:cNvSpPr txBox="1"/>
              <p:nvPr/>
            </p:nvSpPr>
            <p:spPr>
              <a:xfrm>
                <a:off x="6229269" y="4702278"/>
                <a:ext cx="909801" cy="66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AD85D59-9599-2BB3-8DFE-8EFE90EEA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69" y="4702278"/>
                <a:ext cx="909801" cy="667875"/>
              </a:xfrm>
              <a:prstGeom prst="rect">
                <a:avLst/>
              </a:prstGeom>
              <a:blipFill>
                <a:blip r:embed="rId1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D9087B-9B70-EF40-D63A-9A02818F4B1E}"/>
                  </a:ext>
                </a:extLst>
              </p:cNvPr>
              <p:cNvSpPr txBox="1"/>
              <p:nvPr/>
            </p:nvSpPr>
            <p:spPr>
              <a:xfrm>
                <a:off x="694667" y="6129806"/>
                <a:ext cx="18457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D9087B-9B70-EF40-D63A-9A02818F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67" y="6129806"/>
                <a:ext cx="184573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09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3863" y="68816"/>
            <a:ext cx="2710741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Сеть</a:t>
            </a:r>
            <a:endParaRPr lang="ru-RU" sz="3200" dirty="0"/>
          </a:p>
        </p:txBody>
      </p:sp>
      <p:grpSp>
        <p:nvGrpSpPr>
          <p:cNvPr id="62" name="Группа 61"/>
          <p:cNvGrpSpPr/>
          <p:nvPr/>
        </p:nvGrpSpPr>
        <p:grpSpPr>
          <a:xfrm>
            <a:off x="3131087" y="4988361"/>
            <a:ext cx="5198531" cy="1696513"/>
            <a:chOff x="1379168" y="634515"/>
            <a:chExt cx="4902204" cy="1185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Овал 13"/>
                <p:cNvSpPr/>
                <p:nvPr/>
              </p:nvSpPr>
              <p:spPr>
                <a:xfrm>
                  <a:off x="1379168" y="1000620"/>
                  <a:ext cx="955504" cy="3430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Овал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168" y="1000620"/>
                  <a:ext cx="955504" cy="34302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 стрелкой 16"/>
            <p:cNvCxnSpPr>
              <a:cxnSpLocks/>
              <a:stCxn id="14" idx="7"/>
              <a:endCxn id="41" idx="2"/>
            </p:cNvCxnSpPr>
            <p:nvPr/>
          </p:nvCxnSpPr>
          <p:spPr>
            <a:xfrm flipV="1">
              <a:off x="2194741" y="806026"/>
              <a:ext cx="460967" cy="244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cxnSpLocks/>
              <a:stCxn id="14" idx="6"/>
              <a:endCxn id="40" idx="2"/>
            </p:cNvCxnSpPr>
            <p:nvPr/>
          </p:nvCxnSpPr>
          <p:spPr>
            <a:xfrm>
              <a:off x="2334672" y="1172131"/>
              <a:ext cx="1141189" cy="3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cxnSpLocks/>
              <a:stCxn id="14" idx="5"/>
              <a:endCxn id="42" idx="1"/>
            </p:cNvCxnSpPr>
            <p:nvPr/>
          </p:nvCxnSpPr>
          <p:spPr>
            <a:xfrm>
              <a:off x="2194741" y="1293408"/>
              <a:ext cx="452607" cy="230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Овал 39"/>
            <p:cNvSpPr/>
            <p:nvPr/>
          </p:nvSpPr>
          <p:spPr>
            <a:xfrm>
              <a:off x="3475861" y="1034536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655708" y="634515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2592208" y="1474082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4" name="Прямая со стрелкой 43"/>
            <p:cNvCxnSpPr>
              <a:stCxn id="41" idx="6"/>
              <a:endCxn id="40" idx="0"/>
            </p:cNvCxnSpPr>
            <p:nvPr/>
          </p:nvCxnSpPr>
          <p:spPr>
            <a:xfrm>
              <a:off x="3032225" y="806026"/>
              <a:ext cx="631895" cy="228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2" idx="7"/>
              <a:endCxn id="40" idx="3"/>
            </p:cNvCxnSpPr>
            <p:nvPr/>
          </p:nvCxnSpPr>
          <p:spPr>
            <a:xfrm flipV="1">
              <a:off x="2913585" y="1327324"/>
              <a:ext cx="617416" cy="196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4463206" y="676713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4469501" y="1476734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Овал 50"/>
                <p:cNvSpPr/>
                <p:nvPr/>
              </p:nvSpPr>
              <p:spPr>
                <a:xfrm>
                  <a:off x="5241967" y="1043781"/>
                  <a:ext cx="1039405" cy="3430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Овал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967" y="1043781"/>
                  <a:ext cx="1039405" cy="34302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Прямая со стрелкой 54"/>
            <p:cNvCxnSpPr>
              <a:stCxn id="40" idx="5"/>
              <a:endCxn id="50" idx="1"/>
            </p:cNvCxnSpPr>
            <p:nvPr/>
          </p:nvCxnSpPr>
          <p:spPr>
            <a:xfrm>
              <a:off x="3797238" y="1327324"/>
              <a:ext cx="727403" cy="199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cxnSpLocks/>
              <a:stCxn id="50" idx="6"/>
              <a:endCxn id="51" idx="3"/>
            </p:cNvCxnSpPr>
            <p:nvPr/>
          </p:nvCxnSpPr>
          <p:spPr>
            <a:xfrm flipV="1">
              <a:off x="4846019" y="1336568"/>
              <a:ext cx="548166" cy="311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cxnSpLocks/>
              <a:stCxn id="49" idx="6"/>
              <a:endCxn id="51" idx="1"/>
            </p:cNvCxnSpPr>
            <p:nvPr/>
          </p:nvCxnSpPr>
          <p:spPr>
            <a:xfrm>
              <a:off x="4839723" y="848224"/>
              <a:ext cx="554461" cy="24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40" idx="7"/>
              <a:endCxn id="49" idx="2"/>
            </p:cNvCxnSpPr>
            <p:nvPr/>
          </p:nvCxnSpPr>
          <p:spPr>
            <a:xfrm flipV="1">
              <a:off x="3797238" y="848224"/>
              <a:ext cx="665968" cy="236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4EB4-167B-538D-06B6-99C453622A54}"/>
                  </a:ext>
                </a:extLst>
              </p:cNvPr>
              <p:cNvSpPr txBox="1"/>
              <p:nvPr/>
            </p:nvSpPr>
            <p:spPr>
              <a:xfrm>
                <a:off x="502769" y="1555489"/>
                <a:ext cx="11210366" cy="260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000" dirty="0"/>
                  <a:t>Если на дивергенцию в полюсе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наложено ограничение </a:t>
                </a:r>
                <a14:m>
                  <m:oMath xmlns:m="http://schemas.openxmlformats.org/officeDocument/2006/math"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/>
                  <a:t> то он называется </a:t>
                </a:r>
                <a:r>
                  <a:rPr lang="ru-RU" sz="2000" b="1" dirty="0"/>
                  <a:t>источником</a:t>
                </a:r>
                <a:r>
                  <a:rPr lang="ru-RU" sz="2000" dirty="0"/>
                  <a:t>. </a:t>
                </a:r>
              </a:p>
              <a:p>
                <a:pPr algn="just"/>
                <a:endParaRPr lang="ru-RU" sz="2000" dirty="0"/>
              </a:p>
              <a:p>
                <a:pPr lvl="1" algn="just"/>
                <a:r>
                  <a:rPr lang="ru-RU" sz="2000" dirty="0"/>
                  <a:t>Если на дивергенцию в полюсе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наложено ограничение </a:t>
                </a:r>
                <a14:m>
                  <m:oMath xmlns:m="http://schemas.openxmlformats.org/officeDocument/2006/math"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/>
                  <a:t> то он называется </a:t>
                </a:r>
                <a:r>
                  <a:rPr lang="ru-RU" sz="2000" b="1" dirty="0"/>
                  <a:t>стоком</a:t>
                </a:r>
                <a:r>
                  <a:rPr lang="ru-RU" sz="2000" dirty="0"/>
                  <a:t>. </a:t>
                </a:r>
              </a:p>
              <a:p>
                <a:pPr algn="just"/>
                <a:endParaRPr lang="ru-BY" sz="2000" dirty="0"/>
              </a:p>
              <a:p>
                <a:pPr lvl="1" algn="just"/>
                <a:r>
                  <a:rPr lang="ru-RU" sz="2000" dirty="0"/>
                  <a:t>В </a:t>
                </a:r>
                <a:r>
                  <a:rPr lang="ru-RU" sz="2000" b="1" dirty="0"/>
                  <a:t>классической задаче о максимальном потоке </a:t>
                </a:r>
                <a:r>
                  <a:rPr lang="ru-RU" sz="2000" dirty="0"/>
                  <a:t>имеются </a:t>
                </a:r>
                <a:r>
                  <a:rPr lang="ru-RU" sz="2000" b="1" dirty="0"/>
                  <a:t>два полюса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ru-RU" sz="2000" dirty="0"/>
                  <a:t>и</a:t>
                </a:r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 предполагается, что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2000" dirty="0"/>
                  <a:t> – вершина сети, из которой дуги только выходят</a:t>
                </a:r>
                <a:r>
                  <a:rPr lang="en-US" sz="2000" dirty="0"/>
                  <a:t> (</a:t>
                </a:r>
                <a:r>
                  <a:rPr lang="ru-RU" sz="2000" b="1" dirty="0"/>
                  <a:t>источник</a:t>
                </a:r>
                <a:r>
                  <a:rPr lang="ru-RU" sz="2000" dirty="0"/>
                  <a:t>), а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ru-RU" sz="2000" dirty="0"/>
                  <a:t> – вершина сети, в которую дуги только входят (</a:t>
                </a:r>
                <a:r>
                  <a:rPr lang="ru-RU" sz="2000" b="1" dirty="0"/>
                  <a:t>сток</a:t>
                </a:r>
                <a:r>
                  <a:rPr lang="ru-RU" sz="2000" dirty="0"/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4EB4-167B-538D-06B6-99C453622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9" y="1555489"/>
                <a:ext cx="11210366" cy="2603790"/>
              </a:xfrm>
              <a:prstGeom prst="rect">
                <a:avLst/>
              </a:prstGeom>
              <a:blipFill>
                <a:blip r:embed="rId4"/>
                <a:stretch>
                  <a:fillRect t="-937" r="-598" b="-32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691079-10F8-E196-FE26-4E4FF79BFCFE}"/>
              </a:ext>
            </a:extLst>
          </p:cNvPr>
          <p:cNvSpPr txBox="1"/>
          <p:nvPr/>
        </p:nvSpPr>
        <p:spPr>
          <a:xfrm>
            <a:off x="502769" y="565518"/>
            <a:ext cx="11091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Если в орграфе некоторые вершины отмечены, то он называется </a:t>
            </a:r>
            <a:r>
              <a:rPr lang="ru-RU" sz="2400" b="1" dirty="0"/>
              <a:t>сетью</a:t>
            </a:r>
            <a:r>
              <a:rPr lang="ru-RU" sz="2400" dirty="0"/>
              <a:t>, отмеченные вершины – </a:t>
            </a:r>
            <a:r>
              <a:rPr lang="ru-RU" sz="2400" b="1" dirty="0"/>
              <a:t>полюсами</a:t>
            </a:r>
            <a:r>
              <a:rPr lang="ru-RU" sz="2400" dirty="0"/>
              <a:t>, а остальные вершины – </a:t>
            </a:r>
            <a:r>
              <a:rPr lang="ru-RU" sz="2400" b="1" dirty="0"/>
              <a:t>внутренними</a:t>
            </a:r>
            <a:r>
              <a:rPr lang="ru-RU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4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FBD8B4F-FD3D-6908-F2B9-AB79915CE0C3}"/>
                  </a:ext>
                </a:extLst>
              </p:cNvPr>
              <p:cNvSpPr txBox="1"/>
              <p:nvPr/>
            </p:nvSpPr>
            <p:spPr>
              <a:xfrm>
                <a:off x="153494" y="29388"/>
                <a:ext cx="116702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Блокирующий поток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не обязательно будет максимальным. </a:t>
                </a:r>
              </a:p>
              <a:p>
                <a:pPr algn="just"/>
                <a:r>
                  <a:rPr lang="ru-RU" sz="2400" dirty="0"/>
                  <a:t>Например, для вспомогательной сети максимальный поток равен 2, а найденный блокирующий поток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имеет величину, равную 1. </a:t>
                </a:r>
                <a:endParaRPr lang="ru-BY" sz="2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FBD8B4F-FD3D-6908-F2B9-AB79915C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4" y="29388"/>
                <a:ext cx="11670230" cy="1200329"/>
              </a:xfrm>
              <a:prstGeom prst="rect">
                <a:avLst/>
              </a:prstGeom>
              <a:blipFill>
                <a:blip r:embed="rId3"/>
                <a:stretch>
                  <a:fillRect l="-783" t="-4061" r="-1410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A7A4E918-2652-8FDE-2B4F-3B7AEBB5EF85}"/>
              </a:ext>
            </a:extLst>
          </p:cNvPr>
          <p:cNvGrpSpPr/>
          <p:nvPr/>
        </p:nvGrpSpPr>
        <p:grpSpPr>
          <a:xfrm>
            <a:off x="1796180" y="1137433"/>
            <a:ext cx="7277502" cy="2781970"/>
            <a:chOff x="1703047" y="934233"/>
            <a:chExt cx="7277502" cy="2781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363C5BD-2A98-3E9D-B897-7FA92CCB6F99}"/>
                    </a:ext>
                  </a:extLst>
                </p:cNvPr>
                <p:cNvSpPr txBox="1"/>
                <p:nvPr/>
              </p:nvSpPr>
              <p:spPr>
                <a:xfrm>
                  <a:off x="6110259" y="934233"/>
                  <a:ext cx="1032744" cy="4108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ru-BY" sz="16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363C5BD-2A98-3E9D-B897-7FA92CCB6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259" y="934233"/>
                  <a:ext cx="1032744" cy="4108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Группа 158">
              <a:extLst>
                <a:ext uri="{FF2B5EF4-FFF2-40B4-BE49-F238E27FC236}">
                  <a16:creationId xmlns:a16="http://schemas.microsoft.com/office/drawing/2014/main" id="{4FFFF8FF-317D-97D4-5B2E-835AA75B05D5}"/>
                </a:ext>
              </a:extLst>
            </p:cNvPr>
            <p:cNvGrpSpPr/>
            <p:nvPr/>
          </p:nvGrpSpPr>
          <p:grpSpPr>
            <a:xfrm>
              <a:off x="1703047" y="1187581"/>
              <a:ext cx="7277502" cy="2528622"/>
              <a:chOff x="1073245" y="455104"/>
              <a:chExt cx="7277502" cy="2528622"/>
            </a:xfrm>
          </p:grpSpPr>
          <p:grpSp>
            <p:nvGrpSpPr>
              <p:cNvPr id="2" name="Группа 1">
                <a:extLst>
                  <a:ext uri="{FF2B5EF4-FFF2-40B4-BE49-F238E27FC236}">
                    <a16:creationId xmlns:a16="http://schemas.microsoft.com/office/drawing/2014/main" id="{8C36619C-88B9-4584-0C57-D7BBBCD8939D}"/>
                  </a:ext>
                </a:extLst>
              </p:cNvPr>
              <p:cNvGrpSpPr/>
              <p:nvPr/>
            </p:nvGrpSpPr>
            <p:grpSpPr>
              <a:xfrm>
                <a:off x="2566657" y="455104"/>
                <a:ext cx="5784090" cy="2219350"/>
                <a:chOff x="1322881" y="4255402"/>
                <a:chExt cx="6190866" cy="2219350"/>
              </a:xfrm>
            </p:grpSpPr>
            <p:sp>
              <p:nvSpPr>
                <p:cNvPr id="3" name="Овал 2">
                  <a:extLst>
                    <a:ext uri="{FF2B5EF4-FFF2-40B4-BE49-F238E27FC236}">
                      <a16:creationId xmlns:a16="http://schemas.microsoft.com/office/drawing/2014/main" id="{F3987C17-AEFB-D3B8-27A7-C8F464180147}"/>
                    </a:ext>
                  </a:extLst>
                </p:cNvPr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  <a:endParaRPr lang="ru-RU" dirty="0"/>
                </a:p>
              </p:txBody>
            </p:sp>
            <p:sp>
              <p:nvSpPr>
                <p:cNvPr id="4" name="Овал 3">
                  <a:extLst>
                    <a:ext uri="{FF2B5EF4-FFF2-40B4-BE49-F238E27FC236}">
                      <a16:creationId xmlns:a16="http://schemas.microsoft.com/office/drawing/2014/main" id="{A2A350A7-61C7-4F67-B499-BDB62C264E5D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6" name="Овал 5">
                  <a:extLst>
                    <a:ext uri="{FF2B5EF4-FFF2-40B4-BE49-F238E27FC236}">
                      <a16:creationId xmlns:a16="http://schemas.microsoft.com/office/drawing/2014/main" id="{2D9AF084-8F4F-E144-7098-C5E9B9E6DC2A}"/>
                    </a:ext>
                  </a:extLst>
                </p:cNvPr>
                <p:cNvSpPr/>
                <p:nvPr/>
              </p:nvSpPr>
              <p:spPr>
                <a:xfrm>
                  <a:off x="4202597" y="5148323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CBEBAD8F-F1FC-AFFB-61DC-F30251E7379C}"/>
                    </a:ext>
                  </a:extLst>
                </p:cNvPr>
                <p:cNvSpPr/>
                <p:nvPr/>
              </p:nvSpPr>
              <p:spPr>
                <a:xfrm>
                  <a:off x="7074476" y="5127274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</a:t>
                  </a:r>
                  <a:endParaRPr lang="ru-RU" dirty="0"/>
                </a:p>
              </p:txBody>
            </p:sp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ABC9FDCB-5B77-753A-D027-74F721188E2F}"/>
                    </a:ext>
                  </a:extLst>
                </p:cNvPr>
                <p:cNvSpPr/>
                <p:nvPr/>
              </p:nvSpPr>
              <p:spPr>
                <a:xfrm>
                  <a:off x="4174704" y="4265842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DDAF2B00-61D9-977E-CE89-E86EA8706E0A}"/>
                    </a:ext>
                  </a:extLst>
                </p:cNvPr>
                <p:cNvSpPr/>
                <p:nvPr/>
              </p:nvSpPr>
              <p:spPr>
                <a:xfrm>
                  <a:off x="5525654" y="4255402"/>
                  <a:ext cx="469765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530AFD7B-946D-131B-7803-7064FC660726}"/>
                    </a:ext>
                  </a:extLst>
                </p:cNvPr>
                <p:cNvSpPr/>
                <p:nvPr/>
              </p:nvSpPr>
              <p:spPr>
                <a:xfrm>
                  <a:off x="5643533" y="5148323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2" name="Овал 11">
                  <a:extLst>
                    <a:ext uri="{FF2B5EF4-FFF2-40B4-BE49-F238E27FC236}">
                      <a16:creationId xmlns:a16="http://schemas.microsoft.com/office/drawing/2014/main" id="{C4ED4A46-2E48-CEC4-03C8-8660680E10F7}"/>
                    </a:ext>
                  </a:extLst>
                </p:cNvPr>
                <p:cNvSpPr/>
                <p:nvPr/>
              </p:nvSpPr>
              <p:spPr>
                <a:xfrm>
                  <a:off x="2773577" y="6035482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0E0970D8-9B99-A4F7-C179-72342C4DEF96}"/>
                    </a:ext>
                  </a:extLst>
                </p:cNvPr>
                <p:cNvCxnSpPr>
                  <a:stCxn id="3" idx="6"/>
                  <a:endCxn id="4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9DC58E89-1176-5203-5038-A032FF3D20CC}"/>
                    </a:ext>
                  </a:extLst>
                </p:cNvPr>
                <p:cNvCxnSpPr>
                  <a:stCxn id="4" idx="6"/>
                  <a:endCxn id="6" idx="2"/>
                </p:cNvCxnSpPr>
                <p:nvPr/>
              </p:nvCxnSpPr>
              <p:spPr>
                <a:xfrm flipV="1">
                  <a:off x="3212848" y="5367958"/>
                  <a:ext cx="989749" cy="404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77278ED1-B5AD-4A4B-6E92-5FDF7A537F5F}"/>
                    </a:ext>
                  </a:extLst>
                </p:cNvPr>
                <p:cNvCxnSpPr>
                  <a:cxnSpLocks/>
                  <a:stCxn id="6" idx="6"/>
                  <a:endCxn id="11" idx="2"/>
                </p:cNvCxnSpPr>
                <p:nvPr/>
              </p:nvCxnSpPr>
              <p:spPr>
                <a:xfrm>
                  <a:off x="4641868" y="5367958"/>
                  <a:ext cx="100166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>
                  <a:extLst>
                    <a:ext uri="{FF2B5EF4-FFF2-40B4-BE49-F238E27FC236}">
                      <a16:creationId xmlns:a16="http://schemas.microsoft.com/office/drawing/2014/main" id="{92A8BEB1-E686-AC30-5730-3C9896A8CB8B}"/>
                    </a:ext>
                  </a:extLst>
                </p:cNvPr>
                <p:cNvCxnSpPr>
                  <a:cxnSpLocks/>
                  <a:stCxn id="11" idx="6"/>
                  <a:endCxn id="7" idx="2"/>
                </p:cNvCxnSpPr>
                <p:nvPr/>
              </p:nvCxnSpPr>
              <p:spPr>
                <a:xfrm flipV="1">
                  <a:off x="6082804" y="5346909"/>
                  <a:ext cx="991673" cy="21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>
                  <a:extLst>
                    <a:ext uri="{FF2B5EF4-FFF2-40B4-BE49-F238E27FC236}">
                      <a16:creationId xmlns:a16="http://schemas.microsoft.com/office/drawing/2014/main" id="{46D138D6-75CD-8732-463A-3B37C480CCDE}"/>
                    </a:ext>
                  </a:extLst>
                </p:cNvPr>
                <p:cNvCxnSpPr>
                  <a:cxnSpLocks/>
                  <a:stCxn id="9" idx="6"/>
                  <a:endCxn id="10" idx="2"/>
                </p:cNvCxnSpPr>
                <p:nvPr/>
              </p:nvCxnSpPr>
              <p:spPr>
                <a:xfrm flipV="1">
                  <a:off x="4613975" y="4475037"/>
                  <a:ext cx="911679" cy="10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0E1ACC4-21E5-04BC-B408-C23037873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916962" y="1212298"/>
                    <a:ext cx="903389" cy="6676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ru-RU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0E1ACC4-21E5-04BC-B408-C23037873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6962" y="1212298"/>
                    <a:ext cx="903389" cy="6676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27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25245CB2-2774-674E-53C0-BEC574C21D77}"/>
                  </a:ext>
                </a:extLst>
              </p:cNvPr>
              <p:cNvSpPr/>
              <p:nvPr/>
            </p:nvSpPr>
            <p:spPr>
              <a:xfrm>
                <a:off x="5344003" y="2230505"/>
                <a:ext cx="410408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cxnSp>
            <p:nvCxnSpPr>
              <p:cNvPr id="99" name="Прямая со стрелкой 98">
                <a:extLst>
                  <a:ext uri="{FF2B5EF4-FFF2-40B4-BE49-F238E27FC236}">
                    <a16:creationId xmlns:a16="http://schemas.microsoft.com/office/drawing/2014/main" id="{A5E90727-5F63-3804-D9C6-83BB511E8148}"/>
                  </a:ext>
                </a:extLst>
              </p:cNvPr>
              <p:cNvCxnSpPr>
                <a:stCxn id="3" idx="5"/>
                <a:endCxn id="12" idx="1"/>
              </p:cNvCxnSpPr>
              <p:nvPr/>
            </p:nvCxnSpPr>
            <p:spPr>
              <a:xfrm>
                <a:off x="2916962" y="1727009"/>
                <a:ext cx="1065175" cy="572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>
                <a:extLst>
                  <a:ext uri="{FF2B5EF4-FFF2-40B4-BE49-F238E27FC236}">
                    <a16:creationId xmlns:a16="http://schemas.microsoft.com/office/drawing/2014/main" id="{1F3ECA4F-3F98-2D9F-E702-9D9D00BC0871}"/>
                  </a:ext>
                </a:extLst>
              </p:cNvPr>
              <p:cNvCxnSpPr>
                <a:stCxn id="12" idx="6"/>
                <a:endCxn id="96" idx="2"/>
              </p:cNvCxnSpPr>
              <p:nvPr/>
            </p:nvCxnSpPr>
            <p:spPr>
              <a:xfrm flipV="1">
                <a:off x="4332442" y="2450140"/>
                <a:ext cx="1011561" cy="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>
                <a:extLst>
                  <a:ext uri="{FF2B5EF4-FFF2-40B4-BE49-F238E27FC236}">
                    <a16:creationId xmlns:a16="http://schemas.microsoft.com/office/drawing/2014/main" id="{AF5571F8-721F-EF30-8DA7-2F7CDB665CB3}"/>
                  </a:ext>
                </a:extLst>
              </p:cNvPr>
              <p:cNvCxnSpPr>
                <a:stCxn id="96" idx="6"/>
                <a:endCxn id="11" idx="3"/>
              </p:cNvCxnSpPr>
              <p:nvPr/>
            </p:nvCxnSpPr>
            <p:spPr>
              <a:xfrm flipV="1">
                <a:off x="5754411" y="1722965"/>
                <a:ext cx="909109" cy="727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>
                <a:extLst>
                  <a:ext uri="{FF2B5EF4-FFF2-40B4-BE49-F238E27FC236}">
                    <a16:creationId xmlns:a16="http://schemas.microsoft.com/office/drawing/2014/main" id="{5B56BDE4-BE41-2486-1C68-010B5B734B01}"/>
                  </a:ext>
                </a:extLst>
              </p:cNvPr>
              <p:cNvCxnSpPr>
                <a:cxnSpLocks/>
                <a:stCxn id="4" idx="0"/>
                <a:endCxn id="9" idx="2"/>
              </p:cNvCxnSpPr>
              <p:nvPr/>
            </p:nvCxnSpPr>
            <p:spPr>
              <a:xfrm flipV="1">
                <a:off x="4127238" y="685179"/>
                <a:ext cx="1103861" cy="666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>
                <a:extLst>
                  <a:ext uri="{FF2B5EF4-FFF2-40B4-BE49-F238E27FC236}">
                    <a16:creationId xmlns:a16="http://schemas.microsoft.com/office/drawing/2014/main" id="{A809B40C-E028-27E6-12E0-7E5E4177FB3E}"/>
                  </a:ext>
                </a:extLst>
              </p:cNvPr>
              <p:cNvCxnSpPr>
                <a:stCxn id="10" idx="6"/>
                <a:endCxn id="7" idx="0"/>
              </p:cNvCxnSpPr>
              <p:nvPr/>
            </p:nvCxnSpPr>
            <p:spPr>
              <a:xfrm>
                <a:off x="6932182" y="674739"/>
                <a:ext cx="1213361" cy="6522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6A2F745-C34C-168A-1146-B7ADEC1B22C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6926" y="1212449"/>
                    <a:ext cx="903389" cy="6676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ru-RU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6A2F745-C34C-168A-1146-B7ADEC1B22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6926" y="1212449"/>
                    <a:ext cx="903389" cy="6676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27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C918D2F-144B-36A4-32F8-2DA003E44BF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0606" y="1179240"/>
                    <a:ext cx="914738" cy="667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ru-RU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C918D2F-144B-36A4-32F8-2DA003E44B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0606" y="1179240"/>
                    <a:ext cx="914738" cy="6678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67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F3415243-EF2B-C939-718A-5A7BC6A1CB1D}"/>
                      </a:ext>
                    </a:extLst>
                  </p:cNvPr>
                  <p:cNvSpPr txBox="1"/>
                  <p:nvPr/>
                </p:nvSpPr>
                <p:spPr>
                  <a:xfrm>
                    <a:off x="6958242" y="1179241"/>
                    <a:ext cx="914738" cy="667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ru-RU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F3415243-EF2B-C939-718A-5A7BC6A1CB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242" y="1179241"/>
                    <a:ext cx="914738" cy="6678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67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C5ED0C43-E50A-C5AC-B4D9-301EEC3F13F7}"/>
                      </a:ext>
                    </a:extLst>
                  </p:cNvPr>
                  <p:cNvSpPr txBox="1"/>
                  <p:nvPr/>
                </p:nvSpPr>
                <p:spPr>
                  <a:xfrm>
                    <a:off x="4356836" y="2533282"/>
                    <a:ext cx="755418" cy="450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=3</a:t>
                    </a:r>
                    <a:endParaRPr lang="ru-BY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C5ED0C43-E50A-C5AC-B4D9-301EEC3F13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6836" y="2533282"/>
                    <a:ext cx="755418" cy="450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452" b="-1486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B36EF698-5ED2-099A-9A25-2D0FD268E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046" y="2070884"/>
                    <a:ext cx="755418" cy="4501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=2</a:t>
                    </a:r>
                    <a:endParaRPr lang="ru-BY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B36EF698-5ED2-099A-9A25-2D0FD268E6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1046" y="2070884"/>
                    <a:ext cx="755418" cy="4501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839" b="-1486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C9D7B22-6888-7193-D01D-3837385DAE90}"/>
                      </a:ext>
                    </a:extLst>
                  </p:cNvPr>
                  <p:cNvSpPr txBox="1"/>
                  <p:nvPr/>
                </p:nvSpPr>
                <p:spPr>
                  <a:xfrm>
                    <a:off x="7161153" y="529424"/>
                    <a:ext cx="1158928" cy="4101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ru-BY" sz="1600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C9D7B22-6888-7193-D01D-3837385DA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1153" y="529424"/>
                    <a:ext cx="1158928" cy="4101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6D6B8A55-4700-934A-7BD7-644BE5AD4CE0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051" y="647960"/>
                    <a:ext cx="1032744" cy="4108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ru-BY" sz="1600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6D6B8A55-4700-934A-7BD7-644BE5AD4C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051" y="647960"/>
                    <a:ext cx="1032744" cy="41088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9FB4D1E-D0A2-068B-8A14-E02C769CEE8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245" y="779031"/>
                    <a:ext cx="548185" cy="3915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ru-RU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ru-BY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9FB4D1E-D0A2-068B-8A14-E02C769CE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245" y="779031"/>
                    <a:ext cx="548185" cy="39158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00C8B4-5EBF-5473-7184-5D6B8F3D2E4D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492" y="2074292"/>
                    <a:ext cx="755418" cy="450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=4</a:t>
                    </a:r>
                    <a:endParaRPr lang="ru-BY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00C8B4-5EBF-5473-7184-5D6B8F3D2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492" y="2074292"/>
                    <a:ext cx="755418" cy="450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6452" b="-1486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15AD36C-755C-E81A-E4A3-C1AB3EADA592}"/>
                  </a:ext>
                </a:extLst>
              </p:cNvPr>
              <p:cNvSpPr txBox="1"/>
              <p:nvPr/>
            </p:nvSpPr>
            <p:spPr>
              <a:xfrm>
                <a:off x="358987" y="4130985"/>
                <a:ext cx="1156208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3)</a:t>
                </a:r>
                <a:r>
                  <a:rPr lang="ru-RU" dirty="0"/>
                  <a:t> </a:t>
                </a:r>
                <a:r>
                  <a:rPr lang="ru-RU" sz="2400" dirty="0"/>
                  <a:t>После того, как найден некоторый блокирующий поток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 добавляем его к текущему потоку, перестраиваем  сеть остаточных пропускных способностей и повторяем алгоритм </a:t>
                </a:r>
                <a:r>
                  <a:rPr lang="ru-RU" sz="2400" dirty="0" err="1"/>
                  <a:t>Диница</a:t>
                </a:r>
                <a:r>
                  <a:rPr lang="ru-RU" sz="2400" dirty="0"/>
                  <a:t>. </a:t>
                </a:r>
              </a:p>
              <a:p>
                <a:pPr algn="just"/>
                <a:r>
                  <a:rPr lang="ru-RU" sz="2400" dirty="0"/>
                  <a:t>Таким образом текущий поток увеличивается не вдоль одного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400" dirty="0"/>
                  <a:t>пути, а сразу вдоль целого набора наименьших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путей. </a:t>
                </a:r>
              </a:p>
              <a:p>
                <a:pPr algn="just"/>
                <a:r>
                  <a:rPr lang="ru-RU" sz="2400" b="1" dirty="0"/>
                  <a:t>Если на некоторой итерации не существует блокирующего потока, то текущий поток по теореме Форда-Фалкерсона является максимальным.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15AD36C-755C-E81A-E4A3-C1AB3EAD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7" y="4130985"/>
                <a:ext cx="11562080" cy="2677656"/>
              </a:xfrm>
              <a:prstGeom prst="rect">
                <a:avLst/>
              </a:prstGeom>
              <a:blipFill>
                <a:blip r:embed="rId15"/>
                <a:stretch>
                  <a:fillRect l="-843" t="-1822" r="-1423" b="-4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12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55503846-8853-DE45-EDA7-762E639E11B2}"/>
              </a:ext>
            </a:extLst>
          </p:cNvPr>
          <p:cNvSpPr/>
          <p:nvPr/>
        </p:nvSpPr>
        <p:spPr>
          <a:xfrm>
            <a:off x="468681" y="193475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EF241-053F-0DF4-3726-BC77ABB0E529}"/>
              </a:ext>
            </a:extLst>
          </p:cNvPr>
          <p:cNvSpPr txBox="1"/>
          <p:nvPr/>
        </p:nvSpPr>
        <p:spPr>
          <a:xfrm>
            <a:off x="532007" y="1930305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7E397BE-C03B-350E-45F4-3E55AF8D2157}"/>
              </a:ext>
            </a:extLst>
          </p:cNvPr>
          <p:cNvSpPr/>
          <p:nvPr/>
        </p:nvSpPr>
        <p:spPr>
          <a:xfrm>
            <a:off x="6889996" y="193475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5FC0EA1-7AB7-07F2-2A51-9AE8900E9DC3}"/>
              </a:ext>
            </a:extLst>
          </p:cNvPr>
          <p:cNvSpPr/>
          <p:nvPr/>
        </p:nvSpPr>
        <p:spPr>
          <a:xfrm>
            <a:off x="3815072" y="2926551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1C651F-99FF-BE6D-918C-E7709FD7AC20}"/>
              </a:ext>
            </a:extLst>
          </p:cNvPr>
          <p:cNvSpPr txBox="1"/>
          <p:nvPr/>
        </p:nvSpPr>
        <p:spPr>
          <a:xfrm>
            <a:off x="3842000" y="2908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6BED126-915F-D48D-4488-3684AB513F98}"/>
              </a:ext>
            </a:extLst>
          </p:cNvPr>
          <p:cNvSpPr/>
          <p:nvPr/>
        </p:nvSpPr>
        <p:spPr>
          <a:xfrm>
            <a:off x="3815072" y="1934758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B7ECD-392B-AC16-0868-FB7EB38759F9}"/>
              </a:ext>
            </a:extLst>
          </p:cNvPr>
          <p:cNvSpPr txBox="1"/>
          <p:nvPr/>
        </p:nvSpPr>
        <p:spPr>
          <a:xfrm>
            <a:off x="3873320" y="1928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5B72BC8-7DE2-5652-6949-6ADAFEFE5187}"/>
              </a:ext>
            </a:extLst>
          </p:cNvPr>
          <p:cNvSpPr/>
          <p:nvPr/>
        </p:nvSpPr>
        <p:spPr>
          <a:xfrm>
            <a:off x="3875183" y="838682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C546A-3258-042D-EAFA-75115F531E94}"/>
              </a:ext>
            </a:extLst>
          </p:cNvPr>
          <p:cNvSpPr txBox="1"/>
          <p:nvPr/>
        </p:nvSpPr>
        <p:spPr>
          <a:xfrm>
            <a:off x="3900248" y="851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FEE5FF1-6CDE-07A9-0413-3D3A588ECA9C}"/>
              </a:ext>
            </a:extLst>
          </p:cNvPr>
          <p:cNvSpPr/>
          <p:nvPr/>
        </p:nvSpPr>
        <p:spPr>
          <a:xfrm>
            <a:off x="2234288" y="2916566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42F82E-A239-83DD-99BA-C1BB4836D24E}"/>
              </a:ext>
            </a:extLst>
          </p:cNvPr>
          <p:cNvSpPr txBox="1"/>
          <p:nvPr/>
        </p:nvSpPr>
        <p:spPr>
          <a:xfrm>
            <a:off x="2305894" y="2926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4605AAD-D288-527E-206C-7768479A3D41}"/>
              </a:ext>
            </a:extLst>
          </p:cNvPr>
          <p:cNvSpPr/>
          <p:nvPr/>
        </p:nvSpPr>
        <p:spPr>
          <a:xfrm>
            <a:off x="2234104" y="1934760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8203A6-4492-EAC4-E2C7-209F738BF3F1}"/>
              </a:ext>
            </a:extLst>
          </p:cNvPr>
          <p:cNvSpPr txBox="1"/>
          <p:nvPr/>
        </p:nvSpPr>
        <p:spPr>
          <a:xfrm>
            <a:off x="2280813" y="1943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3E14609D-3B81-C954-08F0-1A66734DD90A}"/>
              </a:ext>
            </a:extLst>
          </p:cNvPr>
          <p:cNvSpPr/>
          <p:nvPr/>
        </p:nvSpPr>
        <p:spPr>
          <a:xfrm>
            <a:off x="2250621" y="842539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A694C45-53C8-9A83-DB49-23F869C056B0}"/>
              </a:ext>
            </a:extLst>
          </p:cNvPr>
          <p:cNvCxnSpPr>
            <a:cxnSpLocks/>
            <a:stCxn id="5" idx="7"/>
            <a:endCxn id="48" idx="2"/>
          </p:cNvCxnSpPr>
          <p:nvPr/>
        </p:nvCxnSpPr>
        <p:spPr>
          <a:xfrm flipV="1">
            <a:off x="798888" y="1031574"/>
            <a:ext cx="1451733" cy="9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FD5676B-5C89-A380-8BF2-9E1979C31A26}"/>
              </a:ext>
            </a:extLst>
          </p:cNvPr>
          <p:cNvCxnSpPr>
            <a:cxnSpLocks/>
            <a:stCxn id="48" idx="6"/>
            <a:endCxn id="39" idx="2"/>
          </p:cNvCxnSpPr>
          <p:nvPr/>
        </p:nvCxnSpPr>
        <p:spPr>
          <a:xfrm flipV="1">
            <a:off x="2637483" y="1027717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C7B87E3-00BB-AB63-1417-5CD8DBDAE9BD}"/>
              </a:ext>
            </a:extLst>
          </p:cNvPr>
          <p:cNvCxnSpPr>
            <a:cxnSpLocks/>
            <a:stCxn id="39" idx="6"/>
            <a:endCxn id="14" idx="2"/>
          </p:cNvCxnSpPr>
          <p:nvPr/>
        </p:nvCxnSpPr>
        <p:spPr>
          <a:xfrm flipV="1">
            <a:off x="4262045" y="1008758"/>
            <a:ext cx="1051779" cy="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A5A8F31-71EF-1E4B-006D-949FF4B5EA57}"/>
              </a:ext>
            </a:extLst>
          </p:cNvPr>
          <p:cNvCxnSpPr>
            <a:cxnSpLocks/>
            <a:stCxn id="14" idx="6"/>
            <a:endCxn id="29" idx="1"/>
          </p:cNvCxnSpPr>
          <p:nvPr/>
        </p:nvCxnSpPr>
        <p:spPr>
          <a:xfrm>
            <a:off x="5700686" y="1008758"/>
            <a:ext cx="1245965" cy="98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53F9E81-59FA-2E75-DE1F-7B95658075EA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>
            <a:off x="855543" y="2123794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EC4FD76-CCEB-A25A-FE84-521C79946199}"/>
              </a:ext>
            </a:extLst>
          </p:cNvPr>
          <p:cNvCxnSpPr>
            <a:cxnSpLocks/>
          </p:cNvCxnSpPr>
          <p:nvPr/>
        </p:nvCxnSpPr>
        <p:spPr>
          <a:xfrm flipV="1">
            <a:off x="2620966" y="2100430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EA6C1461-F26D-DC4C-4AB7-07F598CF59A6}"/>
              </a:ext>
            </a:extLst>
          </p:cNvPr>
          <p:cNvCxnSpPr>
            <a:cxnSpLocks/>
            <a:stCxn id="36" idx="6"/>
            <a:endCxn id="15" idx="2"/>
          </p:cNvCxnSpPr>
          <p:nvPr/>
        </p:nvCxnSpPr>
        <p:spPr>
          <a:xfrm flipV="1">
            <a:off x="4201934" y="2100271"/>
            <a:ext cx="1176208" cy="2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A8D2CFA8-30C1-FEDB-0C77-B906EF845FB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772769" y="2123792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E8EE948-4A3A-57B2-5638-61B6156A851A}"/>
              </a:ext>
            </a:extLst>
          </p:cNvPr>
          <p:cNvSpPr txBox="1"/>
          <p:nvPr/>
        </p:nvSpPr>
        <p:spPr>
          <a:xfrm>
            <a:off x="6982072" y="19126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0733D1B9-36F8-0FA6-01A3-395650A5B5D3}"/>
              </a:ext>
            </a:extLst>
          </p:cNvPr>
          <p:cNvCxnSpPr>
            <a:cxnSpLocks/>
            <a:stCxn id="5" idx="5"/>
            <a:endCxn id="42" idx="1"/>
          </p:cNvCxnSpPr>
          <p:nvPr/>
        </p:nvCxnSpPr>
        <p:spPr>
          <a:xfrm>
            <a:off x="798888" y="2257461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8F98A82-09C1-6A4E-079B-EC739AD2E5FF}"/>
              </a:ext>
            </a:extLst>
          </p:cNvPr>
          <p:cNvCxnSpPr>
            <a:cxnSpLocks/>
            <a:stCxn id="42" idx="6"/>
            <a:endCxn id="32" idx="2"/>
          </p:cNvCxnSpPr>
          <p:nvPr/>
        </p:nvCxnSpPr>
        <p:spPr>
          <a:xfrm>
            <a:off x="2621150" y="3105601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BF8996AA-2732-2E19-4762-B56001ECBE45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4201934" y="3093140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F3EDCB5-20EB-87AF-A7F3-98323870AE88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782718" y="2257459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03C13080-2022-D0E9-79DC-16692FCF1551}"/>
              </a:ext>
            </a:extLst>
          </p:cNvPr>
          <p:cNvCxnSpPr>
            <a:cxnSpLocks/>
            <a:stCxn id="45" idx="0"/>
            <a:endCxn id="48" idx="4"/>
          </p:cNvCxnSpPr>
          <p:nvPr/>
        </p:nvCxnSpPr>
        <p:spPr>
          <a:xfrm flipV="1">
            <a:off x="2427535" y="1220608"/>
            <a:ext cx="16517" cy="71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BB669E32-43C4-D9B3-B20E-0D8909D80428}"/>
              </a:ext>
            </a:extLst>
          </p:cNvPr>
          <p:cNvCxnSpPr>
            <a:cxnSpLocks/>
            <a:stCxn id="39" idx="4"/>
            <a:endCxn id="37" idx="0"/>
          </p:cNvCxnSpPr>
          <p:nvPr/>
        </p:nvCxnSpPr>
        <p:spPr>
          <a:xfrm flipH="1">
            <a:off x="4024163" y="1216751"/>
            <a:ext cx="44451" cy="7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837740C3-DE3D-255D-D49E-148F0EF54CD3}"/>
              </a:ext>
            </a:extLst>
          </p:cNvPr>
          <p:cNvCxnSpPr>
            <a:cxnSpLocks/>
            <a:stCxn id="15" idx="1"/>
            <a:endCxn id="39" idx="6"/>
          </p:cNvCxnSpPr>
          <p:nvPr/>
        </p:nvCxnSpPr>
        <p:spPr>
          <a:xfrm flipH="1" flipV="1">
            <a:off x="4262045" y="1027717"/>
            <a:ext cx="1172752" cy="93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215FDBF4-99FA-F255-7028-3D36445EFCF5}"/>
              </a:ext>
            </a:extLst>
          </p:cNvPr>
          <p:cNvCxnSpPr>
            <a:cxnSpLocks/>
            <a:stCxn id="32" idx="0"/>
            <a:endCxn id="15" idx="3"/>
          </p:cNvCxnSpPr>
          <p:nvPr/>
        </p:nvCxnSpPr>
        <p:spPr>
          <a:xfrm flipV="1">
            <a:off x="4008503" y="2233938"/>
            <a:ext cx="1426294" cy="69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id="{2902AA76-106E-B948-8B04-520C66754F37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 flipH="1">
            <a:off x="2456737" y="2312827"/>
            <a:ext cx="1551766" cy="61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1348E809-31E7-6628-A7E6-D51DF4D1A7F4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5571573" y="2289305"/>
            <a:ext cx="6728" cy="6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6C0D1C0-787F-9B10-0B76-E92CAF3CCCF3}"/>
              </a:ext>
            </a:extLst>
          </p:cNvPr>
          <p:cNvSpPr txBox="1"/>
          <p:nvPr/>
        </p:nvSpPr>
        <p:spPr>
          <a:xfrm>
            <a:off x="1247439" y="1240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71DB266-5E00-6996-B0B9-38A780CB14E0}"/>
              </a:ext>
            </a:extLst>
          </p:cNvPr>
          <p:cNvSpPr txBox="1"/>
          <p:nvPr/>
        </p:nvSpPr>
        <p:spPr>
          <a:xfrm>
            <a:off x="3017528" y="686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BB7600-8424-378C-23B0-01AD578C7F39}"/>
              </a:ext>
            </a:extLst>
          </p:cNvPr>
          <p:cNvSpPr txBox="1"/>
          <p:nvPr/>
        </p:nvSpPr>
        <p:spPr>
          <a:xfrm>
            <a:off x="4567706" y="6527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B58A0D-0C6C-D424-DD80-573A8A0A7B8A}"/>
              </a:ext>
            </a:extLst>
          </p:cNvPr>
          <p:cNvSpPr txBox="1"/>
          <p:nvPr/>
        </p:nvSpPr>
        <p:spPr>
          <a:xfrm>
            <a:off x="6117172" y="1011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EC2020D-5101-E70D-9A41-7D411C5E42C1}"/>
              </a:ext>
            </a:extLst>
          </p:cNvPr>
          <p:cNvSpPr txBox="1"/>
          <p:nvPr/>
        </p:nvSpPr>
        <p:spPr>
          <a:xfrm>
            <a:off x="6267303" y="2684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5095A30-6CB0-6679-0370-4AE104030E34}"/>
              </a:ext>
            </a:extLst>
          </p:cNvPr>
          <p:cNvSpPr txBox="1"/>
          <p:nvPr/>
        </p:nvSpPr>
        <p:spPr>
          <a:xfrm>
            <a:off x="4567706" y="3122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FB176E9-C8DC-D12B-26FE-85D2C0033172}"/>
              </a:ext>
            </a:extLst>
          </p:cNvPr>
          <p:cNvSpPr txBox="1"/>
          <p:nvPr/>
        </p:nvSpPr>
        <p:spPr>
          <a:xfrm>
            <a:off x="2966918" y="3138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6A3F420-D983-BDD8-A506-B9519EADA701}"/>
              </a:ext>
            </a:extLst>
          </p:cNvPr>
          <p:cNvSpPr txBox="1"/>
          <p:nvPr/>
        </p:nvSpPr>
        <p:spPr>
          <a:xfrm>
            <a:off x="1137475" y="2661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A8555B2-4D21-FE41-A6DC-4569E42FA38B}"/>
              </a:ext>
            </a:extLst>
          </p:cNvPr>
          <p:cNvSpPr txBox="1"/>
          <p:nvPr/>
        </p:nvSpPr>
        <p:spPr>
          <a:xfrm>
            <a:off x="1446900" y="1796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741F918-8C8B-0798-AA8B-377C2E475673}"/>
              </a:ext>
            </a:extLst>
          </p:cNvPr>
          <p:cNvSpPr txBox="1"/>
          <p:nvPr/>
        </p:nvSpPr>
        <p:spPr>
          <a:xfrm>
            <a:off x="2969020" y="17731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3AF1C3F-B072-F6F2-331E-48D0E45218CC}"/>
              </a:ext>
            </a:extLst>
          </p:cNvPr>
          <p:cNvSpPr txBox="1"/>
          <p:nvPr/>
        </p:nvSpPr>
        <p:spPr>
          <a:xfrm>
            <a:off x="4556644" y="17822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14606AC-51BD-EF66-513B-6E0780E06320}"/>
              </a:ext>
            </a:extLst>
          </p:cNvPr>
          <p:cNvSpPr txBox="1"/>
          <p:nvPr/>
        </p:nvSpPr>
        <p:spPr>
          <a:xfrm>
            <a:off x="5993831" y="1776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3ADD945-C0CF-20C8-30BA-1CCEFDE1B453}"/>
              </a:ext>
            </a:extLst>
          </p:cNvPr>
          <p:cNvSpPr txBox="1"/>
          <p:nvPr/>
        </p:nvSpPr>
        <p:spPr>
          <a:xfrm>
            <a:off x="4624654" y="2543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D39B31-751A-8057-3485-72EAF7C4FE4F}"/>
              </a:ext>
            </a:extLst>
          </p:cNvPr>
          <p:cNvSpPr txBox="1"/>
          <p:nvPr/>
        </p:nvSpPr>
        <p:spPr>
          <a:xfrm>
            <a:off x="5518392" y="2477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5349860-0961-2205-8107-E2A908B09967}"/>
              </a:ext>
            </a:extLst>
          </p:cNvPr>
          <p:cNvSpPr txBox="1"/>
          <p:nvPr/>
        </p:nvSpPr>
        <p:spPr>
          <a:xfrm>
            <a:off x="2978597" y="2315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AE2564-2A0E-CA01-C345-F794EBDD99C8}"/>
              </a:ext>
            </a:extLst>
          </p:cNvPr>
          <p:cNvSpPr txBox="1"/>
          <p:nvPr/>
        </p:nvSpPr>
        <p:spPr>
          <a:xfrm>
            <a:off x="2296618" y="83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3285DCA2-AEC5-A553-3669-9E05C8999904}"/>
              </a:ext>
            </a:extLst>
          </p:cNvPr>
          <p:cNvSpPr/>
          <p:nvPr/>
        </p:nvSpPr>
        <p:spPr>
          <a:xfrm>
            <a:off x="3812878" y="480842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7AB6CD5-ACBE-0D2E-4BF4-50CD2DEC2890}"/>
              </a:ext>
            </a:extLst>
          </p:cNvPr>
          <p:cNvSpPr txBox="1"/>
          <p:nvPr/>
        </p:nvSpPr>
        <p:spPr>
          <a:xfrm>
            <a:off x="3876204" y="4803970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AB536BE1-82B0-5FDB-B4E0-DCAD2FC43D00}"/>
              </a:ext>
            </a:extLst>
          </p:cNvPr>
          <p:cNvSpPr/>
          <p:nvPr/>
        </p:nvSpPr>
        <p:spPr>
          <a:xfrm>
            <a:off x="10234193" y="480842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74CF9B0E-C8C9-4640-32E7-52B7E201FD9F}"/>
              </a:ext>
            </a:extLst>
          </p:cNvPr>
          <p:cNvSpPr/>
          <p:nvPr/>
        </p:nvSpPr>
        <p:spPr>
          <a:xfrm>
            <a:off x="7159269" y="5800216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96A8EAE-9BBE-C9EC-0AD2-B5CC5E791BA1}"/>
              </a:ext>
            </a:extLst>
          </p:cNvPr>
          <p:cNvSpPr txBox="1"/>
          <p:nvPr/>
        </p:nvSpPr>
        <p:spPr>
          <a:xfrm>
            <a:off x="7186197" y="578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04" name="Овал 203">
            <a:extLst>
              <a:ext uri="{FF2B5EF4-FFF2-40B4-BE49-F238E27FC236}">
                <a16:creationId xmlns:a16="http://schemas.microsoft.com/office/drawing/2014/main" id="{88385C86-0E4C-1B72-A19E-2D9AA7C5B50C}"/>
              </a:ext>
            </a:extLst>
          </p:cNvPr>
          <p:cNvSpPr/>
          <p:nvPr/>
        </p:nvSpPr>
        <p:spPr>
          <a:xfrm>
            <a:off x="7159269" y="4808423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1948746-D768-C14A-908A-0F0CC3E4C05E}"/>
              </a:ext>
            </a:extLst>
          </p:cNvPr>
          <p:cNvSpPr txBox="1"/>
          <p:nvPr/>
        </p:nvSpPr>
        <p:spPr>
          <a:xfrm>
            <a:off x="7217517" y="4802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DCF7945E-A626-293E-16D7-5B0CDE1441C4}"/>
              </a:ext>
            </a:extLst>
          </p:cNvPr>
          <p:cNvSpPr/>
          <p:nvPr/>
        </p:nvSpPr>
        <p:spPr>
          <a:xfrm>
            <a:off x="7219380" y="3712347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>
              <a:highlight>
                <a:srgbClr val="FFFF00"/>
              </a:highlight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AEAA5D6-DE85-0BF1-E236-6AEE7148C47C}"/>
              </a:ext>
            </a:extLst>
          </p:cNvPr>
          <p:cNvSpPr txBox="1"/>
          <p:nvPr/>
        </p:nvSpPr>
        <p:spPr>
          <a:xfrm>
            <a:off x="7244445" y="3724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758152FB-2764-A79C-3204-E3C9EB92D50C}"/>
              </a:ext>
            </a:extLst>
          </p:cNvPr>
          <p:cNvSpPr/>
          <p:nvPr/>
        </p:nvSpPr>
        <p:spPr>
          <a:xfrm>
            <a:off x="5578485" y="5790231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EE66CD-4AB4-5799-7A6E-9368131BF201}"/>
              </a:ext>
            </a:extLst>
          </p:cNvPr>
          <p:cNvSpPr txBox="1"/>
          <p:nvPr/>
        </p:nvSpPr>
        <p:spPr>
          <a:xfrm>
            <a:off x="5650091" y="5800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210" name="Овал 209">
            <a:extLst>
              <a:ext uri="{FF2B5EF4-FFF2-40B4-BE49-F238E27FC236}">
                <a16:creationId xmlns:a16="http://schemas.microsoft.com/office/drawing/2014/main" id="{196CD62E-3574-1B94-E69C-F21E317521AA}"/>
              </a:ext>
            </a:extLst>
          </p:cNvPr>
          <p:cNvSpPr/>
          <p:nvPr/>
        </p:nvSpPr>
        <p:spPr>
          <a:xfrm>
            <a:off x="5578301" y="4808425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4530803-980B-CF12-EA91-AF8456F90F85}"/>
              </a:ext>
            </a:extLst>
          </p:cNvPr>
          <p:cNvSpPr txBox="1"/>
          <p:nvPr/>
        </p:nvSpPr>
        <p:spPr>
          <a:xfrm>
            <a:off x="5625010" y="4817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212" name="Овал 211">
            <a:extLst>
              <a:ext uri="{FF2B5EF4-FFF2-40B4-BE49-F238E27FC236}">
                <a16:creationId xmlns:a16="http://schemas.microsoft.com/office/drawing/2014/main" id="{FD281943-D291-BAD9-B54C-67761550FDAF}"/>
              </a:ext>
            </a:extLst>
          </p:cNvPr>
          <p:cNvSpPr/>
          <p:nvPr/>
        </p:nvSpPr>
        <p:spPr>
          <a:xfrm>
            <a:off x="5594818" y="3716204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CBFFE5A6-1C3D-5FC9-CF6F-440E2D2DD721}"/>
              </a:ext>
            </a:extLst>
          </p:cNvPr>
          <p:cNvCxnSpPr>
            <a:cxnSpLocks/>
            <a:stCxn id="196" idx="7"/>
            <a:endCxn id="212" idx="2"/>
          </p:cNvCxnSpPr>
          <p:nvPr/>
        </p:nvCxnSpPr>
        <p:spPr>
          <a:xfrm flipV="1">
            <a:off x="4143085" y="3905239"/>
            <a:ext cx="1451733" cy="9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Прямая со стрелкой 213">
            <a:extLst>
              <a:ext uri="{FF2B5EF4-FFF2-40B4-BE49-F238E27FC236}">
                <a16:creationId xmlns:a16="http://schemas.microsoft.com/office/drawing/2014/main" id="{959DFB3C-59E2-1BDD-BC10-DC79AA6E2A82}"/>
              </a:ext>
            </a:extLst>
          </p:cNvPr>
          <p:cNvCxnSpPr>
            <a:cxnSpLocks/>
            <a:stCxn id="212" idx="6"/>
            <a:endCxn id="206" idx="2"/>
          </p:cNvCxnSpPr>
          <p:nvPr/>
        </p:nvCxnSpPr>
        <p:spPr>
          <a:xfrm flipV="1">
            <a:off x="5981680" y="3901382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6BAE47C3-F60F-CE74-45CF-3B60E3BFD288}"/>
              </a:ext>
            </a:extLst>
          </p:cNvPr>
          <p:cNvCxnSpPr>
            <a:cxnSpLocks/>
            <a:stCxn id="206" idx="6"/>
            <a:endCxn id="35" idx="2"/>
          </p:cNvCxnSpPr>
          <p:nvPr/>
        </p:nvCxnSpPr>
        <p:spPr>
          <a:xfrm>
            <a:off x="7606242" y="3901382"/>
            <a:ext cx="1044269" cy="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1450EBA0-8E9B-FD40-44D6-A994AA52CD85}"/>
              </a:ext>
            </a:extLst>
          </p:cNvPr>
          <p:cNvCxnSpPr>
            <a:cxnSpLocks/>
            <a:stCxn id="35" idx="6"/>
            <a:endCxn id="201" idx="1"/>
          </p:cNvCxnSpPr>
          <p:nvPr/>
        </p:nvCxnSpPr>
        <p:spPr>
          <a:xfrm>
            <a:off x="9037373" y="3903310"/>
            <a:ext cx="1253475" cy="96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Прямая со стрелкой 216">
            <a:extLst>
              <a:ext uri="{FF2B5EF4-FFF2-40B4-BE49-F238E27FC236}">
                <a16:creationId xmlns:a16="http://schemas.microsoft.com/office/drawing/2014/main" id="{249831AD-3A66-C190-4C1F-740C635CBE61}"/>
              </a:ext>
            </a:extLst>
          </p:cNvPr>
          <p:cNvCxnSpPr>
            <a:cxnSpLocks/>
            <a:stCxn id="196" idx="6"/>
            <a:endCxn id="210" idx="2"/>
          </p:cNvCxnSpPr>
          <p:nvPr/>
        </p:nvCxnSpPr>
        <p:spPr>
          <a:xfrm>
            <a:off x="4199740" y="4997459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56A0799D-27D6-C51B-CFCA-451ADF7E9824}"/>
              </a:ext>
            </a:extLst>
          </p:cNvPr>
          <p:cNvCxnSpPr>
            <a:cxnSpLocks/>
          </p:cNvCxnSpPr>
          <p:nvPr/>
        </p:nvCxnSpPr>
        <p:spPr>
          <a:xfrm flipV="1">
            <a:off x="5965163" y="4974095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FFB8FEA0-9A54-A022-CFAE-D5ABC6BC1B77}"/>
              </a:ext>
            </a:extLst>
          </p:cNvPr>
          <p:cNvCxnSpPr>
            <a:cxnSpLocks/>
            <a:stCxn id="204" idx="6"/>
          </p:cNvCxnSpPr>
          <p:nvPr/>
        </p:nvCxnSpPr>
        <p:spPr>
          <a:xfrm flipV="1">
            <a:off x="7546131" y="4997457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Прямая со стрелкой 219">
            <a:extLst>
              <a:ext uri="{FF2B5EF4-FFF2-40B4-BE49-F238E27FC236}">
                <a16:creationId xmlns:a16="http://schemas.microsoft.com/office/drawing/2014/main" id="{2ADCC27F-AEE3-4B09-F06C-A672D8028E30}"/>
              </a:ext>
            </a:extLst>
          </p:cNvPr>
          <p:cNvCxnSpPr>
            <a:cxnSpLocks/>
            <a:stCxn id="38" idx="6"/>
            <a:endCxn id="201" idx="2"/>
          </p:cNvCxnSpPr>
          <p:nvPr/>
        </p:nvCxnSpPr>
        <p:spPr>
          <a:xfrm flipV="1">
            <a:off x="9109205" y="4997457"/>
            <a:ext cx="1124988" cy="3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0C6AE431-CB35-51FA-4563-8DFA2CAAD46A}"/>
              </a:ext>
            </a:extLst>
          </p:cNvPr>
          <p:cNvSpPr txBox="1"/>
          <p:nvPr/>
        </p:nvSpPr>
        <p:spPr>
          <a:xfrm>
            <a:off x="10326269" y="4786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FD45C827-7AF0-7730-C9D6-25723B4212B8}"/>
              </a:ext>
            </a:extLst>
          </p:cNvPr>
          <p:cNvCxnSpPr>
            <a:cxnSpLocks/>
            <a:stCxn id="196" idx="5"/>
            <a:endCxn id="208" idx="1"/>
          </p:cNvCxnSpPr>
          <p:nvPr/>
        </p:nvCxnSpPr>
        <p:spPr>
          <a:xfrm>
            <a:off x="4143085" y="5131126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Прямая со стрелкой 222">
            <a:extLst>
              <a:ext uri="{FF2B5EF4-FFF2-40B4-BE49-F238E27FC236}">
                <a16:creationId xmlns:a16="http://schemas.microsoft.com/office/drawing/2014/main" id="{21C5D746-70FF-B9A0-616B-555A8E55302D}"/>
              </a:ext>
            </a:extLst>
          </p:cNvPr>
          <p:cNvCxnSpPr>
            <a:cxnSpLocks/>
            <a:stCxn id="208" idx="6"/>
            <a:endCxn id="202" idx="2"/>
          </p:cNvCxnSpPr>
          <p:nvPr/>
        </p:nvCxnSpPr>
        <p:spPr>
          <a:xfrm>
            <a:off x="5965347" y="5979266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Прямая со стрелкой 223">
            <a:extLst>
              <a:ext uri="{FF2B5EF4-FFF2-40B4-BE49-F238E27FC236}">
                <a16:creationId xmlns:a16="http://schemas.microsoft.com/office/drawing/2014/main" id="{89DD2368-F40B-9103-4549-B10139F01E67}"/>
              </a:ext>
            </a:extLst>
          </p:cNvPr>
          <p:cNvCxnSpPr>
            <a:cxnSpLocks/>
            <a:stCxn id="202" idx="6"/>
          </p:cNvCxnSpPr>
          <p:nvPr/>
        </p:nvCxnSpPr>
        <p:spPr>
          <a:xfrm flipV="1">
            <a:off x="7546131" y="5966805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6438E68B-CA75-DB02-EB4B-E6951B45792E}"/>
              </a:ext>
            </a:extLst>
          </p:cNvPr>
          <p:cNvCxnSpPr>
            <a:cxnSpLocks/>
            <a:stCxn id="41" idx="7"/>
            <a:endCxn id="201" idx="3"/>
          </p:cNvCxnSpPr>
          <p:nvPr/>
        </p:nvCxnSpPr>
        <p:spPr>
          <a:xfrm flipV="1">
            <a:off x="9093613" y="5131124"/>
            <a:ext cx="1197235" cy="71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DFB624EE-5A9A-3A6A-3B84-E9D737EA9442}"/>
              </a:ext>
            </a:extLst>
          </p:cNvPr>
          <p:cNvCxnSpPr>
            <a:cxnSpLocks/>
            <a:stCxn id="202" idx="0"/>
          </p:cNvCxnSpPr>
          <p:nvPr/>
        </p:nvCxnSpPr>
        <p:spPr>
          <a:xfrm flipV="1">
            <a:off x="7352700" y="5131124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B6291BD4-8C43-E960-F922-C95CE9DBA1BE}"/>
              </a:ext>
            </a:extLst>
          </p:cNvPr>
          <p:cNvSpPr txBox="1"/>
          <p:nvPr/>
        </p:nvSpPr>
        <p:spPr>
          <a:xfrm>
            <a:off x="4591636" y="4113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C43D2AA-3E1B-54F3-A686-383FEFF72CF1}"/>
              </a:ext>
            </a:extLst>
          </p:cNvPr>
          <p:cNvSpPr txBox="1"/>
          <p:nvPr/>
        </p:nvSpPr>
        <p:spPr>
          <a:xfrm>
            <a:off x="6361725" y="35597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58969C7-9809-B036-E65A-FFBF3821B146}"/>
              </a:ext>
            </a:extLst>
          </p:cNvPr>
          <p:cNvSpPr txBox="1"/>
          <p:nvPr/>
        </p:nvSpPr>
        <p:spPr>
          <a:xfrm>
            <a:off x="7911903" y="3526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C78BC80-9742-97C6-E8A4-D077029CAC71}"/>
              </a:ext>
            </a:extLst>
          </p:cNvPr>
          <p:cNvSpPr txBox="1"/>
          <p:nvPr/>
        </p:nvSpPr>
        <p:spPr>
          <a:xfrm>
            <a:off x="9461369" y="3885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0F522AD-4E6F-5071-6011-1AAFF8D45320}"/>
              </a:ext>
            </a:extLst>
          </p:cNvPr>
          <p:cNvSpPr txBox="1"/>
          <p:nvPr/>
        </p:nvSpPr>
        <p:spPr>
          <a:xfrm>
            <a:off x="9611500" y="55580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5DD4E8A-0940-942D-2211-148667B388D8}"/>
              </a:ext>
            </a:extLst>
          </p:cNvPr>
          <p:cNvSpPr txBox="1"/>
          <p:nvPr/>
        </p:nvSpPr>
        <p:spPr>
          <a:xfrm>
            <a:off x="7911903" y="5995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6ABC8B8-8E3B-31FD-C596-07B6E81A95EF}"/>
              </a:ext>
            </a:extLst>
          </p:cNvPr>
          <p:cNvSpPr txBox="1"/>
          <p:nvPr/>
        </p:nvSpPr>
        <p:spPr>
          <a:xfrm>
            <a:off x="6382198" y="5978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91A1A90-4104-D8BE-C1A9-E418D3447432}"/>
              </a:ext>
            </a:extLst>
          </p:cNvPr>
          <p:cNvSpPr txBox="1"/>
          <p:nvPr/>
        </p:nvSpPr>
        <p:spPr>
          <a:xfrm>
            <a:off x="4481672" y="5535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789C7EF-9989-8EF5-3617-E3CBF6C537F1}"/>
              </a:ext>
            </a:extLst>
          </p:cNvPr>
          <p:cNvSpPr txBox="1"/>
          <p:nvPr/>
        </p:nvSpPr>
        <p:spPr>
          <a:xfrm>
            <a:off x="4791097" y="4669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F0C7DE-3662-208D-FA35-48955C4A57CF}"/>
              </a:ext>
            </a:extLst>
          </p:cNvPr>
          <p:cNvSpPr txBox="1"/>
          <p:nvPr/>
        </p:nvSpPr>
        <p:spPr>
          <a:xfrm>
            <a:off x="6313217" y="4646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EDBD3AE-DA8E-4143-D4D0-84951E461AFD}"/>
              </a:ext>
            </a:extLst>
          </p:cNvPr>
          <p:cNvSpPr txBox="1"/>
          <p:nvPr/>
        </p:nvSpPr>
        <p:spPr>
          <a:xfrm>
            <a:off x="7900841" y="4655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2668668-95D3-1E13-AAA0-DC8E27E24EDD}"/>
              </a:ext>
            </a:extLst>
          </p:cNvPr>
          <p:cNvSpPr txBox="1"/>
          <p:nvPr/>
        </p:nvSpPr>
        <p:spPr>
          <a:xfrm>
            <a:off x="9338028" y="4650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ED3C57F-B8D4-E8AB-3764-6F88F7D4595D}"/>
              </a:ext>
            </a:extLst>
          </p:cNvPr>
          <p:cNvSpPr txBox="1"/>
          <p:nvPr/>
        </p:nvSpPr>
        <p:spPr>
          <a:xfrm>
            <a:off x="7968851" y="5417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8853CC3-30B2-32D5-1232-2CC938B41BED}"/>
              </a:ext>
            </a:extLst>
          </p:cNvPr>
          <p:cNvSpPr txBox="1"/>
          <p:nvPr/>
        </p:nvSpPr>
        <p:spPr>
          <a:xfrm>
            <a:off x="5640815" y="371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3449C-0431-9181-6A20-2BEACF0E6903}"/>
              </a:ext>
            </a:extLst>
          </p:cNvPr>
          <p:cNvSpPr txBox="1"/>
          <p:nvPr/>
        </p:nvSpPr>
        <p:spPr>
          <a:xfrm>
            <a:off x="2005713" y="84502"/>
            <a:ext cx="101181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1-й слой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F8637-60FC-9A76-0D55-68395987C0B8}"/>
              </a:ext>
            </a:extLst>
          </p:cNvPr>
          <p:cNvSpPr txBox="1"/>
          <p:nvPr/>
        </p:nvSpPr>
        <p:spPr>
          <a:xfrm>
            <a:off x="3579821" y="84502"/>
            <a:ext cx="10118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2-й слой</a:t>
            </a:r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42C08-7DCA-0A32-B3D5-B11FF401075A}"/>
              </a:ext>
            </a:extLst>
          </p:cNvPr>
          <p:cNvSpPr txBox="1"/>
          <p:nvPr/>
        </p:nvSpPr>
        <p:spPr>
          <a:xfrm>
            <a:off x="4999278" y="84502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3-й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слой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D687D-9F33-432A-7C1F-03D21DF07761}"/>
              </a:ext>
            </a:extLst>
          </p:cNvPr>
          <p:cNvSpPr txBox="1"/>
          <p:nvPr/>
        </p:nvSpPr>
        <p:spPr>
          <a:xfrm>
            <a:off x="267839" y="4840557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Вспомогательный граф </a:t>
            </a:r>
          </a:p>
          <a:p>
            <a:r>
              <a:rPr lang="ru-RU" dirty="0"/>
              <a:t>(слоистая сеть)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87032-6357-C5B1-6E09-BD4A9AF2F5A8}"/>
              </a:ext>
            </a:extLst>
          </p:cNvPr>
          <p:cNvSpPr txBox="1"/>
          <p:nvPr/>
        </p:nvSpPr>
        <p:spPr>
          <a:xfrm>
            <a:off x="5002466" y="1252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5D301-F6AD-F068-5DEC-7CC4FE5412FA}"/>
              </a:ext>
            </a:extLst>
          </p:cNvPr>
          <p:cNvSpPr txBox="1"/>
          <p:nvPr/>
        </p:nvSpPr>
        <p:spPr>
          <a:xfrm>
            <a:off x="3666723" y="1345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5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4A15-7E2B-F9B8-59FD-4D6AD0B2D593}"/>
              </a:ext>
            </a:extLst>
          </p:cNvPr>
          <p:cNvSpPr txBox="1"/>
          <p:nvPr/>
        </p:nvSpPr>
        <p:spPr>
          <a:xfrm>
            <a:off x="2075898" y="1379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1D6E6-17B4-9194-1AC9-FDB220D78897}"/>
              </a:ext>
            </a:extLst>
          </p:cNvPr>
          <p:cNvSpPr txBox="1"/>
          <p:nvPr/>
        </p:nvSpPr>
        <p:spPr>
          <a:xfrm>
            <a:off x="111232" y="6168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Пример.</a:t>
            </a:r>
            <a:endParaRPr lang="ru-BY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EAEAE79-3D0D-B426-7DC6-80B327898469}"/>
              </a:ext>
            </a:extLst>
          </p:cNvPr>
          <p:cNvSpPr/>
          <p:nvPr/>
        </p:nvSpPr>
        <p:spPr>
          <a:xfrm>
            <a:off x="5313824" y="819723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B9FD2CC-39FA-F7C7-C9EB-094046060470}"/>
              </a:ext>
            </a:extLst>
          </p:cNvPr>
          <p:cNvSpPr/>
          <p:nvPr/>
        </p:nvSpPr>
        <p:spPr>
          <a:xfrm>
            <a:off x="5378142" y="1911236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72DA2F6-7D07-DB20-E18D-84711B1DC97C}"/>
              </a:ext>
            </a:extLst>
          </p:cNvPr>
          <p:cNvSpPr/>
          <p:nvPr/>
        </p:nvSpPr>
        <p:spPr>
          <a:xfrm>
            <a:off x="5384870" y="2916392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9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27F5F923-E491-0DF9-B839-01F43A0D2D5B}"/>
              </a:ext>
            </a:extLst>
          </p:cNvPr>
          <p:cNvSpPr/>
          <p:nvPr/>
        </p:nvSpPr>
        <p:spPr>
          <a:xfrm>
            <a:off x="8650511" y="3714275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4F775702-9426-8995-169C-32B5C795A037}"/>
              </a:ext>
            </a:extLst>
          </p:cNvPr>
          <p:cNvSpPr/>
          <p:nvPr/>
        </p:nvSpPr>
        <p:spPr>
          <a:xfrm>
            <a:off x="8722343" y="4840557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AEA9906-C52B-CA79-C0D7-8919375CBE5E}"/>
              </a:ext>
            </a:extLst>
          </p:cNvPr>
          <p:cNvSpPr/>
          <p:nvPr/>
        </p:nvSpPr>
        <p:spPr>
          <a:xfrm>
            <a:off x="8763406" y="5788467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9</a:t>
            </a:r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/>
      <p:bldP spid="201" grpId="0" animBg="1"/>
      <p:bldP spid="202" grpId="0" animBg="1"/>
      <p:bldP spid="203" grpId="0"/>
      <p:bldP spid="204" grpId="0" animBg="1"/>
      <p:bldP spid="205" grpId="0"/>
      <p:bldP spid="206" grpId="0" animBg="1"/>
      <p:bldP spid="207" grpId="0"/>
      <p:bldP spid="208" grpId="0" animBg="1"/>
      <p:bldP spid="209" grpId="0"/>
      <p:bldP spid="210" grpId="0" animBg="1"/>
      <p:bldP spid="211" grpId="0"/>
      <p:bldP spid="212" grpId="0" animBg="1"/>
      <p:bldP spid="22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7" grpId="0"/>
      <p:bldP spid="7" grpId="0"/>
      <p:bldP spid="35" grpId="0" animBg="1"/>
      <p:bldP spid="38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48216-11C1-5244-FD79-46328D685B9D}"/>
              </a:ext>
            </a:extLst>
          </p:cNvPr>
          <p:cNvSpPr txBox="1"/>
          <p:nvPr/>
        </p:nvSpPr>
        <p:spPr>
          <a:xfrm>
            <a:off x="474027" y="591285"/>
            <a:ext cx="22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Блокирующий поток</a:t>
            </a:r>
            <a:endParaRPr lang="ru-BY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FBCE42E-7AA8-2E49-0DF7-A7AE790FD306}"/>
              </a:ext>
            </a:extLst>
          </p:cNvPr>
          <p:cNvSpPr/>
          <p:nvPr/>
        </p:nvSpPr>
        <p:spPr>
          <a:xfrm>
            <a:off x="3563982" y="15811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C1F96-9ACA-B3B7-555C-4177CBD53DEE}"/>
              </a:ext>
            </a:extLst>
          </p:cNvPr>
          <p:cNvSpPr txBox="1"/>
          <p:nvPr/>
        </p:nvSpPr>
        <p:spPr>
          <a:xfrm>
            <a:off x="3640374" y="1567921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AF1405B-8AE3-6FF5-2F91-13E8436DC15C}"/>
              </a:ext>
            </a:extLst>
          </p:cNvPr>
          <p:cNvSpPr/>
          <p:nvPr/>
        </p:nvSpPr>
        <p:spPr>
          <a:xfrm>
            <a:off x="8491157" y="255045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50EC43-1D33-D4B8-5F34-0C7868E470C9}"/>
              </a:ext>
            </a:extLst>
          </p:cNvPr>
          <p:cNvSpPr/>
          <p:nvPr/>
        </p:nvSpPr>
        <p:spPr>
          <a:xfrm>
            <a:off x="8481208" y="158111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0C42B977-B58D-A4F8-15F3-0EC1789CF845}"/>
              </a:ext>
            </a:extLst>
          </p:cNvPr>
          <p:cNvSpPr/>
          <p:nvPr/>
        </p:nvSpPr>
        <p:spPr>
          <a:xfrm>
            <a:off x="8399752" y="49966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0C467F2-C6CF-F4C4-1504-59F4192B5A0F}"/>
              </a:ext>
            </a:extLst>
          </p:cNvPr>
          <p:cNvSpPr/>
          <p:nvPr/>
        </p:nvSpPr>
        <p:spPr>
          <a:xfrm>
            <a:off x="9985297" y="158111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4487F54-4EA8-B21B-0DE9-B1264D683CEE}"/>
              </a:ext>
            </a:extLst>
          </p:cNvPr>
          <p:cNvSpPr/>
          <p:nvPr/>
        </p:nvSpPr>
        <p:spPr>
          <a:xfrm>
            <a:off x="6910373" y="257290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321901-F730-2DC6-CDBC-DFF6067F5D23}"/>
              </a:ext>
            </a:extLst>
          </p:cNvPr>
          <p:cNvSpPr txBox="1"/>
          <p:nvPr/>
        </p:nvSpPr>
        <p:spPr>
          <a:xfrm>
            <a:off x="6937301" y="2554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8C8C12D-C0B5-6EC1-CC16-C955E6B56652}"/>
              </a:ext>
            </a:extLst>
          </p:cNvPr>
          <p:cNvSpPr/>
          <p:nvPr/>
        </p:nvSpPr>
        <p:spPr>
          <a:xfrm>
            <a:off x="6910373" y="158111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CD5B1-A4CC-9975-9F56-09D1B4A4B837}"/>
              </a:ext>
            </a:extLst>
          </p:cNvPr>
          <p:cNvSpPr txBox="1"/>
          <p:nvPr/>
        </p:nvSpPr>
        <p:spPr>
          <a:xfrm>
            <a:off x="6968621" y="1575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2AAA9AF-4D97-1ED6-CE37-4860D3D03541}"/>
              </a:ext>
            </a:extLst>
          </p:cNvPr>
          <p:cNvSpPr/>
          <p:nvPr/>
        </p:nvSpPr>
        <p:spPr>
          <a:xfrm>
            <a:off x="6970484" y="48503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54E040-8183-F2C1-9059-FAF58AD94C9B}"/>
              </a:ext>
            </a:extLst>
          </p:cNvPr>
          <p:cNvSpPr txBox="1"/>
          <p:nvPr/>
        </p:nvSpPr>
        <p:spPr>
          <a:xfrm>
            <a:off x="6995549" y="497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7D386ABF-5DDF-92F3-7F13-C4234D0894B1}"/>
              </a:ext>
            </a:extLst>
          </p:cNvPr>
          <p:cNvSpPr/>
          <p:nvPr/>
        </p:nvSpPr>
        <p:spPr>
          <a:xfrm>
            <a:off x="5329589" y="256291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79A737-EAC2-C93C-7241-97C933DAE815}"/>
              </a:ext>
            </a:extLst>
          </p:cNvPr>
          <p:cNvSpPr txBox="1"/>
          <p:nvPr/>
        </p:nvSpPr>
        <p:spPr>
          <a:xfrm>
            <a:off x="5401195" y="257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D356FE0-9276-D3F2-899F-84273CEC17E9}"/>
              </a:ext>
            </a:extLst>
          </p:cNvPr>
          <p:cNvSpPr/>
          <p:nvPr/>
        </p:nvSpPr>
        <p:spPr>
          <a:xfrm>
            <a:off x="5329405" y="15811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80E06-68D6-8B3A-E415-917F5B5DE1F9}"/>
              </a:ext>
            </a:extLst>
          </p:cNvPr>
          <p:cNvSpPr txBox="1"/>
          <p:nvPr/>
        </p:nvSpPr>
        <p:spPr>
          <a:xfrm>
            <a:off x="5376114" y="1589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DA04E124-4505-C0E4-6708-15CBD165ECBB}"/>
              </a:ext>
            </a:extLst>
          </p:cNvPr>
          <p:cNvSpPr/>
          <p:nvPr/>
        </p:nvSpPr>
        <p:spPr>
          <a:xfrm>
            <a:off x="5345922" y="48889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8BE44E6-C664-C944-F8CD-88D4EC12C187}"/>
              </a:ext>
            </a:extLst>
          </p:cNvPr>
          <p:cNvCxnSpPr>
            <a:cxnSpLocks/>
            <a:stCxn id="10" idx="7"/>
            <a:endCxn id="35" idx="2"/>
          </p:cNvCxnSpPr>
          <p:nvPr/>
        </p:nvCxnSpPr>
        <p:spPr>
          <a:xfrm flipV="1">
            <a:off x="3894189" y="677927"/>
            <a:ext cx="1451733" cy="9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31C537A-C5EA-0158-E017-8078012AA29F}"/>
              </a:ext>
            </a:extLst>
          </p:cNvPr>
          <p:cNvCxnSpPr>
            <a:cxnSpLocks/>
            <a:stCxn id="35" idx="6"/>
            <a:endCxn id="22" idx="2"/>
          </p:cNvCxnSpPr>
          <p:nvPr/>
        </p:nvCxnSpPr>
        <p:spPr>
          <a:xfrm flipV="1">
            <a:off x="5732784" y="67407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E25BEFE-360F-8AFB-458A-3271EE17D4F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7357346" y="67407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4AABB52-A369-7FB8-C329-B0D81339A3C1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8786614" y="688695"/>
            <a:ext cx="1255338" cy="94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C130B78-8489-2D69-A475-0B0ABACBAB9F}"/>
              </a:ext>
            </a:extLst>
          </p:cNvPr>
          <p:cNvCxnSpPr>
            <a:cxnSpLocks/>
            <a:stCxn id="10" idx="6"/>
            <a:endCxn id="31" idx="2"/>
          </p:cNvCxnSpPr>
          <p:nvPr/>
        </p:nvCxnSpPr>
        <p:spPr>
          <a:xfrm>
            <a:off x="3950844" y="1770147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73CA230-8587-D0B9-83C9-857520E66C63}"/>
              </a:ext>
            </a:extLst>
          </p:cNvPr>
          <p:cNvCxnSpPr>
            <a:cxnSpLocks/>
          </p:cNvCxnSpPr>
          <p:nvPr/>
        </p:nvCxnSpPr>
        <p:spPr>
          <a:xfrm flipV="1">
            <a:off x="5716267" y="174678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57180D4-686A-1733-6EA0-B4C072F365C8}"/>
              </a:ext>
            </a:extLst>
          </p:cNvPr>
          <p:cNvCxnSpPr>
            <a:cxnSpLocks/>
            <a:stCxn id="18" idx="6"/>
            <a:endCxn id="13" idx="2"/>
          </p:cNvCxnSpPr>
          <p:nvPr/>
        </p:nvCxnSpPr>
        <p:spPr>
          <a:xfrm flipV="1">
            <a:off x="7297235" y="177014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DB85AE9B-F7F9-25D8-8BDF-EA06EC74416D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868070" y="1770145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56D4B3-8733-1A50-9C4B-171455AEB264}"/>
              </a:ext>
            </a:extLst>
          </p:cNvPr>
          <p:cNvSpPr txBox="1"/>
          <p:nvPr/>
        </p:nvSpPr>
        <p:spPr>
          <a:xfrm>
            <a:off x="10060821" y="15588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1D0E844-9A9C-DCB5-4321-89E11DAB3095}"/>
              </a:ext>
            </a:extLst>
          </p:cNvPr>
          <p:cNvCxnSpPr>
            <a:cxnSpLocks/>
            <a:stCxn id="10" idx="5"/>
            <a:endCxn id="28" idx="1"/>
          </p:cNvCxnSpPr>
          <p:nvPr/>
        </p:nvCxnSpPr>
        <p:spPr>
          <a:xfrm>
            <a:off x="3894189" y="1903814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34A42EC6-9F7A-F013-4397-31F3A6249A16}"/>
              </a:ext>
            </a:extLst>
          </p:cNvPr>
          <p:cNvCxnSpPr>
            <a:cxnSpLocks/>
            <a:stCxn id="28" idx="6"/>
            <a:endCxn id="16" idx="2"/>
          </p:cNvCxnSpPr>
          <p:nvPr/>
        </p:nvCxnSpPr>
        <p:spPr>
          <a:xfrm>
            <a:off x="5716451" y="275195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856C6B04-9E23-16F9-912F-8919B20E9814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 flipV="1">
            <a:off x="7297235" y="2739493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C15B0225-BF20-DD14-46C4-FECFFBB85675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 flipV="1">
            <a:off x="8878019" y="1903812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3CA26D7A-4662-08FA-AFE5-CE05E288F300}"/>
              </a:ext>
            </a:extLst>
          </p:cNvPr>
          <p:cNvCxnSpPr>
            <a:stCxn id="16" idx="0"/>
            <a:endCxn id="13" idx="3"/>
          </p:cNvCxnSpPr>
          <p:nvPr/>
        </p:nvCxnSpPr>
        <p:spPr>
          <a:xfrm flipV="1">
            <a:off x="7103804" y="190381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08DAC12-B6D4-3ECC-314F-C25D15D32630}"/>
              </a:ext>
            </a:extLst>
          </p:cNvPr>
          <p:cNvSpPr txBox="1"/>
          <p:nvPr/>
        </p:nvSpPr>
        <p:spPr>
          <a:xfrm>
            <a:off x="4342740" y="886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7EA4D1-16D4-2314-48D2-B2684502089D}"/>
              </a:ext>
            </a:extLst>
          </p:cNvPr>
          <p:cNvSpPr txBox="1"/>
          <p:nvPr/>
        </p:nvSpPr>
        <p:spPr>
          <a:xfrm>
            <a:off x="6005253" y="332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92D513-D1F5-5655-8AE5-CE4B5FED11EC}"/>
              </a:ext>
            </a:extLst>
          </p:cNvPr>
          <p:cNvSpPr txBox="1"/>
          <p:nvPr/>
        </p:nvSpPr>
        <p:spPr>
          <a:xfrm>
            <a:off x="7555431" y="29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A2E00B-076A-F97A-40AF-C1B5A3D3CEAE}"/>
              </a:ext>
            </a:extLst>
          </p:cNvPr>
          <p:cNvSpPr txBox="1"/>
          <p:nvPr/>
        </p:nvSpPr>
        <p:spPr>
          <a:xfrm>
            <a:off x="9212473" y="658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06B036-78A1-F4C2-1ED8-62621E23CA6C}"/>
              </a:ext>
            </a:extLst>
          </p:cNvPr>
          <p:cNvSpPr txBox="1"/>
          <p:nvPr/>
        </p:nvSpPr>
        <p:spPr>
          <a:xfrm>
            <a:off x="9362604" y="23306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7DB684-3E5C-DD6C-CBA2-1E238A715C6C}"/>
              </a:ext>
            </a:extLst>
          </p:cNvPr>
          <p:cNvSpPr txBox="1"/>
          <p:nvPr/>
        </p:nvSpPr>
        <p:spPr>
          <a:xfrm>
            <a:off x="7663007" y="2768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E1934A-3314-E130-57F5-BE98E15E386C}"/>
              </a:ext>
            </a:extLst>
          </p:cNvPr>
          <p:cNvSpPr txBox="1"/>
          <p:nvPr/>
        </p:nvSpPr>
        <p:spPr>
          <a:xfrm>
            <a:off x="6133302" y="27507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B7EAFC-A3CE-9127-D31B-2086E2202A8F}"/>
              </a:ext>
            </a:extLst>
          </p:cNvPr>
          <p:cNvSpPr txBox="1"/>
          <p:nvPr/>
        </p:nvSpPr>
        <p:spPr>
          <a:xfrm>
            <a:off x="4232776" y="2308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574966-DCDB-2FA1-E491-8031CBA1F753}"/>
              </a:ext>
            </a:extLst>
          </p:cNvPr>
          <p:cNvSpPr txBox="1"/>
          <p:nvPr/>
        </p:nvSpPr>
        <p:spPr>
          <a:xfrm>
            <a:off x="4542201" y="1442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2AE9-757F-E31A-1C69-8F11B130E42B}"/>
              </a:ext>
            </a:extLst>
          </p:cNvPr>
          <p:cNvSpPr txBox="1"/>
          <p:nvPr/>
        </p:nvSpPr>
        <p:spPr>
          <a:xfrm>
            <a:off x="6064321" y="1419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AD28C3-F194-28F6-91BA-8D0318920940}"/>
              </a:ext>
            </a:extLst>
          </p:cNvPr>
          <p:cNvSpPr txBox="1"/>
          <p:nvPr/>
        </p:nvSpPr>
        <p:spPr>
          <a:xfrm>
            <a:off x="7651945" y="142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CAC293-870F-158B-9995-BFA29FAD7321}"/>
              </a:ext>
            </a:extLst>
          </p:cNvPr>
          <p:cNvSpPr txBox="1"/>
          <p:nvPr/>
        </p:nvSpPr>
        <p:spPr>
          <a:xfrm>
            <a:off x="9089132" y="1423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78F0DE-2F8B-DAA2-BBB1-33CE2BB41198}"/>
              </a:ext>
            </a:extLst>
          </p:cNvPr>
          <p:cNvSpPr txBox="1"/>
          <p:nvPr/>
        </p:nvSpPr>
        <p:spPr>
          <a:xfrm>
            <a:off x="7719955" y="2189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0DBF32-258B-07CB-143B-7CCF89F8AE68}"/>
              </a:ext>
            </a:extLst>
          </p:cNvPr>
          <p:cNvSpPr txBox="1"/>
          <p:nvPr/>
        </p:nvSpPr>
        <p:spPr>
          <a:xfrm>
            <a:off x="5391919" y="48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2C1AC8-DC00-1B2C-D7B9-E642F0CBC097}"/>
              </a:ext>
            </a:extLst>
          </p:cNvPr>
          <p:cNvSpPr txBox="1"/>
          <p:nvPr/>
        </p:nvSpPr>
        <p:spPr>
          <a:xfrm>
            <a:off x="8562073" y="2556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D881C6-6E7D-E899-00D9-0488283F2F9A}"/>
              </a:ext>
            </a:extLst>
          </p:cNvPr>
          <p:cNvSpPr txBox="1"/>
          <p:nvPr/>
        </p:nvSpPr>
        <p:spPr>
          <a:xfrm>
            <a:off x="8547315" y="1589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E72DF6-F927-EAE9-9AF7-D373DBD34916}"/>
              </a:ext>
            </a:extLst>
          </p:cNvPr>
          <p:cNvSpPr txBox="1"/>
          <p:nvPr/>
        </p:nvSpPr>
        <p:spPr>
          <a:xfrm>
            <a:off x="8450034" y="48940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B45ED6C-E152-2384-090F-4B0B197776A6}"/>
              </a:ext>
            </a:extLst>
          </p:cNvPr>
          <p:cNvSpPr/>
          <p:nvPr/>
        </p:nvSpPr>
        <p:spPr>
          <a:xfrm>
            <a:off x="3501468" y="457452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7D653-72B2-E13D-5F08-3817AC7A972A}"/>
              </a:ext>
            </a:extLst>
          </p:cNvPr>
          <p:cNvSpPr txBox="1"/>
          <p:nvPr/>
        </p:nvSpPr>
        <p:spPr>
          <a:xfrm>
            <a:off x="3577860" y="4561331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E7D68A7-5B8D-9AF0-F7E7-83FE4CEFE378}"/>
              </a:ext>
            </a:extLst>
          </p:cNvPr>
          <p:cNvSpPr/>
          <p:nvPr/>
        </p:nvSpPr>
        <p:spPr>
          <a:xfrm>
            <a:off x="8428643" y="554386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00128AC-2333-E939-0127-CDADA4D663DF}"/>
              </a:ext>
            </a:extLst>
          </p:cNvPr>
          <p:cNvSpPr/>
          <p:nvPr/>
        </p:nvSpPr>
        <p:spPr>
          <a:xfrm>
            <a:off x="8418694" y="457452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B32CA8D-B000-CEFE-FDB1-6FC9AD8FA9AD}"/>
              </a:ext>
            </a:extLst>
          </p:cNvPr>
          <p:cNvSpPr/>
          <p:nvPr/>
        </p:nvSpPr>
        <p:spPr>
          <a:xfrm>
            <a:off x="8337238" y="349307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7E10459-80A3-066D-A893-9E19E9D427A3}"/>
              </a:ext>
            </a:extLst>
          </p:cNvPr>
          <p:cNvSpPr/>
          <p:nvPr/>
        </p:nvSpPr>
        <p:spPr>
          <a:xfrm>
            <a:off x="9922783" y="457452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FB44E29-3CCC-5561-06FA-8032CC53BAFC}"/>
              </a:ext>
            </a:extLst>
          </p:cNvPr>
          <p:cNvSpPr/>
          <p:nvPr/>
        </p:nvSpPr>
        <p:spPr>
          <a:xfrm>
            <a:off x="6847859" y="556631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D82B7-2D46-F407-A5F3-F8E8DBF5B09D}"/>
              </a:ext>
            </a:extLst>
          </p:cNvPr>
          <p:cNvSpPr txBox="1"/>
          <p:nvPr/>
        </p:nvSpPr>
        <p:spPr>
          <a:xfrm>
            <a:off x="6874787" y="5548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83DBD06-E389-6D05-DF28-1CFCC09547E2}"/>
              </a:ext>
            </a:extLst>
          </p:cNvPr>
          <p:cNvSpPr/>
          <p:nvPr/>
        </p:nvSpPr>
        <p:spPr>
          <a:xfrm>
            <a:off x="6847859" y="457452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0DB14-A2BC-A729-0146-630AC26BA7BF}"/>
              </a:ext>
            </a:extLst>
          </p:cNvPr>
          <p:cNvSpPr txBox="1"/>
          <p:nvPr/>
        </p:nvSpPr>
        <p:spPr>
          <a:xfrm>
            <a:off x="6906107" y="4568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0B7DC6E-6B05-C4BE-106C-CC7389614D67}"/>
              </a:ext>
            </a:extLst>
          </p:cNvPr>
          <p:cNvSpPr/>
          <p:nvPr/>
        </p:nvSpPr>
        <p:spPr>
          <a:xfrm>
            <a:off x="6907970" y="347844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87312-9CFD-324C-F17C-9C7014B173E3}"/>
              </a:ext>
            </a:extLst>
          </p:cNvPr>
          <p:cNvSpPr txBox="1"/>
          <p:nvPr/>
        </p:nvSpPr>
        <p:spPr>
          <a:xfrm>
            <a:off x="6933035" y="3491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9A43793-8197-087E-5D41-E2928097C76F}"/>
              </a:ext>
            </a:extLst>
          </p:cNvPr>
          <p:cNvSpPr/>
          <p:nvPr/>
        </p:nvSpPr>
        <p:spPr>
          <a:xfrm>
            <a:off x="5267075" y="555632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A70D4-3ED4-7220-822F-208BBA51B685}"/>
              </a:ext>
            </a:extLst>
          </p:cNvPr>
          <p:cNvSpPr txBox="1"/>
          <p:nvPr/>
        </p:nvSpPr>
        <p:spPr>
          <a:xfrm>
            <a:off x="5338681" y="5566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DE49BDD-9C4E-668F-B2EC-D6BCAADF951F}"/>
              </a:ext>
            </a:extLst>
          </p:cNvPr>
          <p:cNvSpPr/>
          <p:nvPr/>
        </p:nvSpPr>
        <p:spPr>
          <a:xfrm>
            <a:off x="5266891" y="457452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F6AAF3-E3E1-D297-5EFA-4A1D5113BB2E}"/>
              </a:ext>
            </a:extLst>
          </p:cNvPr>
          <p:cNvSpPr txBox="1"/>
          <p:nvPr/>
        </p:nvSpPr>
        <p:spPr>
          <a:xfrm>
            <a:off x="5313600" y="458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00A6B50-6A4E-5B55-02A2-8C081F6265E3}"/>
              </a:ext>
            </a:extLst>
          </p:cNvPr>
          <p:cNvSpPr/>
          <p:nvPr/>
        </p:nvSpPr>
        <p:spPr>
          <a:xfrm>
            <a:off x="5283408" y="348230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3DA9BDD-6B27-68C5-3453-973D69D6AC8A}"/>
              </a:ext>
            </a:extLst>
          </p:cNvPr>
          <p:cNvCxnSpPr>
            <a:cxnSpLocks/>
            <a:stCxn id="2" idx="7"/>
            <a:endCxn id="37" idx="2"/>
          </p:cNvCxnSpPr>
          <p:nvPr/>
        </p:nvCxnSpPr>
        <p:spPr>
          <a:xfrm flipV="1">
            <a:off x="3831675" y="3671337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6A284AB-A2C0-7831-0C65-FE28C0F9D2F6}"/>
              </a:ext>
            </a:extLst>
          </p:cNvPr>
          <p:cNvCxnSpPr>
            <a:cxnSpLocks/>
            <a:stCxn id="37" idx="6"/>
            <a:endCxn id="26" idx="2"/>
          </p:cNvCxnSpPr>
          <p:nvPr/>
        </p:nvCxnSpPr>
        <p:spPr>
          <a:xfrm flipV="1">
            <a:off x="5670270" y="366748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E591C8-3BFD-3048-83CE-E354DD9D0151}"/>
              </a:ext>
            </a:extLst>
          </p:cNvPr>
          <p:cNvCxnSpPr>
            <a:cxnSpLocks/>
            <a:stCxn id="26" idx="6"/>
            <a:endCxn id="6" idx="2"/>
          </p:cNvCxnSpPr>
          <p:nvPr/>
        </p:nvCxnSpPr>
        <p:spPr>
          <a:xfrm>
            <a:off x="7294832" y="366748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D4BF2F2A-6819-E575-84D2-0108252B03B9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724100" y="3682105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484D171-2A5B-61D6-398F-6221038F8956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3888330" y="4763557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F6EA0EB-3B7E-D92E-000F-82F7E0D7CB09}"/>
              </a:ext>
            </a:extLst>
          </p:cNvPr>
          <p:cNvCxnSpPr>
            <a:cxnSpLocks/>
          </p:cNvCxnSpPr>
          <p:nvPr/>
        </p:nvCxnSpPr>
        <p:spPr>
          <a:xfrm flipV="1">
            <a:off x="5653753" y="474019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77E1E45-2F2C-FFB6-A7F7-9526A2E338AB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V="1">
            <a:off x="7234721" y="476355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F80CA87-EC0D-A482-7241-1277B573E46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8805556" y="4763555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563EF1-1CD7-039B-7A78-708EB0C3253F}"/>
              </a:ext>
            </a:extLst>
          </p:cNvPr>
          <p:cNvSpPr txBox="1"/>
          <p:nvPr/>
        </p:nvSpPr>
        <p:spPr>
          <a:xfrm>
            <a:off x="9998307" y="455223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4C98F88-1177-5C88-9CFB-E8C3C75EAB47}"/>
              </a:ext>
            </a:extLst>
          </p:cNvPr>
          <p:cNvCxnSpPr>
            <a:cxnSpLocks/>
            <a:stCxn id="2" idx="5"/>
            <a:endCxn id="29" idx="1"/>
          </p:cNvCxnSpPr>
          <p:nvPr/>
        </p:nvCxnSpPr>
        <p:spPr>
          <a:xfrm>
            <a:off x="3831675" y="4897224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B5D7D10-A06F-2EB5-AFF8-D050B83ACEE3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5653937" y="574536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3C737854-3657-DC2F-2348-89918B641648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 flipV="1">
            <a:off x="7234721" y="5732903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74E0D22-A59D-F32A-EEF7-27E7B6AA5991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815505" y="4897222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2208070-EC8A-1A87-527B-2B0EE58A90E9}"/>
              </a:ext>
            </a:extLst>
          </p:cNvPr>
          <p:cNvCxnSpPr>
            <a:stCxn id="19" idx="0"/>
            <a:endCxn id="5" idx="3"/>
          </p:cNvCxnSpPr>
          <p:nvPr/>
        </p:nvCxnSpPr>
        <p:spPr>
          <a:xfrm flipV="1">
            <a:off x="7041290" y="489722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ADEB51-1AE1-BA2E-FC18-73FD7AC6A4A1}"/>
              </a:ext>
            </a:extLst>
          </p:cNvPr>
          <p:cNvSpPr txBox="1"/>
          <p:nvPr/>
        </p:nvSpPr>
        <p:spPr>
          <a:xfrm>
            <a:off x="4206935" y="379915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98D8AF-234E-7A28-B85D-8A063E3C3292}"/>
              </a:ext>
            </a:extLst>
          </p:cNvPr>
          <p:cNvSpPr txBox="1"/>
          <p:nvPr/>
        </p:nvSpPr>
        <p:spPr>
          <a:xfrm>
            <a:off x="5942739" y="332587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9AF32-662A-84E9-C3A5-72DC0A5898A7}"/>
              </a:ext>
            </a:extLst>
          </p:cNvPr>
          <p:cNvSpPr txBox="1"/>
          <p:nvPr/>
        </p:nvSpPr>
        <p:spPr>
          <a:xfrm>
            <a:off x="7492917" y="32925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8B0402-00E0-2BD0-5AD6-7C4AA8F9EA33}"/>
              </a:ext>
            </a:extLst>
          </p:cNvPr>
          <p:cNvSpPr txBox="1"/>
          <p:nvPr/>
        </p:nvSpPr>
        <p:spPr>
          <a:xfrm>
            <a:off x="9149959" y="36517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773026-59F9-8A9A-5C3A-79DD186EF4A2}"/>
              </a:ext>
            </a:extLst>
          </p:cNvPr>
          <p:cNvSpPr txBox="1"/>
          <p:nvPr/>
        </p:nvSpPr>
        <p:spPr>
          <a:xfrm>
            <a:off x="9300090" y="5324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CDCBE0-BBE4-029A-3047-DB6B853A42D1}"/>
              </a:ext>
            </a:extLst>
          </p:cNvPr>
          <p:cNvSpPr txBox="1"/>
          <p:nvPr/>
        </p:nvSpPr>
        <p:spPr>
          <a:xfrm>
            <a:off x="7600493" y="5761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C4EE84-CD60-C784-D921-F0CDE9E9E345}"/>
              </a:ext>
            </a:extLst>
          </p:cNvPr>
          <p:cNvSpPr txBox="1"/>
          <p:nvPr/>
        </p:nvSpPr>
        <p:spPr>
          <a:xfrm>
            <a:off x="6070788" y="57441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340E5-26DA-B16D-370D-CC7728EA8C1E}"/>
              </a:ext>
            </a:extLst>
          </p:cNvPr>
          <p:cNvSpPr txBox="1"/>
          <p:nvPr/>
        </p:nvSpPr>
        <p:spPr>
          <a:xfrm>
            <a:off x="4170262" y="530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E4D053-A9F2-155C-51C6-5D2E97B5B08F}"/>
              </a:ext>
            </a:extLst>
          </p:cNvPr>
          <p:cNvSpPr txBox="1"/>
          <p:nvPr/>
        </p:nvSpPr>
        <p:spPr>
          <a:xfrm>
            <a:off x="4479687" y="4435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BA5A97-1A37-3086-21BB-9DFC95B73C16}"/>
              </a:ext>
            </a:extLst>
          </p:cNvPr>
          <p:cNvSpPr txBox="1"/>
          <p:nvPr/>
        </p:nvSpPr>
        <p:spPr>
          <a:xfrm>
            <a:off x="6001807" y="4412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F8EF0-57CA-A4D9-2909-55FEA82A5B32}"/>
              </a:ext>
            </a:extLst>
          </p:cNvPr>
          <p:cNvSpPr txBox="1"/>
          <p:nvPr/>
        </p:nvSpPr>
        <p:spPr>
          <a:xfrm>
            <a:off x="7589431" y="442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8C2B86-681D-E977-9EB0-57D9890B03AB}"/>
              </a:ext>
            </a:extLst>
          </p:cNvPr>
          <p:cNvSpPr txBox="1"/>
          <p:nvPr/>
        </p:nvSpPr>
        <p:spPr>
          <a:xfrm>
            <a:off x="9026618" y="4416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D354264-7FCE-2A4F-19AB-840FED3479A7}"/>
              </a:ext>
            </a:extLst>
          </p:cNvPr>
          <p:cNvSpPr txBox="1"/>
          <p:nvPr/>
        </p:nvSpPr>
        <p:spPr>
          <a:xfrm>
            <a:off x="7657441" y="518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8AB0C0-496F-51F9-D6B5-1E83D9A067F9}"/>
              </a:ext>
            </a:extLst>
          </p:cNvPr>
          <p:cNvSpPr txBox="1"/>
          <p:nvPr/>
        </p:nvSpPr>
        <p:spPr>
          <a:xfrm>
            <a:off x="5329405" y="3477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69804F-192E-4D1C-8A9C-BC3B6BB7A397}"/>
              </a:ext>
            </a:extLst>
          </p:cNvPr>
          <p:cNvSpPr txBox="1"/>
          <p:nvPr/>
        </p:nvSpPr>
        <p:spPr>
          <a:xfrm>
            <a:off x="8499559" y="5550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F71037-92DF-B226-E396-B9D53805864F}"/>
              </a:ext>
            </a:extLst>
          </p:cNvPr>
          <p:cNvSpPr txBox="1"/>
          <p:nvPr/>
        </p:nvSpPr>
        <p:spPr>
          <a:xfrm>
            <a:off x="8484801" y="4583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B706FF-2992-31B0-C882-06ECD6AA5345}"/>
              </a:ext>
            </a:extLst>
          </p:cNvPr>
          <p:cNvSpPr txBox="1"/>
          <p:nvPr/>
        </p:nvSpPr>
        <p:spPr>
          <a:xfrm>
            <a:off x="8387520" y="348281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138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8" grpId="0" animBg="1"/>
      <p:bldP spid="19" grpId="0" animBg="1"/>
      <p:bldP spid="21" grpId="0"/>
      <p:bldP spid="23" grpId="0" animBg="1"/>
      <p:bldP spid="24" grpId="0"/>
      <p:bldP spid="26" grpId="0" animBg="1"/>
      <p:bldP spid="27" grpId="0"/>
      <p:bldP spid="29" grpId="0" animBg="1"/>
      <p:bldP spid="32" grpId="0"/>
      <p:bldP spid="34" grpId="0" animBg="1"/>
      <p:bldP spid="36" grpId="0"/>
      <p:bldP spid="37" grpId="0" animBg="1"/>
      <p:bldP spid="51" grpId="0"/>
      <p:bldP spid="63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EB45ED6C-E152-2384-090F-4B0B197776A6}"/>
              </a:ext>
            </a:extLst>
          </p:cNvPr>
          <p:cNvSpPr/>
          <p:nvPr/>
        </p:nvSpPr>
        <p:spPr>
          <a:xfrm>
            <a:off x="2604998" y="187231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7D653-72B2-E13D-5F08-3817AC7A972A}"/>
              </a:ext>
            </a:extLst>
          </p:cNvPr>
          <p:cNvSpPr txBox="1"/>
          <p:nvPr/>
        </p:nvSpPr>
        <p:spPr>
          <a:xfrm>
            <a:off x="2681390" y="1859123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E7D68A7-5B8D-9AF0-F7E7-83FE4CEFE378}"/>
              </a:ext>
            </a:extLst>
          </p:cNvPr>
          <p:cNvSpPr/>
          <p:nvPr/>
        </p:nvSpPr>
        <p:spPr>
          <a:xfrm>
            <a:off x="7532173" y="284166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00128AC-2333-E939-0127-CDADA4D663DF}"/>
              </a:ext>
            </a:extLst>
          </p:cNvPr>
          <p:cNvSpPr/>
          <p:nvPr/>
        </p:nvSpPr>
        <p:spPr>
          <a:xfrm>
            <a:off x="7522224" y="1872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B32CA8D-B000-CEFE-FDB1-6FC9AD8FA9AD}"/>
              </a:ext>
            </a:extLst>
          </p:cNvPr>
          <p:cNvSpPr/>
          <p:nvPr/>
        </p:nvSpPr>
        <p:spPr>
          <a:xfrm>
            <a:off x="7440768" y="79086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7E10459-80A3-066D-A893-9E19E9D427A3}"/>
              </a:ext>
            </a:extLst>
          </p:cNvPr>
          <p:cNvSpPr/>
          <p:nvPr/>
        </p:nvSpPr>
        <p:spPr>
          <a:xfrm>
            <a:off x="9026313" y="1872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FB44E29-3CCC-5561-06FA-8032CC53BAFC}"/>
              </a:ext>
            </a:extLst>
          </p:cNvPr>
          <p:cNvSpPr/>
          <p:nvPr/>
        </p:nvSpPr>
        <p:spPr>
          <a:xfrm>
            <a:off x="5951389" y="286410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D82B7-2D46-F407-A5F3-F8E8DBF5B09D}"/>
              </a:ext>
            </a:extLst>
          </p:cNvPr>
          <p:cNvSpPr txBox="1"/>
          <p:nvPr/>
        </p:nvSpPr>
        <p:spPr>
          <a:xfrm>
            <a:off x="5978317" y="2846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83DBD06-E389-6D05-DF28-1CFCC09547E2}"/>
              </a:ext>
            </a:extLst>
          </p:cNvPr>
          <p:cNvSpPr/>
          <p:nvPr/>
        </p:nvSpPr>
        <p:spPr>
          <a:xfrm>
            <a:off x="5951389" y="18723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0DB14-A2BC-A729-0146-630AC26BA7BF}"/>
              </a:ext>
            </a:extLst>
          </p:cNvPr>
          <p:cNvSpPr txBox="1"/>
          <p:nvPr/>
        </p:nvSpPr>
        <p:spPr>
          <a:xfrm>
            <a:off x="6009637" y="1866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0B7DC6E-6B05-C4BE-106C-CC7389614D67}"/>
              </a:ext>
            </a:extLst>
          </p:cNvPr>
          <p:cNvSpPr/>
          <p:nvPr/>
        </p:nvSpPr>
        <p:spPr>
          <a:xfrm>
            <a:off x="6011500" y="77623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87312-9CFD-324C-F17C-9C7014B173E3}"/>
              </a:ext>
            </a:extLst>
          </p:cNvPr>
          <p:cNvSpPr txBox="1"/>
          <p:nvPr/>
        </p:nvSpPr>
        <p:spPr>
          <a:xfrm>
            <a:off x="6036565" y="788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9A43793-8197-087E-5D41-E2928097C76F}"/>
              </a:ext>
            </a:extLst>
          </p:cNvPr>
          <p:cNvSpPr/>
          <p:nvPr/>
        </p:nvSpPr>
        <p:spPr>
          <a:xfrm>
            <a:off x="4370605" y="285412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A70D4-3ED4-7220-822F-208BBA51B685}"/>
              </a:ext>
            </a:extLst>
          </p:cNvPr>
          <p:cNvSpPr txBox="1"/>
          <p:nvPr/>
        </p:nvSpPr>
        <p:spPr>
          <a:xfrm>
            <a:off x="4442211" y="286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DE49BDD-9C4E-668F-B2EC-D6BCAADF951F}"/>
              </a:ext>
            </a:extLst>
          </p:cNvPr>
          <p:cNvSpPr/>
          <p:nvPr/>
        </p:nvSpPr>
        <p:spPr>
          <a:xfrm>
            <a:off x="4370421" y="187231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F6AAF3-E3E1-D297-5EFA-4A1D5113BB2E}"/>
              </a:ext>
            </a:extLst>
          </p:cNvPr>
          <p:cNvSpPr txBox="1"/>
          <p:nvPr/>
        </p:nvSpPr>
        <p:spPr>
          <a:xfrm>
            <a:off x="4417130" y="1881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00A6B50-6A4E-5B55-02A2-8C081F6265E3}"/>
              </a:ext>
            </a:extLst>
          </p:cNvPr>
          <p:cNvSpPr/>
          <p:nvPr/>
        </p:nvSpPr>
        <p:spPr>
          <a:xfrm>
            <a:off x="4386938" y="78009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3DA9BDD-6B27-68C5-3453-973D69D6AC8A}"/>
              </a:ext>
            </a:extLst>
          </p:cNvPr>
          <p:cNvCxnSpPr>
            <a:cxnSpLocks/>
            <a:stCxn id="2" idx="7"/>
            <a:endCxn id="37" idx="2"/>
          </p:cNvCxnSpPr>
          <p:nvPr/>
        </p:nvCxnSpPr>
        <p:spPr>
          <a:xfrm flipV="1">
            <a:off x="2935205" y="969129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6A284AB-A2C0-7831-0C65-FE28C0F9D2F6}"/>
              </a:ext>
            </a:extLst>
          </p:cNvPr>
          <p:cNvCxnSpPr>
            <a:cxnSpLocks/>
            <a:stCxn id="37" idx="6"/>
            <a:endCxn id="26" idx="2"/>
          </p:cNvCxnSpPr>
          <p:nvPr/>
        </p:nvCxnSpPr>
        <p:spPr>
          <a:xfrm flipV="1">
            <a:off x="4773800" y="965272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E591C8-3BFD-3048-83CE-E354DD9D0151}"/>
              </a:ext>
            </a:extLst>
          </p:cNvPr>
          <p:cNvCxnSpPr>
            <a:cxnSpLocks/>
            <a:stCxn id="26" idx="6"/>
            <a:endCxn id="6" idx="2"/>
          </p:cNvCxnSpPr>
          <p:nvPr/>
        </p:nvCxnSpPr>
        <p:spPr>
          <a:xfrm>
            <a:off x="6398362" y="965272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D4BF2F2A-6819-E575-84D2-0108252B03B9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7827630" y="979897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484D171-2A5B-61D6-398F-6221038F8956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991860" y="2061349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F6EA0EB-3B7E-D92E-000F-82F7E0D7CB09}"/>
              </a:ext>
            </a:extLst>
          </p:cNvPr>
          <p:cNvCxnSpPr>
            <a:cxnSpLocks/>
          </p:cNvCxnSpPr>
          <p:nvPr/>
        </p:nvCxnSpPr>
        <p:spPr>
          <a:xfrm flipV="1">
            <a:off x="4757283" y="2037985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77E1E45-2F2C-FFB6-A7F7-9526A2E338AB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V="1">
            <a:off x="6338251" y="2061347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F80CA87-EC0D-A482-7241-1277B573E46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909086" y="2061347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563EF1-1CD7-039B-7A78-708EB0C3253F}"/>
              </a:ext>
            </a:extLst>
          </p:cNvPr>
          <p:cNvSpPr txBox="1"/>
          <p:nvPr/>
        </p:nvSpPr>
        <p:spPr>
          <a:xfrm>
            <a:off x="9101837" y="18500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4C98F88-1177-5C88-9CFB-E8C3C75EAB47}"/>
              </a:ext>
            </a:extLst>
          </p:cNvPr>
          <p:cNvCxnSpPr>
            <a:cxnSpLocks/>
            <a:stCxn id="2" idx="5"/>
            <a:endCxn id="29" idx="1"/>
          </p:cNvCxnSpPr>
          <p:nvPr/>
        </p:nvCxnSpPr>
        <p:spPr>
          <a:xfrm>
            <a:off x="2935205" y="2195016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B5D7D10-A06F-2EB5-AFF8-D050B83ACEE3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4757467" y="3043156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3C737854-3657-DC2F-2348-89918B641648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 flipV="1">
            <a:off x="6338251" y="3030695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74E0D22-A59D-F32A-EEF7-27E7B6AA5991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7919035" y="2195014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2208070-EC8A-1A87-527B-2B0EE58A90E9}"/>
              </a:ext>
            </a:extLst>
          </p:cNvPr>
          <p:cNvCxnSpPr>
            <a:stCxn id="19" idx="0"/>
            <a:endCxn id="5" idx="3"/>
          </p:cNvCxnSpPr>
          <p:nvPr/>
        </p:nvCxnSpPr>
        <p:spPr>
          <a:xfrm flipV="1">
            <a:off x="6144820" y="2195014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ADEB51-1AE1-BA2E-FC18-73FD7AC6A4A1}"/>
              </a:ext>
            </a:extLst>
          </p:cNvPr>
          <p:cNvSpPr txBox="1"/>
          <p:nvPr/>
        </p:nvSpPr>
        <p:spPr>
          <a:xfrm>
            <a:off x="3310465" y="109694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98D8AF-234E-7A28-B85D-8A063E3C3292}"/>
              </a:ext>
            </a:extLst>
          </p:cNvPr>
          <p:cNvSpPr txBox="1"/>
          <p:nvPr/>
        </p:nvSpPr>
        <p:spPr>
          <a:xfrm>
            <a:off x="5046269" y="6236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9AF32-662A-84E9-C3A5-72DC0A5898A7}"/>
              </a:ext>
            </a:extLst>
          </p:cNvPr>
          <p:cNvSpPr txBox="1"/>
          <p:nvPr/>
        </p:nvSpPr>
        <p:spPr>
          <a:xfrm>
            <a:off x="6596447" y="59033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8B0402-00E0-2BD0-5AD6-7C4AA8F9EA33}"/>
              </a:ext>
            </a:extLst>
          </p:cNvPr>
          <p:cNvSpPr txBox="1"/>
          <p:nvPr/>
        </p:nvSpPr>
        <p:spPr>
          <a:xfrm>
            <a:off x="8253489" y="9495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773026-59F9-8A9A-5C3A-79DD186EF4A2}"/>
              </a:ext>
            </a:extLst>
          </p:cNvPr>
          <p:cNvSpPr txBox="1"/>
          <p:nvPr/>
        </p:nvSpPr>
        <p:spPr>
          <a:xfrm>
            <a:off x="8403620" y="26218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CDCBE0-BBE4-029A-3047-DB6B853A42D1}"/>
              </a:ext>
            </a:extLst>
          </p:cNvPr>
          <p:cNvSpPr txBox="1"/>
          <p:nvPr/>
        </p:nvSpPr>
        <p:spPr>
          <a:xfrm>
            <a:off x="6704023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C4EE84-CD60-C784-D921-F0CDE9E9E345}"/>
              </a:ext>
            </a:extLst>
          </p:cNvPr>
          <p:cNvSpPr txBox="1"/>
          <p:nvPr/>
        </p:nvSpPr>
        <p:spPr>
          <a:xfrm>
            <a:off x="5174318" y="3041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340E5-26DA-B16D-370D-CC7728EA8C1E}"/>
              </a:ext>
            </a:extLst>
          </p:cNvPr>
          <p:cNvSpPr txBox="1"/>
          <p:nvPr/>
        </p:nvSpPr>
        <p:spPr>
          <a:xfrm>
            <a:off x="3273792" y="2599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E4D053-A9F2-155C-51C6-5D2E97B5B08F}"/>
              </a:ext>
            </a:extLst>
          </p:cNvPr>
          <p:cNvSpPr txBox="1"/>
          <p:nvPr/>
        </p:nvSpPr>
        <p:spPr>
          <a:xfrm>
            <a:off x="3583217" y="17336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BA5A97-1A37-3086-21BB-9DFC95B73C16}"/>
              </a:ext>
            </a:extLst>
          </p:cNvPr>
          <p:cNvSpPr txBox="1"/>
          <p:nvPr/>
        </p:nvSpPr>
        <p:spPr>
          <a:xfrm>
            <a:off x="5105337" y="1710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F8EF0-57CA-A4D9-2909-55FEA82A5B32}"/>
              </a:ext>
            </a:extLst>
          </p:cNvPr>
          <p:cNvSpPr txBox="1"/>
          <p:nvPr/>
        </p:nvSpPr>
        <p:spPr>
          <a:xfrm>
            <a:off x="6692961" y="17197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8C2B86-681D-E977-9EB0-57D9890B03AB}"/>
              </a:ext>
            </a:extLst>
          </p:cNvPr>
          <p:cNvSpPr txBox="1"/>
          <p:nvPr/>
        </p:nvSpPr>
        <p:spPr>
          <a:xfrm>
            <a:off x="8130148" y="1714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D354264-7FCE-2A4F-19AB-840FED3479A7}"/>
              </a:ext>
            </a:extLst>
          </p:cNvPr>
          <p:cNvSpPr txBox="1"/>
          <p:nvPr/>
        </p:nvSpPr>
        <p:spPr>
          <a:xfrm>
            <a:off x="6760971" y="248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8AB0C0-496F-51F9-D6B5-1E83D9A067F9}"/>
              </a:ext>
            </a:extLst>
          </p:cNvPr>
          <p:cNvSpPr txBox="1"/>
          <p:nvPr/>
        </p:nvSpPr>
        <p:spPr>
          <a:xfrm>
            <a:off x="4432935" y="775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69804F-192E-4D1C-8A9C-BC3B6BB7A397}"/>
              </a:ext>
            </a:extLst>
          </p:cNvPr>
          <p:cNvSpPr txBox="1"/>
          <p:nvPr/>
        </p:nvSpPr>
        <p:spPr>
          <a:xfrm>
            <a:off x="7603089" y="2848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F71037-92DF-B226-E396-B9D53805864F}"/>
              </a:ext>
            </a:extLst>
          </p:cNvPr>
          <p:cNvSpPr txBox="1"/>
          <p:nvPr/>
        </p:nvSpPr>
        <p:spPr>
          <a:xfrm>
            <a:off x="7588331" y="1881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B706FF-2992-31B0-C882-06ECD6AA5345}"/>
              </a:ext>
            </a:extLst>
          </p:cNvPr>
          <p:cNvSpPr txBox="1"/>
          <p:nvPr/>
        </p:nvSpPr>
        <p:spPr>
          <a:xfrm>
            <a:off x="7491050" y="780605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DE13554-F325-3EB1-36D5-E78A3F0F133A}"/>
              </a:ext>
            </a:extLst>
          </p:cNvPr>
          <p:cNvSpPr/>
          <p:nvPr/>
        </p:nvSpPr>
        <p:spPr>
          <a:xfrm>
            <a:off x="2681390" y="48813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E1FE11-974E-376A-99CC-3E23DCF5AA10}"/>
              </a:ext>
            </a:extLst>
          </p:cNvPr>
          <p:cNvSpPr txBox="1"/>
          <p:nvPr/>
        </p:nvSpPr>
        <p:spPr>
          <a:xfrm>
            <a:off x="2757782" y="4868122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82C2B602-31CE-6396-469D-C673098F8DD7}"/>
              </a:ext>
            </a:extLst>
          </p:cNvPr>
          <p:cNvSpPr/>
          <p:nvPr/>
        </p:nvSpPr>
        <p:spPr>
          <a:xfrm>
            <a:off x="7608565" y="585065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B60217FB-D970-4C00-6D82-3CD662B825A5}"/>
              </a:ext>
            </a:extLst>
          </p:cNvPr>
          <p:cNvSpPr/>
          <p:nvPr/>
        </p:nvSpPr>
        <p:spPr>
          <a:xfrm>
            <a:off x="7598616" y="488131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019A2A39-DA8C-288F-06E0-40E525803B86}"/>
              </a:ext>
            </a:extLst>
          </p:cNvPr>
          <p:cNvSpPr/>
          <p:nvPr/>
        </p:nvSpPr>
        <p:spPr>
          <a:xfrm>
            <a:off x="7517160" y="379986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4E09454-6D31-4925-BB55-E0456347B42C}"/>
              </a:ext>
            </a:extLst>
          </p:cNvPr>
          <p:cNvSpPr/>
          <p:nvPr/>
        </p:nvSpPr>
        <p:spPr>
          <a:xfrm>
            <a:off x="9102705" y="488131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2C53A7A1-BFF3-FC0B-CD93-4EE5C0714318}"/>
              </a:ext>
            </a:extLst>
          </p:cNvPr>
          <p:cNvSpPr/>
          <p:nvPr/>
        </p:nvSpPr>
        <p:spPr>
          <a:xfrm>
            <a:off x="6027781" y="587310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72DFDE-DDF2-96AE-0575-9C57773B3F7D}"/>
              </a:ext>
            </a:extLst>
          </p:cNvPr>
          <p:cNvSpPr txBox="1"/>
          <p:nvPr/>
        </p:nvSpPr>
        <p:spPr>
          <a:xfrm>
            <a:off x="6054709" y="585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DB4196FD-130A-380D-B9A2-CDE86796D8F6}"/>
              </a:ext>
            </a:extLst>
          </p:cNvPr>
          <p:cNvSpPr/>
          <p:nvPr/>
        </p:nvSpPr>
        <p:spPr>
          <a:xfrm>
            <a:off x="6027781" y="4881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3AAEF2-0CD5-8C6D-C637-FED8F7BA5378}"/>
              </a:ext>
            </a:extLst>
          </p:cNvPr>
          <p:cNvSpPr txBox="1"/>
          <p:nvPr/>
        </p:nvSpPr>
        <p:spPr>
          <a:xfrm>
            <a:off x="6086029" y="4875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DD6F6B1E-9CFD-BED6-3AEF-17AE12502F05}"/>
              </a:ext>
            </a:extLst>
          </p:cNvPr>
          <p:cNvSpPr/>
          <p:nvPr/>
        </p:nvSpPr>
        <p:spPr>
          <a:xfrm>
            <a:off x="6087892" y="378523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9595C1-5BC9-75AF-4CE7-9DDE2A168064}"/>
              </a:ext>
            </a:extLst>
          </p:cNvPr>
          <p:cNvSpPr txBox="1"/>
          <p:nvPr/>
        </p:nvSpPr>
        <p:spPr>
          <a:xfrm>
            <a:off x="6112957" y="3797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C9EE63B0-4FE5-CECD-2E91-213E8F0F2DB8}"/>
              </a:ext>
            </a:extLst>
          </p:cNvPr>
          <p:cNvSpPr/>
          <p:nvPr/>
        </p:nvSpPr>
        <p:spPr>
          <a:xfrm>
            <a:off x="4446997" y="586312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77ED0-DA1E-F650-2B22-D78D254D063C}"/>
              </a:ext>
            </a:extLst>
          </p:cNvPr>
          <p:cNvSpPr txBox="1"/>
          <p:nvPr/>
        </p:nvSpPr>
        <p:spPr>
          <a:xfrm>
            <a:off x="4518603" y="5873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C7D1B503-FB82-3660-C670-D422B9C8CA21}"/>
              </a:ext>
            </a:extLst>
          </p:cNvPr>
          <p:cNvSpPr/>
          <p:nvPr/>
        </p:nvSpPr>
        <p:spPr>
          <a:xfrm>
            <a:off x="4446813" y="488131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ED37CB-6558-7BFA-C530-B536DB8039CD}"/>
              </a:ext>
            </a:extLst>
          </p:cNvPr>
          <p:cNvSpPr txBox="1"/>
          <p:nvPr/>
        </p:nvSpPr>
        <p:spPr>
          <a:xfrm>
            <a:off x="4493522" y="4890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1BC38177-FBF7-48C5-4757-87E4E9206128}"/>
              </a:ext>
            </a:extLst>
          </p:cNvPr>
          <p:cNvSpPr/>
          <p:nvPr/>
        </p:nvSpPr>
        <p:spPr>
          <a:xfrm>
            <a:off x="4463330" y="378909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B3E41A-5C8A-8CB6-AB13-ACCB0CC5B27B}"/>
              </a:ext>
            </a:extLst>
          </p:cNvPr>
          <p:cNvCxnSpPr>
            <a:cxnSpLocks/>
            <a:stCxn id="7" idx="7"/>
            <a:endCxn id="117" idx="2"/>
          </p:cNvCxnSpPr>
          <p:nvPr/>
        </p:nvCxnSpPr>
        <p:spPr>
          <a:xfrm flipV="1">
            <a:off x="3011597" y="3978128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AF00FA5B-E317-9B48-A88E-BD03D4881052}"/>
              </a:ext>
            </a:extLst>
          </p:cNvPr>
          <p:cNvCxnSpPr>
            <a:cxnSpLocks/>
            <a:stCxn id="117" idx="6"/>
            <a:endCxn id="111" idx="2"/>
          </p:cNvCxnSpPr>
          <p:nvPr/>
        </p:nvCxnSpPr>
        <p:spPr>
          <a:xfrm flipV="1">
            <a:off x="4850192" y="3974271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5018A477-4377-6E8A-911B-9BFC9B5B5D52}"/>
              </a:ext>
            </a:extLst>
          </p:cNvPr>
          <p:cNvCxnSpPr>
            <a:cxnSpLocks/>
            <a:stCxn id="111" idx="6"/>
            <a:endCxn id="105" idx="2"/>
          </p:cNvCxnSpPr>
          <p:nvPr/>
        </p:nvCxnSpPr>
        <p:spPr>
          <a:xfrm>
            <a:off x="6474754" y="3974271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68A9C9EF-FEDD-55E3-CDF7-7E8D72B2DFB7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7904022" y="3988896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08DD40C-0987-010F-43D6-63B4CB904285}"/>
              </a:ext>
            </a:extLst>
          </p:cNvPr>
          <p:cNvCxnSpPr>
            <a:cxnSpLocks/>
            <a:stCxn id="7" idx="6"/>
            <a:endCxn id="115" idx="2"/>
          </p:cNvCxnSpPr>
          <p:nvPr/>
        </p:nvCxnSpPr>
        <p:spPr>
          <a:xfrm>
            <a:off x="3068252" y="5070348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021289D8-C953-BC7F-A2A9-716C543AB2BD}"/>
              </a:ext>
            </a:extLst>
          </p:cNvPr>
          <p:cNvCxnSpPr>
            <a:cxnSpLocks/>
          </p:cNvCxnSpPr>
          <p:nvPr/>
        </p:nvCxnSpPr>
        <p:spPr>
          <a:xfrm flipV="1">
            <a:off x="4833675" y="5046984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85FD00C7-8959-ECE6-CFCF-82519480E0FA}"/>
              </a:ext>
            </a:extLst>
          </p:cNvPr>
          <p:cNvCxnSpPr>
            <a:cxnSpLocks/>
            <a:stCxn id="109" idx="6"/>
            <a:endCxn id="104" idx="2"/>
          </p:cNvCxnSpPr>
          <p:nvPr/>
        </p:nvCxnSpPr>
        <p:spPr>
          <a:xfrm flipV="1">
            <a:off x="6414643" y="5070346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FF1214D5-4654-02A1-D04D-918740CE6216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>
            <a:off x="7985478" y="5070346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3719602-171A-FB81-5D14-412B88D536A3}"/>
              </a:ext>
            </a:extLst>
          </p:cNvPr>
          <p:cNvSpPr txBox="1"/>
          <p:nvPr/>
        </p:nvSpPr>
        <p:spPr>
          <a:xfrm>
            <a:off x="9178229" y="485902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96968F1B-7B8C-E681-FB5E-7E5988942573}"/>
              </a:ext>
            </a:extLst>
          </p:cNvPr>
          <p:cNvCxnSpPr>
            <a:cxnSpLocks/>
            <a:stCxn id="7" idx="5"/>
            <a:endCxn id="113" idx="1"/>
          </p:cNvCxnSpPr>
          <p:nvPr/>
        </p:nvCxnSpPr>
        <p:spPr>
          <a:xfrm>
            <a:off x="3011597" y="5204015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4B5F82A1-D21E-02E5-F166-AF1DCE7A4A50}"/>
              </a:ext>
            </a:extLst>
          </p:cNvPr>
          <p:cNvCxnSpPr>
            <a:cxnSpLocks/>
            <a:stCxn id="113" idx="6"/>
            <a:endCxn id="107" idx="2"/>
          </p:cNvCxnSpPr>
          <p:nvPr/>
        </p:nvCxnSpPr>
        <p:spPr>
          <a:xfrm>
            <a:off x="4833859" y="6052155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91D71B-2AC0-74EB-FBFC-295BCEFE4E69}"/>
              </a:ext>
            </a:extLst>
          </p:cNvPr>
          <p:cNvCxnSpPr>
            <a:cxnSpLocks/>
            <a:stCxn id="107" idx="6"/>
            <a:endCxn id="103" idx="2"/>
          </p:cNvCxnSpPr>
          <p:nvPr/>
        </p:nvCxnSpPr>
        <p:spPr>
          <a:xfrm flipV="1">
            <a:off x="6414643" y="6039694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058EE05-2261-5A5F-36D3-C8BDB850DB73}"/>
              </a:ext>
            </a:extLst>
          </p:cNvPr>
          <p:cNvCxnSpPr>
            <a:cxnSpLocks/>
            <a:stCxn id="103" idx="6"/>
            <a:endCxn id="106" idx="3"/>
          </p:cNvCxnSpPr>
          <p:nvPr/>
        </p:nvCxnSpPr>
        <p:spPr>
          <a:xfrm flipV="1">
            <a:off x="7995427" y="5204013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566DB8-0D3B-B3D1-166A-94D55DECF67C}"/>
              </a:ext>
            </a:extLst>
          </p:cNvPr>
          <p:cNvCxnSpPr>
            <a:stCxn id="107" idx="0"/>
            <a:endCxn id="104" idx="3"/>
          </p:cNvCxnSpPr>
          <p:nvPr/>
        </p:nvCxnSpPr>
        <p:spPr>
          <a:xfrm flipV="1">
            <a:off x="6221212" y="5204013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0F76C8-104D-92E4-51FE-A390F908BD22}"/>
              </a:ext>
            </a:extLst>
          </p:cNvPr>
          <p:cNvSpPr txBox="1"/>
          <p:nvPr/>
        </p:nvSpPr>
        <p:spPr>
          <a:xfrm>
            <a:off x="3386857" y="41059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68CFE6-A7F8-EE0C-C5BA-D907C140C16B}"/>
              </a:ext>
            </a:extLst>
          </p:cNvPr>
          <p:cNvSpPr txBox="1"/>
          <p:nvPr/>
        </p:nvSpPr>
        <p:spPr>
          <a:xfrm>
            <a:off x="5122661" y="363267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3C1652-04E2-D66A-955E-16481A21293A}"/>
              </a:ext>
            </a:extLst>
          </p:cNvPr>
          <p:cNvSpPr txBox="1"/>
          <p:nvPr/>
        </p:nvSpPr>
        <p:spPr>
          <a:xfrm>
            <a:off x="6672839" y="359933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80835B-F496-568B-277F-78BD6153A78A}"/>
              </a:ext>
            </a:extLst>
          </p:cNvPr>
          <p:cNvSpPr txBox="1"/>
          <p:nvPr/>
        </p:nvSpPr>
        <p:spPr>
          <a:xfrm>
            <a:off x="8329881" y="395852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AD3D38-8C89-5733-00C7-32789B36FC7A}"/>
              </a:ext>
            </a:extLst>
          </p:cNvPr>
          <p:cNvSpPr txBox="1"/>
          <p:nvPr/>
        </p:nvSpPr>
        <p:spPr>
          <a:xfrm>
            <a:off x="8480012" y="5630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AAD711-CFB8-5871-137D-74D5CAA14D07}"/>
              </a:ext>
            </a:extLst>
          </p:cNvPr>
          <p:cNvSpPr txBox="1"/>
          <p:nvPr/>
        </p:nvSpPr>
        <p:spPr>
          <a:xfrm>
            <a:off x="6780415" y="60686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AD1032C-FB31-9DEB-4C6E-27CEB7517C83}"/>
              </a:ext>
            </a:extLst>
          </p:cNvPr>
          <p:cNvSpPr txBox="1"/>
          <p:nvPr/>
        </p:nvSpPr>
        <p:spPr>
          <a:xfrm>
            <a:off x="5250710" y="6050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5D56AA-7261-79EA-D0CE-B45D5F092253}"/>
              </a:ext>
            </a:extLst>
          </p:cNvPr>
          <p:cNvSpPr txBox="1"/>
          <p:nvPr/>
        </p:nvSpPr>
        <p:spPr>
          <a:xfrm>
            <a:off x="3350184" y="56082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E683E1-832C-8C1A-5D4A-FC4443257BC5}"/>
              </a:ext>
            </a:extLst>
          </p:cNvPr>
          <p:cNvSpPr txBox="1"/>
          <p:nvPr/>
        </p:nvSpPr>
        <p:spPr>
          <a:xfrm>
            <a:off x="3469161" y="47426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ABCB94-2C73-1532-90A5-76630B253406}"/>
              </a:ext>
            </a:extLst>
          </p:cNvPr>
          <p:cNvSpPr txBox="1"/>
          <p:nvPr/>
        </p:nvSpPr>
        <p:spPr>
          <a:xfrm>
            <a:off x="5046192" y="471022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DACB6-775F-57A9-CABF-71FC8FC3C0BB}"/>
              </a:ext>
            </a:extLst>
          </p:cNvPr>
          <p:cNvSpPr txBox="1"/>
          <p:nvPr/>
        </p:nvSpPr>
        <p:spPr>
          <a:xfrm>
            <a:off x="6580535" y="472718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55A165-DF55-778B-CD5A-DB81D73081A5}"/>
              </a:ext>
            </a:extLst>
          </p:cNvPr>
          <p:cNvSpPr txBox="1"/>
          <p:nvPr/>
        </p:nvSpPr>
        <p:spPr>
          <a:xfrm>
            <a:off x="8077647" y="475201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21AE2C-D197-E1F2-48F5-2BC78D1478F4}"/>
              </a:ext>
            </a:extLst>
          </p:cNvPr>
          <p:cNvSpPr txBox="1"/>
          <p:nvPr/>
        </p:nvSpPr>
        <p:spPr>
          <a:xfrm>
            <a:off x="6837363" y="5489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48B5268-005E-133A-B6A3-F6671C9E1233}"/>
              </a:ext>
            </a:extLst>
          </p:cNvPr>
          <p:cNvSpPr txBox="1"/>
          <p:nvPr/>
        </p:nvSpPr>
        <p:spPr>
          <a:xfrm>
            <a:off x="4509327" y="3784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52D807-A0D2-EECA-6C21-B9262B052E47}"/>
              </a:ext>
            </a:extLst>
          </p:cNvPr>
          <p:cNvSpPr txBox="1"/>
          <p:nvPr/>
        </p:nvSpPr>
        <p:spPr>
          <a:xfrm>
            <a:off x="7679481" y="5857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4C678A5-273E-9666-F0FA-09FE0997FEFA}"/>
              </a:ext>
            </a:extLst>
          </p:cNvPr>
          <p:cNvSpPr txBox="1"/>
          <p:nvPr/>
        </p:nvSpPr>
        <p:spPr>
          <a:xfrm>
            <a:off x="7664723" y="4890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E76E6F6-DA97-EEFF-D9E0-102FA9859CFD}"/>
              </a:ext>
            </a:extLst>
          </p:cNvPr>
          <p:cNvSpPr txBox="1"/>
          <p:nvPr/>
        </p:nvSpPr>
        <p:spPr>
          <a:xfrm>
            <a:off x="7567442" y="3789604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007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5" grpId="0" animBg="1"/>
      <p:bldP spid="116" grpId="0"/>
      <p:bldP spid="117" grpId="0" animBg="1"/>
      <p:bldP spid="126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CDE13554-F325-3EB1-36D5-E78A3F0F133A}"/>
              </a:ext>
            </a:extLst>
          </p:cNvPr>
          <p:cNvSpPr/>
          <p:nvPr/>
        </p:nvSpPr>
        <p:spPr>
          <a:xfrm>
            <a:off x="2690355" y="187231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E1FE11-974E-376A-99CC-3E23DCF5AA10}"/>
              </a:ext>
            </a:extLst>
          </p:cNvPr>
          <p:cNvSpPr txBox="1"/>
          <p:nvPr/>
        </p:nvSpPr>
        <p:spPr>
          <a:xfrm>
            <a:off x="2766747" y="1859123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82C2B602-31CE-6396-469D-C673098F8DD7}"/>
              </a:ext>
            </a:extLst>
          </p:cNvPr>
          <p:cNvSpPr/>
          <p:nvPr/>
        </p:nvSpPr>
        <p:spPr>
          <a:xfrm>
            <a:off x="7617530" y="284166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B60217FB-D970-4C00-6D82-3CD662B825A5}"/>
              </a:ext>
            </a:extLst>
          </p:cNvPr>
          <p:cNvSpPr/>
          <p:nvPr/>
        </p:nvSpPr>
        <p:spPr>
          <a:xfrm>
            <a:off x="7607581" y="1872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019A2A39-DA8C-288F-06E0-40E525803B86}"/>
              </a:ext>
            </a:extLst>
          </p:cNvPr>
          <p:cNvSpPr/>
          <p:nvPr/>
        </p:nvSpPr>
        <p:spPr>
          <a:xfrm>
            <a:off x="7526125" y="79086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4E09454-6D31-4925-BB55-E0456347B42C}"/>
              </a:ext>
            </a:extLst>
          </p:cNvPr>
          <p:cNvSpPr/>
          <p:nvPr/>
        </p:nvSpPr>
        <p:spPr>
          <a:xfrm>
            <a:off x="9111670" y="1872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2C53A7A1-BFF3-FC0B-CD93-4EE5C0714318}"/>
              </a:ext>
            </a:extLst>
          </p:cNvPr>
          <p:cNvSpPr/>
          <p:nvPr/>
        </p:nvSpPr>
        <p:spPr>
          <a:xfrm>
            <a:off x="6036746" y="286410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72DFDE-DDF2-96AE-0575-9C57773B3F7D}"/>
              </a:ext>
            </a:extLst>
          </p:cNvPr>
          <p:cNvSpPr txBox="1"/>
          <p:nvPr/>
        </p:nvSpPr>
        <p:spPr>
          <a:xfrm>
            <a:off x="6063674" y="2846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DB4196FD-130A-380D-B9A2-CDE86796D8F6}"/>
              </a:ext>
            </a:extLst>
          </p:cNvPr>
          <p:cNvSpPr/>
          <p:nvPr/>
        </p:nvSpPr>
        <p:spPr>
          <a:xfrm>
            <a:off x="6036746" y="18723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3AAEF2-0CD5-8C6D-C637-FED8F7BA5378}"/>
              </a:ext>
            </a:extLst>
          </p:cNvPr>
          <p:cNvSpPr txBox="1"/>
          <p:nvPr/>
        </p:nvSpPr>
        <p:spPr>
          <a:xfrm>
            <a:off x="6094994" y="1866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DD6F6B1E-9CFD-BED6-3AEF-17AE12502F05}"/>
              </a:ext>
            </a:extLst>
          </p:cNvPr>
          <p:cNvSpPr/>
          <p:nvPr/>
        </p:nvSpPr>
        <p:spPr>
          <a:xfrm>
            <a:off x="6096857" y="77623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9595C1-5BC9-75AF-4CE7-9DDE2A168064}"/>
              </a:ext>
            </a:extLst>
          </p:cNvPr>
          <p:cNvSpPr txBox="1"/>
          <p:nvPr/>
        </p:nvSpPr>
        <p:spPr>
          <a:xfrm>
            <a:off x="6121922" y="788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C9EE63B0-4FE5-CECD-2E91-213E8F0F2DB8}"/>
              </a:ext>
            </a:extLst>
          </p:cNvPr>
          <p:cNvSpPr/>
          <p:nvPr/>
        </p:nvSpPr>
        <p:spPr>
          <a:xfrm>
            <a:off x="4455962" y="285412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77ED0-DA1E-F650-2B22-D78D254D063C}"/>
              </a:ext>
            </a:extLst>
          </p:cNvPr>
          <p:cNvSpPr txBox="1"/>
          <p:nvPr/>
        </p:nvSpPr>
        <p:spPr>
          <a:xfrm>
            <a:off x="4527568" y="286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C7D1B503-FB82-3660-C670-D422B9C8CA21}"/>
              </a:ext>
            </a:extLst>
          </p:cNvPr>
          <p:cNvSpPr/>
          <p:nvPr/>
        </p:nvSpPr>
        <p:spPr>
          <a:xfrm>
            <a:off x="4455778" y="187231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ED37CB-6558-7BFA-C530-B536DB8039CD}"/>
              </a:ext>
            </a:extLst>
          </p:cNvPr>
          <p:cNvSpPr txBox="1"/>
          <p:nvPr/>
        </p:nvSpPr>
        <p:spPr>
          <a:xfrm>
            <a:off x="4502487" y="1881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1BC38177-FBF7-48C5-4757-87E4E9206128}"/>
              </a:ext>
            </a:extLst>
          </p:cNvPr>
          <p:cNvSpPr/>
          <p:nvPr/>
        </p:nvSpPr>
        <p:spPr>
          <a:xfrm>
            <a:off x="4472295" y="78009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B3E41A-5C8A-8CB6-AB13-ACCB0CC5B27B}"/>
              </a:ext>
            </a:extLst>
          </p:cNvPr>
          <p:cNvCxnSpPr>
            <a:cxnSpLocks/>
            <a:stCxn id="7" idx="7"/>
            <a:endCxn id="117" idx="2"/>
          </p:cNvCxnSpPr>
          <p:nvPr/>
        </p:nvCxnSpPr>
        <p:spPr>
          <a:xfrm flipV="1">
            <a:off x="3020562" y="969129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AF00FA5B-E317-9B48-A88E-BD03D4881052}"/>
              </a:ext>
            </a:extLst>
          </p:cNvPr>
          <p:cNvCxnSpPr>
            <a:cxnSpLocks/>
            <a:stCxn id="117" idx="6"/>
            <a:endCxn id="111" idx="2"/>
          </p:cNvCxnSpPr>
          <p:nvPr/>
        </p:nvCxnSpPr>
        <p:spPr>
          <a:xfrm flipV="1">
            <a:off x="4859157" y="965272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5018A477-4377-6E8A-911B-9BFC9B5B5D52}"/>
              </a:ext>
            </a:extLst>
          </p:cNvPr>
          <p:cNvCxnSpPr>
            <a:cxnSpLocks/>
            <a:stCxn id="111" idx="6"/>
            <a:endCxn id="105" idx="2"/>
          </p:cNvCxnSpPr>
          <p:nvPr/>
        </p:nvCxnSpPr>
        <p:spPr>
          <a:xfrm>
            <a:off x="6483719" y="965272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68A9C9EF-FEDD-55E3-CDF7-7E8D72B2DFB7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7912987" y="979897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08DD40C-0987-010F-43D6-63B4CB904285}"/>
              </a:ext>
            </a:extLst>
          </p:cNvPr>
          <p:cNvCxnSpPr>
            <a:cxnSpLocks/>
            <a:stCxn id="7" idx="6"/>
            <a:endCxn id="115" idx="2"/>
          </p:cNvCxnSpPr>
          <p:nvPr/>
        </p:nvCxnSpPr>
        <p:spPr>
          <a:xfrm>
            <a:off x="3077217" y="2061349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021289D8-C953-BC7F-A2A9-716C543AB2BD}"/>
              </a:ext>
            </a:extLst>
          </p:cNvPr>
          <p:cNvCxnSpPr>
            <a:cxnSpLocks/>
          </p:cNvCxnSpPr>
          <p:nvPr/>
        </p:nvCxnSpPr>
        <p:spPr>
          <a:xfrm flipV="1">
            <a:off x="4842640" y="2037985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85FD00C7-8959-ECE6-CFCF-82519480E0FA}"/>
              </a:ext>
            </a:extLst>
          </p:cNvPr>
          <p:cNvCxnSpPr>
            <a:cxnSpLocks/>
            <a:stCxn id="109" idx="6"/>
            <a:endCxn id="104" idx="2"/>
          </p:cNvCxnSpPr>
          <p:nvPr/>
        </p:nvCxnSpPr>
        <p:spPr>
          <a:xfrm flipV="1">
            <a:off x="6423608" y="2061347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FF1214D5-4654-02A1-D04D-918740CE6216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>
            <a:off x="7994443" y="2061347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3719602-171A-FB81-5D14-412B88D536A3}"/>
              </a:ext>
            </a:extLst>
          </p:cNvPr>
          <p:cNvSpPr txBox="1"/>
          <p:nvPr/>
        </p:nvSpPr>
        <p:spPr>
          <a:xfrm>
            <a:off x="9187194" y="18500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96968F1B-7B8C-E681-FB5E-7E5988942573}"/>
              </a:ext>
            </a:extLst>
          </p:cNvPr>
          <p:cNvCxnSpPr>
            <a:cxnSpLocks/>
            <a:stCxn id="7" idx="5"/>
            <a:endCxn id="113" idx="1"/>
          </p:cNvCxnSpPr>
          <p:nvPr/>
        </p:nvCxnSpPr>
        <p:spPr>
          <a:xfrm>
            <a:off x="3020562" y="2195016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4B5F82A1-D21E-02E5-F166-AF1DCE7A4A50}"/>
              </a:ext>
            </a:extLst>
          </p:cNvPr>
          <p:cNvCxnSpPr>
            <a:cxnSpLocks/>
            <a:stCxn id="113" idx="6"/>
            <a:endCxn id="107" idx="2"/>
          </p:cNvCxnSpPr>
          <p:nvPr/>
        </p:nvCxnSpPr>
        <p:spPr>
          <a:xfrm>
            <a:off x="4842824" y="3043156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91D71B-2AC0-74EB-FBFC-295BCEFE4E69}"/>
              </a:ext>
            </a:extLst>
          </p:cNvPr>
          <p:cNvCxnSpPr>
            <a:cxnSpLocks/>
            <a:stCxn id="107" idx="6"/>
            <a:endCxn id="103" idx="2"/>
          </p:cNvCxnSpPr>
          <p:nvPr/>
        </p:nvCxnSpPr>
        <p:spPr>
          <a:xfrm flipV="1">
            <a:off x="6423608" y="3030695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058EE05-2261-5A5F-36D3-C8BDB850DB73}"/>
              </a:ext>
            </a:extLst>
          </p:cNvPr>
          <p:cNvCxnSpPr>
            <a:cxnSpLocks/>
            <a:stCxn id="103" idx="6"/>
            <a:endCxn id="106" idx="3"/>
          </p:cNvCxnSpPr>
          <p:nvPr/>
        </p:nvCxnSpPr>
        <p:spPr>
          <a:xfrm flipV="1">
            <a:off x="8004392" y="2195014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566DB8-0D3B-B3D1-166A-94D55DECF67C}"/>
              </a:ext>
            </a:extLst>
          </p:cNvPr>
          <p:cNvCxnSpPr>
            <a:stCxn id="107" idx="0"/>
            <a:endCxn id="104" idx="3"/>
          </p:cNvCxnSpPr>
          <p:nvPr/>
        </p:nvCxnSpPr>
        <p:spPr>
          <a:xfrm flipV="1">
            <a:off x="6230177" y="2195014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0F76C8-104D-92E4-51FE-A390F908BD22}"/>
              </a:ext>
            </a:extLst>
          </p:cNvPr>
          <p:cNvSpPr txBox="1"/>
          <p:nvPr/>
        </p:nvSpPr>
        <p:spPr>
          <a:xfrm>
            <a:off x="3395822" y="109694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68CFE6-A7F8-EE0C-C5BA-D907C140C16B}"/>
              </a:ext>
            </a:extLst>
          </p:cNvPr>
          <p:cNvSpPr txBox="1"/>
          <p:nvPr/>
        </p:nvSpPr>
        <p:spPr>
          <a:xfrm>
            <a:off x="5131626" y="6236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3C1652-04E2-D66A-955E-16481A21293A}"/>
              </a:ext>
            </a:extLst>
          </p:cNvPr>
          <p:cNvSpPr txBox="1"/>
          <p:nvPr/>
        </p:nvSpPr>
        <p:spPr>
          <a:xfrm>
            <a:off x="6681804" y="59033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80835B-F496-568B-277F-78BD6153A78A}"/>
              </a:ext>
            </a:extLst>
          </p:cNvPr>
          <p:cNvSpPr txBox="1"/>
          <p:nvPr/>
        </p:nvSpPr>
        <p:spPr>
          <a:xfrm>
            <a:off x="8338846" y="9495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AD3D38-8C89-5733-00C7-32789B36FC7A}"/>
              </a:ext>
            </a:extLst>
          </p:cNvPr>
          <p:cNvSpPr txBox="1"/>
          <p:nvPr/>
        </p:nvSpPr>
        <p:spPr>
          <a:xfrm>
            <a:off x="8488977" y="26218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AAD711-CFB8-5871-137D-74D5CAA14D07}"/>
              </a:ext>
            </a:extLst>
          </p:cNvPr>
          <p:cNvSpPr txBox="1"/>
          <p:nvPr/>
        </p:nvSpPr>
        <p:spPr>
          <a:xfrm>
            <a:off x="6789380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AD1032C-FB31-9DEB-4C6E-27CEB7517C83}"/>
              </a:ext>
            </a:extLst>
          </p:cNvPr>
          <p:cNvSpPr txBox="1"/>
          <p:nvPr/>
        </p:nvSpPr>
        <p:spPr>
          <a:xfrm>
            <a:off x="5259675" y="3041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5D56AA-7261-79EA-D0CE-B45D5F092253}"/>
              </a:ext>
            </a:extLst>
          </p:cNvPr>
          <p:cNvSpPr txBox="1"/>
          <p:nvPr/>
        </p:nvSpPr>
        <p:spPr>
          <a:xfrm>
            <a:off x="3359149" y="2599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E683E1-832C-8C1A-5D4A-FC4443257BC5}"/>
              </a:ext>
            </a:extLst>
          </p:cNvPr>
          <p:cNvSpPr txBox="1"/>
          <p:nvPr/>
        </p:nvSpPr>
        <p:spPr>
          <a:xfrm>
            <a:off x="3478126" y="173361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ABCB94-2C73-1532-90A5-76630B253406}"/>
              </a:ext>
            </a:extLst>
          </p:cNvPr>
          <p:cNvSpPr txBox="1"/>
          <p:nvPr/>
        </p:nvSpPr>
        <p:spPr>
          <a:xfrm>
            <a:off x="5055157" y="17012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DACB6-775F-57A9-CABF-71FC8FC3C0BB}"/>
              </a:ext>
            </a:extLst>
          </p:cNvPr>
          <p:cNvSpPr txBox="1"/>
          <p:nvPr/>
        </p:nvSpPr>
        <p:spPr>
          <a:xfrm>
            <a:off x="6589500" y="171818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55A165-DF55-778B-CD5A-DB81D73081A5}"/>
              </a:ext>
            </a:extLst>
          </p:cNvPr>
          <p:cNvSpPr txBox="1"/>
          <p:nvPr/>
        </p:nvSpPr>
        <p:spPr>
          <a:xfrm>
            <a:off x="8086612" y="174301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21AE2C-D197-E1F2-48F5-2BC78D1478F4}"/>
              </a:ext>
            </a:extLst>
          </p:cNvPr>
          <p:cNvSpPr txBox="1"/>
          <p:nvPr/>
        </p:nvSpPr>
        <p:spPr>
          <a:xfrm>
            <a:off x="6846328" y="248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48B5268-005E-133A-B6A3-F6671C9E1233}"/>
              </a:ext>
            </a:extLst>
          </p:cNvPr>
          <p:cNvSpPr txBox="1"/>
          <p:nvPr/>
        </p:nvSpPr>
        <p:spPr>
          <a:xfrm>
            <a:off x="4518292" y="775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52D807-A0D2-EECA-6C21-B9262B052E47}"/>
              </a:ext>
            </a:extLst>
          </p:cNvPr>
          <p:cNvSpPr txBox="1"/>
          <p:nvPr/>
        </p:nvSpPr>
        <p:spPr>
          <a:xfrm>
            <a:off x="7688446" y="2848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4C678A5-273E-9666-F0FA-09FE0997FEFA}"/>
              </a:ext>
            </a:extLst>
          </p:cNvPr>
          <p:cNvSpPr txBox="1"/>
          <p:nvPr/>
        </p:nvSpPr>
        <p:spPr>
          <a:xfrm>
            <a:off x="7673688" y="1881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E76E6F6-DA97-EEFF-D9E0-102FA9859CFD}"/>
              </a:ext>
            </a:extLst>
          </p:cNvPr>
          <p:cNvSpPr txBox="1"/>
          <p:nvPr/>
        </p:nvSpPr>
        <p:spPr>
          <a:xfrm>
            <a:off x="7576407" y="780605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ECC5F81-A1E6-B119-01BF-E335F503CBED}"/>
              </a:ext>
            </a:extLst>
          </p:cNvPr>
          <p:cNvSpPr/>
          <p:nvPr/>
        </p:nvSpPr>
        <p:spPr>
          <a:xfrm>
            <a:off x="2802062" y="493847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A4B41-DAD9-F602-2034-0F1F639F1100}"/>
              </a:ext>
            </a:extLst>
          </p:cNvPr>
          <p:cNvSpPr txBox="1"/>
          <p:nvPr/>
        </p:nvSpPr>
        <p:spPr>
          <a:xfrm>
            <a:off x="2878454" y="4925281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1476FD7-ACBC-99F6-2DA6-995274ECBB46}"/>
              </a:ext>
            </a:extLst>
          </p:cNvPr>
          <p:cNvSpPr/>
          <p:nvPr/>
        </p:nvSpPr>
        <p:spPr>
          <a:xfrm>
            <a:off x="7729237" y="590781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F933EA0-DD22-604D-7CF8-72300D0937E6}"/>
              </a:ext>
            </a:extLst>
          </p:cNvPr>
          <p:cNvSpPr/>
          <p:nvPr/>
        </p:nvSpPr>
        <p:spPr>
          <a:xfrm>
            <a:off x="7719288" y="493847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EED743F-09D2-6BC0-EBDC-13941E2D006C}"/>
              </a:ext>
            </a:extLst>
          </p:cNvPr>
          <p:cNvSpPr/>
          <p:nvPr/>
        </p:nvSpPr>
        <p:spPr>
          <a:xfrm>
            <a:off x="7637832" y="385702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FE11E4C-1503-A2C4-F615-8EC151D65062}"/>
              </a:ext>
            </a:extLst>
          </p:cNvPr>
          <p:cNvSpPr/>
          <p:nvPr/>
        </p:nvSpPr>
        <p:spPr>
          <a:xfrm>
            <a:off x="9223377" y="493847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6FA8638-273B-70BB-A9B2-8614F830A0C3}"/>
              </a:ext>
            </a:extLst>
          </p:cNvPr>
          <p:cNvSpPr/>
          <p:nvPr/>
        </p:nvSpPr>
        <p:spPr>
          <a:xfrm>
            <a:off x="6148453" y="593026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63940-36DD-B2F9-B771-C0095941CAAC}"/>
              </a:ext>
            </a:extLst>
          </p:cNvPr>
          <p:cNvSpPr txBox="1"/>
          <p:nvPr/>
        </p:nvSpPr>
        <p:spPr>
          <a:xfrm>
            <a:off x="6175381" y="5912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FBFC607-4175-8E31-9C9E-2F4AE97AAC5F}"/>
              </a:ext>
            </a:extLst>
          </p:cNvPr>
          <p:cNvSpPr/>
          <p:nvPr/>
        </p:nvSpPr>
        <p:spPr>
          <a:xfrm>
            <a:off x="6148453" y="493847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A05E5-9B4D-A9B3-FCA6-AEE045E9A00B}"/>
              </a:ext>
            </a:extLst>
          </p:cNvPr>
          <p:cNvSpPr txBox="1"/>
          <p:nvPr/>
        </p:nvSpPr>
        <p:spPr>
          <a:xfrm>
            <a:off x="6206701" y="493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F14CF6F-619D-DF08-B394-425E295FDFEE}"/>
              </a:ext>
            </a:extLst>
          </p:cNvPr>
          <p:cNvSpPr/>
          <p:nvPr/>
        </p:nvSpPr>
        <p:spPr>
          <a:xfrm>
            <a:off x="6208564" y="384239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1E5F7-3E9E-D48C-58A4-E06AD5E36F2A}"/>
              </a:ext>
            </a:extLst>
          </p:cNvPr>
          <p:cNvSpPr txBox="1"/>
          <p:nvPr/>
        </p:nvSpPr>
        <p:spPr>
          <a:xfrm>
            <a:off x="6233629" y="3854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13DF481F-2E8A-B3D0-E2E1-532C68CF7FF0}"/>
              </a:ext>
            </a:extLst>
          </p:cNvPr>
          <p:cNvSpPr/>
          <p:nvPr/>
        </p:nvSpPr>
        <p:spPr>
          <a:xfrm>
            <a:off x="4567669" y="592027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BEFC7-E026-28ED-52D0-EE15486B1E83}"/>
              </a:ext>
            </a:extLst>
          </p:cNvPr>
          <p:cNvSpPr txBox="1"/>
          <p:nvPr/>
        </p:nvSpPr>
        <p:spPr>
          <a:xfrm>
            <a:off x="4639275" y="5930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6CD468E-96AE-8A76-41A5-75F7E795DB2C}"/>
              </a:ext>
            </a:extLst>
          </p:cNvPr>
          <p:cNvSpPr/>
          <p:nvPr/>
        </p:nvSpPr>
        <p:spPr>
          <a:xfrm>
            <a:off x="4567485" y="493847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32F2C1-F6A4-6133-9C99-A97141B6AD31}"/>
              </a:ext>
            </a:extLst>
          </p:cNvPr>
          <p:cNvSpPr txBox="1"/>
          <p:nvPr/>
        </p:nvSpPr>
        <p:spPr>
          <a:xfrm>
            <a:off x="4614194" y="4947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62FC8B3-AA27-D310-AC7C-E08CE333E159}"/>
              </a:ext>
            </a:extLst>
          </p:cNvPr>
          <p:cNvSpPr/>
          <p:nvPr/>
        </p:nvSpPr>
        <p:spPr>
          <a:xfrm>
            <a:off x="4584002" y="384625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883730F-1DE5-4677-1581-EAC2267CA270}"/>
              </a:ext>
            </a:extLst>
          </p:cNvPr>
          <p:cNvCxnSpPr>
            <a:cxnSpLocks/>
            <a:stCxn id="9" idx="7"/>
            <a:endCxn id="33" idx="2"/>
          </p:cNvCxnSpPr>
          <p:nvPr/>
        </p:nvCxnSpPr>
        <p:spPr>
          <a:xfrm flipV="1">
            <a:off x="3132269" y="4035287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195276-2644-B7C7-5EA9-A58F7E79E960}"/>
              </a:ext>
            </a:extLst>
          </p:cNvPr>
          <p:cNvCxnSpPr>
            <a:cxnSpLocks/>
            <a:stCxn id="33" idx="6"/>
            <a:endCxn id="20" idx="2"/>
          </p:cNvCxnSpPr>
          <p:nvPr/>
        </p:nvCxnSpPr>
        <p:spPr>
          <a:xfrm flipV="1">
            <a:off x="4970864" y="403143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AAF6C331-4197-15C6-FEA4-43D1F8E68B1D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>
            <a:off x="6595426" y="403143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327F4BA-FDE8-11D6-F8E4-CB38278DC67D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8024694" y="4046055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FE0E4032-74E5-17F7-3130-14C8AAB4A386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3188924" y="5127507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5AFB70A-1300-C97C-4AE2-81B684BFD72A}"/>
              </a:ext>
            </a:extLst>
          </p:cNvPr>
          <p:cNvCxnSpPr>
            <a:cxnSpLocks/>
          </p:cNvCxnSpPr>
          <p:nvPr/>
        </p:nvCxnSpPr>
        <p:spPr>
          <a:xfrm flipV="1">
            <a:off x="4954347" y="510414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B24CB58-01F3-3494-4BB0-466BEF3C0EAD}"/>
              </a:ext>
            </a:extLst>
          </p:cNvPr>
          <p:cNvCxnSpPr>
            <a:cxnSpLocks/>
            <a:stCxn id="17" idx="6"/>
            <a:endCxn id="12" idx="2"/>
          </p:cNvCxnSpPr>
          <p:nvPr/>
        </p:nvCxnSpPr>
        <p:spPr>
          <a:xfrm flipV="1">
            <a:off x="6535315" y="512750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73F12E52-3792-EAF4-E2F7-D8D8D59FA5A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8106150" y="5127505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CFE7FD-024C-023A-5948-D2F82CA66BD7}"/>
              </a:ext>
            </a:extLst>
          </p:cNvPr>
          <p:cNvSpPr txBox="1"/>
          <p:nvPr/>
        </p:nvSpPr>
        <p:spPr>
          <a:xfrm>
            <a:off x="9298901" y="491618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171C3F90-BE76-D500-8628-882190515495}"/>
              </a:ext>
            </a:extLst>
          </p:cNvPr>
          <p:cNvCxnSpPr>
            <a:cxnSpLocks/>
            <a:stCxn id="9" idx="5"/>
            <a:endCxn id="25" idx="1"/>
          </p:cNvCxnSpPr>
          <p:nvPr/>
        </p:nvCxnSpPr>
        <p:spPr>
          <a:xfrm>
            <a:off x="3132269" y="5261174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2A7E9D9-A208-0E38-40CB-67043227281A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>
            <a:off x="4954531" y="610931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48B6037A-8320-621A-D3F6-72895DAF1417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6535315" y="6096853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6E438EB-4D35-3B4E-0115-F8989ADDAF84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8116099" y="5261172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ED5B175-F44F-E9AB-881C-1165D1B66ACC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flipV="1">
            <a:off x="6341884" y="526117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8D8818-02F3-EA86-3D89-9154D1906D28}"/>
              </a:ext>
            </a:extLst>
          </p:cNvPr>
          <p:cNvSpPr txBox="1"/>
          <p:nvPr/>
        </p:nvSpPr>
        <p:spPr>
          <a:xfrm>
            <a:off x="3507529" y="416310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463818-7D61-03AB-3B44-6E35C6EA03E3}"/>
              </a:ext>
            </a:extLst>
          </p:cNvPr>
          <p:cNvSpPr txBox="1"/>
          <p:nvPr/>
        </p:nvSpPr>
        <p:spPr>
          <a:xfrm>
            <a:off x="5243333" y="368982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E90494-867D-0DF2-67EF-F0E41B1AF537}"/>
              </a:ext>
            </a:extLst>
          </p:cNvPr>
          <p:cNvSpPr txBox="1"/>
          <p:nvPr/>
        </p:nvSpPr>
        <p:spPr>
          <a:xfrm>
            <a:off x="6793511" y="365649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EA01EE-21B7-5DD8-BF26-A8700795BCB5}"/>
              </a:ext>
            </a:extLst>
          </p:cNvPr>
          <p:cNvSpPr txBox="1"/>
          <p:nvPr/>
        </p:nvSpPr>
        <p:spPr>
          <a:xfrm>
            <a:off x="8450553" y="40156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ABEB78-7F75-C558-CA8F-2DC1257ABF5B}"/>
              </a:ext>
            </a:extLst>
          </p:cNvPr>
          <p:cNvSpPr txBox="1"/>
          <p:nvPr/>
        </p:nvSpPr>
        <p:spPr>
          <a:xfrm>
            <a:off x="8600684" y="5688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E50466-4B29-692D-7F1C-B0123EC64DF1}"/>
              </a:ext>
            </a:extLst>
          </p:cNvPr>
          <p:cNvSpPr txBox="1"/>
          <p:nvPr/>
        </p:nvSpPr>
        <p:spPr>
          <a:xfrm>
            <a:off x="6901087" y="6125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49E30B-7750-23CD-0416-44AF10168FD8}"/>
              </a:ext>
            </a:extLst>
          </p:cNvPr>
          <p:cNvSpPr txBox="1"/>
          <p:nvPr/>
        </p:nvSpPr>
        <p:spPr>
          <a:xfrm>
            <a:off x="5371382" y="61080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6913A7-EB49-DF0A-E188-EFF9D6D9A56F}"/>
              </a:ext>
            </a:extLst>
          </p:cNvPr>
          <p:cNvSpPr txBox="1"/>
          <p:nvPr/>
        </p:nvSpPr>
        <p:spPr>
          <a:xfrm>
            <a:off x="3470856" y="566543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(5)</a:t>
            </a:r>
            <a:endParaRPr lang="ru-BY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8D3B6B-3AB6-5BE5-21A8-2A6F7C4EB414}"/>
              </a:ext>
            </a:extLst>
          </p:cNvPr>
          <p:cNvSpPr txBox="1"/>
          <p:nvPr/>
        </p:nvSpPr>
        <p:spPr>
          <a:xfrm>
            <a:off x="3589833" y="47997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8E4122-BCEE-A1BC-7CF3-439F592B602B}"/>
              </a:ext>
            </a:extLst>
          </p:cNvPr>
          <p:cNvSpPr txBox="1"/>
          <p:nvPr/>
        </p:nvSpPr>
        <p:spPr>
          <a:xfrm>
            <a:off x="5166864" y="476738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3A1C66-C78E-07B9-A8E8-43F81AE1C483}"/>
              </a:ext>
            </a:extLst>
          </p:cNvPr>
          <p:cNvSpPr txBox="1"/>
          <p:nvPr/>
        </p:nvSpPr>
        <p:spPr>
          <a:xfrm>
            <a:off x="6701207" y="478434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D1CE6F-28C6-7656-1100-66A67396B7B0}"/>
              </a:ext>
            </a:extLst>
          </p:cNvPr>
          <p:cNvSpPr txBox="1"/>
          <p:nvPr/>
        </p:nvSpPr>
        <p:spPr>
          <a:xfrm>
            <a:off x="8198319" y="480917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7855B8-834A-EE04-2B18-076C7BAE601A}"/>
              </a:ext>
            </a:extLst>
          </p:cNvPr>
          <p:cNvSpPr txBox="1"/>
          <p:nvPr/>
        </p:nvSpPr>
        <p:spPr>
          <a:xfrm>
            <a:off x="6958035" y="554710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F2CBDF-DF77-3D03-CD00-9990EFE5BD52}"/>
              </a:ext>
            </a:extLst>
          </p:cNvPr>
          <p:cNvSpPr txBox="1"/>
          <p:nvPr/>
        </p:nvSpPr>
        <p:spPr>
          <a:xfrm>
            <a:off x="4629999" y="3841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C260FE-28AC-AC76-CE81-C21EAA524FE6}"/>
              </a:ext>
            </a:extLst>
          </p:cNvPr>
          <p:cNvSpPr txBox="1"/>
          <p:nvPr/>
        </p:nvSpPr>
        <p:spPr>
          <a:xfrm>
            <a:off x="7800153" y="5914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BCC044-7CFB-D5A6-4A5C-6F041DC6DB08}"/>
              </a:ext>
            </a:extLst>
          </p:cNvPr>
          <p:cNvSpPr txBox="1"/>
          <p:nvPr/>
        </p:nvSpPr>
        <p:spPr>
          <a:xfrm>
            <a:off x="7785395" y="4947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5A664-45AA-694E-397F-324CEA1D4A7A}"/>
              </a:ext>
            </a:extLst>
          </p:cNvPr>
          <p:cNvSpPr txBox="1"/>
          <p:nvPr/>
        </p:nvSpPr>
        <p:spPr>
          <a:xfrm>
            <a:off x="7688114" y="384676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706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20" grpId="0" animBg="1"/>
      <p:bldP spid="22" grpId="0"/>
      <p:bldP spid="25" grpId="0" animBg="1"/>
      <p:bldP spid="28" grpId="0"/>
      <p:bldP spid="30" grpId="0" animBg="1"/>
      <p:bldP spid="31" grpId="0"/>
      <p:bldP spid="33" grpId="0" animBg="1"/>
      <p:bldP spid="56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3ECC5F81-A1E6-B119-01BF-E335F503CBED}"/>
              </a:ext>
            </a:extLst>
          </p:cNvPr>
          <p:cNvSpPr/>
          <p:nvPr/>
        </p:nvSpPr>
        <p:spPr>
          <a:xfrm>
            <a:off x="542956" y="167072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A4B41-DAD9-F602-2034-0F1F639F1100}"/>
              </a:ext>
            </a:extLst>
          </p:cNvPr>
          <p:cNvSpPr txBox="1"/>
          <p:nvPr/>
        </p:nvSpPr>
        <p:spPr>
          <a:xfrm>
            <a:off x="619348" y="1657538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1476FD7-ACBC-99F6-2DA6-995274ECBB46}"/>
              </a:ext>
            </a:extLst>
          </p:cNvPr>
          <p:cNvSpPr/>
          <p:nvPr/>
        </p:nvSpPr>
        <p:spPr>
          <a:xfrm>
            <a:off x="5470131" y="264007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F933EA0-DD22-604D-7CF8-72300D0937E6}"/>
              </a:ext>
            </a:extLst>
          </p:cNvPr>
          <p:cNvSpPr/>
          <p:nvPr/>
        </p:nvSpPr>
        <p:spPr>
          <a:xfrm>
            <a:off x="5460182" y="167072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EED743F-09D2-6BC0-EBDC-13941E2D006C}"/>
              </a:ext>
            </a:extLst>
          </p:cNvPr>
          <p:cNvSpPr/>
          <p:nvPr/>
        </p:nvSpPr>
        <p:spPr>
          <a:xfrm>
            <a:off x="5378726" y="58927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FE11E4C-1503-A2C4-F615-8EC151D65062}"/>
              </a:ext>
            </a:extLst>
          </p:cNvPr>
          <p:cNvSpPr/>
          <p:nvPr/>
        </p:nvSpPr>
        <p:spPr>
          <a:xfrm>
            <a:off x="6964271" y="167072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6FA8638-273B-70BB-A9B2-8614F830A0C3}"/>
              </a:ext>
            </a:extLst>
          </p:cNvPr>
          <p:cNvSpPr/>
          <p:nvPr/>
        </p:nvSpPr>
        <p:spPr>
          <a:xfrm>
            <a:off x="3889347" y="266252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63940-36DD-B2F9-B771-C0095941CAAC}"/>
              </a:ext>
            </a:extLst>
          </p:cNvPr>
          <p:cNvSpPr txBox="1"/>
          <p:nvPr/>
        </p:nvSpPr>
        <p:spPr>
          <a:xfrm>
            <a:off x="3916275" y="26444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FBFC607-4175-8E31-9C9E-2F4AE97AAC5F}"/>
              </a:ext>
            </a:extLst>
          </p:cNvPr>
          <p:cNvSpPr/>
          <p:nvPr/>
        </p:nvSpPr>
        <p:spPr>
          <a:xfrm>
            <a:off x="3889347" y="167072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A05E5-9B4D-A9B3-FCA6-AEE045E9A00B}"/>
              </a:ext>
            </a:extLst>
          </p:cNvPr>
          <p:cNvSpPr txBox="1"/>
          <p:nvPr/>
        </p:nvSpPr>
        <p:spPr>
          <a:xfrm>
            <a:off x="3947595" y="16648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F14CF6F-619D-DF08-B394-425E295FDFEE}"/>
              </a:ext>
            </a:extLst>
          </p:cNvPr>
          <p:cNvSpPr/>
          <p:nvPr/>
        </p:nvSpPr>
        <p:spPr>
          <a:xfrm>
            <a:off x="3949458" y="57465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1E5F7-3E9E-D48C-58A4-E06AD5E36F2A}"/>
              </a:ext>
            </a:extLst>
          </p:cNvPr>
          <p:cNvSpPr txBox="1"/>
          <p:nvPr/>
        </p:nvSpPr>
        <p:spPr>
          <a:xfrm>
            <a:off x="3974523" y="5872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13DF481F-2E8A-B3D0-E2E1-532C68CF7FF0}"/>
              </a:ext>
            </a:extLst>
          </p:cNvPr>
          <p:cNvSpPr/>
          <p:nvPr/>
        </p:nvSpPr>
        <p:spPr>
          <a:xfrm>
            <a:off x="2308563" y="265253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BEFC7-E026-28ED-52D0-EE15486B1E83}"/>
              </a:ext>
            </a:extLst>
          </p:cNvPr>
          <p:cNvSpPr txBox="1"/>
          <p:nvPr/>
        </p:nvSpPr>
        <p:spPr>
          <a:xfrm>
            <a:off x="2380169" y="26625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6CD468E-96AE-8A76-41A5-75F7E795DB2C}"/>
              </a:ext>
            </a:extLst>
          </p:cNvPr>
          <p:cNvSpPr/>
          <p:nvPr/>
        </p:nvSpPr>
        <p:spPr>
          <a:xfrm>
            <a:off x="2308379" y="167073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32F2C1-F6A4-6133-9C99-A97141B6AD31}"/>
              </a:ext>
            </a:extLst>
          </p:cNvPr>
          <p:cNvSpPr txBox="1"/>
          <p:nvPr/>
        </p:nvSpPr>
        <p:spPr>
          <a:xfrm>
            <a:off x="2355088" y="16794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62FC8B3-AA27-D310-AC7C-E08CE333E159}"/>
              </a:ext>
            </a:extLst>
          </p:cNvPr>
          <p:cNvSpPr/>
          <p:nvPr/>
        </p:nvSpPr>
        <p:spPr>
          <a:xfrm>
            <a:off x="2324896" y="57850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883730F-1DE5-4677-1581-EAC2267CA270}"/>
              </a:ext>
            </a:extLst>
          </p:cNvPr>
          <p:cNvCxnSpPr>
            <a:cxnSpLocks/>
            <a:stCxn id="9" idx="7"/>
            <a:endCxn id="33" idx="2"/>
          </p:cNvCxnSpPr>
          <p:nvPr/>
        </p:nvCxnSpPr>
        <p:spPr>
          <a:xfrm flipV="1">
            <a:off x="873163" y="767544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195276-2644-B7C7-5EA9-A58F7E79E960}"/>
              </a:ext>
            </a:extLst>
          </p:cNvPr>
          <p:cNvCxnSpPr>
            <a:cxnSpLocks/>
            <a:stCxn id="33" idx="6"/>
            <a:endCxn id="20" idx="2"/>
          </p:cNvCxnSpPr>
          <p:nvPr/>
        </p:nvCxnSpPr>
        <p:spPr>
          <a:xfrm flipV="1">
            <a:off x="2711758" y="763687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AAF6C331-4197-15C6-FEA4-43D1F8E68B1D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>
            <a:off x="4336320" y="763687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327F4BA-FDE8-11D6-F8E4-CB38278DC67D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5765588" y="778312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FE0E4032-74E5-17F7-3130-14C8AAB4A386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929818" y="1859764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5AFB70A-1300-C97C-4AE2-81B684BFD72A}"/>
              </a:ext>
            </a:extLst>
          </p:cNvPr>
          <p:cNvCxnSpPr>
            <a:cxnSpLocks/>
          </p:cNvCxnSpPr>
          <p:nvPr/>
        </p:nvCxnSpPr>
        <p:spPr>
          <a:xfrm flipV="1">
            <a:off x="2695241" y="1836400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B24CB58-01F3-3494-4BB0-466BEF3C0EAD}"/>
              </a:ext>
            </a:extLst>
          </p:cNvPr>
          <p:cNvCxnSpPr>
            <a:cxnSpLocks/>
            <a:stCxn id="17" idx="6"/>
            <a:endCxn id="12" idx="2"/>
          </p:cNvCxnSpPr>
          <p:nvPr/>
        </p:nvCxnSpPr>
        <p:spPr>
          <a:xfrm flipV="1">
            <a:off x="4276209" y="1859762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73F12E52-3792-EAF4-E2F7-D8D8D59FA5A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847044" y="1859762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CFE7FD-024C-023A-5948-D2F82CA66BD7}"/>
              </a:ext>
            </a:extLst>
          </p:cNvPr>
          <p:cNvSpPr txBox="1"/>
          <p:nvPr/>
        </p:nvSpPr>
        <p:spPr>
          <a:xfrm>
            <a:off x="7039795" y="1648445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171C3F90-BE76-D500-8628-882190515495}"/>
              </a:ext>
            </a:extLst>
          </p:cNvPr>
          <p:cNvCxnSpPr>
            <a:cxnSpLocks/>
            <a:stCxn id="9" idx="5"/>
            <a:endCxn id="25" idx="1"/>
          </p:cNvCxnSpPr>
          <p:nvPr/>
        </p:nvCxnSpPr>
        <p:spPr>
          <a:xfrm>
            <a:off x="873163" y="1993431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2A7E9D9-A208-0E38-40CB-67043227281A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>
            <a:off x="2695425" y="2841571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48B6037A-8320-621A-D3F6-72895DAF1417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276209" y="2829110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6E438EB-4D35-3B4E-0115-F8989ADDAF84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5856993" y="1993429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ED5B175-F44F-E9AB-881C-1165D1B66ACC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flipV="1">
            <a:off x="4082778" y="1993429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8D8818-02F3-EA86-3D89-9154D1906D28}"/>
              </a:ext>
            </a:extLst>
          </p:cNvPr>
          <p:cNvSpPr txBox="1"/>
          <p:nvPr/>
        </p:nvSpPr>
        <p:spPr>
          <a:xfrm>
            <a:off x="1248423" y="895358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463818-7D61-03AB-3B44-6E35C6EA03E3}"/>
              </a:ext>
            </a:extLst>
          </p:cNvPr>
          <p:cNvSpPr txBox="1"/>
          <p:nvPr/>
        </p:nvSpPr>
        <p:spPr>
          <a:xfrm>
            <a:off x="2984227" y="422086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E90494-867D-0DF2-67EF-F0E41B1AF537}"/>
              </a:ext>
            </a:extLst>
          </p:cNvPr>
          <p:cNvSpPr txBox="1"/>
          <p:nvPr/>
        </p:nvSpPr>
        <p:spPr>
          <a:xfrm>
            <a:off x="4534405" y="388751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EA01EE-21B7-5DD8-BF26-A8700795BCB5}"/>
              </a:ext>
            </a:extLst>
          </p:cNvPr>
          <p:cNvSpPr txBox="1"/>
          <p:nvPr/>
        </p:nvSpPr>
        <p:spPr>
          <a:xfrm>
            <a:off x="6191447" y="747939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ABEB78-7F75-C558-CA8F-2DC1257ABF5B}"/>
              </a:ext>
            </a:extLst>
          </p:cNvPr>
          <p:cNvSpPr txBox="1"/>
          <p:nvPr/>
        </p:nvSpPr>
        <p:spPr>
          <a:xfrm>
            <a:off x="6341578" y="24203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E50466-4B29-692D-7F1C-B0123EC64DF1}"/>
              </a:ext>
            </a:extLst>
          </p:cNvPr>
          <p:cNvSpPr txBox="1"/>
          <p:nvPr/>
        </p:nvSpPr>
        <p:spPr>
          <a:xfrm>
            <a:off x="4641981" y="28580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49E30B-7750-23CD-0416-44AF10168FD8}"/>
              </a:ext>
            </a:extLst>
          </p:cNvPr>
          <p:cNvSpPr txBox="1"/>
          <p:nvPr/>
        </p:nvSpPr>
        <p:spPr>
          <a:xfrm>
            <a:off x="3112276" y="2840333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6913A7-EB49-DF0A-E188-EFF9D6D9A56F}"/>
              </a:ext>
            </a:extLst>
          </p:cNvPr>
          <p:cNvSpPr txBox="1"/>
          <p:nvPr/>
        </p:nvSpPr>
        <p:spPr>
          <a:xfrm>
            <a:off x="1211750" y="2397690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(5)</a:t>
            </a:r>
            <a:endParaRPr lang="ru-BY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8D3B6B-3AB6-5BE5-21A8-2A6F7C4EB414}"/>
              </a:ext>
            </a:extLst>
          </p:cNvPr>
          <p:cNvSpPr txBox="1"/>
          <p:nvPr/>
        </p:nvSpPr>
        <p:spPr>
          <a:xfrm>
            <a:off x="1330727" y="1532025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8E4122-BCEE-A1BC-7CF3-439F592B602B}"/>
              </a:ext>
            </a:extLst>
          </p:cNvPr>
          <p:cNvSpPr txBox="1"/>
          <p:nvPr/>
        </p:nvSpPr>
        <p:spPr>
          <a:xfrm>
            <a:off x="2907758" y="1499640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3A1C66-C78E-07B9-A8E8-43F81AE1C483}"/>
              </a:ext>
            </a:extLst>
          </p:cNvPr>
          <p:cNvSpPr txBox="1"/>
          <p:nvPr/>
        </p:nvSpPr>
        <p:spPr>
          <a:xfrm>
            <a:off x="4442101" y="1516601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D1CE6F-28C6-7656-1100-66A67396B7B0}"/>
              </a:ext>
            </a:extLst>
          </p:cNvPr>
          <p:cNvSpPr txBox="1"/>
          <p:nvPr/>
        </p:nvSpPr>
        <p:spPr>
          <a:xfrm>
            <a:off x="5939213" y="154142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7855B8-834A-EE04-2B18-076C7BAE601A}"/>
              </a:ext>
            </a:extLst>
          </p:cNvPr>
          <p:cNvSpPr txBox="1"/>
          <p:nvPr/>
        </p:nvSpPr>
        <p:spPr>
          <a:xfrm>
            <a:off x="4698929" y="2279360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F2CBDF-DF77-3D03-CD00-9990EFE5BD52}"/>
              </a:ext>
            </a:extLst>
          </p:cNvPr>
          <p:cNvSpPr txBox="1"/>
          <p:nvPr/>
        </p:nvSpPr>
        <p:spPr>
          <a:xfrm>
            <a:off x="2370893" y="57341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C260FE-28AC-AC76-CE81-C21EAA524FE6}"/>
              </a:ext>
            </a:extLst>
          </p:cNvPr>
          <p:cNvSpPr txBox="1"/>
          <p:nvPr/>
        </p:nvSpPr>
        <p:spPr>
          <a:xfrm>
            <a:off x="5541047" y="26464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BCC044-7CFB-D5A6-4A5C-6F041DC6DB08}"/>
              </a:ext>
            </a:extLst>
          </p:cNvPr>
          <p:cNvSpPr txBox="1"/>
          <p:nvPr/>
        </p:nvSpPr>
        <p:spPr>
          <a:xfrm>
            <a:off x="5526289" y="16794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5A664-45AA-694E-397F-324CEA1D4A7A}"/>
              </a:ext>
            </a:extLst>
          </p:cNvPr>
          <p:cNvSpPr txBox="1"/>
          <p:nvPr/>
        </p:nvSpPr>
        <p:spPr>
          <a:xfrm>
            <a:off x="5429008" y="579020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E555692-CFF9-7427-293B-0DF578655976}"/>
              </a:ext>
            </a:extLst>
          </p:cNvPr>
          <p:cNvCxnSpPr>
            <a:cxnSpLocks/>
          </p:cNvCxnSpPr>
          <p:nvPr/>
        </p:nvCxnSpPr>
        <p:spPr>
          <a:xfrm>
            <a:off x="4336320" y="2397690"/>
            <a:ext cx="198085" cy="17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104C5E3E-81C9-E0D6-FA88-AEEBD2F39B7E}"/>
              </a:ext>
            </a:extLst>
          </p:cNvPr>
          <p:cNvSpPr/>
          <p:nvPr/>
        </p:nvSpPr>
        <p:spPr>
          <a:xfrm>
            <a:off x="578991" y="486850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B643-3197-C5B9-9343-B4F276393F21}"/>
              </a:ext>
            </a:extLst>
          </p:cNvPr>
          <p:cNvSpPr txBox="1"/>
          <p:nvPr/>
        </p:nvSpPr>
        <p:spPr>
          <a:xfrm>
            <a:off x="655383" y="4855311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CCA2FAA-4C05-AA5D-837C-3A359B844719}"/>
              </a:ext>
            </a:extLst>
          </p:cNvPr>
          <p:cNvSpPr/>
          <p:nvPr/>
        </p:nvSpPr>
        <p:spPr>
          <a:xfrm>
            <a:off x="5506166" y="583784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54040FC-551E-0397-9E8F-643734AE1A68}"/>
              </a:ext>
            </a:extLst>
          </p:cNvPr>
          <p:cNvSpPr/>
          <p:nvPr/>
        </p:nvSpPr>
        <p:spPr>
          <a:xfrm>
            <a:off x="5496217" y="486850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AF33F0-87D6-86A7-2E85-8F2C74439387}"/>
              </a:ext>
            </a:extLst>
          </p:cNvPr>
          <p:cNvSpPr/>
          <p:nvPr/>
        </p:nvSpPr>
        <p:spPr>
          <a:xfrm>
            <a:off x="5414761" y="378705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7811AC-5F6E-11B8-002A-DF267AF803ED}"/>
              </a:ext>
            </a:extLst>
          </p:cNvPr>
          <p:cNvSpPr/>
          <p:nvPr/>
        </p:nvSpPr>
        <p:spPr>
          <a:xfrm>
            <a:off x="7000306" y="486850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713752A-3850-E5E8-2CE0-99AD6E258A77}"/>
              </a:ext>
            </a:extLst>
          </p:cNvPr>
          <p:cNvSpPr/>
          <p:nvPr/>
        </p:nvSpPr>
        <p:spPr>
          <a:xfrm>
            <a:off x="3925382" y="586029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DE93-E2EB-138E-AE8A-FF03FF019CAF}"/>
              </a:ext>
            </a:extLst>
          </p:cNvPr>
          <p:cNvSpPr txBox="1"/>
          <p:nvPr/>
        </p:nvSpPr>
        <p:spPr>
          <a:xfrm>
            <a:off x="3952310" y="58422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9B574DC-E0F9-798B-C846-9A153F418EC4}"/>
              </a:ext>
            </a:extLst>
          </p:cNvPr>
          <p:cNvSpPr/>
          <p:nvPr/>
        </p:nvSpPr>
        <p:spPr>
          <a:xfrm>
            <a:off x="3925382" y="486850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09028-9EE2-B634-4805-17D1F407C39B}"/>
              </a:ext>
            </a:extLst>
          </p:cNvPr>
          <p:cNvSpPr txBox="1"/>
          <p:nvPr/>
        </p:nvSpPr>
        <p:spPr>
          <a:xfrm>
            <a:off x="3983630" y="48626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0CAD83E-DC18-356A-0E0E-A1E8476CADD0}"/>
              </a:ext>
            </a:extLst>
          </p:cNvPr>
          <p:cNvSpPr/>
          <p:nvPr/>
        </p:nvSpPr>
        <p:spPr>
          <a:xfrm>
            <a:off x="3985493" y="377242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8FB35-13F1-8BF2-4278-36F93ED6538E}"/>
              </a:ext>
            </a:extLst>
          </p:cNvPr>
          <p:cNvSpPr txBox="1"/>
          <p:nvPr/>
        </p:nvSpPr>
        <p:spPr>
          <a:xfrm>
            <a:off x="4010558" y="37850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BCEA6D2-516E-A804-EEB4-9742162CA3EA}"/>
              </a:ext>
            </a:extLst>
          </p:cNvPr>
          <p:cNvSpPr/>
          <p:nvPr/>
        </p:nvSpPr>
        <p:spPr>
          <a:xfrm>
            <a:off x="2344598" y="585030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EA1C2C-5DDA-8C4D-9642-D49B7755CAFC}"/>
              </a:ext>
            </a:extLst>
          </p:cNvPr>
          <p:cNvSpPr txBox="1"/>
          <p:nvPr/>
        </p:nvSpPr>
        <p:spPr>
          <a:xfrm>
            <a:off x="2416204" y="58602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9CA912A-B089-AC41-2D70-7DDBF47BD930}"/>
              </a:ext>
            </a:extLst>
          </p:cNvPr>
          <p:cNvSpPr/>
          <p:nvPr/>
        </p:nvSpPr>
        <p:spPr>
          <a:xfrm>
            <a:off x="2344414" y="486850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D2903E-60DF-3EF5-AD86-E3E2BAB7363A}"/>
              </a:ext>
            </a:extLst>
          </p:cNvPr>
          <p:cNvSpPr txBox="1"/>
          <p:nvPr/>
        </p:nvSpPr>
        <p:spPr>
          <a:xfrm>
            <a:off x="2391123" y="48772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3A197A-8CAE-4BEB-9008-0575914D41B3}"/>
              </a:ext>
            </a:extLst>
          </p:cNvPr>
          <p:cNvSpPr/>
          <p:nvPr/>
        </p:nvSpPr>
        <p:spPr>
          <a:xfrm>
            <a:off x="2360931" y="377628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F9585D-9298-2AD3-130F-FE0C93977003}"/>
              </a:ext>
            </a:extLst>
          </p:cNvPr>
          <p:cNvCxnSpPr>
            <a:cxnSpLocks/>
            <a:stCxn id="4" idx="7"/>
            <a:endCxn id="40" idx="2"/>
          </p:cNvCxnSpPr>
          <p:nvPr/>
        </p:nvCxnSpPr>
        <p:spPr>
          <a:xfrm flipV="1">
            <a:off x="909198" y="3965317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A60DF63-3034-CAEC-DC04-2F394B095485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 flipV="1">
            <a:off x="2747793" y="396146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248FC57-9529-7B34-5596-5F774A396534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4372355" y="396146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65BB664-F716-383D-99F3-7D0D5A63D6D8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5801623" y="3976085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96C055F-7708-9D4E-E7B6-909214245809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965853" y="5057537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CF258C0-E6F1-5FB3-FDB4-09B2C7FE487B}"/>
              </a:ext>
            </a:extLst>
          </p:cNvPr>
          <p:cNvCxnSpPr>
            <a:cxnSpLocks/>
          </p:cNvCxnSpPr>
          <p:nvPr/>
        </p:nvCxnSpPr>
        <p:spPr>
          <a:xfrm flipV="1">
            <a:off x="2731276" y="503417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C0DC2CA-DAC3-B146-B909-476F7DDE52BC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312244" y="505753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7517BF6-846D-4E06-87D0-1D29D7B5156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5883079" y="5057535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FFD883-54CB-7095-D547-6F9AE74BCB50}"/>
              </a:ext>
            </a:extLst>
          </p:cNvPr>
          <p:cNvSpPr txBox="1"/>
          <p:nvPr/>
        </p:nvSpPr>
        <p:spPr>
          <a:xfrm>
            <a:off x="7075830" y="4846218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8B397E1-C5C1-3627-DC44-8863151D2377}"/>
              </a:ext>
            </a:extLst>
          </p:cNvPr>
          <p:cNvCxnSpPr>
            <a:cxnSpLocks/>
            <a:stCxn id="4" idx="5"/>
            <a:endCxn id="34" idx="1"/>
          </p:cNvCxnSpPr>
          <p:nvPr/>
        </p:nvCxnSpPr>
        <p:spPr>
          <a:xfrm>
            <a:off x="909198" y="5191204"/>
            <a:ext cx="1492055" cy="714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3CE7C21-BED7-6BA4-E95F-CAD166788F1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2731460" y="603934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28663EB-22B4-A34A-6B48-CBCD2A99A41F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4312244" y="6026883"/>
            <a:ext cx="1193922" cy="2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A7AC95A-5D30-7846-248D-78923A403BCA}"/>
              </a:ext>
            </a:extLst>
          </p:cNvPr>
          <p:cNvCxnSpPr>
            <a:cxnSpLocks/>
            <a:stCxn id="6" idx="6"/>
            <a:endCxn id="21" idx="3"/>
          </p:cNvCxnSpPr>
          <p:nvPr/>
        </p:nvCxnSpPr>
        <p:spPr>
          <a:xfrm flipV="1">
            <a:off x="5893028" y="5191202"/>
            <a:ext cx="1163933" cy="83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A9B4D73-4F53-8150-E8D0-D257D1B4E516}"/>
              </a:ext>
            </a:extLst>
          </p:cNvPr>
          <p:cNvCxnSpPr>
            <a:stCxn id="23" idx="0"/>
            <a:endCxn id="8" idx="3"/>
          </p:cNvCxnSpPr>
          <p:nvPr/>
        </p:nvCxnSpPr>
        <p:spPr>
          <a:xfrm flipV="1">
            <a:off x="4118813" y="519120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8197BF6-235B-2AB8-25D7-D213C6BCF337}"/>
              </a:ext>
            </a:extLst>
          </p:cNvPr>
          <p:cNvSpPr txBox="1"/>
          <p:nvPr/>
        </p:nvSpPr>
        <p:spPr>
          <a:xfrm>
            <a:off x="1284458" y="4093131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2C8CD-9F6C-8072-EED7-ED1A0D35CF0A}"/>
              </a:ext>
            </a:extLst>
          </p:cNvPr>
          <p:cNvSpPr txBox="1"/>
          <p:nvPr/>
        </p:nvSpPr>
        <p:spPr>
          <a:xfrm>
            <a:off x="3020262" y="3619859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D7AD93-B94F-403C-BE1C-B293CAC49076}"/>
              </a:ext>
            </a:extLst>
          </p:cNvPr>
          <p:cNvSpPr txBox="1"/>
          <p:nvPr/>
        </p:nvSpPr>
        <p:spPr>
          <a:xfrm>
            <a:off x="4570440" y="3586524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ED9412-6F5E-5ECB-0EF6-408110953B5D}"/>
              </a:ext>
            </a:extLst>
          </p:cNvPr>
          <p:cNvSpPr txBox="1"/>
          <p:nvPr/>
        </p:nvSpPr>
        <p:spPr>
          <a:xfrm>
            <a:off x="6227482" y="3945712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0F4A3-12D3-FAEC-5C90-3D4E43761A3C}"/>
              </a:ext>
            </a:extLst>
          </p:cNvPr>
          <p:cNvSpPr txBox="1"/>
          <p:nvPr/>
        </p:nvSpPr>
        <p:spPr>
          <a:xfrm>
            <a:off x="6377613" y="5618085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145938-BF3C-0548-9ED6-61ABD8756B3B}"/>
              </a:ext>
            </a:extLst>
          </p:cNvPr>
          <p:cNvSpPr txBox="1"/>
          <p:nvPr/>
        </p:nvSpPr>
        <p:spPr>
          <a:xfrm>
            <a:off x="4678016" y="605585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5C7703-7ACB-EC64-2ADF-5BD4EA1BEE0D}"/>
              </a:ext>
            </a:extLst>
          </p:cNvPr>
          <p:cNvSpPr txBox="1"/>
          <p:nvPr/>
        </p:nvSpPr>
        <p:spPr>
          <a:xfrm>
            <a:off x="3148311" y="603810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60F702-0DDF-AE93-D366-A0D686AD5066}"/>
              </a:ext>
            </a:extLst>
          </p:cNvPr>
          <p:cNvSpPr txBox="1"/>
          <p:nvPr/>
        </p:nvSpPr>
        <p:spPr>
          <a:xfrm>
            <a:off x="1247785" y="5595463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(15)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485028-5E42-0F84-FBDF-5E1D6F1BEF3A}"/>
              </a:ext>
            </a:extLst>
          </p:cNvPr>
          <p:cNvSpPr txBox="1"/>
          <p:nvPr/>
        </p:nvSpPr>
        <p:spPr>
          <a:xfrm>
            <a:off x="1366762" y="4729798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ABDA13-C5AE-BF22-1AC2-0C901A885C2A}"/>
              </a:ext>
            </a:extLst>
          </p:cNvPr>
          <p:cNvSpPr txBox="1"/>
          <p:nvPr/>
        </p:nvSpPr>
        <p:spPr>
          <a:xfrm>
            <a:off x="2943793" y="4697413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22E9D9-5782-6197-C655-9A440EE09CDF}"/>
              </a:ext>
            </a:extLst>
          </p:cNvPr>
          <p:cNvSpPr txBox="1"/>
          <p:nvPr/>
        </p:nvSpPr>
        <p:spPr>
          <a:xfrm>
            <a:off x="4478136" y="4714374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A98A91-32A7-CDFF-3C33-8C2A16B31CEC}"/>
              </a:ext>
            </a:extLst>
          </p:cNvPr>
          <p:cNvSpPr txBox="1"/>
          <p:nvPr/>
        </p:nvSpPr>
        <p:spPr>
          <a:xfrm>
            <a:off x="5975248" y="4739201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9E9140-0D67-2578-F840-83C9CF2B7BF8}"/>
              </a:ext>
            </a:extLst>
          </p:cNvPr>
          <p:cNvSpPr txBox="1"/>
          <p:nvPr/>
        </p:nvSpPr>
        <p:spPr>
          <a:xfrm>
            <a:off x="4734964" y="5477133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22645-55D0-6288-54FF-87D27B686B02}"/>
              </a:ext>
            </a:extLst>
          </p:cNvPr>
          <p:cNvSpPr txBox="1"/>
          <p:nvPr/>
        </p:nvSpPr>
        <p:spPr>
          <a:xfrm>
            <a:off x="2406928" y="37711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83596-BA56-E9AB-0B47-F5EBD3039C55}"/>
              </a:ext>
            </a:extLst>
          </p:cNvPr>
          <p:cNvSpPr txBox="1"/>
          <p:nvPr/>
        </p:nvSpPr>
        <p:spPr>
          <a:xfrm>
            <a:off x="5577082" y="58442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9C8DFB-E3FA-A737-46F8-616EA5460F34}"/>
              </a:ext>
            </a:extLst>
          </p:cNvPr>
          <p:cNvSpPr txBox="1"/>
          <p:nvPr/>
        </p:nvSpPr>
        <p:spPr>
          <a:xfrm>
            <a:off x="5562324" y="48772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F444B2-F79F-402C-A326-878D770E9402}"/>
              </a:ext>
            </a:extLst>
          </p:cNvPr>
          <p:cNvSpPr txBox="1"/>
          <p:nvPr/>
        </p:nvSpPr>
        <p:spPr>
          <a:xfrm>
            <a:off x="5465043" y="377679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cxnSp>
        <p:nvCxnSpPr>
          <p:cNvPr id="150" name="Прямая соединительная линия 149">
            <a:extLst>
              <a:ext uri="{FF2B5EF4-FFF2-40B4-BE49-F238E27FC236}">
                <a16:creationId xmlns:a16="http://schemas.microsoft.com/office/drawing/2014/main" id="{420D0B83-918C-D11A-2C7F-C3FC967F741E}"/>
              </a:ext>
            </a:extLst>
          </p:cNvPr>
          <p:cNvCxnSpPr>
            <a:cxnSpLocks/>
          </p:cNvCxnSpPr>
          <p:nvPr/>
        </p:nvCxnSpPr>
        <p:spPr>
          <a:xfrm>
            <a:off x="4372355" y="5595463"/>
            <a:ext cx="198085" cy="17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C57395C-1600-200B-CF29-6C802EA95B66}"/>
                  </a:ext>
                </a:extLst>
              </p:cNvPr>
              <p:cNvSpPr txBox="1"/>
              <p:nvPr/>
            </p:nvSpPr>
            <p:spPr>
              <a:xfrm>
                <a:off x="7975097" y="982450"/>
                <a:ext cx="384332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если при исследовании дуги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не был достигнут  сток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, то дугу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блокируем, а при дальнейшем исследовании дуг, выходящих из вершины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, просматриваем список, начиная с дуги, следующей за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C57395C-1600-200B-CF29-6C802EA95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7" y="982450"/>
                <a:ext cx="3843324" cy="2246769"/>
              </a:xfrm>
              <a:prstGeom prst="rect">
                <a:avLst/>
              </a:prstGeom>
              <a:blipFill>
                <a:blip r:embed="rId3"/>
                <a:stretch>
                  <a:fillRect l="-1585" t="-1355" b="-37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8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19" grpId="0" animBg="1"/>
      <p:bldP spid="21" grpId="0" animBg="1"/>
      <p:bldP spid="23" grpId="0" animBg="1"/>
      <p:bldP spid="24" grpId="0"/>
      <p:bldP spid="26" grpId="0" animBg="1"/>
      <p:bldP spid="27" grpId="0"/>
      <p:bldP spid="29" grpId="0" animBg="1"/>
      <p:bldP spid="32" grpId="0"/>
      <p:bldP spid="34" grpId="0" animBg="1"/>
      <p:bldP spid="36" grpId="0"/>
      <p:bldP spid="37" grpId="0" animBg="1"/>
      <p:bldP spid="39" grpId="0"/>
      <p:bldP spid="40" grpId="0" animBg="1"/>
      <p:bldP spid="5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49" grpId="0"/>
      <p:bldP spid="1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04C5E3E-81C9-E0D6-FA88-AEEBD2F39B7E}"/>
              </a:ext>
            </a:extLst>
          </p:cNvPr>
          <p:cNvSpPr/>
          <p:nvPr/>
        </p:nvSpPr>
        <p:spPr>
          <a:xfrm>
            <a:off x="1832057" y="201523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B643-3197-C5B9-9343-B4F276393F21}"/>
              </a:ext>
            </a:extLst>
          </p:cNvPr>
          <p:cNvSpPr txBox="1"/>
          <p:nvPr/>
        </p:nvSpPr>
        <p:spPr>
          <a:xfrm>
            <a:off x="1908449" y="2002044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CCA2FAA-4C05-AA5D-837C-3A359B844719}"/>
              </a:ext>
            </a:extLst>
          </p:cNvPr>
          <p:cNvSpPr/>
          <p:nvPr/>
        </p:nvSpPr>
        <p:spPr>
          <a:xfrm>
            <a:off x="6759232" y="298458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54040FC-551E-0397-9E8F-643734AE1A68}"/>
              </a:ext>
            </a:extLst>
          </p:cNvPr>
          <p:cNvSpPr/>
          <p:nvPr/>
        </p:nvSpPr>
        <p:spPr>
          <a:xfrm>
            <a:off x="6749283" y="201523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AF33F0-87D6-86A7-2E85-8F2C74439387}"/>
              </a:ext>
            </a:extLst>
          </p:cNvPr>
          <p:cNvSpPr/>
          <p:nvPr/>
        </p:nvSpPr>
        <p:spPr>
          <a:xfrm>
            <a:off x="6667827" y="93378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7811AC-5F6E-11B8-002A-DF267AF803ED}"/>
              </a:ext>
            </a:extLst>
          </p:cNvPr>
          <p:cNvSpPr/>
          <p:nvPr/>
        </p:nvSpPr>
        <p:spPr>
          <a:xfrm>
            <a:off x="8253372" y="201523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713752A-3850-E5E8-2CE0-99AD6E258A77}"/>
              </a:ext>
            </a:extLst>
          </p:cNvPr>
          <p:cNvSpPr/>
          <p:nvPr/>
        </p:nvSpPr>
        <p:spPr>
          <a:xfrm>
            <a:off x="5178448" y="300702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DE93-E2EB-138E-AE8A-FF03FF019CAF}"/>
              </a:ext>
            </a:extLst>
          </p:cNvPr>
          <p:cNvSpPr txBox="1"/>
          <p:nvPr/>
        </p:nvSpPr>
        <p:spPr>
          <a:xfrm>
            <a:off x="5205376" y="29889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9B574DC-E0F9-798B-C846-9A153F418EC4}"/>
              </a:ext>
            </a:extLst>
          </p:cNvPr>
          <p:cNvSpPr/>
          <p:nvPr/>
        </p:nvSpPr>
        <p:spPr>
          <a:xfrm>
            <a:off x="5178448" y="201523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09028-9EE2-B634-4805-17D1F407C39B}"/>
              </a:ext>
            </a:extLst>
          </p:cNvPr>
          <p:cNvSpPr txBox="1"/>
          <p:nvPr/>
        </p:nvSpPr>
        <p:spPr>
          <a:xfrm>
            <a:off x="5236696" y="200934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0CAD83E-DC18-356A-0E0E-A1E8476CADD0}"/>
              </a:ext>
            </a:extLst>
          </p:cNvPr>
          <p:cNvSpPr/>
          <p:nvPr/>
        </p:nvSpPr>
        <p:spPr>
          <a:xfrm>
            <a:off x="5238559" y="91915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8FB35-13F1-8BF2-4278-36F93ED6538E}"/>
              </a:ext>
            </a:extLst>
          </p:cNvPr>
          <p:cNvSpPr txBox="1"/>
          <p:nvPr/>
        </p:nvSpPr>
        <p:spPr>
          <a:xfrm>
            <a:off x="5263624" y="9317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BCEA6D2-516E-A804-EEB4-9742162CA3EA}"/>
              </a:ext>
            </a:extLst>
          </p:cNvPr>
          <p:cNvSpPr/>
          <p:nvPr/>
        </p:nvSpPr>
        <p:spPr>
          <a:xfrm>
            <a:off x="3597664" y="299704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EA1C2C-5DDA-8C4D-9642-D49B7755CAFC}"/>
              </a:ext>
            </a:extLst>
          </p:cNvPr>
          <p:cNvSpPr txBox="1"/>
          <p:nvPr/>
        </p:nvSpPr>
        <p:spPr>
          <a:xfrm>
            <a:off x="3669270" y="30070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9CA912A-B089-AC41-2D70-7DDBF47BD930}"/>
              </a:ext>
            </a:extLst>
          </p:cNvPr>
          <p:cNvSpPr/>
          <p:nvPr/>
        </p:nvSpPr>
        <p:spPr>
          <a:xfrm>
            <a:off x="3597480" y="201523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D2903E-60DF-3EF5-AD86-E3E2BAB7363A}"/>
              </a:ext>
            </a:extLst>
          </p:cNvPr>
          <p:cNvSpPr txBox="1"/>
          <p:nvPr/>
        </p:nvSpPr>
        <p:spPr>
          <a:xfrm>
            <a:off x="3644189" y="202397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3A197A-8CAE-4BEB-9008-0575914D41B3}"/>
              </a:ext>
            </a:extLst>
          </p:cNvPr>
          <p:cNvSpPr/>
          <p:nvPr/>
        </p:nvSpPr>
        <p:spPr>
          <a:xfrm>
            <a:off x="3613997" y="92301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F9585D-9298-2AD3-130F-FE0C93977003}"/>
              </a:ext>
            </a:extLst>
          </p:cNvPr>
          <p:cNvCxnSpPr>
            <a:cxnSpLocks/>
            <a:stCxn id="4" idx="7"/>
            <a:endCxn id="40" idx="2"/>
          </p:cNvCxnSpPr>
          <p:nvPr/>
        </p:nvCxnSpPr>
        <p:spPr>
          <a:xfrm flipV="1">
            <a:off x="2162264" y="1112050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A60DF63-3034-CAEC-DC04-2F394B095485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 flipV="1">
            <a:off x="4000859" y="1108193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248FC57-9529-7B34-5596-5F774A396534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5625421" y="1108193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65BB664-F716-383D-99F3-7D0D5A63D6D8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7054689" y="1122818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96C055F-7708-9D4E-E7B6-909214245809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2218919" y="2204270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CF258C0-E6F1-5FB3-FDB4-09B2C7FE487B}"/>
              </a:ext>
            </a:extLst>
          </p:cNvPr>
          <p:cNvCxnSpPr>
            <a:cxnSpLocks/>
          </p:cNvCxnSpPr>
          <p:nvPr/>
        </p:nvCxnSpPr>
        <p:spPr>
          <a:xfrm flipV="1">
            <a:off x="3984342" y="2180906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C0DC2CA-DAC3-B146-B909-476F7DDE52BC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5565310" y="2204268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7517BF6-846D-4E06-87D0-1D29D7B5156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7136145" y="2204268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FFD883-54CB-7095-D547-6F9AE74BCB50}"/>
              </a:ext>
            </a:extLst>
          </p:cNvPr>
          <p:cNvSpPr txBox="1"/>
          <p:nvPr/>
        </p:nvSpPr>
        <p:spPr>
          <a:xfrm>
            <a:off x="8328896" y="1992951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8B397E1-C5C1-3627-DC44-8863151D2377}"/>
              </a:ext>
            </a:extLst>
          </p:cNvPr>
          <p:cNvCxnSpPr>
            <a:cxnSpLocks/>
            <a:stCxn id="4" idx="5"/>
            <a:endCxn id="34" idx="1"/>
          </p:cNvCxnSpPr>
          <p:nvPr/>
        </p:nvCxnSpPr>
        <p:spPr>
          <a:xfrm>
            <a:off x="2162264" y="2337937"/>
            <a:ext cx="1492055" cy="714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3CE7C21-BED7-6BA4-E95F-CAD166788F1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3984526" y="3186077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28663EB-22B4-A34A-6B48-CBCD2A99A41F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5565310" y="3173616"/>
            <a:ext cx="1193922" cy="2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A7AC95A-5D30-7846-248D-78923A403BCA}"/>
              </a:ext>
            </a:extLst>
          </p:cNvPr>
          <p:cNvCxnSpPr>
            <a:cxnSpLocks/>
            <a:stCxn id="6" idx="6"/>
            <a:endCxn id="21" idx="3"/>
          </p:cNvCxnSpPr>
          <p:nvPr/>
        </p:nvCxnSpPr>
        <p:spPr>
          <a:xfrm flipV="1">
            <a:off x="7146094" y="2337935"/>
            <a:ext cx="1163933" cy="83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A9B4D73-4F53-8150-E8D0-D257D1B4E516}"/>
              </a:ext>
            </a:extLst>
          </p:cNvPr>
          <p:cNvCxnSpPr>
            <a:stCxn id="23" idx="0"/>
            <a:endCxn id="8" idx="3"/>
          </p:cNvCxnSpPr>
          <p:nvPr/>
        </p:nvCxnSpPr>
        <p:spPr>
          <a:xfrm flipV="1">
            <a:off x="5371879" y="2337935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8197BF6-235B-2AB8-25D7-D213C6BCF337}"/>
              </a:ext>
            </a:extLst>
          </p:cNvPr>
          <p:cNvSpPr txBox="1"/>
          <p:nvPr/>
        </p:nvSpPr>
        <p:spPr>
          <a:xfrm>
            <a:off x="2537524" y="1239864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2C8CD-9F6C-8072-EED7-ED1A0D35CF0A}"/>
              </a:ext>
            </a:extLst>
          </p:cNvPr>
          <p:cNvSpPr txBox="1"/>
          <p:nvPr/>
        </p:nvSpPr>
        <p:spPr>
          <a:xfrm>
            <a:off x="4273328" y="766592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D7AD93-B94F-403C-BE1C-B293CAC49076}"/>
              </a:ext>
            </a:extLst>
          </p:cNvPr>
          <p:cNvSpPr txBox="1"/>
          <p:nvPr/>
        </p:nvSpPr>
        <p:spPr>
          <a:xfrm>
            <a:off x="5823506" y="733257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ED9412-6F5E-5ECB-0EF6-408110953B5D}"/>
              </a:ext>
            </a:extLst>
          </p:cNvPr>
          <p:cNvSpPr txBox="1"/>
          <p:nvPr/>
        </p:nvSpPr>
        <p:spPr>
          <a:xfrm>
            <a:off x="7480548" y="1092445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0F4A3-12D3-FAEC-5C90-3D4E43761A3C}"/>
              </a:ext>
            </a:extLst>
          </p:cNvPr>
          <p:cNvSpPr txBox="1"/>
          <p:nvPr/>
        </p:nvSpPr>
        <p:spPr>
          <a:xfrm>
            <a:off x="7630679" y="276481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145938-BF3C-0548-9ED6-61ABD8756B3B}"/>
              </a:ext>
            </a:extLst>
          </p:cNvPr>
          <p:cNvSpPr txBox="1"/>
          <p:nvPr/>
        </p:nvSpPr>
        <p:spPr>
          <a:xfrm>
            <a:off x="5931082" y="3202589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5C7703-7ACB-EC64-2ADF-5BD4EA1BEE0D}"/>
              </a:ext>
            </a:extLst>
          </p:cNvPr>
          <p:cNvSpPr txBox="1"/>
          <p:nvPr/>
        </p:nvSpPr>
        <p:spPr>
          <a:xfrm>
            <a:off x="4401377" y="3184839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60F702-0DDF-AE93-D366-A0D686AD5066}"/>
              </a:ext>
            </a:extLst>
          </p:cNvPr>
          <p:cNvSpPr txBox="1"/>
          <p:nvPr/>
        </p:nvSpPr>
        <p:spPr>
          <a:xfrm>
            <a:off x="2500851" y="2742196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(15)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485028-5E42-0F84-FBDF-5E1D6F1BEF3A}"/>
              </a:ext>
            </a:extLst>
          </p:cNvPr>
          <p:cNvSpPr txBox="1"/>
          <p:nvPr/>
        </p:nvSpPr>
        <p:spPr>
          <a:xfrm>
            <a:off x="2619828" y="1876531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ABDA13-C5AE-BF22-1AC2-0C901A885C2A}"/>
              </a:ext>
            </a:extLst>
          </p:cNvPr>
          <p:cNvSpPr txBox="1"/>
          <p:nvPr/>
        </p:nvSpPr>
        <p:spPr>
          <a:xfrm>
            <a:off x="4196859" y="184414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22E9D9-5782-6197-C655-9A440EE09CDF}"/>
              </a:ext>
            </a:extLst>
          </p:cNvPr>
          <p:cNvSpPr txBox="1"/>
          <p:nvPr/>
        </p:nvSpPr>
        <p:spPr>
          <a:xfrm>
            <a:off x="5731202" y="1861107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A98A91-32A7-CDFF-3C33-8C2A16B31CEC}"/>
              </a:ext>
            </a:extLst>
          </p:cNvPr>
          <p:cNvSpPr txBox="1"/>
          <p:nvPr/>
        </p:nvSpPr>
        <p:spPr>
          <a:xfrm>
            <a:off x="7228314" y="1885934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9E9140-0D67-2578-F840-83C9CF2B7BF8}"/>
              </a:ext>
            </a:extLst>
          </p:cNvPr>
          <p:cNvSpPr txBox="1"/>
          <p:nvPr/>
        </p:nvSpPr>
        <p:spPr>
          <a:xfrm>
            <a:off x="5988030" y="2623866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22645-55D0-6288-54FF-87D27B686B02}"/>
              </a:ext>
            </a:extLst>
          </p:cNvPr>
          <p:cNvSpPr txBox="1"/>
          <p:nvPr/>
        </p:nvSpPr>
        <p:spPr>
          <a:xfrm>
            <a:off x="3659994" y="9179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83596-BA56-E9AB-0B47-F5EBD3039C55}"/>
              </a:ext>
            </a:extLst>
          </p:cNvPr>
          <p:cNvSpPr txBox="1"/>
          <p:nvPr/>
        </p:nvSpPr>
        <p:spPr>
          <a:xfrm>
            <a:off x="6830148" y="29909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9C8DFB-E3FA-A737-46F8-616EA5460F34}"/>
              </a:ext>
            </a:extLst>
          </p:cNvPr>
          <p:cNvSpPr txBox="1"/>
          <p:nvPr/>
        </p:nvSpPr>
        <p:spPr>
          <a:xfrm>
            <a:off x="6815390" y="202397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F444B2-F79F-402C-A326-878D770E9402}"/>
              </a:ext>
            </a:extLst>
          </p:cNvPr>
          <p:cNvSpPr txBox="1"/>
          <p:nvPr/>
        </p:nvSpPr>
        <p:spPr>
          <a:xfrm>
            <a:off x="6718109" y="923526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2B3F0-1CF5-126B-9E9F-5D7408EE5A3E}"/>
              </a:ext>
            </a:extLst>
          </p:cNvPr>
          <p:cNvSpPr txBox="1"/>
          <p:nvPr/>
        </p:nvSpPr>
        <p:spPr>
          <a:xfrm>
            <a:off x="298450" y="82807"/>
            <a:ext cx="109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Блокирующий поток для слоистой сети на 1-ой фазе построен. Величина блокирующего потока – 5+10+15=30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260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19" grpId="0" animBg="1"/>
      <p:bldP spid="21" grpId="0" animBg="1"/>
      <p:bldP spid="23" grpId="0" animBg="1"/>
      <p:bldP spid="24" grpId="0"/>
      <p:bldP spid="26" grpId="0" animBg="1"/>
      <p:bldP spid="27" grpId="0"/>
      <p:bldP spid="29" grpId="0" animBg="1"/>
      <p:bldP spid="32" grpId="0"/>
      <p:bldP spid="34" grpId="0" animBg="1"/>
      <p:bldP spid="36" grpId="0"/>
      <p:bldP spid="37" grpId="0" animBg="1"/>
      <p:bldP spid="39" grpId="0"/>
      <p:bldP spid="40" grpId="0" animBg="1"/>
      <p:bldP spid="5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04C5E3E-81C9-E0D6-FA88-AEEBD2F39B7E}"/>
              </a:ext>
            </a:extLst>
          </p:cNvPr>
          <p:cNvSpPr/>
          <p:nvPr/>
        </p:nvSpPr>
        <p:spPr>
          <a:xfrm>
            <a:off x="2267455" y="25486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B643-3197-C5B9-9343-B4F276393F21}"/>
              </a:ext>
            </a:extLst>
          </p:cNvPr>
          <p:cNvSpPr txBox="1"/>
          <p:nvPr/>
        </p:nvSpPr>
        <p:spPr>
          <a:xfrm>
            <a:off x="2343847" y="2535421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CCA2FAA-4C05-AA5D-837C-3A359B844719}"/>
              </a:ext>
            </a:extLst>
          </p:cNvPr>
          <p:cNvSpPr/>
          <p:nvPr/>
        </p:nvSpPr>
        <p:spPr>
          <a:xfrm>
            <a:off x="7194630" y="351795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54040FC-551E-0397-9E8F-643734AE1A68}"/>
              </a:ext>
            </a:extLst>
          </p:cNvPr>
          <p:cNvSpPr/>
          <p:nvPr/>
        </p:nvSpPr>
        <p:spPr>
          <a:xfrm>
            <a:off x="7184681" y="254861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AF33F0-87D6-86A7-2E85-8F2C74439387}"/>
              </a:ext>
            </a:extLst>
          </p:cNvPr>
          <p:cNvSpPr/>
          <p:nvPr/>
        </p:nvSpPr>
        <p:spPr>
          <a:xfrm>
            <a:off x="7103225" y="146716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7811AC-5F6E-11B8-002A-DF267AF803ED}"/>
              </a:ext>
            </a:extLst>
          </p:cNvPr>
          <p:cNvSpPr/>
          <p:nvPr/>
        </p:nvSpPr>
        <p:spPr>
          <a:xfrm>
            <a:off x="8688770" y="254861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713752A-3850-E5E8-2CE0-99AD6E258A77}"/>
              </a:ext>
            </a:extLst>
          </p:cNvPr>
          <p:cNvSpPr/>
          <p:nvPr/>
        </p:nvSpPr>
        <p:spPr>
          <a:xfrm>
            <a:off x="5613846" y="354040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DE93-E2EB-138E-AE8A-FF03FF019CAF}"/>
              </a:ext>
            </a:extLst>
          </p:cNvPr>
          <p:cNvSpPr txBox="1"/>
          <p:nvPr/>
        </p:nvSpPr>
        <p:spPr>
          <a:xfrm>
            <a:off x="5640774" y="35223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9B574DC-E0F9-798B-C846-9A153F418EC4}"/>
              </a:ext>
            </a:extLst>
          </p:cNvPr>
          <p:cNvSpPr/>
          <p:nvPr/>
        </p:nvSpPr>
        <p:spPr>
          <a:xfrm>
            <a:off x="5613846" y="254861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09028-9EE2-B634-4805-17D1F407C39B}"/>
              </a:ext>
            </a:extLst>
          </p:cNvPr>
          <p:cNvSpPr txBox="1"/>
          <p:nvPr/>
        </p:nvSpPr>
        <p:spPr>
          <a:xfrm>
            <a:off x="5672094" y="25427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0CAD83E-DC18-356A-0E0E-A1E8476CADD0}"/>
              </a:ext>
            </a:extLst>
          </p:cNvPr>
          <p:cNvSpPr/>
          <p:nvPr/>
        </p:nvSpPr>
        <p:spPr>
          <a:xfrm>
            <a:off x="5673957" y="145253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8FB35-13F1-8BF2-4278-36F93ED6538E}"/>
              </a:ext>
            </a:extLst>
          </p:cNvPr>
          <p:cNvSpPr txBox="1"/>
          <p:nvPr/>
        </p:nvSpPr>
        <p:spPr>
          <a:xfrm>
            <a:off x="5699022" y="146512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BCEA6D2-516E-A804-EEB4-9742162CA3EA}"/>
              </a:ext>
            </a:extLst>
          </p:cNvPr>
          <p:cNvSpPr/>
          <p:nvPr/>
        </p:nvSpPr>
        <p:spPr>
          <a:xfrm>
            <a:off x="4033062" y="353041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EA1C2C-5DDA-8C4D-9642-D49B7755CAFC}"/>
              </a:ext>
            </a:extLst>
          </p:cNvPr>
          <p:cNvSpPr txBox="1"/>
          <p:nvPr/>
        </p:nvSpPr>
        <p:spPr>
          <a:xfrm>
            <a:off x="4104668" y="35404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9CA912A-B089-AC41-2D70-7DDBF47BD930}"/>
              </a:ext>
            </a:extLst>
          </p:cNvPr>
          <p:cNvSpPr/>
          <p:nvPr/>
        </p:nvSpPr>
        <p:spPr>
          <a:xfrm>
            <a:off x="4032878" y="25486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D2903E-60DF-3EF5-AD86-E3E2BAB7363A}"/>
              </a:ext>
            </a:extLst>
          </p:cNvPr>
          <p:cNvSpPr txBox="1"/>
          <p:nvPr/>
        </p:nvSpPr>
        <p:spPr>
          <a:xfrm>
            <a:off x="4079587" y="25573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3A197A-8CAE-4BEB-9008-0575914D41B3}"/>
              </a:ext>
            </a:extLst>
          </p:cNvPr>
          <p:cNvSpPr/>
          <p:nvPr/>
        </p:nvSpPr>
        <p:spPr>
          <a:xfrm>
            <a:off x="4049395" y="145639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F9585D-9298-2AD3-130F-FE0C93977003}"/>
              </a:ext>
            </a:extLst>
          </p:cNvPr>
          <p:cNvCxnSpPr>
            <a:cxnSpLocks/>
            <a:stCxn id="4" idx="7"/>
            <a:endCxn id="40" idx="2"/>
          </p:cNvCxnSpPr>
          <p:nvPr/>
        </p:nvCxnSpPr>
        <p:spPr>
          <a:xfrm flipV="1">
            <a:off x="2597662" y="1645427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A60DF63-3034-CAEC-DC04-2F394B095485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 flipV="1">
            <a:off x="4436257" y="164157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248FC57-9529-7B34-5596-5F774A396534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6060819" y="164157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65BB664-F716-383D-99F3-7D0D5A63D6D8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7490087" y="1656195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96C055F-7708-9D4E-E7B6-909214245809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2654317" y="2737647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CF258C0-E6F1-5FB3-FDB4-09B2C7FE487B}"/>
              </a:ext>
            </a:extLst>
          </p:cNvPr>
          <p:cNvCxnSpPr>
            <a:cxnSpLocks/>
          </p:cNvCxnSpPr>
          <p:nvPr/>
        </p:nvCxnSpPr>
        <p:spPr>
          <a:xfrm flipV="1">
            <a:off x="4419740" y="271428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C0DC2CA-DAC3-B146-B909-476F7DDE52BC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6000708" y="273764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7517BF6-846D-4E06-87D0-1D29D7B5156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7571543" y="2737645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FFD883-54CB-7095-D547-6F9AE74BCB50}"/>
              </a:ext>
            </a:extLst>
          </p:cNvPr>
          <p:cNvSpPr txBox="1"/>
          <p:nvPr/>
        </p:nvSpPr>
        <p:spPr>
          <a:xfrm>
            <a:off x="8764294" y="2526328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8B397E1-C5C1-3627-DC44-8863151D2377}"/>
              </a:ext>
            </a:extLst>
          </p:cNvPr>
          <p:cNvCxnSpPr>
            <a:cxnSpLocks/>
            <a:stCxn id="4" idx="5"/>
            <a:endCxn id="34" idx="1"/>
          </p:cNvCxnSpPr>
          <p:nvPr/>
        </p:nvCxnSpPr>
        <p:spPr>
          <a:xfrm>
            <a:off x="2597662" y="2871314"/>
            <a:ext cx="1492055" cy="714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3CE7C21-BED7-6BA4-E95F-CAD166788F1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4419924" y="371945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28663EB-22B4-A34A-6B48-CBCD2A99A41F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6000708" y="3706993"/>
            <a:ext cx="1193922" cy="2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A7AC95A-5D30-7846-248D-78923A403BCA}"/>
              </a:ext>
            </a:extLst>
          </p:cNvPr>
          <p:cNvCxnSpPr>
            <a:cxnSpLocks/>
            <a:stCxn id="6" idx="6"/>
            <a:endCxn id="21" idx="3"/>
          </p:cNvCxnSpPr>
          <p:nvPr/>
        </p:nvCxnSpPr>
        <p:spPr>
          <a:xfrm flipV="1">
            <a:off x="7581492" y="2871312"/>
            <a:ext cx="1163933" cy="83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A9B4D73-4F53-8150-E8D0-D257D1B4E516}"/>
              </a:ext>
            </a:extLst>
          </p:cNvPr>
          <p:cNvCxnSpPr>
            <a:stCxn id="23" idx="0"/>
            <a:endCxn id="8" idx="3"/>
          </p:cNvCxnSpPr>
          <p:nvPr/>
        </p:nvCxnSpPr>
        <p:spPr>
          <a:xfrm flipV="1">
            <a:off x="5807277" y="287131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8197BF6-235B-2AB8-25D7-D213C6BCF337}"/>
              </a:ext>
            </a:extLst>
          </p:cNvPr>
          <p:cNvSpPr txBox="1"/>
          <p:nvPr/>
        </p:nvSpPr>
        <p:spPr>
          <a:xfrm>
            <a:off x="2972922" y="1773241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2C8CD-9F6C-8072-EED7-ED1A0D35CF0A}"/>
              </a:ext>
            </a:extLst>
          </p:cNvPr>
          <p:cNvSpPr txBox="1"/>
          <p:nvPr/>
        </p:nvSpPr>
        <p:spPr>
          <a:xfrm>
            <a:off x="4708726" y="1299969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D7AD93-B94F-403C-BE1C-B293CAC49076}"/>
              </a:ext>
            </a:extLst>
          </p:cNvPr>
          <p:cNvSpPr txBox="1"/>
          <p:nvPr/>
        </p:nvSpPr>
        <p:spPr>
          <a:xfrm>
            <a:off x="6141818" y="1244473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ED9412-6F5E-5ECB-0EF6-408110953B5D}"/>
              </a:ext>
            </a:extLst>
          </p:cNvPr>
          <p:cNvSpPr txBox="1"/>
          <p:nvPr/>
        </p:nvSpPr>
        <p:spPr>
          <a:xfrm>
            <a:off x="7915946" y="1625822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0F4A3-12D3-FAEC-5C90-3D4E43761A3C}"/>
              </a:ext>
            </a:extLst>
          </p:cNvPr>
          <p:cNvSpPr txBox="1"/>
          <p:nvPr/>
        </p:nvSpPr>
        <p:spPr>
          <a:xfrm>
            <a:off x="8066077" y="3298195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145938-BF3C-0548-9ED6-61ABD8756B3B}"/>
              </a:ext>
            </a:extLst>
          </p:cNvPr>
          <p:cNvSpPr txBox="1"/>
          <p:nvPr/>
        </p:nvSpPr>
        <p:spPr>
          <a:xfrm>
            <a:off x="6366480" y="373596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5C7703-7ACB-EC64-2ADF-5BD4EA1BEE0D}"/>
              </a:ext>
            </a:extLst>
          </p:cNvPr>
          <p:cNvSpPr txBox="1"/>
          <p:nvPr/>
        </p:nvSpPr>
        <p:spPr>
          <a:xfrm>
            <a:off x="4836775" y="371821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60F702-0DDF-AE93-D366-A0D686AD5066}"/>
              </a:ext>
            </a:extLst>
          </p:cNvPr>
          <p:cNvSpPr txBox="1"/>
          <p:nvPr/>
        </p:nvSpPr>
        <p:spPr>
          <a:xfrm>
            <a:off x="2936249" y="3275573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(15)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485028-5E42-0F84-FBDF-5E1D6F1BEF3A}"/>
              </a:ext>
            </a:extLst>
          </p:cNvPr>
          <p:cNvSpPr txBox="1"/>
          <p:nvPr/>
        </p:nvSpPr>
        <p:spPr>
          <a:xfrm>
            <a:off x="3055226" y="2409908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ABDA13-C5AE-BF22-1AC2-0C901A885C2A}"/>
              </a:ext>
            </a:extLst>
          </p:cNvPr>
          <p:cNvSpPr txBox="1"/>
          <p:nvPr/>
        </p:nvSpPr>
        <p:spPr>
          <a:xfrm>
            <a:off x="4632257" y="2377523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22E9D9-5782-6197-C655-9A440EE09CDF}"/>
              </a:ext>
            </a:extLst>
          </p:cNvPr>
          <p:cNvSpPr txBox="1"/>
          <p:nvPr/>
        </p:nvSpPr>
        <p:spPr>
          <a:xfrm>
            <a:off x="6166600" y="2394484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A98A91-32A7-CDFF-3C33-8C2A16B31CEC}"/>
              </a:ext>
            </a:extLst>
          </p:cNvPr>
          <p:cNvSpPr txBox="1"/>
          <p:nvPr/>
        </p:nvSpPr>
        <p:spPr>
          <a:xfrm>
            <a:off x="7663712" y="2419311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9E9140-0D67-2578-F840-83C9CF2B7BF8}"/>
              </a:ext>
            </a:extLst>
          </p:cNvPr>
          <p:cNvSpPr txBox="1"/>
          <p:nvPr/>
        </p:nvSpPr>
        <p:spPr>
          <a:xfrm>
            <a:off x="6423428" y="3157243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22645-55D0-6288-54FF-87D27B686B02}"/>
              </a:ext>
            </a:extLst>
          </p:cNvPr>
          <p:cNvSpPr txBox="1"/>
          <p:nvPr/>
        </p:nvSpPr>
        <p:spPr>
          <a:xfrm>
            <a:off x="4095392" y="14513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83596-BA56-E9AB-0B47-F5EBD3039C55}"/>
              </a:ext>
            </a:extLst>
          </p:cNvPr>
          <p:cNvSpPr txBox="1"/>
          <p:nvPr/>
        </p:nvSpPr>
        <p:spPr>
          <a:xfrm>
            <a:off x="7265546" y="35243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9C8DFB-E3FA-A737-46F8-616EA5460F34}"/>
              </a:ext>
            </a:extLst>
          </p:cNvPr>
          <p:cNvSpPr txBox="1"/>
          <p:nvPr/>
        </p:nvSpPr>
        <p:spPr>
          <a:xfrm>
            <a:off x="7250788" y="25573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F444B2-F79F-402C-A326-878D770E9402}"/>
              </a:ext>
            </a:extLst>
          </p:cNvPr>
          <p:cNvSpPr txBox="1"/>
          <p:nvPr/>
        </p:nvSpPr>
        <p:spPr>
          <a:xfrm>
            <a:off x="7153507" y="145690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2B3F0-1CF5-126B-9E9F-5D7408EE5A3E}"/>
              </a:ext>
            </a:extLst>
          </p:cNvPr>
          <p:cNvSpPr txBox="1"/>
          <p:nvPr/>
        </p:nvSpPr>
        <p:spPr>
          <a:xfrm>
            <a:off x="220088" y="294318"/>
            <a:ext cx="4649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Блокирующий поток найден. </a:t>
            </a:r>
          </a:p>
          <a:p>
            <a:r>
              <a:rPr lang="ru-RU" dirty="0"/>
              <a:t>Величина </a:t>
            </a:r>
            <a:r>
              <a:rPr lang="ru-RU"/>
              <a:t>блокирующего потока: 5+10+15=30</a:t>
            </a:r>
            <a:endParaRPr lang="ru-BY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6F89-AABF-807E-E809-99CB96569D29}"/>
              </a:ext>
            </a:extLst>
          </p:cNvPr>
          <p:cNvSpPr txBox="1"/>
          <p:nvPr/>
        </p:nvSpPr>
        <p:spPr>
          <a:xfrm>
            <a:off x="257814" y="5085100"/>
            <a:ext cx="886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Корректируем по блокирующему потоку сеть остаточных пропускных способностей.</a:t>
            </a:r>
            <a:endParaRPr lang="ru-BY" dirty="0"/>
          </a:p>
        </p:txBody>
      </p: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48CA1E1B-BB35-16C6-B322-9CD740787C9E}"/>
              </a:ext>
            </a:extLst>
          </p:cNvPr>
          <p:cNvCxnSpPr>
            <a:cxnSpLocks/>
          </p:cNvCxnSpPr>
          <p:nvPr/>
        </p:nvCxnSpPr>
        <p:spPr>
          <a:xfrm flipV="1">
            <a:off x="4207028" y="1830716"/>
            <a:ext cx="16517" cy="7141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0110FD07-4F94-EFDD-3B9D-E4BE238254D2}"/>
              </a:ext>
            </a:extLst>
          </p:cNvPr>
          <p:cNvCxnSpPr>
            <a:cxnSpLocks/>
          </p:cNvCxnSpPr>
          <p:nvPr/>
        </p:nvCxnSpPr>
        <p:spPr>
          <a:xfrm flipH="1">
            <a:off x="5778486" y="1843878"/>
            <a:ext cx="44451" cy="71211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BCAC1B-C491-B724-8999-E63F45EC552F}"/>
              </a:ext>
            </a:extLst>
          </p:cNvPr>
          <p:cNvCxnSpPr/>
          <p:nvPr/>
        </p:nvCxnSpPr>
        <p:spPr>
          <a:xfrm flipH="1" flipV="1">
            <a:off x="6042317" y="1645567"/>
            <a:ext cx="1317293" cy="9070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4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04C5E3E-81C9-E0D6-FA88-AEEBD2F39B7E}"/>
              </a:ext>
            </a:extLst>
          </p:cNvPr>
          <p:cNvSpPr/>
          <p:nvPr/>
        </p:nvSpPr>
        <p:spPr>
          <a:xfrm>
            <a:off x="557001" y="127004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B643-3197-C5B9-9343-B4F276393F21}"/>
              </a:ext>
            </a:extLst>
          </p:cNvPr>
          <p:cNvSpPr txBox="1"/>
          <p:nvPr/>
        </p:nvSpPr>
        <p:spPr>
          <a:xfrm>
            <a:off x="633393" y="1256853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CCA2FAA-4C05-AA5D-837C-3A359B844719}"/>
              </a:ext>
            </a:extLst>
          </p:cNvPr>
          <p:cNvSpPr/>
          <p:nvPr/>
        </p:nvSpPr>
        <p:spPr>
          <a:xfrm>
            <a:off x="5484176" y="223939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54040FC-551E-0397-9E8F-643734AE1A68}"/>
              </a:ext>
            </a:extLst>
          </p:cNvPr>
          <p:cNvSpPr/>
          <p:nvPr/>
        </p:nvSpPr>
        <p:spPr>
          <a:xfrm>
            <a:off x="5474227" y="127004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AF33F0-87D6-86A7-2E85-8F2C74439387}"/>
              </a:ext>
            </a:extLst>
          </p:cNvPr>
          <p:cNvSpPr/>
          <p:nvPr/>
        </p:nvSpPr>
        <p:spPr>
          <a:xfrm>
            <a:off x="5392771" y="18859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7811AC-5F6E-11B8-002A-DF267AF803ED}"/>
              </a:ext>
            </a:extLst>
          </p:cNvPr>
          <p:cNvSpPr/>
          <p:nvPr/>
        </p:nvSpPr>
        <p:spPr>
          <a:xfrm>
            <a:off x="6978316" y="127004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713752A-3850-E5E8-2CE0-99AD6E258A77}"/>
              </a:ext>
            </a:extLst>
          </p:cNvPr>
          <p:cNvSpPr/>
          <p:nvPr/>
        </p:nvSpPr>
        <p:spPr>
          <a:xfrm>
            <a:off x="3903392" y="226183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DE93-E2EB-138E-AE8A-FF03FF019CAF}"/>
              </a:ext>
            </a:extLst>
          </p:cNvPr>
          <p:cNvSpPr txBox="1"/>
          <p:nvPr/>
        </p:nvSpPr>
        <p:spPr>
          <a:xfrm>
            <a:off x="3930320" y="22437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9B574DC-E0F9-798B-C846-9A153F418EC4}"/>
              </a:ext>
            </a:extLst>
          </p:cNvPr>
          <p:cNvSpPr/>
          <p:nvPr/>
        </p:nvSpPr>
        <p:spPr>
          <a:xfrm>
            <a:off x="3903392" y="127004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09028-9EE2-B634-4805-17D1F407C39B}"/>
              </a:ext>
            </a:extLst>
          </p:cNvPr>
          <p:cNvSpPr txBox="1"/>
          <p:nvPr/>
        </p:nvSpPr>
        <p:spPr>
          <a:xfrm>
            <a:off x="3961640" y="1264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0CAD83E-DC18-356A-0E0E-A1E8476CADD0}"/>
              </a:ext>
            </a:extLst>
          </p:cNvPr>
          <p:cNvSpPr/>
          <p:nvPr/>
        </p:nvSpPr>
        <p:spPr>
          <a:xfrm>
            <a:off x="3963503" y="17396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8FB35-13F1-8BF2-4278-36F93ED6538E}"/>
              </a:ext>
            </a:extLst>
          </p:cNvPr>
          <p:cNvSpPr txBox="1"/>
          <p:nvPr/>
        </p:nvSpPr>
        <p:spPr>
          <a:xfrm>
            <a:off x="3988568" y="186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BCEA6D2-516E-A804-EEB4-9742162CA3EA}"/>
              </a:ext>
            </a:extLst>
          </p:cNvPr>
          <p:cNvSpPr/>
          <p:nvPr/>
        </p:nvSpPr>
        <p:spPr>
          <a:xfrm>
            <a:off x="2322608" y="225185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EA1C2C-5DDA-8C4D-9642-D49B7755CAFC}"/>
              </a:ext>
            </a:extLst>
          </p:cNvPr>
          <p:cNvSpPr txBox="1"/>
          <p:nvPr/>
        </p:nvSpPr>
        <p:spPr>
          <a:xfrm>
            <a:off x="2394214" y="22618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9CA912A-B089-AC41-2D70-7DDBF47BD930}"/>
              </a:ext>
            </a:extLst>
          </p:cNvPr>
          <p:cNvSpPr/>
          <p:nvPr/>
        </p:nvSpPr>
        <p:spPr>
          <a:xfrm>
            <a:off x="2322424" y="127004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D2903E-60DF-3EF5-AD86-E3E2BAB7363A}"/>
              </a:ext>
            </a:extLst>
          </p:cNvPr>
          <p:cNvSpPr txBox="1"/>
          <p:nvPr/>
        </p:nvSpPr>
        <p:spPr>
          <a:xfrm>
            <a:off x="2369133" y="12787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3A197A-8CAE-4BEB-9008-0575914D41B3}"/>
              </a:ext>
            </a:extLst>
          </p:cNvPr>
          <p:cNvSpPr/>
          <p:nvPr/>
        </p:nvSpPr>
        <p:spPr>
          <a:xfrm>
            <a:off x="2338941" y="17782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F9585D-9298-2AD3-130F-FE0C93977003}"/>
              </a:ext>
            </a:extLst>
          </p:cNvPr>
          <p:cNvCxnSpPr>
            <a:cxnSpLocks/>
            <a:stCxn id="4" idx="7"/>
            <a:endCxn id="40" idx="2"/>
          </p:cNvCxnSpPr>
          <p:nvPr/>
        </p:nvCxnSpPr>
        <p:spPr>
          <a:xfrm flipV="1">
            <a:off x="887208" y="366859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A60DF63-3034-CAEC-DC04-2F394B095485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 flipV="1">
            <a:off x="2725803" y="363002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248FC57-9529-7B34-5596-5F774A396534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4350365" y="363002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65BB664-F716-383D-99F3-7D0D5A63D6D8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5779633" y="377627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96C055F-7708-9D4E-E7B6-909214245809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943863" y="1459079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CF258C0-E6F1-5FB3-FDB4-09B2C7FE487B}"/>
              </a:ext>
            </a:extLst>
          </p:cNvPr>
          <p:cNvCxnSpPr>
            <a:cxnSpLocks/>
          </p:cNvCxnSpPr>
          <p:nvPr/>
        </p:nvCxnSpPr>
        <p:spPr>
          <a:xfrm flipV="1">
            <a:off x="2709286" y="1435715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C0DC2CA-DAC3-B146-B909-476F7DDE52BC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290254" y="1459077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7517BF6-846D-4E06-87D0-1D29D7B5156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5861089" y="1459077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FFD883-54CB-7095-D547-6F9AE74BCB50}"/>
              </a:ext>
            </a:extLst>
          </p:cNvPr>
          <p:cNvSpPr txBox="1"/>
          <p:nvPr/>
        </p:nvSpPr>
        <p:spPr>
          <a:xfrm>
            <a:off x="7053840" y="1247760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8B397E1-C5C1-3627-DC44-8863151D2377}"/>
              </a:ext>
            </a:extLst>
          </p:cNvPr>
          <p:cNvCxnSpPr>
            <a:cxnSpLocks/>
            <a:stCxn id="4" idx="5"/>
            <a:endCxn id="34" idx="1"/>
          </p:cNvCxnSpPr>
          <p:nvPr/>
        </p:nvCxnSpPr>
        <p:spPr>
          <a:xfrm>
            <a:off x="887208" y="1592746"/>
            <a:ext cx="1492055" cy="714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3CE7C21-BED7-6BA4-E95F-CAD166788F1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2709470" y="2440886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28663EB-22B4-A34A-6B48-CBCD2A99A41F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4290254" y="2428425"/>
            <a:ext cx="1193922" cy="2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A7AC95A-5D30-7846-248D-78923A403BCA}"/>
              </a:ext>
            </a:extLst>
          </p:cNvPr>
          <p:cNvCxnSpPr>
            <a:cxnSpLocks/>
            <a:stCxn id="6" idx="6"/>
            <a:endCxn id="21" idx="3"/>
          </p:cNvCxnSpPr>
          <p:nvPr/>
        </p:nvCxnSpPr>
        <p:spPr>
          <a:xfrm flipV="1">
            <a:off x="5871038" y="1592744"/>
            <a:ext cx="1163933" cy="83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A9B4D73-4F53-8150-E8D0-D257D1B4E516}"/>
              </a:ext>
            </a:extLst>
          </p:cNvPr>
          <p:cNvCxnSpPr>
            <a:stCxn id="23" idx="0"/>
            <a:endCxn id="8" idx="3"/>
          </p:cNvCxnSpPr>
          <p:nvPr/>
        </p:nvCxnSpPr>
        <p:spPr>
          <a:xfrm flipV="1">
            <a:off x="4096823" y="1592744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8197BF6-235B-2AB8-25D7-D213C6BCF337}"/>
              </a:ext>
            </a:extLst>
          </p:cNvPr>
          <p:cNvSpPr txBox="1"/>
          <p:nvPr/>
        </p:nvSpPr>
        <p:spPr>
          <a:xfrm>
            <a:off x="1262468" y="494673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2C8CD-9F6C-8072-EED7-ED1A0D35CF0A}"/>
              </a:ext>
            </a:extLst>
          </p:cNvPr>
          <p:cNvSpPr txBox="1"/>
          <p:nvPr/>
        </p:nvSpPr>
        <p:spPr>
          <a:xfrm>
            <a:off x="2998272" y="21401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D7AD93-B94F-403C-BE1C-B293CAC49076}"/>
              </a:ext>
            </a:extLst>
          </p:cNvPr>
          <p:cNvSpPr txBox="1"/>
          <p:nvPr/>
        </p:nvSpPr>
        <p:spPr>
          <a:xfrm>
            <a:off x="4431364" y="-34095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ED9412-6F5E-5ECB-0EF6-408110953B5D}"/>
              </a:ext>
            </a:extLst>
          </p:cNvPr>
          <p:cNvSpPr txBox="1"/>
          <p:nvPr/>
        </p:nvSpPr>
        <p:spPr>
          <a:xfrm>
            <a:off x="6205492" y="347254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0F4A3-12D3-FAEC-5C90-3D4E43761A3C}"/>
              </a:ext>
            </a:extLst>
          </p:cNvPr>
          <p:cNvSpPr txBox="1"/>
          <p:nvPr/>
        </p:nvSpPr>
        <p:spPr>
          <a:xfrm>
            <a:off x="6355623" y="2019627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145938-BF3C-0548-9ED6-61ABD8756B3B}"/>
              </a:ext>
            </a:extLst>
          </p:cNvPr>
          <p:cNvSpPr txBox="1"/>
          <p:nvPr/>
        </p:nvSpPr>
        <p:spPr>
          <a:xfrm>
            <a:off x="4656026" y="245739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5C7703-7ACB-EC64-2ADF-5BD4EA1BEE0D}"/>
              </a:ext>
            </a:extLst>
          </p:cNvPr>
          <p:cNvSpPr txBox="1"/>
          <p:nvPr/>
        </p:nvSpPr>
        <p:spPr>
          <a:xfrm>
            <a:off x="3126321" y="243964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60F702-0DDF-AE93-D366-A0D686AD5066}"/>
              </a:ext>
            </a:extLst>
          </p:cNvPr>
          <p:cNvSpPr txBox="1"/>
          <p:nvPr/>
        </p:nvSpPr>
        <p:spPr>
          <a:xfrm>
            <a:off x="1225795" y="1997005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(15)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485028-5E42-0F84-FBDF-5E1D6F1BEF3A}"/>
              </a:ext>
            </a:extLst>
          </p:cNvPr>
          <p:cNvSpPr txBox="1"/>
          <p:nvPr/>
        </p:nvSpPr>
        <p:spPr>
          <a:xfrm>
            <a:off x="1344772" y="1131340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ABDA13-C5AE-BF22-1AC2-0C901A885C2A}"/>
              </a:ext>
            </a:extLst>
          </p:cNvPr>
          <p:cNvSpPr txBox="1"/>
          <p:nvPr/>
        </p:nvSpPr>
        <p:spPr>
          <a:xfrm>
            <a:off x="2921803" y="1098955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22E9D9-5782-6197-C655-9A440EE09CDF}"/>
              </a:ext>
            </a:extLst>
          </p:cNvPr>
          <p:cNvSpPr txBox="1"/>
          <p:nvPr/>
        </p:nvSpPr>
        <p:spPr>
          <a:xfrm>
            <a:off x="4456146" y="111591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A98A91-32A7-CDFF-3C33-8C2A16B31CEC}"/>
              </a:ext>
            </a:extLst>
          </p:cNvPr>
          <p:cNvSpPr txBox="1"/>
          <p:nvPr/>
        </p:nvSpPr>
        <p:spPr>
          <a:xfrm>
            <a:off x="5953258" y="1140743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9E9140-0D67-2578-F840-83C9CF2B7BF8}"/>
              </a:ext>
            </a:extLst>
          </p:cNvPr>
          <p:cNvSpPr txBox="1"/>
          <p:nvPr/>
        </p:nvSpPr>
        <p:spPr>
          <a:xfrm>
            <a:off x="3932597" y="1751838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22645-55D0-6288-54FF-87D27B686B02}"/>
              </a:ext>
            </a:extLst>
          </p:cNvPr>
          <p:cNvSpPr txBox="1"/>
          <p:nvPr/>
        </p:nvSpPr>
        <p:spPr>
          <a:xfrm>
            <a:off x="2384938" y="1727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83596-BA56-E9AB-0B47-F5EBD3039C55}"/>
              </a:ext>
            </a:extLst>
          </p:cNvPr>
          <p:cNvSpPr txBox="1"/>
          <p:nvPr/>
        </p:nvSpPr>
        <p:spPr>
          <a:xfrm>
            <a:off x="5555092" y="2245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9C8DFB-E3FA-A737-46F8-616EA5460F34}"/>
              </a:ext>
            </a:extLst>
          </p:cNvPr>
          <p:cNvSpPr txBox="1"/>
          <p:nvPr/>
        </p:nvSpPr>
        <p:spPr>
          <a:xfrm>
            <a:off x="5540334" y="127877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F444B2-F79F-402C-A326-878D770E9402}"/>
              </a:ext>
            </a:extLst>
          </p:cNvPr>
          <p:cNvSpPr txBox="1"/>
          <p:nvPr/>
        </p:nvSpPr>
        <p:spPr>
          <a:xfrm>
            <a:off x="5443053" y="178335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2BFDB2E-E43E-347E-4071-8FE778EBC22C}"/>
              </a:ext>
            </a:extLst>
          </p:cNvPr>
          <p:cNvSpPr/>
          <p:nvPr/>
        </p:nvSpPr>
        <p:spPr>
          <a:xfrm>
            <a:off x="432849" y="486095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D51C4-81E6-5703-36E8-629413EDAF6F}"/>
              </a:ext>
            </a:extLst>
          </p:cNvPr>
          <p:cNvSpPr txBox="1"/>
          <p:nvPr/>
        </p:nvSpPr>
        <p:spPr>
          <a:xfrm>
            <a:off x="496175" y="4856496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E37F789-4E43-833A-2E00-6DDA5B0A8D64}"/>
              </a:ext>
            </a:extLst>
          </p:cNvPr>
          <p:cNvSpPr/>
          <p:nvPr/>
        </p:nvSpPr>
        <p:spPr>
          <a:xfrm>
            <a:off x="5360024" y="583029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C6D482A-90AC-7DEF-F85D-BFFEA02FB84A}"/>
              </a:ext>
            </a:extLst>
          </p:cNvPr>
          <p:cNvSpPr/>
          <p:nvPr/>
        </p:nvSpPr>
        <p:spPr>
          <a:xfrm>
            <a:off x="5350075" y="486094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073DA9D-6477-2BA2-85D4-F347AA82790A}"/>
              </a:ext>
            </a:extLst>
          </p:cNvPr>
          <p:cNvSpPr/>
          <p:nvPr/>
        </p:nvSpPr>
        <p:spPr>
          <a:xfrm>
            <a:off x="5268619" y="377949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4CC44EB-15CB-7ABC-11AF-3EF6A60AC4BA}"/>
              </a:ext>
            </a:extLst>
          </p:cNvPr>
          <p:cNvSpPr/>
          <p:nvPr/>
        </p:nvSpPr>
        <p:spPr>
          <a:xfrm>
            <a:off x="6854164" y="486094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78817A9-EB2C-F524-D032-AF9C054BC295}"/>
              </a:ext>
            </a:extLst>
          </p:cNvPr>
          <p:cNvSpPr/>
          <p:nvPr/>
        </p:nvSpPr>
        <p:spPr>
          <a:xfrm>
            <a:off x="3779240" y="585274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7DE20-13E3-C494-119C-ADCBCE9A38ED}"/>
              </a:ext>
            </a:extLst>
          </p:cNvPr>
          <p:cNvSpPr txBox="1"/>
          <p:nvPr/>
        </p:nvSpPr>
        <p:spPr>
          <a:xfrm>
            <a:off x="3806168" y="583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0A34D40-56FD-9ACF-D804-B840A7B09B5B}"/>
              </a:ext>
            </a:extLst>
          </p:cNvPr>
          <p:cNvSpPr/>
          <p:nvPr/>
        </p:nvSpPr>
        <p:spPr>
          <a:xfrm>
            <a:off x="3779240" y="486094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DF194-3AAB-24C7-5854-C8B37F654D67}"/>
              </a:ext>
            </a:extLst>
          </p:cNvPr>
          <p:cNvSpPr txBox="1"/>
          <p:nvPr/>
        </p:nvSpPr>
        <p:spPr>
          <a:xfrm>
            <a:off x="3837488" y="4855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12C0795-221B-DD45-0007-7270C41118FD}"/>
              </a:ext>
            </a:extLst>
          </p:cNvPr>
          <p:cNvSpPr/>
          <p:nvPr/>
        </p:nvSpPr>
        <p:spPr>
          <a:xfrm>
            <a:off x="3839351" y="376487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EA734-9368-637A-5DE9-193F2800F784}"/>
              </a:ext>
            </a:extLst>
          </p:cNvPr>
          <p:cNvSpPr txBox="1"/>
          <p:nvPr/>
        </p:nvSpPr>
        <p:spPr>
          <a:xfrm>
            <a:off x="3864416" y="3777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0D03C13-8FA9-2E0E-28B8-E729FB207A75}"/>
              </a:ext>
            </a:extLst>
          </p:cNvPr>
          <p:cNvSpPr/>
          <p:nvPr/>
        </p:nvSpPr>
        <p:spPr>
          <a:xfrm>
            <a:off x="2198456" y="584275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64BDB6-2CD9-746B-0308-0BD5B5E07ED0}"/>
              </a:ext>
            </a:extLst>
          </p:cNvPr>
          <p:cNvSpPr txBox="1"/>
          <p:nvPr/>
        </p:nvSpPr>
        <p:spPr>
          <a:xfrm>
            <a:off x="2270062" y="5852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29B96CE2-791D-96D8-5C09-B0AD75526DE7}"/>
              </a:ext>
            </a:extLst>
          </p:cNvPr>
          <p:cNvSpPr/>
          <p:nvPr/>
        </p:nvSpPr>
        <p:spPr>
          <a:xfrm>
            <a:off x="2198272" y="486095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E3B8B-623E-360B-4E3E-6569F21D2B40}"/>
              </a:ext>
            </a:extLst>
          </p:cNvPr>
          <p:cNvSpPr txBox="1"/>
          <p:nvPr/>
        </p:nvSpPr>
        <p:spPr>
          <a:xfrm>
            <a:off x="2244981" y="486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00237A6-749F-21CE-54A1-6528136E42C8}"/>
              </a:ext>
            </a:extLst>
          </p:cNvPr>
          <p:cNvSpPr/>
          <p:nvPr/>
        </p:nvSpPr>
        <p:spPr>
          <a:xfrm>
            <a:off x="2214789" y="376873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AE0C8FF-B051-CA40-A733-5C52607B9161}"/>
              </a:ext>
            </a:extLst>
          </p:cNvPr>
          <p:cNvCxnSpPr>
            <a:cxnSpLocks/>
            <a:stCxn id="30" idx="6"/>
            <a:endCxn id="17" idx="2"/>
          </p:cNvCxnSpPr>
          <p:nvPr/>
        </p:nvCxnSpPr>
        <p:spPr>
          <a:xfrm flipV="1">
            <a:off x="2601651" y="3953908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D3EDFF0-E94A-DD09-1B29-9AD17407CD9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>
            <a:off x="4226213" y="3953908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4E0B23A-01AE-77C2-B6C3-3F01F36A4B86}"/>
              </a:ext>
            </a:extLst>
          </p:cNvPr>
          <p:cNvCxnSpPr>
            <a:cxnSpLocks/>
          </p:cNvCxnSpPr>
          <p:nvPr/>
        </p:nvCxnSpPr>
        <p:spPr>
          <a:xfrm flipV="1">
            <a:off x="2585134" y="5026621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7322120-AFF4-FD91-A731-2DDFB10B2A6B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4166102" y="5049983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B3755CF-973A-F63D-85F5-98E11864B807}"/>
              </a:ext>
            </a:extLst>
          </p:cNvPr>
          <p:cNvSpPr txBox="1"/>
          <p:nvPr/>
        </p:nvSpPr>
        <p:spPr>
          <a:xfrm>
            <a:off x="6946240" y="4838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70F4110-B6F0-CDDD-5ECD-B614B8ACBE3F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>
            <a:off x="2585318" y="6031792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AF2AABC-ED38-768F-1708-0188031B3CE7}"/>
              </a:ext>
            </a:extLst>
          </p:cNvPr>
          <p:cNvCxnSpPr>
            <a:cxnSpLocks/>
            <a:stCxn id="25" idx="0"/>
            <a:endCxn id="30" idx="4"/>
          </p:cNvCxnSpPr>
          <p:nvPr/>
        </p:nvCxnSpPr>
        <p:spPr>
          <a:xfrm flipV="1">
            <a:off x="2391703" y="4146799"/>
            <a:ext cx="16517" cy="71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A8FC17D-CC9C-21ED-760E-95E6ED5717ED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 flipH="1">
            <a:off x="3988331" y="4142942"/>
            <a:ext cx="44451" cy="7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0A821CAE-247C-D1B1-9CA4-1A92CBCF510B}"/>
              </a:ext>
            </a:extLst>
          </p:cNvPr>
          <p:cNvCxnSpPr>
            <a:stCxn id="10" idx="0"/>
            <a:endCxn id="17" idx="6"/>
          </p:cNvCxnSpPr>
          <p:nvPr/>
        </p:nvCxnSpPr>
        <p:spPr>
          <a:xfrm flipH="1" flipV="1">
            <a:off x="4226213" y="3953908"/>
            <a:ext cx="1317293" cy="90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04645E2-575F-3318-10DD-46FE8C91B745}"/>
              </a:ext>
            </a:extLst>
          </p:cNvPr>
          <p:cNvCxnSpPr>
            <a:stCxn id="13" idx="0"/>
            <a:endCxn id="10" idx="3"/>
          </p:cNvCxnSpPr>
          <p:nvPr/>
        </p:nvCxnSpPr>
        <p:spPr>
          <a:xfrm flipV="1">
            <a:off x="3972671" y="5183650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B88B476A-7705-3F0C-5D47-25C84AFD83E8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 flipH="1">
            <a:off x="2420905" y="5239018"/>
            <a:ext cx="1551766" cy="61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8504BA5-3A7E-D954-424A-C7D007D92D74}"/>
              </a:ext>
            </a:extLst>
          </p:cNvPr>
          <p:cNvCxnSpPr>
            <a:stCxn id="10" idx="4"/>
            <a:endCxn id="9" idx="0"/>
          </p:cNvCxnSpPr>
          <p:nvPr/>
        </p:nvCxnSpPr>
        <p:spPr>
          <a:xfrm>
            <a:off x="5543506" y="5239017"/>
            <a:ext cx="9949" cy="59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A8A0291-FDED-3417-33F6-67D7961EC9C9}"/>
              </a:ext>
            </a:extLst>
          </p:cNvPr>
          <p:cNvSpPr txBox="1"/>
          <p:nvPr/>
        </p:nvSpPr>
        <p:spPr>
          <a:xfrm>
            <a:off x="1003596" y="3908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C91AB5-47CA-5422-E72E-132F4C8024CC}"/>
              </a:ext>
            </a:extLst>
          </p:cNvPr>
          <p:cNvSpPr txBox="1"/>
          <p:nvPr/>
        </p:nvSpPr>
        <p:spPr>
          <a:xfrm>
            <a:off x="3040829" y="3917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A23AD-35F9-51BE-D5C2-0A54C782F1E2}"/>
              </a:ext>
            </a:extLst>
          </p:cNvPr>
          <p:cNvSpPr txBox="1"/>
          <p:nvPr/>
        </p:nvSpPr>
        <p:spPr>
          <a:xfrm>
            <a:off x="4661075" y="3938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5AA4F0-770B-8955-51CF-FA2BD78F1EBF}"/>
              </a:ext>
            </a:extLst>
          </p:cNvPr>
          <p:cNvSpPr txBox="1"/>
          <p:nvPr/>
        </p:nvSpPr>
        <p:spPr>
          <a:xfrm>
            <a:off x="6276421" y="3417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10BAD3-A128-D50E-5A75-7771FA0A98FD}"/>
              </a:ext>
            </a:extLst>
          </p:cNvPr>
          <p:cNvSpPr txBox="1"/>
          <p:nvPr/>
        </p:nvSpPr>
        <p:spPr>
          <a:xfrm>
            <a:off x="6744896" y="6044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C8E77C-4B40-9D17-1FBD-8AB0AD1AECA2}"/>
              </a:ext>
            </a:extLst>
          </p:cNvPr>
          <p:cNvSpPr txBox="1"/>
          <p:nvPr/>
        </p:nvSpPr>
        <p:spPr>
          <a:xfrm>
            <a:off x="5132838" y="6328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D51948-96FE-687A-B0A1-D0F99451F103}"/>
              </a:ext>
            </a:extLst>
          </p:cNvPr>
          <p:cNvSpPr txBox="1"/>
          <p:nvPr/>
        </p:nvSpPr>
        <p:spPr>
          <a:xfrm>
            <a:off x="2979606" y="6369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F28E98-A686-AA93-BBDB-4DF9B1323CC0}"/>
              </a:ext>
            </a:extLst>
          </p:cNvPr>
          <p:cNvSpPr txBox="1"/>
          <p:nvPr/>
        </p:nvSpPr>
        <p:spPr>
          <a:xfrm>
            <a:off x="929004" y="5806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A66820-31A3-4DDF-912B-9A4B9B1D6454}"/>
              </a:ext>
            </a:extLst>
          </p:cNvPr>
          <p:cNvSpPr txBox="1"/>
          <p:nvPr/>
        </p:nvSpPr>
        <p:spPr>
          <a:xfrm>
            <a:off x="2933188" y="46993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0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69BCE0-33C7-CD63-539C-B20470B0BB61}"/>
              </a:ext>
            </a:extLst>
          </p:cNvPr>
          <p:cNvSpPr txBox="1"/>
          <p:nvPr/>
        </p:nvSpPr>
        <p:spPr>
          <a:xfrm>
            <a:off x="4418682" y="5001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0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1F46BA-C3A2-D673-418A-239943AC42BB}"/>
              </a:ext>
            </a:extLst>
          </p:cNvPr>
          <p:cNvSpPr txBox="1"/>
          <p:nvPr/>
        </p:nvSpPr>
        <p:spPr>
          <a:xfrm>
            <a:off x="5978368" y="42781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23089A-5586-3C2B-729E-831928296A0C}"/>
              </a:ext>
            </a:extLst>
          </p:cNvPr>
          <p:cNvSpPr txBox="1"/>
          <p:nvPr/>
        </p:nvSpPr>
        <p:spPr>
          <a:xfrm>
            <a:off x="4588822" y="5469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AE5153-1B3C-30DE-BD5C-CE0148F7B852}"/>
              </a:ext>
            </a:extLst>
          </p:cNvPr>
          <p:cNvSpPr txBox="1"/>
          <p:nvPr/>
        </p:nvSpPr>
        <p:spPr>
          <a:xfrm>
            <a:off x="5482560" y="5403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2D0EEA-078B-945F-5B05-760A43DF0FDF}"/>
              </a:ext>
            </a:extLst>
          </p:cNvPr>
          <p:cNvSpPr txBox="1"/>
          <p:nvPr/>
        </p:nvSpPr>
        <p:spPr>
          <a:xfrm>
            <a:off x="2942765" y="5241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55075-B32C-B06D-AD44-D2430E52EC33}"/>
              </a:ext>
            </a:extLst>
          </p:cNvPr>
          <p:cNvSpPr txBox="1"/>
          <p:nvPr/>
        </p:nvSpPr>
        <p:spPr>
          <a:xfrm>
            <a:off x="2256446" y="3776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14752D-DED6-3068-7479-FEFE70387C5C}"/>
              </a:ext>
            </a:extLst>
          </p:cNvPr>
          <p:cNvSpPr txBox="1"/>
          <p:nvPr/>
        </p:nvSpPr>
        <p:spPr>
          <a:xfrm>
            <a:off x="5430940" y="5836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04C8CD-7D1F-5E62-6A0C-BA8FBB58E7A0}"/>
              </a:ext>
            </a:extLst>
          </p:cNvPr>
          <p:cNvSpPr txBox="1"/>
          <p:nvPr/>
        </p:nvSpPr>
        <p:spPr>
          <a:xfrm>
            <a:off x="5416182" y="486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E9412D-931A-4455-B04A-0543F6244190}"/>
              </a:ext>
            </a:extLst>
          </p:cNvPr>
          <p:cNvSpPr txBox="1"/>
          <p:nvPr/>
        </p:nvSpPr>
        <p:spPr>
          <a:xfrm>
            <a:off x="5305720" y="3779498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cxnSp>
        <p:nvCxnSpPr>
          <p:cNvPr id="109" name="Соединитель: изогнутый 108">
            <a:extLst>
              <a:ext uri="{FF2B5EF4-FFF2-40B4-BE49-F238E27FC236}">
                <a16:creationId xmlns:a16="http://schemas.microsoft.com/office/drawing/2014/main" id="{184CFDEB-56EE-9A6C-587D-1AB538869756}"/>
              </a:ext>
            </a:extLst>
          </p:cNvPr>
          <p:cNvCxnSpPr>
            <a:stCxn id="30" idx="2"/>
            <a:endCxn id="7" idx="0"/>
          </p:cNvCxnSpPr>
          <p:nvPr/>
        </p:nvCxnSpPr>
        <p:spPr>
          <a:xfrm rot="10800000" flipV="1">
            <a:off x="633393" y="3957764"/>
            <a:ext cx="1581396" cy="898731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5CB7565B-9183-1A6D-6A6B-BE98D4B4C41E}"/>
              </a:ext>
            </a:extLst>
          </p:cNvPr>
          <p:cNvCxnSpPr>
            <a:cxnSpLocks/>
            <a:stCxn id="18" idx="0"/>
            <a:endCxn id="103" idx="0"/>
          </p:cNvCxnSpPr>
          <p:nvPr/>
        </p:nvCxnSpPr>
        <p:spPr>
          <a:xfrm rot="16200000" flipV="1">
            <a:off x="3210650" y="2972858"/>
            <a:ext cx="1248" cy="1607970"/>
          </a:xfrm>
          <a:prstGeom prst="curvedConnector3">
            <a:avLst>
              <a:gd name="adj1" fmla="val 184173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3278F7E-B747-1EDD-7DAB-81F90C80F99A}"/>
              </a:ext>
            </a:extLst>
          </p:cNvPr>
          <p:cNvSpPr txBox="1"/>
          <p:nvPr/>
        </p:nvSpPr>
        <p:spPr>
          <a:xfrm>
            <a:off x="3086421" y="325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14" name="Соединитель: изогнутый 113">
            <a:extLst>
              <a:ext uri="{FF2B5EF4-FFF2-40B4-BE49-F238E27FC236}">
                <a16:creationId xmlns:a16="http://schemas.microsoft.com/office/drawing/2014/main" id="{385B72F9-5C7A-E417-291E-4A29771B8CAF}"/>
              </a:ext>
            </a:extLst>
          </p:cNvPr>
          <p:cNvCxnSpPr>
            <a:cxnSpLocks/>
            <a:stCxn id="11" idx="0"/>
            <a:endCxn id="18" idx="0"/>
          </p:cNvCxnSpPr>
          <p:nvPr/>
        </p:nvCxnSpPr>
        <p:spPr>
          <a:xfrm rot="16200000" flipV="1">
            <a:off x="4737640" y="3055087"/>
            <a:ext cx="2031" cy="1446791"/>
          </a:xfrm>
          <a:prstGeom prst="curvedConnector3">
            <a:avLst>
              <a:gd name="adj1" fmla="val 1135553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28EEDB7-8A8C-2977-31B2-E930AAAB7FED}"/>
              </a:ext>
            </a:extLst>
          </p:cNvPr>
          <p:cNvSpPr txBox="1"/>
          <p:nvPr/>
        </p:nvSpPr>
        <p:spPr>
          <a:xfrm>
            <a:off x="4692223" y="3253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19" name="Соединитель: изогнутый 118">
            <a:extLst>
              <a:ext uri="{FF2B5EF4-FFF2-40B4-BE49-F238E27FC236}">
                <a16:creationId xmlns:a16="http://schemas.microsoft.com/office/drawing/2014/main" id="{A0A0B734-8B5D-670E-B03E-08132BCF645B}"/>
              </a:ext>
            </a:extLst>
          </p:cNvPr>
          <p:cNvCxnSpPr>
            <a:cxnSpLocks/>
            <a:stCxn id="52" idx="0"/>
            <a:endCxn id="106" idx="0"/>
          </p:cNvCxnSpPr>
          <p:nvPr/>
        </p:nvCxnSpPr>
        <p:spPr>
          <a:xfrm rot="16200000" flipV="1">
            <a:off x="5746765" y="3508531"/>
            <a:ext cx="1059313" cy="1601248"/>
          </a:xfrm>
          <a:prstGeom prst="curvedConnector3">
            <a:avLst>
              <a:gd name="adj1" fmla="val 10799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5B89639-65B4-B793-7B0F-2DFC1EEC9D68}"/>
              </a:ext>
            </a:extLst>
          </p:cNvPr>
          <p:cNvSpPr txBox="1"/>
          <p:nvPr/>
        </p:nvSpPr>
        <p:spPr>
          <a:xfrm>
            <a:off x="4923486" y="4240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6B48091-2887-046F-601B-A168C7EC8FFC}"/>
              </a:ext>
            </a:extLst>
          </p:cNvPr>
          <p:cNvSpPr txBox="1"/>
          <p:nvPr/>
        </p:nvSpPr>
        <p:spPr>
          <a:xfrm>
            <a:off x="3636139" y="42835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5</a:t>
            </a:r>
            <a:endParaRPr lang="ru-BY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0A7664-5A5E-DD3F-E33F-923F31E18BD9}"/>
              </a:ext>
            </a:extLst>
          </p:cNvPr>
          <p:cNvSpPr txBox="1"/>
          <p:nvPr/>
        </p:nvSpPr>
        <p:spPr>
          <a:xfrm>
            <a:off x="2052603" y="4325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cxnSp>
        <p:nvCxnSpPr>
          <p:cNvPr id="129" name="Соединитель: изогнутый 128">
            <a:extLst>
              <a:ext uri="{FF2B5EF4-FFF2-40B4-BE49-F238E27FC236}">
                <a16:creationId xmlns:a16="http://schemas.microsoft.com/office/drawing/2014/main" id="{C9B770E7-F127-0535-654D-13B1969F9D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35273" y="4123138"/>
            <a:ext cx="2031" cy="1446791"/>
          </a:xfrm>
          <a:prstGeom prst="curvedConnector3">
            <a:avLst>
              <a:gd name="adj1" fmla="val 1135553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: изогнутый 130">
            <a:extLst>
              <a:ext uri="{FF2B5EF4-FFF2-40B4-BE49-F238E27FC236}">
                <a16:creationId xmlns:a16="http://schemas.microsoft.com/office/drawing/2014/main" id="{E31DB905-4C76-3788-1F67-FFF6DCC590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32936" y="4122121"/>
            <a:ext cx="2031" cy="1446791"/>
          </a:xfrm>
          <a:prstGeom prst="curvedConnector3">
            <a:avLst>
              <a:gd name="adj1" fmla="val 1135553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619C9CE-0132-4711-C494-1EB28A135DB5}"/>
              </a:ext>
            </a:extLst>
          </p:cNvPr>
          <p:cNvSpPr txBox="1"/>
          <p:nvPr/>
        </p:nvSpPr>
        <p:spPr>
          <a:xfrm>
            <a:off x="4224336" y="434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BC43DEEC-7157-84C8-29DE-B874ED062C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6640" y="4049203"/>
            <a:ext cx="1248" cy="1607970"/>
          </a:xfrm>
          <a:prstGeom prst="curvedConnector3">
            <a:avLst>
              <a:gd name="adj1" fmla="val 184173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D39355E-7900-6B1B-793C-B7179D1FB9DD}"/>
              </a:ext>
            </a:extLst>
          </p:cNvPr>
          <p:cNvSpPr txBox="1"/>
          <p:nvPr/>
        </p:nvSpPr>
        <p:spPr>
          <a:xfrm>
            <a:off x="2970151" y="430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41" name="Соединитель: изогнутый 140">
            <a:extLst>
              <a:ext uri="{FF2B5EF4-FFF2-40B4-BE49-F238E27FC236}">
                <a16:creationId xmlns:a16="http://schemas.microsoft.com/office/drawing/2014/main" id="{4AEE227A-B64E-B663-8D49-C13A6B97F4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98430" y="4077798"/>
            <a:ext cx="1248" cy="1607970"/>
          </a:xfrm>
          <a:prstGeom prst="curvedConnector3">
            <a:avLst>
              <a:gd name="adj1" fmla="val 2587996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0101659-F108-1EB1-E94D-1F1959AEFEA1}"/>
              </a:ext>
            </a:extLst>
          </p:cNvPr>
          <p:cNvSpPr txBox="1"/>
          <p:nvPr/>
        </p:nvSpPr>
        <p:spPr>
          <a:xfrm>
            <a:off x="1230009" y="4254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48CA1E1B-BB35-16C6-B322-9CD740787C9E}"/>
              </a:ext>
            </a:extLst>
          </p:cNvPr>
          <p:cNvCxnSpPr>
            <a:cxnSpLocks/>
          </p:cNvCxnSpPr>
          <p:nvPr/>
        </p:nvCxnSpPr>
        <p:spPr>
          <a:xfrm flipV="1">
            <a:off x="2496574" y="552148"/>
            <a:ext cx="16517" cy="7141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0110FD07-4F94-EFDD-3B9D-E4BE238254D2}"/>
              </a:ext>
            </a:extLst>
          </p:cNvPr>
          <p:cNvCxnSpPr>
            <a:cxnSpLocks/>
          </p:cNvCxnSpPr>
          <p:nvPr/>
        </p:nvCxnSpPr>
        <p:spPr>
          <a:xfrm flipH="1">
            <a:off x="4068032" y="565310"/>
            <a:ext cx="44451" cy="71211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BCAC1B-C491-B724-8999-E63F45EC552F}"/>
              </a:ext>
            </a:extLst>
          </p:cNvPr>
          <p:cNvCxnSpPr>
            <a:cxnSpLocks/>
          </p:cNvCxnSpPr>
          <p:nvPr/>
        </p:nvCxnSpPr>
        <p:spPr>
          <a:xfrm flipH="1" flipV="1">
            <a:off x="4331863" y="366999"/>
            <a:ext cx="1317293" cy="9070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Соединитель: изогнутый 150">
            <a:extLst>
              <a:ext uri="{FF2B5EF4-FFF2-40B4-BE49-F238E27FC236}">
                <a16:creationId xmlns:a16="http://schemas.microsoft.com/office/drawing/2014/main" id="{2157760B-F109-1B54-81A3-DAC35A5E8F49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633394" y="5225828"/>
            <a:ext cx="1557935" cy="693140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F00163B-4840-067D-5FA0-E1108C37CD8E}"/>
              </a:ext>
            </a:extLst>
          </p:cNvPr>
          <p:cNvSpPr txBox="1"/>
          <p:nvPr/>
        </p:nvSpPr>
        <p:spPr>
          <a:xfrm>
            <a:off x="3012173" y="5724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0</a:t>
            </a:r>
            <a:endParaRPr lang="ru-BY" dirty="0"/>
          </a:p>
        </p:txBody>
      </p: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B0E2940C-FC2D-BC01-E620-CD9F1C5050AD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3957012" y="5224404"/>
            <a:ext cx="1378557" cy="610260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CE7FF28-0AC2-84E8-61BC-565595932D99}"/>
              </a:ext>
            </a:extLst>
          </p:cNvPr>
          <p:cNvSpPr txBox="1"/>
          <p:nvPr/>
        </p:nvSpPr>
        <p:spPr>
          <a:xfrm>
            <a:off x="3899487" y="5325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50" name="Соединитель: изогнутый 49">
            <a:extLst>
              <a:ext uri="{FF2B5EF4-FFF2-40B4-BE49-F238E27FC236}">
                <a16:creationId xmlns:a16="http://schemas.microsoft.com/office/drawing/2014/main" id="{6ED7251E-9267-7E55-DF38-68C770EC1293}"/>
              </a:ext>
            </a:extLst>
          </p:cNvPr>
          <p:cNvCxnSpPr>
            <a:cxnSpLocks/>
            <a:stCxn id="14" idx="2"/>
            <a:endCxn id="22" idx="2"/>
          </p:cNvCxnSpPr>
          <p:nvPr/>
        </p:nvCxnSpPr>
        <p:spPr>
          <a:xfrm rot="5400000">
            <a:off x="3179919" y="5444982"/>
            <a:ext cx="18078" cy="1536106"/>
          </a:xfrm>
          <a:prstGeom prst="curvedConnector3">
            <a:avLst>
              <a:gd name="adj1" fmla="val 13645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: изогнутый 107">
            <a:extLst>
              <a:ext uri="{FF2B5EF4-FFF2-40B4-BE49-F238E27FC236}">
                <a16:creationId xmlns:a16="http://schemas.microsoft.com/office/drawing/2014/main" id="{38350D33-0804-6296-F6F3-C4C6B463F344}"/>
              </a:ext>
            </a:extLst>
          </p:cNvPr>
          <p:cNvCxnSpPr>
            <a:cxnSpLocks/>
          </p:cNvCxnSpPr>
          <p:nvPr/>
        </p:nvCxnSpPr>
        <p:spPr>
          <a:xfrm rot="5400000">
            <a:off x="4705468" y="5470330"/>
            <a:ext cx="18078" cy="1536106"/>
          </a:xfrm>
          <a:prstGeom prst="curvedConnector3">
            <a:avLst>
              <a:gd name="adj1" fmla="val 13645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95A71094-A132-6024-FB0B-DCE999044285}"/>
              </a:ext>
            </a:extLst>
          </p:cNvPr>
          <p:cNvCxnSpPr>
            <a:cxnSpLocks/>
            <a:endCxn id="104" idx="2"/>
          </p:cNvCxnSpPr>
          <p:nvPr/>
        </p:nvCxnSpPr>
        <p:spPr>
          <a:xfrm rot="10800000" flipV="1">
            <a:off x="5581784" y="5254891"/>
            <a:ext cx="1456397" cy="951111"/>
          </a:xfrm>
          <a:prstGeom prst="curvedConnector4">
            <a:avLst>
              <a:gd name="adj1" fmla="val -10407"/>
              <a:gd name="adj2" fmla="val 10089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2B534E2-7AF4-A3EE-B56E-C86BA423D7B8}"/>
              </a:ext>
            </a:extLst>
          </p:cNvPr>
          <p:cNvSpPr txBox="1"/>
          <p:nvPr/>
        </p:nvSpPr>
        <p:spPr>
          <a:xfrm>
            <a:off x="2461467" y="7181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(0)</a:t>
            </a:r>
            <a:endParaRPr lang="ru-BY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D250BE-FC33-2953-5745-4B279A2AC672}"/>
              </a:ext>
            </a:extLst>
          </p:cNvPr>
          <p:cNvSpPr txBox="1"/>
          <p:nvPr/>
        </p:nvSpPr>
        <p:spPr>
          <a:xfrm>
            <a:off x="4032782" y="72830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5</a:t>
            </a:r>
            <a:r>
              <a:rPr lang="ru-RU" dirty="0"/>
              <a:t> (0)</a:t>
            </a:r>
            <a:endParaRPr lang="ru-BY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0CC6F86-7F70-4EE2-894D-0841F857A5ED}"/>
              </a:ext>
            </a:extLst>
          </p:cNvPr>
          <p:cNvSpPr txBox="1"/>
          <p:nvPr/>
        </p:nvSpPr>
        <p:spPr>
          <a:xfrm>
            <a:off x="5017199" y="63393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(0)</a:t>
            </a:r>
            <a:endParaRPr lang="ru-BY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FE9D7-BD1C-E7C8-E358-00FF171E94B9}"/>
              </a:ext>
            </a:extLst>
          </p:cNvPr>
          <p:cNvSpPr txBox="1"/>
          <p:nvPr/>
        </p:nvSpPr>
        <p:spPr>
          <a:xfrm>
            <a:off x="-10474" y="2979680"/>
            <a:ext cx="441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Сеть остаточных пропускных способностей</a:t>
            </a:r>
            <a:endParaRPr lang="ru-BY" dirty="0"/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2F81685D-8E4D-A767-CBDA-347C32D0B0A5}"/>
              </a:ext>
            </a:extLst>
          </p:cNvPr>
          <p:cNvCxnSpPr>
            <a:cxnSpLocks/>
          </p:cNvCxnSpPr>
          <p:nvPr/>
        </p:nvCxnSpPr>
        <p:spPr>
          <a:xfrm>
            <a:off x="0" y="2911897"/>
            <a:ext cx="12192000" cy="111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>
            <a:extLst>
              <a:ext uri="{FF2B5EF4-FFF2-40B4-BE49-F238E27FC236}">
                <a16:creationId xmlns:a16="http://schemas.microsoft.com/office/drawing/2014/main" id="{252135D2-389B-AD73-4D0B-E071D1166B9F}"/>
              </a:ext>
            </a:extLst>
          </p:cNvPr>
          <p:cNvCxnSpPr/>
          <p:nvPr/>
        </p:nvCxnSpPr>
        <p:spPr>
          <a:xfrm>
            <a:off x="7511908" y="2967649"/>
            <a:ext cx="0" cy="3890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0CBC087-0F9C-4BDD-FD56-65ABF20EB4A0}"/>
              </a:ext>
            </a:extLst>
          </p:cNvPr>
          <p:cNvSpPr txBox="1"/>
          <p:nvPr/>
        </p:nvSpPr>
        <p:spPr>
          <a:xfrm>
            <a:off x="7697149" y="3108569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Слоистая сеть:</a:t>
            </a:r>
            <a:endParaRPr lang="ru-BY" dirty="0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CAA2A46B-B96D-AA9C-A6CF-7ABCBADCA01C}"/>
              </a:ext>
            </a:extLst>
          </p:cNvPr>
          <p:cNvSpPr/>
          <p:nvPr/>
        </p:nvSpPr>
        <p:spPr>
          <a:xfrm>
            <a:off x="7944476" y="413164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D0E068-55CC-6647-AE8D-B014BAF63F01}"/>
              </a:ext>
            </a:extLst>
          </p:cNvPr>
          <p:cNvSpPr txBox="1"/>
          <p:nvPr/>
        </p:nvSpPr>
        <p:spPr>
          <a:xfrm>
            <a:off x="7992210" y="411864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7C7FB46-D37A-D8A7-6A11-061534855E8E}"/>
              </a:ext>
            </a:extLst>
          </p:cNvPr>
          <p:cNvSpPr txBox="1"/>
          <p:nvPr/>
        </p:nvSpPr>
        <p:spPr>
          <a:xfrm>
            <a:off x="7742151" y="4985434"/>
            <a:ext cx="384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как 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 </a:t>
            </a:r>
            <a:r>
              <a:rPr lang="ru-RU" dirty="0"/>
              <a:t>пути в слоистой сети не существует, то текущий поток является максимальным.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50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6" grpId="0" animBg="1"/>
      <p:bldP spid="152" grpId="0"/>
      <p:bldP spid="1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56BB315-600F-FAC1-5CE6-A250B68F094C}"/>
              </a:ext>
            </a:extLst>
          </p:cNvPr>
          <p:cNvGrpSpPr/>
          <p:nvPr/>
        </p:nvGrpSpPr>
        <p:grpSpPr>
          <a:xfrm>
            <a:off x="930583" y="930445"/>
            <a:ext cx="11077387" cy="4863296"/>
            <a:chOff x="930583" y="231705"/>
            <a:chExt cx="11077387" cy="4863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93FA249-2336-DBDA-BFD7-2A1FA3758EB2}"/>
                    </a:ext>
                  </a:extLst>
                </p:cNvPr>
                <p:cNvSpPr txBox="1"/>
                <p:nvPr/>
              </p:nvSpPr>
              <p:spPr>
                <a:xfrm>
                  <a:off x="930583" y="231705"/>
                  <a:ext cx="10934195" cy="1990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/>
                    <a:t>Число итераций алгоритма </a:t>
                  </a:r>
                  <a:r>
                    <a:rPr lang="ru-RU" sz="2400" dirty="0" err="1"/>
                    <a:t>Диница</a:t>
                  </a:r>
                  <a:r>
                    <a:rPr lang="ru-RU" sz="2400" dirty="0"/>
                    <a:t> </a:t>
                  </a:r>
                  <a14:m>
                    <m:oMath xmlns:m="http://schemas.openxmlformats.org/officeDocument/2006/math">
                      <m:r>
                        <a:rPr lang="ru-RU" sz="2400" b="1" dirty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ru-RU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a14:m>
                  <a:r>
                    <a:rPr lang="ru-RU" sz="2400" b="1" dirty="0"/>
                    <a:t>. </a:t>
                  </a:r>
                </a:p>
                <a:p>
                  <a:endParaRPr lang="ru-RU" sz="2400" dirty="0"/>
                </a:p>
                <a:p>
                  <a:r>
                    <a:rPr lang="ru-RU" sz="2400" dirty="0"/>
                    <a:t>На каждой итерации время работы</a:t>
                  </a:r>
                  <a:r>
                    <a:rPr lang="en-US" sz="2400" dirty="0"/>
                    <a:t> </a:t>
                  </a:r>
                  <a:r>
                    <a:rPr lang="ru-RU" sz="2400" dirty="0"/>
                    <a:t>алгоритма построения блокирующего потока, в котором применяется  процедура блокировки» дуг</a:t>
                  </a:r>
                  <a:r>
                    <a:rPr lang="en-US" sz="2400" dirty="0"/>
                    <a:t>:</a:t>
                  </a:r>
                  <a:endParaRPr lang="ru-RU" sz="2400" dirty="0"/>
                </a:p>
                <a:p>
                  <a:pPr algn="ctr"/>
                  <a:r>
                    <a:rPr lang="ru-RU" sz="24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ru-RU" sz="2400" dirty="0"/>
                    <a:t>=</a:t>
                  </a:r>
                  <a:r>
                    <a:rPr lang="el-GR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ru-RU" sz="2400" dirty="0"/>
                    <a:t>.</a:t>
                  </a:r>
                  <a:endParaRPr lang="ru-BY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93FA249-2336-DBDA-BFD7-2A1FA3758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583" y="231705"/>
                  <a:ext cx="10934195" cy="1990610"/>
                </a:xfrm>
                <a:prstGeom prst="rect">
                  <a:avLst/>
                </a:prstGeom>
                <a:blipFill>
                  <a:blip r:embed="rId3"/>
                  <a:stretch>
                    <a:fillRect l="-892" t="-2454" r="-613" b="-368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80544E-02FD-190F-BCFD-F59F4A3FC5BA}"/>
                </a:ext>
              </a:extLst>
            </p:cNvPr>
            <p:cNvSpPr txBox="1"/>
            <p:nvPr/>
          </p:nvSpPr>
          <p:spPr>
            <a:xfrm>
              <a:off x="2405700" y="2781698"/>
              <a:ext cx="32218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суммарное перемещение указателей в списках дуг, выходящих из вершин сети</a:t>
              </a:r>
            </a:p>
            <a:p>
              <a:r>
                <a:rPr lang="ru-RU" dirty="0"/>
                <a:t>в результате выполнения процедуры «блокировки дуги»</a:t>
              </a:r>
              <a:endParaRPr lang="ru-BY" dirty="0"/>
            </a:p>
          </p:txBody>
        </p: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6858016C-6BF3-EF3C-DF42-B81E2F5B9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0188" y="2152420"/>
              <a:ext cx="347933" cy="37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D7200-5A6B-70EA-67AD-549B450D771B}"/>
                    </a:ext>
                  </a:extLst>
                </p:cNvPr>
                <p:cNvSpPr txBox="1"/>
                <p:nvPr/>
              </p:nvSpPr>
              <p:spPr>
                <a:xfrm>
                  <a:off x="6435307" y="2786677"/>
                  <a:ext cx="5572663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так как каждый запуск </a:t>
                  </a:r>
                  <a:r>
                    <a:rPr lang="en-US" dirty="0"/>
                    <a:t>DFS </a:t>
                  </a:r>
                  <a:r>
                    <a:rPr lang="ru-RU" dirty="0"/>
                    <a:t>насыщает не менее 1 дуги, то число запусков поиска в глубину на каждой фазе не превосходит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; </a:t>
                  </a:r>
                  <a:r>
                    <a:rPr lang="ru-RU" dirty="0"/>
                    <a:t> </a:t>
                  </a:r>
                  <a:endParaRPr lang="en-US" dirty="0"/>
                </a:p>
                <a:p>
                  <a:r>
                    <a:rPr lang="ru-RU" dirty="0"/>
                    <a:t>так как длина наименьшего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)−</m:t>
                      </m:r>
                    </m:oMath>
                  </a14:m>
                  <a:r>
                    <a:rPr lang="ru-RU" dirty="0"/>
                    <a:t>пути не превосходит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ru-RU" dirty="0"/>
                    <a:t>, то число «успешных» продвижений «вперед» </a:t>
                  </a:r>
                  <a:r>
                    <a:rPr lang="en-US" dirty="0"/>
                    <a:t>dfs </a:t>
                  </a:r>
                  <a:r>
                    <a:rPr lang="ru-RU" dirty="0"/>
                    <a:t>также не превосходит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ru-RU" dirty="0"/>
                    <a:t> (считаем продвижение успешным, если будет достигнут сток по данному направлению)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D7200-5A6B-70EA-67AD-549B450D7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307" y="2786677"/>
                  <a:ext cx="5572663" cy="2308324"/>
                </a:xfrm>
                <a:prstGeom prst="rect">
                  <a:avLst/>
                </a:prstGeom>
                <a:blipFill>
                  <a:blip r:embed="rId4"/>
                  <a:stretch>
                    <a:fillRect l="-985" t="-1587" r="-875" b="-3439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7A2731F5-5AB2-DC4B-1254-C6BA25D238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0030" y="2170697"/>
              <a:ext cx="517585" cy="495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AE1FD3-F49F-EBFF-8016-AF405E12CFD6}"/>
                  </a:ext>
                </a:extLst>
              </p:cNvPr>
              <p:cNvSpPr txBox="1"/>
              <p:nvPr/>
            </p:nvSpPr>
            <p:spPr>
              <a:xfrm>
                <a:off x="231844" y="72436"/>
                <a:ext cx="834821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800" dirty="0"/>
                      <m:t>алгоритма Диница</m:t>
                    </m:r>
                    <m:r>
                      <a:rPr lang="ru-RU" sz="2800" b="1" i="0" dirty="0" smtClean="0">
                        <a:latin typeface="Cambria Math" panose="02040503050406030204" pitchFamily="18" charset="0"/>
                      </a:rPr>
                      <m:t>  − </m:t>
                    </m:r>
                    <m:r>
                      <a:rPr lang="en-US" sz="2800" b="1" dirty="0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 ·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baseline="30000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ru-RU" sz="2800" dirty="0"/>
                </a:br>
                <a:endParaRPr lang="ru-BY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AE1FD3-F49F-EBFF-8016-AF405E12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4" y="72436"/>
                <a:ext cx="8348213" cy="954107"/>
              </a:xfrm>
              <a:prstGeom prst="rect">
                <a:avLst/>
              </a:prstGeom>
              <a:blipFill>
                <a:blip r:embed="rId5"/>
                <a:stretch>
                  <a:fillRect l="-1461" t="-64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E14FC58-9524-1653-7897-D6578CBE5591}"/>
              </a:ext>
            </a:extLst>
          </p:cNvPr>
          <p:cNvCxnSpPr/>
          <p:nvPr/>
        </p:nvCxnSpPr>
        <p:spPr>
          <a:xfrm>
            <a:off x="845389" y="930445"/>
            <a:ext cx="0" cy="472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1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65745" y="-37406"/>
                <a:ext cx="11988324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b="1" dirty="0"/>
                  <a:t>Потоком</a:t>
                </a:r>
                <a:r>
                  <a:rPr lang="ru-RU" sz="2800" dirty="0"/>
                  <a:t> </a:t>
                </a:r>
                <a:r>
                  <a:rPr lang="ru-RU" sz="2800" b="1" dirty="0"/>
                  <a:t>в сети</a:t>
                </a:r>
                <a:r>
                  <a:rPr lang="en-US" sz="2800" b="1" dirty="0"/>
                  <a:t> </a:t>
                </a:r>
                <a:endParaRPr lang="ru-RU" sz="2800" b="1" dirty="0"/>
              </a:p>
              <a:p>
                <a:pPr lvl="1"/>
                <a:r>
                  <a:rPr lang="ru-RU" sz="2400" dirty="0"/>
                  <a:t>называется функция,</a:t>
                </a:r>
                <a:r>
                  <a:rPr lang="en-US" sz="2400" dirty="0"/>
                  <a:t>   </a:t>
                </a:r>
                <a:r>
                  <a:rPr lang="ru-RU" sz="2400" dirty="0"/>
                  <a:t>дивергенция которой во внутренних вершинах равна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 (для полюсов допускается </a:t>
                </a:r>
                <a:r>
                  <a:rPr lang="ru-RU" sz="2400" dirty="0" err="1"/>
                  <a:t>дебаланс</a:t>
                </a:r>
                <a:r>
                  <a:rPr lang="ru-RU" sz="2400" dirty="0"/>
                  <a:t>, т.е. ненулевая дивергенция).</a:t>
                </a:r>
              </a:p>
              <a:p>
                <a:pPr lvl="1"/>
                <a:endParaRPr lang="ru-RU" sz="2400" dirty="0"/>
              </a:p>
              <a:p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b="1" dirty="0"/>
                  <a:t>поток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dirty="0"/>
                  <a:t>называется </a:t>
                </a:r>
                <a:r>
                  <a:rPr lang="ru-RU" sz="2800" b="1" dirty="0"/>
                  <a:t>циркуляцией</a:t>
                </a:r>
                <a:r>
                  <a:rPr lang="ru-RU" sz="2800" dirty="0"/>
                  <a:t>.</a:t>
                </a:r>
              </a:p>
              <a:p>
                <a:endParaRPr lang="ru-RU" sz="2400" dirty="0">
                  <a:solidFill>
                    <a:srgbClr val="000000"/>
                  </a:solidFill>
                </a:endParaRPr>
              </a:p>
              <a:p>
                <a:r>
                  <a:rPr lang="ru-BY" sz="2400" dirty="0">
                    <a:solidFill>
                      <a:srgbClr val="000000"/>
                    </a:solidFill>
                  </a:rPr>
                  <a:t>Пусть</a:t>
                </a:r>
                <a:r>
                  <a:rPr lang="ru-RU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ru-BY" sz="2400" dirty="0">
                    <a:solidFill>
                      <a:srgbClr val="000000"/>
                    </a:solidFill>
                  </a:rPr>
                  <a:t>поток</a:t>
                </a:r>
                <a:r>
                  <a:rPr lang="ru-RU" sz="2400" dirty="0">
                    <a:solidFill>
                      <a:srgbClr val="000000"/>
                    </a:solidFill>
                  </a:rPr>
                  <a:t>.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Сложим дивергенцию функции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во всех вершинах сети.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5" y="-37406"/>
                <a:ext cx="11988324" cy="2800767"/>
              </a:xfrm>
              <a:prstGeom prst="rect">
                <a:avLst/>
              </a:prstGeom>
              <a:blipFill>
                <a:blip r:embed="rId2"/>
                <a:stretch>
                  <a:fillRect l="-1017" t="-2179" b="-41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Объект 119"/>
          <p:cNvSpPr txBox="1"/>
          <p:nvPr/>
        </p:nvSpPr>
        <p:spPr bwMode="auto">
          <a:xfrm>
            <a:off x="2027356" y="5894894"/>
            <a:ext cx="3097022" cy="41690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Объект 120"/>
              <p:cNvSpPr txBox="1"/>
              <p:nvPr/>
            </p:nvSpPr>
            <p:spPr bwMode="auto">
              <a:xfrm>
                <a:off x="4827702" y="2682047"/>
                <a:ext cx="7214917" cy="13826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sSub>
                            <m:sSubPr>
                              <m:ctrlP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\{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sSub>
                            <m:sSubPr>
                              <m:ctrlP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BY" sz="2300" dirty="0"/>
              </a:p>
            </p:txBody>
          </p:sp>
        </mc:Choice>
        <mc:Fallback xmlns="">
          <p:sp>
            <p:nvSpPr>
              <p:cNvPr id="121" name="Объект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7702" y="2682047"/>
                <a:ext cx="7214917" cy="1382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11661448" y="2809265"/>
            <a:ext cx="44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Объект 122"/>
              <p:cNvSpPr txBox="1"/>
              <p:nvPr/>
            </p:nvSpPr>
            <p:spPr bwMode="auto">
              <a:xfrm>
                <a:off x="4766403" y="4023487"/>
                <a:ext cx="3226407" cy="749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400" dirty="0"/>
              </a:p>
            </p:txBody>
          </p:sp>
        </mc:Choice>
        <mc:Fallback xmlns="">
          <p:sp>
            <p:nvSpPr>
              <p:cNvPr id="123" name="Объект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6403" y="4023487"/>
                <a:ext cx="3226407" cy="749300"/>
              </a:xfrm>
              <a:prstGeom prst="rect">
                <a:avLst/>
              </a:prstGeom>
              <a:blipFill>
                <a:blip r:embed="rId4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9" name="Рисунок 11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44" name="Группа 43"/>
          <p:cNvGrpSpPr/>
          <p:nvPr/>
        </p:nvGrpSpPr>
        <p:grpSpPr>
          <a:xfrm>
            <a:off x="88082" y="3176318"/>
            <a:ext cx="4493718" cy="1379575"/>
            <a:chOff x="1558729" y="874210"/>
            <a:chExt cx="4673477" cy="1182589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1558729" y="874210"/>
              <a:ext cx="4673477" cy="1182589"/>
              <a:chOff x="1314736" y="634515"/>
              <a:chExt cx="4673477" cy="11825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Овал 54"/>
                  <p:cNvSpPr/>
                  <p:nvPr/>
                </p:nvSpPr>
                <p:spPr>
                  <a:xfrm>
                    <a:off x="1314736" y="1018765"/>
                    <a:ext cx="1013069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Овал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4736" y="1018765"/>
                    <a:ext cx="1013069" cy="34302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Прямая со стрелкой 55"/>
              <p:cNvCxnSpPr>
                <a:cxnSpLocks/>
                <a:stCxn id="55" idx="7"/>
                <a:endCxn id="60" idx="2"/>
              </p:cNvCxnSpPr>
              <p:nvPr/>
            </p:nvCxnSpPr>
            <p:spPr>
              <a:xfrm flipV="1">
                <a:off x="2179445" y="806026"/>
                <a:ext cx="476263" cy="2629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cxnSpLocks/>
                <a:stCxn id="55" idx="6"/>
                <a:endCxn id="59" idx="2"/>
              </p:cNvCxnSpPr>
              <p:nvPr/>
            </p:nvCxnSpPr>
            <p:spPr>
              <a:xfrm>
                <a:off x="2327805" y="1190276"/>
                <a:ext cx="995769" cy="94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/>
              <p:cNvCxnSpPr>
                <a:cxnSpLocks/>
                <a:stCxn id="55" idx="5"/>
                <a:endCxn id="61" idx="1"/>
              </p:cNvCxnSpPr>
              <p:nvPr/>
            </p:nvCxnSpPr>
            <p:spPr>
              <a:xfrm>
                <a:off x="2179445" y="1311552"/>
                <a:ext cx="467903" cy="2127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Овал 58"/>
              <p:cNvSpPr/>
              <p:nvPr/>
            </p:nvSpPr>
            <p:spPr>
              <a:xfrm>
                <a:off x="3323574" y="1028201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2655708" y="634515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2592208" y="1474082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62" name="Прямая со стрелкой 61"/>
              <p:cNvCxnSpPr>
                <a:stCxn id="60" idx="6"/>
                <a:endCxn id="59" idx="0"/>
              </p:cNvCxnSpPr>
              <p:nvPr/>
            </p:nvCxnSpPr>
            <p:spPr>
              <a:xfrm>
                <a:off x="3032225" y="806026"/>
                <a:ext cx="479608" cy="222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>
                <a:stCxn id="61" idx="7"/>
                <a:endCxn id="59" idx="3"/>
              </p:cNvCxnSpPr>
              <p:nvPr/>
            </p:nvCxnSpPr>
            <p:spPr>
              <a:xfrm flipV="1">
                <a:off x="2913586" y="1320989"/>
                <a:ext cx="465129" cy="203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63"/>
              <p:cNvSpPr/>
              <p:nvPr/>
            </p:nvSpPr>
            <p:spPr>
              <a:xfrm>
                <a:off x="4230787" y="770382"/>
                <a:ext cx="376517" cy="3029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5" name="Овал 64"/>
              <p:cNvSpPr/>
              <p:nvPr/>
            </p:nvSpPr>
            <p:spPr>
              <a:xfrm>
                <a:off x="4220316" y="1311552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Овал 65"/>
                  <p:cNvSpPr/>
                  <p:nvPr/>
                </p:nvSpPr>
                <p:spPr>
                  <a:xfrm>
                    <a:off x="4983051" y="1040142"/>
                    <a:ext cx="1005162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ru-RU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Овал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3051" y="1040142"/>
                    <a:ext cx="1005162" cy="34302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Прямая со стрелкой 66"/>
              <p:cNvCxnSpPr>
                <a:cxnSpLocks/>
                <a:stCxn id="59" idx="5"/>
                <a:endCxn id="65" idx="2"/>
              </p:cNvCxnSpPr>
              <p:nvPr/>
            </p:nvCxnSpPr>
            <p:spPr>
              <a:xfrm>
                <a:off x="3644952" y="1320989"/>
                <a:ext cx="575365" cy="162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 стрелкой 67"/>
              <p:cNvCxnSpPr>
                <a:cxnSpLocks/>
                <a:stCxn id="65" idx="6"/>
                <a:endCxn id="66" idx="3"/>
              </p:cNvCxnSpPr>
              <p:nvPr/>
            </p:nvCxnSpPr>
            <p:spPr>
              <a:xfrm flipV="1">
                <a:off x="4596833" y="1332930"/>
                <a:ext cx="533420" cy="1501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 стрелкой 68"/>
              <p:cNvCxnSpPr>
                <a:cxnSpLocks/>
                <a:stCxn id="64" idx="6"/>
                <a:endCxn id="66" idx="1"/>
              </p:cNvCxnSpPr>
              <p:nvPr/>
            </p:nvCxnSpPr>
            <p:spPr>
              <a:xfrm>
                <a:off x="4607304" y="921881"/>
                <a:ext cx="522950" cy="168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 стрелкой 69"/>
              <p:cNvCxnSpPr>
                <a:cxnSpLocks/>
                <a:stCxn id="59" idx="7"/>
                <a:endCxn id="64" idx="2"/>
              </p:cNvCxnSpPr>
              <p:nvPr/>
            </p:nvCxnSpPr>
            <p:spPr>
              <a:xfrm flipV="1">
                <a:off x="3644952" y="921881"/>
                <a:ext cx="585835" cy="1565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85351" y="970847"/>
              <a:ext cx="195197" cy="23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10342" y="1656889"/>
              <a:ext cx="257841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03076" y="1648763"/>
              <a:ext cx="257842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39234" y="996129"/>
              <a:ext cx="257840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9501" y="948489"/>
              <a:ext cx="257840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69203" y="1645748"/>
              <a:ext cx="257840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48317" y="1210455"/>
              <a:ext cx="257841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4040" y="1603404"/>
              <a:ext cx="303793" cy="23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41323" y="909974"/>
              <a:ext cx="257841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875AC2-C415-8DFA-FFF2-A597B5E83459}"/>
                  </a:ext>
                </a:extLst>
              </p:cNvPr>
              <p:cNvSpPr txBox="1"/>
              <p:nvPr/>
            </p:nvSpPr>
            <p:spPr>
              <a:xfrm>
                <a:off x="237474" y="5008461"/>
                <a:ext cx="11423974" cy="1690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Для потока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400" dirty="0"/>
                  <a:t> в сети с полюсами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следует: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Эта дивергенция называется </a:t>
                </a:r>
                <a:r>
                  <a:rPr lang="ru-RU" sz="2800" b="1" dirty="0"/>
                  <a:t>мощностью потока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BY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875AC2-C415-8DFA-FFF2-A597B5E83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4" y="5008461"/>
                <a:ext cx="11423974" cy="1690463"/>
              </a:xfrm>
              <a:prstGeom prst="rect">
                <a:avLst/>
              </a:prstGeom>
              <a:blipFill>
                <a:blip r:embed="rId8"/>
                <a:stretch>
                  <a:fillRect l="-854" t="-2527" b="-57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Приложения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45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Наибольшее число попарно различных путей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8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051" y="173961"/>
            <a:ext cx="8921899" cy="58513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Наибольшее число (</a:t>
            </a:r>
            <a:r>
              <a:rPr lang="en-US" sz="2400" b="1" dirty="0" err="1"/>
              <a:t>s,t</a:t>
            </a:r>
            <a:r>
              <a:rPr lang="en-US" sz="2400" b="1" dirty="0"/>
              <a:t>)-</a:t>
            </a:r>
            <a:r>
              <a:rPr lang="ru-RU" sz="2400" b="1" dirty="0"/>
              <a:t>путей, которые попарно не пересекаются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4796571" y="1937383"/>
            <a:ext cx="3580172" cy="1855913"/>
            <a:chOff x="3288497" y="3320239"/>
            <a:chExt cx="4836698" cy="2261796"/>
          </a:xfrm>
        </p:grpSpPr>
        <p:grpSp>
          <p:nvGrpSpPr>
            <p:cNvPr id="203" name="Группа 202"/>
            <p:cNvGrpSpPr/>
            <p:nvPr/>
          </p:nvGrpSpPr>
          <p:grpSpPr>
            <a:xfrm>
              <a:off x="3288497" y="3516014"/>
              <a:ext cx="4823206" cy="1855694"/>
              <a:chOff x="1272794" y="4426226"/>
              <a:chExt cx="4823206" cy="1855694"/>
            </a:xfrm>
          </p:grpSpPr>
          <p:sp>
            <p:nvSpPr>
              <p:cNvPr id="204" name="Овал 203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5" name="Овал 204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6" name="Овал 205"/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212" name="Прямая со стрелкой 211"/>
              <p:cNvCxnSpPr>
                <a:stCxn id="204" idx="6"/>
                <a:endCxn id="205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 стрелкой 212"/>
              <p:cNvCxnSpPr>
                <a:stCxn id="205" idx="6"/>
                <a:endCxn id="206" idx="2"/>
              </p:cNvCxnSpPr>
              <p:nvPr/>
            </p:nvCxnSpPr>
            <p:spPr>
              <a:xfrm>
                <a:off x="3212848" y="5372002"/>
                <a:ext cx="10114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6" idx="6"/>
                <a:endCxn id="207" idx="2"/>
              </p:cNvCxnSpPr>
              <p:nvPr/>
            </p:nvCxnSpPr>
            <p:spPr>
              <a:xfrm>
                <a:off x="4663544" y="5372002"/>
                <a:ext cx="99318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>
                <a:stCxn id="205" idx="5"/>
                <a:endCxn id="210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10" idx="6"/>
                <a:endCxn id="211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7"/>
                <a:endCxn id="207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04" idx="0"/>
                <a:endCxn id="208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08" idx="6"/>
                <a:endCxn id="209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09" idx="5"/>
                <a:endCxn id="206" idx="1"/>
              </p:cNvCxnSpPr>
              <p:nvPr/>
            </p:nvCxnSpPr>
            <p:spPr>
              <a:xfrm>
                <a:off x="3889082" y="4801166"/>
                <a:ext cx="399521" cy="41553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1272794" y="4598121"/>
                <a:ext cx="654447" cy="48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</a:t>
                </a:r>
                <a:endParaRPr lang="ru-RU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4610645" y="3320239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912809" y="3710479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6859843" y="4357443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77855" y="4406821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825684" y="4638605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134388" y="5094422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470748" y="4710170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581392" y="4374657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Стрелка вправо 2"/>
          <p:cNvSpPr/>
          <p:nvPr/>
        </p:nvSpPr>
        <p:spPr>
          <a:xfrm>
            <a:off x="4025389" y="2292886"/>
            <a:ext cx="654424" cy="2486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8" name="Группа 197"/>
          <p:cNvGrpSpPr/>
          <p:nvPr/>
        </p:nvGrpSpPr>
        <p:grpSpPr>
          <a:xfrm>
            <a:off x="206772" y="1922076"/>
            <a:ext cx="3706768" cy="1476924"/>
            <a:chOff x="352933" y="1164355"/>
            <a:chExt cx="4773119" cy="1855694"/>
          </a:xfrm>
        </p:grpSpPr>
        <p:grpSp>
          <p:nvGrpSpPr>
            <p:cNvPr id="106" name="Группа 105"/>
            <p:cNvGrpSpPr/>
            <p:nvPr/>
          </p:nvGrpSpPr>
          <p:grpSpPr>
            <a:xfrm>
              <a:off x="352933" y="1164355"/>
              <a:ext cx="4773119" cy="1855694"/>
              <a:chOff x="1322881" y="4426226"/>
              <a:chExt cx="4773119" cy="1855694"/>
            </a:xfrm>
          </p:grpSpPr>
          <p:sp>
            <p:nvSpPr>
              <p:cNvPr id="107" name="Овал 106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4206033" y="51472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12" name="Овал 111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115" name="Прямая со стрелкой 114"/>
              <p:cNvCxnSpPr>
                <a:stCxn id="107" idx="6"/>
                <a:endCxn id="108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08" idx="6"/>
                <a:endCxn id="109" idx="2"/>
              </p:cNvCxnSpPr>
              <p:nvPr/>
            </p:nvCxnSpPr>
            <p:spPr>
              <a:xfrm flipV="1">
                <a:off x="3212848" y="5366902"/>
                <a:ext cx="993185" cy="5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09" idx="6"/>
                <a:endCxn id="110" idx="2"/>
              </p:cNvCxnSpPr>
              <p:nvPr/>
            </p:nvCxnSpPr>
            <p:spPr>
              <a:xfrm>
                <a:off x="4645304" y="5366902"/>
                <a:ext cx="1011425" cy="5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8" idx="5"/>
                <a:endCxn id="113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/>
              <p:cNvCxnSpPr>
                <a:stCxn id="113" idx="6"/>
                <a:endCxn id="114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114" idx="7"/>
                <a:endCxn id="110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Прямая со стрелкой 120"/>
              <p:cNvCxnSpPr>
                <a:stCxn id="107" idx="0"/>
                <a:endCxn id="111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111" idx="6"/>
                <a:endCxn id="112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112" idx="5"/>
                <a:endCxn id="109" idx="1"/>
              </p:cNvCxnSpPr>
              <p:nvPr/>
            </p:nvCxnSpPr>
            <p:spPr>
              <a:xfrm>
                <a:off x="3889082" y="4801166"/>
                <a:ext cx="381281" cy="410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10072" y="1451226"/>
              <a:ext cx="355448" cy="464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ru-RU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47416" y="1515104"/>
              <a:ext cx="340997" cy="464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  <a:endParaRPr lang="ru-RU" b="1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773125" y="3406262"/>
            <a:ext cx="107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Ответ= 2 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51053" y="654188"/>
            <a:ext cx="857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 </a:t>
            </a:r>
            <a:r>
              <a:rPr lang="ru-RU" dirty="0" err="1"/>
              <a:t>ориентированый</a:t>
            </a:r>
            <a:r>
              <a:rPr lang="ru-RU" dirty="0"/>
              <a:t> граф, в котором выделены две вершины </a:t>
            </a:r>
            <a:r>
              <a:rPr lang="en-US" b="1" dirty="0"/>
              <a:t>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t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(1) </a:t>
            </a:r>
            <a:r>
              <a:rPr lang="ru-RU" dirty="0"/>
              <a:t>Необходимо найти наибольшее</a:t>
            </a:r>
            <a:r>
              <a:rPr lang="en-US" dirty="0"/>
              <a:t> </a:t>
            </a:r>
            <a:r>
              <a:rPr lang="ru-RU" dirty="0"/>
              <a:t>число (</a:t>
            </a:r>
            <a:r>
              <a:rPr lang="en-US" b="1" dirty="0" err="1"/>
              <a:t>s,t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 пересекаются по дугам</a:t>
            </a:r>
            <a:r>
              <a:rPr lang="ru-RU" dirty="0"/>
              <a:t>.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75712" y="3761266"/>
            <a:ext cx="858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ru-RU" dirty="0"/>
              <a:t>Необходимо найти наибольшее</a:t>
            </a:r>
            <a:r>
              <a:rPr lang="en-US" dirty="0"/>
              <a:t> </a:t>
            </a:r>
            <a:r>
              <a:rPr lang="ru-RU" dirty="0"/>
              <a:t>число (</a:t>
            </a:r>
            <a:r>
              <a:rPr lang="en-US" b="1" dirty="0" err="1"/>
              <a:t>s,t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пересекаются по вершинам</a:t>
            </a:r>
            <a:r>
              <a:rPr lang="ru-RU" dirty="0"/>
              <a:t>.</a:t>
            </a:r>
          </a:p>
        </p:txBody>
      </p:sp>
      <p:sp>
        <p:nvSpPr>
          <p:cNvPr id="306" name="Стрелка вправо 305"/>
          <p:cNvSpPr/>
          <p:nvPr/>
        </p:nvSpPr>
        <p:spPr>
          <a:xfrm>
            <a:off x="3037481" y="4875531"/>
            <a:ext cx="654424" cy="2486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8" name="Группа 267"/>
          <p:cNvGrpSpPr/>
          <p:nvPr/>
        </p:nvGrpSpPr>
        <p:grpSpPr>
          <a:xfrm>
            <a:off x="596124" y="4567710"/>
            <a:ext cx="2093741" cy="909917"/>
            <a:chOff x="1346481" y="4651731"/>
            <a:chExt cx="2093741" cy="909917"/>
          </a:xfrm>
        </p:grpSpPr>
        <p:sp>
          <p:nvSpPr>
            <p:cNvPr id="297" name="Овал 296"/>
            <p:cNvSpPr/>
            <p:nvPr/>
          </p:nvSpPr>
          <p:spPr>
            <a:xfrm>
              <a:off x="1710743" y="4822815"/>
              <a:ext cx="439271" cy="43927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2768258" y="4831028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53" name="Прямая со стрелкой 252"/>
            <p:cNvCxnSpPr>
              <a:endCxn id="297" idx="1"/>
            </p:cNvCxnSpPr>
            <p:nvPr/>
          </p:nvCxnSpPr>
          <p:spPr>
            <a:xfrm>
              <a:off x="1346481" y="4651731"/>
              <a:ext cx="428592" cy="2354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Прямая со стрелкой 254"/>
            <p:cNvCxnSpPr>
              <a:endCxn id="297" idx="2"/>
            </p:cNvCxnSpPr>
            <p:nvPr/>
          </p:nvCxnSpPr>
          <p:spPr>
            <a:xfrm flipV="1">
              <a:off x="1346481" y="5042450"/>
              <a:ext cx="364262" cy="63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endCxn id="297" idx="3"/>
            </p:cNvCxnSpPr>
            <p:nvPr/>
          </p:nvCxnSpPr>
          <p:spPr>
            <a:xfrm flipV="1">
              <a:off x="1710743" y="5197755"/>
              <a:ext cx="64330" cy="3638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301" idx="7"/>
            </p:cNvCxnSpPr>
            <p:nvPr/>
          </p:nvCxnSpPr>
          <p:spPr>
            <a:xfrm flipV="1">
              <a:off x="3143199" y="4651731"/>
              <a:ext cx="219635" cy="24362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/>
            <p:cNvCxnSpPr>
              <a:stCxn id="301" idx="5"/>
            </p:cNvCxnSpPr>
            <p:nvPr/>
          </p:nvCxnSpPr>
          <p:spPr>
            <a:xfrm>
              <a:off x="3143199" y="5205968"/>
              <a:ext cx="297023" cy="13604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Прямая со стрелкой 264"/>
            <p:cNvCxnSpPr>
              <a:stCxn id="297" idx="6"/>
              <a:endCxn id="301" idx="2"/>
            </p:cNvCxnSpPr>
            <p:nvPr/>
          </p:nvCxnSpPr>
          <p:spPr>
            <a:xfrm>
              <a:off x="2150014" y="5042450"/>
              <a:ext cx="618244" cy="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Группа 282"/>
          <p:cNvGrpSpPr/>
          <p:nvPr/>
        </p:nvGrpSpPr>
        <p:grpSpPr>
          <a:xfrm>
            <a:off x="4272214" y="4546417"/>
            <a:ext cx="4051404" cy="973890"/>
            <a:chOff x="6859513" y="4651731"/>
            <a:chExt cx="4051404" cy="973890"/>
          </a:xfrm>
        </p:grpSpPr>
        <p:grpSp>
          <p:nvGrpSpPr>
            <p:cNvPr id="382" name="Группа 381"/>
            <p:cNvGrpSpPr/>
            <p:nvPr/>
          </p:nvGrpSpPr>
          <p:grpSpPr>
            <a:xfrm>
              <a:off x="6859513" y="4651731"/>
              <a:ext cx="4051404" cy="973890"/>
              <a:chOff x="1346481" y="4587759"/>
              <a:chExt cx="4051404" cy="973890"/>
            </a:xfrm>
          </p:grpSpPr>
          <p:sp>
            <p:nvSpPr>
              <p:cNvPr id="383" name="Овал 382"/>
              <p:cNvSpPr/>
              <p:nvPr/>
            </p:nvSpPr>
            <p:spPr>
              <a:xfrm>
                <a:off x="1710743" y="4822815"/>
                <a:ext cx="485937" cy="4392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v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  <a:endParaRPr lang="ru-RU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2663679" y="4829956"/>
                <a:ext cx="530246" cy="40486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v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  <a:endParaRPr lang="ru-RU" sz="160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5" name="Прямая со стрелкой 384"/>
              <p:cNvCxnSpPr>
                <a:endCxn id="383" idx="1"/>
              </p:cNvCxnSpPr>
              <p:nvPr/>
            </p:nvCxnSpPr>
            <p:spPr>
              <a:xfrm>
                <a:off x="1346481" y="4651731"/>
                <a:ext cx="435426" cy="2354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Прямая со стрелкой 385"/>
              <p:cNvCxnSpPr>
                <a:endCxn id="383" idx="2"/>
              </p:cNvCxnSpPr>
              <p:nvPr/>
            </p:nvCxnSpPr>
            <p:spPr>
              <a:xfrm flipV="1">
                <a:off x="1346481" y="5042450"/>
                <a:ext cx="364262" cy="638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endCxn id="383" idx="3"/>
              </p:cNvCxnSpPr>
              <p:nvPr/>
            </p:nvCxnSpPr>
            <p:spPr>
              <a:xfrm flipV="1">
                <a:off x="1710743" y="5197755"/>
                <a:ext cx="71164" cy="3638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>
                <a:stCxn id="392" idx="7"/>
              </p:cNvCxnSpPr>
              <p:nvPr/>
            </p:nvCxnSpPr>
            <p:spPr>
              <a:xfrm flipV="1">
                <a:off x="5111524" y="4587759"/>
                <a:ext cx="176676" cy="27839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92" idx="5"/>
              </p:cNvCxnSpPr>
              <p:nvPr/>
            </p:nvCxnSpPr>
            <p:spPr>
              <a:xfrm>
                <a:off x="5111524" y="5176764"/>
                <a:ext cx="286361" cy="159037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3" idx="6"/>
                <a:endCxn id="384" idx="2"/>
              </p:cNvCxnSpPr>
              <p:nvPr/>
            </p:nvCxnSpPr>
            <p:spPr>
              <a:xfrm flipV="1">
                <a:off x="2196680" y="5032388"/>
                <a:ext cx="466999" cy="10062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Овал 390"/>
            <p:cNvSpPr/>
            <p:nvPr/>
          </p:nvSpPr>
          <p:spPr>
            <a:xfrm>
              <a:off x="9173956" y="4864240"/>
              <a:ext cx="57184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ru-RU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2" name="Овал 391"/>
            <p:cNvSpPr/>
            <p:nvPr/>
          </p:nvSpPr>
          <p:spPr>
            <a:xfrm>
              <a:off x="10136459" y="4865796"/>
              <a:ext cx="57184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ru-RU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93" name="Прямая со стрелкой 392"/>
            <p:cNvCxnSpPr>
              <a:stCxn id="384" idx="6"/>
              <a:endCxn id="391" idx="2"/>
            </p:cNvCxnSpPr>
            <p:nvPr/>
          </p:nvCxnSpPr>
          <p:spPr>
            <a:xfrm flipV="1">
              <a:off x="8706957" y="5083875"/>
              <a:ext cx="466999" cy="124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 стрелкой 279"/>
            <p:cNvCxnSpPr>
              <a:stCxn id="391" idx="6"/>
              <a:endCxn id="392" idx="2"/>
            </p:cNvCxnSpPr>
            <p:nvPr/>
          </p:nvCxnSpPr>
          <p:spPr>
            <a:xfrm>
              <a:off x="9745797" y="5083875"/>
              <a:ext cx="390662" cy="155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320086" y="5631463"/>
            <a:ext cx="8541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После преобразования решается задача нахождения наибольшего</a:t>
            </a:r>
            <a:r>
              <a:rPr lang="en-US" dirty="0"/>
              <a:t> </a:t>
            </a:r>
            <a:r>
              <a:rPr lang="ru-RU" dirty="0"/>
              <a:t>числа (</a:t>
            </a:r>
            <a:r>
              <a:rPr lang="en-US" b="1" dirty="0" err="1"/>
              <a:t>s,t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 пересекаются по дугам </a:t>
            </a:r>
            <a:r>
              <a:rPr lang="ru-RU" dirty="0"/>
              <a:t>(пропускные способности всех дуг сети полагаются равными 1).</a:t>
            </a:r>
          </a:p>
          <a:p>
            <a:pPr algn="just"/>
            <a:r>
              <a:rPr lang="ru-RU" dirty="0"/>
              <a:t> 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9438715" y="2034279"/>
            <a:ext cx="2172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9784742" y="255455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O(</a:t>
            </a:r>
            <a:r>
              <a:rPr lang="en-US" sz="2400" b="1" dirty="0" err="1"/>
              <a:t>m·n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8968988" y="759095"/>
            <a:ext cx="23660" cy="608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9" grpId="0"/>
      <p:bldP spid="296" grpId="0"/>
      <p:bldP spid="306" grpId="0" animBg="1"/>
      <p:bldP spid="293" grpId="0"/>
      <p:bldP spid="394" grpId="0"/>
      <p:bldP spid="3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право 6"/>
          <p:cNvSpPr/>
          <p:nvPr/>
        </p:nvSpPr>
        <p:spPr>
          <a:xfrm>
            <a:off x="5011215" y="2416111"/>
            <a:ext cx="713089" cy="2614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12610" y="28315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482541" y="23453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1050008" y="30038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480958" y="199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1019708" y="26125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018455" y="16932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000132" y="21910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320432" y="1492627"/>
            <a:ext cx="4212881" cy="2165391"/>
            <a:chOff x="204582" y="1159362"/>
            <a:chExt cx="4212881" cy="2165391"/>
          </a:xfrm>
        </p:grpSpPr>
        <p:grpSp>
          <p:nvGrpSpPr>
            <p:cNvPr id="99" name="Группа 98"/>
            <p:cNvGrpSpPr/>
            <p:nvPr/>
          </p:nvGrpSpPr>
          <p:grpSpPr>
            <a:xfrm>
              <a:off x="204582" y="1159362"/>
              <a:ext cx="4212881" cy="2165391"/>
              <a:chOff x="1013543" y="3345228"/>
              <a:chExt cx="4212881" cy="2165391"/>
            </a:xfrm>
          </p:grpSpPr>
          <p:sp>
            <p:nvSpPr>
              <p:cNvPr id="100" name="Овал 99"/>
              <p:cNvSpPr/>
              <p:nvPr/>
            </p:nvSpPr>
            <p:spPr>
              <a:xfrm>
                <a:off x="1013543" y="3345228"/>
                <a:ext cx="412376" cy="43030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Овал 100"/>
              <p:cNvSpPr/>
              <p:nvPr/>
            </p:nvSpPr>
            <p:spPr>
              <a:xfrm>
                <a:off x="4667692" y="3941537"/>
                <a:ext cx="493077" cy="36986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Овал 101"/>
              <p:cNvSpPr/>
              <p:nvPr/>
            </p:nvSpPr>
            <p:spPr>
              <a:xfrm>
                <a:off x="1058655" y="4125916"/>
                <a:ext cx="412376" cy="43030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Овал 102"/>
              <p:cNvSpPr/>
              <p:nvPr/>
            </p:nvSpPr>
            <p:spPr>
              <a:xfrm>
                <a:off x="1038785" y="4989107"/>
                <a:ext cx="412376" cy="43030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Овал 103"/>
              <p:cNvSpPr/>
              <p:nvPr/>
            </p:nvSpPr>
            <p:spPr>
              <a:xfrm>
                <a:off x="4683939" y="3365311"/>
                <a:ext cx="542485" cy="3565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Овал 104"/>
              <p:cNvSpPr/>
              <p:nvPr/>
            </p:nvSpPr>
            <p:spPr>
              <a:xfrm>
                <a:off x="4667691" y="4517763"/>
                <a:ext cx="493078" cy="34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Овал 123"/>
              <p:cNvSpPr/>
              <p:nvPr/>
            </p:nvSpPr>
            <p:spPr>
              <a:xfrm>
                <a:off x="4667691" y="5083871"/>
                <a:ext cx="493078" cy="40776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1858074" y="36210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36" name="Овал 135"/>
              <p:cNvSpPr/>
              <p:nvPr/>
            </p:nvSpPr>
            <p:spPr>
              <a:xfrm>
                <a:off x="2230642" y="439439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3494196" y="3711204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sp>
            <p:nvSpPr>
              <p:cNvPr id="140" name="Овал 139"/>
              <p:cNvSpPr/>
              <p:nvPr/>
            </p:nvSpPr>
            <p:spPr>
              <a:xfrm>
                <a:off x="2264681" y="5071349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41" name="Овал 140"/>
              <p:cNvSpPr/>
              <p:nvPr/>
            </p:nvSpPr>
            <p:spPr>
              <a:xfrm>
                <a:off x="3468809" y="438848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lang="ru-RU" dirty="0"/>
              </a:p>
            </p:txBody>
          </p:sp>
          <p:sp>
            <p:nvSpPr>
              <p:cNvPr id="142" name="Овал 141"/>
              <p:cNvSpPr/>
              <p:nvPr/>
            </p:nvSpPr>
            <p:spPr>
              <a:xfrm>
                <a:off x="3555800" y="5083871"/>
                <a:ext cx="500719" cy="4077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  <a:endParaRPr lang="ru-RU" sz="1200" dirty="0"/>
              </a:p>
            </p:txBody>
          </p:sp>
          <p:sp>
            <p:nvSpPr>
              <p:cNvPr id="149" name="Овал 148"/>
              <p:cNvSpPr/>
              <p:nvPr/>
            </p:nvSpPr>
            <p:spPr>
              <a:xfrm>
                <a:off x="2557311" y="33541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150" name="Прямая со стрелкой 149"/>
              <p:cNvCxnSpPr>
                <a:stCxn id="103" idx="6"/>
                <a:endCxn id="136" idx="3"/>
              </p:cNvCxnSpPr>
              <p:nvPr/>
            </p:nvCxnSpPr>
            <p:spPr>
              <a:xfrm flipV="1">
                <a:off x="1451161" y="4769337"/>
                <a:ext cx="843811" cy="434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 стрелкой 150"/>
              <p:cNvCxnSpPr>
                <a:stCxn id="102" idx="7"/>
                <a:endCxn id="134" idx="3"/>
              </p:cNvCxnSpPr>
              <p:nvPr/>
            </p:nvCxnSpPr>
            <p:spPr>
              <a:xfrm flipV="1">
                <a:off x="1410640" y="3995990"/>
                <a:ext cx="511764" cy="1929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02" idx="5"/>
                <a:endCxn id="136" idx="2"/>
              </p:cNvCxnSpPr>
              <p:nvPr/>
            </p:nvCxnSpPr>
            <p:spPr>
              <a:xfrm>
                <a:off x="1410640" y="4493205"/>
                <a:ext cx="820002" cy="120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Прямая со стрелкой 152"/>
              <p:cNvCxnSpPr>
                <a:stCxn id="100" idx="6"/>
                <a:endCxn id="134" idx="2"/>
              </p:cNvCxnSpPr>
              <p:nvPr/>
            </p:nvCxnSpPr>
            <p:spPr>
              <a:xfrm>
                <a:off x="1425919" y="3560381"/>
                <a:ext cx="432155" cy="280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Прямая со стрелкой 153"/>
              <p:cNvCxnSpPr>
                <a:stCxn id="149" idx="6"/>
                <a:endCxn id="137" idx="1"/>
              </p:cNvCxnSpPr>
              <p:nvPr/>
            </p:nvCxnSpPr>
            <p:spPr>
              <a:xfrm>
                <a:off x="2996582" y="3573761"/>
                <a:ext cx="561944" cy="2017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/>
              <p:nvPr/>
            </p:nvCxnSpPr>
            <p:spPr>
              <a:xfrm flipV="1">
                <a:off x="3880484" y="3577713"/>
                <a:ext cx="814802" cy="190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Прямая со стрелкой 155"/>
              <p:cNvCxnSpPr>
                <a:stCxn id="141" idx="7"/>
                <a:endCxn id="101" idx="2"/>
              </p:cNvCxnSpPr>
              <p:nvPr/>
            </p:nvCxnSpPr>
            <p:spPr>
              <a:xfrm flipV="1">
                <a:off x="3843750" y="4126467"/>
                <a:ext cx="823942" cy="32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 стрелкой 156"/>
              <p:cNvCxnSpPr/>
              <p:nvPr/>
            </p:nvCxnSpPr>
            <p:spPr>
              <a:xfrm>
                <a:off x="3897821" y="4021506"/>
                <a:ext cx="798554" cy="6512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 стрелкой 157"/>
              <p:cNvCxnSpPr>
                <a:stCxn id="140" idx="6"/>
                <a:endCxn id="142" idx="2"/>
              </p:cNvCxnSpPr>
              <p:nvPr/>
            </p:nvCxnSpPr>
            <p:spPr>
              <a:xfrm flipV="1">
                <a:off x="2703952" y="5287752"/>
                <a:ext cx="851848" cy="3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 стрелкой 158"/>
              <p:cNvCxnSpPr>
                <a:stCxn id="142" idx="6"/>
                <a:endCxn id="124" idx="2"/>
              </p:cNvCxnSpPr>
              <p:nvPr/>
            </p:nvCxnSpPr>
            <p:spPr>
              <a:xfrm>
                <a:off x="4056519" y="5287752"/>
                <a:ext cx="6111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 стрелкой 159"/>
              <p:cNvCxnSpPr>
                <a:stCxn id="141" idx="6"/>
                <a:endCxn id="105" idx="2"/>
              </p:cNvCxnSpPr>
              <p:nvPr/>
            </p:nvCxnSpPr>
            <p:spPr>
              <a:xfrm>
                <a:off x="3908080" y="4608122"/>
                <a:ext cx="759611" cy="82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 стрелкой 161"/>
              <p:cNvCxnSpPr>
                <a:stCxn id="142" idx="6"/>
              </p:cNvCxnSpPr>
              <p:nvPr/>
            </p:nvCxnSpPr>
            <p:spPr>
              <a:xfrm flipV="1">
                <a:off x="4056519" y="4879126"/>
                <a:ext cx="611172" cy="4086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 стрелкой 163"/>
              <p:cNvCxnSpPr>
                <a:stCxn id="102" idx="4"/>
                <a:endCxn id="140" idx="1"/>
              </p:cNvCxnSpPr>
              <p:nvPr/>
            </p:nvCxnSpPr>
            <p:spPr>
              <a:xfrm>
                <a:off x="1264843" y="4556222"/>
                <a:ext cx="1064168" cy="5794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Прямая со стрелкой 164"/>
              <p:cNvCxnSpPr>
                <a:stCxn id="136" idx="5"/>
                <a:endCxn id="142" idx="1"/>
              </p:cNvCxnSpPr>
              <p:nvPr/>
            </p:nvCxnSpPr>
            <p:spPr>
              <a:xfrm>
                <a:off x="2605583" y="4769337"/>
                <a:ext cx="1023546" cy="374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 стрелкой 166"/>
              <p:cNvCxnSpPr>
                <a:stCxn id="134" idx="5"/>
                <a:endCxn id="136" idx="0"/>
              </p:cNvCxnSpPr>
              <p:nvPr/>
            </p:nvCxnSpPr>
            <p:spPr>
              <a:xfrm>
                <a:off x="2233015" y="3995990"/>
                <a:ext cx="217263" cy="3984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Прямая со стрелкой 167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2605583" y="4086144"/>
                <a:ext cx="952943" cy="3725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 стрелкой 168"/>
              <p:cNvCxnSpPr>
                <a:stCxn id="136" idx="6"/>
                <a:endCxn id="141" idx="2"/>
              </p:cNvCxnSpPr>
              <p:nvPr/>
            </p:nvCxnSpPr>
            <p:spPr>
              <a:xfrm flipV="1">
                <a:off x="2669913" y="4608122"/>
                <a:ext cx="798896" cy="59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 стрелкой 169"/>
              <p:cNvCxnSpPr>
                <a:stCxn id="100" idx="7"/>
                <a:endCxn id="149" idx="1"/>
              </p:cNvCxnSpPr>
              <p:nvPr/>
            </p:nvCxnSpPr>
            <p:spPr>
              <a:xfrm>
                <a:off x="1365528" y="3408245"/>
                <a:ext cx="1256113" cy="10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 стрелкой 170"/>
              <p:cNvCxnSpPr>
                <a:endCxn id="104" idx="1"/>
              </p:cNvCxnSpPr>
              <p:nvPr/>
            </p:nvCxnSpPr>
            <p:spPr>
              <a:xfrm flipV="1">
                <a:off x="2943898" y="3417533"/>
                <a:ext cx="1819486" cy="124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34" idx="7"/>
                <a:endCxn id="149" idx="2"/>
              </p:cNvCxnSpPr>
              <p:nvPr/>
            </p:nvCxnSpPr>
            <p:spPr>
              <a:xfrm flipV="1">
                <a:off x="2233015" y="3573761"/>
                <a:ext cx="324296" cy="1116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Прямая со стрелкой 15"/>
            <p:cNvCxnSpPr>
              <a:stCxn id="103" idx="6"/>
              <a:endCxn id="140" idx="2"/>
            </p:cNvCxnSpPr>
            <p:nvPr/>
          </p:nvCxnSpPr>
          <p:spPr>
            <a:xfrm>
              <a:off x="642200" y="3018394"/>
              <a:ext cx="813520" cy="8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5975401" y="1355078"/>
            <a:ext cx="5916903" cy="2260369"/>
            <a:chOff x="6096000" y="1030265"/>
            <a:chExt cx="5916903" cy="2260369"/>
          </a:xfrm>
        </p:grpSpPr>
        <p:sp>
          <p:nvSpPr>
            <p:cNvPr id="5" name="Овал 4"/>
            <p:cNvSpPr/>
            <p:nvPr/>
          </p:nvSpPr>
          <p:spPr>
            <a:xfrm>
              <a:off x="6902520" y="1101591"/>
              <a:ext cx="412376" cy="43030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10556669" y="1697900"/>
              <a:ext cx="493077" cy="36986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6947632" y="1882279"/>
              <a:ext cx="412376" cy="43030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6927762" y="2745470"/>
              <a:ext cx="412376" cy="43030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10572916" y="1121674"/>
              <a:ext cx="542485" cy="35659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10556668" y="2274126"/>
              <a:ext cx="493078" cy="3464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10556668" y="2840234"/>
              <a:ext cx="493078" cy="40776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6096000" y="1874769"/>
              <a:ext cx="412376" cy="43030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11600527" y="1843820"/>
              <a:ext cx="412376" cy="43030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stCxn id="146" idx="7"/>
              <a:endCxn id="5" idx="3"/>
            </p:cNvCxnSpPr>
            <p:nvPr/>
          </p:nvCxnSpPr>
          <p:spPr>
            <a:xfrm flipV="1">
              <a:off x="6447985" y="1468880"/>
              <a:ext cx="514926" cy="46890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46" idx="6"/>
              <a:endCxn id="138" idx="2"/>
            </p:cNvCxnSpPr>
            <p:nvPr/>
          </p:nvCxnSpPr>
          <p:spPr>
            <a:xfrm>
              <a:off x="6508376" y="2089922"/>
              <a:ext cx="439256" cy="751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146" idx="5"/>
              <a:endCxn id="139" idx="1"/>
            </p:cNvCxnSpPr>
            <p:nvPr/>
          </p:nvCxnSpPr>
          <p:spPr>
            <a:xfrm>
              <a:off x="6447985" y="2242058"/>
              <a:ext cx="540168" cy="56642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5" idx="6"/>
              <a:endCxn id="147" idx="3"/>
            </p:cNvCxnSpPr>
            <p:nvPr/>
          </p:nvCxnSpPr>
          <p:spPr>
            <a:xfrm flipV="1">
              <a:off x="11049746" y="2211109"/>
              <a:ext cx="611172" cy="83300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44" idx="6"/>
              <a:endCxn id="147" idx="3"/>
            </p:cNvCxnSpPr>
            <p:nvPr/>
          </p:nvCxnSpPr>
          <p:spPr>
            <a:xfrm flipV="1">
              <a:off x="11049746" y="2211109"/>
              <a:ext cx="611172" cy="23625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35" idx="6"/>
              <a:endCxn id="147" idx="2"/>
            </p:cNvCxnSpPr>
            <p:nvPr/>
          </p:nvCxnSpPr>
          <p:spPr>
            <a:xfrm>
              <a:off x="11049746" y="1882830"/>
              <a:ext cx="550781" cy="17614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43" idx="6"/>
              <a:endCxn id="147" idx="1"/>
            </p:cNvCxnSpPr>
            <p:nvPr/>
          </p:nvCxnSpPr>
          <p:spPr>
            <a:xfrm>
              <a:off x="11115401" y="1299970"/>
              <a:ext cx="545517" cy="60686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Овал 160"/>
            <p:cNvSpPr/>
            <p:nvPr/>
          </p:nvSpPr>
          <p:spPr>
            <a:xfrm>
              <a:off x="7747051" y="1377413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6" name="Овал 165"/>
            <p:cNvSpPr/>
            <p:nvPr/>
          </p:nvSpPr>
          <p:spPr>
            <a:xfrm>
              <a:off x="8119619" y="215076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6" name="Овал 175"/>
            <p:cNvSpPr/>
            <p:nvPr/>
          </p:nvSpPr>
          <p:spPr>
            <a:xfrm>
              <a:off x="9383173" y="14675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>
              <a:off x="8153658" y="2827712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9357786" y="21448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9444777" y="2840234"/>
              <a:ext cx="500719" cy="4077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8446288" y="1110489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Прямая со стрелкой 35"/>
            <p:cNvCxnSpPr>
              <a:stCxn id="139" idx="6"/>
              <a:endCxn id="166" idx="3"/>
            </p:cNvCxnSpPr>
            <p:nvPr/>
          </p:nvCxnSpPr>
          <p:spPr>
            <a:xfrm flipV="1">
              <a:off x="7340138" y="2525700"/>
              <a:ext cx="843811" cy="434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8" idx="7"/>
              <a:endCxn id="161" idx="3"/>
            </p:cNvCxnSpPr>
            <p:nvPr/>
          </p:nvCxnSpPr>
          <p:spPr>
            <a:xfrm flipV="1">
              <a:off x="7299617" y="1752353"/>
              <a:ext cx="511764" cy="192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138" idx="5"/>
              <a:endCxn id="166" idx="2"/>
            </p:cNvCxnSpPr>
            <p:nvPr/>
          </p:nvCxnSpPr>
          <p:spPr>
            <a:xfrm>
              <a:off x="7299617" y="2249568"/>
              <a:ext cx="820002" cy="120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5" idx="6"/>
              <a:endCxn id="161" idx="2"/>
            </p:cNvCxnSpPr>
            <p:nvPr/>
          </p:nvCxnSpPr>
          <p:spPr>
            <a:xfrm>
              <a:off x="7314896" y="1316744"/>
              <a:ext cx="432155" cy="280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180" idx="6"/>
              <a:endCxn id="176" idx="1"/>
            </p:cNvCxnSpPr>
            <p:nvPr/>
          </p:nvCxnSpPr>
          <p:spPr>
            <a:xfrm>
              <a:off x="8885559" y="1330124"/>
              <a:ext cx="561944" cy="201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V="1">
              <a:off x="9769461" y="1334076"/>
              <a:ext cx="814802" cy="190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178" idx="7"/>
              <a:endCxn id="135" idx="2"/>
            </p:cNvCxnSpPr>
            <p:nvPr/>
          </p:nvCxnSpPr>
          <p:spPr>
            <a:xfrm flipV="1">
              <a:off x="9732727" y="1882830"/>
              <a:ext cx="823942" cy="32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>
              <a:off x="9786798" y="1777869"/>
              <a:ext cx="798554" cy="651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177" idx="6"/>
              <a:endCxn id="179" idx="2"/>
            </p:cNvCxnSpPr>
            <p:nvPr/>
          </p:nvCxnSpPr>
          <p:spPr>
            <a:xfrm flipV="1">
              <a:off x="8592929" y="3044115"/>
              <a:ext cx="851848" cy="3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179" idx="6"/>
              <a:endCxn id="145" idx="2"/>
            </p:cNvCxnSpPr>
            <p:nvPr/>
          </p:nvCxnSpPr>
          <p:spPr>
            <a:xfrm>
              <a:off x="9945496" y="3044115"/>
              <a:ext cx="6111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178" idx="6"/>
              <a:endCxn id="144" idx="2"/>
            </p:cNvCxnSpPr>
            <p:nvPr/>
          </p:nvCxnSpPr>
          <p:spPr>
            <a:xfrm>
              <a:off x="9797057" y="2364485"/>
              <a:ext cx="759611" cy="82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179" idx="6"/>
              <a:endCxn id="144" idx="3"/>
            </p:cNvCxnSpPr>
            <p:nvPr/>
          </p:nvCxnSpPr>
          <p:spPr>
            <a:xfrm flipV="1">
              <a:off x="9945496" y="2569860"/>
              <a:ext cx="683382" cy="47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138" idx="4"/>
              <a:endCxn id="177" idx="1"/>
            </p:cNvCxnSpPr>
            <p:nvPr/>
          </p:nvCxnSpPr>
          <p:spPr>
            <a:xfrm>
              <a:off x="7153820" y="2312585"/>
              <a:ext cx="1064168" cy="579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166" idx="5"/>
              <a:endCxn id="179" idx="1"/>
            </p:cNvCxnSpPr>
            <p:nvPr/>
          </p:nvCxnSpPr>
          <p:spPr>
            <a:xfrm>
              <a:off x="8494560" y="2525700"/>
              <a:ext cx="1023546" cy="374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161" idx="5"/>
              <a:endCxn id="166" idx="0"/>
            </p:cNvCxnSpPr>
            <p:nvPr/>
          </p:nvCxnSpPr>
          <p:spPr>
            <a:xfrm>
              <a:off x="8121992" y="1752353"/>
              <a:ext cx="217263" cy="3984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stCxn id="166" idx="7"/>
              <a:endCxn id="176" idx="3"/>
            </p:cNvCxnSpPr>
            <p:nvPr/>
          </p:nvCxnSpPr>
          <p:spPr>
            <a:xfrm flipV="1">
              <a:off x="8494560" y="1842507"/>
              <a:ext cx="952943" cy="372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166" idx="6"/>
              <a:endCxn id="178" idx="2"/>
            </p:cNvCxnSpPr>
            <p:nvPr/>
          </p:nvCxnSpPr>
          <p:spPr>
            <a:xfrm flipV="1">
              <a:off x="8558890" y="2364485"/>
              <a:ext cx="798896" cy="5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5" idx="7"/>
              <a:endCxn id="180" idx="1"/>
            </p:cNvCxnSpPr>
            <p:nvPr/>
          </p:nvCxnSpPr>
          <p:spPr>
            <a:xfrm>
              <a:off x="7254505" y="1164608"/>
              <a:ext cx="1256113" cy="10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/>
            <p:cNvCxnSpPr>
              <a:endCxn id="143" idx="1"/>
            </p:cNvCxnSpPr>
            <p:nvPr/>
          </p:nvCxnSpPr>
          <p:spPr>
            <a:xfrm flipV="1">
              <a:off x="8832875" y="1173896"/>
              <a:ext cx="1819486" cy="124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Прямая со стрелкой 235"/>
            <p:cNvCxnSpPr>
              <a:stCxn id="161" idx="7"/>
              <a:endCxn id="180" idx="2"/>
            </p:cNvCxnSpPr>
            <p:nvPr/>
          </p:nvCxnSpPr>
          <p:spPr>
            <a:xfrm flipV="1">
              <a:off x="8121992" y="1330124"/>
              <a:ext cx="324296" cy="111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766226" y="103026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551674" y="1039064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91906" y="132728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374154" y="175641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0073824" y="301363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805830" y="2979880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cxnSp>
          <p:nvCxnSpPr>
            <p:cNvPr id="14" name="Прямая со стрелкой 13"/>
            <p:cNvCxnSpPr>
              <a:stCxn id="139" idx="6"/>
              <a:endCxn id="177" idx="2"/>
            </p:cNvCxnSpPr>
            <p:nvPr/>
          </p:nvCxnSpPr>
          <p:spPr>
            <a:xfrm>
              <a:off x="7340138" y="2960623"/>
              <a:ext cx="813520" cy="8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7570169" y="298233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03417" y="2580759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151866" y="2656581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826748" y="1742958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945496" y="1281703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907102" y="222075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888031" y="1880308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990791" y="225708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435537" y="2402840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579833" y="217512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985997" y="1288823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090652" y="172773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820490" y="199719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</p:grpSp>
      <p:sp>
        <p:nvSpPr>
          <p:cNvPr id="22" name="Стрелка вниз 21"/>
          <p:cNvSpPr/>
          <p:nvPr/>
        </p:nvSpPr>
        <p:spPr>
          <a:xfrm>
            <a:off x="6352174" y="3317651"/>
            <a:ext cx="277349" cy="69384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45"/>
          <p:cNvGrpSpPr/>
          <p:nvPr/>
        </p:nvGrpSpPr>
        <p:grpSpPr>
          <a:xfrm>
            <a:off x="2885492" y="4163213"/>
            <a:ext cx="5916903" cy="2165391"/>
            <a:chOff x="5615099" y="3840483"/>
            <a:chExt cx="5916903" cy="2165391"/>
          </a:xfrm>
        </p:grpSpPr>
        <p:grpSp>
          <p:nvGrpSpPr>
            <p:cNvPr id="231" name="Группа 230"/>
            <p:cNvGrpSpPr/>
            <p:nvPr/>
          </p:nvGrpSpPr>
          <p:grpSpPr>
            <a:xfrm>
              <a:off x="5615099" y="3840483"/>
              <a:ext cx="5916903" cy="2165391"/>
              <a:chOff x="6076622" y="1101591"/>
              <a:chExt cx="5916903" cy="2165391"/>
            </a:xfrm>
          </p:grpSpPr>
          <p:sp>
            <p:nvSpPr>
              <p:cNvPr id="233" name="Овал 232"/>
              <p:cNvSpPr/>
              <p:nvPr/>
            </p:nvSpPr>
            <p:spPr>
              <a:xfrm>
                <a:off x="6902520" y="1101591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Овал 233"/>
              <p:cNvSpPr/>
              <p:nvPr/>
            </p:nvSpPr>
            <p:spPr>
              <a:xfrm>
                <a:off x="10556669" y="1697900"/>
                <a:ext cx="493077" cy="36986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Овал 236"/>
              <p:cNvSpPr/>
              <p:nvPr/>
            </p:nvSpPr>
            <p:spPr>
              <a:xfrm>
                <a:off x="6947632" y="1882279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Овал 238"/>
              <p:cNvSpPr/>
              <p:nvPr/>
            </p:nvSpPr>
            <p:spPr>
              <a:xfrm>
                <a:off x="6927762" y="2745470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572916" y="1121674"/>
                <a:ext cx="542485" cy="35659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Овал 248"/>
              <p:cNvSpPr/>
              <p:nvPr/>
            </p:nvSpPr>
            <p:spPr>
              <a:xfrm>
                <a:off x="10556668" y="2274126"/>
                <a:ext cx="493078" cy="34647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Овал 249"/>
              <p:cNvSpPr/>
              <p:nvPr/>
            </p:nvSpPr>
            <p:spPr>
              <a:xfrm>
                <a:off x="10556668" y="2840234"/>
                <a:ext cx="493078" cy="40776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Овал 250"/>
              <p:cNvSpPr/>
              <p:nvPr/>
            </p:nvSpPr>
            <p:spPr>
              <a:xfrm>
                <a:off x="6076622" y="1874558"/>
                <a:ext cx="412376" cy="430306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Овал 251"/>
              <p:cNvSpPr/>
              <p:nvPr/>
            </p:nvSpPr>
            <p:spPr>
              <a:xfrm>
                <a:off x="11581149" y="1843609"/>
                <a:ext cx="412376" cy="430306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3" name="Прямая со стрелкой 252"/>
              <p:cNvCxnSpPr/>
              <p:nvPr/>
            </p:nvCxnSpPr>
            <p:spPr>
              <a:xfrm flipV="1">
                <a:off x="6447985" y="1443274"/>
                <a:ext cx="514926" cy="46890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 стрелкой 253"/>
              <p:cNvCxnSpPr/>
              <p:nvPr/>
            </p:nvCxnSpPr>
            <p:spPr>
              <a:xfrm>
                <a:off x="6508376" y="2064316"/>
                <a:ext cx="439256" cy="751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 стрелкой 254"/>
              <p:cNvCxnSpPr/>
              <p:nvPr/>
            </p:nvCxnSpPr>
            <p:spPr>
              <a:xfrm>
                <a:off x="6447985" y="2216452"/>
                <a:ext cx="540168" cy="56642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 стрелкой 255"/>
              <p:cNvCxnSpPr>
                <a:stCxn id="250" idx="6"/>
                <a:endCxn id="252" idx="3"/>
              </p:cNvCxnSpPr>
              <p:nvPr/>
            </p:nvCxnSpPr>
            <p:spPr>
              <a:xfrm flipV="1">
                <a:off x="11049746" y="2210898"/>
                <a:ext cx="591794" cy="83321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Прямая со стрелкой 256"/>
              <p:cNvCxnSpPr>
                <a:stCxn id="249" idx="6"/>
                <a:endCxn id="252" idx="3"/>
              </p:cNvCxnSpPr>
              <p:nvPr/>
            </p:nvCxnSpPr>
            <p:spPr>
              <a:xfrm flipV="1">
                <a:off x="11049746" y="2210898"/>
                <a:ext cx="591794" cy="23646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Прямая со стрелкой 257"/>
              <p:cNvCxnSpPr/>
              <p:nvPr/>
            </p:nvCxnSpPr>
            <p:spPr>
              <a:xfrm>
                <a:off x="11049746" y="1857224"/>
                <a:ext cx="550781" cy="1761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Прямая со стрелкой 258"/>
              <p:cNvCxnSpPr/>
              <p:nvPr/>
            </p:nvCxnSpPr>
            <p:spPr>
              <a:xfrm>
                <a:off x="11115401" y="1274364"/>
                <a:ext cx="545517" cy="6068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Овал 259"/>
              <p:cNvSpPr/>
              <p:nvPr/>
            </p:nvSpPr>
            <p:spPr>
              <a:xfrm>
                <a:off x="7747051" y="1377413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61" name="Овал 260"/>
              <p:cNvSpPr/>
              <p:nvPr/>
            </p:nvSpPr>
            <p:spPr>
              <a:xfrm>
                <a:off x="8119619" y="215076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62" name="Овал 261"/>
              <p:cNvSpPr/>
              <p:nvPr/>
            </p:nvSpPr>
            <p:spPr>
              <a:xfrm>
                <a:off x="9383173" y="14675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sp>
            <p:nvSpPr>
              <p:cNvPr id="263" name="Овал 262"/>
              <p:cNvSpPr/>
              <p:nvPr/>
            </p:nvSpPr>
            <p:spPr>
              <a:xfrm>
                <a:off x="8153658" y="2827712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64" name="Овал 263"/>
              <p:cNvSpPr/>
              <p:nvPr/>
            </p:nvSpPr>
            <p:spPr>
              <a:xfrm>
                <a:off x="9357786" y="21448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lang="ru-RU" dirty="0"/>
              </a:p>
            </p:txBody>
          </p:sp>
          <p:sp>
            <p:nvSpPr>
              <p:cNvPr id="265" name="Овал 264"/>
              <p:cNvSpPr/>
              <p:nvPr/>
            </p:nvSpPr>
            <p:spPr>
              <a:xfrm>
                <a:off x="9444777" y="2840234"/>
                <a:ext cx="500719" cy="40776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  <a:endParaRPr lang="ru-RU" sz="1200" dirty="0"/>
              </a:p>
            </p:txBody>
          </p:sp>
          <p:sp>
            <p:nvSpPr>
              <p:cNvPr id="266" name="Овал 265"/>
              <p:cNvSpPr/>
              <p:nvPr/>
            </p:nvSpPr>
            <p:spPr>
              <a:xfrm>
                <a:off x="8446288" y="1110489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67" name="Прямая со стрелкой 266"/>
              <p:cNvCxnSpPr>
                <a:stCxn id="239" idx="6"/>
                <a:endCxn id="261" idx="3"/>
              </p:cNvCxnSpPr>
              <p:nvPr/>
            </p:nvCxnSpPr>
            <p:spPr>
              <a:xfrm flipV="1">
                <a:off x="7340138" y="2525700"/>
                <a:ext cx="843811" cy="4349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Прямая со стрелкой 267"/>
              <p:cNvCxnSpPr>
                <a:stCxn id="237" idx="7"/>
                <a:endCxn id="260" idx="3"/>
              </p:cNvCxnSpPr>
              <p:nvPr/>
            </p:nvCxnSpPr>
            <p:spPr>
              <a:xfrm flipV="1">
                <a:off x="7299617" y="1752353"/>
                <a:ext cx="511764" cy="19294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Прямая со стрелкой 268"/>
              <p:cNvCxnSpPr>
                <a:stCxn id="237" idx="5"/>
                <a:endCxn id="261" idx="2"/>
              </p:cNvCxnSpPr>
              <p:nvPr/>
            </p:nvCxnSpPr>
            <p:spPr>
              <a:xfrm>
                <a:off x="7299617" y="2249568"/>
                <a:ext cx="820002" cy="120827"/>
              </a:xfrm>
              <a:prstGeom prst="straightConnector1">
                <a:avLst/>
              </a:prstGeom>
              <a:ln w="381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 стрелкой 269"/>
              <p:cNvCxnSpPr>
                <a:stCxn id="233" idx="6"/>
                <a:endCxn id="260" idx="2"/>
              </p:cNvCxnSpPr>
              <p:nvPr/>
            </p:nvCxnSpPr>
            <p:spPr>
              <a:xfrm>
                <a:off x="7314896" y="1316744"/>
                <a:ext cx="432155" cy="28030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Прямая со стрелкой 270"/>
              <p:cNvCxnSpPr>
                <a:stCxn id="266" idx="6"/>
                <a:endCxn id="262" idx="1"/>
              </p:cNvCxnSpPr>
              <p:nvPr/>
            </p:nvCxnSpPr>
            <p:spPr>
              <a:xfrm>
                <a:off x="8885559" y="1330124"/>
                <a:ext cx="561944" cy="20177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 стрелкой 271"/>
              <p:cNvCxnSpPr/>
              <p:nvPr/>
            </p:nvCxnSpPr>
            <p:spPr>
              <a:xfrm flipV="1">
                <a:off x="9769461" y="1334076"/>
                <a:ext cx="814802" cy="19058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 стрелкой 272"/>
              <p:cNvCxnSpPr>
                <a:stCxn id="264" idx="7"/>
                <a:endCxn id="234" idx="2"/>
              </p:cNvCxnSpPr>
              <p:nvPr/>
            </p:nvCxnSpPr>
            <p:spPr>
              <a:xfrm flipV="1">
                <a:off x="9732727" y="1882830"/>
                <a:ext cx="823942" cy="3263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 стрелкой 273"/>
              <p:cNvCxnSpPr/>
              <p:nvPr/>
            </p:nvCxnSpPr>
            <p:spPr>
              <a:xfrm>
                <a:off x="9786798" y="1777869"/>
                <a:ext cx="798554" cy="651254"/>
              </a:xfrm>
              <a:prstGeom prst="straightConnector1">
                <a:avLst/>
              </a:prstGeom>
              <a:ln w="381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Прямая со стрелкой 274"/>
              <p:cNvCxnSpPr>
                <a:stCxn id="263" idx="6"/>
                <a:endCxn id="265" idx="2"/>
              </p:cNvCxnSpPr>
              <p:nvPr/>
            </p:nvCxnSpPr>
            <p:spPr>
              <a:xfrm flipV="1">
                <a:off x="8592929" y="3044115"/>
                <a:ext cx="851848" cy="3232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Прямая со стрелкой 275"/>
              <p:cNvCxnSpPr>
                <a:stCxn id="265" idx="6"/>
                <a:endCxn id="250" idx="2"/>
              </p:cNvCxnSpPr>
              <p:nvPr/>
            </p:nvCxnSpPr>
            <p:spPr>
              <a:xfrm>
                <a:off x="9945496" y="3044115"/>
                <a:ext cx="61117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Прямая со стрелкой 276"/>
              <p:cNvCxnSpPr>
                <a:stCxn id="264" idx="6"/>
                <a:endCxn id="249" idx="2"/>
              </p:cNvCxnSpPr>
              <p:nvPr/>
            </p:nvCxnSpPr>
            <p:spPr>
              <a:xfrm>
                <a:off x="9797057" y="2364485"/>
                <a:ext cx="759611" cy="82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 стрелкой 277"/>
              <p:cNvCxnSpPr>
                <a:stCxn id="265" idx="6"/>
                <a:endCxn id="249" idx="3"/>
              </p:cNvCxnSpPr>
              <p:nvPr/>
            </p:nvCxnSpPr>
            <p:spPr>
              <a:xfrm flipV="1">
                <a:off x="9945496" y="2569860"/>
                <a:ext cx="683382" cy="4742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 стрелкой 278"/>
              <p:cNvCxnSpPr>
                <a:stCxn id="237" idx="4"/>
                <a:endCxn id="263" idx="1"/>
              </p:cNvCxnSpPr>
              <p:nvPr/>
            </p:nvCxnSpPr>
            <p:spPr>
              <a:xfrm>
                <a:off x="7153820" y="2312585"/>
                <a:ext cx="1064168" cy="5794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Прямая со стрелкой 279"/>
              <p:cNvCxnSpPr>
                <a:stCxn id="261" idx="5"/>
                <a:endCxn id="265" idx="1"/>
              </p:cNvCxnSpPr>
              <p:nvPr/>
            </p:nvCxnSpPr>
            <p:spPr>
              <a:xfrm>
                <a:off x="8494560" y="2525700"/>
                <a:ext cx="1023546" cy="3742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Прямая со стрелкой 280"/>
              <p:cNvCxnSpPr>
                <a:stCxn id="260" idx="5"/>
                <a:endCxn id="261" idx="0"/>
              </p:cNvCxnSpPr>
              <p:nvPr/>
            </p:nvCxnSpPr>
            <p:spPr>
              <a:xfrm>
                <a:off x="8121992" y="1752353"/>
                <a:ext cx="217263" cy="39840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 стрелкой 281"/>
              <p:cNvCxnSpPr>
                <a:stCxn id="261" idx="7"/>
                <a:endCxn id="262" idx="3"/>
              </p:cNvCxnSpPr>
              <p:nvPr/>
            </p:nvCxnSpPr>
            <p:spPr>
              <a:xfrm flipV="1">
                <a:off x="8494560" y="1842507"/>
                <a:ext cx="952943" cy="37258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 стрелкой 282"/>
              <p:cNvCxnSpPr>
                <a:stCxn id="261" idx="6"/>
                <a:endCxn id="264" idx="2"/>
              </p:cNvCxnSpPr>
              <p:nvPr/>
            </p:nvCxnSpPr>
            <p:spPr>
              <a:xfrm flipV="1">
                <a:off x="8558890" y="2364485"/>
                <a:ext cx="798896" cy="59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 стрелкой 283"/>
              <p:cNvCxnSpPr>
                <a:stCxn id="233" idx="7"/>
                <a:endCxn id="266" idx="1"/>
              </p:cNvCxnSpPr>
              <p:nvPr/>
            </p:nvCxnSpPr>
            <p:spPr>
              <a:xfrm>
                <a:off x="7254505" y="1164608"/>
                <a:ext cx="1256113" cy="1021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 стрелкой 284"/>
              <p:cNvCxnSpPr>
                <a:endCxn id="240" idx="1"/>
              </p:cNvCxnSpPr>
              <p:nvPr/>
            </p:nvCxnSpPr>
            <p:spPr>
              <a:xfrm flipV="1">
                <a:off x="8832875" y="1173896"/>
                <a:ext cx="1819486" cy="124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 стрелкой 285"/>
              <p:cNvCxnSpPr>
                <a:stCxn id="260" idx="7"/>
                <a:endCxn id="266" idx="2"/>
              </p:cNvCxnSpPr>
              <p:nvPr/>
            </p:nvCxnSpPr>
            <p:spPr>
              <a:xfrm flipV="1">
                <a:off x="8121992" y="1330124"/>
                <a:ext cx="324296" cy="111619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39" idx="6"/>
                <a:endCxn id="263" idx="2"/>
              </p:cNvCxnSpPr>
              <p:nvPr/>
            </p:nvCxnSpPr>
            <p:spPr>
              <a:xfrm>
                <a:off x="7340138" y="2960623"/>
                <a:ext cx="813520" cy="8672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Прямая со стрелкой 36"/>
            <p:cNvCxnSpPr>
              <a:stCxn id="237" idx="6"/>
              <a:endCxn id="261" idx="1"/>
            </p:cNvCxnSpPr>
            <p:nvPr/>
          </p:nvCxnSpPr>
          <p:spPr>
            <a:xfrm>
              <a:off x="6898485" y="4836324"/>
              <a:ext cx="823941" cy="1176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endCxn id="234" idx="1"/>
            </p:cNvCxnSpPr>
            <p:nvPr/>
          </p:nvCxnSpPr>
          <p:spPr>
            <a:xfrm>
              <a:off x="9341889" y="4355003"/>
              <a:ext cx="825466" cy="1359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262" idx="5"/>
              <a:endCxn id="249" idx="1"/>
            </p:cNvCxnSpPr>
            <p:nvPr/>
          </p:nvCxnSpPr>
          <p:spPr>
            <a:xfrm>
              <a:off x="9296591" y="4581399"/>
              <a:ext cx="870764" cy="482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20432" y="5436213"/>
            <a:ext cx="271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M(f)=6  </a:t>
            </a:r>
            <a:r>
              <a:rPr lang="ru-RU" dirty="0"/>
              <a:t>- решение задачи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9901" y="372186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={1, 2, 3}</a:t>
            </a:r>
            <a:endParaRPr lang="ru-RU" baseline="-25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3205112" y="369462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={11, 12, 13, 14}</a:t>
            </a:r>
            <a:endParaRPr lang="ru-RU" baseline="-25000" dirty="0"/>
          </a:p>
        </p:txBody>
      </p:sp>
      <p:cxnSp>
        <p:nvCxnSpPr>
          <p:cNvPr id="52" name="Прямая со стрелкой 51"/>
          <p:cNvCxnSpPr>
            <a:stCxn id="137" idx="6"/>
            <a:endCxn id="101" idx="1"/>
          </p:cNvCxnSpPr>
          <p:nvPr/>
        </p:nvCxnSpPr>
        <p:spPr>
          <a:xfrm>
            <a:off x="3240356" y="2078238"/>
            <a:ext cx="806434" cy="64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76" idx="6"/>
            <a:endCxn id="135" idx="1"/>
          </p:cNvCxnSpPr>
          <p:nvPr/>
        </p:nvCxnSpPr>
        <p:spPr>
          <a:xfrm>
            <a:off x="9701845" y="2012015"/>
            <a:ext cx="806434" cy="64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2424" y="2075717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строим сеть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18191" y="3665017"/>
            <a:ext cx="3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находим максимальный поток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45332" y="4569810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работы алгоритма: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24172" y="503996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O(m</a:t>
            </a:r>
            <a:r>
              <a:rPr lang="ru-RU" sz="2400" b="1" baseline="30000" dirty="0"/>
              <a:t>2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72077" y="120635"/>
            <a:ext cx="11819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Задан </a:t>
            </a:r>
            <a:r>
              <a:rPr lang="ru-RU" dirty="0" err="1"/>
              <a:t>ориентированый</a:t>
            </a:r>
            <a:r>
              <a:rPr lang="ru-RU" dirty="0"/>
              <a:t> граф, в котором выделены два подмножества вершин: 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ru-RU" dirty="0"/>
              <a:t> и </a:t>
            </a:r>
            <a:r>
              <a:rPr lang="ru-RU" baseline="-25000" dirty="0"/>
              <a:t> </a:t>
            </a:r>
            <a:r>
              <a:rPr lang="en-US" b="1" dirty="0"/>
              <a:t>V</a:t>
            </a:r>
            <a:r>
              <a:rPr lang="ru-RU" b="1" baseline="-25000" dirty="0"/>
              <a:t>2</a:t>
            </a:r>
            <a:r>
              <a:rPr lang="ru-RU" baseline="-25000" dirty="0"/>
              <a:t>. </a:t>
            </a:r>
            <a:r>
              <a:rPr lang="ru-RU" dirty="0"/>
              <a:t> </a:t>
            </a:r>
          </a:p>
          <a:p>
            <a:r>
              <a:rPr lang="ru-RU" dirty="0"/>
              <a:t>Необходимо найти наибольшее число путей, которые начинаются в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ru-RU" dirty="0"/>
              <a:t> и заканчиваются в</a:t>
            </a:r>
            <a:r>
              <a:rPr lang="ru-RU" baseline="-25000" dirty="0"/>
              <a:t> </a:t>
            </a:r>
            <a:r>
              <a:rPr lang="en-US" b="1" dirty="0"/>
              <a:t>V</a:t>
            </a:r>
            <a:r>
              <a:rPr lang="ru-RU" b="1" baseline="-25000" dirty="0"/>
              <a:t>2</a:t>
            </a:r>
            <a:r>
              <a:rPr lang="ru-RU" baseline="-25000" dirty="0"/>
              <a:t> </a:t>
            </a:r>
            <a:r>
              <a:rPr lang="ru-RU" dirty="0"/>
              <a:t> и попарно не пересекаются по дугам.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3" grpId="0"/>
      <p:bldP spid="174" grpId="0"/>
      <p:bldP spid="175" grpId="0"/>
      <p:bldP spid="181" grpId="0"/>
      <p:bldP spid="182" grpId="0"/>
      <p:bldP spid="183" grpId="0"/>
      <p:bldP spid="22" grpId="0" animBg="1"/>
      <p:bldP spid="48" grpId="0"/>
      <p:bldP spid="49" grpId="0"/>
      <p:bldP spid="308" grpId="0"/>
      <p:bldP spid="55" grpId="0"/>
      <p:bldP spid="56" grpId="0"/>
      <p:bldP spid="57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375" y="2705725"/>
            <a:ext cx="11900191" cy="142864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Наибольшее </a:t>
            </a:r>
            <a:r>
              <a:rPr lang="ru-RU" sz="3200" b="1" dirty="0" err="1"/>
              <a:t>паросочетание</a:t>
            </a:r>
            <a:r>
              <a:rPr lang="ru-RU" sz="3200" b="1" dirty="0"/>
              <a:t> в двудольном графе</a:t>
            </a:r>
            <a:br>
              <a:rPr lang="ru-RU" sz="3200" b="1" dirty="0"/>
            </a:br>
            <a:r>
              <a:rPr lang="en-US" sz="3200" b="1" dirty="0"/>
              <a:t> </a:t>
            </a:r>
            <a:br>
              <a:rPr lang="ru-RU" sz="3200" b="1" dirty="0"/>
            </a:br>
            <a:r>
              <a:rPr lang="ru-RU" sz="3200" b="1" dirty="0"/>
              <a:t>(</a:t>
            </a:r>
            <a:r>
              <a:rPr lang="ru-RU" sz="3200" b="1" i="1" dirty="0"/>
              <a:t>англ</a:t>
            </a:r>
            <a:r>
              <a:rPr lang="ru-RU" sz="3200" b="1" dirty="0"/>
              <a:t>. </a:t>
            </a:r>
            <a:r>
              <a:rPr lang="en-US" sz="3200" b="1" dirty="0"/>
              <a:t>maximum matching)</a:t>
            </a:r>
            <a:endParaRPr lang="ru-RU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16401" y="480283"/>
            <a:ext cx="10448365" cy="1375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Задан двудольный граф. Необходимо найти: </a:t>
            </a:r>
          </a:p>
          <a:p>
            <a:pPr marL="971550" lvl="1" indent="-514350">
              <a:buAutoNum type="arabicParenBoth"/>
            </a:pPr>
            <a:r>
              <a:rPr lang="ru-RU" dirty="0"/>
              <a:t>наибольшее </a:t>
            </a:r>
            <a:r>
              <a:rPr lang="ru-RU" dirty="0" err="1"/>
              <a:t>паросочетание</a:t>
            </a:r>
            <a:r>
              <a:rPr lang="en-US" dirty="0"/>
              <a:t>;</a:t>
            </a:r>
          </a:p>
          <a:p>
            <a:pPr marL="971550" lvl="1" indent="-514350">
              <a:buAutoNum type="arabicParenBoth"/>
            </a:pPr>
            <a:r>
              <a:rPr lang="ru-RU" dirty="0"/>
              <a:t>наибольшее </a:t>
            </a:r>
            <a:r>
              <a:rPr lang="ru-RU" dirty="0" err="1"/>
              <a:t>паросочетание</a:t>
            </a:r>
            <a:r>
              <a:rPr lang="ru-RU" dirty="0"/>
              <a:t> минимального веса (взвешенный граф)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775012" y="2962834"/>
            <a:ext cx="430305" cy="38548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1775011" y="3800144"/>
            <a:ext cx="430305" cy="38548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832847" y="2962834"/>
            <a:ext cx="430305" cy="38548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2832847" y="3800144"/>
            <a:ext cx="430305" cy="38548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Прямая соединительная линия 10"/>
          <p:cNvCxnSpPr>
            <a:stCxn id="5" idx="6"/>
            <a:endCxn id="9" idx="1"/>
          </p:cNvCxnSpPr>
          <p:nvPr/>
        </p:nvCxnSpPr>
        <p:spPr>
          <a:xfrm>
            <a:off x="2205317" y="3155575"/>
            <a:ext cx="690547" cy="701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6"/>
            <a:endCxn id="7" idx="2"/>
          </p:cNvCxnSpPr>
          <p:nvPr/>
        </p:nvCxnSpPr>
        <p:spPr>
          <a:xfrm>
            <a:off x="2205317" y="3155575"/>
            <a:ext cx="627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2841" y="510543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={{1,5}</a:t>
            </a:r>
            <a:r>
              <a:rPr lang="ru-RU" dirty="0"/>
              <a:t>, </a:t>
            </a:r>
            <a:r>
              <a:rPr lang="en-US" dirty="0"/>
              <a:t>{3,6}}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832846" y="5087033"/>
            <a:ext cx="32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максимальное </a:t>
            </a:r>
            <a:r>
              <a:rPr lang="ru-RU" dirty="0" err="1"/>
              <a:t>паросочетание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>
            <a:stCxn id="6" idx="6"/>
            <a:endCxn id="9" idx="2"/>
          </p:cNvCxnSpPr>
          <p:nvPr/>
        </p:nvCxnSpPr>
        <p:spPr>
          <a:xfrm>
            <a:off x="2205316" y="3992885"/>
            <a:ext cx="62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2841" y="543623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={{1,</a:t>
            </a:r>
            <a:r>
              <a:rPr lang="ru-RU" dirty="0"/>
              <a:t>4</a:t>
            </a:r>
            <a:r>
              <a:rPr lang="en-US" dirty="0"/>
              <a:t>}, {2,5}}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850774" y="5460486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паросочетание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1775011" y="4496221"/>
            <a:ext cx="430305" cy="38548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Овал 38"/>
          <p:cNvSpPr/>
          <p:nvPr/>
        </p:nvSpPr>
        <p:spPr>
          <a:xfrm>
            <a:off x="2832846" y="4496221"/>
            <a:ext cx="430305" cy="38548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1" name="Прямая соединительная линия 40"/>
          <p:cNvCxnSpPr>
            <a:stCxn id="38" idx="6"/>
            <a:endCxn id="39" idx="2"/>
          </p:cNvCxnSpPr>
          <p:nvPr/>
        </p:nvCxnSpPr>
        <p:spPr>
          <a:xfrm>
            <a:off x="2205316" y="4688962"/>
            <a:ext cx="627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6530" y="582171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r>
              <a:rPr lang="en-US" dirty="0"/>
              <a:t>={{1,</a:t>
            </a:r>
            <a:r>
              <a:rPr lang="ru-RU" dirty="0"/>
              <a:t>4</a:t>
            </a:r>
            <a:r>
              <a:rPr lang="en-US" dirty="0"/>
              <a:t>}, {2,5}, {3,6}}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32846" y="5833940"/>
            <a:ext cx="299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наибольшее </a:t>
            </a:r>
            <a:r>
              <a:rPr lang="ru-RU" b="1" dirty="0" err="1"/>
              <a:t>паросочетание</a:t>
            </a:r>
            <a:endParaRPr lang="ru-RU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3605" y="616594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ru-RU" baseline="-25000" dirty="0"/>
              <a:t>4</a:t>
            </a:r>
            <a:r>
              <a:rPr lang="en-US" dirty="0"/>
              <a:t>={{1,5}</a:t>
            </a:r>
            <a:r>
              <a:rPr lang="ru-RU" dirty="0"/>
              <a:t>, </a:t>
            </a:r>
            <a:r>
              <a:rPr lang="en-US" dirty="0"/>
              <a:t>{</a:t>
            </a:r>
            <a:r>
              <a:rPr lang="ru-RU" dirty="0"/>
              <a:t>1</a:t>
            </a:r>
            <a:r>
              <a:rPr lang="en-US" dirty="0"/>
              <a:t>,</a:t>
            </a:r>
            <a:r>
              <a:rPr lang="ru-RU" dirty="0"/>
              <a:t>4</a:t>
            </a:r>
            <a:r>
              <a:rPr lang="en-US" dirty="0"/>
              <a:t>}}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832846" y="6203272"/>
            <a:ext cx="197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</a:t>
            </a:r>
            <a:r>
              <a:rPr lang="ru-RU" dirty="0" err="1"/>
              <a:t>паросочетание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21742" y="2510614"/>
            <a:ext cx="793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Паросочетание</a:t>
            </a:r>
            <a:r>
              <a:rPr lang="ru-RU" sz="2400" dirty="0"/>
              <a:t> это некоторое подмножество рёбер графа, в котором никакие два ребра не </a:t>
            </a:r>
            <a:r>
              <a:rPr lang="ru-RU" sz="2400" dirty="0" err="1"/>
              <a:t>смежны</a:t>
            </a:r>
            <a:r>
              <a:rPr lang="ru-RU" sz="2400" dirty="0"/>
              <a:t>.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3647078" y="3725262"/>
            <a:ext cx="6657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maxim</a:t>
            </a:r>
            <a:r>
              <a:rPr lang="en-US" sz="2400" b="1" dirty="0">
                <a:solidFill>
                  <a:srgbClr val="FF0000"/>
                </a:solidFill>
              </a:rPr>
              <a:t>um</a:t>
            </a:r>
            <a:r>
              <a:rPr lang="en-US" sz="2400" dirty="0"/>
              <a:t> matching – </a:t>
            </a:r>
            <a:r>
              <a:rPr lang="ru-RU" sz="2400" dirty="0"/>
              <a:t>наибольшее </a:t>
            </a:r>
            <a:r>
              <a:rPr lang="ru-RU" sz="2400" dirty="0" err="1"/>
              <a:t>паросочетание</a:t>
            </a:r>
            <a:endParaRPr lang="ru-RU" sz="2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3647078" y="4265388"/>
            <a:ext cx="6728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maxim</a:t>
            </a:r>
            <a:r>
              <a:rPr lang="en-US" sz="2400" b="1" dirty="0">
                <a:solidFill>
                  <a:srgbClr val="FF0000"/>
                </a:solidFill>
              </a:rPr>
              <a:t>al</a:t>
            </a:r>
            <a:r>
              <a:rPr lang="en-US" sz="2400" b="1" dirty="0"/>
              <a:t> </a:t>
            </a:r>
            <a:r>
              <a:rPr lang="en-US" sz="2400" dirty="0"/>
              <a:t>matching – </a:t>
            </a:r>
            <a:r>
              <a:rPr lang="ru-RU" sz="2400" dirty="0"/>
              <a:t>максимальное </a:t>
            </a:r>
            <a:r>
              <a:rPr lang="ru-RU" sz="2400" dirty="0" err="1"/>
              <a:t>паросочетание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77498" y="5833940"/>
            <a:ext cx="30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совершенное </a:t>
            </a:r>
            <a:r>
              <a:rPr lang="ru-RU" dirty="0" err="1"/>
              <a:t>паросочетание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21" grpId="0"/>
      <p:bldP spid="27" grpId="0"/>
      <p:bldP spid="33" grpId="0"/>
      <p:bldP spid="34" grpId="0"/>
      <p:bldP spid="38" grpId="0" animBg="1"/>
      <p:bldP spid="39" grpId="0" animBg="1"/>
      <p:bldP spid="43" grpId="0"/>
      <p:bldP spid="45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379" y="78254"/>
            <a:ext cx="6453243" cy="748428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Наибольшее </a:t>
            </a:r>
            <a:r>
              <a:rPr lang="ru-RU" sz="2400" b="1" dirty="0" err="1"/>
              <a:t>паросочетание</a:t>
            </a:r>
            <a:r>
              <a:rPr lang="ru-RU" sz="2400" b="1" dirty="0"/>
              <a:t> в двудольном графе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74460" y="877765"/>
            <a:ext cx="8646464" cy="1129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Задан двудольный граф. </a:t>
            </a:r>
          </a:p>
          <a:p>
            <a:pPr marL="0" indent="0">
              <a:buNone/>
            </a:pPr>
            <a:r>
              <a:rPr lang="ru-RU" sz="2000" b="1" dirty="0"/>
              <a:t>Известно разбиение на доли</a:t>
            </a:r>
            <a:r>
              <a:rPr lang="ru-RU" sz="2000" dirty="0"/>
              <a:t>.  </a:t>
            </a:r>
          </a:p>
          <a:p>
            <a:pPr marL="0" indent="0">
              <a:buNone/>
            </a:pPr>
            <a:r>
              <a:rPr lang="ru-RU" sz="2000" dirty="0"/>
              <a:t>Необходимо найти </a:t>
            </a:r>
            <a:r>
              <a:rPr lang="ru-RU" sz="2000" b="1" dirty="0"/>
              <a:t>наибольшее </a:t>
            </a:r>
            <a:r>
              <a:rPr lang="ru-RU" sz="2000" b="1" dirty="0" err="1"/>
              <a:t>паросочетание</a:t>
            </a:r>
            <a:r>
              <a:rPr lang="ru-RU" sz="2000" b="1" dirty="0"/>
              <a:t>.</a:t>
            </a:r>
            <a:endParaRPr lang="en-US" sz="2000" b="1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2233939" y="2934493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3115906" y="2179467"/>
            <a:ext cx="3216478" cy="2202255"/>
            <a:chOff x="3085849" y="2108580"/>
            <a:chExt cx="3216478" cy="2202255"/>
          </a:xfrm>
          <a:noFill/>
        </p:grpSpPr>
        <p:sp>
          <p:nvSpPr>
            <p:cNvPr id="56" name="TextBox 55"/>
            <p:cNvSpPr txBox="1"/>
            <p:nvPr/>
          </p:nvSpPr>
          <p:spPr>
            <a:xfrm>
              <a:off x="4547156" y="2108580"/>
              <a:ext cx="28886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grpSp>
          <p:nvGrpSpPr>
            <p:cNvPr id="116" name="Группа 115"/>
            <p:cNvGrpSpPr/>
            <p:nvPr/>
          </p:nvGrpSpPr>
          <p:grpSpPr>
            <a:xfrm>
              <a:off x="3085849" y="2222689"/>
              <a:ext cx="3216478" cy="2088146"/>
              <a:chOff x="3085849" y="2222689"/>
              <a:chExt cx="3216478" cy="2088146"/>
            </a:xfrm>
            <a:grpFill/>
          </p:grpSpPr>
          <p:sp>
            <p:nvSpPr>
              <p:cNvPr id="25" name="Овал 24"/>
              <p:cNvSpPr/>
              <p:nvPr/>
            </p:nvSpPr>
            <p:spPr>
              <a:xfrm>
                <a:off x="3910340" y="305999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4968176" y="222268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4968176" y="305999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3910340" y="375607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4968175" y="375607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3085849" y="3059999"/>
                <a:ext cx="421606" cy="38548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5880721" y="2951645"/>
                <a:ext cx="421606" cy="38548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Прямая со стрелкой 11"/>
              <p:cNvCxnSpPr>
                <a:stCxn id="8" idx="0"/>
                <a:endCxn id="24" idx="3"/>
              </p:cNvCxnSpPr>
              <p:nvPr/>
            </p:nvCxnSpPr>
            <p:spPr>
              <a:xfrm flipV="1">
                <a:off x="3296652" y="2551718"/>
                <a:ext cx="676706" cy="508281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6"/>
                <a:endCxn id="25" idx="2"/>
              </p:cNvCxnSpPr>
              <p:nvPr/>
            </p:nvCxnSpPr>
            <p:spPr>
              <a:xfrm>
                <a:off x="3507455" y="3252740"/>
                <a:ext cx="402885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8" idx="5"/>
                <a:endCxn id="35" idx="2"/>
              </p:cNvCxnSpPr>
              <p:nvPr/>
            </p:nvCxnSpPr>
            <p:spPr>
              <a:xfrm>
                <a:off x="3445712" y="3389028"/>
                <a:ext cx="464628" cy="55978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36" idx="6"/>
                <a:endCxn id="40" idx="3"/>
              </p:cNvCxnSpPr>
              <p:nvPr/>
            </p:nvCxnSpPr>
            <p:spPr>
              <a:xfrm flipV="1">
                <a:off x="5398480" y="3280674"/>
                <a:ext cx="543984" cy="668143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28" idx="6"/>
                <a:endCxn id="40" idx="2"/>
              </p:cNvCxnSpPr>
              <p:nvPr/>
            </p:nvCxnSpPr>
            <p:spPr>
              <a:xfrm flipV="1">
                <a:off x="5398481" y="3144386"/>
                <a:ext cx="482240" cy="108354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26" idx="6"/>
                <a:endCxn id="40" idx="1"/>
              </p:cNvCxnSpPr>
              <p:nvPr/>
            </p:nvCxnSpPr>
            <p:spPr>
              <a:xfrm>
                <a:off x="5398481" y="2415430"/>
                <a:ext cx="543983" cy="59266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/>
              <p:cNvCxnSpPr>
                <a:stCxn id="24" idx="6"/>
                <a:endCxn id="26" idx="2"/>
              </p:cNvCxnSpPr>
              <p:nvPr/>
            </p:nvCxnSpPr>
            <p:spPr>
              <a:xfrm>
                <a:off x="4340646" y="2415430"/>
                <a:ext cx="62753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>
                <a:off x="4342560" y="2414445"/>
                <a:ext cx="690547" cy="70102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/>
              <p:cNvCxnSpPr>
                <a:stCxn id="25" idx="6"/>
                <a:endCxn id="28" idx="2"/>
              </p:cNvCxnSpPr>
              <p:nvPr/>
            </p:nvCxnSpPr>
            <p:spPr>
              <a:xfrm>
                <a:off x="4340645" y="3252740"/>
                <a:ext cx="62753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35" idx="6"/>
                <a:endCxn id="36" idx="2"/>
              </p:cNvCxnSpPr>
              <p:nvPr/>
            </p:nvCxnSpPr>
            <p:spPr>
              <a:xfrm>
                <a:off x="4340645" y="3948817"/>
                <a:ext cx="62753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542905" y="2982331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63082" y="2467304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72455" y="3619720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94964" y="2999994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446999" y="3972281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59115" y="2930869"/>
                <a:ext cx="288862" cy="338554"/>
              </a:xfrm>
              <a:prstGeom prst="rect">
                <a:avLst/>
              </a:prstGeom>
              <a:grpFill/>
              <a:ln w="19050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26168" y="2556931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75413" y="3618790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3910341" y="222268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sp>
        <p:nvSpPr>
          <p:cNvPr id="65" name="Стрелка вправо 64"/>
          <p:cNvSpPr/>
          <p:nvPr/>
        </p:nvSpPr>
        <p:spPr>
          <a:xfrm>
            <a:off x="6485704" y="2990945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7529705" y="2076429"/>
            <a:ext cx="3275861" cy="2153085"/>
            <a:chOff x="7559617" y="2053359"/>
            <a:chExt cx="3275861" cy="2153085"/>
          </a:xfrm>
          <a:noFill/>
        </p:grpSpPr>
        <p:sp>
          <p:nvSpPr>
            <p:cNvPr id="72" name="Овал 71"/>
            <p:cNvSpPr/>
            <p:nvPr/>
          </p:nvSpPr>
          <p:spPr>
            <a:xfrm>
              <a:off x="7559617" y="3001756"/>
              <a:ext cx="421606" cy="3854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7803427" y="2053359"/>
              <a:ext cx="3032051" cy="2153085"/>
              <a:chOff x="7770420" y="2050337"/>
              <a:chExt cx="3032051" cy="2153085"/>
            </a:xfrm>
            <a:grpFill/>
          </p:grpSpPr>
          <p:sp>
            <p:nvSpPr>
              <p:cNvPr id="66" name="Овал 65"/>
              <p:cNvSpPr/>
              <p:nvPr/>
            </p:nvSpPr>
            <p:spPr>
              <a:xfrm>
                <a:off x="8384109" y="216444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7" name="Овал 66"/>
              <p:cNvSpPr/>
              <p:nvPr/>
            </p:nvSpPr>
            <p:spPr>
              <a:xfrm>
                <a:off x="8384108" y="300175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8" name="Овал 67"/>
              <p:cNvSpPr/>
              <p:nvPr/>
            </p:nvSpPr>
            <p:spPr>
              <a:xfrm>
                <a:off x="9441944" y="216444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9" name="Овал 68"/>
              <p:cNvSpPr/>
              <p:nvPr/>
            </p:nvSpPr>
            <p:spPr>
              <a:xfrm>
                <a:off x="9441944" y="300175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0" name="Овал 69"/>
              <p:cNvSpPr/>
              <p:nvPr/>
            </p:nvSpPr>
            <p:spPr>
              <a:xfrm>
                <a:off x="8384108" y="3697833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1" name="Овал 70"/>
              <p:cNvSpPr/>
              <p:nvPr/>
            </p:nvSpPr>
            <p:spPr>
              <a:xfrm>
                <a:off x="9441943" y="3697833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73" name="Овал 72"/>
              <p:cNvSpPr/>
              <p:nvPr/>
            </p:nvSpPr>
            <p:spPr>
              <a:xfrm>
                <a:off x="10380865" y="2973954"/>
                <a:ext cx="421606" cy="38548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Прямая со стрелкой 73"/>
              <p:cNvCxnSpPr>
                <a:stCxn id="72" idx="0"/>
                <a:endCxn id="66" idx="3"/>
              </p:cNvCxnSpPr>
              <p:nvPr/>
            </p:nvCxnSpPr>
            <p:spPr>
              <a:xfrm flipV="1">
                <a:off x="7770420" y="2493475"/>
                <a:ext cx="676706" cy="50828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4"/>
              <p:cNvCxnSpPr>
                <a:stCxn id="72" idx="6"/>
                <a:endCxn id="67" idx="2"/>
              </p:cNvCxnSpPr>
              <p:nvPr/>
            </p:nvCxnSpPr>
            <p:spPr>
              <a:xfrm>
                <a:off x="7948216" y="3191475"/>
                <a:ext cx="435892" cy="3022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>
                <a:stCxn id="72" idx="5"/>
                <a:endCxn id="70" idx="2"/>
              </p:cNvCxnSpPr>
              <p:nvPr/>
            </p:nvCxnSpPr>
            <p:spPr>
              <a:xfrm>
                <a:off x="7886473" y="3327763"/>
                <a:ext cx="497635" cy="56281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>
                <a:stCxn id="71" idx="6"/>
                <a:endCxn id="73" idx="3"/>
              </p:cNvCxnSpPr>
              <p:nvPr/>
            </p:nvCxnSpPr>
            <p:spPr>
              <a:xfrm flipV="1">
                <a:off x="9872248" y="3302983"/>
                <a:ext cx="570360" cy="58759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 стрелкой 77"/>
              <p:cNvCxnSpPr>
                <a:stCxn id="69" idx="6"/>
                <a:endCxn id="73" idx="2"/>
              </p:cNvCxnSpPr>
              <p:nvPr/>
            </p:nvCxnSpPr>
            <p:spPr>
              <a:xfrm flipV="1">
                <a:off x="9872249" y="3166695"/>
                <a:ext cx="508616" cy="27802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68" idx="6"/>
                <a:endCxn id="73" idx="1"/>
              </p:cNvCxnSpPr>
              <p:nvPr/>
            </p:nvCxnSpPr>
            <p:spPr>
              <a:xfrm>
                <a:off x="9872249" y="2357187"/>
                <a:ext cx="570359" cy="67322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>
                <a:stCxn id="66" idx="6"/>
                <a:endCxn id="68" idx="2"/>
              </p:cNvCxnSpPr>
              <p:nvPr/>
            </p:nvCxnSpPr>
            <p:spPr>
              <a:xfrm>
                <a:off x="8814414" y="2357187"/>
                <a:ext cx="62753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/>
              <p:nvPr/>
            </p:nvCxnSpPr>
            <p:spPr>
              <a:xfrm>
                <a:off x="8802487" y="2380168"/>
                <a:ext cx="690547" cy="70102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67" idx="6"/>
                <a:endCxn id="69" idx="2"/>
              </p:cNvCxnSpPr>
              <p:nvPr/>
            </p:nvCxnSpPr>
            <p:spPr>
              <a:xfrm>
                <a:off x="8814413" y="3194497"/>
                <a:ext cx="627531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stCxn id="70" idx="6"/>
                <a:endCxn id="71" idx="2"/>
              </p:cNvCxnSpPr>
              <p:nvPr/>
            </p:nvCxnSpPr>
            <p:spPr>
              <a:xfrm>
                <a:off x="8814413" y="3890574"/>
                <a:ext cx="62753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9020924" y="2050337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029155" y="2855237"/>
                <a:ext cx="288862" cy="338554"/>
              </a:xfrm>
              <a:prstGeom prst="rect">
                <a:avLst/>
              </a:prstGeom>
              <a:grpFill/>
              <a:ln w="38100">
                <a:noFill/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035787" y="2348654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809372" y="3506504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868732" y="2941751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37649" y="3864868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921160" y="2916350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899936" y="2498688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079755" y="3575867"/>
                <a:ext cx="288862" cy="338554"/>
              </a:xfrm>
              <a:prstGeom prst="rect">
                <a:avLst/>
              </a:prstGeom>
              <a:grpFill/>
              <a:ln w="38100">
                <a:noFill/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</p:grpSp>
      </p:grpSp>
      <p:grpSp>
        <p:nvGrpSpPr>
          <p:cNvPr id="18" name="Группа 17"/>
          <p:cNvGrpSpPr/>
          <p:nvPr/>
        </p:nvGrpSpPr>
        <p:grpSpPr>
          <a:xfrm>
            <a:off x="8463224" y="4528913"/>
            <a:ext cx="1488141" cy="1918869"/>
            <a:chOff x="2798187" y="4609319"/>
            <a:chExt cx="1488141" cy="1918869"/>
          </a:xfrm>
          <a:noFill/>
        </p:grpSpPr>
        <p:sp>
          <p:nvSpPr>
            <p:cNvPr id="93" name="Овал 92"/>
            <p:cNvSpPr/>
            <p:nvPr/>
          </p:nvSpPr>
          <p:spPr>
            <a:xfrm>
              <a:off x="2798188" y="460931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798187" y="544662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3856023" y="460931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Овал 95"/>
            <p:cNvSpPr/>
            <p:nvPr/>
          </p:nvSpPr>
          <p:spPr>
            <a:xfrm>
              <a:off x="3856023" y="544662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8" name="Прямая соединительная линия 97"/>
            <p:cNvCxnSpPr/>
            <p:nvPr/>
          </p:nvCxnSpPr>
          <p:spPr>
            <a:xfrm>
              <a:off x="3228492" y="4764752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>
              <a:off x="3228492" y="5669850"/>
              <a:ext cx="627531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2798187" y="614270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3856022" y="614270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3228492" y="6335447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6040002" y="587383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M={{1,</a:t>
            </a:r>
            <a:r>
              <a:rPr lang="ru-RU" dirty="0"/>
              <a:t>4</a:t>
            </a:r>
            <a:r>
              <a:rPr lang="en-US" dirty="0"/>
              <a:t>}, {2,5}, {3,6}}</a:t>
            </a:r>
            <a:endParaRPr lang="ru-RU" dirty="0"/>
          </a:p>
        </p:txBody>
      </p:sp>
      <p:grpSp>
        <p:nvGrpSpPr>
          <p:cNvPr id="115" name="Группа 114"/>
          <p:cNvGrpSpPr/>
          <p:nvPr/>
        </p:nvGrpSpPr>
        <p:grpSpPr>
          <a:xfrm>
            <a:off x="449964" y="2222689"/>
            <a:ext cx="1488141" cy="2313014"/>
            <a:chOff x="449964" y="2222689"/>
            <a:chExt cx="1488141" cy="2313014"/>
          </a:xfrm>
        </p:grpSpPr>
        <p:sp>
          <p:nvSpPr>
            <p:cNvPr id="5" name="Овал 4"/>
            <p:cNvSpPr/>
            <p:nvPr/>
          </p:nvSpPr>
          <p:spPr>
            <a:xfrm>
              <a:off x="449965" y="2222689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449964" y="3059999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1507800" y="2222689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507800" y="3059999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1" name="Прямая соединительная линия 10"/>
            <p:cNvCxnSpPr>
              <a:stCxn id="5" idx="6"/>
              <a:endCxn id="9" idx="1"/>
            </p:cNvCxnSpPr>
            <p:nvPr/>
          </p:nvCxnSpPr>
          <p:spPr>
            <a:xfrm>
              <a:off x="880270" y="2415430"/>
              <a:ext cx="690547" cy="70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5" idx="6"/>
              <a:endCxn id="7" idx="2"/>
            </p:cNvCxnSpPr>
            <p:nvPr/>
          </p:nvCxnSpPr>
          <p:spPr>
            <a:xfrm>
              <a:off x="880270" y="2415430"/>
              <a:ext cx="627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6" idx="6"/>
              <a:endCxn id="9" idx="2"/>
            </p:cNvCxnSpPr>
            <p:nvPr/>
          </p:nvCxnSpPr>
          <p:spPr>
            <a:xfrm>
              <a:off x="880269" y="3252740"/>
              <a:ext cx="6275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449964" y="3756076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1507799" y="3756076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1" name="Прямая соединительная линия 40"/>
            <p:cNvCxnSpPr>
              <a:stCxn id="38" idx="6"/>
              <a:endCxn id="39" idx="2"/>
            </p:cNvCxnSpPr>
            <p:nvPr/>
          </p:nvCxnSpPr>
          <p:spPr>
            <a:xfrm>
              <a:off x="880269" y="3948817"/>
              <a:ext cx="627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Прямоугольник 107"/>
            <p:cNvSpPr/>
            <p:nvPr/>
          </p:nvSpPr>
          <p:spPr>
            <a:xfrm>
              <a:off x="450795" y="4166371"/>
              <a:ext cx="38343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ru-RU" dirty="0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1550184" y="4166371"/>
              <a:ext cx="38343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ru-RU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97641" y="2275688"/>
            <a:ext cx="118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достраиваем</a:t>
            </a:r>
          </a:p>
          <a:p>
            <a:r>
              <a:rPr lang="ru-RU" sz="1400" dirty="0"/>
              <a:t>до сети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38946" y="2287278"/>
            <a:ext cx="1346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находим</a:t>
            </a:r>
          </a:p>
          <a:p>
            <a:r>
              <a:rPr lang="ru-RU" sz="1400" dirty="0"/>
              <a:t>максимальный</a:t>
            </a:r>
          </a:p>
          <a:p>
            <a:r>
              <a:rPr lang="ru-RU" sz="1400" dirty="0"/>
              <a:t>поток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83053" y="4674668"/>
            <a:ext cx="20830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рёбра двудольного</a:t>
            </a:r>
          </a:p>
          <a:p>
            <a:r>
              <a:rPr lang="ru-RU" sz="1400" dirty="0"/>
              <a:t>графа, по которым поток</a:t>
            </a:r>
          </a:p>
          <a:p>
            <a:r>
              <a:rPr lang="ru-RU" sz="1400" dirty="0"/>
              <a:t>равен 1, включаем</a:t>
            </a:r>
          </a:p>
          <a:p>
            <a:r>
              <a:rPr lang="ru-RU" sz="1400" dirty="0"/>
              <a:t>в наибольшее </a:t>
            </a:r>
          </a:p>
          <a:p>
            <a:r>
              <a:rPr lang="ru-RU" sz="1400" dirty="0" err="1"/>
              <a:t>паросочетание</a:t>
            </a:r>
            <a:r>
              <a:rPr lang="ru-RU" sz="1400" dirty="0"/>
              <a:t> 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0" name="Рисунок 10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622907" y="4822714"/>
            <a:ext cx="4985508" cy="1977310"/>
            <a:chOff x="6352382" y="4457615"/>
            <a:chExt cx="4985508" cy="1977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6417761" y="5408938"/>
                  <a:ext cx="492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1"/>
                  <a:r>
                    <a:rPr lang="ru-RU" dirty="0"/>
                    <a:t>число итераций </a:t>
                  </a:r>
                  <a:r>
                    <a:rPr lang="en-US" dirty="0" err="1"/>
                    <a:t>bfs</a:t>
                  </a:r>
                  <a:r>
                    <a:rPr lang="en-US" dirty="0"/>
                    <a:t> - </a:t>
                  </a:r>
                  <a:r>
                    <a:rPr lang="ru-RU" dirty="0"/>
                    <a:t> </a:t>
                  </a:r>
                  <a:r>
                    <a:rPr lang="en-US" dirty="0"/>
                    <a:t>min {|X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|, {|X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|}</a:t>
                  </a:r>
                  <a:r>
                    <a:rPr lang="ru-RU" dirty="0"/>
                    <a:t>=</a:t>
                  </a:r>
                  <a14:m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761" y="5408938"/>
                  <a:ext cx="492012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8334663" y="4457615"/>
                  <a:ext cx="12123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О(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000" b="1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663" y="4457615"/>
                  <a:ext cx="121238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Группа 29"/>
            <p:cNvGrpSpPr/>
            <p:nvPr/>
          </p:nvGrpSpPr>
          <p:grpSpPr>
            <a:xfrm>
              <a:off x="6352382" y="4481419"/>
              <a:ext cx="4440257" cy="1953506"/>
              <a:chOff x="6267006" y="4450964"/>
              <a:chExt cx="4440257" cy="1953506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382939" y="4450964"/>
                <a:ext cx="19225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Время работы: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6332384" y="4970518"/>
                    <a:ext cx="34780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lvl="1"/>
                    <a:r>
                      <a:rPr lang="en-US" dirty="0"/>
                      <a:t> </a:t>
                    </a:r>
                    <a:r>
                      <a:rPr lang="ru-RU" dirty="0"/>
                      <a:t>время работы </a:t>
                    </a:r>
                    <a:r>
                      <a:rPr lang="en-US" dirty="0" err="1"/>
                      <a:t>bfs,dfs</a:t>
                    </a:r>
                    <a:r>
                      <a:rPr lang="en-US" dirty="0"/>
                      <a:t> -</a:t>
                    </a:r>
                    <a:r>
                      <a:rPr lang="ru-RU" dirty="0"/>
                      <a:t> </a:t>
                    </a:r>
                    <a14:m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О(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2384" y="4970518"/>
                    <a:ext cx="347800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TextBox 116"/>
              <p:cNvSpPr txBox="1"/>
              <p:nvPr/>
            </p:nvSpPr>
            <p:spPr>
              <a:xfrm>
                <a:off x="6267006" y="5942805"/>
                <a:ext cx="4440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i="1" dirty="0"/>
                  <a:t>Теория алгоритмов: учеб.-метод. пособие / П. А. </a:t>
                </a:r>
                <a:r>
                  <a:rPr lang="ru-RU" sz="1200" i="1" dirty="0" err="1"/>
                  <a:t>Иржавский</a:t>
                </a:r>
                <a:r>
                  <a:rPr lang="ru-RU" sz="1200" i="1" dirty="0"/>
                  <a:t> и др.]. – Минск : БГУ, 2013. С. 77-105.</a:t>
                </a:r>
              </a:p>
            </p:txBody>
          </p: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6804237" y="4901430"/>
                <a:ext cx="10387" cy="945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08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105" grpId="0"/>
      <p:bldP spid="10" grpId="0"/>
      <p:bldP spid="103" grpId="0"/>
      <p:bldP spid="10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Наибольшее </a:t>
            </a:r>
            <a:r>
              <a:rPr lang="ru-RU" sz="3200" b="1" dirty="0" err="1"/>
              <a:t>паросочетание</a:t>
            </a:r>
            <a:r>
              <a:rPr lang="ru-RU" sz="3200" b="1" dirty="0"/>
              <a:t> минимального веса</a:t>
            </a:r>
            <a:br>
              <a:rPr lang="ru-RU" sz="3200" b="1" dirty="0"/>
            </a:br>
            <a:r>
              <a:rPr lang="ru-RU" sz="3200" b="1" dirty="0"/>
              <a:t>в двудольном графе</a:t>
            </a:r>
            <a:r>
              <a:rPr lang="en-US" sz="3200" b="1" dirty="0"/>
              <a:t> </a:t>
            </a:r>
            <a:br>
              <a:rPr lang="ru-RU" sz="3200" b="1" dirty="0"/>
            </a:br>
            <a:endParaRPr lang="ru-RU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35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1" y="22553"/>
                <a:ext cx="12065000" cy="13101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Задан двудольный граф. Каждому ребру которого приписан целочисленный вес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Известно разбиение вершин двудольного графа на доли.  </a:t>
                </a:r>
              </a:p>
              <a:p>
                <a:pPr marL="0" indent="0">
                  <a:buNone/>
                </a:pPr>
                <a:r>
                  <a:rPr lang="ru-RU" sz="2400" dirty="0"/>
                  <a:t>Необходимо найти </a:t>
                </a:r>
                <a:r>
                  <a:rPr lang="ru-RU" sz="2400" b="1" dirty="0"/>
                  <a:t>наибольшее </a:t>
                </a:r>
                <a:r>
                  <a:rPr lang="ru-RU" sz="2400" b="1" dirty="0" err="1"/>
                  <a:t>паросочетание</a:t>
                </a:r>
                <a:r>
                  <a:rPr lang="ru-RU" sz="2400" b="1" dirty="0"/>
                  <a:t> минимального веса.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2553"/>
                <a:ext cx="12065000" cy="1310187"/>
              </a:xfrm>
              <a:blipFill>
                <a:blip r:embed="rId2"/>
                <a:stretch>
                  <a:fillRect l="-758" t="-6512" b="-120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Стрелка вправо 2"/>
          <p:cNvSpPr/>
          <p:nvPr/>
        </p:nvSpPr>
        <p:spPr>
          <a:xfrm>
            <a:off x="2233939" y="2934493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право 64"/>
          <p:cNvSpPr/>
          <p:nvPr/>
        </p:nvSpPr>
        <p:spPr>
          <a:xfrm>
            <a:off x="6485704" y="2990945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951889" y="6048569"/>
                <a:ext cx="3682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89" y="6048569"/>
                <a:ext cx="368241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" name="Группа 178"/>
          <p:cNvGrpSpPr/>
          <p:nvPr/>
        </p:nvGrpSpPr>
        <p:grpSpPr>
          <a:xfrm>
            <a:off x="7581724" y="2176241"/>
            <a:ext cx="3242854" cy="1936841"/>
            <a:chOff x="7559617" y="2164446"/>
            <a:chExt cx="3242854" cy="1936841"/>
          </a:xfrm>
          <a:noFill/>
        </p:grpSpPr>
        <p:sp>
          <p:nvSpPr>
            <p:cNvPr id="67" name="Овал 66"/>
            <p:cNvSpPr/>
            <p:nvPr/>
          </p:nvSpPr>
          <p:spPr>
            <a:xfrm>
              <a:off x="8398083" y="3013341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" name="Овал 67"/>
            <p:cNvSpPr/>
            <p:nvPr/>
          </p:nvSpPr>
          <p:spPr>
            <a:xfrm>
              <a:off x="9441944" y="216444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9441944" y="300175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8384108" y="371580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Овал 70"/>
            <p:cNvSpPr/>
            <p:nvPr/>
          </p:nvSpPr>
          <p:spPr>
            <a:xfrm>
              <a:off x="9452581" y="371184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7559617" y="2971106"/>
              <a:ext cx="421606" cy="3854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10380865" y="2973954"/>
              <a:ext cx="421606" cy="3854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Прямая со стрелкой 73"/>
            <p:cNvCxnSpPr>
              <a:stCxn id="72" idx="0"/>
              <a:endCxn id="66" idx="3"/>
            </p:cNvCxnSpPr>
            <p:nvPr/>
          </p:nvCxnSpPr>
          <p:spPr>
            <a:xfrm flipV="1">
              <a:off x="7770420" y="2493475"/>
              <a:ext cx="676706" cy="477631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72" idx="6"/>
              <a:endCxn id="67" idx="2"/>
            </p:cNvCxnSpPr>
            <p:nvPr/>
          </p:nvCxnSpPr>
          <p:spPr>
            <a:xfrm>
              <a:off x="7981223" y="3163847"/>
              <a:ext cx="416860" cy="42235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72" idx="5"/>
              <a:endCxn id="70" idx="2"/>
            </p:cNvCxnSpPr>
            <p:nvPr/>
          </p:nvCxnSpPr>
          <p:spPr>
            <a:xfrm>
              <a:off x="7919480" y="3300135"/>
              <a:ext cx="464628" cy="608411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1" idx="6"/>
              <a:endCxn id="73" idx="3"/>
            </p:cNvCxnSpPr>
            <p:nvPr/>
          </p:nvCxnSpPr>
          <p:spPr>
            <a:xfrm flipV="1">
              <a:off x="9882886" y="3302983"/>
              <a:ext cx="559722" cy="601604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69" idx="6"/>
              <a:endCxn id="73" idx="2"/>
            </p:cNvCxnSpPr>
            <p:nvPr/>
          </p:nvCxnSpPr>
          <p:spPr>
            <a:xfrm flipV="1">
              <a:off x="9872249" y="3166695"/>
              <a:ext cx="508616" cy="27802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cxnSpLocks/>
              <a:stCxn id="68" idx="5"/>
              <a:endCxn id="73" idx="1"/>
            </p:cNvCxnSpPr>
            <p:nvPr/>
          </p:nvCxnSpPr>
          <p:spPr>
            <a:xfrm>
              <a:off x="9809232" y="2493475"/>
              <a:ext cx="633376" cy="536932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6" idx="6"/>
              <a:endCxn id="68" idx="2"/>
            </p:cNvCxnSpPr>
            <p:nvPr/>
          </p:nvCxnSpPr>
          <p:spPr>
            <a:xfrm>
              <a:off x="8814414" y="2357187"/>
              <a:ext cx="627530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>
              <a:cxnSpLocks/>
              <a:stCxn id="66" idx="4"/>
              <a:endCxn id="69" idx="1"/>
            </p:cNvCxnSpPr>
            <p:nvPr/>
          </p:nvCxnSpPr>
          <p:spPr>
            <a:xfrm>
              <a:off x="8599262" y="2549928"/>
              <a:ext cx="905699" cy="50828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>
              <a:stCxn id="67" idx="6"/>
              <a:endCxn id="69" idx="2"/>
            </p:cNvCxnSpPr>
            <p:nvPr/>
          </p:nvCxnSpPr>
          <p:spPr>
            <a:xfrm flipV="1">
              <a:off x="8828388" y="3194497"/>
              <a:ext cx="613556" cy="11585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stCxn id="70" idx="6"/>
              <a:endCxn id="71" idx="2"/>
            </p:cNvCxnSpPr>
            <p:nvPr/>
          </p:nvCxnSpPr>
          <p:spPr>
            <a:xfrm flipV="1">
              <a:off x="8814413" y="3904587"/>
              <a:ext cx="638168" cy="3959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67" idx="7"/>
            </p:cNvCxnSpPr>
            <p:nvPr/>
          </p:nvCxnSpPr>
          <p:spPr>
            <a:xfrm flipV="1">
              <a:off x="8765371" y="2505060"/>
              <a:ext cx="753565" cy="56473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/>
            <p:cNvSpPr/>
            <p:nvPr/>
          </p:nvSpPr>
          <p:spPr>
            <a:xfrm>
              <a:off x="8384109" y="216444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78" name="Группа 177"/>
          <p:cNvGrpSpPr/>
          <p:nvPr/>
        </p:nvGrpSpPr>
        <p:grpSpPr>
          <a:xfrm>
            <a:off x="404796" y="2193834"/>
            <a:ext cx="1488141" cy="2322109"/>
            <a:chOff x="404796" y="2193834"/>
            <a:chExt cx="1488141" cy="2322109"/>
          </a:xfrm>
          <a:noFill/>
        </p:grpSpPr>
        <p:grpSp>
          <p:nvGrpSpPr>
            <p:cNvPr id="115" name="Группа 114"/>
            <p:cNvGrpSpPr/>
            <p:nvPr/>
          </p:nvGrpSpPr>
          <p:grpSpPr>
            <a:xfrm>
              <a:off x="404796" y="2202929"/>
              <a:ext cx="1488141" cy="2313014"/>
              <a:chOff x="449964" y="2222689"/>
              <a:chExt cx="1488141" cy="2313014"/>
            </a:xfrm>
            <a:grpFill/>
          </p:grpSpPr>
          <p:sp>
            <p:nvSpPr>
              <p:cNvPr id="5" name="Овал 4"/>
              <p:cNvSpPr/>
              <p:nvPr/>
            </p:nvSpPr>
            <p:spPr>
              <a:xfrm>
                <a:off x="449965" y="222268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449964" y="305999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1507800" y="222268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1507800" y="305999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1" name="Прямая соединительная линия 10"/>
              <p:cNvCxnSpPr>
                <a:stCxn id="5" idx="6"/>
                <a:endCxn id="9" idx="1"/>
              </p:cNvCxnSpPr>
              <p:nvPr/>
            </p:nvCxnSpPr>
            <p:spPr>
              <a:xfrm>
                <a:off x="880270" y="2415430"/>
                <a:ext cx="690547" cy="70102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>
                <a:stCxn id="5" idx="6"/>
                <a:endCxn id="7" idx="2"/>
              </p:cNvCxnSpPr>
              <p:nvPr/>
            </p:nvCxnSpPr>
            <p:spPr>
              <a:xfrm>
                <a:off x="880270" y="2415430"/>
                <a:ext cx="62753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>
                <a:stCxn id="6" idx="6"/>
                <a:endCxn id="9" idx="2"/>
              </p:cNvCxnSpPr>
              <p:nvPr/>
            </p:nvCxnSpPr>
            <p:spPr>
              <a:xfrm>
                <a:off x="880269" y="3252740"/>
                <a:ext cx="62753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Овал 37"/>
              <p:cNvSpPr/>
              <p:nvPr/>
            </p:nvSpPr>
            <p:spPr>
              <a:xfrm>
                <a:off x="449964" y="375607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507799" y="375607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1" name="Прямая соединительная линия 40"/>
              <p:cNvCxnSpPr>
                <a:stCxn id="38" idx="6"/>
                <a:endCxn id="39" idx="2"/>
              </p:cNvCxnSpPr>
              <p:nvPr/>
            </p:nvCxnSpPr>
            <p:spPr>
              <a:xfrm>
                <a:off x="880269" y="3948817"/>
                <a:ext cx="62753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Прямоугольник 107"/>
              <p:cNvSpPr/>
              <p:nvPr/>
            </p:nvSpPr>
            <p:spPr>
              <a:xfrm>
                <a:off x="450795" y="4166371"/>
                <a:ext cx="3834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  <a:r>
                  <a:rPr lang="en-US" baseline="-25000"/>
                  <a:t>1</a:t>
                </a:r>
                <a:endParaRPr lang="ru-RU" dirty="0"/>
              </a:p>
            </p:txBody>
          </p:sp>
          <p:sp>
            <p:nvSpPr>
              <p:cNvPr id="112" name="Прямоугольник 111"/>
              <p:cNvSpPr/>
              <p:nvPr/>
            </p:nvSpPr>
            <p:spPr>
              <a:xfrm>
                <a:off x="1550184" y="4166371"/>
                <a:ext cx="3834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endParaRPr lang="ru-RU" dirty="0"/>
              </a:p>
            </p:txBody>
          </p:sp>
        </p:grpSp>
        <p:cxnSp>
          <p:nvCxnSpPr>
            <p:cNvPr id="104" name="Прямая соединительная линия 103"/>
            <p:cNvCxnSpPr>
              <a:stCxn id="6" idx="7"/>
              <a:endCxn id="7" idx="3"/>
            </p:cNvCxnSpPr>
            <p:nvPr/>
          </p:nvCxnSpPr>
          <p:spPr>
            <a:xfrm flipV="1">
              <a:off x="772084" y="2531958"/>
              <a:ext cx="753565" cy="5647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074246" y="2193834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28288" y="3864868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3</a:t>
              </a:r>
              <a:endParaRPr lang="ru-RU" sz="12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6385" y="3163277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4</a:t>
              </a:r>
              <a:endParaRPr lang="ru-RU" sz="12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8745" y="2705703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ru-RU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24423" y="269741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7</a:t>
              </a:r>
              <a:endParaRPr lang="ru-RU" sz="1200" b="1" dirty="0"/>
            </a:p>
          </p:txBody>
        </p:sp>
      </p:grpSp>
      <p:grpSp>
        <p:nvGrpSpPr>
          <p:cNvPr id="184" name="Группа 183"/>
          <p:cNvGrpSpPr/>
          <p:nvPr/>
        </p:nvGrpSpPr>
        <p:grpSpPr>
          <a:xfrm>
            <a:off x="8406215" y="4329046"/>
            <a:ext cx="1488141" cy="2096930"/>
            <a:chOff x="2226889" y="4192474"/>
            <a:chExt cx="1488141" cy="2096930"/>
          </a:xfrm>
          <a:noFill/>
        </p:grpSpPr>
        <p:sp>
          <p:nvSpPr>
            <p:cNvPr id="127" name="TextBox 126"/>
            <p:cNvSpPr txBox="1"/>
            <p:nvPr/>
          </p:nvSpPr>
          <p:spPr>
            <a:xfrm>
              <a:off x="2779583" y="4192474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2226890" y="437053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226889" y="520784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3284725" y="437053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Овал 95"/>
            <p:cNvSpPr/>
            <p:nvPr/>
          </p:nvSpPr>
          <p:spPr>
            <a:xfrm>
              <a:off x="3284725" y="520784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8" name="Прямая соединительная линия 97"/>
            <p:cNvCxnSpPr/>
            <p:nvPr/>
          </p:nvCxnSpPr>
          <p:spPr>
            <a:xfrm>
              <a:off x="2657194" y="4495488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4" idx="6"/>
              <a:endCxn id="96" idx="2"/>
            </p:cNvCxnSpPr>
            <p:nvPr/>
          </p:nvCxnSpPr>
          <p:spPr>
            <a:xfrm>
              <a:off x="2657194" y="5400586"/>
              <a:ext cx="627531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2226889" y="590392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3284724" y="590392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2657194" y="6096663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790248" y="516096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74660" y="5851388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08802" y="1481698"/>
            <a:ext cx="1950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сначала найдём</a:t>
            </a:r>
          </a:p>
          <a:p>
            <a:r>
              <a:rPr lang="ru-RU" sz="2000" dirty="0"/>
              <a:t>наибольшее</a:t>
            </a:r>
          </a:p>
          <a:p>
            <a:r>
              <a:rPr lang="ru-RU" sz="2000" dirty="0" err="1"/>
              <a:t>паросочетание</a:t>
            </a:r>
            <a:endParaRPr lang="ru-RU" sz="20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3127398" y="2127651"/>
            <a:ext cx="3216478" cy="2154708"/>
            <a:chOff x="3127398" y="2127651"/>
            <a:chExt cx="3216478" cy="2154708"/>
          </a:xfrm>
          <a:noFill/>
        </p:grpSpPr>
        <p:grpSp>
          <p:nvGrpSpPr>
            <p:cNvPr id="18" name="Группа 17"/>
            <p:cNvGrpSpPr/>
            <p:nvPr/>
          </p:nvGrpSpPr>
          <p:grpSpPr>
            <a:xfrm>
              <a:off x="3127398" y="2127651"/>
              <a:ext cx="3216478" cy="2154708"/>
              <a:chOff x="3127398" y="2127651"/>
              <a:chExt cx="3216478" cy="2154708"/>
            </a:xfrm>
            <a:grpFill/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3127398" y="2127651"/>
                <a:ext cx="3216478" cy="2154708"/>
                <a:chOff x="3127398" y="2127651"/>
                <a:chExt cx="3216478" cy="2154708"/>
              </a:xfrm>
              <a:grpFill/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491032" y="3943805"/>
                  <a:ext cx="288862" cy="33855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83" name="Группа 182"/>
                <p:cNvGrpSpPr/>
                <p:nvPr/>
              </p:nvGrpSpPr>
              <p:grpSpPr>
                <a:xfrm>
                  <a:off x="3127398" y="2127651"/>
                  <a:ext cx="3216478" cy="2004502"/>
                  <a:chOff x="3129882" y="2108580"/>
                  <a:chExt cx="3216478" cy="2004502"/>
                </a:xfrm>
                <a:grpFill/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547156" y="2108580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5" name="Овал 24"/>
                  <p:cNvSpPr/>
                  <p:nvPr/>
                </p:nvSpPr>
                <p:spPr>
                  <a:xfrm>
                    <a:off x="3954373" y="3031523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6" name="Овал 25"/>
                  <p:cNvSpPr/>
                  <p:nvPr/>
                </p:nvSpPr>
                <p:spPr>
                  <a:xfrm>
                    <a:off x="5012209" y="2194213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8" name="Овал 27"/>
                  <p:cNvSpPr/>
                  <p:nvPr/>
                </p:nvSpPr>
                <p:spPr>
                  <a:xfrm>
                    <a:off x="5012209" y="3031523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5" name="Овал 34"/>
                  <p:cNvSpPr/>
                  <p:nvPr/>
                </p:nvSpPr>
                <p:spPr>
                  <a:xfrm>
                    <a:off x="3954373" y="3727600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6" name="Овал 35"/>
                  <p:cNvSpPr/>
                  <p:nvPr/>
                </p:nvSpPr>
                <p:spPr>
                  <a:xfrm>
                    <a:off x="5012208" y="3727600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8" name="Овал 7"/>
                  <p:cNvSpPr/>
                  <p:nvPr/>
                </p:nvSpPr>
                <p:spPr>
                  <a:xfrm>
                    <a:off x="3129882" y="3031523"/>
                    <a:ext cx="421606" cy="385482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Овал 39"/>
                  <p:cNvSpPr/>
                  <p:nvPr/>
                </p:nvSpPr>
                <p:spPr>
                  <a:xfrm>
                    <a:off x="5924754" y="2923169"/>
                    <a:ext cx="421606" cy="385482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Прямая со стрелкой 11"/>
                  <p:cNvCxnSpPr/>
                  <p:nvPr/>
                </p:nvCxnSpPr>
                <p:spPr>
                  <a:xfrm flipV="1">
                    <a:off x="3348646" y="2548963"/>
                    <a:ext cx="676706" cy="508281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я со стрелкой 14"/>
                  <p:cNvCxnSpPr>
                    <a:stCxn id="8" idx="6"/>
                    <a:endCxn id="25" idx="2"/>
                  </p:cNvCxnSpPr>
                  <p:nvPr/>
                </p:nvCxnSpPr>
                <p:spPr>
                  <a:xfrm>
                    <a:off x="3551488" y="3224264"/>
                    <a:ext cx="402885" cy="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Прямая со стрелкой 16"/>
                  <p:cNvCxnSpPr>
                    <a:stCxn id="8" idx="5"/>
                    <a:endCxn id="35" idx="2"/>
                  </p:cNvCxnSpPr>
                  <p:nvPr/>
                </p:nvCxnSpPr>
                <p:spPr>
                  <a:xfrm>
                    <a:off x="3489745" y="3360552"/>
                    <a:ext cx="464628" cy="559789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Прямая со стрелкой 18"/>
                  <p:cNvCxnSpPr>
                    <a:stCxn id="36" idx="6"/>
                    <a:endCxn id="40" idx="3"/>
                  </p:cNvCxnSpPr>
                  <p:nvPr/>
                </p:nvCxnSpPr>
                <p:spPr>
                  <a:xfrm flipV="1">
                    <a:off x="5442513" y="3252198"/>
                    <a:ext cx="543984" cy="668143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я со стрелкой 21"/>
                  <p:cNvCxnSpPr>
                    <a:stCxn id="28" idx="6"/>
                    <a:endCxn id="40" idx="2"/>
                  </p:cNvCxnSpPr>
                  <p:nvPr/>
                </p:nvCxnSpPr>
                <p:spPr>
                  <a:xfrm flipV="1">
                    <a:off x="5442514" y="3115910"/>
                    <a:ext cx="482240" cy="108354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Прямая со стрелкой 41"/>
                  <p:cNvCxnSpPr>
                    <a:stCxn id="26" idx="6"/>
                    <a:endCxn id="40" idx="1"/>
                  </p:cNvCxnSpPr>
                  <p:nvPr/>
                </p:nvCxnSpPr>
                <p:spPr>
                  <a:xfrm>
                    <a:off x="5442514" y="2386954"/>
                    <a:ext cx="543983" cy="592668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Прямая со стрелкой 48"/>
                  <p:cNvCxnSpPr>
                    <a:stCxn id="24" idx="6"/>
                    <a:endCxn id="26" idx="2"/>
                  </p:cNvCxnSpPr>
                  <p:nvPr/>
                </p:nvCxnSpPr>
                <p:spPr>
                  <a:xfrm>
                    <a:off x="4384679" y="2386954"/>
                    <a:ext cx="627530" cy="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Прямая со стрелкой 50"/>
                  <p:cNvCxnSpPr>
                    <a:endCxn id="28" idx="1"/>
                  </p:cNvCxnSpPr>
                  <p:nvPr/>
                </p:nvCxnSpPr>
                <p:spPr>
                  <a:xfrm>
                    <a:off x="4330361" y="2332844"/>
                    <a:ext cx="744865" cy="755132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Прямая со стрелкой 52"/>
                  <p:cNvCxnSpPr>
                    <a:stCxn id="25" idx="6"/>
                    <a:endCxn id="28" idx="2"/>
                  </p:cNvCxnSpPr>
                  <p:nvPr/>
                </p:nvCxnSpPr>
                <p:spPr>
                  <a:xfrm>
                    <a:off x="4384678" y="3224264"/>
                    <a:ext cx="627531" cy="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Прямая со стрелкой 54"/>
                  <p:cNvCxnSpPr>
                    <a:stCxn id="35" idx="6"/>
                    <a:endCxn id="36" idx="2"/>
                  </p:cNvCxnSpPr>
                  <p:nvPr/>
                </p:nvCxnSpPr>
                <p:spPr>
                  <a:xfrm>
                    <a:off x="4384678" y="3920341"/>
                    <a:ext cx="627530" cy="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586938" y="2953855"/>
                    <a:ext cx="288862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607115" y="2438828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416488" y="3591244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438997" y="2971518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05589" y="2994504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470201" y="2528455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19446" y="3590314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5" name="Прямая со стрелкой 44"/>
                  <p:cNvCxnSpPr>
                    <a:stCxn id="25" idx="5"/>
                    <a:endCxn id="36" idx="2"/>
                  </p:cNvCxnSpPr>
                  <p:nvPr/>
                </p:nvCxnSpPr>
                <p:spPr>
                  <a:xfrm>
                    <a:off x="4321661" y="3360552"/>
                    <a:ext cx="690547" cy="559789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Прямая со стрелкой 109"/>
                  <p:cNvCxnSpPr>
                    <a:stCxn id="25" idx="7"/>
                    <a:endCxn id="26" idx="3"/>
                  </p:cNvCxnSpPr>
                  <p:nvPr/>
                </p:nvCxnSpPr>
                <p:spPr>
                  <a:xfrm flipV="1">
                    <a:off x="4321661" y="2523242"/>
                    <a:ext cx="753565" cy="564734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Овал 23"/>
                  <p:cNvSpPr/>
                  <p:nvPr/>
                </p:nvSpPr>
                <p:spPr>
                  <a:xfrm>
                    <a:off x="3954374" y="2194213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06" name="TextBox 105"/>
              <p:cNvSpPr txBox="1"/>
              <p:nvPr/>
            </p:nvSpPr>
            <p:spPr>
              <a:xfrm flipH="1">
                <a:off x="4803948" y="2716803"/>
                <a:ext cx="231330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389899" y="2497361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438552" y="3523361"/>
              <a:ext cx="28886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20445" y="1792316"/>
            <a:ext cx="1839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строим </a:t>
            </a:r>
          </a:p>
          <a:p>
            <a:r>
              <a:rPr lang="ru-RU" sz="2000" dirty="0"/>
              <a:t>максимальный</a:t>
            </a:r>
          </a:p>
          <a:p>
            <a:r>
              <a:rPr lang="ru-RU" sz="2000" dirty="0"/>
              <a:t> поток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827895" y="4648155"/>
            <a:ext cx="4312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рёбра двудольного графа, по которым поток равен 1, включаем в наибольшее </a:t>
            </a:r>
            <a:r>
              <a:rPr lang="ru-RU" sz="2000" dirty="0" err="1"/>
              <a:t>паросочетание</a:t>
            </a:r>
            <a:r>
              <a:rPr lang="ru-RU" sz="2000" dirty="0"/>
              <a:t> 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6" name="Рисунок 11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105" grpId="0"/>
      <p:bldP spid="10" grpId="0"/>
      <p:bldP spid="111" grpId="0"/>
      <p:bldP spid="1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37312" y="122916"/>
            <a:ext cx="7220221" cy="636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C00000"/>
                </a:solidFill>
              </a:rPr>
              <a:t>(</a:t>
            </a:r>
            <a:r>
              <a:rPr lang="ru-RU" sz="2000" i="1" dirty="0">
                <a:solidFill>
                  <a:srgbClr val="C00000"/>
                </a:solidFill>
              </a:rPr>
              <a:t>продолжение</a:t>
            </a:r>
            <a:r>
              <a:rPr lang="ru-RU" sz="2000" dirty="0">
                <a:solidFill>
                  <a:srgbClr val="C00000"/>
                </a:solidFill>
              </a:rPr>
              <a:t>) </a:t>
            </a:r>
            <a:r>
              <a:rPr lang="ru-RU" sz="2000" dirty="0"/>
              <a:t>наибольшее </a:t>
            </a:r>
            <a:r>
              <a:rPr lang="ru-RU" sz="2000" dirty="0" err="1"/>
              <a:t>паросочетание</a:t>
            </a:r>
            <a:r>
              <a:rPr lang="ru-RU" sz="2000" dirty="0"/>
              <a:t> минимального веса</a:t>
            </a:r>
            <a:endParaRPr lang="en-US" sz="2000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38523" y="1638737"/>
            <a:ext cx="2775888" cy="2954502"/>
            <a:chOff x="688408" y="1638737"/>
            <a:chExt cx="2775888" cy="2954502"/>
          </a:xfrm>
          <a:noFill/>
        </p:grpSpPr>
        <p:sp>
          <p:nvSpPr>
            <p:cNvPr id="93" name="Овал 92"/>
            <p:cNvSpPr/>
            <p:nvPr/>
          </p:nvSpPr>
          <p:spPr>
            <a:xfrm>
              <a:off x="875845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75844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933680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Овал 95"/>
            <p:cNvSpPr/>
            <p:nvPr/>
          </p:nvSpPr>
          <p:spPr>
            <a:xfrm>
              <a:off x="1933680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7" name="Прямая соединительная линия 96"/>
            <p:cNvCxnSpPr>
              <a:stCxn id="93" idx="6"/>
              <a:endCxn id="96" idx="1"/>
            </p:cNvCxnSpPr>
            <p:nvPr/>
          </p:nvCxnSpPr>
          <p:spPr>
            <a:xfrm>
              <a:off x="1306150" y="2009539"/>
              <a:ext cx="690547" cy="70102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>
              <a:off x="1306149" y="1941751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4" idx="6"/>
              <a:endCxn id="96" idx="2"/>
            </p:cNvCxnSpPr>
            <p:nvPr/>
          </p:nvCxnSpPr>
          <p:spPr>
            <a:xfrm>
              <a:off x="1306149" y="2846849"/>
              <a:ext cx="627531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875844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1933679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1306149" y="3542926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88408" y="3946908"/>
                  <a:ext cx="2775888" cy="64633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|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ru-RU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08" y="3946908"/>
                  <a:ext cx="2775888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1754" t="-4717" b="-75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Прямая соединительная линия 53"/>
            <p:cNvCxnSpPr>
              <a:stCxn id="94" idx="7"/>
              <a:endCxn id="95" idx="3"/>
            </p:cNvCxnSpPr>
            <p:nvPr/>
          </p:nvCxnSpPr>
          <p:spPr>
            <a:xfrm flipV="1">
              <a:off x="1243132" y="2145827"/>
              <a:ext cx="753565" cy="56473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428538" y="1638737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39203" y="2607229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423615" y="3297651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7174" y="2301151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752041" y="234538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p:sp>
        <p:nvSpPr>
          <p:cNvPr id="132" name="Стрелка вправо 131"/>
          <p:cNvSpPr/>
          <p:nvPr/>
        </p:nvSpPr>
        <p:spPr>
          <a:xfrm>
            <a:off x="2336944" y="2718155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03" name="Группа 102"/>
          <p:cNvGrpSpPr/>
          <p:nvPr/>
        </p:nvGrpSpPr>
        <p:grpSpPr>
          <a:xfrm>
            <a:off x="3215186" y="1735611"/>
            <a:ext cx="1488141" cy="1965087"/>
            <a:chOff x="3533583" y="1743007"/>
            <a:chExt cx="1488141" cy="1965087"/>
          </a:xfrm>
          <a:noFill/>
        </p:grpSpPr>
        <p:sp>
          <p:nvSpPr>
            <p:cNvPr id="133" name="Овал 132"/>
            <p:cNvSpPr/>
            <p:nvPr/>
          </p:nvSpPr>
          <p:spPr>
            <a:xfrm>
              <a:off x="3533584" y="178922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33583" y="262653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4591419" y="178922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91419" y="262653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3533583" y="332261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4591418" y="332261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6942" y="2579656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081354" y="3270078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-3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904913" y="2273578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398932" y="2363227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  <p:cxnSp>
          <p:nvCxnSpPr>
            <p:cNvPr id="149" name="Прямая со стрелкой 148"/>
            <p:cNvCxnSpPr>
              <a:stCxn id="133" idx="6"/>
              <a:endCxn id="135" idx="2"/>
            </p:cNvCxnSpPr>
            <p:nvPr/>
          </p:nvCxnSpPr>
          <p:spPr>
            <a:xfrm>
              <a:off x="3963889" y="1981966"/>
              <a:ext cx="627530" cy="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100814" y="1743007"/>
              <a:ext cx="38824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</a:t>
              </a:r>
              <a:r>
                <a:rPr lang="en-US" sz="1200" b="1" dirty="0"/>
                <a:t>20</a:t>
              </a:r>
              <a:endParaRPr lang="ru-RU" sz="1200" b="1" dirty="0"/>
            </a:p>
          </p:txBody>
        </p:sp>
        <p:cxnSp>
          <p:nvCxnSpPr>
            <p:cNvPr id="152" name="Прямая со стрелкой 151"/>
            <p:cNvCxnSpPr>
              <a:stCxn id="134" idx="6"/>
              <a:endCxn id="136" idx="2"/>
            </p:cNvCxnSpPr>
            <p:nvPr/>
          </p:nvCxnSpPr>
          <p:spPr>
            <a:xfrm>
              <a:off x="3963888" y="2819276"/>
              <a:ext cx="627531" cy="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 стрелкой 153"/>
            <p:cNvCxnSpPr>
              <a:stCxn id="140" idx="6"/>
              <a:endCxn id="141" idx="2"/>
            </p:cNvCxnSpPr>
            <p:nvPr/>
          </p:nvCxnSpPr>
          <p:spPr>
            <a:xfrm>
              <a:off x="3963888" y="3515353"/>
              <a:ext cx="627530" cy="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/>
            <p:cNvCxnSpPr>
              <a:stCxn id="135" idx="3"/>
              <a:endCxn id="134" idx="7"/>
            </p:cNvCxnSpPr>
            <p:nvPr/>
          </p:nvCxnSpPr>
          <p:spPr>
            <a:xfrm flipH="1">
              <a:off x="3900871" y="2118254"/>
              <a:ext cx="753565" cy="56473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/>
            <p:cNvCxnSpPr>
              <a:stCxn id="136" idx="1"/>
              <a:endCxn id="133" idx="5"/>
            </p:cNvCxnSpPr>
            <p:nvPr/>
          </p:nvCxnSpPr>
          <p:spPr>
            <a:xfrm flipH="1" flipV="1">
              <a:off x="3900872" y="2118254"/>
              <a:ext cx="753564" cy="56473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2814412" y="3797116"/>
                <a:ext cx="31061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контур отрицательного веса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(=−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12" y="3797116"/>
                <a:ext cx="3106166" cy="923330"/>
              </a:xfrm>
              <a:prstGeom prst="rect">
                <a:avLst/>
              </a:prstGeom>
              <a:blipFill>
                <a:blip r:embed="rId3"/>
                <a:stretch>
                  <a:fillRect l="-1768" t="-397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Стрелка вправо 159"/>
          <p:cNvSpPr/>
          <p:nvPr/>
        </p:nvSpPr>
        <p:spPr>
          <a:xfrm>
            <a:off x="5190009" y="2702497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06" name="Группа 105"/>
          <p:cNvGrpSpPr/>
          <p:nvPr/>
        </p:nvGrpSpPr>
        <p:grpSpPr>
          <a:xfrm>
            <a:off x="6079472" y="1638737"/>
            <a:ext cx="1488141" cy="2096930"/>
            <a:chOff x="6102466" y="1638737"/>
            <a:chExt cx="1488141" cy="2096930"/>
          </a:xfrm>
          <a:noFill/>
        </p:grpSpPr>
        <p:sp>
          <p:nvSpPr>
            <p:cNvPr id="161" name="Овал 160"/>
            <p:cNvSpPr/>
            <p:nvPr/>
          </p:nvSpPr>
          <p:spPr>
            <a:xfrm>
              <a:off x="6102467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6102466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Овал 162"/>
            <p:cNvSpPr/>
            <p:nvPr/>
          </p:nvSpPr>
          <p:spPr>
            <a:xfrm>
              <a:off x="7160302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7160302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5" name="Прямая соединительная линия 164"/>
            <p:cNvCxnSpPr>
              <a:stCxn id="161" idx="6"/>
              <a:endCxn id="164" idx="1"/>
            </p:cNvCxnSpPr>
            <p:nvPr/>
          </p:nvCxnSpPr>
          <p:spPr>
            <a:xfrm>
              <a:off x="6532772" y="2009539"/>
              <a:ext cx="690547" cy="70102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>
              <a:off x="6532771" y="1941751"/>
              <a:ext cx="62753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>
              <a:stCxn id="162" idx="6"/>
              <a:endCxn id="164" idx="2"/>
            </p:cNvCxnSpPr>
            <p:nvPr/>
          </p:nvCxnSpPr>
          <p:spPr>
            <a:xfrm>
              <a:off x="6532771" y="2846849"/>
              <a:ext cx="62753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Овал 167"/>
            <p:cNvSpPr/>
            <p:nvPr/>
          </p:nvSpPr>
          <p:spPr>
            <a:xfrm>
              <a:off x="6102466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9" name="Овал 168"/>
            <p:cNvSpPr/>
            <p:nvPr/>
          </p:nvSpPr>
          <p:spPr>
            <a:xfrm>
              <a:off x="7160301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70" name="Прямая соединительная линия 169"/>
            <p:cNvCxnSpPr>
              <a:stCxn id="168" idx="6"/>
              <a:endCxn id="169" idx="2"/>
            </p:cNvCxnSpPr>
            <p:nvPr/>
          </p:nvCxnSpPr>
          <p:spPr>
            <a:xfrm>
              <a:off x="6532771" y="3542926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>
              <a:stCxn id="162" idx="7"/>
              <a:endCxn id="163" idx="3"/>
            </p:cNvCxnSpPr>
            <p:nvPr/>
          </p:nvCxnSpPr>
          <p:spPr>
            <a:xfrm flipV="1">
              <a:off x="6469754" y="2145827"/>
              <a:ext cx="753565" cy="56473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655160" y="1638737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694433" y="2827912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650237" y="3297651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456810" y="2377390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978663" y="234538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5908047" y="3841402"/>
                <a:ext cx="26468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новое </a:t>
                </a:r>
                <a:r>
                  <a:rPr lang="ru-RU" dirty="0" err="1"/>
                  <a:t>паросочетание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47" y="3841402"/>
                <a:ext cx="2646878" cy="923330"/>
              </a:xfrm>
              <a:prstGeom prst="rect">
                <a:avLst/>
              </a:prstGeom>
              <a:blipFill>
                <a:blip r:embed="rId4"/>
                <a:stretch>
                  <a:fillRect l="-1843" t="-3289" b="-4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Группа 108"/>
          <p:cNvGrpSpPr/>
          <p:nvPr/>
        </p:nvGrpSpPr>
        <p:grpSpPr>
          <a:xfrm>
            <a:off x="3227130" y="4973305"/>
            <a:ext cx="1760866" cy="1181095"/>
            <a:chOff x="3260857" y="4862427"/>
            <a:chExt cx="1760866" cy="1181095"/>
          </a:xfrm>
          <a:noFill/>
        </p:grpSpPr>
        <p:sp>
          <p:nvSpPr>
            <p:cNvPr id="137" name="Овал 136"/>
            <p:cNvSpPr/>
            <p:nvPr/>
          </p:nvSpPr>
          <p:spPr>
            <a:xfrm>
              <a:off x="3439036" y="489109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4496871" y="5629644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4496872" y="489109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3439036" y="5629644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Прямая со стрелкой 15"/>
            <p:cNvCxnSpPr>
              <a:stCxn id="137" idx="4"/>
              <a:endCxn id="142" idx="0"/>
            </p:cNvCxnSpPr>
            <p:nvPr/>
          </p:nvCxnSpPr>
          <p:spPr>
            <a:xfrm>
              <a:off x="3654189" y="5276574"/>
              <a:ext cx="0" cy="35307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38" idx="0"/>
              <a:endCxn id="139" idx="4"/>
            </p:cNvCxnSpPr>
            <p:nvPr/>
          </p:nvCxnSpPr>
          <p:spPr>
            <a:xfrm flipV="1">
              <a:off x="4712024" y="5276574"/>
              <a:ext cx="1" cy="35307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142" idx="6"/>
              <a:endCxn id="138" idx="2"/>
            </p:cNvCxnSpPr>
            <p:nvPr/>
          </p:nvCxnSpPr>
          <p:spPr>
            <a:xfrm>
              <a:off x="3869341" y="5822385"/>
              <a:ext cx="62753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139" idx="2"/>
              <a:endCxn id="137" idx="6"/>
            </p:cNvCxnSpPr>
            <p:nvPr/>
          </p:nvCxnSpPr>
          <p:spPr>
            <a:xfrm flipH="1">
              <a:off x="3869341" y="5083833"/>
              <a:ext cx="62753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3260857" y="5276574"/>
              <a:ext cx="38824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</a:t>
              </a:r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712023" y="5312879"/>
              <a:ext cx="30970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-4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069113" y="4862427"/>
              <a:ext cx="26321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992172" y="5766523"/>
              <a:ext cx="26321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8680235" y="3858946"/>
            <a:ext cx="34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контур отрицательного веса: НЕТ</a:t>
            </a:r>
          </a:p>
        </p:txBody>
      </p:sp>
      <p:sp>
        <p:nvSpPr>
          <p:cNvPr id="199" name="Стрелка вправо 198"/>
          <p:cNvSpPr/>
          <p:nvPr/>
        </p:nvSpPr>
        <p:spPr>
          <a:xfrm>
            <a:off x="7814463" y="2585283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8791960" y="4299334"/>
                <a:ext cx="29975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={{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}} – 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наибольшее </a:t>
                </a:r>
                <a:r>
                  <a:rPr lang="ru-RU" dirty="0" err="1"/>
                  <a:t>паросочетание</a:t>
                </a:r>
                <a:r>
                  <a:rPr lang="ru-RU" dirty="0"/>
                  <a:t> </a:t>
                </a:r>
              </a:p>
              <a:p>
                <a:r>
                  <a:rPr lang="ru-RU" dirty="0"/>
                  <a:t>минимального веса</a:t>
                </a:r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 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960" y="4299334"/>
                <a:ext cx="2997552" cy="1200329"/>
              </a:xfrm>
              <a:prstGeom prst="rect">
                <a:avLst/>
              </a:prstGeom>
              <a:blipFill>
                <a:blip r:embed="rId5"/>
                <a:stretch>
                  <a:fillRect l="-1626" r="-1016" b="-35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Группа 106"/>
          <p:cNvGrpSpPr/>
          <p:nvPr/>
        </p:nvGrpSpPr>
        <p:grpSpPr>
          <a:xfrm>
            <a:off x="8629992" y="1611136"/>
            <a:ext cx="1488141" cy="2040505"/>
            <a:chOff x="8629992" y="1611136"/>
            <a:chExt cx="1488141" cy="2040505"/>
          </a:xfrm>
          <a:noFill/>
        </p:grpSpPr>
        <p:sp>
          <p:nvSpPr>
            <p:cNvPr id="183" name="Овал 182"/>
            <p:cNvSpPr/>
            <p:nvPr/>
          </p:nvSpPr>
          <p:spPr>
            <a:xfrm>
              <a:off x="8629993" y="173277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629992" y="257008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687828" y="173277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9687828" y="257008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87" name="Прямая соединительная линия 186"/>
            <p:cNvCxnSpPr>
              <a:stCxn id="183" idx="6"/>
              <a:endCxn id="186" idx="1"/>
            </p:cNvCxnSpPr>
            <p:nvPr/>
          </p:nvCxnSpPr>
          <p:spPr>
            <a:xfrm>
              <a:off x="9060298" y="1925513"/>
              <a:ext cx="690547" cy="70102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>
              <a:cxnSpLocks/>
              <a:stCxn id="183" idx="7"/>
              <a:endCxn id="185" idx="1"/>
            </p:cNvCxnSpPr>
            <p:nvPr/>
          </p:nvCxnSpPr>
          <p:spPr>
            <a:xfrm>
              <a:off x="8997281" y="1789225"/>
              <a:ext cx="75356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>
              <a:stCxn id="184" idx="6"/>
              <a:endCxn id="186" idx="2"/>
            </p:cNvCxnSpPr>
            <p:nvPr/>
          </p:nvCxnSpPr>
          <p:spPr>
            <a:xfrm>
              <a:off x="9060297" y="2762823"/>
              <a:ext cx="62753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Овал 189"/>
            <p:cNvSpPr/>
            <p:nvPr/>
          </p:nvSpPr>
          <p:spPr>
            <a:xfrm>
              <a:off x="8629992" y="326615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1" name="Овал 190"/>
            <p:cNvSpPr/>
            <p:nvPr/>
          </p:nvSpPr>
          <p:spPr>
            <a:xfrm>
              <a:off x="9687827" y="326615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92" name="Прямая соединительная линия 191"/>
            <p:cNvCxnSpPr>
              <a:stCxn id="190" idx="6"/>
              <a:endCxn id="191" idx="2"/>
            </p:cNvCxnSpPr>
            <p:nvPr/>
          </p:nvCxnSpPr>
          <p:spPr>
            <a:xfrm>
              <a:off x="9060297" y="3458900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>
              <a:stCxn id="184" idx="7"/>
              <a:endCxn id="185" idx="3"/>
            </p:cNvCxnSpPr>
            <p:nvPr/>
          </p:nvCxnSpPr>
          <p:spPr>
            <a:xfrm flipV="1">
              <a:off x="8997280" y="2061801"/>
              <a:ext cx="753565" cy="56473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9193351" y="2523203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177763" y="3213625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-3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001322" y="2217125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506189" y="2261360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-7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207358" y="1611136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14099" y="1003935"/>
            <a:ext cx="164064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/>
              <a:t>ориентируем</a:t>
            </a:r>
          </a:p>
          <a:p>
            <a:r>
              <a:rPr lang="ru-RU" sz="2000" dirty="0"/>
              <a:t>рёбра графа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97792" y="1060703"/>
            <a:ext cx="185993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/>
              <a:t>перестраиваем</a:t>
            </a:r>
          </a:p>
          <a:p>
            <a:r>
              <a:rPr lang="ru-RU" sz="2000" dirty="0" err="1"/>
              <a:t>паросочетание</a:t>
            </a:r>
            <a:endParaRPr lang="ru-RU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428638" y="1029340"/>
            <a:ext cx="136332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/>
              <a:t>повторяем</a:t>
            </a:r>
          </a:p>
          <a:p>
            <a:r>
              <a:rPr lang="ru-RU" sz="2000" dirty="0"/>
              <a:t>процесс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1" name="Рисунок 110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59" grpId="0"/>
      <p:bldP spid="160" grpId="0" animBg="1"/>
      <p:bldP spid="177" grpId="0"/>
      <p:bldP spid="198" grpId="0"/>
      <p:bldP spid="199" grpId="0" animBg="1"/>
      <p:bldP spid="200" grpId="0"/>
      <p:bldP spid="3" grpId="0"/>
      <p:bldP spid="104" grpId="0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641" y="974871"/>
            <a:ext cx="11397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 дальнейшем на дугах сети задаются ограничения, которым должны удовлетворять все рассматриваемые потоки:</a:t>
            </a:r>
            <a:endParaRPr lang="ru-RU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476004" y="1994410"/>
                <a:ext cx="3287432" cy="471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6004" y="1994410"/>
                <a:ext cx="3287432" cy="471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6004" y="2628742"/>
                <a:ext cx="40783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i="1" dirty="0"/>
                  <a:t>верхнее ограничение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/>
                  <a:t> называется</a:t>
                </a:r>
              </a:p>
              <a:p>
                <a:r>
                  <a:rPr lang="ru-RU" i="1" dirty="0"/>
                  <a:t>пропускной способностью дуги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4" y="2628742"/>
                <a:ext cx="4078361" cy="646331"/>
              </a:xfrm>
              <a:prstGeom prst="rect">
                <a:avLst/>
              </a:prstGeom>
              <a:blipFill>
                <a:blip r:embed="rId3"/>
                <a:stretch>
                  <a:fillRect l="-1345" t="-4717" r="-74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71641" y="2628743"/>
                <a:ext cx="40840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в классической задаче о максимальном потоке все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1" y="2628743"/>
                <a:ext cx="4084023" cy="646331"/>
              </a:xfrm>
              <a:prstGeom prst="rect">
                <a:avLst/>
              </a:prstGeom>
              <a:blipFill>
                <a:blip r:embed="rId4"/>
                <a:stretch>
                  <a:fillRect l="-1343" t="-4717" r="-194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Группа 25"/>
          <p:cNvGrpSpPr/>
          <p:nvPr/>
        </p:nvGrpSpPr>
        <p:grpSpPr>
          <a:xfrm>
            <a:off x="1995454" y="3911662"/>
            <a:ext cx="5046006" cy="1849884"/>
            <a:chOff x="2756867" y="3564579"/>
            <a:chExt cx="5046006" cy="1849884"/>
          </a:xfrm>
        </p:grpSpPr>
        <p:cxnSp>
          <p:nvCxnSpPr>
            <p:cNvPr id="20" name="Прямая со стрелкой 19"/>
            <p:cNvCxnSpPr/>
            <p:nvPr/>
          </p:nvCxnSpPr>
          <p:spPr>
            <a:xfrm>
              <a:off x="3346035" y="4184632"/>
              <a:ext cx="191865" cy="65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2756867" y="3564579"/>
              <a:ext cx="5046006" cy="1849884"/>
              <a:chOff x="2756867" y="3564579"/>
              <a:chExt cx="5046006" cy="1849884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2756867" y="3986838"/>
                <a:ext cx="5046006" cy="1427625"/>
                <a:chOff x="1506801" y="746607"/>
                <a:chExt cx="5046006" cy="1427625"/>
              </a:xfrm>
            </p:grpSpPr>
            <p:grpSp>
              <p:nvGrpSpPr>
                <p:cNvPr id="93" name="Группа 92"/>
                <p:cNvGrpSpPr/>
                <p:nvPr/>
              </p:nvGrpSpPr>
              <p:grpSpPr>
                <a:xfrm>
                  <a:off x="1506801" y="746607"/>
                  <a:ext cx="5046006" cy="1427625"/>
                  <a:chOff x="1262808" y="506912"/>
                  <a:chExt cx="5046006" cy="1427625"/>
                </a:xfrm>
              </p:grpSpPr>
              <p:sp>
                <p:nvSpPr>
                  <p:cNvPr id="103" name="Овал 102"/>
                  <p:cNvSpPr/>
                  <p:nvPr/>
                </p:nvSpPr>
                <p:spPr>
                  <a:xfrm>
                    <a:off x="1262808" y="1010649"/>
                    <a:ext cx="861827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s=1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4" name="Прямая со стрелкой 103"/>
                  <p:cNvCxnSpPr>
                    <a:stCxn id="103" idx="7"/>
                  </p:cNvCxnSpPr>
                  <p:nvPr/>
                </p:nvCxnSpPr>
                <p:spPr>
                  <a:xfrm flipV="1">
                    <a:off x="1998423" y="739061"/>
                    <a:ext cx="583413" cy="3218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Прямая со стрелкой 104"/>
                  <p:cNvCxnSpPr>
                    <a:stCxn id="103" idx="6"/>
                  </p:cNvCxnSpPr>
                  <p:nvPr/>
                </p:nvCxnSpPr>
                <p:spPr>
                  <a:xfrm>
                    <a:off x="2124635" y="1182160"/>
                    <a:ext cx="1468040" cy="221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Прямая со стрелкой 105"/>
                  <p:cNvCxnSpPr>
                    <a:stCxn id="103" idx="5"/>
                  </p:cNvCxnSpPr>
                  <p:nvPr/>
                </p:nvCxnSpPr>
                <p:spPr>
                  <a:xfrm>
                    <a:off x="1998423" y="1303437"/>
                    <a:ext cx="638553" cy="32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Овал 106"/>
                  <p:cNvSpPr/>
                  <p:nvPr/>
                </p:nvSpPr>
                <p:spPr>
                  <a:xfrm>
                    <a:off x="3592675" y="1032808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2581836" y="506912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2581836" y="159151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10" name="Прямая со стрелкой 109"/>
                  <p:cNvCxnSpPr>
                    <a:stCxn id="108" idx="6"/>
                    <a:endCxn id="107" idx="0"/>
                  </p:cNvCxnSpPr>
                  <p:nvPr/>
                </p:nvCxnSpPr>
                <p:spPr>
                  <a:xfrm>
                    <a:off x="2958353" y="678423"/>
                    <a:ext cx="822581" cy="3543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Прямая со стрелкой 110"/>
                  <p:cNvCxnSpPr>
                    <a:stCxn id="109" idx="7"/>
                    <a:endCxn id="107" idx="3"/>
                  </p:cNvCxnSpPr>
                  <p:nvPr/>
                </p:nvCxnSpPr>
                <p:spPr>
                  <a:xfrm flipV="1">
                    <a:off x="2903213" y="1325596"/>
                    <a:ext cx="744602" cy="3161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740158" y="596934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4652439" y="156528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5537848" y="1045327"/>
                    <a:ext cx="770966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t=7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Прямая со стрелкой 114"/>
                  <p:cNvCxnSpPr>
                    <a:stCxn id="107" idx="5"/>
                    <a:endCxn id="113" idx="1"/>
                  </p:cNvCxnSpPr>
                  <p:nvPr/>
                </p:nvCxnSpPr>
                <p:spPr>
                  <a:xfrm>
                    <a:off x="3914052" y="1325596"/>
                    <a:ext cx="793527" cy="2899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Прямая со стрелкой 115"/>
                  <p:cNvCxnSpPr>
                    <a:stCxn id="113" idx="6"/>
                    <a:endCxn id="114" idx="3"/>
                  </p:cNvCxnSpPr>
                  <p:nvPr/>
                </p:nvCxnSpPr>
                <p:spPr>
                  <a:xfrm flipV="1">
                    <a:off x="5028956" y="1338115"/>
                    <a:ext cx="621797" cy="3986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Прямая со стрелкой 116"/>
                  <p:cNvCxnSpPr>
                    <a:stCxn id="112" idx="6"/>
                    <a:endCxn id="114" idx="1"/>
                  </p:cNvCxnSpPr>
                  <p:nvPr/>
                </p:nvCxnSpPr>
                <p:spPr>
                  <a:xfrm>
                    <a:off x="5116675" y="768445"/>
                    <a:ext cx="534078" cy="327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Прямая со стрелкой 117"/>
                  <p:cNvCxnSpPr>
                    <a:stCxn id="107" idx="7"/>
                    <a:endCxn id="112" idx="2"/>
                  </p:cNvCxnSpPr>
                  <p:nvPr/>
                </p:nvCxnSpPr>
                <p:spPr>
                  <a:xfrm flipV="1">
                    <a:off x="3914052" y="768445"/>
                    <a:ext cx="826106" cy="3145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2222693" y="85747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410342" y="165688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260924" y="1592484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350267" y="80688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5521028" y="867967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5485258" y="1649851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914539" y="1162513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222693" y="1615525"/>
                  <a:ext cx="516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371588" y="759735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963774" y="3810529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c</a:t>
                </a:r>
                <a:r>
                  <a:rPr lang="en-US" dirty="0"/>
                  <a:t>(</a:t>
                </a:r>
                <a:r>
                  <a:rPr lang="en-US" i="1" dirty="0"/>
                  <a:t>e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492482" y="3564579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</a:rPr>
                  <a:t>e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3" name="Прямая со стрелкой 22"/>
            <p:cNvCxnSpPr/>
            <p:nvPr/>
          </p:nvCxnSpPr>
          <p:spPr>
            <a:xfrm flipH="1">
              <a:off x="3773275" y="3875799"/>
              <a:ext cx="17236" cy="31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B9167-EE48-30B6-6A29-B389EBA591C8}"/>
              </a:ext>
            </a:extLst>
          </p:cNvPr>
          <p:cNvSpPr txBox="1"/>
          <p:nvPr/>
        </p:nvSpPr>
        <p:spPr>
          <a:xfrm>
            <a:off x="2776487" y="319344"/>
            <a:ext cx="6761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Сеть с ограничениями (потоковая сеть)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3">
                <a:extLst>
                  <a:ext uri="{FF2B5EF4-FFF2-40B4-BE49-F238E27FC236}">
                    <a16:creationId xmlns:a16="http://schemas.microsoft.com/office/drawing/2014/main" id="{5A9FBA05-6FE1-F958-5EE2-8527614D06B1}"/>
                  </a:ext>
                </a:extLst>
              </p:cNvPr>
              <p:cNvSpPr txBox="1"/>
              <p:nvPr/>
            </p:nvSpPr>
            <p:spPr bwMode="auto">
              <a:xfrm>
                <a:off x="4568401" y="3249849"/>
                <a:ext cx="3287432" cy="471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7" name="Объект 3">
                <a:extLst>
                  <a:ext uri="{FF2B5EF4-FFF2-40B4-BE49-F238E27FC236}">
                    <a16:creationId xmlns:a16="http://schemas.microsoft.com/office/drawing/2014/main" id="{5A9FBA05-6FE1-F958-5EE2-8527614D0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8401" y="3249849"/>
                <a:ext cx="3287432" cy="4716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0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9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6418053" y="2418074"/>
                <a:ext cx="411448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ru-RU" sz="3200" b="1" i="1" dirty="0">
                          <a:latin typeface="Cambria Math" panose="02040503050406030204" pitchFamily="18" charset="0"/>
                        </a:rPr>
                        <m:t>+ О(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53" y="2418074"/>
                <a:ext cx="41144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/>
          <p:cNvSpPr txBox="1"/>
          <p:nvPr/>
        </p:nvSpPr>
        <p:spPr>
          <a:xfrm>
            <a:off x="3627509" y="91591"/>
            <a:ext cx="4339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Время работы алгоритма</a:t>
            </a:r>
            <a:r>
              <a:rPr lang="en-US" sz="2800" dirty="0"/>
              <a:t> </a:t>
            </a:r>
            <a:endParaRPr lang="ru-RU" sz="2800" dirty="0"/>
          </a:p>
          <a:p>
            <a:endParaRPr lang="ru-RU" sz="200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0" y="3901032"/>
            <a:ext cx="2123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поиск наибольшего  </a:t>
            </a:r>
            <a:r>
              <a:rPr lang="ru-RU" sz="2000" dirty="0" err="1"/>
              <a:t>паросочетания</a:t>
            </a:r>
            <a:r>
              <a:rPr lang="ru-RU" sz="2000" dirty="0"/>
              <a:t> в двудольном графе</a:t>
            </a:r>
            <a:r>
              <a:rPr lang="en-US" sz="2000" dirty="0"/>
              <a:t>;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4862392" y="877152"/>
                <a:ext cx="32708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92" y="877152"/>
                <a:ext cx="327082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281227" y="0"/>
            <a:ext cx="1488141" cy="2096930"/>
            <a:chOff x="6102466" y="1638737"/>
            <a:chExt cx="1488141" cy="2096930"/>
          </a:xfrm>
          <a:noFill/>
        </p:grpSpPr>
        <p:sp>
          <p:nvSpPr>
            <p:cNvPr id="32" name="Овал 31"/>
            <p:cNvSpPr/>
            <p:nvPr/>
          </p:nvSpPr>
          <p:spPr>
            <a:xfrm>
              <a:off x="6102467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102466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7160302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7160302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6" name="Прямая соединительная линия 35"/>
            <p:cNvCxnSpPr>
              <a:cxnSpLocks/>
              <a:stCxn id="32" idx="6"/>
              <a:endCxn id="35" idx="2"/>
            </p:cNvCxnSpPr>
            <p:nvPr/>
          </p:nvCxnSpPr>
          <p:spPr>
            <a:xfrm>
              <a:off x="6532772" y="2009539"/>
              <a:ext cx="627530" cy="83731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cxnSpLocks/>
              <a:stCxn id="32" idx="6"/>
              <a:endCxn id="34" idx="2"/>
            </p:cNvCxnSpPr>
            <p:nvPr/>
          </p:nvCxnSpPr>
          <p:spPr>
            <a:xfrm>
              <a:off x="6532772" y="2009539"/>
              <a:ext cx="62753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3" idx="6"/>
              <a:endCxn id="35" idx="2"/>
            </p:cNvCxnSpPr>
            <p:nvPr/>
          </p:nvCxnSpPr>
          <p:spPr>
            <a:xfrm>
              <a:off x="6532771" y="2846849"/>
              <a:ext cx="62753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6102466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7160301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1" name="Прямая соединительная линия 40"/>
            <p:cNvCxnSpPr>
              <a:stCxn id="39" idx="6"/>
              <a:endCxn id="40" idx="2"/>
            </p:cNvCxnSpPr>
            <p:nvPr/>
          </p:nvCxnSpPr>
          <p:spPr>
            <a:xfrm>
              <a:off x="6532771" y="3542926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cxnSpLocks/>
              <a:stCxn id="33" idx="6"/>
              <a:endCxn id="34" idx="2"/>
            </p:cNvCxnSpPr>
            <p:nvPr/>
          </p:nvCxnSpPr>
          <p:spPr>
            <a:xfrm flipV="1">
              <a:off x="6532771" y="2009539"/>
              <a:ext cx="627531" cy="83731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655160" y="1638737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94433" y="2827912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0237" y="3297651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6810" y="2377390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78663" y="234538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600717" y="4035768"/>
                <a:ext cx="3817336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максимальный вес  наибольшего </a:t>
                </a:r>
                <a:r>
                  <a:rPr lang="ru-RU" sz="2000" dirty="0" err="1"/>
                  <a:t>паросочетания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</a:p>
              <a:p>
                <a:pPr algn="just"/>
                <a:r>
                  <a:rPr lang="ru-RU" sz="2000" dirty="0"/>
                  <a:t>(в </a:t>
                </a:r>
                <a:r>
                  <a:rPr lang="ru-RU" sz="2000" dirty="0" err="1"/>
                  <a:t>паросочетании</a:t>
                </a:r>
                <a:r>
                  <a:rPr lang="ru-RU" sz="2000" dirty="0"/>
                  <a:t> не может быть более, чем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рёбер), поэтому данной величиной можно оценить наибольшее число итераций поиска контура отрицательного веса</a:t>
                </a:r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17" y="4035768"/>
                <a:ext cx="3817336" cy="2554545"/>
              </a:xfrm>
              <a:prstGeom prst="rect">
                <a:avLst/>
              </a:prstGeom>
              <a:blipFill>
                <a:blip r:embed="rId5"/>
                <a:stretch>
                  <a:fillRect l="-1757" t="-1193" r="-3035" b="-33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6976158" y="4020814"/>
            <a:ext cx="4275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поиск контура </a:t>
            </a:r>
            <a:r>
              <a:rPr lang="en-US" sz="2000" dirty="0"/>
              <a:t> </a:t>
            </a:r>
            <a:r>
              <a:rPr lang="ru-RU" sz="2000" dirty="0"/>
              <a:t>отрицательного веса алгоритмом Форда  ̶ Беллмана и</a:t>
            </a:r>
            <a:r>
              <a:rPr lang="en-US" sz="2000" dirty="0"/>
              <a:t>  </a:t>
            </a:r>
            <a:r>
              <a:rPr lang="ru-RU" sz="2000" dirty="0"/>
              <a:t>перестройка </a:t>
            </a:r>
            <a:r>
              <a:rPr lang="en-US" sz="2000" dirty="0"/>
              <a:t>   </a:t>
            </a:r>
            <a:r>
              <a:rPr lang="ru-RU" sz="2000" dirty="0"/>
              <a:t>наибольшего </a:t>
            </a:r>
            <a:r>
              <a:rPr lang="ru-RU" sz="2000" dirty="0" err="1"/>
              <a:t>паросочетания</a:t>
            </a:r>
            <a:r>
              <a:rPr lang="ru-RU" sz="2000" dirty="0"/>
              <a:t> вдоль контура отрицательного веса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5097534" y="3497806"/>
            <a:ext cx="112143" cy="37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cxnSpLocks/>
          </p:cNvCxnSpPr>
          <p:nvPr/>
        </p:nvCxnSpPr>
        <p:spPr>
          <a:xfrm flipV="1">
            <a:off x="7617125" y="3034091"/>
            <a:ext cx="0" cy="840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1025297" y="3496431"/>
            <a:ext cx="551127" cy="290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</p:cNvCxnSpPr>
          <p:nvPr/>
        </p:nvCxnSpPr>
        <p:spPr>
          <a:xfrm flipV="1">
            <a:off x="8945005" y="3041235"/>
            <a:ext cx="529195" cy="76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278282" y="2456460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82" y="2456460"/>
                <a:ext cx="58381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846367" y="2456460"/>
                <a:ext cx="23868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ru-RU" sz="32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67" y="2456460"/>
                <a:ext cx="238680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226042" y="2418074"/>
                <a:ext cx="1918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042" y="2418074"/>
                <a:ext cx="191873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6221525" y="2418074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25" y="2418074"/>
                <a:ext cx="39305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4" grpId="0"/>
      <p:bldP spid="205" grpId="0"/>
      <p:bldP spid="2" grpId="0"/>
      <p:bldP spid="3" grpId="0"/>
      <p:bldP spid="11" grpId="0"/>
      <p:bldP spid="12" grpId="0"/>
      <p:bldP spid="13" grpId="0"/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 </a:t>
            </a:r>
            <a:br>
              <a:rPr lang="ru-RU" sz="3200" b="1" dirty="0"/>
            </a:br>
            <a:r>
              <a:rPr lang="en-US" sz="3200" b="1" i="1" dirty="0"/>
              <a:t>(</a:t>
            </a:r>
            <a:r>
              <a:rPr lang="ru-RU" sz="3200" b="1" i="1" dirty="0"/>
              <a:t>англ. </a:t>
            </a:r>
            <a:r>
              <a:rPr lang="en-US" sz="3200" b="1" i="1" dirty="0"/>
              <a:t>max flow min cost</a:t>
            </a:r>
            <a:r>
              <a:rPr lang="ru-RU" sz="3200" b="1" i="1" dirty="0"/>
              <a:t>)</a:t>
            </a:r>
            <a:endParaRPr lang="ru-RU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50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Группа 167"/>
          <p:cNvGrpSpPr/>
          <p:nvPr/>
        </p:nvGrpSpPr>
        <p:grpSpPr>
          <a:xfrm>
            <a:off x="7110839" y="1076617"/>
            <a:ext cx="3765176" cy="1645357"/>
            <a:chOff x="1326777" y="466852"/>
            <a:chExt cx="3765176" cy="1645357"/>
          </a:xfrm>
        </p:grpSpPr>
        <p:sp>
          <p:nvSpPr>
            <p:cNvPr id="174" name="Овал 173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stCxn id="174" idx="7"/>
              <a:endCxn id="180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stCxn id="174" idx="5"/>
              <a:endCxn id="18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stCxn id="180" idx="4"/>
              <a:endCxn id="18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0" idx="6"/>
              <a:endCxn id="183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1" idx="6"/>
              <a:endCxn id="18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  <a:endCxn id="18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2" idx="6"/>
              <a:endCxn id="184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stCxn id="183" idx="6"/>
              <a:endCxn id="184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r>
                <a:rPr lang="en-US" b="1" dirty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7030A0"/>
                  </a:solidFill>
                </a:rPr>
                <a:t>,5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Объект 204"/>
              <p:cNvSpPr txBox="1"/>
              <p:nvPr/>
            </p:nvSpPr>
            <p:spPr bwMode="auto">
              <a:xfrm>
                <a:off x="5198531" y="1476867"/>
                <a:ext cx="1495346" cy="4392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5" name="Объект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8531" y="1476867"/>
                <a:ext cx="1495346" cy="439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15489" y="933808"/>
            <a:ext cx="4340911" cy="1822201"/>
            <a:chOff x="690425" y="581514"/>
            <a:chExt cx="4340911" cy="1822201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6000" y="1521660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53706" y="1153469"/>
              <a:ext cx="481635" cy="34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08693" y="108954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56550" y="189121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425" y="923260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c(e)&gt;0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5" idx="3"/>
            </p:cNvCxnSpPr>
            <p:nvPr/>
          </p:nvCxnSpPr>
          <p:spPr>
            <a:xfrm flipH="1">
              <a:off x="1444504" y="1107926"/>
              <a:ext cx="17286" cy="140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773889" y="581514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p(e)≥0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H="1">
              <a:off x="1773889" y="942405"/>
              <a:ext cx="143191" cy="234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8725" y="3651434"/>
                <a:ext cx="2235035" cy="672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5" y="3651434"/>
                <a:ext cx="2235035" cy="67217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15190" y="3106151"/>
            <a:ext cx="21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Стоимость потока </a:t>
            </a:r>
            <a:r>
              <a:rPr lang="en-US" i="1" dirty="0"/>
              <a:t>f</a:t>
            </a:r>
            <a:r>
              <a:rPr lang="ru-RU" i="1" dirty="0"/>
              <a:t> 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7"/>
              <p:cNvSpPr txBox="1"/>
              <p:nvPr/>
            </p:nvSpPr>
            <p:spPr bwMode="auto">
              <a:xfrm>
                <a:off x="4607624" y="2830729"/>
                <a:ext cx="7333693" cy="57443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Объект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7624" y="2830729"/>
                <a:ext cx="7333693" cy="574433"/>
              </a:xfrm>
              <a:prstGeom prst="rect">
                <a:avLst/>
              </a:prstGeom>
              <a:blipFill>
                <a:blip r:embed="rId5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Группа 207"/>
          <p:cNvGrpSpPr/>
          <p:nvPr/>
        </p:nvGrpSpPr>
        <p:grpSpPr>
          <a:xfrm>
            <a:off x="7297987" y="3662708"/>
            <a:ext cx="3765176" cy="1645357"/>
            <a:chOff x="1326777" y="466852"/>
            <a:chExt cx="3765176" cy="1645357"/>
          </a:xfrm>
        </p:grpSpPr>
        <p:sp>
          <p:nvSpPr>
            <p:cNvPr id="216" name="Овал 215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17" name="Овал 216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18" name="Овал 217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19" name="Овал 218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20" name="Овал 219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21" name="Овал 220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22" name="Прямая со стрелкой 221"/>
            <p:cNvCxnSpPr>
              <a:stCxn id="216" idx="7"/>
              <a:endCxn id="217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 стрелкой 222"/>
            <p:cNvCxnSpPr>
              <a:stCxn id="216" idx="5"/>
              <a:endCxn id="218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 стрелкой 223"/>
            <p:cNvCxnSpPr>
              <a:stCxn id="217" idx="4"/>
              <a:endCxn id="218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Прямая со стрелкой 224"/>
            <p:cNvCxnSpPr>
              <a:stCxn id="217" idx="6"/>
              <a:endCxn id="220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 стрелкой 225"/>
            <p:cNvCxnSpPr>
              <a:stCxn id="218" idx="6"/>
              <a:endCxn id="219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 стрелкой 226"/>
            <p:cNvCxnSpPr>
              <a:stCxn id="220" idx="4"/>
              <a:endCxn id="219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 стрелкой 227"/>
            <p:cNvCxnSpPr>
              <a:stCxn id="219" idx="6"/>
              <a:endCxn id="221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Прямая со стрелкой 228"/>
            <p:cNvCxnSpPr>
              <a:stCxn id="220" idx="6"/>
              <a:endCxn id="221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r>
                <a:rPr lang="en-US" b="1" dirty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7030A0"/>
                  </a:solidFill>
                </a:rPr>
                <a:t>,7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Объект 237"/>
              <p:cNvSpPr txBox="1"/>
              <p:nvPr/>
            </p:nvSpPr>
            <p:spPr bwMode="auto">
              <a:xfrm>
                <a:off x="5156546" y="4318021"/>
                <a:ext cx="1384260" cy="4498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8" name="Объект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6546" y="4318021"/>
                <a:ext cx="1384260" cy="449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Объект 238"/>
              <p:cNvSpPr txBox="1"/>
              <p:nvPr/>
            </p:nvSpPr>
            <p:spPr bwMode="auto">
              <a:xfrm>
                <a:off x="4891088" y="5607050"/>
                <a:ext cx="6883400" cy="6223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ru-BY"/>
              </a:p>
            </p:txBody>
          </p:sp>
        </mc:Choice>
        <mc:Fallback xmlns="">
          <p:sp>
            <p:nvSpPr>
              <p:cNvPr id="239" name="Объект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1088" y="5607050"/>
                <a:ext cx="6883400" cy="622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913265" y="81720"/>
            <a:ext cx="70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Максимальный поток, но среди всех максимальных потоков его удельная стоимость не является минимальной.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341182" y="961644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f(e)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6" name="Прямая со стрелкой 5"/>
          <p:cNvCxnSpPr>
            <a:cxnSpLocks/>
          </p:cNvCxnSpPr>
          <p:nvPr/>
        </p:nvCxnSpPr>
        <p:spPr>
          <a:xfrm>
            <a:off x="7571512" y="1273017"/>
            <a:ext cx="192962" cy="16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84890" y="121950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c(e)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95" idx="1"/>
          </p:cNvCxnSpPr>
          <p:nvPr/>
        </p:nvCxnSpPr>
        <p:spPr>
          <a:xfrm>
            <a:off x="7337871" y="1442442"/>
            <a:ext cx="170609" cy="77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77699" y="33138"/>
            <a:ext cx="8626" cy="6824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475163" y="3475483"/>
            <a:ext cx="7716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16" grpId="0" animBg="1"/>
      <p:bldP spid="17" grpId="0"/>
      <p:bldP spid="18" grpId="0"/>
      <p:bldP spid="238" grpId="0"/>
      <p:bldP spid="239" grpId="0"/>
      <p:bldP spid="19" grpId="0"/>
      <p:bldP spid="88" grpId="0"/>
      <p:bldP spid="9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30692"/>
            <a:ext cx="12349386" cy="15249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</a:t>
            </a:r>
            <a:br>
              <a:rPr lang="ru-RU" sz="3200" b="1" dirty="0"/>
            </a:b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dirty="0"/>
              <a:t>Метод устранения отрицательных циклов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8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Группа 167"/>
          <p:cNvGrpSpPr/>
          <p:nvPr/>
        </p:nvGrpSpPr>
        <p:grpSpPr>
          <a:xfrm>
            <a:off x="5606941" y="806457"/>
            <a:ext cx="3765176" cy="1706912"/>
            <a:chOff x="1326777" y="466852"/>
            <a:chExt cx="3765176" cy="1706912"/>
          </a:xfrm>
        </p:grpSpPr>
        <p:sp>
          <p:nvSpPr>
            <p:cNvPr id="174" name="Овал 173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stCxn id="174" idx="7"/>
              <a:endCxn id="180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stCxn id="174" idx="5"/>
              <a:endCxn id="18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stCxn id="180" idx="4"/>
              <a:endCxn id="18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0" idx="6"/>
              <a:endCxn id="183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1" idx="6"/>
              <a:endCxn id="18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  <a:endCxn id="18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2" idx="6"/>
              <a:endCxn id="184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stCxn id="183" idx="6"/>
              <a:endCxn id="184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416571" y="1114773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r>
                <a:rPr lang="en-US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0</a:t>
              </a:r>
              <a:endParaRPr lang="ru-RU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40868" y="156365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2400" dirty="0"/>
                <a:t>,5</a:t>
              </a:r>
              <a:endParaRPr lang="ru-RU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724418" y="7101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66357" y="1145551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0</a:t>
              </a:r>
              <a:endParaRPr lang="ru-RU" sz="2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93217" y="466852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53" y="171209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400" dirty="0"/>
                <a:t>5</a:t>
              </a:r>
              <a:endParaRPr lang="ru-RU" sz="2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23858" y="591553"/>
              <a:ext cx="614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59822" y="1564341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5</a:t>
              </a:r>
              <a:endParaRPr lang="ru-RU" sz="2400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371108" y="521855"/>
            <a:ext cx="4340911" cy="1822201"/>
            <a:chOff x="690425" y="581514"/>
            <a:chExt cx="4340911" cy="1822201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6000" y="1521660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53706" y="1153469"/>
              <a:ext cx="481635" cy="34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08693" y="108954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56550" y="189121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425" y="92326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c(e)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5" idx="3"/>
            </p:cNvCxnSpPr>
            <p:nvPr/>
          </p:nvCxnSpPr>
          <p:spPr>
            <a:xfrm>
              <a:off x="1229355" y="1107926"/>
              <a:ext cx="215149" cy="140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773889" y="58151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p(e)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H="1">
              <a:off x="1773889" y="942405"/>
              <a:ext cx="143191" cy="234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Группа 86"/>
          <p:cNvGrpSpPr/>
          <p:nvPr/>
        </p:nvGrpSpPr>
        <p:grpSpPr>
          <a:xfrm>
            <a:off x="565463" y="2554908"/>
            <a:ext cx="3780153" cy="2654264"/>
            <a:chOff x="830531" y="1452347"/>
            <a:chExt cx="3780153" cy="2654264"/>
          </a:xfrm>
        </p:grpSpPr>
        <p:sp>
          <p:nvSpPr>
            <p:cNvPr id="88" name="Овал 87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89" name="Овал 88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92" name="Овал 91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4166557" y="254040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94" name="Прямая со стрелкой 93"/>
            <p:cNvCxnSpPr>
              <a:stCxn id="88" idx="7"/>
              <a:endCxn id="89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stCxn id="88" idx="5"/>
              <a:endCxn id="90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89" idx="6"/>
              <a:endCxn id="92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90" idx="6"/>
              <a:endCxn id="91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>
              <a:stCxn id="91" idx="6"/>
              <a:endCxn id="93" idx="3"/>
            </p:cNvCxnSpPr>
            <p:nvPr/>
          </p:nvCxnSpPr>
          <p:spPr>
            <a:xfrm flipV="1">
              <a:off x="3676559" y="2948956"/>
              <a:ext cx="555039" cy="38171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2" idx="6"/>
              <a:endCxn id="93" idx="1"/>
            </p:cNvCxnSpPr>
            <p:nvPr/>
          </p:nvCxnSpPr>
          <p:spPr>
            <a:xfrm>
              <a:off x="3658434" y="2214284"/>
              <a:ext cx="573164" cy="3962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3</a:t>
              </a:r>
            </a:p>
          </p:txBody>
        </p:sp>
        <p:cxnSp>
          <p:nvCxnSpPr>
            <p:cNvPr id="108" name="Скругленная соединительная линия 107"/>
            <p:cNvCxnSpPr>
              <a:stCxn id="92" idx="0"/>
              <a:endCxn id="89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Скругленная соединительная линия 108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Скругленная соединительная линия 109"/>
            <p:cNvCxnSpPr>
              <a:stCxn id="93" idx="4"/>
              <a:endCxn id="91" idx="5"/>
            </p:cNvCxnSpPr>
            <p:nvPr/>
          </p:nvCxnSpPr>
          <p:spPr>
            <a:xfrm rot="5400000">
              <a:off x="3759646" y="2870926"/>
              <a:ext cx="480848" cy="777103"/>
            </a:xfrm>
            <a:prstGeom prst="curvedConnector3">
              <a:avLst>
                <a:gd name="adj1" fmla="val 162119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Скругленная соединительная линия 110"/>
            <p:cNvCxnSpPr>
              <a:stCxn id="91" idx="4"/>
              <a:endCxn id="90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Скругленная соединительная линия 111"/>
            <p:cNvCxnSpPr>
              <a:stCxn id="90" idx="3"/>
              <a:endCxn id="88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stCxn id="89" idx="1"/>
              <a:endCxn id="88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92" idx="3"/>
              <a:endCxn id="91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6146463" y="2543823"/>
            <a:ext cx="3837844" cy="2654264"/>
            <a:chOff x="799484" y="1452347"/>
            <a:chExt cx="3837844" cy="2654264"/>
          </a:xfrm>
        </p:grpSpPr>
        <p:sp>
          <p:nvSpPr>
            <p:cNvPr id="130" name="Овал 12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2" name="Овал 13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39" name="Прямая со стрелкой 138"/>
            <p:cNvCxnSpPr>
              <a:stCxn id="130" idx="5"/>
              <a:endCxn id="13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 стрелкой 139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144"/>
            <p:cNvCxnSpPr>
              <a:stCxn id="131" idx="6"/>
              <a:endCxn id="1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33" idx="6"/>
              <a:endCxn id="137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>
              <a:stCxn id="135" idx="6"/>
              <a:endCxn id="137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772" y="21554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59" name="Скругленная соединительная линия 158"/>
            <p:cNvCxnSpPr>
              <a:stCxn id="135" idx="0"/>
              <a:endCxn id="13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кругленная соединительная линия 15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Скругленная соединительная линия 160"/>
            <p:cNvCxnSpPr>
              <a:stCxn id="137" idx="4"/>
              <a:endCxn id="13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>
              <a:stCxn id="133" idx="4"/>
              <a:endCxn id="13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32" idx="3"/>
              <a:endCxn id="13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31" idx="1"/>
              <a:endCxn id="13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35" idx="3"/>
              <a:endCxn id="13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3542" y="1747962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78336" y="145234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-20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49511" y="171138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-30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69771" y="376805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95538" y="3350496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99484" y="3476425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-5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86068" y="5110190"/>
            <a:ext cx="5917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C={ (6,5),(5,4),(4,6)} </a:t>
            </a:r>
            <a:r>
              <a:rPr lang="en-US" sz="1600" dirty="0"/>
              <a:t>– </a:t>
            </a:r>
            <a:r>
              <a:rPr lang="ru-RU" sz="1600" dirty="0"/>
              <a:t>контур отрицательной стоимости </a:t>
            </a:r>
            <a:r>
              <a:rPr lang="ru-RU" sz="2000" b="1" dirty="0"/>
              <a:t>-28</a:t>
            </a:r>
            <a:r>
              <a:rPr lang="en-US" sz="1600" dirty="0"/>
              <a:t>;</a:t>
            </a:r>
            <a:r>
              <a:rPr lang="ru-RU" sz="1600" dirty="0"/>
              <a:t>  </a:t>
            </a:r>
          </a:p>
          <a:p>
            <a:r>
              <a:rPr lang="ru-RU" dirty="0"/>
              <a:t>перераспределяя вдоль контура 1 единицу потока, получим поток</a:t>
            </a:r>
            <a:r>
              <a:rPr lang="en-US" dirty="0"/>
              <a:t> </a:t>
            </a:r>
            <a:r>
              <a:rPr lang="ru-RU" dirty="0"/>
              <a:t>той же величины, но стоимость которого меньше на </a:t>
            </a:r>
            <a:r>
              <a:rPr lang="en-US" b="1" dirty="0">
                <a:solidFill>
                  <a:srgbClr val="FF0000"/>
                </a:solidFill>
              </a:rPr>
              <a:t>|p'(C)</a:t>
            </a:r>
            <a:r>
              <a:rPr lang="en-US" dirty="0"/>
              <a:t>|</a:t>
            </a:r>
            <a:r>
              <a:rPr lang="ru-RU" dirty="0"/>
              <a:t> единиц, чем у текущего</a:t>
            </a:r>
            <a:r>
              <a:rPr lang="en-US" dirty="0"/>
              <a:t> </a:t>
            </a:r>
            <a:r>
              <a:rPr lang="ru-RU" dirty="0"/>
              <a:t>потока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824059" y="129246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исходная сеть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671899" y="239415"/>
            <a:ext cx="210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максимальный поток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78762" y="5224859"/>
            <a:ext cx="399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сеть остаточных пропускных способностей на последней итерации алгоритма построения максимального потока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4470837" y="2612058"/>
            <a:ext cx="0" cy="4245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470837" y="2554908"/>
            <a:ext cx="7721163" cy="3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4786488" y="2702123"/>
            <a:ext cx="7230108" cy="1039271"/>
            <a:chOff x="4786488" y="2702123"/>
            <a:chExt cx="7047058" cy="1039271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4786488" y="2725731"/>
              <a:ext cx="7047058" cy="1015663"/>
              <a:chOff x="4786488" y="2725731"/>
              <a:chExt cx="7047058" cy="101566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786488" y="2725731"/>
                <a:ext cx="16495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дуге </a:t>
                </a:r>
                <a:r>
                  <a:rPr lang="en-US" sz="2000" b="1" i="1" dirty="0"/>
                  <a:t>e</a:t>
                </a:r>
                <a:r>
                  <a:rPr lang="en-US" sz="2000" dirty="0"/>
                  <a:t> </a:t>
                </a:r>
                <a:r>
                  <a:rPr lang="ru-RU" sz="2000" dirty="0"/>
                  <a:t>исходной сети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p(e)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Объект 15"/>
                  <p:cNvSpPr txBox="1"/>
                  <p:nvPr/>
                </p:nvSpPr>
                <p:spPr bwMode="auto">
                  <a:xfrm>
                    <a:off x="11635367" y="2769600"/>
                    <a:ext cx="198179" cy="247724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55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̄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oMath>
                      </m:oMathPara>
                    </a14:m>
                    <a:endParaRPr lang="ru-BY"/>
                  </a:p>
                </p:txBody>
              </p:sp>
            </mc:Choice>
            <mc:Fallback xmlns="">
              <p:sp>
                <p:nvSpPr>
                  <p:cNvPr id="16" name="Объект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635367" y="2769600"/>
                    <a:ext cx="198179" cy="2477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Прямоугольник 26"/>
            <p:cNvSpPr/>
            <p:nvPr/>
          </p:nvSpPr>
          <p:spPr>
            <a:xfrm>
              <a:off x="9943186" y="2702123"/>
              <a:ext cx="182487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/>
                <a:t>обратной дуге </a:t>
              </a:r>
            </a:p>
            <a:p>
              <a:r>
                <a:rPr lang="ru-RU" sz="2000" dirty="0"/>
                <a:t>ставим </a:t>
              </a:r>
              <a:r>
                <a:rPr lang="ru-RU" sz="2000" b="1" dirty="0">
                  <a:solidFill>
                    <a:srgbClr val="FF0000"/>
                  </a:solidFill>
                </a:rPr>
                <a:t>−</a:t>
              </a:r>
              <a:r>
                <a:rPr lang="en-US" sz="2000" b="1" dirty="0">
                  <a:solidFill>
                    <a:srgbClr val="FF0000"/>
                  </a:solidFill>
                </a:rPr>
                <a:t>p(e)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6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9" grpId="0"/>
      <p:bldP spid="19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9535649" y="221"/>
            <a:ext cx="2512624" cy="1305801"/>
            <a:chOff x="1093694" y="802988"/>
            <a:chExt cx="3937642" cy="1647225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6774" y="145020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03099" y="1037360"/>
              <a:ext cx="698043" cy="42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38020" y="80298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0335" y="2107808"/>
              <a:ext cx="464707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122136" y="657645"/>
            <a:ext cx="3806797" cy="2654264"/>
            <a:chOff x="830531" y="1452347"/>
            <a:chExt cx="3806797" cy="2654264"/>
          </a:xfrm>
        </p:grpSpPr>
        <p:sp>
          <p:nvSpPr>
            <p:cNvPr id="130" name="Овал 12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2" name="Овал 13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39" name="Прямая со стрелкой 138"/>
            <p:cNvCxnSpPr>
              <a:stCxn id="130" idx="5"/>
              <a:endCxn id="13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 стрелкой 139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144"/>
            <p:cNvCxnSpPr>
              <a:stCxn id="131" idx="6"/>
              <a:endCxn id="1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33" idx="6"/>
              <a:endCxn id="137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>
              <a:stCxn id="135" idx="6"/>
              <a:endCxn id="137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772" y="2155474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59" name="Скругленная соединительная линия 158"/>
            <p:cNvCxnSpPr>
              <a:stCxn id="135" idx="0"/>
              <a:endCxn id="13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кругленная соединительная линия 15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Скругленная соединительная линия 160"/>
            <p:cNvCxnSpPr>
              <a:stCxn id="137" idx="4"/>
              <a:endCxn id="13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>
              <a:stCxn id="133" idx="4"/>
              <a:endCxn id="13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32" idx="3"/>
              <a:endCxn id="13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31" idx="1"/>
              <a:endCxn id="13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35" idx="3"/>
              <a:endCxn id="13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3542" y="1747962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78336" y="1452347"/>
              <a:ext cx="455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-20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49511" y="1711387"/>
              <a:ext cx="455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-30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69771" y="3768057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95538" y="3350496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73542" y="3442339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-5</a:t>
              </a:r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345467" y="3438551"/>
            <a:ext cx="3806797" cy="2654264"/>
            <a:chOff x="830531" y="1452347"/>
            <a:chExt cx="3806797" cy="2654264"/>
          </a:xfrm>
        </p:grpSpPr>
        <p:sp>
          <p:nvSpPr>
            <p:cNvPr id="147" name="Овал 14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75" name="Прямая со стрелкой 174"/>
            <p:cNvCxnSpPr>
              <a:stCxn id="147" idx="7"/>
              <a:endCxn id="15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47" idx="5"/>
              <a:endCxn id="15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/>
            <p:cNvCxnSpPr>
              <a:stCxn id="154" idx="6"/>
              <a:endCxn id="167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156" idx="6"/>
              <a:endCxn id="165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/>
            <p:cNvCxnSpPr>
              <a:stCxn id="165" idx="6"/>
              <a:endCxn id="17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67" idx="6"/>
              <a:endCxn id="17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cxnSp>
          <p:nvCxnSpPr>
            <p:cNvPr id="214" name="Скругленная соединительная линия 213"/>
            <p:cNvCxnSpPr>
              <a:stCxn id="167" idx="0"/>
              <a:endCxn id="15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кругленная соединительная линия 21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Скругленная соединительная линия 215"/>
            <p:cNvCxnSpPr>
              <a:stCxn id="173" idx="4"/>
              <a:endCxn id="165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кругленная соединительная линия 216"/>
            <p:cNvCxnSpPr>
              <a:stCxn id="165" idx="4"/>
              <a:endCxn id="156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Скругленная соединительная линия 217"/>
            <p:cNvCxnSpPr>
              <a:stCxn id="156" idx="3"/>
              <a:endCxn id="14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кругленная соединительная линия 218"/>
            <p:cNvCxnSpPr>
              <a:stCxn id="154" idx="1"/>
              <a:endCxn id="14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219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220"/>
            <p:cNvCxnSpPr>
              <a:stCxn id="167" idx="3"/>
              <a:endCxn id="165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7</a:t>
              </a:r>
              <a:endParaRPr lang="ru-RU" sz="16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4578658" y="749026"/>
            <a:ext cx="7394724" cy="2317064"/>
            <a:chOff x="5265404" y="379449"/>
            <a:chExt cx="7394724" cy="2317064"/>
          </a:xfrm>
        </p:grpSpPr>
        <p:sp>
          <p:nvSpPr>
            <p:cNvPr id="237" name="TextBox 236"/>
            <p:cNvSpPr txBox="1"/>
            <p:nvPr/>
          </p:nvSpPr>
          <p:spPr>
            <a:xfrm>
              <a:off x="8302121" y="6105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5265404" y="379449"/>
              <a:ext cx="7394724" cy="2317064"/>
              <a:chOff x="5265404" y="379449"/>
              <a:chExt cx="7394724" cy="2317064"/>
            </a:xfrm>
          </p:grpSpPr>
          <p:grpSp>
            <p:nvGrpSpPr>
              <p:cNvPr id="87" name="Группа 86"/>
              <p:cNvGrpSpPr/>
              <p:nvPr/>
            </p:nvGrpSpPr>
            <p:grpSpPr>
              <a:xfrm>
                <a:off x="5265404" y="379449"/>
                <a:ext cx="5579273" cy="2317064"/>
                <a:chOff x="830531" y="1452347"/>
                <a:chExt cx="6042961" cy="2328546"/>
              </a:xfrm>
            </p:grpSpPr>
            <p:sp>
              <p:nvSpPr>
                <p:cNvPr id="88" name="Овал 87"/>
                <p:cNvSpPr/>
                <p:nvPr/>
              </p:nvSpPr>
              <p:spPr>
                <a:xfrm>
                  <a:off x="830531" y="2568736"/>
                  <a:ext cx="444127" cy="4786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1773166" y="1974958"/>
                  <a:ext cx="444127" cy="4786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1773166" y="3091346"/>
                  <a:ext cx="444127" cy="4786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3232432" y="3091346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3214307" y="1974958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193201" y="2539431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cxnSp>
              <p:nvCxnSpPr>
                <p:cNvPr id="94" name="Прямая со стрелкой 93"/>
                <p:cNvCxnSpPr>
                  <a:stCxn id="88" idx="7"/>
                  <a:endCxn id="89" idx="3"/>
                </p:cNvCxnSpPr>
                <p:nvPr/>
              </p:nvCxnSpPr>
              <p:spPr>
                <a:xfrm flipV="1">
                  <a:off x="1209617" y="2383512"/>
                  <a:ext cx="628591" cy="25532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 стрелкой 94"/>
                <p:cNvCxnSpPr>
                  <a:stCxn id="88" idx="5"/>
                  <a:endCxn id="90" idx="2"/>
                </p:cNvCxnSpPr>
                <p:nvPr/>
              </p:nvCxnSpPr>
              <p:spPr>
                <a:xfrm>
                  <a:off x="1209617" y="2977290"/>
                  <a:ext cx="563549" cy="35338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 стрелкой 95"/>
                <p:cNvCxnSpPr/>
                <p:nvPr/>
              </p:nvCxnSpPr>
              <p:spPr>
                <a:xfrm>
                  <a:off x="1981523" y="2471068"/>
                  <a:ext cx="0" cy="6377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 стрелкой 96"/>
                <p:cNvCxnSpPr>
                  <a:stCxn id="89" idx="6"/>
                  <a:endCxn id="92" idx="2"/>
                </p:cNvCxnSpPr>
                <p:nvPr/>
              </p:nvCxnSpPr>
              <p:spPr>
                <a:xfrm>
                  <a:off x="2217293" y="2214284"/>
                  <a:ext cx="99701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 стрелкой 97"/>
                <p:cNvCxnSpPr>
                  <a:stCxn id="90" idx="6"/>
                  <a:endCxn id="91" idx="2"/>
                </p:cNvCxnSpPr>
                <p:nvPr/>
              </p:nvCxnSpPr>
              <p:spPr>
                <a:xfrm>
                  <a:off x="2217293" y="3330672"/>
                  <a:ext cx="1015139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 стрелкой 98"/>
                <p:cNvCxnSpPr>
                  <a:stCxn id="91" idx="6"/>
                  <a:endCxn id="93" idx="3"/>
                </p:cNvCxnSpPr>
                <p:nvPr/>
              </p:nvCxnSpPr>
              <p:spPr>
                <a:xfrm flipV="1">
                  <a:off x="3676559" y="2947985"/>
                  <a:ext cx="581684" cy="382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 стрелкой 99"/>
                <p:cNvCxnSpPr>
                  <a:stCxn id="92" idx="6"/>
                  <a:endCxn id="93" idx="1"/>
                </p:cNvCxnSpPr>
                <p:nvPr/>
              </p:nvCxnSpPr>
              <p:spPr>
                <a:xfrm>
                  <a:off x="3658433" y="2214284"/>
                  <a:ext cx="599809" cy="39524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1689468" y="261972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389265" y="286774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380907" y="2441173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569772" y="215547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598556" y="304738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652110" y="2350373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10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744449" y="2885833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3</a:t>
                  </a:r>
                </a:p>
              </p:txBody>
            </p:sp>
            <p:cxnSp>
              <p:nvCxnSpPr>
                <p:cNvPr id="108" name="Скругленная соединительная линия 107"/>
                <p:cNvCxnSpPr>
                  <a:stCxn id="92" idx="0"/>
                  <a:endCxn id="89" idx="0"/>
                </p:cNvCxnSpPr>
                <p:nvPr/>
              </p:nvCxnSpPr>
              <p:spPr>
                <a:xfrm rot="16200000" flipV="1">
                  <a:off x="2715301" y="1254387"/>
                  <a:ext cx="13839" cy="1441140"/>
                </a:xfrm>
                <a:prstGeom prst="curvedConnector3">
                  <a:avLst>
                    <a:gd name="adj1" fmla="val 1800000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Скругленная соединительная линия 108"/>
                <p:cNvCxnSpPr/>
                <p:nvPr/>
              </p:nvCxnSpPr>
              <p:spPr>
                <a:xfrm rot="16200000" flipV="1">
                  <a:off x="3795894" y="1889250"/>
                  <a:ext cx="494376" cy="821873"/>
                </a:xfrm>
                <a:prstGeom prst="curvedConnector3">
                  <a:avLst>
                    <a:gd name="adj1" fmla="val 121095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Скругленная соединительная линия 109"/>
                <p:cNvCxnSpPr>
                  <a:stCxn id="93" idx="4"/>
                  <a:endCxn id="91" idx="5"/>
                </p:cNvCxnSpPr>
                <p:nvPr/>
              </p:nvCxnSpPr>
              <p:spPr>
                <a:xfrm rot="5400000">
                  <a:off x="3772483" y="2857117"/>
                  <a:ext cx="481817" cy="803748"/>
                </a:xfrm>
                <a:prstGeom prst="curvedConnector3">
                  <a:avLst>
                    <a:gd name="adj1" fmla="val 111507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Скругленная соединительная линия 110"/>
                <p:cNvCxnSpPr>
                  <a:stCxn id="91" idx="4"/>
                  <a:endCxn id="90" idx="4"/>
                </p:cNvCxnSpPr>
                <p:nvPr/>
              </p:nvCxnSpPr>
              <p:spPr>
                <a:xfrm rot="5400000">
                  <a:off x="2724364" y="2840365"/>
                  <a:ext cx="13839" cy="1459266"/>
                </a:xfrm>
                <a:prstGeom prst="curvedConnector3">
                  <a:avLst>
                    <a:gd name="adj1" fmla="val 1214102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Скругленная соединительная линия 111"/>
                <p:cNvCxnSpPr>
                  <a:stCxn id="90" idx="3"/>
                  <a:endCxn id="88" idx="3"/>
                </p:cNvCxnSpPr>
                <p:nvPr/>
              </p:nvCxnSpPr>
              <p:spPr>
                <a:xfrm rot="5400000" flipH="1">
                  <a:off x="1105585" y="2767279"/>
                  <a:ext cx="522610" cy="942635"/>
                </a:xfrm>
                <a:prstGeom prst="curvedConnector3">
                  <a:avLst>
                    <a:gd name="adj1" fmla="val -16217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Скругленная соединительная линия 112"/>
                <p:cNvCxnSpPr>
                  <a:stCxn id="89" idx="1"/>
                  <a:endCxn id="88" idx="1"/>
                </p:cNvCxnSpPr>
                <p:nvPr/>
              </p:nvCxnSpPr>
              <p:spPr>
                <a:xfrm rot="16200000" flipH="1" flipV="1">
                  <a:off x="1070001" y="1870626"/>
                  <a:ext cx="593778" cy="942635"/>
                </a:xfrm>
                <a:prstGeom prst="curvedConnector3">
                  <a:avLst>
                    <a:gd name="adj1" fmla="val -7692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Прямая со стрелкой 113"/>
                <p:cNvCxnSpPr/>
                <p:nvPr/>
              </p:nvCxnSpPr>
              <p:spPr>
                <a:xfrm flipV="1">
                  <a:off x="2144010" y="2347949"/>
                  <a:ext cx="0" cy="7779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 стрелкой 114"/>
                <p:cNvCxnSpPr>
                  <a:stCxn id="92" idx="3"/>
                  <a:endCxn id="91" idx="1"/>
                </p:cNvCxnSpPr>
                <p:nvPr/>
              </p:nvCxnSpPr>
              <p:spPr>
                <a:xfrm>
                  <a:off x="3279348" y="2383512"/>
                  <a:ext cx="18125" cy="7779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Прямая со стрелкой 115"/>
                <p:cNvCxnSpPr/>
                <p:nvPr/>
              </p:nvCxnSpPr>
              <p:spPr>
                <a:xfrm flipH="1" flipV="1">
                  <a:off x="3453261" y="2453610"/>
                  <a:ext cx="18125" cy="6377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3021075" y="2600394"/>
                  <a:ext cx="292055" cy="368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73542" y="174796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478336" y="1452347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584630" y="303782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102722" y="2600212"/>
                  <a:ext cx="288862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420678" y="258974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2577455" y="343632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5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23510" y="3307840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5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973542" y="344233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5</a:t>
                  </a:r>
                </a:p>
              </p:txBody>
            </p:sp>
          </p:grpSp>
          <p:grpSp>
            <p:nvGrpSpPr>
              <p:cNvPr id="28" name="Группа 27"/>
              <p:cNvGrpSpPr/>
              <p:nvPr/>
            </p:nvGrpSpPr>
            <p:grpSpPr>
              <a:xfrm>
                <a:off x="9029226" y="1120681"/>
                <a:ext cx="3630902" cy="1394579"/>
                <a:chOff x="9041286" y="1327015"/>
                <a:chExt cx="3630902" cy="1394579"/>
              </a:xfrm>
            </p:grpSpPr>
            <p:sp>
              <p:nvSpPr>
                <p:cNvPr id="232" name="Овал 231"/>
                <p:cNvSpPr/>
                <p:nvPr/>
              </p:nvSpPr>
              <p:spPr>
                <a:xfrm>
                  <a:off x="9359898" y="2242942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234" name="Овал 233"/>
                <p:cNvSpPr/>
                <p:nvPr/>
              </p:nvSpPr>
              <p:spPr>
                <a:xfrm>
                  <a:off x="10135859" y="2229343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235" name="Овал 234"/>
                <p:cNvSpPr/>
                <p:nvPr/>
              </p:nvSpPr>
              <p:spPr>
                <a:xfrm>
                  <a:off x="10920787" y="2216507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cxnSp>
              <p:nvCxnSpPr>
                <p:cNvPr id="18" name="Прямая со стрелкой 17"/>
                <p:cNvCxnSpPr>
                  <a:stCxn id="232" idx="6"/>
                  <a:endCxn id="234" idx="2"/>
                </p:cNvCxnSpPr>
                <p:nvPr/>
              </p:nvCxnSpPr>
              <p:spPr>
                <a:xfrm flipV="1">
                  <a:off x="9804025" y="2468669"/>
                  <a:ext cx="331834" cy="135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/>
                <p:nvPr/>
              </p:nvCxnSpPr>
              <p:spPr>
                <a:xfrm flipV="1">
                  <a:off x="10579986" y="2427812"/>
                  <a:ext cx="340801" cy="128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Скругленная соединительная линия 23"/>
                <p:cNvCxnSpPr/>
                <p:nvPr/>
              </p:nvCxnSpPr>
              <p:spPr>
                <a:xfrm rot="16200000" flipH="1" flipV="1">
                  <a:off x="10361079" y="1434132"/>
                  <a:ext cx="27419" cy="1536125"/>
                </a:xfrm>
                <a:prstGeom prst="curvedConnector3">
                  <a:avLst>
                    <a:gd name="adj1" fmla="val -833728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/>
                <p:cNvSpPr txBox="1"/>
                <p:nvPr/>
              </p:nvSpPr>
              <p:spPr>
                <a:xfrm>
                  <a:off x="9830464" y="2180643"/>
                  <a:ext cx="288862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10140323" y="173364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3</a:t>
                  </a:r>
                  <a:endParaRPr lang="ru-RU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Прямоугольник 26"/>
                    <p:cNvSpPr/>
                    <p:nvPr/>
                  </p:nvSpPr>
                  <p:spPr>
                    <a:xfrm>
                      <a:off x="9041286" y="1327015"/>
                      <a:ext cx="3630902" cy="608693"/>
                    </a:xfrm>
                    <a:prstGeom prst="rect">
                      <a:avLst/>
                    </a:prstGeom>
                    <a:ln w="28575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/>
                        <a:t>2</a:t>
                      </a:r>
                      <a:r>
                        <a:rPr lang="ru-RU" dirty="0"/>
                        <a:t> </a:t>
                      </a:r>
                      <a:r>
                        <a:rPr lang="ru-RU" sz="1200" dirty="0"/>
                        <a:t>количество перераспределяемых</a:t>
                      </a:r>
                    </a:p>
                    <a:p>
                      <a:r>
                        <a:rPr lang="ru-RU" sz="1200" dirty="0"/>
                        <a:t>единиц потока</a:t>
                      </a:r>
                    </a:p>
                  </p:txBody>
                </p:sp>
              </mc:Choice>
              <mc:Fallback xmlns="">
                <p:sp>
                  <p:nvSpPr>
                    <p:cNvPr id="27" name="Прямоугольник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41286" y="1327015"/>
                      <a:ext cx="3630902" cy="608693"/>
                    </a:xfrm>
                    <a:prstGeom prst="rect">
                      <a:avLst/>
                    </a:prstGeom>
                    <a:blipFill rotWithShape="0">
                      <a:blip r:embed="rId3" cstate="print"/>
                      <a:stretch>
                        <a:fillRect l="-168" b="-7000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Объект 269"/>
              <p:cNvSpPr txBox="1"/>
              <p:nvPr/>
            </p:nvSpPr>
            <p:spPr bwMode="auto">
              <a:xfrm>
                <a:off x="571500" y="6086475"/>
                <a:ext cx="2171700" cy="571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137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br>
                  <a:rPr lang="ru-BY" dirty="0">
                    <a:solidFill>
                      <a:srgbClr val="000000"/>
                    </a:solidFill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270" name="Объект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6086475"/>
                <a:ext cx="2171700" cy="571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>
            <a:stCxn id="243" idx="0"/>
            <a:endCxn id="244" idx="4"/>
          </p:cNvCxnSpPr>
          <p:nvPr/>
        </p:nvCxnSpPr>
        <p:spPr>
          <a:xfrm flipH="1" flipV="1">
            <a:off x="7165475" y="4451375"/>
            <a:ext cx="18125" cy="637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443136" y="3450112"/>
            <a:ext cx="3955955" cy="3090265"/>
            <a:chOff x="4461483" y="3247040"/>
            <a:chExt cx="3955955" cy="3090265"/>
          </a:xfrm>
        </p:grpSpPr>
        <p:grpSp>
          <p:nvGrpSpPr>
            <p:cNvPr id="239" name="Группа 238"/>
            <p:cNvGrpSpPr/>
            <p:nvPr/>
          </p:nvGrpSpPr>
          <p:grpSpPr>
            <a:xfrm>
              <a:off x="4577982" y="3247040"/>
              <a:ext cx="3806797" cy="2654264"/>
              <a:chOff x="830531" y="1452347"/>
              <a:chExt cx="3806797" cy="2654264"/>
            </a:xfrm>
          </p:grpSpPr>
          <p:sp>
            <p:nvSpPr>
              <p:cNvPr id="240" name="Овал 239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46" name="Прямая со стрелкой 245"/>
              <p:cNvCxnSpPr>
                <a:stCxn id="240" idx="5"/>
                <a:endCxn id="242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Прямая со стрелкой 246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 стрелкой 247"/>
              <p:cNvCxnSpPr>
                <a:stCxn id="241" idx="6"/>
                <a:endCxn id="244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 стрелкой 248"/>
              <p:cNvCxnSpPr>
                <a:stCxn id="243" idx="6"/>
                <a:endCxn id="245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 стрелкой 249"/>
              <p:cNvCxnSpPr>
                <a:stCxn id="244" idx="6"/>
                <a:endCxn id="245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569772" y="21554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30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256" name="Скругленная соединительная линия 255"/>
              <p:cNvCxnSpPr>
                <a:stCxn id="244" idx="0"/>
                <a:endCxn id="241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Скругленная соединительная линия 257"/>
              <p:cNvCxnSpPr>
                <a:stCxn id="245" idx="4"/>
                <a:endCxn id="243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98974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Скругленная соединительная линия 258"/>
              <p:cNvCxnSpPr>
                <a:stCxn id="243" idx="4"/>
                <a:endCxn id="242" idx="4"/>
              </p:cNvCxnSpPr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Скругленная соединительная линия 259"/>
              <p:cNvCxnSpPr>
                <a:stCxn id="242" idx="3"/>
                <a:endCxn id="240" idx="3"/>
              </p:cNvCxnSpPr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Скругленная соединительная линия 260"/>
              <p:cNvCxnSpPr>
                <a:stCxn id="241" idx="1"/>
                <a:endCxn id="240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TextBox 262"/>
              <p:cNvSpPr txBox="1"/>
              <p:nvPr/>
            </p:nvSpPr>
            <p:spPr>
              <a:xfrm>
                <a:off x="3092914" y="2628463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-</a:t>
                </a:r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973542" y="1747962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78336" y="1452347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-20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569771" y="3768057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4195538" y="335049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73542" y="3442339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-5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461483" y="5967973"/>
              <a:ext cx="395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нет контура отрицательной стоимости</a:t>
              </a:r>
            </a:p>
          </p:txBody>
        </p:sp>
      </p:grpSp>
      <p:grpSp>
        <p:nvGrpSpPr>
          <p:cNvPr id="272" name="Группа 271"/>
          <p:cNvGrpSpPr/>
          <p:nvPr/>
        </p:nvGrpSpPr>
        <p:grpSpPr>
          <a:xfrm>
            <a:off x="8621996" y="3808922"/>
            <a:ext cx="3297636" cy="1559662"/>
            <a:chOff x="1326777" y="403758"/>
            <a:chExt cx="3765176" cy="1759791"/>
          </a:xfrm>
        </p:grpSpPr>
        <p:sp>
          <p:nvSpPr>
            <p:cNvPr id="273" name="Овал 272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74" name="Овал 273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75" name="Овал 274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76" name="Овал 275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77" name="Овал 276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78" name="Овал 277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79" name="Прямая со стрелкой 278"/>
            <p:cNvCxnSpPr>
              <a:stCxn id="273" idx="7"/>
              <a:endCxn id="274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 стрелкой 279"/>
            <p:cNvCxnSpPr>
              <a:stCxn id="273" idx="5"/>
              <a:endCxn id="275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Прямая со стрелкой 280"/>
            <p:cNvCxnSpPr>
              <a:stCxn id="274" idx="4"/>
              <a:endCxn id="275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Прямая со стрелкой 281"/>
            <p:cNvCxnSpPr>
              <a:stCxn id="274" idx="6"/>
              <a:endCxn id="277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 стрелкой 282"/>
            <p:cNvCxnSpPr>
              <a:stCxn id="275" idx="6"/>
              <a:endCxn id="276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Прямая со стрелкой 283"/>
            <p:cNvCxnSpPr>
              <a:stCxn id="277" idx="4"/>
              <a:endCxn id="276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 стрелкой 284"/>
            <p:cNvCxnSpPr>
              <a:stCxn id="276" idx="6"/>
              <a:endCxn id="278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 стрелкой 285"/>
            <p:cNvCxnSpPr>
              <a:stCxn id="277" idx="6"/>
              <a:endCxn id="278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1692614" y="154347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724418" y="710195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466357" y="114555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20847" y="403758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048053" y="1712099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359822" y="156434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7</a:t>
              </a:r>
              <a:endParaRPr lang="ru-RU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Объект 294"/>
              <p:cNvSpPr txBox="1"/>
              <p:nvPr/>
            </p:nvSpPr>
            <p:spPr bwMode="auto">
              <a:xfrm>
                <a:off x="9714969" y="5629202"/>
                <a:ext cx="1443025" cy="6223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5" name="Объект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4969" y="5629202"/>
                <a:ext cx="1443025" cy="622300"/>
              </a:xfrm>
              <a:prstGeom prst="rect">
                <a:avLst/>
              </a:prstGeom>
              <a:blipFill>
                <a:blip r:embed="rId5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495894" y="336118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f(e)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10382689" y="3697591"/>
            <a:ext cx="185237" cy="14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902" y="122860"/>
            <a:ext cx="8508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берём сеть остаточных пропускных способностей последней итерации алгоритма построения максимального потока  и вдоль контура отрицательного веса перераспределяем поток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7" name="Рисунок 256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9094540" y="221"/>
            <a:ext cx="5121" cy="1580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099660" y="1580903"/>
            <a:ext cx="3092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право 21"/>
          <p:cNvSpPr/>
          <p:nvPr/>
        </p:nvSpPr>
        <p:spPr>
          <a:xfrm>
            <a:off x="4048702" y="1630260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2" name="Стрелка вправо 261"/>
          <p:cNvSpPr/>
          <p:nvPr/>
        </p:nvSpPr>
        <p:spPr>
          <a:xfrm>
            <a:off x="4273772" y="3839435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6" name="Стрелка вправо 265"/>
          <p:cNvSpPr/>
          <p:nvPr/>
        </p:nvSpPr>
        <p:spPr>
          <a:xfrm>
            <a:off x="176515" y="3511111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9083032" y="-23601"/>
            <a:ext cx="111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исходная сеть</a:t>
            </a:r>
            <a:endParaRPr lang="ru-RU" dirty="0"/>
          </a:p>
        </p:txBody>
      </p:sp>
      <p:sp>
        <p:nvSpPr>
          <p:cNvPr id="271" name="Стрелка вправо 270"/>
          <p:cNvSpPr/>
          <p:nvPr/>
        </p:nvSpPr>
        <p:spPr>
          <a:xfrm>
            <a:off x="8194532" y="3775947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95" grpId="0"/>
      <p:bldP spid="40" grpId="0"/>
      <p:bldP spid="22" grpId="0" animBg="1"/>
      <p:bldP spid="262" grpId="0" animBg="1"/>
      <p:bldP spid="266" grpId="0" animBg="1"/>
      <p:bldP spid="27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279400" y="3029591"/>
                <a:ext cx="3305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4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)  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3029591"/>
                <a:ext cx="3305390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TextBox 256"/>
          <p:cNvSpPr txBox="1"/>
          <p:nvPr/>
        </p:nvSpPr>
        <p:spPr>
          <a:xfrm>
            <a:off x="1236773" y="587291"/>
            <a:ext cx="2791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Время</a:t>
            </a:r>
            <a:r>
              <a:rPr lang="ru-RU" sz="2400" dirty="0"/>
              <a:t> </a:t>
            </a:r>
            <a:r>
              <a:rPr lang="ru-RU" sz="3200" dirty="0"/>
              <a:t>работы: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584200" y="2019653"/>
                <a:ext cx="11354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– </m:t>
                    </m:r>
                  </m:oMath>
                </a14:m>
                <a:r>
                  <a:rPr lang="ru-RU" sz="2400" dirty="0"/>
                  <a:t>поиск максимального потока, например, алгоритмом </a:t>
                </a:r>
                <a:r>
                  <a:rPr lang="ru-RU" sz="2400" dirty="0" err="1"/>
                  <a:t>Эдмондса</a:t>
                </a:r>
                <a:r>
                  <a:rPr lang="ru-RU" sz="2400" dirty="0"/>
                  <a:t>  ̶  Карпа</a:t>
                </a:r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2019653"/>
                <a:ext cx="11354758" cy="461665"/>
              </a:xfrm>
              <a:prstGeom prst="rect">
                <a:avLst/>
              </a:prstGeom>
              <a:blipFill>
                <a:blip r:embed="rId3"/>
                <a:stretch>
                  <a:fillRect l="-161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/>
              <p:cNvSpPr txBox="1"/>
              <p:nvPr/>
            </p:nvSpPr>
            <p:spPr>
              <a:xfrm>
                <a:off x="4159604" y="587291"/>
                <a:ext cx="64985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2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604" y="587291"/>
                <a:ext cx="64985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36773" y="268233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73" y="2682335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0036" y="4080469"/>
            <a:ext cx="3592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наибольшая возможная удельная стоимость максимального потока</a:t>
            </a:r>
            <a:r>
              <a:rPr lang="en-US" sz="2000" dirty="0"/>
              <a:t> (</a:t>
            </a:r>
            <a:r>
              <a:rPr lang="ru-RU" sz="2000" dirty="0"/>
              <a:t>по предположению сеть целочисленная и нет кратных дуг)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75163" y="4115149"/>
            <a:ext cx="36202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поиск циклов отрицательной удельной стоимости, например,  алгоритмом Форда  ̶ Беллмана</a:t>
            </a:r>
            <a:endParaRPr lang="en-US" sz="20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0" y="1561382"/>
            <a:ext cx="12192000" cy="11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1726383" y="3674853"/>
            <a:ext cx="439995" cy="310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4684144" y="3630630"/>
            <a:ext cx="379562" cy="354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419392" y="3039220"/>
                <a:ext cx="1619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392" y="3039220"/>
                <a:ext cx="1619931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62" grpId="0"/>
      <p:bldP spid="266" grpId="0"/>
      <p:bldP spid="3" grpId="0"/>
      <p:bldP spid="5" grpId="0"/>
      <p:bldP spid="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832736" cy="123262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 </a:t>
            </a:r>
            <a:br>
              <a:rPr lang="ru-RU" sz="3200" b="1" dirty="0"/>
            </a:br>
            <a:r>
              <a:rPr lang="ru-RU" sz="3200" dirty="0"/>
              <a:t>Метод минимальных путей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02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Группа 137"/>
          <p:cNvGrpSpPr/>
          <p:nvPr/>
        </p:nvGrpSpPr>
        <p:grpSpPr>
          <a:xfrm>
            <a:off x="3808532" y="1502947"/>
            <a:ext cx="3162116" cy="2064316"/>
            <a:chOff x="830531" y="1452347"/>
            <a:chExt cx="3806797" cy="2654264"/>
          </a:xfrm>
        </p:grpSpPr>
        <p:sp>
          <p:nvSpPr>
            <p:cNvPr id="147" name="Овал 14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75" name="Прямая со стрелкой 174"/>
            <p:cNvCxnSpPr>
              <a:stCxn id="147" idx="7"/>
              <a:endCxn id="15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47" idx="5"/>
              <a:endCxn id="15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/>
            <p:cNvCxnSpPr>
              <a:stCxn id="154" idx="6"/>
              <a:endCxn id="167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156" idx="6"/>
              <a:endCxn id="165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/>
            <p:cNvCxnSpPr>
              <a:stCxn id="165" idx="6"/>
              <a:endCxn id="17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67" idx="6"/>
              <a:endCxn id="17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14" name="Скругленная соединительная линия 213"/>
            <p:cNvCxnSpPr>
              <a:stCxn id="167" idx="0"/>
              <a:endCxn id="15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кругленная соединительная линия 21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Скругленная соединительная линия 215"/>
            <p:cNvCxnSpPr>
              <a:stCxn id="173" idx="4"/>
              <a:endCxn id="165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кругленная соединительная линия 216"/>
            <p:cNvCxnSpPr>
              <a:stCxn id="165" idx="4"/>
              <a:endCxn id="156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Скругленная соединительная линия 217"/>
            <p:cNvCxnSpPr>
              <a:stCxn id="156" idx="3"/>
              <a:endCxn id="14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кругленная соединительная линия 218"/>
            <p:cNvCxnSpPr>
              <a:stCxn id="154" idx="1"/>
              <a:endCxn id="14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219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220"/>
            <p:cNvCxnSpPr>
              <a:stCxn id="167" idx="3"/>
              <a:endCxn id="165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69923" y="44613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Исходная сеть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49467" y="2095152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Объект 256"/>
              <p:cNvSpPr txBox="1"/>
              <p:nvPr/>
            </p:nvSpPr>
            <p:spPr bwMode="auto">
              <a:xfrm>
                <a:off x="3777424" y="566630"/>
                <a:ext cx="939800" cy="6223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7" name="Объект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424" y="566630"/>
                <a:ext cx="939800" cy="622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661749" y="118797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1-я итерация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-89085" y="-78423"/>
            <a:ext cx="3066260" cy="1503917"/>
            <a:chOff x="-89085" y="-78423"/>
            <a:chExt cx="3066260" cy="1503917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25" name="Овал 124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27" name="Овал 126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28" name="Овал 127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36" name="Овал 135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7" name="Прямая со стрелкой 6"/>
              <p:cNvCxnSpPr>
                <a:stCxn id="3" idx="7"/>
                <a:endCxn id="125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>
                <a:stCxn id="3" idx="5"/>
                <a:endCxn id="127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125" idx="4"/>
                <a:endCxn id="127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>
                <a:stCxn id="125" idx="6"/>
                <a:endCxn id="134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>
                <a:stCxn id="127" idx="6"/>
                <a:endCxn id="128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134" idx="4"/>
                <a:endCxn id="128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>
                <a:stCxn id="128" idx="6"/>
                <a:endCxn id="136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 стрелкой 30"/>
              <p:cNvCxnSpPr>
                <a:stCxn id="134" idx="6"/>
                <a:endCxn id="136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Прямая со стрелкой 28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Группа 270"/>
          <p:cNvGrpSpPr/>
          <p:nvPr/>
        </p:nvGrpSpPr>
        <p:grpSpPr>
          <a:xfrm>
            <a:off x="7945843" y="265451"/>
            <a:ext cx="3162116" cy="1509286"/>
            <a:chOff x="830531" y="1797264"/>
            <a:chExt cx="3806797" cy="1940616"/>
          </a:xfrm>
        </p:grpSpPr>
        <p:sp>
          <p:nvSpPr>
            <p:cNvPr id="296" name="Овал 295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Прямая со стрелкой 303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/>
            <p:cNvCxnSpPr>
              <a:stCxn id="298" idx="6"/>
              <a:endCxn id="299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1689468" y="261972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294542" y="21536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505223" y="1797264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556936" y="33025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782671" y="2014918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905088" y="297729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3021075" y="2600394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7881318" y="1794442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b="1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</a:t>
            </a:r>
            <a:r>
              <a:rPr lang="ru-RU" sz="1600" b="1" dirty="0"/>
              <a:t>–</a:t>
            </a:r>
            <a:r>
              <a:rPr lang="en-US" sz="1600" b="1" dirty="0"/>
              <a:t>p(e)</a:t>
            </a:r>
            <a:endParaRPr lang="ru-RU" sz="1600" b="1" dirty="0"/>
          </a:p>
        </p:txBody>
      </p:sp>
      <p:grpSp>
        <p:nvGrpSpPr>
          <p:cNvPr id="335" name="Группа 334"/>
          <p:cNvGrpSpPr/>
          <p:nvPr/>
        </p:nvGrpSpPr>
        <p:grpSpPr>
          <a:xfrm>
            <a:off x="8148924" y="3006009"/>
            <a:ext cx="3162116" cy="1509286"/>
            <a:chOff x="830531" y="1797264"/>
            <a:chExt cx="3806797" cy="1940616"/>
          </a:xfrm>
        </p:grpSpPr>
        <p:sp>
          <p:nvSpPr>
            <p:cNvPr id="336" name="Овал 335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37" name="Овал 336"/>
            <p:cNvSpPr/>
            <p:nvPr/>
          </p:nvSpPr>
          <p:spPr>
            <a:xfrm>
              <a:off x="1729592" y="1988100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38" name="Овал 337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39" name="Овал 338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40" name="Овал 33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41" name="Овал 340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42" name="Прямая со стрелкой 341"/>
            <p:cNvCxnSpPr>
              <a:stCxn id="336" idx="7"/>
              <a:endCxn id="337" idx="3"/>
            </p:cNvCxnSpPr>
            <p:nvPr/>
          </p:nvCxnSpPr>
          <p:spPr>
            <a:xfrm flipV="1">
              <a:off x="1209617" y="2396655"/>
              <a:ext cx="585015" cy="2421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/>
            <p:cNvCxnSpPr>
              <a:stCxn id="336" idx="5"/>
              <a:endCxn id="338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Прямая со стрелкой 344"/>
            <p:cNvCxnSpPr>
              <a:stCxn id="337" idx="6"/>
              <a:endCxn id="340" idx="2"/>
            </p:cNvCxnSpPr>
            <p:nvPr/>
          </p:nvCxnSpPr>
          <p:spPr>
            <a:xfrm flipV="1">
              <a:off x="2173719" y="2214285"/>
              <a:ext cx="1040589" cy="131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Прямая со стрелкой 345"/>
            <p:cNvCxnSpPr>
              <a:stCxn id="338" idx="6"/>
              <a:endCxn id="339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Прямая со стрелкой 346"/>
            <p:cNvCxnSpPr>
              <a:stCxn id="339" idx="6"/>
              <a:endCxn id="341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Прямая со стрелкой 347"/>
            <p:cNvCxnSpPr>
              <a:stCxn id="340" idx="6"/>
              <a:endCxn id="341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/>
            <p:cNvSpPr txBox="1"/>
            <p:nvPr/>
          </p:nvSpPr>
          <p:spPr>
            <a:xfrm>
              <a:off x="1689468" y="261972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294542" y="21536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505223" y="1797264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2556936" y="33025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782671" y="2014918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3905088" y="297729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56" name="Прямая со стрелкой 355"/>
            <p:cNvCxnSpPr>
              <a:stCxn id="340" idx="3"/>
              <a:endCxn id="339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TextBox 356"/>
            <p:cNvSpPr txBox="1"/>
            <p:nvPr/>
          </p:nvSpPr>
          <p:spPr>
            <a:xfrm>
              <a:off x="3021075" y="2600394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8163356" y="4701427"/>
            <a:ext cx="3574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сети могут быть дуги отрицательного веса, но нет отрицательных контуров</a:t>
            </a:r>
            <a:r>
              <a:rPr lang="en-US" sz="1600" dirty="0"/>
              <a:t>;</a:t>
            </a:r>
            <a:r>
              <a:rPr lang="ru-RU" sz="1600" dirty="0"/>
              <a:t> находим кратчайший по удельной стоимости </a:t>
            </a:r>
            <a:r>
              <a:rPr lang="en-US" sz="1600" dirty="0"/>
              <a:t>(1,6)-</a:t>
            </a:r>
            <a:r>
              <a:rPr lang="ru-RU" sz="1600" dirty="0"/>
              <a:t>путь: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8334352" y="6008317"/>
            <a:ext cx="2984415" cy="372267"/>
            <a:chOff x="8316040" y="5071858"/>
            <a:chExt cx="2984415" cy="372267"/>
          </a:xfrm>
        </p:grpSpPr>
        <p:sp>
          <p:nvSpPr>
            <p:cNvPr id="360" name="Овал 359"/>
            <p:cNvSpPr/>
            <p:nvPr/>
          </p:nvSpPr>
          <p:spPr>
            <a:xfrm>
              <a:off x="8316040" y="5071859"/>
              <a:ext cx="368914" cy="37226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002606" y="5071860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62" name="Овал 361"/>
            <p:cNvSpPr/>
            <p:nvPr/>
          </p:nvSpPr>
          <p:spPr>
            <a:xfrm>
              <a:off x="9625960" y="5071859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10264242" y="5071858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0931541" y="5071859"/>
              <a:ext cx="368914" cy="37226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684954" y="5257992"/>
              <a:ext cx="31765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  <a:endCxn id="362" idx="2"/>
            </p:cNvCxnSpPr>
            <p:nvPr/>
          </p:nvCxnSpPr>
          <p:spPr>
            <a:xfrm flipV="1">
              <a:off x="9371520" y="5257992"/>
              <a:ext cx="254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62" idx="6"/>
              <a:endCxn id="363" idx="2"/>
            </p:cNvCxnSpPr>
            <p:nvPr/>
          </p:nvCxnSpPr>
          <p:spPr>
            <a:xfrm flipV="1">
              <a:off x="9994874" y="5257991"/>
              <a:ext cx="26936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3" idx="6"/>
              <a:endCxn id="364" idx="2"/>
            </p:cNvCxnSpPr>
            <p:nvPr/>
          </p:nvCxnSpPr>
          <p:spPr>
            <a:xfrm>
              <a:off x="10633156" y="5257991"/>
              <a:ext cx="2983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233783" y="3653128"/>
            <a:ext cx="3185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</a:t>
            </a:r>
          </a:p>
          <a:p>
            <a:r>
              <a:rPr lang="ru-RU" sz="1600" dirty="0"/>
              <a:t>текущий поток, как и на итерациях </a:t>
            </a:r>
          </a:p>
          <a:p>
            <a:r>
              <a:rPr lang="ru-RU" sz="1600" dirty="0"/>
              <a:t>метода Форда-</a:t>
            </a:r>
            <a:r>
              <a:rPr lang="ru-RU" sz="1600" dirty="0" err="1"/>
              <a:t>Фалкерсон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06182" y="30370"/>
            <a:ext cx="38434" cy="682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/>
          <p:cNvGrpSpPr/>
          <p:nvPr/>
        </p:nvGrpSpPr>
        <p:grpSpPr>
          <a:xfrm>
            <a:off x="3734201" y="3616335"/>
            <a:ext cx="3021596" cy="595278"/>
            <a:chOff x="3916414" y="3787721"/>
            <a:chExt cx="3021596" cy="595278"/>
          </a:xfrm>
        </p:grpSpPr>
        <p:grpSp>
          <p:nvGrpSpPr>
            <p:cNvPr id="365" name="Группа 364"/>
            <p:cNvGrpSpPr/>
            <p:nvPr/>
          </p:nvGrpSpPr>
          <p:grpSpPr>
            <a:xfrm>
              <a:off x="3916414" y="3958838"/>
              <a:ext cx="3021596" cy="424161"/>
              <a:chOff x="8316040" y="5071858"/>
              <a:chExt cx="2984415" cy="372267"/>
            </a:xfrm>
          </p:grpSpPr>
          <p:sp>
            <p:nvSpPr>
              <p:cNvPr id="366" name="Овал 365"/>
              <p:cNvSpPr/>
              <p:nvPr/>
            </p:nvSpPr>
            <p:spPr>
              <a:xfrm>
                <a:off x="8316040" y="5071859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67" name="Овал 366"/>
              <p:cNvSpPr/>
              <p:nvPr/>
            </p:nvSpPr>
            <p:spPr>
              <a:xfrm>
                <a:off x="9002606" y="5071860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68" name="Овал 367"/>
              <p:cNvSpPr/>
              <p:nvPr/>
            </p:nvSpPr>
            <p:spPr>
              <a:xfrm>
                <a:off x="9625960" y="5071859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69" name="Овал 368"/>
              <p:cNvSpPr/>
              <p:nvPr/>
            </p:nvSpPr>
            <p:spPr>
              <a:xfrm>
                <a:off x="10264242" y="5071858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70" name="Овал 369"/>
              <p:cNvSpPr/>
              <p:nvPr/>
            </p:nvSpPr>
            <p:spPr>
              <a:xfrm>
                <a:off x="10931541" y="5071859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71" name="Прямая со стрелкой 370"/>
              <p:cNvCxnSpPr>
                <a:stCxn id="366" idx="6"/>
                <a:endCxn id="367" idx="2"/>
              </p:cNvCxnSpPr>
              <p:nvPr/>
            </p:nvCxnSpPr>
            <p:spPr>
              <a:xfrm>
                <a:off x="8684954" y="5257992"/>
                <a:ext cx="31765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Прямая со стрелкой 371"/>
              <p:cNvCxnSpPr>
                <a:stCxn id="367" idx="6"/>
                <a:endCxn id="368" idx="2"/>
              </p:cNvCxnSpPr>
              <p:nvPr/>
            </p:nvCxnSpPr>
            <p:spPr>
              <a:xfrm flipV="1">
                <a:off x="9371520" y="5257992"/>
                <a:ext cx="2544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Прямая со стрелкой 372"/>
              <p:cNvCxnSpPr>
                <a:stCxn id="368" idx="6"/>
                <a:endCxn id="369" idx="2"/>
              </p:cNvCxnSpPr>
              <p:nvPr/>
            </p:nvCxnSpPr>
            <p:spPr>
              <a:xfrm flipV="1">
                <a:off x="9994874" y="5257991"/>
                <a:ext cx="26936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Прямая со стрелкой 373"/>
              <p:cNvCxnSpPr>
                <a:stCxn id="369" idx="6"/>
                <a:endCxn id="370" idx="2"/>
              </p:cNvCxnSpPr>
              <p:nvPr/>
            </p:nvCxnSpPr>
            <p:spPr>
              <a:xfrm>
                <a:off x="10633156" y="5257991"/>
                <a:ext cx="29838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4259421" y="378772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4899720" y="382896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558999" y="379468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171494" y="379500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5707392" y="4417148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1</a:t>
                </a:r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92" y="4417148"/>
                <a:ext cx="965264" cy="42402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1449" r="-4403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54624" y="5407002"/>
            <a:ext cx="603950" cy="72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Группа 378"/>
          <p:cNvGrpSpPr/>
          <p:nvPr/>
        </p:nvGrpSpPr>
        <p:grpSpPr>
          <a:xfrm>
            <a:off x="523091" y="4514267"/>
            <a:ext cx="3162116" cy="2139563"/>
            <a:chOff x="830531" y="1452347"/>
            <a:chExt cx="3806797" cy="2751016"/>
          </a:xfrm>
        </p:grpSpPr>
        <p:sp>
          <p:nvSpPr>
            <p:cNvPr id="380" name="Овал 37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81" name="Овал 38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82" name="Овал 38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84" name="Овал 383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85" name="Овал 384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86" name="Прямая со стрелкой 385"/>
            <p:cNvCxnSpPr>
              <a:stCxn id="380" idx="7"/>
              <a:endCxn id="381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Прямая со стрелкой 386"/>
            <p:cNvCxnSpPr>
              <a:stCxn id="380" idx="5"/>
              <a:endCxn id="38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 стрелкой 387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Прямая со стрелкой 388"/>
            <p:cNvCxnSpPr>
              <a:stCxn id="381" idx="6"/>
              <a:endCxn id="384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Прямая со стрелкой 389"/>
            <p:cNvCxnSpPr>
              <a:stCxn id="382" idx="6"/>
              <a:endCxn id="383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Прямая со стрелкой 390"/>
            <p:cNvCxnSpPr>
              <a:stCxn id="383" idx="6"/>
              <a:endCxn id="385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Прямая со стрелкой 391"/>
            <p:cNvCxnSpPr>
              <a:stCxn id="384" idx="6"/>
              <a:endCxn id="385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cxnSp>
          <p:nvCxnSpPr>
            <p:cNvPr id="400" name="Скругленная соединительная линия 399"/>
            <p:cNvCxnSpPr>
              <a:stCxn id="384" idx="0"/>
              <a:endCxn id="38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Скругленная соединительная линия 400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Скругленная соединительная линия 401"/>
            <p:cNvCxnSpPr>
              <a:stCxn id="385" idx="4"/>
              <a:endCxn id="38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Скругленная соединительная линия 402"/>
            <p:cNvCxnSpPr>
              <a:stCxn id="383" idx="4"/>
              <a:endCxn id="38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Скругленная соединительная линия 403"/>
            <p:cNvCxnSpPr>
              <a:stCxn id="382" idx="3"/>
              <a:endCxn id="38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Скругленная соединительная линия 404"/>
            <p:cNvCxnSpPr>
              <a:stCxn id="381" idx="1"/>
              <a:endCxn id="38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Прямая со стрелкой 406"/>
            <p:cNvCxnSpPr>
              <a:stCxn id="384" idx="3"/>
              <a:endCxn id="38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Прямая со стрелкой 407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Объект 417"/>
              <p:cNvSpPr txBox="1"/>
              <p:nvPr/>
            </p:nvSpPr>
            <p:spPr bwMode="auto">
              <a:xfrm>
                <a:off x="4372956" y="5176117"/>
                <a:ext cx="914400" cy="6223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18" name="Объект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2956" y="5176117"/>
                <a:ext cx="914400" cy="622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Прямоугольник 202"/>
          <p:cNvSpPr/>
          <p:nvPr/>
        </p:nvSpPr>
        <p:spPr>
          <a:xfrm>
            <a:off x="-901" y="-24358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57" grpId="0"/>
      <p:bldP spid="8" grpId="0"/>
      <p:bldP spid="334" grpId="0"/>
      <p:bldP spid="359" grpId="0"/>
      <p:bldP spid="375" grpId="0"/>
      <p:bldP spid="56" grpId="0" animBg="1"/>
      <p:bldP spid="4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208281" y="2381917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5522" y="225485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97074" y="2457679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411235" y="5088921"/>
            <a:ext cx="378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находим кратчайший по удельной стоимости (1</a:t>
            </a:r>
            <a:r>
              <a:rPr lang="en-US" sz="1600" dirty="0"/>
              <a:t>,6)-</a:t>
            </a:r>
            <a:r>
              <a:rPr lang="ru-RU" sz="1600" dirty="0"/>
              <a:t>путь: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8495442" y="5719385"/>
            <a:ext cx="2427391" cy="378886"/>
            <a:chOff x="8316040" y="5071859"/>
            <a:chExt cx="2427391" cy="378886"/>
          </a:xfrm>
        </p:grpSpPr>
        <p:sp>
          <p:nvSpPr>
            <p:cNvPr id="360" name="Овал 359"/>
            <p:cNvSpPr/>
            <p:nvPr/>
          </p:nvSpPr>
          <p:spPr>
            <a:xfrm>
              <a:off x="8316040" y="5071859"/>
              <a:ext cx="368914" cy="37226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002606" y="5071860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9637953" y="5078480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0374517" y="5071859"/>
              <a:ext cx="368914" cy="37226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684954" y="5257992"/>
              <a:ext cx="31765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9371520" y="5257992"/>
              <a:ext cx="254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3" idx="6"/>
              <a:endCxn id="364" idx="2"/>
            </p:cNvCxnSpPr>
            <p:nvPr/>
          </p:nvCxnSpPr>
          <p:spPr>
            <a:xfrm flipV="1">
              <a:off x="10006867" y="5257992"/>
              <a:ext cx="367650" cy="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260824" y="3304832"/>
            <a:ext cx="361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</a:t>
            </a:r>
          </a:p>
          <a:p>
            <a:r>
              <a:rPr lang="ru-RU" sz="1600" dirty="0"/>
              <a:t>текущий поток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25292" y="0"/>
            <a:ext cx="49326" cy="7134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3211773" y="3958133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4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73" y="3958133"/>
                <a:ext cx="965264" cy="42402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4430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414424" y="5214311"/>
            <a:ext cx="724743" cy="56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Группа 378"/>
          <p:cNvGrpSpPr/>
          <p:nvPr/>
        </p:nvGrpSpPr>
        <p:grpSpPr>
          <a:xfrm>
            <a:off x="3835100" y="4273710"/>
            <a:ext cx="3162116" cy="2139563"/>
            <a:chOff x="830531" y="1452347"/>
            <a:chExt cx="3806797" cy="2751016"/>
          </a:xfrm>
        </p:grpSpPr>
        <p:sp>
          <p:nvSpPr>
            <p:cNvPr id="380" name="Овал 37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81" name="Овал 38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82" name="Овал 38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84" name="Овал 383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85" name="Овал 384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86" name="Прямая со стрелкой 385"/>
            <p:cNvCxnSpPr>
              <a:stCxn id="380" idx="7"/>
              <a:endCxn id="381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Прямая со стрелкой 386"/>
            <p:cNvCxnSpPr>
              <a:stCxn id="380" idx="5"/>
              <a:endCxn id="38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 стрелкой 387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Прямая со стрелкой 388"/>
            <p:cNvCxnSpPr>
              <a:stCxn id="381" idx="6"/>
              <a:endCxn id="384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Прямая со стрелкой 389"/>
            <p:cNvCxnSpPr>
              <a:stCxn id="382" idx="6"/>
              <a:endCxn id="383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Прямая со стрелкой 390"/>
            <p:cNvCxnSpPr>
              <a:stCxn id="383" idx="6"/>
              <a:endCxn id="385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Прямая со стрелкой 391"/>
            <p:cNvCxnSpPr>
              <a:stCxn id="384" idx="6"/>
              <a:endCxn id="385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400" name="Скругленная соединительная линия 399"/>
            <p:cNvCxnSpPr>
              <a:stCxn id="384" idx="0"/>
              <a:endCxn id="38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Скругленная соединительная линия 400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Скругленная соединительная линия 401"/>
            <p:cNvCxnSpPr>
              <a:stCxn id="385" idx="4"/>
              <a:endCxn id="38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Скругленная соединительная линия 402"/>
            <p:cNvCxnSpPr>
              <a:stCxn id="383" idx="4"/>
              <a:endCxn id="38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Скругленная соединительная линия 403"/>
            <p:cNvCxnSpPr>
              <a:stCxn id="382" idx="3"/>
              <a:endCxn id="38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Скругленная соединительная линия 404"/>
            <p:cNvCxnSpPr>
              <a:stCxn id="381" idx="1"/>
              <a:endCxn id="38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Прямая со стрелкой 406"/>
            <p:cNvCxnSpPr>
              <a:stCxn id="384" idx="3"/>
              <a:endCxn id="38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Прямая со стрелкой 407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973542" y="34423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</p:grpSp>
      <p:grpSp>
        <p:nvGrpSpPr>
          <p:cNvPr id="190" name="Группа 189"/>
          <p:cNvGrpSpPr/>
          <p:nvPr/>
        </p:nvGrpSpPr>
        <p:grpSpPr>
          <a:xfrm>
            <a:off x="3734710" y="1004921"/>
            <a:ext cx="3162116" cy="2139563"/>
            <a:chOff x="830531" y="1452347"/>
            <a:chExt cx="3806797" cy="2751016"/>
          </a:xfrm>
        </p:grpSpPr>
        <p:sp>
          <p:nvSpPr>
            <p:cNvPr id="191" name="Овал 19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2" name="Овал 19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93" name="Овал 19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94" name="Овал 19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95" name="Овал 19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98" name="Прямая со стрелкой 197"/>
            <p:cNvCxnSpPr>
              <a:stCxn id="191" idx="7"/>
              <a:endCxn id="19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>
              <a:stCxn id="191" idx="5"/>
              <a:endCxn id="19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2" idx="6"/>
              <a:endCxn id="19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stCxn id="193" idx="6"/>
              <a:endCxn id="19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Прямая со стрелкой 231"/>
            <p:cNvCxnSpPr>
              <a:stCxn id="194" idx="6"/>
              <a:endCxn id="19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Прямая со стрелкой 233"/>
            <p:cNvCxnSpPr>
              <a:stCxn id="195" idx="6"/>
              <a:endCxn id="19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cxnSp>
          <p:nvCxnSpPr>
            <p:cNvPr id="242" name="Скругленная соединительная линия 241"/>
            <p:cNvCxnSpPr>
              <a:stCxn id="195" idx="0"/>
              <a:endCxn id="19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Скругленная соединительная линия 242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Скругленная соединительная линия 243"/>
            <p:cNvCxnSpPr>
              <a:stCxn id="196" idx="4"/>
              <a:endCxn id="19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Скругленная соединительная линия 244"/>
            <p:cNvCxnSpPr>
              <a:stCxn id="194" idx="4"/>
              <a:endCxn id="19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Скругленная соединительная линия 245"/>
            <p:cNvCxnSpPr>
              <a:stCxn id="193" idx="3"/>
              <a:endCxn id="19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Скругленная соединительная линия 246"/>
            <p:cNvCxnSpPr>
              <a:stCxn id="192" idx="1"/>
              <a:endCxn id="19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Прямая со стрелкой 248"/>
            <p:cNvCxnSpPr>
              <a:stCxn id="195" idx="3"/>
              <a:endCxn id="19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Прямая со стрелкой 249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133841" y="893240"/>
            <a:ext cx="3174169" cy="1526821"/>
            <a:chOff x="7952047" y="878324"/>
            <a:chExt cx="3174169" cy="1526821"/>
          </a:xfrm>
        </p:grpSpPr>
        <p:sp>
          <p:nvSpPr>
            <p:cNvPr id="296" name="Овал 295"/>
            <p:cNvSpPr/>
            <p:nvPr/>
          </p:nvSpPr>
          <p:spPr>
            <a:xfrm>
              <a:off x="7952047" y="1468550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8713306" y="1014272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8713306" y="1868381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9891788" y="1868381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9877151" y="1014272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10667691" y="1446131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8258192" y="1326842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8258192" y="1781121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9071976" y="1197371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/>
            <p:cNvCxnSpPr>
              <a:stCxn id="298" idx="6"/>
              <a:endCxn id="299" idx="2"/>
            </p:cNvCxnSpPr>
            <p:nvPr/>
          </p:nvCxnSpPr>
          <p:spPr>
            <a:xfrm>
              <a:off x="9071976" y="2051481"/>
              <a:ext cx="81981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10250458" y="1758700"/>
              <a:ext cx="469760" cy="29277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10235820" y="1197371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8403272" y="1697309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326776" y="1150975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304504" y="878324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310902" y="1800983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0336153" y="1044843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0435016" y="1781121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9929677" y="1326842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9721099" y="14927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Скругленная соединительная линия 260"/>
            <p:cNvCxnSpPr/>
            <p:nvPr/>
          </p:nvCxnSpPr>
          <p:spPr>
            <a:xfrm rot="16200000" flipH="1" flipV="1">
              <a:off x="8175002" y="900170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>
              <a:stCxn id="298" idx="7"/>
              <a:endCxn id="297" idx="5"/>
            </p:cNvCxnSpPr>
            <p:nvPr/>
          </p:nvCxnSpPr>
          <p:spPr>
            <a:xfrm flipV="1">
              <a:off x="9019451" y="1326843"/>
              <a:ext cx="0" cy="5951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9021404" y="136282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Скругленная соединительная линия 263"/>
            <p:cNvCxnSpPr/>
            <p:nvPr/>
          </p:nvCxnSpPr>
          <p:spPr>
            <a:xfrm rot="5400000">
              <a:off x="9420087" y="1623191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9384900" y="206659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10320888" y="1662089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0774838" y="199483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1" name="Группа 290"/>
          <p:cNvGrpSpPr/>
          <p:nvPr/>
        </p:nvGrpSpPr>
        <p:grpSpPr>
          <a:xfrm>
            <a:off x="8129683" y="3554902"/>
            <a:ext cx="3174169" cy="1526821"/>
            <a:chOff x="7952047" y="878324"/>
            <a:chExt cx="3174169" cy="1526821"/>
          </a:xfrm>
        </p:grpSpPr>
        <p:sp>
          <p:nvSpPr>
            <p:cNvPr id="292" name="Овал 291"/>
            <p:cNvSpPr/>
            <p:nvPr/>
          </p:nvSpPr>
          <p:spPr>
            <a:xfrm>
              <a:off x="7952047" y="1468550"/>
              <a:ext cx="358671" cy="36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3" name="Овал 292"/>
            <p:cNvSpPr/>
            <p:nvPr/>
          </p:nvSpPr>
          <p:spPr>
            <a:xfrm>
              <a:off x="8713306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4" name="Овал 293"/>
            <p:cNvSpPr/>
            <p:nvPr/>
          </p:nvSpPr>
          <p:spPr>
            <a:xfrm>
              <a:off x="8713306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5" name="Овал 294"/>
            <p:cNvSpPr/>
            <p:nvPr/>
          </p:nvSpPr>
          <p:spPr>
            <a:xfrm>
              <a:off x="9891788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16" name="Овал 315"/>
            <p:cNvSpPr/>
            <p:nvPr/>
          </p:nvSpPr>
          <p:spPr>
            <a:xfrm>
              <a:off x="9877151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17" name="Овал 316"/>
            <p:cNvSpPr/>
            <p:nvPr/>
          </p:nvSpPr>
          <p:spPr>
            <a:xfrm>
              <a:off x="10667691" y="1446131"/>
              <a:ext cx="358671" cy="36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18" name="Прямая со стрелкой 317"/>
            <p:cNvCxnSpPr>
              <a:stCxn id="292" idx="7"/>
              <a:endCxn id="293" idx="3"/>
            </p:cNvCxnSpPr>
            <p:nvPr/>
          </p:nvCxnSpPr>
          <p:spPr>
            <a:xfrm flipV="1">
              <a:off x="8258192" y="1326842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 стрелкой 318"/>
            <p:cNvCxnSpPr>
              <a:stCxn id="292" idx="5"/>
              <a:endCxn id="294" idx="2"/>
            </p:cNvCxnSpPr>
            <p:nvPr/>
          </p:nvCxnSpPr>
          <p:spPr>
            <a:xfrm>
              <a:off x="8258192" y="1781121"/>
              <a:ext cx="455114" cy="2703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Прямая со стрелкой 319"/>
            <p:cNvCxnSpPr>
              <a:stCxn id="293" idx="6"/>
              <a:endCxn id="316" idx="2"/>
            </p:cNvCxnSpPr>
            <p:nvPr/>
          </p:nvCxnSpPr>
          <p:spPr>
            <a:xfrm>
              <a:off x="9071976" y="1197371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 стрелкой 320"/>
            <p:cNvCxnSpPr>
              <a:stCxn id="294" idx="6"/>
              <a:endCxn id="295" idx="2"/>
            </p:cNvCxnSpPr>
            <p:nvPr/>
          </p:nvCxnSpPr>
          <p:spPr>
            <a:xfrm>
              <a:off x="9071976" y="2051481"/>
              <a:ext cx="81981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Прямая со стрелкой 321"/>
            <p:cNvCxnSpPr>
              <a:stCxn id="295" idx="6"/>
              <a:endCxn id="317" idx="3"/>
            </p:cNvCxnSpPr>
            <p:nvPr/>
          </p:nvCxnSpPr>
          <p:spPr>
            <a:xfrm flipV="1">
              <a:off x="10250458" y="1758700"/>
              <a:ext cx="469760" cy="292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Прямая со стрелкой 323"/>
            <p:cNvCxnSpPr>
              <a:stCxn id="316" idx="6"/>
              <a:endCxn id="317" idx="1"/>
            </p:cNvCxnSpPr>
            <p:nvPr/>
          </p:nvCxnSpPr>
          <p:spPr>
            <a:xfrm>
              <a:off x="10235820" y="1197371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8403272" y="1697309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8326776" y="1150975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304504" y="878324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9310902" y="1800983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0336153" y="1044843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0435016" y="1781121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32" name="Прямая со стрелкой 331"/>
            <p:cNvCxnSpPr>
              <a:stCxn id="316" idx="3"/>
              <a:endCxn id="295" idx="1"/>
            </p:cNvCxnSpPr>
            <p:nvPr/>
          </p:nvCxnSpPr>
          <p:spPr>
            <a:xfrm>
              <a:off x="9929677" y="1326842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721099" y="14927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58" name="Скругленная соединительная линия 357"/>
            <p:cNvCxnSpPr/>
            <p:nvPr/>
          </p:nvCxnSpPr>
          <p:spPr>
            <a:xfrm rot="16200000" flipH="1" flipV="1">
              <a:off x="8175002" y="900170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Прямая со стрелкой 417"/>
            <p:cNvCxnSpPr>
              <a:stCxn id="294" idx="7"/>
              <a:endCxn id="293" idx="5"/>
            </p:cNvCxnSpPr>
            <p:nvPr/>
          </p:nvCxnSpPr>
          <p:spPr>
            <a:xfrm flipV="1">
              <a:off x="9019451" y="1326843"/>
              <a:ext cx="0" cy="59516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TextBox 418"/>
            <p:cNvSpPr txBox="1"/>
            <p:nvPr/>
          </p:nvSpPr>
          <p:spPr>
            <a:xfrm>
              <a:off x="9021404" y="136282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20" name="Скругленная соединительная линия 419"/>
            <p:cNvCxnSpPr/>
            <p:nvPr/>
          </p:nvCxnSpPr>
          <p:spPr>
            <a:xfrm rot="5400000">
              <a:off x="9420087" y="1623191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TextBox 420"/>
            <p:cNvSpPr txBox="1"/>
            <p:nvPr/>
          </p:nvSpPr>
          <p:spPr>
            <a:xfrm>
              <a:off x="9384900" y="206659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22" name="Скругленная соединительная линия 421"/>
            <p:cNvCxnSpPr/>
            <p:nvPr/>
          </p:nvCxnSpPr>
          <p:spPr>
            <a:xfrm rot="5400000">
              <a:off x="10320888" y="1662089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>
              <a:off x="10774838" y="199483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417560" y="3348551"/>
            <a:ext cx="2427391" cy="564861"/>
            <a:chOff x="4330644" y="3385534"/>
            <a:chExt cx="2427391" cy="564861"/>
          </a:xfrm>
        </p:grpSpPr>
        <p:grpSp>
          <p:nvGrpSpPr>
            <p:cNvPr id="424" name="Группа 423"/>
            <p:cNvGrpSpPr/>
            <p:nvPr/>
          </p:nvGrpSpPr>
          <p:grpSpPr>
            <a:xfrm>
              <a:off x="4330644" y="3571509"/>
              <a:ext cx="2427391" cy="378886"/>
              <a:chOff x="8316040" y="5071859"/>
              <a:chExt cx="2427391" cy="378886"/>
            </a:xfrm>
          </p:grpSpPr>
          <p:sp>
            <p:nvSpPr>
              <p:cNvPr id="425" name="Овал 424"/>
              <p:cNvSpPr/>
              <p:nvPr/>
            </p:nvSpPr>
            <p:spPr>
              <a:xfrm>
                <a:off x="8316040" y="5071859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426" name="Овал 425"/>
              <p:cNvSpPr/>
              <p:nvPr/>
            </p:nvSpPr>
            <p:spPr>
              <a:xfrm>
                <a:off x="9002606" y="5071860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427" name="Овал 426"/>
              <p:cNvSpPr/>
              <p:nvPr/>
            </p:nvSpPr>
            <p:spPr>
              <a:xfrm>
                <a:off x="9637953" y="5078480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428" name="Овал 427"/>
              <p:cNvSpPr/>
              <p:nvPr/>
            </p:nvSpPr>
            <p:spPr>
              <a:xfrm>
                <a:off x="10374517" y="5071859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429" name="Прямая со стрелкой 428"/>
              <p:cNvCxnSpPr>
                <a:stCxn id="425" idx="6"/>
                <a:endCxn id="426" idx="2"/>
              </p:cNvCxnSpPr>
              <p:nvPr/>
            </p:nvCxnSpPr>
            <p:spPr>
              <a:xfrm>
                <a:off x="8684954" y="5257992"/>
                <a:ext cx="31765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Прямая со стрелкой 429"/>
              <p:cNvCxnSpPr>
                <a:stCxn id="426" idx="6"/>
              </p:cNvCxnSpPr>
              <p:nvPr/>
            </p:nvCxnSpPr>
            <p:spPr>
              <a:xfrm flipV="1">
                <a:off x="9371520" y="5257992"/>
                <a:ext cx="2544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Прямая со стрелкой 430"/>
              <p:cNvCxnSpPr>
                <a:stCxn id="427" idx="6"/>
                <a:endCxn id="428" idx="2"/>
              </p:cNvCxnSpPr>
              <p:nvPr/>
            </p:nvCxnSpPr>
            <p:spPr>
              <a:xfrm flipV="1">
                <a:off x="10006867" y="5257992"/>
                <a:ext cx="367650" cy="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2" name="TextBox 431"/>
            <p:cNvSpPr txBox="1"/>
            <p:nvPr/>
          </p:nvSpPr>
          <p:spPr>
            <a:xfrm>
              <a:off x="4658735" y="3402849"/>
              <a:ext cx="239943" cy="2633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6024167" y="3411910"/>
              <a:ext cx="239943" cy="2633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5339922" y="338553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1740161" y="5056501"/>
                <a:ext cx="977900" cy="6223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0161" y="5056501"/>
                <a:ext cx="977900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9" name="Рисунок 19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01" name="Группа 200"/>
          <p:cNvGrpSpPr/>
          <p:nvPr/>
        </p:nvGrpSpPr>
        <p:grpSpPr>
          <a:xfrm>
            <a:off x="218706" y="-64491"/>
            <a:ext cx="3066260" cy="1503917"/>
            <a:chOff x="-89085" y="-78423"/>
            <a:chExt cx="3066260" cy="1503917"/>
          </a:xfrm>
        </p:grpSpPr>
        <p:grpSp>
          <p:nvGrpSpPr>
            <p:cNvPr id="202" name="Группа 201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210" name="Овал 209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3" name="Овал 212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6" name="Прямая со стрелкой 215"/>
              <p:cNvCxnSpPr>
                <a:stCxn id="210" idx="7"/>
                <a:endCxn id="211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stCxn id="210" idx="5"/>
                <a:endCxn id="212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1" idx="4"/>
                <a:endCxn id="212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6"/>
                <a:endCxn id="214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12" idx="6"/>
                <a:endCxn id="213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14" idx="4"/>
                <a:endCxn id="213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>
                <a:stCxn id="213" idx="6"/>
                <a:endCxn id="215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4" idx="6"/>
                <a:endCxn id="215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207" name="Прямая со стрелкой 206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09" name="Прямая со стрелкой 208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84604" y="-378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8" grpId="0"/>
      <p:bldP spid="334" grpId="0"/>
      <p:bldP spid="359" grpId="0"/>
      <p:bldP spid="375" grpId="0"/>
      <p:bldP spid="56" grpId="0" animBg="1"/>
      <p:bldP spid="4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6518" y="305553"/>
                <a:ext cx="11788588" cy="4153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b="1" dirty="0"/>
                  <a:t>Классическая задача о максимальном потоке</a:t>
                </a:r>
              </a:p>
              <a:p>
                <a:pPr algn="ctr"/>
                <a:endParaRPr lang="ru-RU" b="1" dirty="0"/>
              </a:p>
              <a:p>
                <a:pPr algn="just"/>
                <a:r>
                  <a:rPr lang="ru-RU" sz="2400" dirty="0"/>
                  <a:t>Задан орграф в котором выделены две вершины: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в которую нет входящих дуг) 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ru-RU" sz="2400" dirty="0"/>
                  <a:t> (из которой нет выходящих дуг). Каждой дуге орграфа приписана пропускная способность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. Таким образом, мы имеем некоторую</a:t>
                </a:r>
                <a:r>
                  <a:rPr lang="en-US" sz="2400" dirty="0"/>
                  <a:t> </a:t>
                </a:r>
                <a:r>
                  <a:rPr lang="ru-RU" sz="2400" dirty="0"/>
                  <a:t>потоковую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-сеть. </a:t>
                </a:r>
              </a:p>
              <a:p>
                <a:pPr algn="just"/>
                <a:r>
                  <a:rPr lang="ru-RU" sz="2400" dirty="0"/>
                  <a:t>Требуется  в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-сети найти  поток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максимальной мощности, который  удовлетворяет ограничениям:</a:t>
                </a:r>
              </a:p>
              <a:p>
                <a:pPr algn="ctr"/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pPr algn="just"/>
                <a:r>
                  <a:rPr lang="ru-RU" sz="2400" dirty="0"/>
                  <a:t>Мощность потока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равна количеству потока выходящего из вершины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sz="2400" b="0" dirty="0"/>
                  <a:t>:</a:t>
                </a:r>
                <a:endParaRPr lang="en-US" sz="2400" b="0" dirty="0"/>
              </a:p>
              <a:p>
                <a:pPr algn="ctr"/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BY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  <a:p>
                <a:pPr algn="just"/>
                <a:r>
                  <a:rPr lang="ru-RU" sz="2400" dirty="0"/>
                  <a:t>Поток, мощность которого максимальна, называется </a:t>
                </a:r>
                <a:r>
                  <a:rPr lang="ru-RU" sz="2400" b="1" dirty="0"/>
                  <a:t>максимальным потоком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305553"/>
                <a:ext cx="11788588" cy="4153829"/>
              </a:xfrm>
              <a:prstGeom prst="rect">
                <a:avLst/>
              </a:prstGeom>
              <a:blipFill>
                <a:blip r:embed="rId2"/>
                <a:stretch>
                  <a:fillRect l="-827" t="-1320" r="-776" b="-2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Объект 126"/>
              <p:cNvSpPr txBox="1"/>
              <p:nvPr/>
            </p:nvSpPr>
            <p:spPr bwMode="auto">
              <a:xfrm>
                <a:off x="9259746" y="5609367"/>
                <a:ext cx="1146175" cy="403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7" name="Объект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9746" y="5609367"/>
                <a:ext cx="1146175" cy="403225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Группа 25"/>
          <p:cNvGrpSpPr/>
          <p:nvPr/>
        </p:nvGrpSpPr>
        <p:grpSpPr>
          <a:xfrm>
            <a:off x="3120046" y="4613573"/>
            <a:ext cx="5046006" cy="1849884"/>
            <a:chOff x="2756867" y="3564579"/>
            <a:chExt cx="5046006" cy="1849884"/>
          </a:xfrm>
        </p:grpSpPr>
        <p:cxnSp>
          <p:nvCxnSpPr>
            <p:cNvPr id="20" name="Прямая со стрелкой 19"/>
            <p:cNvCxnSpPr/>
            <p:nvPr/>
          </p:nvCxnSpPr>
          <p:spPr>
            <a:xfrm>
              <a:off x="3346035" y="4184632"/>
              <a:ext cx="191865" cy="65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2756867" y="3564579"/>
              <a:ext cx="5046006" cy="1849884"/>
              <a:chOff x="2756867" y="3564579"/>
              <a:chExt cx="5046006" cy="1849884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2756867" y="3986838"/>
                <a:ext cx="5046006" cy="1427625"/>
                <a:chOff x="1506801" y="746607"/>
                <a:chExt cx="5046006" cy="1427625"/>
              </a:xfrm>
            </p:grpSpPr>
            <p:grpSp>
              <p:nvGrpSpPr>
                <p:cNvPr id="93" name="Группа 92"/>
                <p:cNvGrpSpPr/>
                <p:nvPr/>
              </p:nvGrpSpPr>
              <p:grpSpPr>
                <a:xfrm>
                  <a:off x="1506801" y="746607"/>
                  <a:ext cx="5046006" cy="1427625"/>
                  <a:chOff x="1262808" y="506912"/>
                  <a:chExt cx="5046006" cy="1427625"/>
                </a:xfrm>
              </p:grpSpPr>
              <p:sp>
                <p:nvSpPr>
                  <p:cNvPr id="103" name="Овал 102"/>
                  <p:cNvSpPr/>
                  <p:nvPr/>
                </p:nvSpPr>
                <p:spPr>
                  <a:xfrm>
                    <a:off x="1262808" y="1010649"/>
                    <a:ext cx="861827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s=1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4" name="Прямая со стрелкой 103"/>
                  <p:cNvCxnSpPr>
                    <a:stCxn id="103" idx="7"/>
                  </p:cNvCxnSpPr>
                  <p:nvPr/>
                </p:nvCxnSpPr>
                <p:spPr>
                  <a:xfrm flipV="1">
                    <a:off x="1998423" y="739061"/>
                    <a:ext cx="583413" cy="3218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Прямая со стрелкой 104"/>
                  <p:cNvCxnSpPr>
                    <a:stCxn id="103" idx="6"/>
                  </p:cNvCxnSpPr>
                  <p:nvPr/>
                </p:nvCxnSpPr>
                <p:spPr>
                  <a:xfrm>
                    <a:off x="2124635" y="1182160"/>
                    <a:ext cx="1468040" cy="221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Прямая со стрелкой 105"/>
                  <p:cNvCxnSpPr>
                    <a:stCxn id="103" idx="5"/>
                  </p:cNvCxnSpPr>
                  <p:nvPr/>
                </p:nvCxnSpPr>
                <p:spPr>
                  <a:xfrm>
                    <a:off x="1998423" y="1303437"/>
                    <a:ext cx="638553" cy="32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Овал 106"/>
                  <p:cNvSpPr/>
                  <p:nvPr/>
                </p:nvSpPr>
                <p:spPr>
                  <a:xfrm>
                    <a:off x="3592675" y="1032808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2581836" y="506912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2581836" y="159151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10" name="Прямая со стрелкой 109"/>
                  <p:cNvCxnSpPr>
                    <a:stCxn id="108" idx="6"/>
                    <a:endCxn id="107" idx="0"/>
                  </p:cNvCxnSpPr>
                  <p:nvPr/>
                </p:nvCxnSpPr>
                <p:spPr>
                  <a:xfrm>
                    <a:off x="2958353" y="678423"/>
                    <a:ext cx="822581" cy="3543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Прямая со стрелкой 110"/>
                  <p:cNvCxnSpPr>
                    <a:stCxn id="109" idx="7"/>
                    <a:endCxn id="107" idx="3"/>
                  </p:cNvCxnSpPr>
                  <p:nvPr/>
                </p:nvCxnSpPr>
                <p:spPr>
                  <a:xfrm flipV="1">
                    <a:off x="2903213" y="1325596"/>
                    <a:ext cx="744602" cy="3161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740158" y="596934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4652439" y="156528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5537848" y="1045327"/>
                    <a:ext cx="770966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t=7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Прямая со стрелкой 114"/>
                  <p:cNvCxnSpPr>
                    <a:stCxn id="107" idx="5"/>
                    <a:endCxn id="113" idx="1"/>
                  </p:cNvCxnSpPr>
                  <p:nvPr/>
                </p:nvCxnSpPr>
                <p:spPr>
                  <a:xfrm>
                    <a:off x="3914052" y="1325596"/>
                    <a:ext cx="793527" cy="2899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Прямая со стрелкой 115"/>
                  <p:cNvCxnSpPr>
                    <a:stCxn id="113" idx="6"/>
                    <a:endCxn id="114" idx="3"/>
                  </p:cNvCxnSpPr>
                  <p:nvPr/>
                </p:nvCxnSpPr>
                <p:spPr>
                  <a:xfrm flipV="1">
                    <a:off x="5028956" y="1338115"/>
                    <a:ext cx="621797" cy="3986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Прямая со стрелкой 116"/>
                  <p:cNvCxnSpPr>
                    <a:stCxn id="112" idx="6"/>
                    <a:endCxn id="114" idx="1"/>
                  </p:cNvCxnSpPr>
                  <p:nvPr/>
                </p:nvCxnSpPr>
                <p:spPr>
                  <a:xfrm>
                    <a:off x="5116675" y="768445"/>
                    <a:ext cx="534078" cy="327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Прямая со стрелкой 117"/>
                  <p:cNvCxnSpPr>
                    <a:stCxn id="107" idx="7"/>
                    <a:endCxn id="112" idx="2"/>
                  </p:cNvCxnSpPr>
                  <p:nvPr/>
                </p:nvCxnSpPr>
                <p:spPr>
                  <a:xfrm flipV="1">
                    <a:off x="3914052" y="768445"/>
                    <a:ext cx="826106" cy="3145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2222693" y="85747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410342" y="165688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260924" y="1592484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350267" y="80688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5521028" y="867967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5485258" y="1649851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914539" y="1162513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222693" y="1615525"/>
                  <a:ext cx="516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371588" y="759735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963774" y="3810529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c</a:t>
                </a:r>
                <a:r>
                  <a:rPr lang="en-US" dirty="0"/>
                  <a:t>(</a:t>
                </a:r>
                <a:r>
                  <a:rPr lang="en-US" i="1" dirty="0"/>
                  <a:t>e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492482" y="3564579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</a:rPr>
                  <a:t>e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3" name="Прямая со стрелкой 22"/>
            <p:cNvCxnSpPr/>
            <p:nvPr/>
          </p:nvCxnSpPr>
          <p:spPr>
            <a:xfrm flipH="1">
              <a:off x="3773275" y="3875799"/>
              <a:ext cx="17236" cy="31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67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97657" y="2056116"/>
            <a:ext cx="355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 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6128" y="31397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ru-RU" b="1" dirty="0"/>
              <a:t>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47834" y="2405064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066055" y="5008770"/>
            <a:ext cx="35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находим кратчайший по удельной стоимости (1</a:t>
            </a:r>
            <a:r>
              <a:rPr lang="en-US" sz="1600" dirty="0"/>
              <a:t>,6)-</a:t>
            </a:r>
            <a:r>
              <a:rPr lang="ru-RU" sz="1600" dirty="0"/>
              <a:t>путь: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156808" y="3064165"/>
            <a:ext cx="538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 текущий поток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496355" y="30370"/>
            <a:ext cx="51758" cy="6905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4266076" y="3514321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76" y="3514321"/>
                <a:ext cx="965264" cy="42402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4430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168081" y="5243397"/>
            <a:ext cx="724743" cy="56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268609" y="4149542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20669" y="5172212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  <a:endParaRPr lang="ru-RU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4342502" y="4992911"/>
                <a:ext cx="965200" cy="6223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2502" y="4992911"/>
                <a:ext cx="965200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6" name="Группа 435"/>
          <p:cNvGrpSpPr/>
          <p:nvPr/>
        </p:nvGrpSpPr>
        <p:grpSpPr>
          <a:xfrm>
            <a:off x="3798993" y="1007875"/>
            <a:ext cx="3162116" cy="2139563"/>
            <a:chOff x="830531" y="1452347"/>
            <a:chExt cx="3806797" cy="2751016"/>
          </a:xfrm>
        </p:grpSpPr>
        <p:sp>
          <p:nvSpPr>
            <p:cNvPr id="437" name="Овал 43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438" name="Овал 437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439" name="Овал 438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440" name="Овал 439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441" name="Овал 440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442" name="Овал 441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43" name="Прямая со стрелкой 442"/>
            <p:cNvCxnSpPr>
              <a:stCxn id="437" idx="7"/>
              <a:endCxn id="438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Прямая со стрелкой 443"/>
            <p:cNvCxnSpPr>
              <a:stCxn id="437" idx="5"/>
              <a:endCxn id="439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Прямая со стрелкой 444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Прямая со стрелкой 445"/>
            <p:cNvCxnSpPr/>
            <p:nvPr/>
          </p:nvCxnSpPr>
          <p:spPr>
            <a:xfrm>
              <a:off x="2183622" y="2214283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Прямая со стрелкой 446"/>
            <p:cNvCxnSpPr>
              <a:stCxn id="439" idx="6"/>
              <a:endCxn id="440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Прямая со стрелкой 447"/>
            <p:cNvCxnSpPr>
              <a:stCxn id="440" idx="6"/>
              <a:endCxn id="442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Прямая со стрелкой 448"/>
            <p:cNvCxnSpPr>
              <a:stCxn id="441" idx="6"/>
              <a:endCxn id="442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TextBox 449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457" name="Скругленная соединительная линия 456"/>
            <p:cNvCxnSpPr>
              <a:stCxn id="441" idx="0"/>
              <a:endCxn id="438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Скругленная соединительная линия 457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Скругленная соединительная линия 458"/>
            <p:cNvCxnSpPr>
              <a:stCxn id="442" idx="4"/>
              <a:endCxn id="440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Скругленная соединительная линия 459"/>
            <p:cNvCxnSpPr>
              <a:stCxn id="440" idx="4"/>
              <a:endCxn id="439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Скругленная соединительная линия 460"/>
            <p:cNvCxnSpPr>
              <a:stCxn id="439" idx="3"/>
              <a:endCxn id="43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Скругленная соединительная линия 461"/>
            <p:cNvCxnSpPr>
              <a:stCxn id="438" idx="1"/>
              <a:endCxn id="43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Прямая со стрелкой 462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Прямая со стрелкой 463"/>
            <p:cNvCxnSpPr>
              <a:stCxn id="441" idx="3"/>
              <a:endCxn id="440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Прямая со стрелкой 464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465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973542" y="34423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027205" y="861659"/>
            <a:ext cx="3200983" cy="1621497"/>
            <a:chOff x="8059036" y="794456"/>
            <a:chExt cx="3200983" cy="1621497"/>
          </a:xfrm>
        </p:grpSpPr>
        <p:sp>
          <p:nvSpPr>
            <p:cNvPr id="296" name="Овал 295"/>
            <p:cNvSpPr/>
            <p:nvPr/>
          </p:nvSpPr>
          <p:spPr>
            <a:xfrm>
              <a:off x="8085850" y="1446697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8847109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8847109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10025591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10010954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10801494" y="1424278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8391995" y="1304989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8391995" y="1759268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9205779" y="1175518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10384261" y="1736847"/>
              <a:ext cx="469760" cy="29277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10369623" y="1175518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8537075" y="1675456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460579" y="1129122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438307" y="856471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0469956" y="1022990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0568819" y="1759268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10063480" y="1304989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9854902" y="14709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Скругленная соединительная линия 260"/>
            <p:cNvCxnSpPr/>
            <p:nvPr/>
          </p:nvCxnSpPr>
          <p:spPr>
            <a:xfrm rot="16200000" flipH="1" flipV="1">
              <a:off x="8308805" y="878317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>
              <a:stCxn id="298" idx="7"/>
              <a:endCxn id="297" idx="5"/>
            </p:cNvCxnSpPr>
            <p:nvPr/>
          </p:nvCxnSpPr>
          <p:spPr>
            <a:xfrm flipV="1">
              <a:off x="9153254" y="1304990"/>
              <a:ext cx="0" cy="5951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9155207" y="1340974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Скругленная соединительная линия 263"/>
            <p:cNvCxnSpPr/>
            <p:nvPr/>
          </p:nvCxnSpPr>
          <p:spPr>
            <a:xfrm rot="5400000">
              <a:off x="9553890" y="1601338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9518703" y="204473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10454691" y="1640236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0908641" y="197297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059036" y="794456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77" name="Скругленная соединительная линия 476"/>
            <p:cNvCxnSpPr/>
            <p:nvPr/>
          </p:nvCxnSpPr>
          <p:spPr>
            <a:xfrm rot="5400000" flipH="1">
              <a:off x="8315293" y="1602696"/>
              <a:ext cx="406452" cy="783000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extBox 477"/>
            <p:cNvSpPr txBox="1"/>
            <p:nvPr/>
          </p:nvSpPr>
          <p:spPr>
            <a:xfrm>
              <a:off x="8070885" y="2077399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1" name="Группа 480"/>
          <p:cNvGrpSpPr/>
          <p:nvPr/>
        </p:nvGrpSpPr>
        <p:grpSpPr>
          <a:xfrm>
            <a:off x="8124480" y="3497301"/>
            <a:ext cx="3200983" cy="1621497"/>
            <a:chOff x="8059036" y="794456"/>
            <a:chExt cx="3200983" cy="1621497"/>
          </a:xfrm>
        </p:grpSpPr>
        <p:sp>
          <p:nvSpPr>
            <p:cNvPr id="482" name="Овал 481"/>
            <p:cNvSpPr/>
            <p:nvPr/>
          </p:nvSpPr>
          <p:spPr>
            <a:xfrm>
              <a:off x="8085850" y="1446697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483" name="Овал 482"/>
            <p:cNvSpPr/>
            <p:nvPr/>
          </p:nvSpPr>
          <p:spPr>
            <a:xfrm>
              <a:off x="8847109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484" name="Овал 483"/>
            <p:cNvSpPr/>
            <p:nvPr/>
          </p:nvSpPr>
          <p:spPr>
            <a:xfrm>
              <a:off x="8847109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485" name="Овал 484"/>
            <p:cNvSpPr/>
            <p:nvPr/>
          </p:nvSpPr>
          <p:spPr>
            <a:xfrm>
              <a:off x="10025591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486" name="Овал 485"/>
            <p:cNvSpPr/>
            <p:nvPr/>
          </p:nvSpPr>
          <p:spPr>
            <a:xfrm>
              <a:off x="10010954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487" name="Овал 486"/>
            <p:cNvSpPr/>
            <p:nvPr/>
          </p:nvSpPr>
          <p:spPr>
            <a:xfrm>
              <a:off x="10801494" y="1424278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88" name="Прямая со стрелкой 487"/>
            <p:cNvCxnSpPr>
              <a:stCxn id="482" idx="7"/>
              <a:endCxn id="483" idx="3"/>
            </p:cNvCxnSpPr>
            <p:nvPr/>
          </p:nvCxnSpPr>
          <p:spPr>
            <a:xfrm flipV="1">
              <a:off x="8391995" y="1304989"/>
              <a:ext cx="507641" cy="1953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Прямая со стрелкой 488"/>
            <p:cNvCxnSpPr>
              <a:stCxn id="482" idx="5"/>
              <a:endCxn id="484" idx="2"/>
            </p:cNvCxnSpPr>
            <p:nvPr/>
          </p:nvCxnSpPr>
          <p:spPr>
            <a:xfrm>
              <a:off x="8391995" y="1759268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Прямая со стрелкой 489"/>
            <p:cNvCxnSpPr>
              <a:stCxn id="483" idx="6"/>
              <a:endCxn id="486" idx="2"/>
            </p:cNvCxnSpPr>
            <p:nvPr/>
          </p:nvCxnSpPr>
          <p:spPr>
            <a:xfrm>
              <a:off x="9205779" y="1175518"/>
              <a:ext cx="8051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Прямая со стрелкой 490"/>
            <p:cNvCxnSpPr>
              <a:stCxn id="485" idx="6"/>
              <a:endCxn id="487" idx="3"/>
            </p:cNvCxnSpPr>
            <p:nvPr/>
          </p:nvCxnSpPr>
          <p:spPr>
            <a:xfrm flipV="1">
              <a:off x="10384261" y="1736847"/>
              <a:ext cx="469760" cy="292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Прямая со стрелкой 491"/>
            <p:cNvCxnSpPr>
              <a:stCxn id="486" idx="6"/>
              <a:endCxn id="487" idx="1"/>
            </p:cNvCxnSpPr>
            <p:nvPr/>
          </p:nvCxnSpPr>
          <p:spPr>
            <a:xfrm>
              <a:off x="10369623" y="1175518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/>
            <p:cNvSpPr txBox="1"/>
            <p:nvPr/>
          </p:nvSpPr>
          <p:spPr>
            <a:xfrm>
              <a:off x="8537075" y="1675456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8460579" y="1129122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9438307" y="856471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10469956" y="1022990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10568819" y="1759268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98" name="Прямая со стрелкой 497"/>
            <p:cNvCxnSpPr>
              <a:stCxn id="486" idx="3"/>
              <a:endCxn id="485" idx="1"/>
            </p:cNvCxnSpPr>
            <p:nvPr/>
          </p:nvCxnSpPr>
          <p:spPr>
            <a:xfrm>
              <a:off x="10063480" y="1304989"/>
              <a:ext cx="14638" cy="59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9854902" y="14709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0" name="Скругленная соединительная линия 499"/>
            <p:cNvCxnSpPr/>
            <p:nvPr/>
          </p:nvCxnSpPr>
          <p:spPr>
            <a:xfrm rot="16200000" flipH="1" flipV="1">
              <a:off x="8308805" y="878317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Прямая со стрелкой 500"/>
            <p:cNvCxnSpPr>
              <a:stCxn id="484" idx="7"/>
              <a:endCxn id="483" idx="5"/>
            </p:cNvCxnSpPr>
            <p:nvPr/>
          </p:nvCxnSpPr>
          <p:spPr>
            <a:xfrm flipV="1">
              <a:off x="9153254" y="1304990"/>
              <a:ext cx="0" cy="5951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501"/>
            <p:cNvSpPr txBox="1"/>
            <p:nvPr/>
          </p:nvSpPr>
          <p:spPr>
            <a:xfrm>
              <a:off x="9155207" y="1340974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3" name="Скругленная соединительная линия 502"/>
            <p:cNvCxnSpPr/>
            <p:nvPr/>
          </p:nvCxnSpPr>
          <p:spPr>
            <a:xfrm rot="5400000">
              <a:off x="9553890" y="1601338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503"/>
            <p:cNvSpPr txBox="1"/>
            <p:nvPr/>
          </p:nvSpPr>
          <p:spPr>
            <a:xfrm>
              <a:off x="9518703" y="204473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5" name="Скругленная соединительная линия 504"/>
            <p:cNvCxnSpPr/>
            <p:nvPr/>
          </p:nvCxnSpPr>
          <p:spPr>
            <a:xfrm rot="5400000">
              <a:off x="10454691" y="1640236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505"/>
            <p:cNvSpPr txBox="1"/>
            <p:nvPr/>
          </p:nvSpPr>
          <p:spPr>
            <a:xfrm>
              <a:off x="10908641" y="197297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8059036" y="794456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8" name="Скругленная соединительная линия 507"/>
            <p:cNvCxnSpPr/>
            <p:nvPr/>
          </p:nvCxnSpPr>
          <p:spPr>
            <a:xfrm rot="5400000" flipH="1">
              <a:off x="8315293" y="1602696"/>
              <a:ext cx="406452" cy="783000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8070885" y="2077399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251969" y="5728996"/>
            <a:ext cx="3297438" cy="408665"/>
            <a:chOff x="8573178" y="6275432"/>
            <a:chExt cx="3297438" cy="408665"/>
          </a:xfrm>
        </p:grpSpPr>
        <p:sp>
          <p:nvSpPr>
            <p:cNvPr id="360" name="Овал 359"/>
            <p:cNvSpPr/>
            <p:nvPr/>
          </p:nvSpPr>
          <p:spPr>
            <a:xfrm>
              <a:off x="8573178" y="6275432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322013" y="6275433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10639473" y="6293463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1468243" y="6277558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975551" y="6465679"/>
              <a:ext cx="3464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9724387" y="6465679"/>
              <a:ext cx="277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Овал 509"/>
            <p:cNvSpPr/>
            <p:nvPr/>
          </p:nvSpPr>
          <p:spPr>
            <a:xfrm>
              <a:off x="9989922" y="6311832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510" idx="6"/>
              <a:endCxn id="363" idx="2"/>
            </p:cNvCxnSpPr>
            <p:nvPr/>
          </p:nvCxnSpPr>
          <p:spPr>
            <a:xfrm flipV="1">
              <a:off x="10358836" y="6483710"/>
              <a:ext cx="280637" cy="1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363" idx="6"/>
              <a:endCxn id="364" idx="2"/>
            </p:cNvCxnSpPr>
            <p:nvPr/>
          </p:nvCxnSpPr>
          <p:spPr>
            <a:xfrm flipV="1">
              <a:off x="11041846" y="6467805"/>
              <a:ext cx="426397" cy="15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227707" y="3357283"/>
            <a:ext cx="3297438" cy="623055"/>
            <a:chOff x="3908297" y="3445012"/>
            <a:chExt cx="3297438" cy="623055"/>
          </a:xfrm>
        </p:grpSpPr>
        <p:grpSp>
          <p:nvGrpSpPr>
            <p:cNvPr id="512" name="Группа 511"/>
            <p:cNvGrpSpPr/>
            <p:nvPr/>
          </p:nvGrpSpPr>
          <p:grpSpPr>
            <a:xfrm>
              <a:off x="3908297" y="3659402"/>
              <a:ext cx="3297438" cy="408665"/>
              <a:chOff x="8573178" y="6275432"/>
              <a:chExt cx="3297438" cy="408665"/>
            </a:xfrm>
          </p:grpSpPr>
          <p:sp>
            <p:nvSpPr>
              <p:cNvPr id="513" name="Овал 512"/>
              <p:cNvSpPr/>
              <p:nvPr/>
            </p:nvSpPr>
            <p:spPr>
              <a:xfrm>
                <a:off x="8573178" y="6275432"/>
                <a:ext cx="402373" cy="3804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514" name="Овал 513"/>
              <p:cNvSpPr/>
              <p:nvPr/>
            </p:nvSpPr>
            <p:spPr>
              <a:xfrm>
                <a:off x="9322013" y="6275433"/>
                <a:ext cx="402373" cy="3804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515" name="Овал 514"/>
              <p:cNvSpPr/>
              <p:nvPr/>
            </p:nvSpPr>
            <p:spPr>
              <a:xfrm>
                <a:off x="10639473" y="6293463"/>
                <a:ext cx="402373" cy="3804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516" name="Овал 515"/>
              <p:cNvSpPr/>
              <p:nvPr/>
            </p:nvSpPr>
            <p:spPr>
              <a:xfrm>
                <a:off x="11468243" y="6277558"/>
                <a:ext cx="402373" cy="3804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517" name="Прямая со стрелкой 516"/>
              <p:cNvCxnSpPr>
                <a:stCxn id="513" idx="6"/>
                <a:endCxn id="514" idx="2"/>
              </p:cNvCxnSpPr>
              <p:nvPr/>
            </p:nvCxnSpPr>
            <p:spPr>
              <a:xfrm>
                <a:off x="8975551" y="6465679"/>
                <a:ext cx="3464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Прямая со стрелкой 517"/>
              <p:cNvCxnSpPr>
                <a:stCxn id="514" idx="6"/>
              </p:cNvCxnSpPr>
              <p:nvPr/>
            </p:nvCxnSpPr>
            <p:spPr>
              <a:xfrm flipV="1">
                <a:off x="9724387" y="6465679"/>
                <a:ext cx="27751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Овал 518"/>
              <p:cNvSpPr/>
              <p:nvPr/>
            </p:nvSpPr>
            <p:spPr>
              <a:xfrm>
                <a:off x="9989922" y="6311832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cxnSp>
            <p:nvCxnSpPr>
              <p:cNvPr id="520" name="Прямая со стрелкой 519"/>
              <p:cNvCxnSpPr>
                <a:stCxn id="519" idx="6"/>
                <a:endCxn id="515" idx="2"/>
              </p:cNvCxnSpPr>
              <p:nvPr/>
            </p:nvCxnSpPr>
            <p:spPr>
              <a:xfrm flipV="1">
                <a:off x="10358836" y="6483710"/>
                <a:ext cx="280637" cy="142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Прямая со стрелкой 520"/>
              <p:cNvCxnSpPr>
                <a:stCxn id="515" idx="6"/>
                <a:endCxn id="516" idx="2"/>
              </p:cNvCxnSpPr>
              <p:nvPr/>
            </p:nvCxnSpPr>
            <p:spPr>
              <a:xfrm flipV="1">
                <a:off x="11041846" y="6467805"/>
                <a:ext cx="426397" cy="159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" name="TextBox 521"/>
            <p:cNvSpPr txBox="1"/>
            <p:nvPr/>
          </p:nvSpPr>
          <p:spPr>
            <a:xfrm>
              <a:off x="4328401" y="3454830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001255" y="346442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5674109" y="344501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6425079" y="34887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67952" y="55765"/>
            <a:ext cx="3066260" cy="1503917"/>
            <a:chOff x="-89085" y="-78423"/>
            <a:chExt cx="3066260" cy="1503917"/>
          </a:xfrm>
        </p:grpSpPr>
        <p:grpSp>
          <p:nvGrpSpPr>
            <p:cNvPr id="208" name="Группа 207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7" name="Овал 216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8" name="Овал 217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9" name="Прямая со стрелкой 218"/>
              <p:cNvCxnSpPr>
                <a:stCxn id="213" idx="7"/>
                <a:endCxn id="214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13" idx="5"/>
                <a:endCxn id="215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14" idx="4"/>
                <a:endCxn id="215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>
                <a:stCxn id="214" idx="6"/>
                <a:endCxn id="217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6"/>
                <a:endCxn id="216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 стрелкой 223"/>
              <p:cNvCxnSpPr>
                <a:stCxn id="217" idx="4"/>
                <a:endCxn id="216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 стрелкой 224"/>
              <p:cNvCxnSpPr>
                <a:stCxn id="216" idx="6"/>
                <a:endCxn id="218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>
                <a:stCxn id="217" idx="6"/>
                <a:endCxn id="218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210" name="Прямая со стрелкой 209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12" name="Прямая со стрелкой 211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Прямоугольник 235"/>
          <p:cNvSpPr/>
          <p:nvPr/>
        </p:nvSpPr>
        <p:spPr>
          <a:xfrm>
            <a:off x="26149" y="3037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334" grpId="0"/>
      <p:bldP spid="359" grpId="0"/>
      <p:bldP spid="375" grpId="0"/>
      <p:bldP spid="56" grpId="0" animBg="1"/>
      <p:bldP spid="43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479454" y="2101505"/>
            <a:ext cx="290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7992" y="288222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r>
              <a:rPr lang="ru-RU" b="1" dirty="0"/>
              <a:t>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40902" y="2359835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169229" y="5009625"/>
            <a:ext cx="35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находим кратчайший по удельной стоимости (1</a:t>
            </a:r>
            <a:r>
              <a:rPr lang="en-US" sz="1600" dirty="0"/>
              <a:t>,6)-</a:t>
            </a:r>
            <a:r>
              <a:rPr lang="ru-RU" sz="1600" dirty="0"/>
              <a:t>путь: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447836" y="3021032"/>
            <a:ext cx="558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 текущий поток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444596" y="0"/>
            <a:ext cx="43132" cy="6873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6063095" y="3701771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95" y="3701771"/>
                <a:ext cx="965264" cy="42402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4430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06344" y="4380256"/>
            <a:ext cx="724743" cy="56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1844011" y="4421463"/>
            <a:ext cx="3151962" cy="2232070"/>
            <a:chOff x="3789925" y="4264298"/>
            <a:chExt cx="3151962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51962" cy="1938098"/>
              <a:chOff x="3807193" y="4465763"/>
              <a:chExt cx="3151962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590241" y="5112314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30062"/>
                <a:ext cx="473021" cy="29507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1" y="4856884"/>
                <a:ext cx="488076" cy="3099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37233" y="516428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59872" y="5341927"/>
                <a:ext cx="372175" cy="657478"/>
              </a:xfrm>
              <a:prstGeom prst="curvedConnector3">
                <a:avLst>
                  <a:gd name="adj1" fmla="val 176071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6213461" y="5173365"/>
                <a:ext cx="952500" cy="6223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3461" y="5173365"/>
                <a:ext cx="952500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" name="Группа 203"/>
          <p:cNvGrpSpPr/>
          <p:nvPr/>
        </p:nvGrpSpPr>
        <p:grpSpPr>
          <a:xfrm>
            <a:off x="3720475" y="938052"/>
            <a:ext cx="3162116" cy="2232070"/>
            <a:chOff x="3789925" y="4264298"/>
            <a:chExt cx="3162116" cy="2232070"/>
          </a:xfrm>
        </p:grpSpPr>
        <p:sp>
          <p:nvSpPr>
            <p:cNvPr id="205" name="TextBox 204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grpSp>
          <p:nvGrpSpPr>
            <p:cNvPr id="206" name="Группа 205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207" name="Овал 206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3" name="Прямая со стрелкой 212"/>
              <p:cNvCxnSpPr>
                <a:stCxn id="207" idx="7"/>
                <a:endCxn id="208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7" idx="5"/>
                <a:endCxn id="209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08" idx="6"/>
                <a:endCxn id="211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stCxn id="209" idx="6"/>
                <a:endCxn id="210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0" idx="6"/>
                <a:endCxn id="212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6"/>
                <a:endCxn id="212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4520669" y="5172212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6235740" y="5309114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cxnSp>
            <p:nvCxnSpPr>
              <p:cNvPr id="227" name="Скругленная соединительная линия 226"/>
              <p:cNvCxnSpPr>
                <a:stCxn id="211" idx="0"/>
                <a:endCxn id="208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Скругленная соединительная линия 227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Скругленная соединительная линия 228"/>
              <p:cNvCxnSpPr>
                <a:stCxn id="212" idx="4"/>
                <a:endCxn id="210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Скругленная соединительная линия 229"/>
              <p:cNvCxnSpPr>
                <a:stCxn id="210" idx="4"/>
                <a:endCxn id="209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Скругленная соединительная линия 230"/>
              <p:cNvCxnSpPr>
                <a:stCxn id="209" idx="3"/>
                <a:endCxn id="207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Скругленная соединительная линия 231"/>
              <p:cNvCxnSpPr>
                <a:stCxn id="208" idx="1"/>
                <a:endCxn id="207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11" idx="3"/>
                <a:endCxn id="210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</a:t>
                </a:r>
                <a:endParaRPr lang="ru-RU" sz="1600" dirty="0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  <a:endParaRPr lang="ru-RU" sz="1600" dirty="0"/>
              </a:p>
            </p:txBody>
          </p:sp>
        </p:grpSp>
      </p:grpSp>
      <p:grpSp>
        <p:nvGrpSpPr>
          <p:cNvPr id="17" name="Группа 16"/>
          <p:cNvGrpSpPr/>
          <p:nvPr/>
        </p:nvGrpSpPr>
        <p:grpSpPr>
          <a:xfrm>
            <a:off x="7911671" y="707797"/>
            <a:ext cx="3200983" cy="1675217"/>
            <a:chOff x="7953766" y="788938"/>
            <a:chExt cx="3200983" cy="1675217"/>
          </a:xfrm>
        </p:grpSpPr>
        <p:cxnSp>
          <p:nvCxnSpPr>
            <p:cNvPr id="13" name="Прямая со стрелкой 12"/>
            <p:cNvCxnSpPr>
              <a:stCxn id="299" idx="0"/>
              <a:endCxn id="300" idx="4"/>
            </p:cNvCxnSpPr>
            <p:nvPr/>
          </p:nvCxnSpPr>
          <p:spPr>
            <a:xfrm flipH="1" flipV="1">
              <a:off x="10085020" y="1406821"/>
              <a:ext cx="14637" cy="48790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Группа 15"/>
            <p:cNvGrpSpPr/>
            <p:nvPr/>
          </p:nvGrpSpPr>
          <p:grpSpPr>
            <a:xfrm>
              <a:off x="7953766" y="788938"/>
              <a:ext cx="3200983" cy="1675217"/>
              <a:chOff x="7953766" y="788938"/>
              <a:chExt cx="3200983" cy="1675217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7953766" y="788938"/>
                <a:ext cx="3200983" cy="1675217"/>
                <a:chOff x="7953766" y="788938"/>
                <a:chExt cx="3200983" cy="1675217"/>
              </a:xfrm>
            </p:grpSpPr>
            <p:grpSp>
              <p:nvGrpSpPr>
                <p:cNvPr id="22" name="Группа 21"/>
                <p:cNvGrpSpPr/>
                <p:nvPr/>
              </p:nvGrpSpPr>
              <p:grpSpPr>
                <a:xfrm>
                  <a:off x="7953766" y="842658"/>
                  <a:ext cx="3200983" cy="1621497"/>
                  <a:chOff x="8059036" y="794456"/>
                  <a:chExt cx="3200983" cy="1621497"/>
                </a:xfrm>
              </p:grpSpPr>
              <p:sp>
                <p:nvSpPr>
                  <p:cNvPr id="296" name="Овал 295"/>
                  <p:cNvSpPr/>
                  <p:nvPr/>
                </p:nvSpPr>
                <p:spPr>
                  <a:xfrm>
                    <a:off x="8085850" y="1446697"/>
                    <a:ext cx="358671" cy="3662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  <a:endParaRPr lang="ru-RU" dirty="0"/>
                  </a:p>
                </p:txBody>
              </p:sp>
              <p:sp>
                <p:nvSpPr>
                  <p:cNvPr id="297" name="Овал 296"/>
                  <p:cNvSpPr/>
                  <p:nvPr/>
                </p:nvSpPr>
                <p:spPr>
                  <a:xfrm>
                    <a:off x="8847109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  <a:endParaRPr lang="ru-RU" dirty="0"/>
                  </a:p>
                </p:txBody>
              </p:sp>
              <p:sp>
                <p:nvSpPr>
                  <p:cNvPr id="298" name="Овал 297"/>
                  <p:cNvSpPr/>
                  <p:nvPr/>
                </p:nvSpPr>
                <p:spPr>
                  <a:xfrm>
                    <a:off x="8847109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  <a:endParaRPr lang="ru-RU" dirty="0"/>
                  </a:p>
                </p:txBody>
              </p:sp>
              <p:sp>
                <p:nvSpPr>
                  <p:cNvPr id="299" name="Овал 298"/>
                  <p:cNvSpPr/>
                  <p:nvPr/>
                </p:nvSpPr>
                <p:spPr>
                  <a:xfrm>
                    <a:off x="10025591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  <a:endParaRPr lang="ru-RU" dirty="0"/>
                  </a:p>
                </p:txBody>
              </p:sp>
              <p:sp>
                <p:nvSpPr>
                  <p:cNvPr id="300" name="Овал 299"/>
                  <p:cNvSpPr/>
                  <p:nvPr/>
                </p:nvSpPr>
                <p:spPr>
                  <a:xfrm>
                    <a:off x="10010954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  <a:endParaRPr lang="ru-RU" dirty="0"/>
                  </a:p>
                </p:txBody>
              </p:sp>
              <p:sp>
                <p:nvSpPr>
                  <p:cNvPr id="301" name="Овал 300"/>
                  <p:cNvSpPr/>
                  <p:nvPr/>
                </p:nvSpPr>
                <p:spPr>
                  <a:xfrm>
                    <a:off x="10801494" y="1424278"/>
                    <a:ext cx="358671" cy="3662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  <a:endParaRPr lang="ru-RU" dirty="0"/>
                  </a:p>
                </p:txBody>
              </p:sp>
              <p:cxnSp>
                <p:nvCxnSpPr>
                  <p:cNvPr id="303" name="Прямая со стрелкой 302"/>
                  <p:cNvCxnSpPr>
                    <a:stCxn id="296" idx="5"/>
                    <a:endCxn id="298" idx="2"/>
                  </p:cNvCxnSpPr>
                  <p:nvPr/>
                </p:nvCxnSpPr>
                <p:spPr>
                  <a:xfrm>
                    <a:off x="8391995" y="1759268"/>
                    <a:ext cx="455114" cy="27036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Прямая со стрелкой 304"/>
                  <p:cNvCxnSpPr>
                    <a:stCxn id="297" idx="6"/>
                    <a:endCxn id="300" idx="2"/>
                  </p:cNvCxnSpPr>
                  <p:nvPr/>
                </p:nvCxnSpPr>
                <p:spPr>
                  <a:xfrm>
                    <a:off x="9205779" y="1175518"/>
                    <a:ext cx="805175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Прямая со стрелкой 306"/>
                  <p:cNvCxnSpPr>
                    <a:stCxn id="299" idx="6"/>
                    <a:endCxn id="301" idx="3"/>
                  </p:cNvCxnSpPr>
                  <p:nvPr/>
                </p:nvCxnSpPr>
                <p:spPr>
                  <a:xfrm flipV="1">
                    <a:off x="10384261" y="1736847"/>
                    <a:ext cx="469760" cy="292779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Прямая со стрелкой 307"/>
                  <p:cNvCxnSpPr>
                    <a:stCxn id="300" idx="6"/>
                    <a:endCxn id="301" idx="1"/>
                  </p:cNvCxnSpPr>
                  <p:nvPr/>
                </p:nvCxnSpPr>
                <p:spPr>
                  <a:xfrm>
                    <a:off x="10369623" y="1175518"/>
                    <a:ext cx="484397" cy="30238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0" name="TextBox 309"/>
                  <p:cNvSpPr txBox="1"/>
                  <p:nvPr/>
                </p:nvSpPr>
                <p:spPr>
                  <a:xfrm>
                    <a:off x="8537075" y="1675456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9428843" y="1117349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20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10469956" y="1022990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30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10568819" y="1759268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323" name="Прямая со стрелкой 322"/>
                  <p:cNvCxnSpPr>
                    <a:stCxn id="300" idx="3"/>
                    <a:endCxn id="299" idx="1"/>
                  </p:cNvCxnSpPr>
                  <p:nvPr/>
                </p:nvCxnSpPr>
                <p:spPr>
                  <a:xfrm>
                    <a:off x="10063480" y="1304989"/>
                    <a:ext cx="14638" cy="5951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9854902" y="1470918"/>
                    <a:ext cx="28886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1" name="Скругленная соединительная линия 260"/>
                  <p:cNvCxnSpPr/>
                  <p:nvPr/>
                </p:nvCxnSpPr>
                <p:spPr>
                  <a:xfrm rot="16200000" flipH="1" flipV="1">
                    <a:off x="8308805" y="878317"/>
                    <a:ext cx="461802" cy="783000"/>
                  </a:xfrm>
                  <a:prstGeom prst="curvedConnector3">
                    <a:avLst>
                      <a:gd name="adj1" fmla="val -7692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Прямая со стрелкой 5"/>
                  <p:cNvCxnSpPr>
                    <a:stCxn id="298" idx="7"/>
                    <a:endCxn id="297" idx="5"/>
                  </p:cNvCxnSpPr>
                  <p:nvPr/>
                </p:nvCxnSpPr>
                <p:spPr>
                  <a:xfrm flipV="1">
                    <a:off x="9153254" y="1304990"/>
                    <a:ext cx="0" cy="5951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9155207" y="1340974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4" name="Скругленная соединительная линия 263"/>
                  <p:cNvCxnSpPr/>
                  <p:nvPr/>
                </p:nvCxnSpPr>
                <p:spPr>
                  <a:xfrm rot="5400000">
                    <a:off x="9553890" y="1601338"/>
                    <a:ext cx="10763" cy="1212139"/>
                  </a:xfrm>
                  <a:prstGeom prst="curvedConnector3">
                    <a:avLst>
                      <a:gd name="adj1" fmla="val 1133671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5" name="TextBox 264"/>
                  <p:cNvSpPr txBox="1"/>
                  <p:nvPr/>
                </p:nvSpPr>
                <p:spPr>
                  <a:xfrm>
                    <a:off x="9518703" y="204473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7" name="Скругленная соединительная линия 266"/>
                  <p:cNvCxnSpPr/>
                  <p:nvPr/>
                </p:nvCxnSpPr>
                <p:spPr>
                  <a:xfrm rot="5400000">
                    <a:off x="10454691" y="1640236"/>
                    <a:ext cx="374726" cy="667633"/>
                  </a:xfrm>
                  <a:prstGeom prst="curvedConnector3">
                    <a:avLst>
                      <a:gd name="adj1" fmla="val 11150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10908641" y="197297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75" name="TextBox 474"/>
                  <p:cNvSpPr txBox="1"/>
                  <p:nvPr/>
                </p:nvSpPr>
                <p:spPr>
                  <a:xfrm>
                    <a:off x="8059036" y="794456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77" name="Скругленная соединительная линия 476"/>
                  <p:cNvCxnSpPr/>
                  <p:nvPr/>
                </p:nvCxnSpPr>
                <p:spPr>
                  <a:xfrm rot="5400000" flipH="1">
                    <a:off x="8315293" y="1602696"/>
                    <a:ext cx="406452" cy="783000"/>
                  </a:xfrm>
                  <a:prstGeom prst="curvedConnector3">
                    <a:avLst>
                      <a:gd name="adj1" fmla="val -1621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8" name="TextBox 477"/>
                  <p:cNvSpPr txBox="1"/>
                  <p:nvPr/>
                </p:nvSpPr>
                <p:spPr>
                  <a:xfrm>
                    <a:off x="8070885" y="2077399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-5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47" name="Скругленная соединительная линия 246"/>
                <p:cNvCxnSpPr/>
                <p:nvPr/>
              </p:nvCxnSpPr>
              <p:spPr>
                <a:xfrm rot="16200000" flipV="1">
                  <a:off x="9463433" y="434931"/>
                  <a:ext cx="10763" cy="1197083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TextBox 247"/>
                <p:cNvSpPr txBox="1"/>
                <p:nvPr/>
              </p:nvSpPr>
              <p:spPr>
                <a:xfrm>
                  <a:off x="9279097" y="788938"/>
                  <a:ext cx="4555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-20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1" name="TextBox 250"/>
              <p:cNvSpPr txBox="1"/>
              <p:nvPr/>
            </p:nvSpPr>
            <p:spPr>
              <a:xfrm>
                <a:off x="10010227" y="1496276"/>
                <a:ext cx="3513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54" name="Группа 253"/>
          <p:cNvGrpSpPr/>
          <p:nvPr/>
        </p:nvGrpSpPr>
        <p:grpSpPr>
          <a:xfrm>
            <a:off x="8175439" y="3300623"/>
            <a:ext cx="3200983" cy="1675217"/>
            <a:chOff x="7953766" y="788938"/>
            <a:chExt cx="3200983" cy="1675217"/>
          </a:xfrm>
        </p:grpSpPr>
        <p:cxnSp>
          <p:nvCxnSpPr>
            <p:cNvPr id="255" name="Прямая со стрелкой 254"/>
            <p:cNvCxnSpPr>
              <a:stCxn id="273" idx="0"/>
              <a:endCxn id="274" idx="4"/>
            </p:cNvCxnSpPr>
            <p:nvPr/>
          </p:nvCxnSpPr>
          <p:spPr>
            <a:xfrm flipH="1" flipV="1">
              <a:off x="10085020" y="1406821"/>
              <a:ext cx="14637" cy="48790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Группа 255"/>
            <p:cNvGrpSpPr/>
            <p:nvPr/>
          </p:nvGrpSpPr>
          <p:grpSpPr>
            <a:xfrm>
              <a:off x="7953766" y="788938"/>
              <a:ext cx="3200983" cy="1675217"/>
              <a:chOff x="7953766" y="788938"/>
              <a:chExt cx="3200983" cy="1675217"/>
            </a:xfrm>
          </p:grpSpPr>
          <p:grpSp>
            <p:nvGrpSpPr>
              <p:cNvPr id="257" name="Группа 256"/>
              <p:cNvGrpSpPr/>
              <p:nvPr/>
            </p:nvGrpSpPr>
            <p:grpSpPr>
              <a:xfrm>
                <a:off x="7953766" y="788938"/>
                <a:ext cx="3200983" cy="1675217"/>
                <a:chOff x="7953766" y="788938"/>
                <a:chExt cx="3200983" cy="1675217"/>
              </a:xfrm>
            </p:grpSpPr>
            <p:grpSp>
              <p:nvGrpSpPr>
                <p:cNvPr id="259" name="Группа 258"/>
                <p:cNvGrpSpPr/>
                <p:nvPr/>
              </p:nvGrpSpPr>
              <p:grpSpPr>
                <a:xfrm>
                  <a:off x="7953766" y="842658"/>
                  <a:ext cx="3200983" cy="1621497"/>
                  <a:chOff x="8059036" y="794456"/>
                  <a:chExt cx="3200983" cy="1621497"/>
                </a:xfrm>
              </p:grpSpPr>
              <p:sp>
                <p:nvSpPr>
                  <p:cNvPr id="270" name="Овал 269"/>
                  <p:cNvSpPr/>
                  <p:nvPr/>
                </p:nvSpPr>
                <p:spPr>
                  <a:xfrm>
                    <a:off x="8085850" y="1446697"/>
                    <a:ext cx="358671" cy="3662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  <a:endParaRPr lang="ru-RU" dirty="0"/>
                  </a:p>
                </p:txBody>
              </p:sp>
              <p:sp>
                <p:nvSpPr>
                  <p:cNvPr id="271" name="Овал 270"/>
                  <p:cNvSpPr/>
                  <p:nvPr/>
                </p:nvSpPr>
                <p:spPr>
                  <a:xfrm>
                    <a:off x="8847109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  <a:endParaRPr lang="ru-RU" dirty="0"/>
                  </a:p>
                </p:txBody>
              </p:sp>
              <p:sp>
                <p:nvSpPr>
                  <p:cNvPr id="272" name="Овал 271"/>
                  <p:cNvSpPr/>
                  <p:nvPr/>
                </p:nvSpPr>
                <p:spPr>
                  <a:xfrm>
                    <a:off x="8847109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  <a:endParaRPr lang="ru-RU" dirty="0"/>
                  </a:p>
                </p:txBody>
              </p:sp>
              <p:sp>
                <p:nvSpPr>
                  <p:cNvPr id="273" name="Овал 272"/>
                  <p:cNvSpPr/>
                  <p:nvPr/>
                </p:nvSpPr>
                <p:spPr>
                  <a:xfrm>
                    <a:off x="10025591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  <a:endParaRPr lang="ru-RU" dirty="0"/>
                  </a:p>
                </p:txBody>
              </p:sp>
              <p:sp>
                <p:nvSpPr>
                  <p:cNvPr id="274" name="Овал 273"/>
                  <p:cNvSpPr/>
                  <p:nvPr/>
                </p:nvSpPr>
                <p:spPr>
                  <a:xfrm>
                    <a:off x="10010954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  <a:endParaRPr lang="ru-RU" dirty="0"/>
                  </a:p>
                </p:txBody>
              </p:sp>
              <p:sp>
                <p:nvSpPr>
                  <p:cNvPr id="275" name="Овал 274"/>
                  <p:cNvSpPr/>
                  <p:nvPr/>
                </p:nvSpPr>
                <p:spPr>
                  <a:xfrm>
                    <a:off x="10801494" y="1424278"/>
                    <a:ext cx="358671" cy="3662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  <a:endParaRPr lang="ru-RU" dirty="0"/>
                  </a:p>
                </p:txBody>
              </p:sp>
              <p:cxnSp>
                <p:nvCxnSpPr>
                  <p:cNvPr id="276" name="Прямая со стрелкой 275"/>
                  <p:cNvCxnSpPr>
                    <a:stCxn id="270" idx="5"/>
                    <a:endCxn id="272" idx="2"/>
                  </p:cNvCxnSpPr>
                  <p:nvPr/>
                </p:nvCxnSpPr>
                <p:spPr>
                  <a:xfrm>
                    <a:off x="8391995" y="1759268"/>
                    <a:ext cx="455114" cy="27036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Прямая со стрелкой 276"/>
                  <p:cNvCxnSpPr>
                    <a:stCxn id="271" idx="6"/>
                    <a:endCxn id="274" idx="2"/>
                  </p:cNvCxnSpPr>
                  <p:nvPr/>
                </p:nvCxnSpPr>
                <p:spPr>
                  <a:xfrm>
                    <a:off x="9205779" y="1175518"/>
                    <a:ext cx="805175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Прямая со стрелкой 277"/>
                  <p:cNvCxnSpPr>
                    <a:stCxn id="273" idx="6"/>
                    <a:endCxn id="275" idx="3"/>
                  </p:cNvCxnSpPr>
                  <p:nvPr/>
                </p:nvCxnSpPr>
                <p:spPr>
                  <a:xfrm flipV="1">
                    <a:off x="10384261" y="1736847"/>
                    <a:ext cx="469760" cy="292779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Прямая со стрелкой 278"/>
                  <p:cNvCxnSpPr>
                    <a:stCxn id="274" idx="6"/>
                    <a:endCxn id="275" idx="1"/>
                  </p:cNvCxnSpPr>
                  <p:nvPr/>
                </p:nvCxnSpPr>
                <p:spPr>
                  <a:xfrm>
                    <a:off x="10369623" y="1175518"/>
                    <a:ext cx="484397" cy="30238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8537075" y="1675456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1" name="TextBox 280"/>
                  <p:cNvSpPr txBox="1"/>
                  <p:nvPr/>
                </p:nvSpPr>
                <p:spPr>
                  <a:xfrm>
                    <a:off x="9428843" y="1117349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20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10469956" y="1022990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30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3" name="TextBox 282"/>
                  <p:cNvSpPr txBox="1"/>
                  <p:nvPr/>
                </p:nvSpPr>
                <p:spPr>
                  <a:xfrm>
                    <a:off x="10568819" y="1759268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4" name="Прямая со стрелкой 283"/>
                  <p:cNvCxnSpPr>
                    <a:stCxn id="274" idx="3"/>
                    <a:endCxn id="273" idx="1"/>
                  </p:cNvCxnSpPr>
                  <p:nvPr/>
                </p:nvCxnSpPr>
                <p:spPr>
                  <a:xfrm>
                    <a:off x="10063480" y="1304989"/>
                    <a:ext cx="14638" cy="59516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9854902" y="1470918"/>
                    <a:ext cx="28886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6" name="Скругленная соединительная линия 285"/>
                  <p:cNvCxnSpPr/>
                  <p:nvPr/>
                </p:nvCxnSpPr>
                <p:spPr>
                  <a:xfrm rot="16200000" flipH="1" flipV="1">
                    <a:off x="8308805" y="878317"/>
                    <a:ext cx="461802" cy="783000"/>
                  </a:xfrm>
                  <a:prstGeom prst="curvedConnector3">
                    <a:avLst>
                      <a:gd name="adj1" fmla="val -7692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Прямая со стрелкой 286"/>
                  <p:cNvCxnSpPr>
                    <a:stCxn id="272" idx="7"/>
                    <a:endCxn id="271" idx="5"/>
                  </p:cNvCxnSpPr>
                  <p:nvPr/>
                </p:nvCxnSpPr>
                <p:spPr>
                  <a:xfrm flipV="1">
                    <a:off x="9153254" y="1304990"/>
                    <a:ext cx="0" cy="59516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9155207" y="1340974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9" name="Скругленная соединительная линия 288"/>
                  <p:cNvCxnSpPr/>
                  <p:nvPr/>
                </p:nvCxnSpPr>
                <p:spPr>
                  <a:xfrm rot="5400000">
                    <a:off x="9553890" y="1601338"/>
                    <a:ext cx="10763" cy="1212139"/>
                  </a:xfrm>
                  <a:prstGeom prst="curvedConnector3">
                    <a:avLst>
                      <a:gd name="adj1" fmla="val 1133671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9518703" y="204473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91" name="Скругленная соединительная линия 290"/>
                  <p:cNvCxnSpPr/>
                  <p:nvPr/>
                </p:nvCxnSpPr>
                <p:spPr>
                  <a:xfrm rot="5400000">
                    <a:off x="10454691" y="1640236"/>
                    <a:ext cx="374726" cy="667633"/>
                  </a:xfrm>
                  <a:prstGeom prst="curvedConnector3">
                    <a:avLst>
                      <a:gd name="adj1" fmla="val 11150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10908641" y="197297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8059036" y="794456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94" name="Скругленная соединительная линия 293"/>
                  <p:cNvCxnSpPr/>
                  <p:nvPr/>
                </p:nvCxnSpPr>
                <p:spPr>
                  <a:xfrm rot="5400000" flipH="1">
                    <a:off x="8315293" y="1602696"/>
                    <a:ext cx="406452" cy="783000"/>
                  </a:xfrm>
                  <a:prstGeom prst="curvedConnector3">
                    <a:avLst>
                      <a:gd name="adj1" fmla="val -1621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TextBox 294"/>
                  <p:cNvSpPr txBox="1"/>
                  <p:nvPr/>
                </p:nvSpPr>
                <p:spPr>
                  <a:xfrm>
                    <a:off x="8070885" y="2077399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-5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60" name="Скругленная соединительная линия 259"/>
                <p:cNvCxnSpPr/>
                <p:nvPr/>
              </p:nvCxnSpPr>
              <p:spPr>
                <a:xfrm rot="16200000" flipV="1">
                  <a:off x="9463433" y="434931"/>
                  <a:ext cx="10763" cy="1197083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TextBox 268"/>
                <p:cNvSpPr txBox="1"/>
                <p:nvPr/>
              </p:nvSpPr>
              <p:spPr>
                <a:xfrm>
                  <a:off x="9279097" y="788938"/>
                  <a:ext cx="4555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-20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8" name="TextBox 257"/>
              <p:cNvSpPr txBox="1"/>
              <p:nvPr/>
            </p:nvSpPr>
            <p:spPr>
              <a:xfrm>
                <a:off x="10010227" y="1496276"/>
                <a:ext cx="3513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Группа 35"/>
          <p:cNvGrpSpPr/>
          <p:nvPr/>
        </p:nvGrpSpPr>
        <p:grpSpPr>
          <a:xfrm>
            <a:off x="7680680" y="5869615"/>
            <a:ext cx="3892735" cy="408754"/>
            <a:chOff x="7680680" y="5869615"/>
            <a:chExt cx="3892735" cy="408754"/>
          </a:xfrm>
        </p:grpSpPr>
        <p:sp>
          <p:nvSpPr>
            <p:cNvPr id="360" name="Овал 359"/>
            <p:cNvSpPr/>
            <p:nvPr/>
          </p:nvSpPr>
          <p:spPr>
            <a:xfrm>
              <a:off x="7680680" y="5869704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8429515" y="5869705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9746975" y="5887735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1171042" y="5869615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083053" y="6059951"/>
              <a:ext cx="3464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8831889" y="6059951"/>
              <a:ext cx="277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Овал 509"/>
            <p:cNvSpPr/>
            <p:nvPr/>
          </p:nvSpPr>
          <p:spPr>
            <a:xfrm>
              <a:off x="9097424" y="5906104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510" idx="6"/>
              <a:endCxn id="363" idx="2"/>
            </p:cNvCxnSpPr>
            <p:nvPr/>
          </p:nvCxnSpPr>
          <p:spPr>
            <a:xfrm flipV="1">
              <a:off x="9466338" y="6077982"/>
              <a:ext cx="280637" cy="1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Овал 303"/>
            <p:cNvSpPr/>
            <p:nvPr/>
          </p:nvSpPr>
          <p:spPr>
            <a:xfrm>
              <a:off x="10457142" y="5878723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>
              <a:stCxn id="363" idx="6"/>
              <a:endCxn id="304" idx="2"/>
            </p:cNvCxnSpPr>
            <p:nvPr/>
          </p:nvCxnSpPr>
          <p:spPr>
            <a:xfrm flipV="1">
              <a:off x="10149348" y="6068970"/>
              <a:ext cx="307794" cy="9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304" idx="6"/>
              <a:endCxn id="364" idx="2"/>
            </p:cNvCxnSpPr>
            <p:nvPr/>
          </p:nvCxnSpPr>
          <p:spPr>
            <a:xfrm flipV="1">
              <a:off x="10859515" y="6059862"/>
              <a:ext cx="311527" cy="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1653119" y="3453946"/>
            <a:ext cx="3892735" cy="699870"/>
            <a:chOff x="3458992" y="3480934"/>
            <a:chExt cx="3892735" cy="699870"/>
          </a:xfrm>
        </p:grpSpPr>
        <p:sp>
          <p:nvSpPr>
            <p:cNvPr id="522" name="TextBox 521"/>
            <p:cNvSpPr txBox="1"/>
            <p:nvPr/>
          </p:nvSpPr>
          <p:spPr>
            <a:xfrm>
              <a:off x="3915726" y="348920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179185" y="348093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5914705" y="353417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6586130" y="350795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309" name="Овал 308"/>
            <p:cNvSpPr/>
            <p:nvPr/>
          </p:nvSpPr>
          <p:spPr>
            <a:xfrm>
              <a:off x="3458992" y="3772139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13" name="Овал 312"/>
            <p:cNvSpPr/>
            <p:nvPr/>
          </p:nvSpPr>
          <p:spPr>
            <a:xfrm>
              <a:off x="4207827" y="3772140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16" name="Овал 315"/>
            <p:cNvSpPr/>
            <p:nvPr/>
          </p:nvSpPr>
          <p:spPr>
            <a:xfrm>
              <a:off x="5525287" y="3790170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17" name="Овал 316"/>
            <p:cNvSpPr/>
            <p:nvPr/>
          </p:nvSpPr>
          <p:spPr>
            <a:xfrm>
              <a:off x="6949354" y="3772050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18" name="Прямая со стрелкой 317"/>
            <p:cNvCxnSpPr>
              <a:stCxn id="309" idx="6"/>
              <a:endCxn id="313" idx="2"/>
            </p:cNvCxnSpPr>
            <p:nvPr/>
          </p:nvCxnSpPr>
          <p:spPr>
            <a:xfrm>
              <a:off x="3861365" y="3962386"/>
              <a:ext cx="3464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 стрелкой 318"/>
            <p:cNvCxnSpPr>
              <a:stCxn id="313" idx="6"/>
            </p:cNvCxnSpPr>
            <p:nvPr/>
          </p:nvCxnSpPr>
          <p:spPr>
            <a:xfrm flipV="1">
              <a:off x="4610201" y="3962386"/>
              <a:ext cx="277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Овал 319"/>
            <p:cNvSpPr/>
            <p:nvPr/>
          </p:nvSpPr>
          <p:spPr>
            <a:xfrm>
              <a:off x="4875736" y="3808539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cxnSp>
          <p:nvCxnSpPr>
            <p:cNvPr id="321" name="Прямая со стрелкой 320"/>
            <p:cNvCxnSpPr>
              <a:stCxn id="320" idx="6"/>
              <a:endCxn id="316" idx="2"/>
            </p:cNvCxnSpPr>
            <p:nvPr/>
          </p:nvCxnSpPr>
          <p:spPr>
            <a:xfrm flipV="1">
              <a:off x="5244650" y="3980417"/>
              <a:ext cx="280637" cy="1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Овал 321"/>
            <p:cNvSpPr/>
            <p:nvPr/>
          </p:nvSpPr>
          <p:spPr>
            <a:xfrm>
              <a:off x="6235454" y="3781158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324" name="Прямая со стрелкой 323"/>
            <p:cNvCxnSpPr>
              <a:stCxn id="316" idx="6"/>
              <a:endCxn id="322" idx="2"/>
            </p:cNvCxnSpPr>
            <p:nvPr/>
          </p:nvCxnSpPr>
          <p:spPr>
            <a:xfrm flipV="1">
              <a:off x="5927660" y="3971405"/>
              <a:ext cx="307794" cy="9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Прямая со стрелкой 325"/>
            <p:cNvCxnSpPr>
              <a:stCxn id="322" idx="6"/>
              <a:endCxn id="317" idx="2"/>
            </p:cNvCxnSpPr>
            <p:nvPr/>
          </p:nvCxnSpPr>
          <p:spPr>
            <a:xfrm flipV="1">
              <a:off x="6637827" y="3962297"/>
              <a:ext cx="311527" cy="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4569969" y="349798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6" name="Рисунок 24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49" name="Группа 248"/>
          <p:cNvGrpSpPr/>
          <p:nvPr/>
        </p:nvGrpSpPr>
        <p:grpSpPr>
          <a:xfrm>
            <a:off x="115555" y="73489"/>
            <a:ext cx="3066260" cy="1503917"/>
            <a:chOff x="-89085" y="-78423"/>
            <a:chExt cx="3066260" cy="1503917"/>
          </a:xfrm>
        </p:grpSpPr>
        <p:grpSp>
          <p:nvGrpSpPr>
            <p:cNvPr id="250" name="Группа 249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311" name="Овал 310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27" name="Овал 326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28" name="Овал 327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29" name="Овал 328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30" name="Овал 329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31" name="Овал 330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32" name="Прямая со стрелкой 331"/>
              <p:cNvCxnSpPr>
                <a:stCxn id="311" idx="7"/>
                <a:endCxn id="327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 стрелкой 332"/>
              <p:cNvCxnSpPr>
                <a:stCxn id="311" idx="5"/>
                <a:endCxn id="328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 стрелкой 334"/>
              <p:cNvCxnSpPr>
                <a:stCxn id="327" idx="4"/>
                <a:endCxn id="328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 стрелкой 335"/>
              <p:cNvCxnSpPr>
                <a:stCxn id="327" idx="6"/>
                <a:endCxn id="330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 стрелкой 336"/>
              <p:cNvCxnSpPr>
                <a:stCxn id="328" idx="6"/>
                <a:endCxn id="329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 стрелкой 337"/>
              <p:cNvCxnSpPr>
                <a:stCxn id="330" idx="4"/>
                <a:endCxn id="329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 стрелкой 338"/>
              <p:cNvCxnSpPr>
                <a:stCxn id="329" idx="6"/>
                <a:endCxn id="331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Прямая со стрелкой 340"/>
              <p:cNvCxnSpPr>
                <a:stCxn id="330" idx="6"/>
                <a:endCxn id="331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TextBox 341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253" name="Прямая со стрелкой 252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06" name="Прямая со стрелкой 305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Прямоугольник 350"/>
          <p:cNvSpPr/>
          <p:nvPr/>
        </p:nvSpPr>
        <p:spPr>
          <a:xfrm>
            <a:off x="84604" y="-378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9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8" grpId="0"/>
      <p:bldP spid="334" grpId="0"/>
      <p:bldP spid="359" grpId="0"/>
      <p:bldP spid="375" grpId="0"/>
      <p:bldP spid="56" grpId="0" animBg="1"/>
      <p:bldP spid="4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115740" y="2109736"/>
            <a:ext cx="349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5929" y="108809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r>
              <a:rPr lang="ru-RU" b="1" dirty="0"/>
              <a:t>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40902" y="2359835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977762" y="3896951"/>
            <a:ext cx="357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НЕТ (1</a:t>
            </a:r>
            <a:r>
              <a:rPr lang="en-US" sz="1600" dirty="0"/>
              <a:t>,6)-</a:t>
            </a:r>
            <a:r>
              <a:rPr lang="ru-RU" sz="1600" dirty="0"/>
              <a:t>пути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06166" y="31500"/>
            <a:ext cx="42062" cy="6841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3773055" y="1201220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37233" y="516428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4693908" y="4756937"/>
                <a:ext cx="952500" cy="2667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3908" y="4756937"/>
                <a:ext cx="952500" cy="266700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7909779" y="706970"/>
            <a:ext cx="3200983" cy="1674680"/>
            <a:chOff x="7899863" y="707797"/>
            <a:chExt cx="3200983" cy="1674680"/>
          </a:xfrm>
        </p:grpSpPr>
        <p:sp>
          <p:nvSpPr>
            <p:cNvPr id="248" name="TextBox 247"/>
            <p:cNvSpPr txBox="1"/>
            <p:nvPr/>
          </p:nvSpPr>
          <p:spPr>
            <a:xfrm>
              <a:off x="9237002" y="70779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7899863" y="760980"/>
              <a:ext cx="3200983" cy="1621497"/>
              <a:chOff x="7911671" y="761517"/>
              <a:chExt cx="3200983" cy="1621497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7911671" y="761517"/>
                <a:ext cx="3200983" cy="1621497"/>
                <a:chOff x="8059036" y="794456"/>
                <a:chExt cx="3200983" cy="1621497"/>
              </a:xfrm>
            </p:grpSpPr>
            <p:sp>
              <p:nvSpPr>
                <p:cNvPr id="296" name="Овал 295"/>
                <p:cNvSpPr/>
                <p:nvPr/>
              </p:nvSpPr>
              <p:spPr>
                <a:xfrm>
                  <a:off x="8085850" y="1446697"/>
                  <a:ext cx="358671" cy="36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297" name="Овал 296"/>
                <p:cNvSpPr/>
                <p:nvPr/>
              </p:nvSpPr>
              <p:spPr>
                <a:xfrm>
                  <a:off x="8847109" y="992419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298" name="Овал 297"/>
                <p:cNvSpPr/>
                <p:nvPr/>
              </p:nvSpPr>
              <p:spPr>
                <a:xfrm>
                  <a:off x="8847109" y="1846528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299" name="Овал 298"/>
                <p:cNvSpPr/>
                <p:nvPr/>
              </p:nvSpPr>
              <p:spPr>
                <a:xfrm>
                  <a:off x="10025591" y="1846528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300" name="Овал 299"/>
                <p:cNvSpPr/>
                <p:nvPr/>
              </p:nvSpPr>
              <p:spPr>
                <a:xfrm>
                  <a:off x="10010954" y="992419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301" name="Овал 300"/>
                <p:cNvSpPr/>
                <p:nvPr/>
              </p:nvSpPr>
              <p:spPr>
                <a:xfrm>
                  <a:off x="10801494" y="1424278"/>
                  <a:ext cx="358671" cy="36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cxnSp>
              <p:nvCxnSpPr>
                <p:cNvPr id="303" name="Прямая со стрелкой 302"/>
                <p:cNvCxnSpPr>
                  <a:stCxn id="296" idx="5"/>
                  <a:endCxn id="298" idx="2"/>
                </p:cNvCxnSpPr>
                <p:nvPr/>
              </p:nvCxnSpPr>
              <p:spPr>
                <a:xfrm>
                  <a:off x="8391995" y="1759268"/>
                  <a:ext cx="455114" cy="27036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Прямая со стрелкой 304"/>
                <p:cNvCxnSpPr>
                  <a:stCxn id="297" idx="6"/>
                  <a:endCxn id="300" idx="2"/>
                </p:cNvCxnSpPr>
                <p:nvPr/>
              </p:nvCxnSpPr>
              <p:spPr>
                <a:xfrm>
                  <a:off x="9205779" y="1175518"/>
                  <a:ext cx="80517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Прямая со стрелкой 306"/>
                <p:cNvCxnSpPr>
                  <a:stCxn id="299" idx="6"/>
                  <a:endCxn id="301" idx="3"/>
                </p:cNvCxnSpPr>
                <p:nvPr/>
              </p:nvCxnSpPr>
              <p:spPr>
                <a:xfrm flipV="1">
                  <a:off x="10384261" y="1736847"/>
                  <a:ext cx="469760" cy="29277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Прямая со стрелкой 307"/>
                <p:cNvCxnSpPr>
                  <a:stCxn id="300" idx="6"/>
                  <a:endCxn id="301" idx="1"/>
                </p:cNvCxnSpPr>
                <p:nvPr/>
              </p:nvCxnSpPr>
              <p:spPr>
                <a:xfrm>
                  <a:off x="10369623" y="1175518"/>
                  <a:ext cx="484397" cy="3023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TextBox 309"/>
                <p:cNvSpPr txBox="1"/>
                <p:nvPr/>
              </p:nvSpPr>
              <p:spPr>
                <a:xfrm>
                  <a:off x="8537075" y="1675456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10469956" y="1022990"/>
                  <a:ext cx="382142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30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10568819" y="1759268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9854902" y="147091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1" name="Скругленная соединительная линия 260"/>
                <p:cNvCxnSpPr/>
                <p:nvPr/>
              </p:nvCxnSpPr>
              <p:spPr>
                <a:xfrm rot="16200000" flipH="1" flipV="1">
                  <a:off x="8308805" y="878317"/>
                  <a:ext cx="461802" cy="783000"/>
                </a:xfrm>
                <a:prstGeom prst="curvedConnector3">
                  <a:avLst>
                    <a:gd name="adj1" fmla="val -7692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TextBox 262"/>
                <p:cNvSpPr txBox="1"/>
                <p:nvPr/>
              </p:nvSpPr>
              <p:spPr>
                <a:xfrm>
                  <a:off x="9002350" y="143105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4" name="Скругленная соединительная линия 263"/>
                <p:cNvCxnSpPr/>
                <p:nvPr/>
              </p:nvCxnSpPr>
              <p:spPr>
                <a:xfrm rot="5400000">
                  <a:off x="9553890" y="1601338"/>
                  <a:ext cx="10763" cy="1212139"/>
                </a:xfrm>
                <a:prstGeom prst="curvedConnector3">
                  <a:avLst>
                    <a:gd name="adj1" fmla="val 1133671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264"/>
                <p:cNvSpPr txBox="1"/>
                <p:nvPr/>
              </p:nvSpPr>
              <p:spPr>
                <a:xfrm>
                  <a:off x="9518703" y="204473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7" name="Скругленная соединительная линия 266"/>
                <p:cNvCxnSpPr/>
                <p:nvPr/>
              </p:nvCxnSpPr>
              <p:spPr>
                <a:xfrm rot="5400000">
                  <a:off x="10454691" y="1640236"/>
                  <a:ext cx="374726" cy="667633"/>
                </a:xfrm>
                <a:prstGeom prst="curvedConnector3">
                  <a:avLst>
                    <a:gd name="adj1" fmla="val 111507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TextBox 267"/>
                <p:cNvSpPr txBox="1"/>
                <p:nvPr/>
              </p:nvSpPr>
              <p:spPr>
                <a:xfrm>
                  <a:off x="10908641" y="197297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5" name="TextBox 474"/>
                <p:cNvSpPr txBox="1"/>
                <p:nvPr/>
              </p:nvSpPr>
              <p:spPr>
                <a:xfrm>
                  <a:off x="8059036" y="794456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7" name="Скругленная соединительная линия 476"/>
                <p:cNvCxnSpPr/>
                <p:nvPr/>
              </p:nvCxnSpPr>
              <p:spPr>
                <a:xfrm rot="5400000" flipH="1">
                  <a:off x="8315293" y="1602696"/>
                  <a:ext cx="406452" cy="783000"/>
                </a:xfrm>
                <a:prstGeom prst="curvedConnector3">
                  <a:avLst>
                    <a:gd name="adj1" fmla="val -16217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8" name="TextBox 477"/>
                <p:cNvSpPr txBox="1"/>
                <p:nvPr/>
              </p:nvSpPr>
              <p:spPr>
                <a:xfrm>
                  <a:off x="8070885" y="2077399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47" name="Скругленная соединительная линия 246"/>
              <p:cNvCxnSpPr/>
              <p:nvPr/>
            </p:nvCxnSpPr>
            <p:spPr>
              <a:xfrm rot="16200000" flipV="1">
                <a:off x="9421338" y="353790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>
                <a:stCxn id="297" idx="4"/>
                <a:endCxn id="298" idx="0"/>
              </p:cNvCxnSpPr>
              <p:nvPr/>
            </p:nvCxnSpPr>
            <p:spPr>
              <a:xfrm>
                <a:off x="8879080" y="1325680"/>
                <a:ext cx="0" cy="48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299" idx="0"/>
                <a:endCxn id="300" idx="4"/>
              </p:cNvCxnSpPr>
              <p:nvPr/>
            </p:nvCxnSpPr>
            <p:spPr>
              <a:xfrm flipH="1" flipV="1">
                <a:off x="10042925" y="1325680"/>
                <a:ext cx="14637" cy="48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9246508" y="112050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Объект 443"/>
              <p:cNvSpPr txBox="1"/>
              <p:nvPr/>
            </p:nvSpPr>
            <p:spPr bwMode="auto">
              <a:xfrm>
                <a:off x="200582" y="5642517"/>
                <a:ext cx="6807200" cy="901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br>
                  <a:rPr lang="ru-BY" dirty="0">
                    <a:solidFill>
                      <a:srgbClr val="000000"/>
                    </a:solidFill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444" name="Объект 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582" y="5642517"/>
                <a:ext cx="6807200" cy="901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6" name="Рисунок 16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68" name="Группа 167"/>
          <p:cNvGrpSpPr/>
          <p:nvPr/>
        </p:nvGrpSpPr>
        <p:grpSpPr>
          <a:xfrm>
            <a:off x="82166" y="31500"/>
            <a:ext cx="3066260" cy="1503917"/>
            <a:chOff x="-89085" y="-78423"/>
            <a:chExt cx="3066260" cy="1503917"/>
          </a:xfrm>
        </p:grpSpPr>
        <p:grpSp>
          <p:nvGrpSpPr>
            <p:cNvPr id="169" name="Группа 168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174" name="Овал 173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75" name="Овал 174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180" name="Прямая со стрелкой 179"/>
              <p:cNvCxnSpPr>
                <a:stCxn id="174" idx="7"/>
                <a:endCxn id="175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 стрелкой 180"/>
              <p:cNvCxnSpPr>
                <a:stCxn id="174" idx="5"/>
                <a:endCxn id="176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 стрелкой 181"/>
              <p:cNvCxnSpPr>
                <a:stCxn id="175" idx="4"/>
                <a:endCxn id="176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 стрелкой 182"/>
              <p:cNvCxnSpPr>
                <a:stCxn id="175" idx="6"/>
                <a:endCxn id="178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 стрелкой 183"/>
              <p:cNvCxnSpPr>
                <a:stCxn id="176" idx="6"/>
                <a:endCxn id="177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 стрелкой 184"/>
              <p:cNvCxnSpPr>
                <a:stCxn id="178" idx="4"/>
                <a:endCxn id="177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 стрелкой 185"/>
              <p:cNvCxnSpPr>
                <a:stCxn id="177" idx="6"/>
                <a:endCxn id="179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 стрелкой 186"/>
              <p:cNvCxnSpPr>
                <a:stCxn id="178" idx="6"/>
                <a:endCxn id="179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171" name="Прямая со стрелкой 170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73" name="Прямая со стрелкой 172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Прямоугольник 195"/>
          <p:cNvSpPr/>
          <p:nvPr/>
        </p:nvSpPr>
        <p:spPr>
          <a:xfrm>
            <a:off x="84604" y="-378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7" name="Группа 196"/>
          <p:cNvGrpSpPr/>
          <p:nvPr/>
        </p:nvGrpSpPr>
        <p:grpSpPr>
          <a:xfrm>
            <a:off x="364985" y="3843713"/>
            <a:ext cx="3297636" cy="1559662"/>
            <a:chOff x="1326777" y="403758"/>
            <a:chExt cx="3765176" cy="1759791"/>
          </a:xfrm>
        </p:grpSpPr>
        <p:sp>
          <p:nvSpPr>
            <p:cNvPr id="198" name="Овал 197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3" name="Овал 202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04" name="Прямая со стрелкой 203"/>
            <p:cNvCxnSpPr>
              <a:stCxn id="198" idx="7"/>
              <a:endCxn id="199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98" idx="5"/>
              <a:endCxn id="200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stCxn id="199" idx="4"/>
              <a:endCxn id="200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/>
            <p:cNvCxnSpPr>
              <a:stCxn id="199" idx="6"/>
              <a:endCxn id="202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/>
            <p:cNvCxnSpPr>
              <a:stCxn id="200" idx="6"/>
              <a:endCxn id="201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 стрелкой 208"/>
            <p:cNvCxnSpPr>
              <a:stCxn id="202" idx="4"/>
              <a:endCxn id="201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 стрелкой 209"/>
            <p:cNvCxnSpPr>
              <a:stCxn id="201" idx="6"/>
              <a:endCxn id="203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/>
            <p:cNvCxnSpPr>
              <a:stCxn id="202" idx="6"/>
              <a:endCxn id="203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692614" y="154347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24418" y="710195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466357" y="114555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020847" y="403758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048053" y="1712099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359822" y="156434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7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46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334" grpId="0"/>
      <p:bldP spid="359" grpId="0"/>
      <p:bldP spid="435" grpId="0"/>
      <p:bldP spid="44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2190947" y="2408604"/>
            <a:ext cx="35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О(</a:t>
            </a:r>
            <a:r>
              <a:rPr lang="en-US" b="1" dirty="0" err="1"/>
              <a:t>c</a:t>
            </a:r>
            <a:r>
              <a:rPr lang="en-US" b="1" baseline="30000" dirty="0" err="1"/>
              <a:t>max</a:t>
            </a:r>
            <a:r>
              <a:rPr lang="en-US" b="1" dirty="0"/>
              <a:t> · n</a:t>
            </a:r>
            <a:r>
              <a:rPr lang="ru-RU" b="1" dirty="0"/>
              <a:t>)    </a:t>
            </a:r>
            <a:r>
              <a:rPr lang="en-US" b="1" dirty="0"/>
              <a:t>·</a:t>
            </a:r>
            <a:r>
              <a:rPr lang="ru-RU" b="1" dirty="0"/>
              <a:t>   (О(</a:t>
            </a:r>
            <a:r>
              <a:rPr lang="en-US" b="1" dirty="0" err="1"/>
              <a:t>n·m</a:t>
            </a:r>
            <a:r>
              <a:rPr lang="en-US" b="1" dirty="0"/>
              <a:t>) </a:t>
            </a:r>
            <a:r>
              <a:rPr lang="ru-RU" b="1" dirty="0"/>
              <a:t> + О(</a:t>
            </a:r>
            <a:r>
              <a:rPr lang="en-US" b="1" dirty="0"/>
              <a:t>m) 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257" name="TextBox 256"/>
          <p:cNvSpPr txBox="1"/>
          <p:nvPr/>
        </p:nvSpPr>
        <p:spPr>
          <a:xfrm>
            <a:off x="4405199" y="296958"/>
            <a:ext cx="2904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Время работы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541410" y="1219327"/>
            <a:ext cx="21480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>
              <a:solidFill>
                <a:srgbClr val="D60093"/>
              </a:solidFill>
            </a:endParaRPr>
          </a:p>
          <a:p>
            <a:r>
              <a:rPr lang="ru-RU" sz="3200" b="1" dirty="0"/>
              <a:t>О</a:t>
            </a:r>
            <a:r>
              <a:rPr lang="ru-RU" sz="2400" b="1" dirty="0"/>
              <a:t> (</a:t>
            </a:r>
            <a:r>
              <a:rPr lang="en-US" sz="2400" b="1" dirty="0" err="1"/>
              <a:t>c</a:t>
            </a:r>
            <a:r>
              <a:rPr lang="en-US" sz="2400" b="1" baseline="30000" dirty="0" err="1"/>
              <a:t>max</a:t>
            </a:r>
            <a:r>
              <a:rPr lang="ru-RU" sz="2400" b="1" baseline="30000" dirty="0"/>
              <a:t> </a:t>
            </a:r>
            <a:r>
              <a:rPr lang="en-US" sz="2400" b="1" dirty="0"/>
              <a:t>· m · n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14598" y="1527103"/>
            <a:ext cx="2289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О</a:t>
            </a:r>
            <a:r>
              <a:rPr lang="ru-RU" sz="2400" b="1" dirty="0"/>
              <a:t> (</a:t>
            </a:r>
            <a:r>
              <a:rPr lang="en-US" sz="2400" b="1" dirty="0" err="1"/>
              <a:t>p</a:t>
            </a:r>
            <a:r>
              <a:rPr lang="en-US" sz="2400" b="1" baseline="30000" dirty="0" err="1"/>
              <a:t>max</a:t>
            </a:r>
            <a:r>
              <a:rPr lang="ru-RU" sz="2400" b="1" baseline="30000" dirty="0"/>
              <a:t> </a:t>
            </a:r>
            <a:r>
              <a:rPr lang="en-US" sz="2400" b="1" dirty="0"/>
              <a:t>· m</a:t>
            </a:r>
            <a:r>
              <a:rPr lang="en-US" sz="2400" b="1" baseline="30000" dirty="0"/>
              <a:t>2</a:t>
            </a:r>
            <a:r>
              <a:rPr lang="en-US" sz="2400" b="1" dirty="0"/>
              <a:t> · n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2856" y="2338491"/>
            <a:ext cx="385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О(</a:t>
            </a:r>
            <a:r>
              <a:rPr lang="en-US" b="1" dirty="0" err="1"/>
              <a:t>p</a:t>
            </a:r>
            <a:r>
              <a:rPr lang="en-US" b="1" baseline="30000" dirty="0" err="1"/>
              <a:t>max</a:t>
            </a:r>
            <a:r>
              <a:rPr lang="en-US" b="1" dirty="0"/>
              <a:t> · n · m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ru-RU" b="1" dirty="0"/>
              <a:t>   </a:t>
            </a:r>
            <a:r>
              <a:rPr lang="en-US" b="1" dirty="0"/>
              <a:t>·</a:t>
            </a:r>
            <a:r>
              <a:rPr lang="ru-RU" b="1" dirty="0"/>
              <a:t>   (О(</a:t>
            </a:r>
            <a:r>
              <a:rPr lang="en-US" b="1" dirty="0" err="1"/>
              <a:t>n·m</a:t>
            </a:r>
            <a:r>
              <a:rPr lang="en-US" b="1" dirty="0"/>
              <a:t>) </a:t>
            </a:r>
            <a:r>
              <a:rPr lang="ru-RU" b="1" dirty="0"/>
              <a:t> + О(</a:t>
            </a:r>
            <a:r>
              <a:rPr lang="en-US" b="1" dirty="0"/>
              <a:t>m) 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932715" y="1268193"/>
            <a:ext cx="35068" cy="5666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71743" y="3061535"/>
            <a:ext cx="25792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время работы алгоритма Форда  ̶  Беллмана</a:t>
            </a:r>
            <a:r>
              <a:rPr lang="en-US" dirty="0"/>
              <a:t>;</a:t>
            </a:r>
            <a:r>
              <a:rPr lang="ru-RU" dirty="0"/>
              <a:t> модификация потока вдоль найденного увеличивающего пути.</a:t>
            </a:r>
          </a:p>
          <a:p>
            <a:pPr algn="just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273741" y="3061138"/>
            <a:ext cx="2586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число шагов запуска алгоритма нахождения кратчайшего пути (доказательство оценки выполняется по той же схеме, как и в алгоритме </a:t>
            </a:r>
            <a:r>
              <a:rPr lang="ru-RU" dirty="0" err="1"/>
              <a:t>Эдмондса</a:t>
            </a:r>
            <a:r>
              <a:rPr lang="ru-RU" dirty="0"/>
              <a:t>  ̶  Карпа)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5006" y="2967335"/>
            <a:ext cx="32406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 как сеть целочисленная, нет кратных дуг и на каждой итерации метода минимальных путей строится поток большей величины, то число итераций алгоритма ограничено сверху наибольшей возможной величиной потока конкретной индивидуальной задачи, т.е.  </a:t>
            </a:r>
            <a:r>
              <a:rPr lang="en-US" b="1" dirty="0" err="1"/>
              <a:t>c</a:t>
            </a:r>
            <a:r>
              <a:rPr lang="en-US" b="1" baseline="30000" dirty="0" err="1"/>
              <a:t>max</a:t>
            </a:r>
            <a:r>
              <a:rPr lang="en-US" b="1" dirty="0"/>
              <a:t> · 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18593" y="3061138"/>
            <a:ext cx="18897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время работы алгоритма Форда  ̶  Беллмана</a:t>
            </a:r>
            <a:r>
              <a:rPr lang="en-US" dirty="0"/>
              <a:t>;</a:t>
            </a:r>
            <a:r>
              <a:rPr lang="ru-RU" dirty="0"/>
              <a:t> модификация потока вдоль найденного увеличивающего пути.</a:t>
            </a:r>
          </a:p>
          <a:p>
            <a:pPr algn="just"/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58" y="2090896"/>
            <a:ext cx="12191942" cy="3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-128188" y="1250940"/>
            <a:ext cx="12191942" cy="3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6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383" y="-13179"/>
            <a:ext cx="9709880" cy="818222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+mn-lt"/>
              </a:rPr>
              <a:t>Максимальный поток минимальной стоимости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/>
              <p:cNvSpPr txBox="1"/>
              <p:nvPr/>
            </p:nvSpPr>
            <p:spPr>
              <a:xfrm>
                <a:off x="7106904" y="2538230"/>
                <a:ext cx="30060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04" y="2538230"/>
                <a:ext cx="30060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6224796" y="1108214"/>
            <a:ext cx="4467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Метод </a:t>
            </a:r>
            <a:endParaRPr lang="en-US" sz="2800" b="1" dirty="0"/>
          </a:p>
          <a:p>
            <a:pPr algn="ctr"/>
            <a:r>
              <a:rPr lang="ru-RU" sz="2800" b="1" dirty="0"/>
              <a:t>минимальных путей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3302" y="1223518"/>
            <a:ext cx="55388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Метод </a:t>
            </a:r>
            <a:endParaRPr lang="en-US" sz="2800" b="1" dirty="0"/>
          </a:p>
          <a:p>
            <a:pPr algn="ctr"/>
            <a:r>
              <a:rPr lang="ru-RU" sz="2800" b="1" dirty="0"/>
              <a:t>устранения отрицательных циклов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760" y="2674528"/>
                <a:ext cx="59452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0" y="2674528"/>
                <a:ext cx="59452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33881" y="4972980"/>
            <a:ext cx="711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оба алгоритма  ̶  </a:t>
            </a:r>
            <a:r>
              <a:rPr lang="ru-RU" sz="2800" dirty="0" err="1"/>
              <a:t>псевдополиномиальные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06463" y="3121860"/>
                <a:ext cx="31903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sz="2000" b="1" dirty="0">
                  <a:solidFill>
                    <a:srgbClr val="D6009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63" y="3121860"/>
                <a:ext cx="319036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115987" y="771993"/>
            <a:ext cx="14990" cy="38899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0306"/>
            <a:ext cx="10502153" cy="12603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2033" y="2587417"/>
            <a:ext cx="1042565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0.11 Максимальный поток в сети (простая версия)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0.12 Максимальный поток в сети (большие ограничения, </a:t>
            </a:r>
            <a:r>
              <a:rPr lang="en-US" altLang="ru-RU" sz="2400" dirty="0">
                <a:solidFill>
                  <a:srgbClr val="144E9D"/>
                </a:solidFill>
                <a:latin typeface="SFMono-Regular"/>
                <a:hlinkClick r:id="rId4"/>
              </a:rPr>
              <a:t> </a:t>
            </a:r>
            <a:r>
              <a:rPr lang="ru-RU" altLang="ru-RU" sz="2400" dirty="0">
                <a:solidFill>
                  <a:srgbClr val="144E9D"/>
                </a:solidFill>
                <a:latin typeface="SFMono-Regular"/>
                <a:hlinkClick r:id="rId4"/>
              </a:rPr>
              <a:t>по желанию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2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140" y="1478401"/>
            <a:ext cx="11788588" cy="47961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Курс лекций </a:t>
            </a:r>
            <a:br>
              <a:rPr lang="ru-RU" dirty="0"/>
            </a:br>
            <a:r>
              <a:rPr lang="ru-RU" dirty="0"/>
              <a:t>по алгоритмам и структурам данных</a:t>
            </a:r>
            <a:br>
              <a:rPr lang="ru-RU" dirty="0"/>
            </a:br>
            <a:r>
              <a:rPr lang="ru-RU" dirty="0"/>
              <a:t>з а в е р ш ё н ….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Никогда не останавливайтесь, расширяйте и углубляйте свои знания</a:t>
            </a:r>
            <a:r>
              <a:rPr lang="en-US" b="1" dirty="0"/>
              <a:t> </a:t>
            </a:r>
            <a:r>
              <a:rPr lang="ru-RU" b="1" dirty="0"/>
              <a:t>– это того стоит!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8" y="199176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3"/>
          <p:cNvSpPr txBox="1"/>
          <p:nvPr/>
        </p:nvSpPr>
        <p:spPr>
          <a:xfrm>
            <a:off x="8697337" y="6405574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6815" y="1167048"/>
                <a:ext cx="10792756" cy="290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b="1" i="1" dirty="0"/>
                  <a:t>Замечания</a:t>
                </a:r>
              </a:p>
              <a:p>
                <a:endParaRPr lang="ru-RU" sz="2400" b="1" i="1" dirty="0"/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В дальнейшем мы будем работать с </a:t>
                </a:r>
                <a:r>
                  <a:rPr lang="ru-RU" sz="2400" b="1" dirty="0"/>
                  <a:t>целочисленными потоками</a:t>
                </a:r>
                <a:r>
                  <a:rPr lang="ru-RU" sz="2400" dirty="0"/>
                  <a:t>, то есть все ограничения – целые числа. </a:t>
                </a:r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Считаем, что любая внутренняя вершина сети лежит на некотором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</a:t>
                </a:r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Предполагаем, что в сети </a:t>
                </a:r>
                <a:r>
                  <a:rPr lang="ru-RU" sz="2400" b="1" dirty="0"/>
                  <a:t>нет кратных дуг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5" y="1167048"/>
                <a:ext cx="10792756" cy="2903359"/>
              </a:xfrm>
              <a:prstGeom prst="rect">
                <a:avLst/>
              </a:prstGeom>
              <a:blipFill>
                <a:blip r:embed="rId2"/>
                <a:stretch>
                  <a:fillRect l="-1412" t="-2725" b="-377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3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8902" y="159458"/>
            <a:ext cx="8005313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Максимальный поток и минимальный разрез</a:t>
            </a:r>
            <a:endParaRPr lang="ru-RU" sz="3200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258941" y="1979824"/>
            <a:ext cx="4166247" cy="1478888"/>
            <a:chOff x="1992111" y="746607"/>
            <a:chExt cx="4166247" cy="1427625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1992111" y="746607"/>
              <a:ext cx="4166247" cy="1427625"/>
              <a:chOff x="1748118" y="506912"/>
              <a:chExt cx="4166247" cy="1427625"/>
            </a:xfrm>
          </p:grpSpPr>
          <p:sp>
            <p:nvSpPr>
              <p:cNvPr id="103" name="Овал 102"/>
              <p:cNvSpPr/>
              <p:nvPr/>
            </p:nvSpPr>
            <p:spPr>
              <a:xfrm>
                <a:off x="1748118" y="1010649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Прямая со стрелкой 103"/>
              <p:cNvCxnSpPr>
                <a:stCxn id="103" idx="7"/>
              </p:cNvCxnSpPr>
              <p:nvPr/>
            </p:nvCxnSpPr>
            <p:spPr>
              <a:xfrm flipV="1">
                <a:off x="2069495" y="739061"/>
                <a:ext cx="512341" cy="321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 стрелкой 104"/>
              <p:cNvCxnSpPr>
                <a:stCxn id="103" idx="6"/>
              </p:cNvCxnSpPr>
              <p:nvPr/>
            </p:nvCxnSpPr>
            <p:spPr>
              <a:xfrm>
                <a:off x="2124635" y="1182160"/>
                <a:ext cx="1468040" cy="22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/>
              <p:cNvCxnSpPr>
                <a:stCxn id="103" idx="5"/>
              </p:cNvCxnSpPr>
              <p:nvPr/>
            </p:nvCxnSpPr>
            <p:spPr>
              <a:xfrm>
                <a:off x="2069495" y="1303437"/>
                <a:ext cx="567481" cy="3274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Овал 106"/>
              <p:cNvSpPr/>
              <p:nvPr/>
            </p:nvSpPr>
            <p:spPr>
              <a:xfrm>
                <a:off x="3592675" y="1032808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581836" y="506912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2581836" y="159151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0" name="Прямая со стрелкой 109"/>
              <p:cNvCxnSpPr>
                <a:stCxn id="108" idx="6"/>
                <a:endCxn id="107" idx="0"/>
              </p:cNvCxnSpPr>
              <p:nvPr/>
            </p:nvCxnSpPr>
            <p:spPr>
              <a:xfrm>
                <a:off x="2958353" y="678423"/>
                <a:ext cx="822581" cy="3543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09" idx="7"/>
                <a:endCxn id="107" idx="3"/>
              </p:cNvCxnSpPr>
              <p:nvPr/>
            </p:nvCxnSpPr>
            <p:spPr>
              <a:xfrm flipV="1">
                <a:off x="2903213" y="1325596"/>
                <a:ext cx="744602" cy="3161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4740158" y="596934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4652439" y="156528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5537848" y="1045327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Прямая со стрелкой 114"/>
              <p:cNvCxnSpPr>
                <a:stCxn id="107" idx="5"/>
                <a:endCxn id="113" idx="1"/>
              </p:cNvCxnSpPr>
              <p:nvPr/>
            </p:nvCxnSpPr>
            <p:spPr>
              <a:xfrm>
                <a:off x="3914052" y="1325596"/>
                <a:ext cx="793527" cy="289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13" idx="6"/>
                <a:endCxn id="114" idx="3"/>
              </p:cNvCxnSpPr>
              <p:nvPr/>
            </p:nvCxnSpPr>
            <p:spPr>
              <a:xfrm flipV="1">
                <a:off x="5028956" y="1338115"/>
                <a:ext cx="564032" cy="398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12" idx="6"/>
                <a:endCxn id="114" idx="1"/>
              </p:cNvCxnSpPr>
              <p:nvPr/>
            </p:nvCxnSpPr>
            <p:spPr>
              <a:xfrm>
                <a:off x="5116675" y="768445"/>
                <a:ext cx="476313" cy="32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7" idx="7"/>
                <a:endCxn id="112" idx="2"/>
              </p:cNvCxnSpPr>
              <p:nvPr/>
            </p:nvCxnSpPr>
            <p:spPr>
              <a:xfrm flipV="1">
                <a:off x="3914052" y="768445"/>
                <a:ext cx="826106" cy="314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222693" y="8574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0342" y="165688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99093" y="168414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88896" y="8439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21028" y="8679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85258" y="164985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14539" y="11625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22693" y="1615525"/>
              <a:ext cx="516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71588" y="7597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4837083" y="772008"/>
                <a:ext cx="5859462" cy="2919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func>
                        <m:func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fName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</m:e>
                      </m:func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которые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идут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из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которые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идут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из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остальные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сети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 − 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внутренние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разреза</m:t>
                      </m:r>
                    </m:oMath>
                  </m:oMathPara>
                </a14:m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пропускная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способность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разреза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7083" y="772008"/>
                <a:ext cx="5859462" cy="2919412"/>
              </a:xfrm>
              <a:prstGeom prst="rect">
                <a:avLst/>
              </a:prstGeom>
              <a:blipFill>
                <a:blip r:embed="rId2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Группа 42"/>
          <p:cNvGrpSpPr/>
          <p:nvPr/>
        </p:nvGrpSpPr>
        <p:grpSpPr>
          <a:xfrm>
            <a:off x="5610346" y="4281756"/>
            <a:ext cx="3573859" cy="2237268"/>
            <a:chOff x="9713207" y="740154"/>
            <a:chExt cx="3669646" cy="2320736"/>
          </a:xfrm>
        </p:grpSpPr>
        <p:sp>
          <p:nvSpPr>
            <p:cNvPr id="62" name="Овал 61"/>
            <p:cNvSpPr/>
            <p:nvPr/>
          </p:nvSpPr>
          <p:spPr>
            <a:xfrm>
              <a:off x="10722765" y="2717868"/>
              <a:ext cx="376517" cy="343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Группа 41"/>
            <p:cNvGrpSpPr/>
            <p:nvPr/>
          </p:nvGrpSpPr>
          <p:grpSpPr>
            <a:xfrm>
              <a:off x="9713207" y="740154"/>
              <a:ext cx="1399982" cy="1696833"/>
              <a:chOff x="9713207" y="740154"/>
              <a:chExt cx="1399982" cy="1696833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9713208" y="874345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9726203" y="1365847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Овал 57"/>
              <p:cNvSpPr/>
              <p:nvPr/>
            </p:nvSpPr>
            <p:spPr>
              <a:xfrm>
                <a:off x="9713207" y="1853052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Овал 58"/>
              <p:cNvSpPr/>
              <p:nvPr/>
            </p:nvSpPr>
            <p:spPr>
              <a:xfrm>
                <a:off x="10736672" y="882344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10722766" y="148613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10722766" y="209396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Прямая со стрелкой 14"/>
              <p:cNvCxnSpPr>
                <a:stCxn id="56" idx="6"/>
                <a:endCxn id="59" idx="2"/>
              </p:cNvCxnSpPr>
              <p:nvPr/>
            </p:nvCxnSpPr>
            <p:spPr>
              <a:xfrm>
                <a:off x="10089725" y="1045857"/>
                <a:ext cx="646947" cy="79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58" idx="7"/>
                <a:endCxn id="60" idx="2"/>
              </p:cNvCxnSpPr>
              <p:nvPr/>
            </p:nvCxnSpPr>
            <p:spPr>
              <a:xfrm flipV="1">
                <a:off x="10034585" y="1657647"/>
                <a:ext cx="688181" cy="2456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>
                <a:stCxn id="58" idx="6"/>
                <a:endCxn id="61" idx="2"/>
              </p:cNvCxnSpPr>
              <p:nvPr/>
            </p:nvCxnSpPr>
            <p:spPr>
              <a:xfrm>
                <a:off x="10089724" y="2024564"/>
                <a:ext cx="633042" cy="2409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221263" y="7401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125173" y="201767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210370" y="14898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Объект 131"/>
                <p:cNvSpPr txBox="1"/>
                <p:nvPr/>
              </p:nvSpPr>
              <p:spPr bwMode="auto">
                <a:xfrm>
                  <a:off x="11959781" y="1708869"/>
                  <a:ext cx="1423072" cy="52158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ru-BY"/>
                </a:p>
              </p:txBody>
            </p:sp>
          </mc:Choice>
          <mc:Fallback xmlns="">
            <p:sp>
              <p:nvSpPr>
                <p:cNvPr id="132" name="Объект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59781" y="1708869"/>
                  <a:ext cx="1423072" cy="5215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588962" y="405096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962" y="4050968"/>
                <a:ext cx="392287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Прямоугольник 126"/>
          <p:cNvSpPr/>
          <p:nvPr/>
        </p:nvSpPr>
        <p:spPr>
          <a:xfrm>
            <a:off x="5562706" y="405945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8" name="Рисунок 127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227" y="16950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12969" y="1997559"/>
            <a:ext cx="133118" cy="12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7060" y="16824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98384" y="1991555"/>
            <a:ext cx="17878" cy="18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9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3344" y="-23301"/>
            <a:ext cx="8005313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Максимальный поток и минимальный разрез</a:t>
            </a:r>
            <a:endParaRPr lang="ru-RU" sz="3200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547670" y="1176233"/>
            <a:ext cx="4166247" cy="1478888"/>
            <a:chOff x="1992111" y="746607"/>
            <a:chExt cx="4166247" cy="1427625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1992111" y="746607"/>
              <a:ext cx="4166247" cy="1427625"/>
              <a:chOff x="1748118" y="506912"/>
              <a:chExt cx="4166247" cy="1427625"/>
            </a:xfrm>
          </p:grpSpPr>
          <p:sp>
            <p:nvSpPr>
              <p:cNvPr id="103" name="Овал 102"/>
              <p:cNvSpPr/>
              <p:nvPr/>
            </p:nvSpPr>
            <p:spPr>
              <a:xfrm>
                <a:off x="1748118" y="1010649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Прямая со стрелкой 103"/>
              <p:cNvCxnSpPr>
                <a:stCxn id="103" idx="7"/>
              </p:cNvCxnSpPr>
              <p:nvPr/>
            </p:nvCxnSpPr>
            <p:spPr>
              <a:xfrm flipV="1">
                <a:off x="2069495" y="739061"/>
                <a:ext cx="512341" cy="321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 стрелкой 104"/>
              <p:cNvCxnSpPr>
                <a:stCxn id="103" idx="6"/>
              </p:cNvCxnSpPr>
              <p:nvPr/>
            </p:nvCxnSpPr>
            <p:spPr>
              <a:xfrm>
                <a:off x="2124635" y="1182160"/>
                <a:ext cx="1468040" cy="22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/>
              <p:cNvCxnSpPr>
                <a:stCxn id="103" idx="5"/>
              </p:cNvCxnSpPr>
              <p:nvPr/>
            </p:nvCxnSpPr>
            <p:spPr>
              <a:xfrm>
                <a:off x="2069495" y="1303437"/>
                <a:ext cx="567481" cy="3274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Овал 106"/>
              <p:cNvSpPr/>
              <p:nvPr/>
            </p:nvSpPr>
            <p:spPr>
              <a:xfrm>
                <a:off x="3592675" y="1032808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581836" y="506912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2581836" y="1591515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0" name="Прямая со стрелкой 109"/>
              <p:cNvCxnSpPr>
                <a:stCxn id="108" idx="6"/>
                <a:endCxn id="107" idx="0"/>
              </p:cNvCxnSpPr>
              <p:nvPr/>
            </p:nvCxnSpPr>
            <p:spPr>
              <a:xfrm>
                <a:off x="2958353" y="678423"/>
                <a:ext cx="822581" cy="3543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09" idx="7"/>
                <a:endCxn id="107" idx="3"/>
              </p:cNvCxnSpPr>
              <p:nvPr/>
            </p:nvCxnSpPr>
            <p:spPr>
              <a:xfrm flipV="1">
                <a:off x="2903213" y="1325596"/>
                <a:ext cx="744602" cy="3161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4740158" y="596934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4652439" y="156528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5537848" y="1045327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Прямая со стрелкой 114"/>
              <p:cNvCxnSpPr>
                <a:stCxn id="107" idx="5"/>
                <a:endCxn id="113" idx="1"/>
              </p:cNvCxnSpPr>
              <p:nvPr/>
            </p:nvCxnSpPr>
            <p:spPr>
              <a:xfrm>
                <a:off x="3914052" y="1325596"/>
                <a:ext cx="793527" cy="2899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13" idx="6"/>
                <a:endCxn id="114" idx="3"/>
              </p:cNvCxnSpPr>
              <p:nvPr/>
            </p:nvCxnSpPr>
            <p:spPr>
              <a:xfrm flipV="1">
                <a:off x="5028956" y="1338115"/>
                <a:ext cx="564032" cy="398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12" idx="6"/>
                <a:endCxn id="114" idx="1"/>
              </p:cNvCxnSpPr>
              <p:nvPr/>
            </p:nvCxnSpPr>
            <p:spPr>
              <a:xfrm>
                <a:off x="5116675" y="768445"/>
                <a:ext cx="476313" cy="32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7" idx="7"/>
                <a:endCxn id="112" idx="2"/>
              </p:cNvCxnSpPr>
              <p:nvPr/>
            </p:nvCxnSpPr>
            <p:spPr>
              <a:xfrm flipV="1">
                <a:off x="3914052" y="768445"/>
                <a:ext cx="826106" cy="3145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222693" y="8574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0342" y="165688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99093" y="168414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88896" y="8439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21028" y="8679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85258" y="164985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14539" y="11625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22693" y="1615525"/>
              <a:ext cx="516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71588" y="7597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Объект 130"/>
              <p:cNvSpPr txBox="1"/>
              <p:nvPr/>
            </p:nvSpPr>
            <p:spPr bwMode="auto">
              <a:xfrm>
                <a:off x="8683807" y="2053397"/>
                <a:ext cx="896845" cy="489592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1" name="Объект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3807" y="2053397"/>
                <a:ext cx="896845" cy="489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95195" y="3181240"/>
            <a:ext cx="1079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Разрез, пропускная способность которого минимальна, называется </a:t>
            </a:r>
            <a:r>
              <a:rPr lang="ru-RU" sz="2000" b="1" dirty="0"/>
              <a:t>минимальным разрезом.</a:t>
            </a:r>
          </a:p>
        </p:txBody>
      </p:sp>
      <p:grpSp>
        <p:nvGrpSpPr>
          <p:cNvPr id="44" name="Группа 43"/>
          <p:cNvGrpSpPr/>
          <p:nvPr/>
        </p:nvGrpSpPr>
        <p:grpSpPr>
          <a:xfrm>
            <a:off x="6534367" y="650359"/>
            <a:ext cx="3098571" cy="2293874"/>
            <a:chOff x="9659918" y="3382664"/>
            <a:chExt cx="2974420" cy="2378847"/>
          </a:xfrm>
          <a:noFill/>
        </p:grpSpPr>
        <p:sp>
          <p:nvSpPr>
            <p:cNvPr id="133" name="Овал 132"/>
            <p:cNvSpPr/>
            <p:nvPr/>
          </p:nvSpPr>
          <p:spPr>
            <a:xfrm>
              <a:off x="9659918" y="3433981"/>
              <a:ext cx="376517" cy="3430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9689925" y="4523345"/>
              <a:ext cx="376517" cy="3430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10631206" y="4252101"/>
              <a:ext cx="376517" cy="343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10631205" y="4801818"/>
              <a:ext cx="376517" cy="343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10631205" y="5418489"/>
              <a:ext cx="376517" cy="343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Объект 144"/>
                <p:cNvSpPr txBox="1"/>
                <p:nvPr/>
              </p:nvSpPr>
              <p:spPr bwMode="auto">
                <a:xfrm>
                  <a:off x="11723236" y="4112270"/>
                  <a:ext cx="911102" cy="607767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Объект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23236" y="4112270"/>
                  <a:ext cx="911102" cy="6077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Овал 146"/>
            <p:cNvSpPr/>
            <p:nvPr/>
          </p:nvSpPr>
          <p:spPr>
            <a:xfrm>
              <a:off x="10662800" y="3668554"/>
              <a:ext cx="376517" cy="343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Прямая со стрелкой 35"/>
            <p:cNvCxnSpPr>
              <a:stCxn id="133" idx="6"/>
              <a:endCxn id="147" idx="2"/>
            </p:cNvCxnSpPr>
            <p:nvPr/>
          </p:nvCxnSpPr>
          <p:spPr>
            <a:xfrm>
              <a:off x="10036435" y="3605492"/>
              <a:ext cx="626365" cy="23457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5" idx="7"/>
              <a:endCxn id="147" idx="4"/>
            </p:cNvCxnSpPr>
            <p:nvPr/>
          </p:nvCxnSpPr>
          <p:spPr>
            <a:xfrm flipV="1">
              <a:off x="10011303" y="4011576"/>
              <a:ext cx="839756" cy="56200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10167967" y="4043678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78097" y="3382664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170426" y="3707025"/>
              <a:ext cx="301686" cy="3830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1541" y="3804055"/>
                <a:ext cx="1048594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Утверждение </a:t>
                </a:r>
                <a:endParaRPr lang="en-US" sz="2400" b="1" dirty="0"/>
              </a:p>
              <a:p>
                <a:pPr lvl="1" algn="just"/>
                <a:r>
                  <a:rPr lang="ru-RU" sz="2400" dirty="0"/>
                  <a:t>Для сети </a:t>
                </a:r>
                <a:r>
                  <a:rPr lang="en-US" sz="2400" i="1" dirty="0"/>
                  <a:t>G</a:t>
                </a:r>
                <a:r>
                  <a:rPr lang="en-US" sz="2400" b="1" dirty="0"/>
                  <a:t> </a:t>
                </a:r>
                <a:r>
                  <a:rPr lang="ru-RU" sz="2400" b="1" dirty="0"/>
                  <a:t>величина любого потока </a:t>
                </a:r>
                <a:r>
                  <a:rPr lang="en-US" sz="2400" b="1" i="1" dirty="0"/>
                  <a:t>f </a:t>
                </a:r>
                <a:r>
                  <a:rPr lang="ru-RU" sz="2400" b="1" dirty="0"/>
                  <a:t>не превосходит пропускной способности любого  разреза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R</a:t>
                </a:r>
                <a:r>
                  <a:rPr lang="ru-RU" sz="2400" b="1" dirty="0"/>
                  <a:t>: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≤ с(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sz="2400" dirty="0"/>
              </a:p>
              <a:p>
                <a:pPr algn="just"/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1" y="3804055"/>
                <a:ext cx="10485943" cy="1446550"/>
              </a:xfrm>
              <a:prstGeom prst="rect">
                <a:avLst/>
              </a:prstGeom>
              <a:blipFill>
                <a:blip r:embed="rId4"/>
                <a:stretch>
                  <a:fillRect l="-930" t="-3376" r="-8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Овал 118"/>
          <p:cNvSpPr/>
          <p:nvPr/>
        </p:nvSpPr>
        <p:spPr>
          <a:xfrm>
            <a:off x="6534367" y="1221972"/>
            <a:ext cx="366689" cy="3062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8" name="Рисунок 12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119" idx="6"/>
            <a:endCxn id="147" idx="3"/>
          </p:cNvCxnSpPr>
          <p:nvPr/>
        </p:nvCxnSpPr>
        <p:spPr>
          <a:xfrm flipV="1">
            <a:off x="6901056" y="1208365"/>
            <a:ext cx="735494" cy="166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96005" y="5164447"/>
                <a:ext cx="1042151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Значит, величина максимального потока не превосходит пропускной способности</a:t>
                </a:r>
                <a:r>
                  <a:rPr lang="en-US" dirty="0"/>
                  <a:t> </a:t>
                </a:r>
                <a:r>
                  <a:rPr lang="ru-RU" dirty="0"/>
                  <a:t>минимального разреза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с(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r>
                  <a:rPr lang="en-US" dirty="0"/>
                  <a:t> </a:t>
                </a:r>
                <a:r>
                  <a:rPr lang="ru-RU" dirty="0"/>
                  <a:t>Поэтому, если для некоторого потока </a:t>
                </a:r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справедливо,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с(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это будет означать, что </a:t>
                </a:r>
                <a:r>
                  <a:rPr lang="en-US" i="1" dirty="0"/>
                  <a:t>f</a:t>
                </a:r>
                <a:r>
                  <a:rPr lang="en-US" dirty="0"/>
                  <a:t> – </a:t>
                </a:r>
                <a:r>
                  <a:rPr lang="ru-RU" dirty="0"/>
                  <a:t>максимальный поток.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5" y="5164447"/>
                <a:ext cx="10421519" cy="923330"/>
              </a:xfrm>
              <a:prstGeom prst="rect">
                <a:avLst/>
              </a:prstGeom>
              <a:blipFill>
                <a:blip r:embed="rId6"/>
                <a:stretch>
                  <a:fillRect l="-526" t="-3289" r="-936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9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7562</TotalTime>
  <Words>7068</Words>
  <Application>Microsoft Office PowerPoint</Application>
  <PresentationFormat>Широкоэкранный</PresentationFormat>
  <Paragraphs>2576</Paragraphs>
  <Slides>66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SFMono-Regular</vt:lpstr>
      <vt:lpstr>Wingdings</vt:lpstr>
      <vt:lpstr>Тема Office</vt:lpstr>
      <vt:lpstr>Презентация PowerPoint</vt:lpstr>
      <vt:lpstr>Дивергенция</vt:lpstr>
      <vt:lpstr>Сеть</vt:lpstr>
      <vt:lpstr>Презентация PowerPoint</vt:lpstr>
      <vt:lpstr>Презентация PowerPoint</vt:lpstr>
      <vt:lpstr>Презентация PowerPoint</vt:lpstr>
      <vt:lpstr>Презентация PowerPoint</vt:lpstr>
      <vt:lpstr>Максимальный поток и минимальный разрез</vt:lpstr>
      <vt:lpstr>Максимальный поток и минимальный разрез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Приложения</vt:lpstr>
      <vt:lpstr>Наибольшее число попарно различных путей</vt:lpstr>
      <vt:lpstr>Наибольшее число (s,t)-путей, которые попарно не пересекаются</vt:lpstr>
      <vt:lpstr>Презентация PowerPoint</vt:lpstr>
      <vt:lpstr>Наибольшее паросочетание в двудольном графе   (англ. maximum matching)</vt:lpstr>
      <vt:lpstr>Презентация PowerPoint</vt:lpstr>
      <vt:lpstr>Наибольшее паросочетание в двудольном графе</vt:lpstr>
      <vt:lpstr>Наибольшее паросочетание минимального веса в двудольном графе  </vt:lpstr>
      <vt:lpstr>Презентация PowerPoint</vt:lpstr>
      <vt:lpstr>Презентация PowerPoint</vt:lpstr>
      <vt:lpstr>Презентация PowerPoint</vt:lpstr>
      <vt:lpstr>Максимальный поток минимальной стоимости  (англ. max flow min cost)</vt:lpstr>
      <vt:lpstr>Презентация PowerPoint</vt:lpstr>
      <vt:lpstr>Максимальный поток минимальной стоимости   Метод устранения отрицательных циклов</vt:lpstr>
      <vt:lpstr>Презентация PowerPoint</vt:lpstr>
      <vt:lpstr>Презентация PowerPoint</vt:lpstr>
      <vt:lpstr>Презентация PowerPoint</vt:lpstr>
      <vt:lpstr>Максимальный поток минимальной стоимости  Метод минимальных путей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Максимальный поток минимальной стоимости</vt:lpstr>
      <vt:lpstr>Общие задачи в iRunner для закрепления навыков </vt:lpstr>
      <vt:lpstr>Курс лекций  по алгоритмам и структурам данных з а в е р ш ё н ….  Никогда не останавливайтесь, расширяйте и углубляйте свои знания – это того стоит!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833</cp:revision>
  <dcterms:created xsi:type="dcterms:W3CDTF">2020-04-19T14:56:35Z</dcterms:created>
  <dcterms:modified xsi:type="dcterms:W3CDTF">2024-04-17T19:29:45Z</dcterms:modified>
</cp:coreProperties>
</file>