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4C672A-4C8F-B98F-080B-DBB6B58E5095}"/>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26B39DD6-A441-8741-35D4-B2DE780A13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4092D512-F9F2-FF50-EAD5-11572000B08D}"/>
              </a:ext>
            </a:extLst>
          </p:cNvPr>
          <p:cNvSpPr>
            <a:spLocks noGrp="1"/>
          </p:cNvSpPr>
          <p:nvPr>
            <p:ph type="dt" sz="half" idx="10"/>
          </p:nvPr>
        </p:nvSpPr>
        <p:spPr/>
        <p:txBody>
          <a:bodyPr/>
          <a:lstStyle/>
          <a:p>
            <a:fld id="{B99A7238-5A47-478F-9B1E-E14CF263C8F6}" type="datetimeFigureOut">
              <a:rPr lang="ru-RU" smtClean="0"/>
              <a:t>14.05.2024</a:t>
            </a:fld>
            <a:endParaRPr lang="ru-RU"/>
          </a:p>
        </p:txBody>
      </p:sp>
      <p:sp>
        <p:nvSpPr>
          <p:cNvPr id="5" name="Нижний колонтитул 4">
            <a:extLst>
              <a:ext uri="{FF2B5EF4-FFF2-40B4-BE49-F238E27FC236}">
                <a16:creationId xmlns:a16="http://schemas.microsoft.com/office/drawing/2014/main" id="{A660CF7A-EE9F-F4C0-28C3-D3BE586FBE7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0232C26-500E-BEAB-D266-7DE013099CB0}"/>
              </a:ext>
            </a:extLst>
          </p:cNvPr>
          <p:cNvSpPr>
            <a:spLocks noGrp="1"/>
          </p:cNvSpPr>
          <p:nvPr>
            <p:ph type="sldNum" sz="quarter" idx="12"/>
          </p:nvPr>
        </p:nvSpPr>
        <p:spPr/>
        <p:txBody>
          <a:bodyPr/>
          <a:lstStyle/>
          <a:p>
            <a:fld id="{70188E21-C069-4EA5-8B1F-97759B33093B}" type="slidenum">
              <a:rPr lang="ru-RU" smtClean="0"/>
              <a:t>‹#›</a:t>
            </a:fld>
            <a:endParaRPr lang="ru-RU"/>
          </a:p>
        </p:txBody>
      </p:sp>
    </p:spTree>
    <p:extLst>
      <p:ext uri="{BB962C8B-B14F-4D97-AF65-F5344CB8AC3E}">
        <p14:creationId xmlns:p14="http://schemas.microsoft.com/office/powerpoint/2010/main" val="243199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61EB89-86FC-5C69-0F99-AD82B3FAAF6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DD51889-9D49-242E-7F3E-253AD1BAC12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C9A8633-BB60-5C7C-F095-0FBFFD580DD4}"/>
              </a:ext>
            </a:extLst>
          </p:cNvPr>
          <p:cNvSpPr>
            <a:spLocks noGrp="1"/>
          </p:cNvSpPr>
          <p:nvPr>
            <p:ph type="dt" sz="half" idx="10"/>
          </p:nvPr>
        </p:nvSpPr>
        <p:spPr/>
        <p:txBody>
          <a:bodyPr/>
          <a:lstStyle/>
          <a:p>
            <a:fld id="{B99A7238-5A47-478F-9B1E-E14CF263C8F6}" type="datetimeFigureOut">
              <a:rPr lang="ru-RU" smtClean="0"/>
              <a:t>14.05.2024</a:t>
            </a:fld>
            <a:endParaRPr lang="ru-RU"/>
          </a:p>
        </p:txBody>
      </p:sp>
      <p:sp>
        <p:nvSpPr>
          <p:cNvPr id="5" name="Нижний колонтитул 4">
            <a:extLst>
              <a:ext uri="{FF2B5EF4-FFF2-40B4-BE49-F238E27FC236}">
                <a16:creationId xmlns:a16="http://schemas.microsoft.com/office/drawing/2014/main" id="{FE0DD4F8-D825-0D67-715B-960A61590CC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D2F2536-6A61-3A8D-1007-A7AB5EE8AB4A}"/>
              </a:ext>
            </a:extLst>
          </p:cNvPr>
          <p:cNvSpPr>
            <a:spLocks noGrp="1"/>
          </p:cNvSpPr>
          <p:nvPr>
            <p:ph type="sldNum" sz="quarter" idx="12"/>
          </p:nvPr>
        </p:nvSpPr>
        <p:spPr/>
        <p:txBody>
          <a:bodyPr/>
          <a:lstStyle/>
          <a:p>
            <a:fld id="{70188E21-C069-4EA5-8B1F-97759B33093B}" type="slidenum">
              <a:rPr lang="ru-RU" smtClean="0"/>
              <a:t>‹#›</a:t>
            </a:fld>
            <a:endParaRPr lang="ru-RU"/>
          </a:p>
        </p:txBody>
      </p:sp>
    </p:spTree>
    <p:extLst>
      <p:ext uri="{BB962C8B-B14F-4D97-AF65-F5344CB8AC3E}">
        <p14:creationId xmlns:p14="http://schemas.microsoft.com/office/powerpoint/2010/main" val="324381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825454A-BA66-84D8-A4ED-F2B176880DE0}"/>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BFF32E05-D4B1-DD28-3732-AD89626E3BD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40CB5CA-23EA-8CA9-FCFC-7726ADD08951}"/>
              </a:ext>
            </a:extLst>
          </p:cNvPr>
          <p:cNvSpPr>
            <a:spLocks noGrp="1"/>
          </p:cNvSpPr>
          <p:nvPr>
            <p:ph type="dt" sz="half" idx="10"/>
          </p:nvPr>
        </p:nvSpPr>
        <p:spPr/>
        <p:txBody>
          <a:bodyPr/>
          <a:lstStyle/>
          <a:p>
            <a:fld id="{B99A7238-5A47-478F-9B1E-E14CF263C8F6}" type="datetimeFigureOut">
              <a:rPr lang="ru-RU" smtClean="0"/>
              <a:t>14.05.2024</a:t>
            </a:fld>
            <a:endParaRPr lang="ru-RU"/>
          </a:p>
        </p:txBody>
      </p:sp>
      <p:sp>
        <p:nvSpPr>
          <p:cNvPr id="5" name="Нижний колонтитул 4">
            <a:extLst>
              <a:ext uri="{FF2B5EF4-FFF2-40B4-BE49-F238E27FC236}">
                <a16:creationId xmlns:a16="http://schemas.microsoft.com/office/drawing/2014/main" id="{B1EEC042-6583-C701-8ADD-8FA681A984F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0A13DB2-72CD-5E97-69A0-BF5DDCC46F89}"/>
              </a:ext>
            </a:extLst>
          </p:cNvPr>
          <p:cNvSpPr>
            <a:spLocks noGrp="1"/>
          </p:cNvSpPr>
          <p:nvPr>
            <p:ph type="sldNum" sz="quarter" idx="12"/>
          </p:nvPr>
        </p:nvSpPr>
        <p:spPr/>
        <p:txBody>
          <a:bodyPr/>
          <a:lstStyle/>
          <a:p>
            <a:fld id="{70188E21-C069-4EA5-8B1F-97759B33093B}" type="slidenum">
              <a:rPr lang="ru-RU" smtClean="0"/>
              <a:t>‹#›</a:t>
            </a:fld>
            <a:endParaRPr lang="ru-RU"/>
          </a:p>
        </p:txBody>
      </p:sp>
    </p:spTree>
    <p:extLst>
      <p:ext uri="{BB962C8B-B14F-4D97-AF65-F5344CB8AC3E}">
        <p14:creationId xmlns:p14="http://schemas.microsoft.com/office/powerpoint/2010/main" val="3127661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936B66-85FD-3D06-53A2-1250C77F09E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28FD4B0-2655-14F7-4989-A7E5BB1AEDD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D746A1E-A09C-AA11-1BE3-3344973457C2}"/>
              </a:ext>
            </a:extLst>
          </p:cNvPr>
          <p:cNvSpPr>
            <a:spLocks noGrp="1"/>
          </p:cNvSpPr>
          <p:nvPr>
            <p:ph type="dt" sz="half" idx="10"/>
          </p:nvPr>
        </p:nvSpPr>
        <p:spPr/>
        <p:txBody>
          <a:bodyPr/>
          <a:lstStyle/>
          <a:p>
            <a:fld id="{B99A7238-5A47-478F-9B1E-E14CF263C8F6}" type="datetimeFigureOut">
              <a:rPr lang="ru-RU" smtClean="0"/>
              <a:t>14.05.2024</a:t>
            </a:fld>
            <a:endParaRPr lang="ru-RU"/>
          </a:p>
        </p:txBody>
      </p:sp>
      <p:sp>
        <p:nvSpPr>
          <p:cNvPr id="5" name="Нижний колонтитул 4">
            <a:extLst>
              <a:ext uri="{FF2B5EF4-FFF2-40B4-BE49-F238E27FC236}">
                <a16:creationId xmlns:a16="http://schemas.microsoft.com/office/drawing/2014/main" id="{ABC044DB-D2F8-EE12-0F0B-96156D5E064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66EC963-0C1B-8EDC-4FDE-C730FAAE5BCC}"/>
              </a:ext>
            </a:extLst>
          </p:cNvPr>
          <p:cNvSpPr>
            <a:spLocks noGrp="1"/>
          </p:cNvSpPr>
          <p:nvPr>
            <p:ph type="sldNum" sz="quarter" idx="12"/>
          </p:nvPr>
        </p:nvSpPr>
        <p:spPr/>
        <p:txBody>
          <a:bodyPr/>
          <a:lstStyle/>
          <a:p>
            <a:fld id="{70188E21-C069-4EA5-8B1F-97759B33093B}" type="slidenum">
              <a:rPr lang="ru-RU" smtClean="0"/>
              <a:t>‹#›</a:t>
            </a:fld>
            <a:endParaRPr lang="ru-RU"/>
          </a:p>
        </p:txBody>
      </p:sp>
    </p:spTree>
    <p:extLst>
      <p:ext uri="{BB962C8B-B14F-4D97-AF65-F5344CB8AC3E}">
        <p14:creationId xmlns:p14="http://schemas.microsoft.com/office/powerpoint/2010/main" val="12687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FF2F17-2B47-A476-EB03-795D4A5EDCE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5CB89E8-856A-15C1-B156-EC05BE017C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EDE42B9-820F-2FAA-B8CC-04FD32796F23}"/>
              </a:ext>
            </a:extLst>
          </p:cNvPr>
          <p:cNvSpPr>
            <a:spLocks noGrp="1"/>
          </p:cNvSpPr>
          <p:nvPr>
            <p:ph type="dt" sz="half" idx="10"/>
          </p:nvPr>
        </p:nvSpPr>
        <p:spPr/>
        <p:txBody>
          <a:bodyPr/>
          <a:lstStyle/>
          <a:p>
            <a:fld id="{B99A7238-5A47-478F-9B1E-E14CF263C8F6}" type="datetimeFigureOut">
              <a:rPr lang="ru-RU" smtClean="0"/>
              <a:t>14.05.2024</a:t>
            </a:fld>
            <a:endParaRPr lang="ru-RU"/>
          </a:p>
        </p:txBody>
      </p:sp>
      <p:sp>
        <p:nvSpPr>
          <p:cNvPr id="5" name="Нижний колонтитул 4">
            <a:extLst>
              <a:ext uri="{FF2B5EF4-FFF2-40B4-BE49-F238E27FC236}">
                <a16:creationId xmlns:a16="http://schemas.microsoft.com/office/drawing/2014/main" id="{85825C28-91E5-073B-20C8-ACB61AE8A96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02C593B-978C-FD57-5A5E-BA62C787F044}"/>
              </a:ext>
            </a:extLst>
          </p:cNvPr>
          <p:cNvSpPr>
            <a:spLocks noGrp="1"/>
          </p:cNvSpPr>
          <p:nvPr>
            <p:ph type="sldNum" sz="quarter" idx="12"/>
          </p:nvPr>
        </p:nvSpPr>
        <p:spPr/>
        <p:txBody>
          <a:bodyPr/>
          <a:lstStyle/>
          <a:p>
            <a:fld id="{70188E21-C069-4EA5-8B1F-97759B33093B}" type="slidenum">
              <a:rPr lang="ru-RU" smtClean="0"/>
              <a:t>‹#›</a:t>
            </a:fld>
            <a:endParaRPr lang="ru-RU"/>
          </a:p>
        </p:txBody>
      </p:sp>
    </p:spTree>
    <p:extLst>
      <p:ext uri="{BB962C8B-B14F-4D97-AF65-F5344CB8AC3E}">
        <p14:creationId xmlns:p14="http://schemas.microsoft.com/office/powerpoint/2010/main" val="3274815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71A3F6-88F6-A10A-4C04-764A1EB260D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717C245-1A9F-1F4A-0BC5-5CCD2B27A37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6FC8538F-C0ED-9699-553A-67A0D770ADD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A928E31-4119-8CB5-21E0-00534F0CF75B}"/>
              </a:ext>
            </a:extLst>
          </p:cNvPr>
          <p:cNvSpPr>
            <a:spLocks noGrp="1"/>
          </p:cNvSpPr>
          <p:nvPr>
            <p:ph type="dt" sz="half" idx="10"/>
          </p:nvPr>
        </p:nvSpPr>
        <p:spPr/>
        <p:txBody>
          <a:bodyPr/>
          <a:lstStyle/>
          <a:p>
            <a:fld id="{B99A7238-5A47-478F-9B1E-E14CF263C8F6}" type="datetimeFigureOut">
              <a:rPr lang="ru-RU" smtClean="0"/>
              <a:t>14.05.2024</a:t>
            </a:fld>
            <a:endParaRPr lang="ru-RU"/>
          </a:p>
        </p:txBody>
      </p:sp>
      <p:sp>
        <p:nvSpPr>
          <p:cNvPr id="6" name="Нижний колонтитул 5">
            <a:extLst>
              <a:ext uri="{FF2B5EF4-FFF2-40B4-BE49-F238E27FC236}">
                <a16:creationId xmlns:a16="http://schemas.microsoft.com/office/drawing/2014/main" id="{4F722D27-65B5-A40F-0F2F-5BEB5FC9B14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43C2B9A-1DA2-25C5-EA21-3ED0C7F33161}"/>
              </a:ext>
            </a:extLst>
          </p:cNvPr>
          <p:cNvSpPr>
            <a:spLocks noGrp="1"/>
          </p:cNvSpPr>
          <p:nvPr>
            <p:ph type="sldNum" sz="quarter" idx="12"/>
          </p:nvPr>
        </p:nvSpPr>
        <p:spPr/>
        <p:txBody>
          <a:bodyPr/>
          <a:lstStyle/>
          <a:p>
            <a:fld id="{70188E21-C069-4EA5-8B1F-97759B33093B}" type="slidenum">
              <a:rPr lang="ru-RU" smtClean="0"/>
              <a:t>‹#›</a:t>
            </a:fld>
            <a:endParaRPr lang="ru-RU"/>
          </a:p>
        </p:txBody>
      </p:sp>
    </p:spTree>
    <p:extLst>
      <p:ext uri="{BB962C8B-B14F-4D97-AF65-F5344CB8AC3E}">
        <p14:creationId xmlns:p14="http://schemas.microsoft.com/office/powerpoint/2010/main" val="74581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C2C6FE-5236-04AC-1D6E-30E539F82113}"/>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80C3DB21-D1D3-B9FA-95B5-EC0C1CDAB7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4E0E756-C03E-F710-D98D-47DC79BC2FC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86B13588-9F03-2C16-AA5E-BEAC6CE20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F9F41F37-9142-8FE4-998D-83A5D4A9E8D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67A199F0-3CA7-B57E-AADB-F79102FBDF73}"/>
              </a:ext>
            </a:extLst>
          </p:cNvPr>
          <p:cNvSpPr>
            <a:spLocks noGrp="1"/>
          </p:cNvSpPr>
          <p:nvPr>
            <p:ph type="dt" sz="half" idx="10"/>
          </p:nvPr>
        </p:nvSpPr>
        <p:spPr/>
        <p:txBody>
          <a:bodyPr/>
          <a:lstStyle/>
          <a:p>
            <a:fld id="{B99A7238-5A47-478F-9B1E-E14CF263C8F6}" type="datetimeFigureOut">
              <a:rPr lang="ru-RU" smtClean="0"/>
              <a:t>14.05.2024</a:t>
            </a:fld>
            <a:endParaRPr lang="ru-RU"/>
          </a:p>
        </p:txBody>
      </p:sp>
      <p:sp>
        <p:nvSpPr>
          <p:cNvPr id="8" name="Нижний колонтитул 7">
            <a:extLst>
              <a:ext uri="{FF2B5EF4-FFF2-40B4-BE49-F238E27FC236}">
                <a16:creationId xmlns:a16="http://schemas.microsoft.com/office/drawing/2014/main" id="{1F0DEFA9-58A8-A6D9-4963-24969962776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FC19E456-39BB-279A-6CB1-3F0CDB1BB098}"/>
              </a:ext>
            </a:extLst>
          </p:cNvPr>
          <p:cNvSpPr>
            <a:spLocks noGrp="1"/>
          </p:cNvSpPr>
          <p:nvPr>
            <p:ph type="sldNum" sz="quarter" idx="12"/>
          </p:nvPr>
        </p:nvSpPr>
        <p:spPr/>
        <p:txBody>
          <a:bodyPr/>
          <a:lstStyle/>
          <a:p>
            <a:fld id="{70188E21-C069-4EA5-8B1F-97759B33093B}" type="slidenum">
              <a:rPr lang="ru-RU" smtClean="0"/>
              <a:t>‹#›</a:t>
            </a:fld>
            <a:endParaRPr lang="ru-RU"/>
          </a:p>
        </p:txBody>
      </p:sp>
    </p:spTree>
    <p:extLst>
      <p:ext uri="{BB962C8B-B14F-4D97-AF65-F5344CB8AC3E}">
        <p14:creationId xmlns:p14="http://schemas.microsoft.com/office/powerpoint/2010/main" val="3464939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974BD3-992F-DF44-2149-59E23D83E9F6}"/>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295E0C9E-AB7F-ED89-3A77-A9BE5A339C98}"/>
              </a:ext>
            </a:extLst>
          </p:cNvPr>
          <p:cNvSpPr>
            <a:spLocks noGrp="1"/>
          </p:cNvSpPr>
          <p:nvPr>
            <p:ph type="dt" sz="half" idx="10"/>
          </p:nvPr>
        </p:nvSpPr>
        <p:spPr/>
        <p:txBody>
          <a:bodyPr/>
          <a:lstStyle/>
          <a:p>
            <a:fld id="{B99A7238-5A47-478F-9B1E-E14CF263C8F6}" type="datetimeFigureOut">
              <a:rPr lang="ru-RU" smtClean="0"/>
              <a:t>14.05.2024</a:t>
            </a:fld>
            <a:endParaRPr lang="ru-RU"/>
          </a:p>
        </p:txBody>
      </p:sp>
      <p:sp>
        <p:nvSpPr>
          <p:cNvPr id="4" name="Нижний колонтитул 3">
            <a:extLst>
              <a:ext uri="{FF2B5EF4-FFF2-40B4-BE49-F238E27FC236}">
                <a16:creationId xmlns:a16="http://schemas.microsoft.com/office/drawing/2014/main" id="{D4F96B68-1A53-D977-B2B1-3C790AD1E026}"/>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9066483F-9B3C-09DB-41FA-C21C67664454}"/>
              </a:ext>
            </a:extLst>
          </p:cNvPr>
          <p:cNvSpPr>
            <a:spLocks noGrp="1"/>
          </p:cNvSpPr>
          <p:nvPr>
            <p:ph type="sldNum" sz="quarter" idx="12"/>
          </p:nvPr>
        </p:nvSpPr>
        <p:spPr/>
        <p:txBody>
          <a:bodyPr/>
          <a:lstStyle/>
          <a:p>
            <a:fld id="{70188E21-C069-4EA5-8B1F-97759B33093B}" type="slidenum">
              <a:rPr lang="ru-RU" smtClean="0"/>
              <a:t>‹#›</a:t>
            </a:fld>
            <a:endParaRPr lang="ru-RU"/>
          </a:p>
        </p:txBody>
      </p:sp>
    </p:spTree>
    <p:extLst>
      <p:ext uri="{BB962C8B-B14F-4D97-AF65-F5344CB8AC3E}">
        <p14:creationId xmlns:p14="http://schemas.microsoft.com/office/powerpoint/2010/main" val="178942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74BA967-C620-8C60-7A6B-286460DD7214}"/>
              </a:ext>
            </a:extLst>
          </p:cNvPr>
          <p:cNvSpPr>
            <a:spLocks noGrp="1"/>
          </p:cNvSpPr>
          <p:nvPr>
            <p:ph type="dt" sz="half" idx="10"/>
          </p:nvPr>
        </p:nvSpPr>
        <p:spPr/>
        <p:txBody>
          <a:bodyPr/>
          <a:lstStyle/>
          <a:p>
            <a:fld id="{B99A7238-5A47-478F-9B1E-E14CF263C8F6}" type="datetimeFigureOut">
              <a:rPr lang="ru-RU" smtClean="0"/>
              <a:t>14.05.2024</a:t>
            </a:fld>
            <a:endParaRPr lang="ru-RU"/>
          </a:p>
        </p:txBody>
      </p:sp>
      <p:sp>
        <p:nvSpPr>
          <p:cNvPr id="3" name="Нижний колонтитул 2">
            <a:extLst>
              <a:ext uri="{FF2B5EF4-FFF2-40B4-BE49-F238E27FC236}">
                <a16:creationId xmlns:a16="http://schemas.microsoft.com/office/drawing/2014/main" id="{4208A1F2-C1F7-413B-0D61-306812EB12F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47C07E01-045D-424F-369C-5440E3A02E19}"/>
              </a:ext>
            </a:extLst>
          </p:cNvPr>
          <p:cNvSpPr>
            <a:spLocks noGrp="1"/>
          </p:cNvSpPr>
          <p:nvPr>
            <p:ph type="sldNum" sz="quarter" idx="12"/>
          </p:nvPr>
        </p:nvSpPr>
        <p:spPr/>
        <p:txBody>
          <a:bodyPr/>
          <a:lstStyle/>
          <a:p>
            <a:fld id="{70188E21-C069-4EA5-8B1F-97759B33093B}" type="slidenum">
              <a:rPr lang="ru-RU" smtClean="0"/>
              <a:t>‹#›</a:t>
            </a:fld>
            <a:endParaRPr lang="ru-RU"/>
          </a:p>
        </p:txBody>
      </p:sp>
    </p:spTree>
    <p:extLst>
      <p:ext uri="{BB962C8B-B14F-4D97-AF65-F5344CB8AC3E}">
        <p14:creationId xmlns:p14="http://schemas.microsoft.com/office/powerpoint/2010/main" val="2855301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759E94-C886-2F88-9527-76ADAC1A5AD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06CFF1C-213F-0963-5E8C-FBC83A1F26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5594496-1708-31EC-D3C0-C45D9DCAE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F0ED2F4-8739-91EA-17BB-10A6E8A414D0}"/>
              </a:ext>
            </a:extLst>
          </p:cNvPr>
          <p:cNvSpPr>
            <a:spLocks noGrp="1"/>
          </p:cNvSpPr>
          <p:nvPr>
            <p:ph type="dt" sz="half" idx="10"/>
          </p:nvPr>
        </p:nvSpPr>
        <p:spPr/>
        <p:txBody>
          <a:bodyPr/>
          <a:lstStyle/>
          <a:p>
            <a:fld id="{B99A7238-5A47-478F-9B1E-E14CF263C8F6}" type="datetimeFigureOut">
              <a:rPr lang="ru-RU" smtClean="0"/>
              <a:t>14.05.2024</a:t>
            </a:fld>
            <a:endParaRPr lang="ru-RU"/>
          </a:p>
        </p:txBody>
      </p:sp>
      <p:sp>
        <p:nvSpPr>
          <p:cNvPr id="6" name="Нижний колонтитул 5">
            <a:extLst>
              <a:ext uri="{FF2B5EF4-FFF2-40B4-BE49-F238E27FC236}">
                <a16:creationId xmlns:a16="http://schemas.microsoft.com/office/drawing/2014/main" id="{A86923D6-B982-7E02-AAC1-5C8F4652200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659E57C-7637-CDDC-EDAA-F27F02979BA0}"/>
              </a:ext>
            </a:extLst>
          </p:cNvPr>
          <p:cNvSpPr>
            <a:spLocks noGrp="1"/>
          </p:cNvSpPr>
          <p:nvPr>
            <p:ph type="sldNum" sz="quarter" idx="12"/>
          </p:nvPr>
        </p:nvSpPr>
        <p:spPr/>
        <p:txBody>
          <a:bodyPr/>
          <a:lstStyle/>
          <a:p>
            <a:fld id="{70188E21-C069-4EA5-8B1F-97759B33093B}" type="slidenum">
              <a:rPr lang="ru-RU" smtClean="0"/>
              <a:t>‹#›</a:t>
            </a:fld>
            <a:endParaRPr lang="ru-RU"/>
          </a:p>
        </p:txBody>
      </p:sp>
    </p:spTree>
    <p:extLst>
      <p:ext uri="{BB962C8B-B14F-4D97-AF65-F5344CB8AC3E}">
        <p14:creationId xmlns:p14="http://schemas.microsoft.com/office/powerpoint/2010/main" val="82109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4375E5-DC26-A026-F19E-86A4EC5D260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A0559F38-DBF8-4B16-763F-79FD239C29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F7BBF94-28C6-70D7-83D5-A4C208936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8788EB8-C78F-7247-9868-273D89FC275F}"/>
              </a:ext>
            </a:extLst>
          </p:cNvPr>
          <p:cNvSpPr>
            <a:spLocks noGrp="1"/>
          </p:cNvSpPr>
          <p:nvPr>
            <p:ph type="dt" sz="half" idx="10"/>
          </p:nvPr>
        </p:nvSpPr>
        <p:spPr/>
        <p:txBody>
          <a:bodyPr/>
          <a:lstStyle/>
          <a:p>
            <a:fld id="{B99A7238-5A47-478F-9B1E-E14CF263C8F6}" type="datetimeFigureOut">
              <a:rPr lang="ru-RU" smtClean="0"/>
              <a:t>14.05.2024</a:t>
            </a:fld>
            <a:endParaRPr lang="ru-RU"/>
          </a:p>
        </p:txBody>
      </p:sp>
      <p:sp>
        <p:nvSpPr>
          <p:cNvPr id="6" name="Нижний колонтитул 5">
            <a:extLst>
              <a:ext uri="{FF2B5EF4-FFF2-40B4-BE49-F238E27FC236}">
                <a16:creationId xmlns:a16="http://schemas.microsoft.com/office/drawing/2014/main" id="{9C836762-F720-F58F-848D-81659625B01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DD38239-BF2A-BCBA-263E-AF6D2655571A}"/>
              </a:ext>
            </a:extLst>
          </p:cNvPr>
          <p:cNvSpPr>
            <a:spLocks noGrp="1"/>
          </p:cNvSpPr>
          <p:nvPr>
            <p:ph type="sldNum" sz="quarter" idx="12"/>
          </p:nvPr>
        </p:nvSpPr>
        <p:spPr/>
        <p:txBody>
          <a:bodyPr/>
          <a:lstStyle/>
          <a:p>
            <a:fld id="{70188E21-C069-4EA5-8B1F-97759B33093B}" type="slidenum">
              <a:rPr lang="ru-RU" smtClean="0"/>
              <a:t>‹#›</a:t>
            </a:fld>
            <a:endParaRPr lang="ru-RU"/>
          </a:p>
        </p:txBody>
      </p:sp>
    </p:spTree>
    <p:extLst>
      <p:ext uri="{BB962C8B-B14F-4D97-AF65-F5344CB8AC3E}">
        <p14:creationId xmlns:p14="http://schemas.microsoft.com/office/powerpoint/2010/main" val="3673303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64F623-A2B3-8B27-A594-F8716EF546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9469BDB-8D55-9E4B-8B39-E5E87AA924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CAF26B3-C4E5-F880-1FDD-B0E0E37C24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A7238-5A47-478F-9B1E-E14CF263C8F6}" type="datetimeFigureOut">
              <a:rPr lang="ru-RU" smtClean="0"/>
              <a:t>14.05.2024</a:t>
            </a:fld>
            <a:endParaRPr lang="ru-RU"/>
          </a:p>
        </p:txBody>
      </p:sp>
      <p:sp>
        <p:nvSpPr>
          <p:cNvPr id="5" name="Нижний колонтитул 4">
            <a:extLst>
              <a:ext uri="{FF2B5EF4-FFF2-40B4-BE49-F238E27FC236}">
                <a16:creationId xmlns:a16="http://schemas.microsoft.com/office/drawing/2014/main" id="{CE8BFC50-6DB0-7240-1AA4-D6F9197C8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226A284-9A03-145D-70FF-C700B452F5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188E21-C069-4EA5-8B1F-97759B33093B}" type="slidenum">
              <a:rPr lang="ru-RU" smtClean="0"/>
              <a:t>‹#›</a:t>
            </a:fld>
            <a:endParaRPr lang="ru-RU"/>
          </a:p>
        </p:txBody>
      </p:sp>
    </p:spTree>
    <p:extLst>
      <p:ext uri="{BB962C8B-B14F-4D97-AF65-F5344CB8AC3E}">
        <p14:creationId xmlns:p14="http://schemas.microsoft.com/office/powerpoint/2010/main" val="3824775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7B7A50-9E78-CC12-0200-14ACB47A9442}"/>
              </a:ext>
            </a:extLst>
          </p:cNvPr>
          <p:cNvSpPr>
            <a:spLocks noGrp="1"/>
          </p:cNvSpPr>
          <p:nvPr>
            <p:ph type="ctrTitle"/>
          </p:nvPr>
        </p:nvSpPr>
        <p:spPr>
          <a:xfrm>
            <a:off x="2423409" y="2870200"/>
            <a:ext cx="9144000" cy="2387600"/>
          </a:xfrm>
        </p:spPr>
        <p:txBody>
          <a:bodyPr>
            <a:normAutofit/>
          </a:bodyPr>
          <a:lstStyle/>
          <a:p>
            <a:pPr algn="r"/>
            <a:r>
              <a:rPr lang="ru-RU" dirty="0">
                <a:solidFill>
                  <a:schemeClr val="accent6">
                    <a:lumMod val="60000"/>
                    <a:lumOff val="40000"/>
                  </a:schemeClr>
                </a:solidFill>
              </a:rPr>
              <a:t>Архитектура мобильных устройств</a:t>
            </a:r>
            <a:br>
              <a:rPr lang="ru-RU" dirty="0">
                <a:solidFill>
                  <a:schemeClr val="accent6">
                    <a:lumMod val="60000"/>
                    <a:lumOff val="40000"/>
                  </a:schemeClr>
                </a:solidFill>
              </a:rPr>
            </a:br>
            <a:r>
              <a:rPr lang="ru-RU" sz="2400" dirty="0">
                <a:solidFill>
                  <a:schemeClr val="accent6">
                    <a:lumMod val="60000"/>
                    <a:lumOff val="40000"/>
                  </a:schemeClr>
                </a:solidFill>
              </a:rPr>
              <a:t>Лев Снежко, 2 группа</a:t>
            </a:r>
          </a:p>
        </p:txBody>
      </p:sp>
      <p:sp>
        <p:nvSpPr>
          <p:cNvPr id="3" name="Подзаголовок 2">
            <a:extLst>
              <a:ext uri="{FF2B5EF4-FFF2-40B4-BE49-F238E27FC236}">
                <a16:creationId xmlns:a16="http://schemas.microsoft.com/office/drawing/2014/main" id="{D3E9918A-02A7-C40F-3C2D-590742F094DD}"/>
              </a:ext>
            </a:extLst>
          </p:cNvPr>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3590166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45B087-7EDC-5A0A-720B-E4F405EE8107}"/>
              </a:ext>
            </a:extLst>
          </p:cNvPr>
          <p:cNvSpPr>
            <a:spLocks noGrp="1"/>
          </p:cNvSpPr>
          <p:nvPr>
            <p:ph type="title"/>
          </p:nvPr>
        </p:nvSpPr>
        <p:spPr/>
        <p:txBody>
          <a:bodyPr/>
          <a:lstStyle/>
          <a:p>
            <a:endParaRPr lang="ru-RU" dirty="0"/>
          </a:p>
        </p:txBody>
      </p:sp>
      <p:sp>
        <p:nvSpPr>
          <p:cNvPr id="3" name="Текст 2">
            <a:extLst>
              <a:ext uri="{FF2B5EF4-FFF2-40B4-BE49-F238E27FC236}">
                <a16:creationId xmlns:a16="http://schemas.microsoft.com/office/drawing/2014/main" id="{74A0C3F5-2EE8-FA95-F3AF-36E4BE720A27}"/>
              </a:ext>
            </a:extLst>
          </p:cNvPr>
          <p:cNvSpPr>
            <a:spLocks noGrp="1"/>
          </p:cNvSpPr>
          <p:nvPr>
            <p:ph type="body" idx="1"/>
          </p:nvPr>
        </p:nvSpPr>
        <p:spPr/>
        <p:txBody>
          <a:bodyPr/>
          <a:lstStyle/>
          <a:p>
            <a:endParaRPr lang="ru-RU" dirty="0"/>
          </a:p>
        </p:txBody>
      </p:sp>
      <p:sp>
        <p:nvSpPr>
          <p:cNvPr id="4" name="Объект 3">
            <a:extLst>
              <a:ext uri="{FF2B5EF4-FFF2-40B4-BE49-F238E27FC236}">
                <a16:creationId xmlns:a16="http://schemas.microsoft.com/office/drawing/2014/main" id="{ABB995E4-22B9-8E1A-A8EA-E0F44F765FF0}"/>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EE5D8BAA-1099-E10D-D679-081D7F1A1520}"/>
              </a:ext>
            </a:extLst>
          </p:cNvPr>
          <p:cNvSpPr>
            <a:spLocks noGrp="1"/>
          </p:cNvSpPr>
          <p:nvPr>
            <p:ph type="body" sz="quarter" idx="3"/>
          </p:nvPr>
        </p:nvSpPr>
        <p:spPr/>
        <p:txBody>
          <a:bodyPr/>
          <a:lstStyle/>
          <a:p>
            <a:pPr algn="r"/>
            <a:r>
              <a:rPr lang="ru-RU" dirty="0">
                <a:solidFill>
                  <a:schemeClr val="accent6">
                    <a:lumMod val="60000"/>
                    <a:lumOff val="40000"/>
                  </a:schemeClr>
                </a:solidFill>
              </a:rPr>
              <a:t>Регистры</a:t>
            </a:r>
          </a:p>
        </p:txBody>
      </p:sp>
      <p:sp>
        <p:nvSpPr>
          <p:cNvPr id="6" name="Объект 5">
            <a:extLst>
              <a:ext uri="{FF2B5EF4-FFF2-40B4-BE49-F238E27FC236}">
                <a16:creationId xmlns:a16="http://schemas.microsoft.com/office/drawing/2014/main" id="{3B3FFC27-A235-5391-16AA-D4319C5E7C7E}"/>
              </a:ext>
            </a:extLst>
          </p:cNvPr>
          <p:cNvSpPr>
            <a:spLocks noGrp="1"/>
          </p:cNvSpPr>
          <p:nvPr>
            <p:ph sz="quarter" idx="4"/>
          </p:nvPr>
        </p:nvSpPr>
        <p:spPr/>
        <p:txBody>
          <a:bodyPr/>
          <a:lstStyle/>
          <a:p>
            <a:r>
              <a:rPr lang="ru-RU" dirty="0">
                <a:solidFill>
                  <a:schemeClr val="accent6">
                    <a:lumMod val="60000"/>
                    <a:lumOff val="40000"/>
                  </a:schemeClr>
                </a:solidFill>
              </a:rPr>
              <a:t>Процессор </a:t>
            </a:r>
            <a:r>
              <a:rPr lang="en-US" dirty="0">
                <a:solidFill>
                  <a:schemeClr val="accent6">
                    <a:lumMod val="60000"/>
                    <a:lumOff val="40000"/>
                  </a:schemeClr>
                </a:solidFill>
              </a:rPr>
              <a:t>ARM </a:t>
            </a:r>
            <a:r>
              <a:rPr lang="ru-RU" dirty="0">
                <a:solidFill>
                  <a:schemeClr val="accent6">
                    <a:lumMod val="60000"/>
                    <a:lumOff val="40000"/>
                  </a:schemeClr>
                </a:solidFill>
              </a:rPr>
              <a:t>имеет 31 регистр общего назначения</a:t>
            </a:r>
          </a:p>
          <a:p>
            <a:r>
              <a:rPr lang="ru-RU" dirty="0">
                <a:solidFill>
                  <a:schemeClr val="accent6">
                    <a:lumMod val="60000"/>
                    <a:lumOff val="40000"/>
                  </a:schemeClr>
                </a:solidFill>
              </a:rPr>
              <a:t>В зависимости от режима работы пользователь имеет доступ только к некоторым из них</a:t>
            </a:r>
          </a:p>
          <a:p>
            <a:r>
              <a:rPr lang="ru-RU" dirty="0">
                <a:solidFill>
                  <a:schemeClr val="accent6">
                    <a:lumMod val="60000"/>
                    <a:lumOff val="40000"/>
                  </a:schemeClr>
                </a:solidFill>
              </a:rPr>
              <a:t>Обычно разработчику доступны 17 регистров</a:t>
            </a:r>
          </a:p>
        </p:txBody>
      </p:sp>
      <p:sp>
        <p:nvSpPr>
          <p:cNvPr id="7" name="Заголовок 1">
            <a:extLst>
              <a:ext uri="{FF2B5EF4-FFF2-40B4-BE49-F238E27FC236}">
                <a16:creationId xmlns:a16="http://schemas.microsoft.com/office/drawing/2014/main" id="{5872F248-A515-AC67-2AAA-007B3E495AC1}"/>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solidFill>
                  <a:schemeClr val="accent6">
                    <a:lumMod val="60000"/>
                    <a:lumOff val="40000"/>
                  </a:schemeClr>
                </a:solidFill>
              </a:rPr>
              <a:t>ARM</a:t>
            </a:r>
            <a:endParaRPr lang="ru-RU" dirty="0">
              <a:solidFill>
                <a:schemeClr val="accent6">
                  <a:lumMod val="60000"/>
                  <a:lumOff val="40000"/>
                </a:schemeClr>
              </a:solidFill>
            </a:endParaRPr>
          </a:p>
        </p:txBody>
      </p:sp>
    </p:spTree>
    <p:extLst>
      <p:ext uri="{BB962C8B-B14F-4D97-AF65-F5344CB8AC3E}">
        <p14:creationId xmlns:p14="http://schemas.microsoft.com/office/powerpoint/2010/main" val="3057921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30019A-37E1-6117-E42D-E136DEC0BBE2}"/>
              </a:ext>
            </a:extLst>
          </p:cNvPr>
          <p:cNvSpPr>
            <a:spLocks noGrp="1"/>
          </p:cNvSpPr>
          <p:nvPr>
            <p:ph type="title"/>
          </p:nvPr>
        </p:nvSpPr>
        <p:spPr/>
        <p:txBody>
          <a:bodyPr/>
          <a:lstStyle/>
          <a:p>
            <a:pPr algn="r"/>
            <a:r>
              <a:rPr lang="en-US" dirty="0">
                <a:solidFill>
                  <a:schemeClr val="accent6">
                    <a:lumMod val="60000"/>
                    <a:lumOff val="40000"/>
                  </a:schemeClr>
                </a:solidFill>
              </a:rPr>
              <a:t>ARM</a:t>
            </a:r>
            <a:endParaRPr lang="ru-RU" dirty="0">
              <a:solidFill>
                <a:schemeClr val="accent6">
                  <a:lumMod val="60000"/>
                  <a:lumOff val="40000"/>
                </a:schemeClr>
              </a:solidFill>
            </a:endParaRPr>
          </a:p>
        </p:txBody>
      </p:sp>
      <p:sp>
        <p:nvSpPr>
          <p:cNvPr id="3" name="Текст 2">
            <a:extLst>
              <a:ext uri="{FF2B5EF4-FFF2-40B4-BE49-F238E27FC236}">
                <a16:creationId xmlns:a16="http://schemas.microsoft.com/office/drawing/2014/main" id="{2AC7BAD5-73D7-9A17-A848-7C62EC2664C0}"/>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19731AA5-FFA8-BAFA-82CC-0CE7AA946D64}"/>
              </a:ext>
            </a:extLst>
          </p:cNvPr>
          <p:cNvSpPr>
            <a:spLocks noGrp="1"/>
          </p:cNvSpPr>
          <p:nvPr>
            <p:ph sz="half" idx="2"/>
          </p:nvPr>
        </p:nvSpPr>
        <p:spPr/>
        <p:txBody>
          <a:bodyPr>
            <a:normAutofit fontScale="85000" lnSpcReduction="10000"/>
          </a:bodyPr>
          <a:lstStyle/>
          <a:p>
            <a:endParaRPr lang="ru-RU"/>
          </a:p>
        </p:txBody>
      </p:sp>
      <p:sp>
        <p:nvSpPr>
          <p:cNvPr id="5" name="Текст 4">
            <a:extLst>
              <a:ext uri="{FF2B5EF4-FFF2-40B4-BE49-F238E27FC236}">
                <a16:creationId xmlns:a16="http://schemas.microsoft.com/office/drawing/2014/main" id="{9A19C612-8CA8-753E-F478-769B490DB968}"/>
              </a:ext>
            </a:extLst>
          </p:cNvPr>
          <p:cNvSpPr>
            <a:spLocks noGrp="1"/>
          </p:cNvSpPr>
          <p:nvPr>
            <p:ph type="body" sz="quarter" idx="3"/>
          </p:nvPr>
        </p:nvSpPr>
        <p:spPr/>
        <p:txBody>
          <a:bodyPr/>
          <a:lstStyle/>
          <a:p>
            <a:r>
              <a:rPr lang="ru-RU" dirty="0">
                <a:solidFill>
                  <a:schemeClr val="accent6">
                    <a:lumMod val="60000"/>
                    <a:lumOff val="40000"/>
                  </a:schemeClr>
                </a:solidFill>
              </a:rPr>
              <a:t>Регистры</a:t>
            </a:r>
          </a:p>
        </p:txBody>
      </p:sp>
      <p:sp>
        <p:nvSpPr>
          <p:cNvPr id="6" name="Объект 5">
            <a:extLst>
              <a:ext uri="{FF2B5EF4-FFF2-40B4-BE49-F238E27FC236}">
                <a16:creationId xmlns:a16="http://schemas.microsoft.com/office/drawing/2014/main" id="{32D3BCA8-D5CD-8B54-2775-43A9FCAC0ADC}"/>
              </a:ext>
            </a:extLst>
          </p:cNvPr>
          <p:cNvSpPr>
            <a:spLocks noGrp="1"/>
          </p:cNvSpPr>
          <p:nvPr>
            <p:ph sz="quarter" idx="4"/>
          </p:nvPr>
        </p:nvSpPr>
        <p:spPr/>
        <p:txBody>
          <a:bodyPr>
            <a:normAutofit fontScale="85000" lnSpcReduction="10000"/>
          </a:bodyPr>
          <a:lstStyle/>
          <a:p>
            <a:r>
              <a:rPr lang="en-US" dirty="0">
                <a:solidFill>
                  <a:schemeClr val="accent6">
                    <a:lumMod val="60000"/>
                    <a:lumOff val="40000"/>
                  </a:schemeClr>
                </a:solidFill>
              </a:rPr>
              <a:t>R0-R12 – </a:t>
            </a:r>
            <a:r>
              <a:rPr lang="ru-RU" dirty="0">
                <a:solidFill>
                  <a:schemeClr val="accent6">
                    <a:lumMod val="60000"/>
                    <a:lumOff val="40000"/>
                  </a:schemeClr>
                </a:solidFill>
              </a:rPr>
              <a:t>регистры общего назначения</a:t>
            </a:r>
          </a:p>
          <a:p>
            <a:r>
              <a:rPr lang="en-US" dirty="0">
                <a:solidFill>
                  <a:schemeClr val="accent6">
                    <a:lumMod val="60000"/>
                    <a:lumOff val="40000"/>
                  </a:schemeClr>
                </a:solidFill>
              </a:rPr>
              <a:t>R13 – Stack Pointer</a:t>
            </a:r>
          </a:p>
          <a:p>
            <a:r>
              <a:rPr lang="en-US" dirty="0">
                <a:solidFill>
                  <a:schemeClr val="accent6">
                    <a:lumMod val="60000"/>
                    <a:lumOff val="40000"/>
                  </a:schemeClr>
                </a:solidFill>
              </a:rPr>
              <a:t>R14 – Link Register</a:t>
            </a:r>
          </a:p>
          <a:p>
            <a:r>
              <a:rPr lang="en-US" dirty="0">
                <a:solidFill>
                  <a:schemeClr val="accent6">
                    <a:lumMod val="60000"/>
                    <a:lumOff val="40000"/>
                  </a:schemeClr>
                </a:solidFill>
              </a:rPr>
              <a:t>R15 – Program Counter</a:t>
            </a:r>
          </a:p>
          <a:p>
            <a:r>
              <a:rPr lang="en-US" dirty="0">
                <a:solidFill>
                  <a:schemeClr val="accent6">
                    <a:lumMod val="60000"/>
                    <a:lumOff val="40000"/>
                  </a:schemeClr>
                </a:solidFill>
              </a:rPr>
              <a:t>CPSR – Current Program Status Register</a:t>
            </a:r>
          </a:p>
          <a:p>
            <a:r>
              <a:rPr lang="en-US" dirty="0">
                <a:solidFill>
                  <a:schemeClr val="accent6">
                    <a:lumMod val="60000"/>
                    <a:lumOff val="40000"/>
                  </a:schemeClr>
                </a:solidFill>
              </a:rPr>
              <a:t>SPSR – Saved Program Status Register (</a:t>
            </a:r>
            <a:r>
              <a:rPr lang="ru-RU" dirty="0">
                <a:solidFill>
                  <a:schemeClr val="accent6">
                    <a:lumMod val="60000"/>
                    <a:lumOff val="40000"/>
                  </a:schemeClr>
                </a:solidFill>
              </a:rPr>
              <a:t>доступен во всех режимах кроме </a:t>
            </a:r>
            <a:r>
              <a:rPr lang="en-US" dirty="0">
                <a:solidFill>
                  <a:schemeClr val="accent6">
                    <a:lumMod val="60000"/>
                    <a:lumOff val="40000"/>
                  </a:schemeClr>
                </a:solidFill>
              </a:rPr>
              <a:t>User mode, System mode)</a:t>
            </a:r>
            <a:endParaRPr lang="ru-RU" dirty="0">
              <a:solidFill>
                <a:schemeClr val="accent6">
                  <a:lumMod val="60000"/>
                  <a:lumOff val="40000"/>
                </a:schemeClr>
              </a:solidFill>
            </a:endParaRPr>
          </a:p>
        </p:txBody>
      </p:sp>
      <p:pic>
        <p:nvPicPr>
          <p:cNvPr id="8" name="Рисунок 7">
            <a:extLst>
              <a:ext uri="{FF2B5EF4-FFF2-40B4-BE49-F238E27FC236}">
                <a16:creationId xmlns:a16="http://schemas.microsoft.com/office/drawing/2014/main" id="{FB474ACB-360D-B38E-A2F9-EB2B34BCBC4D}"/>
              </a:ext>
            </a:extLst>
          </p:cNvPr>
          <p:cNvPicPr>
            <a:picLocks noChangeAspect="1"/>
          </p:cNvPicPr>
          <p:nvPr/>
        </p:nvPicPr>
        <p:blipFill>
          <a:blip r:embed="rId2"/>
          <a:stretch>
            <a:fillRect/>
          </a:stretch>
        </p:blipFill>
        <p:spPr>
          <a:xfrm>
            <a:off x="1189831" y="902017"/>
            <a:ext cx="4457700" cy="5419725"/>
          </a:xfrm>
          <a:prstGeom prst="rect">
            <a:avLst/>
          </a:prstGeom>
        </p:spPr>
      </p:pic>
    </p:spTree>
    <p:extLst>
      <p:ext uri="{BB962C8B-B14F-4D97-AF65-F5344CB8AC3E}">
        <p14:creationId xmlns:p14="http://schemas.microsoft.com/office/powerpoint/2010/main" val="117132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6851AA-323C-CFB4-24F9-3D8664704625}"/>
              </a:ext>
            </a:extLst>
          </p:cNvPr>
          <p:cNvSpPr>
            <a:spLocks noGrp="1"/>
          </p:cNvSpPr>
          <p:nvPr>
            <p:ph type="title"/>
          </p:nvPr>
        </p:nvSpPr>
        <p:spPr/>
        <p:txBody>
          <a:bodyPr/>
          <a:lstStyle/>
          <a:p>
            <a:pPr algn="r"/>
            <a:r>
              <a:rPr lang="en-US" dirty="0">
                <a:solidFill>
                  <a:schemeClr val="accent6">
                    <a:lumMod val="60000"/>
                    <a:lumOff val="40000"/>
                  </a:schemeClr>
                </a:solidFill>
              </a:rPr>
              <a:t>ARM</a:t>
            </a:r>
            <a:endParaRPr lang="ru-RU" dirty="0">
              <a:solidFill>
                <a:schemeClr val="accent6">
                  <a:lumMod val="60000"/>
                  <a:lumOff val="40000"/>
                </a:schemeClr>
              </a:solidFill>
            </a:endParaRPr>
          </a:p>
        </p:txBody>
      </p:sp>
      <p:sp>
        <p:nvSpPr>
          <p:cNvPr id="3" name="Текст 2">
            <a:extLst>
              <a:ext uri="{FF2B5EF4-FFF2-40B4-BE49-F238E27FC236}">
                <a16:creationId xmlns:a16="http://schemas.microsoft.com/office/drawing/2014/main" id="{7EC537BE-6537-EDCA-EEDE-CE1B03B8773F}"/>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911DCF16-D10F-F049-AEBF-8E5F72D839CB}"/>
              </a:ext>
            </a:extLst>
          </p:cNvPr>
          <p:cNvSpPr>
            <a:spLocks noGrp="1"/>
          </p:cNvSpPr>
          <p:nvPr>
            <p:ph sz="half" idx="2"/>
          </p:nvPr>
        </p:nvSpPr>
        <p:spPr/>
        <p:txBody>
          <a:bodyPr/>
          <a:lstStyle/>
          <a:p>
            <a:endParaRPr lang="ru-RU" dirty="0"/>
          </a:p>
        </p:txBody>
      </p:sp>
      <p:sp>
        <p:nvSpPr>
          <p:cNvPr id="5" name="Текст 4">
            <a:extLst>
              <a:ext uri="{FF2B5EF4-FFF2-40B4-BE49-F238E27FC236}">
                <a16:creationId xmlns:a16="http://schemas.microsoft.com/office/drawing/2014/main" id="{035F0C87-BC93-72E5-0B2B-875C658A9B9B}"/>
              </a:ext>
            </a:extLst>
          </p:cNvPr>
          <p:cNvSpPr>
            <a:spLocks noGrp="1"/>
          </p:cNvSpPr>
          <p:nvPr>
            <p:ph type="body" sz="quarter" idx="3"/>
          </p:nvPr>
        </p:nvSpPr>
        <p:spPr/>
        <p:txBody>
          <a:bodyPr/>
          <a:lstStyle/>
          <a:p>
            <a:pPr algn="r"/>
            <a:r>
              <a:rPr lang="ru-RU" dirty="0">
                <a:solidFill>
                  <a:schemeClr val="accent6">
                    <a:lumMod val="60000"/>
                    <a:lumOff val="40000"/>
                  </a:schemeClr>
                </a:solidFill>
              </a:rPr>
              <a:t>ОС, поддерживающие </a:t>
            </a:r>
            <a:r>
              <a:rPr lang="en-US" dirty="0">
                <a:solidFill>
                  <a:schemeClr val="accent6">
                    <a:lumMod val="60000"/>
                    <a:lumOff val="40000"/>
                  </a:schemeClr>
                </a:solidFill>
              </a:rPr>
              <a:t>ARM</a:t>
            </a:r>
            <a:endParaRPr lang="ru-RU" dirty="0">
              <a:solidFill>
                <a:schemeClr val="accent6">
                  <a:lumMod val="60000"/>
                  <a:lumOff val="40000"/>
                </a:schemeClr>
              </a:solidFill>
            </a:endParaRPr>
          </a:p>
        </p:txBody>
      </p:sp>
      <p:sp>
        <p:nvSpPr>
          <p:cNvPr id="6" name="Объект 5">
            <a:extLst>
              <a:ext uri="{FF2B5EF4-FFF2-40B4-BE49-F238E27FC236}">
                <a16:creationId xmlns:a16="http://schemas.microsoft.com/office/drawing/2014/main" id="{C4D48955-A12B-FF55-94FE-C7F7FF21F40F}"/>
              </a:ext>
            </a:extLst>
          </p:cNvPr>
          <p:cNvSpPr>
            <a:spLocks noGrp="1"/>
          </p:cNvSpPr>
          <p:nvPr>
            <p:ph sz="quarter" idx="4"/>
          </p:nvPr>
        </p:nvSpPr>
        <p:spPr/>
        <p:txBody>
          <a:bodyPr/>
          <a:lstStyle/>
          <a:p>
            <a:endParaRPr lang="ru-RU"/>
          </a:p>
        </p:txBody>
      </p:sp>
      <p:pic>
        <p:nvPicPr>
          <p:cNvPr id="1026" name="Picture 2" descr="Linux — Википедия">
            <a:extLst>
              <a:ext uri="{FF2B5EF4-FFF2-40B4-BE49-F238E27FC236}">
                <a16:creationId xmlns:a16="http://schemas.microsoft.com/office/drawing/2014/main" id="{2452E81D-F4DE-FEC6-F70B-E5B55F4A0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7061" y="2746750"/>
            <a:ext cx="1745151" cy="20677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1EE4270-0429-48AD-F20A-13057618B1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2644" y="3780629"/>
            <a:ext cx="2377049" cy="27896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refox OS — Википедия">
            <a:extLst>
              <a:ext uri="{FF2B5EF4-FFF2-40B4-BE49-F238E27FC236}">
                <a16:creationId xmlns:a16="http://schemas.microsoft.com/office/drawing/2014/main" id="{CF93A07C-CF4B-016D-6EF5-B5E19CEFA7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86" y="4111982"/>
            <a:ext cx="2519227" cy="238089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e Trekstor WinPhone 5.0 is the better of two new Windows Phones and will  likely appeal to businesses - NotebookCheck.net News">
            <a:extLst>
              <a:ext uri="{FF2B5EF4-FFF2-40B4-BE49-F238E27FC236}">
                <a16:creationId xmlns:a16="http://schemas.microsoft.com/office/drawing/2014/main" id="{4EB8EC7D-CF98-B2F3-B9F3-6A0819AAE3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0763" y="2300068"/>
            <a:ext cx="3216812" cy="178725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os Logo png images | PNGWing">
            <a:extLst>
              <a:ext uri="{FF2B5EF4-FFF2-40B4-BE49-F238E27FC236}">
                <a16:creationId xmlns:a16="http://schemas.microsoft.com/office/drawing/2014/main" id="{E6208B09-850C-9345-50A9-F1EF512B4A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0296" y="4292333"/>
            <a:ext cx="2318728" cy="2318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755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0C4EB3-BA49-BF32-9B29-A9FDD8468895}"/>
              </a:ext>
            </a:extLst>
          </p:cNvPr>
          <p:cNvSpPr>
            <a:spLocks noGrp="1"/>
          </p:cNvSpPr>
          <p:nvPr>
            <p:ph type="title"/>
          </p:nvPr>
        </p:nvSpPr>
        <p:spPr/>
        <p:txBody>
          <a:bodyPr/>
          <a:lstStyle/>
          <a:p>
            <a:pPr algn="r"/>
            <a:r>
              <a:rPr lang="en-US" dirty="0">
                <a:solidFill>
                  <a:schemeClr val="accent6">
                    <a:lumMod val="60000"/>
                    <a:lumOff val="40000"/>
                  </a:schemeClr>
                </a:solidFill>
              </a:rPr>
              <a:t>LPDDR</a:t>
            </a:r>
            <a:endParaRPr lang="ru-RU" dirty="0">
              <a:solidFill>
                <a:schemeClr val="accent6">
                  <a:lumMod val="60000"/>
                  <a:lumOff val="40000"/>
                </a:schemeClr>
              </a:solidFill>
            </a:endParaRPr>
          </a:p>
        </p:txBody>
      </p:sp>
      <p:sp>
        <p:nvSpPr>
          <p:cNvPr id="3" name="Текст 2">
            <a:extLst>
              <a:ext uri="{FF2B5EF4-FFF2-40B4-BE49-F238E27FC236}">
                <a16:creationId xmlns:a16="http://schemas.microsoft.com/office/drawing/2014/main" id="{1A0519E9-ADDF-6E2C-B132-D93362C29324}"/>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639280AD-2A46-E86D-BD33-63CC59EBB9CE}"/>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0BC30122-882F-70BC-1FA3-FD997836FCCA}"/>
              </a:ext>
            </a:extLst>
          </p:cNvPr>
          <p:cNvSpPr>
            <a:spLocks noGrp="1"/>
          </p:cNvSpPr>
          <p:nvPr>
            <p:ph type="body" sz="quarter" idx="3"/>
          </p:nvPr>
        </p:nvSpPr>
        <p:spPr/>
        <p:txBody>
          <a:bodyPr/>
          <a:lstStyle/>
          <a:p>
            <a:r>
              <a:rPr lang="ru-RU" dirty="0">
                <a:solidFill>
                  <a:schemeClr val="accent6">
                    <a:lumMod val="60000"/>
                    <a:lumOff val="40000"/>
                  </a:schemeClr>
                </a:solidFill>
              </a:rPr>
              <a:t>Что это такое?</a:t>
            </a:r>
          </a:p>
        </p:txBody>
      </p:sp>
      <p:sp>
        <p:nvSpPr>
          <p:cNvPr id="6" name="Объект 5">
            <a:extLst>
              <a:ext uri="{FF2B5EF4-FFF2-40B4-BE49-F238E27FC236}">
                <a16:creationId xmlns:a16="http://schemas.microsoft.com/office/drawing/2014/main" id="{7D4656F5-A5AE-B4AD-1BC1-544DED40F05E}"/>
              </a:ext>
            </a:extLst>
          </p:cNvPr>
          <p:cNvSpPr>
            <a:spLocks noGrp="1"/>
          </p:cNvSpPr>
          <p:nvPr>
            <p:ph sz="quarter" idx="4"/>
          </p:nvPr>
        </p:nvSpPr>
        <p:spPr/>
        <p:txBody>
          <a:bodyPr/>
          <a:lstStyle/>
          <a:p>
            <a:r>
              <a:rPr lang="en-US" dirty="0">
                <a:solidFill>
                  <a:schemeClr val="accent6">
                    <a:lumMod val="60000"/>
                    <a:lumOff val="40000"/>
                  </a:schemeClr>
                </a:solidFill>
              </a:rPr>
              <a:t>Low Power DDR</a:t>
            </a:r>
            <a:r>
              <a:rPr lang="ru-RU" dirty="0">
                <a:solidFill>
                  <a:schemeClr val="accent6">
                    <a:lumMod val="60000"/>
                    <a:lumOff val="40000"/>
                  </a:schemeClr>
                </a:solidFill>
              </a:rPr>
              <a:t> -</a:t>
            </a:r>
            <a:r>
              <a:rPr lang="en-US" dirty="0">
                <a:solidFill>
                  <a:schemeClr val="accent6">
                    <a:lumMod val="60000"/>
                    <a:lumOff val="40000"/>
                  </a:schemeClr>
                </a:solidFill>
              </a:rPr>
              <a:t> </a:t>
            </a:r>
            <a:r>
              <a:rPr lang="ru-RU" dirty="0">
                <a:solidFill>
                  <a:schemeClr val="accent6">
                    <a:lumMod val="60000"/>
                    <a:lumOff val="40000"/>
                  </a:schemeClr>
                </a:solidFill>
              </a:rPr>
              <a:t>модификация </a:t>
            </a:r>
            <a:r>
              <a:rPr lang="en-US" dirty="0">
                <a:solidFill>
                  <a:schemeClr val="accent6">
                    <a:lumMod val="60000"/>
                    <a:lumOff val="40000"/>
                  </a:schemeClr>
                </a:solidFill>
              </a:rPr>
              <a:t>DDR SDRAM </a:t>
            </a:r>
            <a:r>
              <a:rPr lang="ru-RU" dirty="0">
                <a:solidFill>
                  <a:schemeClr val="accent6">
                    <a:lumMod val="60000"/>
                    <a:lumOff val="40000"/>
                  </a:schemeClr>
                </a:solidFill>
              </a:rPr>
              <a:t>со сниженным энергопотреблением</a:t>
            </a:r>
          </a:p>
        </p:txBody>
      </p:sp>
    </p:spTree>
    <p:extLst>
      <p:ext uri="{BB962C8B-B14F-4D97-AF65-F5344CB8AC3E}">
        <p14:creationId xmlns:p14="http://schemas.microsoft.com/office/powerpoint/2010/main" val="460838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200EF2-A54B-3E63-7015-10BDB094A92E}"/>
              </a:ext>
            </a:extLst>
          </p:cNvPr>
          <p:cNvSpPr>
            <a:spLocks noGrp="1"/>
          </p:cNvSpPr>
          <p:nvPr>
            <p:ph type="title"/>
          </p:nvPr>
        </p:nvSpPr>
        <p:spPr/>
        <p:txBody>
          <a:bodyPr/>
          <a:lstStyle/>
          <a:p>
            <a:endParaRPr lang="ru-RU" dirty="0"/>
          </a:p>
        </p:txBody>
      </p:sp>
      <p:sp>
        <p:nvSpPr>
          <p:cNvPr id="3" name="Текст 2">
            <a:extLst>
              <a:ext uri="{FF2B5EF4-FFF2-40B4-BE49-F238E27FC236}">
                <a16:creationId xmlns:a16="http://schemas.microsoft.com/office/drawing/2014/main" id="{176605E4-4984-A92C-6DDC-C3E4B529D5D5}"/>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834B2857-3C09-E927-B6F6-B2747E5FCEB4}"/>
              </a:ext>
            </a:extLst>
          </p:cNvPr>
          <p:cNvSpPr>
            <a:spLocks noGrp="1"/>
          </p:cNvSpPr>
          <p:nvPr>
            <p:ph sz="half" idx="2"/>
          </p:nvPr>
        </p:nvSpPr>
        <p:spPr/>
        <p:txBody>
          <a:bodyPr>
            <a:normAutofit lnSpcReduction="10000"/>
          </a:bodyPr>
          <a:lstStyle/>
          <a:p>
            <a:endParaRPr lang="ru-RU" dirty="0"/>
          </a:p>
        </p:txBody>
      </p:sp>
      <p:sp>
        <p:nvSpPr>
          <p:cNvPr id="5" name="Текст 4">
            <a:extLst>
              <a:ext uri="{FF2B5EF4-FFF2-40B4-BE49-F238E27FC236}">
                <a16:creationId xmlns:a16="http://schemas.microsoft.com/office/drawing/2014/main" id="{E9025FCD-2AA2-640B-6B30-2571F2EDDEFF}"/>
              </a:ext>
            </a:extLst>
          </p:cNvPr>
          <p:cNvSpPr>
            <a:spLocks noGrp="1"/>
          </p:cNvSpPr>
          <p:nvPr>
            <p:ph type="body" sz="quarter" idx="3"/>
          </p:nvPr>
        </p:nvSpPr>
        <p:spPr/>
        <p:txBody>
          <a:bodyPr/>
          <a:lstStyle/>
          <a:p>
            <a:pPr algn="r"/>
            <a:r>
              <a:rPr lang="ru-RU" dirty="0">
                <a:solidFill>
                  <a:schemeClr val="accent6">
                    <a:lumMod val="60000"/>
                    <a:lumOff val="40000"/>
                  </a:schemeClr>
                </a:solidFill>
              </a:rPr>
              <a:t>Особенности</a:t>
            </a:r>
            <a:r>
              <a:rPr lang="en-US" dirty="0">
                <a:solidFill>
                  <a:schemeClr val="accent6">
                    <a:lumMod val="60000"/>
                    <a:lumOff val="40000"/>
                  </a:schemeClr>
                </a:solidFill>
              </a:rPr>
              <a:t>:</a:t>
            </a:r>
            <a:endParaRPr lang="ru-RU" dirty="0">
              <a:solidFill>
                <a:schemeClr val="accent6">
                  <a:lumMod val="60000"/>
                  <a:lumOff val="40000"/>
                </a:schemeClr>
              </a:solidFill>
            </a:endParaRPr>
          </a:p>
        </p:txBody>
      </p:sp>
      <p:sp>
        <p:nvSpPr>
          <p:cNvPr id="6" name="Объект 5">
            <a:extLst>
              <a:ext uri="{FF2B5EF4-FFF2-40B4-BE49-F238E27FC236}">
                <a16:creationId xmlns:a16="http://schemas.microsoft.com/office/drawing/2014/main" id="{374088B5-E4EC-9999-FBC3-5F0B78E6B3AA}"/>
              </a:ext>
            </a:extLst>
          </p:cNvPr>
          <p:cNvSpPr>
            <a:spLocks noGrp="1"/>
          </p:cNvSpPr>
          <p:nvPr>
            <p:ph sz="quarter" idx="4"/>
          </p:nvPr>
        </p:nvSpPr>
        <p:spPr/>
        <p:txBody>
          <a:bodyPr>
            <a:normAutofit lnSpcReduction="10000"/>
          </a:bodyPr>
          <a:lstStyle/>
          <a:p>
            <a:pPr marL="0" indent="0">
              <a:buNone/>
            </a:pPr>
            <a:r>
              <a:rPr lang="ru-RU" dirty="0">
                <a:solidFill>
                  <a:schemeClr val="accent6">
                    <a:lumMod val="60000"/>
                    <a:lumOff val="40000"/>
                  </a:schemeClr>
                </a:solidFill>
              </a:rPr>
              <a:t>Важнейшее отличие от </a:t>
            </a:r>
            <a:r>
              <a:rPr lang="en-US" dirty="0">
                <a:solidFill>
                  <a:schemeClr val="accent6">
                    <a:lumMod val="60000"/>
                    <a:lumOff val="40000"/>
                  </a:schemeClr>
                </a:solidFill>
              </a:rPr>
              <a:t>DDR – </a:t>
            </a:r>
            <a:r>
              <a:rPr lang="ru-RU" dirty="0">
                <a:solidFill>
                  <a:schemeClr val="accent6">
                    <a:lumMod val="60000"/>
                    <a:lumOff val="40000"/>
                  </a:schemeClr>
                </a:solidFill>
              </a:rPr>
              <a:t>сниженное напряжение с 2.5В до 1.8В (</a:t>
            </a:r>
            <a:r>
              <a:rPr lang="en-US" dirty="0">
                <a:solidFill>
                  <a:schemeClr val="accent6">
                    <a:lumMod val="60000"/>
                    <a:lumOff val="40000"/>
                  </a:schemeClr>
                </a:solidFill>
              </a:rPr>
              <a:t>LPDDRv1)</a:t>
            </a:r>
          </a:p>
          <a:p>
            <a:pPr marL="0" indent="0">
              <a:buNone/>
            </a:pPr>
            <a:r>
              <a:rPr lang="ru-RU" dirty="0">
                <a:solidFill>
                  <a:schemeClr val="accent6">
                    <a:lumMod val="60000"/>
                    <a:lumOff val="40000"/>
                  </a:schemeClr>
                </a:solidFill>
              </a:rPr>
              <a:t>Экономия энергии достигается за счёт:</a:t>
            </a:r>
          </a:p>
          <a:p>
            <a:pPr lvl="1"/>
            <a:r>
              <a:rPr lang="ru-RU" dirty="0">
                <a:solidFill>
                  <a:schemeClr val="accent6">
                    <a:lumMod val="60000"/>
                    <a:lumOff val="40000"/>
                  </a:schemeClr>
                </a:solidFill>
              </a:rPr>
              <a:t>Увеличения времени обновления данных при низкой температуре</a:t>
            </a:r>
          </a:p>
          <a:p>
            <a:pPr lvl="1"/>
            <a:r>
              <a:rPr lang="ru-RU" dirty="0">
                <a:solidFill>
                  <a:schemeClr val="accent6">
                    <a:lumMod val="60000"/>
                    <a:lumOff val="40000"/>
                  </a:schemeClr>
                </a:solidFill>
              </a:rPr>
              <a:t>Добавления режима «глубокого сна» (</a:t>
            </a:r>
            <a:r>
              <a:rPr lang="en-US" dirty="0">
                <a:solidFill>
                  <a:schemeClr val="accent6">
                    <a:lumMod val="60000"/>
                    <a:lumOff val="40000"/>
                  </a:schemeClr>
                </a:solidFill>
              </a:rPr>
              <a:t>Deep Power Down)</a:t>
            </a:r>
            <a:endParaRPr lang="ru-RU" dirty="0">
              <a:solidFill>
                <a:schemeClr val="accent6">
                  <a:lumMod val="60000"/>
                  <a:lumOff val="40000"/>
                </a:schemeClr>
              </a:solidFill>
            </a:endParaRPr>
          </a:p>
        </p:txBody>
      </p:sp>
      <p:sp>
        <p:nvSpPr>
          <p:cNvPr id="7" name="Заголовок 1">
            <a:extLst>
              <a:ext uri="{FF2B5EF4-FFF2-40B4-BE49-F238E27FC236}">
                <a16:creationId xmlns:a16="http://schemas.microsoft.com/office/drawing/2014/main" id="{82411336-3540-7F0E-921D-0BDF7B9D7BA0}"/>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dirty="0">
                <a:solidFill>
                  <a:schemeClr val="accent6">
                    <a:lumMod val="60000"/>
                    <a:lumOff val="40000"/>
                  </a:schemeClr>
                </a:solidFill>
              </a:rPr>
              <a:t>LPDDR</a:t>
            </a:r>
            <a:endParaRPr lang="ru-RU" dirty="0">
              <a:solidFill>
                <a:schemeClr val="accent6">
                  <a:lumMod val="60000"/>
                  <a:lumOff val="40000"/>
                </a:schemeClr>
              </a:solidFill>
            </a:endParaRPr>
          </a:p>
        </p:txBody>
      </p:sp>
    </p:spTree>
    <p:extLst>
      <p:ext uri="{BB962C8B-B14F-4D97-AF65-F5344CB8AC3E}">
        <p14:creationId xmlns:p14="http://schemas.microsoft.com/office/powerpoint/2010/main" val="1546089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B88306-F2B0-7FD7-2C29-DFE974495BE6}"/>
              </a:ext>
            </a:extLst>
          </p:cNvPr>
          <p:cNvSpPr>
            <a:spLocks noGrp="1"/>
          </p:cNvSpPr>
          <p:nvPr>
            <p:ph type="title"/>
          </p:nvPr>
        </p:nvSpPr>
        <p:spPr/>
        <p:txBody>
          <a:bodyPr/>
          <a:lstStyle/>
          <a:p>
            <a:endParaRPr lang="ru-RU" dirty="0"/>
          </a:p>
        </p:txBody>
      </p:sp>
      <p:sp>
        <p:nvSpPr>
          <p:cNvPr id="3" name="Текст 2">
            <a:extLst>
              <a:ext uri="{FF2B5EF4-FFF2-40B4-BE49-F238E27FC236}">
                <a16:creationId xmlns:a16="http://schemas.microsoft.com/office/drawing/2014/main" id="{79137BDB-FF24-895E-5443-A737CCF63CB2}"/>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CAB42E3D-4829-2F8F-79F3-98C983631F64}"/>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C8943A37-6187-D5A0-F509-FFA290122B18}"/>
              </a:ext>
            </a:extLst>
          </p:cNvPr>
          <p:cNvSpPr>
            <a:spLocks noGrp="1"/>
          </p:cNvSpPr>
          <p:nvPr>
            <p:ph type="body" sz="quarter" idx="3"/>
          </p:nvPr>
        </p:nvSpPr>
        <p:spPr/>
        <p:txBody>
          <a:bodyPr/>
          <a:lstStyle/>
          <a:p>
            <a:pPr algn="r"/>
            <a:r>
              <a:rPr lang="ru-RU" dirty="0">
                <a:solidFill>
                  <a:schemeClr val="accent6">
                    <a:lumMod val="60000"/>
                    <a:lumOff val="40000"/>
                  </a:schemeClr>
                </a:solidFill>
              </a:rPr>
              <a:t>Разновидности:</a:t>
            </a:r>
          </a:p>
        </p:txBody>
      </p:sp>
      <p:sp>
        <p:nvSpPr>
          <p:cNvPr id="6" name="Объект 5">
            <a:extLst>
              <a:ext uri="{FF2B5EF4-FFF2-40B4-BE49-F238E27FC236}">
                <a16:creationId xmlns:a16="http://schemas.microsoft.com/office/drawing/2014/main" id="{E4082116-5045-B3D6-BC5E-ED4148D0B001}"/>
              </a:ext>
            </a:extLst>
          </p:cNvPr>
          <p:cNvSpPr>
            <a:spLocks noGrp="1"/>
          </p:cNvSpPr>
          <p:nvPr>
            <p:ph sz="quarter" idx="4"/>
          </p:nvPr>
        </p:nvSpPr>
        <p:spPr>
          <a:xfrm>
            <a:off x="6369884" y="2505075"/>
            <a:ext cx="4985504" cy="3684588"/>
          </a:xfrm>
        </p:spPr>
        <p:txBody>
          <a:bodyPr/>
          <a:lstStyle/>
          <a:p>
            <a:pPr marL="0" indent="0">
              <a:buNone/>
            </a:pPr>
            <a:r>
              <a:rPr lang="ru-RU" dirty="0">
                <a:solidFill>
                  <a:schemeClr val="accent6">
                    <a:lumMod val="60000"/>
                    <a:lumOff val="40000"/>
                  </a:schemeClr>
                </a:solidFill>
              </a:rPr>
              <a:t>На данный момент существует 5 поколений </a:t>
            </a:r>
            <a:r>
              <a:rPr lang="en-US" dirty="0">
                <a:solidFill>
                  <a:schemeClr val="accent6">
                    <a:lumMod val="60000"/>
                    <a:lumOff val="40000"/>
                  </a:schemeClr>
                </a:solidFill>
              </a:rPr>
              <a:t>LPDDR. </a:t>
            </a:r>
            <a:r>
              <a:rPr lang="ru-RU" dirty="0">
                <a:solidFill>
                  <a:schemeClr val="accent6">
                    <a:lumMod val="60000"/>
                    <a:lumOff val="40000"/>
                  </a:schemeClr>
                </a:solidFill>
              </a:rPr>
              <a:t>Они отличаются энергопотреблением и быстродействием</a:t>
            </a:r>
          </a:p>
        </p:txBody>
      </p:sp>
      <p:sp>
        <p:nvSpPr>
          <p:cNvPr id="7" name="Заголовок 1">
            <a:extLst>
              <a:ext uri="{FF2B5EF4-FFF2-40B4-BE49-F238E27FC236}">
                <a16:creationId xmlns:a16="http://schemas.microsoft.com/office/drawing/2014/main" id="{D0A7983C-1A62-6703-FCFC-335A3D3F406E}"/>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dirty="0">
                <a:solidFill>
                  <a:schemeClr val="accent6">
                    <a:lumMod val="60000"/>
                    <a:lumOff val="40000"/>
                  </a:schemeClr>
                </a:solidFill>
              </a:rPr>
              <a:t>LPDDR</a:t>
            </a:r>
            <a:endParaRPr lang="ru-RU" dirty="0">
              <a:solidFill>
                <a:schemeClr val="accent6">
                  <a:lumMod val="60000"/>
                  <a:lumOff val="40000"/>
                </a:schemeClr>
              </a:solidFill>
            </a:endParaRPr>
          </a:p>
        </p:txBody>
      </p:sp>
      <p:pic>
        <p:nvPicPr>
          <p:cNvPr id="8" name="Рисунок 7">
            <a:extLst>
              <a:ext uri="{FF2B5EF4-FFF2-40B4-BE49-F238E27FC236}">
                <a16:creationId xmlns:a16="http://schemas.microsoft.com/office/drawing/2014/main" id="{E3DCCEED-8606-4CC7-D7EB-76569CDB78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571674"/>
            <a:ext cx="6369884" cy="3802184"/>
          </a:xfrm>
          <a:prstGeom prst="rect">
            <a:avLst/>
          </a:prstGeom>
          <a:noFill/>
          <a:ln>
            <a:noFill/>
          </a:ln>
        </p:spPr>
      </p:pic>
    </p:spTree>
    <p:extLst>
      <p:ext uri="{BB962C8B-B14F-4D97-AF65-F5344CB8AC3E}">
        <p14:creationId xmlns:p14="http://schemas.microsoft.com/office/powerpoint/2010/main" val="1288134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FDC1DC-B04D-1EBC-AD55-1DB4B490A124}"/>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408D01A7-174F-8783-98AF-FB0B904A2B61}"/>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5D93CFCD-5080-A496-F25F-04AC70953F93}"/>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CED68335-8AA8-71A1-EB18-B9E3A93CBB2A}"/>
              </a:ext>
            </a:extLst>
          </p:cNvPr>
          <p:cNvSpPr>
            <a:spLocks noGrp="1"/>
          </p:cNvSpPr>
          <p:nvPr>
            <p:ph type="body" sz="quarter" idx="3"/>
          </p:nvPr>
        </p:nvSpPr>
        <p:spPr/>
        <p:txBody>
          <a:bodyPr/>
          <a:lstStyle/>
          <a:p>
            <a:endParaRPr lang="ru-RU" dirty="0">
              <a:solidFill>
                <a:schemeClr val="accent6">
                  <a:lumMod val="60000"/>
                  <a:lumOff val="40000"/>
                </a:schemeClr>
              </a:solidFill>
            </a:endParaRPr>
          </a:p>
        </p:txBody>
      </p:sp>
      <p:sp>
        <p:nvSpPr>
          <p:cNvPr id="6" name="Объект 5">
            <a:extLst>
              <a:ext uri="{FF2B5EF4-FFF2-40B4-BE49-F238E27FC236}">
                <a16:creationId xmlns:a16="http://schemas.microsoft.com/office/drawing/2014/main" id="{512D9F8B-7F62-FAD5-03D5-B3763016F320}"/>
              </a:ext>
            </a:extLst>
          </p:cNvPr>
          <p:cNvSpPr>
            <a:spLocks noGrp="1"/>
          </p:cNvSpPr>
          <p:nvPr>
            <p:ph sz="quarter" idx="4"/>
          </p:nvPr>
        </p:nvSpPr>
        <p:spPr/>
        <p:txBody>
          <a:bodyPr/>
          <a:lstStyle/>
          <a:p>
            <a:endParaRPr lang="ru-RU" dirty="0"/>
          </a:p>
        </p:txBody>
      </p:sp>
      <p:sp>
        <p:nvSpPr>
          <p:cNvPr id="7" name="Заголовок 1">
            <a:extLst>
              <a:ext uri="{FF2B5EF4-FFF2-40B4-BE49-F238E27FC236}">
                <a16:creationId xmlns:a16="http://schemas.microsoft.com/office/drawing/2014/main" id="{17C0FB38-3487-4D65-BB62-9C56DF386463}"/>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6">
                    <a:lumMod val="60000"/>
                    <a:lumOff val="40000"/>
                  </a:schemeClr>
                </a:solidFill>
              </a:rPr>
              <a:t>Емкостные и резистивные дисплеи</a:t>
            </a:r>
          </a:p>
        </p:txBody>
      </p:sp>
    </p:spTree>
    <p:extLst>
      <p:ext uri="{BB962C8B-B14F-4D97-AF65-F5344CB8AC3E}">
        <p14:creationId xmlns:p14="http://schemas.microsoft.com/office/powerpoint/2010/main" val="524258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FDC1DC-B04D-1EBC-AD55-1DB4B490A124}"/>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408D01A7-174F-8783-98AF-FB0B904A2B61}"/>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5D93CFCD-5080-A496-F25F-04AC70953F93}"/>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CED68335-8AA8-71A1-EB18-B9E3A93CBB2A}"/>
              </a:ext>
            </a:extLst>
          </p:cNvPr>
          <p:cNvSpPr>
            <a:spLocks noGrp="1"/>
          </p:cNvSpPr>
          <p:nvPr>
            <p:ph type="body" sz="quarter" idx="3"/>
          </p:nvPr>
        </p:nvSpPr>
        <p:spPr/>
        <p:txBody>
          <a:bodyPr/>
          <a:lstStyle/>
          <a:p>
            <a:r>
              <a:rPr lang="ru-RU" dirty="0">
                <a:solidFill>
                  <a:schemeClr val="accent6">
                    <a:lumMod val="60000"/>
                    <a:lumOff val="40000"/>
                  </a:schemeClr>
                </a:solidFill>
              </a:rPr>
              <a:t>Резистивные дисплеи</a:t>
            </a:r>
          </a:p>
        </p:txBody>
      </p:sp>
      <p:sp>
        <p:nvSpPr>
          <p:cNvPr id="6" name="Объект 5">
            <a:extLst>
              <a:ext uri="{FF2B5EF4-FFF2-40B4-BE49-F238E27FC236}">
                <a16:creationId xmlns:a16="http://schemas.microsoft.com/office/drawing/2014/main" id="{512D9F8B-7F62-FAD5-03D5-B3763016F320}"/>
              </a:ext>
            </a:extLst>
          </p:cNvPr>
          <p:cNvSpPr>
            <a:spLocks noGrp="1"/>
          </p:cNvSpPr>
          <p:nvPr>
            <p:ph sz="quarter" idx="4"/>
          </p:nvPr>
        </p:nvSpPr>
        <p:spPr/>
        <p:txBody>
          <a:bodyPr/>
          <a:lstStyle/>
          <a:p>
            <a:pPr marL="0" indent="0">
              <a:buNone/>
            </a:pPr>
            <a:r>
              <a:rPr lang="ru-RU" dirty="0">
                <a:solidFill>
                  <a:schemeClr val="accent6">
                    <a:lumMod val="60000"/>
                    <a:lumOff val="40000"/>
                  </a:schemeClr>
                </a:solidFill>
              </a:rPr>
              <a:t>Дисплей состоит из стеклянной панели и пластиковой мембраны</a:t>
            </a:r>
          </a:p>
          <a:p>
            <a:pPr marL="0" indent="0">
              <a:buNone/>
            </a:pPr>
            <a:r>
              <a:rPr lang="ru-RU" dirty="0">
                <a:solidFill>
                  <a:schemeClr val="accent6">
                    <a:lumMod val="60000"/>
                    <a:lumOff val="40000"/>
                  </a:schemeClr>
                </a:solidFill>
              </a:rPr>
              <a:t>По принципу работы делятся на:</a:t>
            </a:r>
          </a:p>
          <a:p>
            <a:r>
              <a:rPr lang="ru-RU" dirty="0">
                <a:solidFill>
                  <a:schemeClr val="accent6">
                    <a:lumMod val="60000"/>
                    <a:lumOff val="40000"/>
                  </a:schemeClr>
                </a:solidFill>
              </a:rPr>
              <a:t>Четырёхпроводные</a:t>
            </a:r>
          </a:p>
          <a:p>
            <a:r>
              <a:rPr lang="ru-RU" dirty="0">
                <a:solidFill>
                  <a:schemeClr val="accent6">
                    <a:lumMod val="60000"/>
                    <a:lumOff val="40000"/>
                  </a:schemeClr>
                </a:solidFill>
              </a:rPr>
              <a:t>Пятипроводные </a:t>
            </a:r>
          </a:p>
        </p:txBody>
      </p:sp>
      <p:sp>
        <p:nvSpPr>
          <p:cNvPr id="7" name="Заголовок 1">
            <a:extLst>
              <a:ext uri="{FF2B5EF4-FFF2-40B4-BE49-F238E27FC236}">
                <a16:creationId xmlns:a16="http://schemas.microsoft.com/office/drawing/2014/main" id="{17C0FB38-3487-4D65-BB62-9C56DF386463}"/>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6">
                    <a:lumMod val="60000"/>
                    <a:lumOff val="40000"/>
                  </a:schemeClr>
                </a:solidFill>
              </a:rPr>
              <a:t>Емкостные и резистивные дисплеи</a:t>
            </a:r>
          </a:p>
        </p:txBody>
      </p:sp>
    </p:spTree>
    <p:extLst>
      <p:ext uri="{BB962C8B-B14F-4D97-AF65-F5344CB8AC3E}">
        <p14:creationId xmlns:p14="http://schemas.microsoft.com/office/powerpoint/2010/main" val="2716190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D31238-3814-65E7-96BF-0C831B32FE5C}"/>
              </a:ext>
            </a:extLst>
          </p:cNvPr>
          <p:cNvSpPr>
            <a:spLocks noGrp="1"/>
          </p:cNvSpPr>
          <p:nvPr>
            <p:ph type="title"/>
          </p:nvPr>
        </p:nvSpPr>
        <p:spPr/>
        <p:txBody>
          <a:bodyPr/>
          <a:lstStyle/>
          <a:p>
            <a:endParaRPr lang="ru-RU" dirty="0"/>
          </a:p>
        </p:txBody>
      </p:sp>
      <p:sp>
        <p:nvSpPr>
          <p:cNvPr id="3" name="Текст 2">
            <a:extLst>
              <a:ext uri="{FF2B5EF4-FFF2-40B4-BE49-F238E27FC236}">
                <a16:creationId xmlns:a16="http://schemas.microsoft.com/office/drawing/2014/main" id="{302FAACD-7435-D6E3-9C9A-64F736A47870}"/>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D6855827-F63D-DD1C-C818-6BD058D2D445}"/>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91BF432E-D4E2-ADEA-6959-A84CF9AC57EE}"/>
              </a:ext>
            </a:extLst>
          </p:cNvPr>
          <p:cNvSpPr>
            <a:spLocks noGrp="1"/>
          </p:cNvSpPr>
          <p:nvPr>
            <p:ph type="body" sz="quarter" idx="3"/>
          </p:nvPr>
        </p:nvSpPr>
        <p:spPr/>
        <p:txBody>
          <a:bodyPr/>
          <a:lstStyle/>
          <a:p>
            <a:endParaRPr lang="ru-RU" dirty="0"/>
          </a:p>
        </p:txBody>
      </p:sp>
      <p:sp>
        <p:nvSpPr>
          <p:cNvPr id="6" name="Объект 5">
            <a:extLst>
              <a:ext uri="{FF2B5EF4-FFF2-40B4-BE49-F238E27FC236}">
                <a16:creationId xmlns:a16="http://schemas.microsoft.com/office/drawing/2014/main" id="{C87C0D72-C8CD-F927-4781-042F9EF36AC2}"/>
              </a:ext>
            </a:extLst>
          </p:cNvPr>
          <p:cNvSpPr>
            <a:spLocks noGrp="1"/>
          </p:cNvSpPr>
          <p:nvPr>
            <p:ph sz="quarter" idx="4"/>
          </p:nvPr>
        </p:nvSpPr>
        <p:spPr/>
        <p:txBody>
          <a:bodyPr/>
          <a:lstStyle/>
          <a:p>
            <a:pPr marL="0" indent="0">
              <a:buNone/>
            </a:pPr>
            <a:r>
              <a:rPr lang="ru-RU" dirty="0">
                <a:solidFill>
                  <a:schemeClr val="accent6">
                    <a:lumMod val="60000"/>
                    <a:lumOff val="40000"/>
                  </a:schemeClr>
                </a:solidFill>
              </a:rPr>
              <a:t>Пространство между стеклом и мембраной заполнено </a:t>
            </a:r>
            <a:r>
              <a:rPr lang="ru-RU" dirty="0" err="1">
                <a:solidFill>
                  <a:schemeClr val="accent6">
                    <a:lumMod val="60000"/>
                    <a:lumOff val="40000"/>
                  </a:schemeClr>
                </a:solidFill>
              </a:rPr>
              <a:t>микроизоляторами</a:t>
            </a:r>
            <a:r>
              <a:rPr lang="ru-RU" dirty="0">
                <a:solidFill>
                  <a:schemeClr val="accent6">
                    <a:lumMod val="60000"/>
                    <a:lumOff val="40000"/>
                  </a:schemeClr>
                </a:solidFill>
              </a:rPr>
              <a:t>. При нажатии на экран панель и мембрана замыкаются, АЦП регистрирует изменение сопротивления и высчитывает координаты точки касания.</a:t>
            </a:r>
          </a:p>
        </p:txBody>
      </p:sp>
      <p:sp>
        <p:nvSpPr>
          <p:cNvPr id="7" name="Заголовок 1">
            <a:extLst>
              <a:ext uri="{FF2B5EF4-FFF2-40B4-BE49-F238E27FC236}">
                <a16:creationId xmlns:a16="http://schemas.microsoft.com/office/drawing/2014/main" id="{176EFB70-86E1-C2FF-C5C9-111C3C89C81C}"/>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6">
                    <a:lumMod val="60000"/>
                    <a:lumOff val="40000"/>
                  </a:schemeClr>
                </a:solidFill>
              </a:rPr>
              <a:t>Емкостные и резистивные дисплеи</a:t>
            </a:r>
          </a:p>
        </p:txBody>
      </p:sp>
      <p:sp>
        <p:nvSpPr>
          <p:cNvPr id="8" name="Текст 4">
            <a:extLst>
              <a:ext uri="{FF2B5EF4-FFF2-40B4-BE49-F238E27FC236}">
                <a16:creationId xmlns:a16="http://schemas.microsoft.com/office/drawing/2014/main" id="{FA34BA51-4C98-F468-5A10-64755A1742C5}"/>
              </a:ext>
            </a:extLst>
          </p:cNvPr>
          <p:cNvSpPr txBox="1">
            <a:spLocks/>
          </p:cNvSpPr>
          <p:nvPr/>
        </p:nvSpPr>
        <p:spPr>
          <a:xfrm>
            <a:off x="6324600" y="168116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ru-RU" dirty="0">
                <a:solidFill>
                  <a:schemeClr val="accent6">
                    <a:lumMod val="60000"/>
                    <a:lumOff val="40000"/>
                  </a:schemeClr>
                </a:solidFill>
              </a:rPr>
              <a:t>Четырёхпроводные резистивные дисплеи</a:t>
            </a:r>
          </a:p>
        </p:txBody>
      </p:sp>
      <p:pic>
        <p:nvPicPr>
          <p:cNvPr id="3074" name="Picture 2">
            <a:extLst>
              <a:ext uri="{FF2B5EF4-FFF2-40B4-BE49-F238E27FC236}">
                <a16:creationId xmlns:a16="http://schemas.microsoft.com/office/drawing/2014/main" id="{BC0DDE8F-CBF2-E0E6-F780-4EDB21AB8D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270" y="2088258"/>
            <a:ext cx="4456821" cy="3849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012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BC4421-4366-C01B-B8BD-17468DF3A88C}"/>
              </a:ext>
            </a:extLst>
          </p:cNvPr>
          <p:cNvSpPr>
            <a:spLocks noGrp="1"/>
          </p:cNvSpPr>
          <p:nvPr>
            <p:ph type="title"/>
          </p:nvPr>
        </p:nvSpPr>
        <p:spPr/>
        <p:txBody>
          <a:bodyPr/>
          <a:lstStyle/>
          <a:p>
            <a:endParaRPr lang="ru-RU" dirty="0"/>
          </a:p>
        </p:txBody>
      </p:sp>
      <p:sp>
        <p:nvSpPr>
          <p:cNvPr id="3" name="Текст 2">
            <a:extLst>
              <a:ext uri="{FF2B5EF4-FFF2-40B4-BE49-F238E27FC236}">
                <a16:creationId xmlns:a16="http://schemas.microsoft.com/office/drawing/2014/main" id="{C334F8E5-BFC5-AD2A-8617-37FF645A2F0F}"/>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A3EC767F-3EE9-FA1B-0D25-4BAF349EE6D7}"/>
              </a:ext>
            </a:extLst>
          </p:cNvPr>
          <p:cNvSpPr>
            <a:spLocks noGrp="1"/>
          </p:cNvSpPr>
          <p:nvPr>
            <p:ph sz="half" idx="2"/>
          </p:nvPr>
        </p:nvSpPr>
        <p:spPr/>
        <p:txBody>
          <a:bodyPr>
            <a:normAutofit fontScale="92500" lnSpcReduction="10000"/>
          </a:bodyPr>
          <a:lstStyle/>
          <a:p>
            <a:endParaRPr lang="ru-RU"/>
          </a:p>
        </p:txBody>
      </p:sp>
      <p:sp>
        <p:nvSpPr>
          <p:cNvPr id="5" name="Текст 4">
            <a:extLst>
              <a:ext uri="{FF2B5EF4-FFF2-40B4-BE49-F238E27FC236}">
                <a16:creationId xmlns:a16="http://schemas.microsoft.com/office/drawing/2014/main" id="{9ADF6F7A-EA9A-0F5F-1A2F-1E82F7381B00}"/>
              </a:ext>
            </a:extLst>
          </p:cNvPr>
          <p:cNvSpPr>
            <a:spLocks noGrp="1"/>
          </p:cNvSpPr>
          <p:nvPr>
            <p:ph type="body" sz="quarter" idx="3"/>
          </p:nvPr>
        </p:nvSpPr>
        <p:spPr/>
        <p:txBody>
          <a:bodyPr/>
          <a:lstStyle/>
          <a:p>
            <a:endParaRPr lang="ru-RU"/>
          </a:p>
        </p:txBody>
      </p:sp>
      <p:sp>
        <p:nvSpPr>
          <p:cNvPr id="6" name="Объект 5">
            <a:extLst>
              <a:ext uri="{FF2B5EF4-FFF2-40B4-BE49-F238E27FC236}">
                <a16:creationId xmlns:a16="http://schemas.microsoft.com/office/drawing/2014/main" id="{C37B6F8B-6C3A-99C2-EEBC-C053BB77329A}"/>
              </a:ext>
            </a:extLst>
          </p:cNvPr>
          <p:cNvSpPr>
            <a:spLocks noGrp="1"/>
          </p:cNvSpPr>
          <p:nvPr>
            <p:ph sz="quarter" idx="4"/>
          </p:nvPr>
        </p:nvSpPr>
        <p:spPr/>
        <p:txBody>
          <a:bodyPr>
            <a:normAutofit fontScale="92500" lnSpcReduction="10000"/>
          </a:bodyPr>
          <a:lstStyle/>
          <a:p>
            <a:pPr marL="0" indent="0">
              <a:buNone/>
            </a:pPr>
            <a:r>
              <a:rPr lang="ru-RU" dirty="0">
                <a:solidFill>
                  <a:schemeClr val="accent6">
                    <a:lumMod val="60000"/>
                    <a:lumOff val="40000"/>
                  </a:schemeClr>
                </a:solidFill>
              </a:rPr>
              <a:t>Отличается от четырёхпроводного тем, что резистивное покрытие на мембране заменено проводящим. На углах стеклянной панели расположены электроды.</a:t>
            </a:r>
          </a:p>
          <a:p>
            <a:pPr marL="0" indent="0">
              <a:buNone/>
            </a:pPr>
            <a:r>
              <a:rPr lang="ru-RU" dirty="0">
                <a:solidFill>
                  <a:schemeClr val="accent6">
                    <a:lumMod val="60000"/>
                    <a:lumOff val="40000"/>
                  </a:schemeClr>
                </a:solidFill>
              </a:rPr>
              <a:t>На мембрану подаётся напряжение, электроды заземлены. При нажатии напряжение на мембране меняется.</a:t>
            </a:r>
          </a:p>
        </p:txBody>
      </p:sp>
      <p:sp>
        <p:nvSpPr>
          <p:cNvPr id="7" name="Заголовок 1">
            <a:extLst>
              <a:ext uri="{FF2B5EF4-FFF2-40B4-BE49-F238E27FC236}">
                <a16:creationId xmlns:a16="http://schemas.microsoft.com/office/drawing/2014/main" id="{46D1BE3F-177F-B38A-4671-C4E9007C55AB}"/>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6">
                    <a:lumMod val="60000"/>
                    <a:lumOff val="40000"/>
                  </a:schemeClr>
                </a:solidFill>
              </a:rPr>
              <a:t>Емкостные и резистивные дисплеи</a:t>
            </a:r>
          </a:p>
        </p:txBody>
      </p:sp>
      <p:sp>
        <p:nvSpPr>
          <p:cNvPr id="8" name="Текст 4">
            <a:extLst>
              <a:ext uri="{FF2B5EF4-FFF2-40B4-BE49-F238E27FC236}">
                <a16:creationId xmlns:a16="http://schemas.microsoft.com/office/drawing/2014/main" id="{F9507CBF-6859-32CB-3B7B-70AD344328CB}"/>
              </a:ext>
            </a:extLst>
          </p:cNvPr>
          <p:cNvSpPr txBox="1">
            <a:spLocks/>
          </p:cNvSpPr>
          <p:nvPr/>
        </p:nvSpPr>
        <p:spPr>
          <a:xfrm>
            <a:off x="6324600" y="168116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ru-RU" dirty="0">
                <a:solidFill>
                  <a:schemeClr val="accent6">
                    <a:lumMod val="60000"/>
                    <a:lumOff val="40000"/>
                  </a:schemeClr>
                </a:solidFill>
              </a:rPr>
              <a:t>Пятипроводные резистивные дисплеи</a:t>
            </a:r>
          </a:p>
        </p:txBody>
      </p:sp>
      <p:pic>
        <p:nvPicPr>
          <p:cNvPr id="7170" name="Picture 2">
            <a:extLst>
              <a:ext uri="{FF2B5EF4-FFF2-40B4-BE49-F238E27FC236}">
                <a16:creationId xmlns:a16="http://schemas.microsoft.com/office/drawing/2014/main" id="{1EC87B6C-C0DE-BDE8-8E66-8925A12D3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81" y="2415370"/>
            <a:ext cx="5807319" cy="3220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656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D88E9F-9697-BA8C-DC4D-0635DCB0447B}"/>
              </a:ext>
            </a:extLst>
          </p:cNvPr>
          <p:cNvSpPr>
            <a:spLocks noGrp="1"/>
          </p:cNvSpPr>
          <p:nvPr>
            <p:ph type="title"/>
          </p:nvPr>
        </p:nvSpPr>
        <p:spPr/>
        <p:txBody>
          <a:bodyPr/>
          <a:lstStyle/>
          <a:p>
            <a:pPr algn="r"/>
            <a:r>
              <a:rPr lang="en-US" dirty="0">
                <a:solidFill>
                  <a:schemeClr val="accent6">
                    <a:lumMod val="60000"/>
                    <a:lumOff val="40000"/>
                  </a:schemeClr>
                </a:solidFill>
              </a:rPr>
              <a:t>ARM</a:t>
            </a:r>
            <a:endParaRPr lang="ru-RU" dirty="0">
              <a:solidFill>
                <a:schemeClr val="accent6">
                  <a:lumMod val="60000"/>
                  <a:lumOff val="40000"/>
                </a:schemeClr>
              </a:solidFill>
            </a:endParaRPr>
          </a:p>
        </p:txBody>
      </p:sp>
      <p:sp>
        <p:nvSpPr>
          <p:cNvPr id="3" name="Объект 2">
            <a:extLst>
              <a:ext uri="{FF2B5EF4-FFF2-40B4-BE49-F238E27FC236}">
                <a16:creationId xmlns:a16="http://schemas.microsoft.com/office/drawing/2014/main" id="{AD445A03-1B8A-8D8F-6EAF-72DEF5BF9D0D}"/>
              </a:ext>
            </a:extLst>
          </p:cNvPr>
          <p:cNvSpPr>
            <a:spLocks noGrp="1"/>
          </p:cNvSpPr>
          <p:nvPr>
            <p:ph idx="1"/>
          </p:nvPr>
        </p:nvSpPr>
        <p:spPr>
          <a:xfrm>
            <a:off x="6611814" y="1825625"/>
            <a:ext cx="4741985" cy="4351338"/>
          </a:xfrm>
        </p:spPr>
        <p:txBody>
          <a:bodyPr/>
          <a:lstStyle/>
          <a:p>
            <a:r>
              <a:rPr lang="ru-RU" dirty="0"/>
              <a:t> </a:t>
            </a:r>
            <a:r>
              <a:rPr lang="ru-RU" dirty="0">
                <a:solidFill>
                  <a:schemeClr val="accent6">
                    <a:lumMod val="60000"/>
                    <a:lumOff val="40000"/>
                  </a:schemeClr>
                </a:solidFill>
              </a:rPr>
              <a:t>(</a:t>
            </a:r>
            <a:r>
              <a:rPr lang="en-US" dirty="0">
                <a:solidFill>
                  <a:schemeClr val="accent6">
                    <a:lumMod val="60000"/>
                    <a:lumOff val="40000"/>
                  </a:schemeClr>
                </a:solidFill>
              </a:rPr>
              <a:t>Advanced RIS</a:t>
            </a:r>
            <a:r>
              <a:rPr lang="ru-RU" dirty="0">
                <a:solidFill>
                  <a:schemeClr val="accent6">
                    <a:lumMod val="60000"/>
                    <a:lumOff val="40000"/>
                  </a:schemeClr>
                </a:solidFill>
              </a:rPr>
              <a:t>С</a:t>
            </a:r>
            <a:r>
              <a:rPr lang="en-US" dirty="0">
                <a:solidFill>
                  <a:schemeClr val="accent6">
                    <a:lumMod val="60000"/>
                    <a:lumOff val="40000"/>
                  </a:schemeClr>
                </a:solidFill>
              </a:rPr>
              <a:t> Machine, </a:t>
            </a:r>
            <a:r>
              <a:rPr lang="ru-RU" dirty="0">
                <a:solidFill>
                  <a:schemeClr val="accent6">
                    <a:lumMod val="60000"/>
                    <a:lumOff val="40000"/>
                  </a:schemeClr>
                </a:solidFill>
              </a:rPr>
              <a:t>усовершенствованная </a:t>
            </a:r>
            <a:r>
              <a:rPr lang="en-US" dirty="0">
                <a:solidFill>
                  <a:schemeClr val="accent6">
                    <a:lumMod val="60000"/>
                    <a:lumOff val="40000"/>
                  </a:schemeClr>
                </a:solidFill>
              </a:rPr>
              <a:t>RIS</a:t>
            </a:r>
            <a:r>
              <a:rPr lang="ru-RU" dirty="0">
                <a:solidFill>
                  <a:schemeClr val="accent6">
                    <a:lumMod val="60000"/>
                    <a:lumOff val="40000"/>
                  </a:schemeClr>
                </a:solidFill>
              </a:rPr>
              <a:t>С-машина</a:t>
            </a:r>
            <a:r>
              <a:rPr lang="en-US" dirty="0">
                <a:solidFill>
                  <a:schemeClr val="accent6">
                    <a:lumMod val="60000"/>
                    <a:lumOff val="40000"/>
                  </a:schemeClr>
                </a:solidFill>
              </a:rPr>
              <a:t>)</a:t>
            </a:r>
          </a:p>
          <a:p>
            <a:r>
              <a:rPr lang="en-US" dirty="0">
                <a:solidFill>
                  <a:schemeClr val="accent6">
                    <a:lumMod val="60000"/>
                    <a:lumOff val="40000"/>
                  </a:schemeClr>
                </a:solidFill>
              </a:rPr>
              <a:t> – </a:t>
            </a:r>
            <a:r>
              <a:rPr lang="ru-RU" dirty="0">
                <a:solidFill>
                  <a:schemeClr val="accent6">
                    <a:lumMod val="60000"/>
                    <a:lumOff val="40000"/>
                  </a:schemeClr>
                </a:solidFill>
              </a:rPr>
              <a:t>семейство архитектур с упрощенным набором команд типа </a:t>
            </a:r>
            <a:r>
              <a:rPr lang="en-US" dirty="0">
                <a:solidFill>
                  <a:schemeClr val="accent6">
                    <a:lumMod val="60000"/>
                    <a:lumOff val="40000"/>
                  </a:schemeClr>
                </a:solidFill>
              </a:rPr>
              <a:t>RISC.</a:t>
            </a:r>
          </a:p>
          <a:p>
            <a:r>
              <a:rPr lang="ru-RU" dirty="0">
                <a:solidFill>
                  <a:schemeClr val="accent6">
                    <a:lumMod val="60000"/>
                    <a:lumOff val="40000"/>
                  </a:schemeClr>
                </a:solidFill>
              </a:rPr>
              <a:t>Разработана и лицензируется </a:t>
            </a:r>
            <a:r>
              <a:rPr lang="en-US" dirty="0">
                <a:solidFill>
                  <a:schemeClr val="accent6">
                    <a:lumMod val="60000"/>
                    <a:lumOff val="40000"/>
                  </a:schemeClr>
                </a:solidFill>
              </a:rPr>
              <a:t>ARM Limited</a:t>
            </a:r>
            <a:endParaRPr lang="ru-RU" dirty="0">
              <a:solidFill>
                <a:schemeClr val="accent6">
                  <a:lumMod val="60000"/>
                  <a:lumOff val="40000"/>
                </a:schemeClr>
              </a:solidFill>
            </a:endParaRPr>
          </a:p>
        </p:txBody>
      </p:sp>
    </p:spTree>
    <p:extLst>
      <p:ext uri="{BB962C8B-B14F-4D97-AF65-F5344CB8AC3E}">
        <p14:creationId xmlns:p14="http://schemas.microsoft.com/office/powerpoint/2010/main" val="1692962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F1FB17-8B74-6FC4-A0A0-30E306787864}"/>
              </a:ext>
            </a:extLst>
          </p:cNvPr>
          <p:cNvSpPr>
            <a:spLocks noGrp="1"/>
          </p:cNvSpPr>
          <p:nvPr>
            <p:ph type="title"/>
          </p:nvPr>
        </p:nvSpPr>
        <p:spPr/>
        <p:txBody>
          <a:bodyPr/>
          <a:lstStyle/>
          <a:p>
            <a:endParaRPr lang="ru-RU" dirty="0"/>
          </a:p>
        </p:txBody>
      </p:sp>
      <p:sp>
        <p:nvSpPr>
          <p:cNvPr id="3" name="Текст 2">
            <a:extLst>
              <a:ext uri="{FF2B5EF4-FFF2-40B4-BE49-F238E27FC236}">
                <a16:creationId xmlns:a16="http://schemas.microsoft.com/office/drawing/2014/main" id="{0FC551FB-352E-3A95-DC55-EEE9A9AD1990}"/>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75800EF7-926D-E03B-9C1D-11CC5C3209F6}"/>
              </a:ext>
            </a:extLst>
          </p:cNvPr>
          <p:cNvSpPr>
            <a:spLocks noGrp="1"/>
          </p:cNvSpPr>
          <p:nvPr>
            <p:ph sz="half" idx="2"/>
          </p:nvPr>
        </p:nvSpPr>
        <p:spPr/>
        <p:txBody>
          <a:bodyPr>
            <a:normAutofit fontScale="92500"/>
          </a:bodyPr>
          <a:lstStyle/>
          <a:p>
            <a:endParaRPr lang="ru-RU"/>
          </a:p>
        </p:txBody>
      </p:sp>
      <p:sp>
        <p:nvSpPr>
          <p:cNvPr id="5" name="Текст 4">
            <a:extLst>
              <a:ext uri="{FF2B5EF4-FFF2-40B4-BE49-F238E27FC236}">
                <a16:creationId xmlns:a16="http://schemas.microsoft.com/office/drawing/2014/main" id="{B94707D9-31D7-2513-354B-B5812761D257}"/>
              </a:ext>
            </a:extLst>
          </p:cNvPr>
          <p:cNvSpPr>
            <a:spLocks noGrp="1"/>
          </p:cNvSpPr>
          <p:nvPr>
            <p:ph type="body" sz="quarter" idx="3"/>
          </p:nvPr>
        </p:nvSpPr>
        <p:spPr/>
        <p:txBody>
          <a:bodyPr/>
          <a:lstStyle/>
          <a:p>
            <a:r>
              <a:rPr lang="ru-RU" dirty="0">
                <a:solidFill>
                  <a:schemeClr val="accent6">
                    <a:lumMod val="60000"/>
                    <a:lumOff val="40000"/>
                  </a:schemeClr>
                </a:solidFill>
              </a:rPr>
              <a:t>Ёмкостные дисплеи</a:t>
            </a:r>
          </a:p>
        </p:txBody>
      </p:sp>
      <p:sp>
        <p:nvSpPr>
          <p:cNvPr id="6" name="Объект 5">
            <a:extLst>
              <a:ext uri="{FF2B5EF4-FFF2-40B4-BE49-F238E27FC236}">
                <a16:creationId xmlns:a16="http://schemas.microsoft.com/office/drawing/2014/main" id="{CE504684-40F1-9F10-23B5-F4315F5EBDD8}"/>
              </a:ext>
            </a:extLst>
          </p:cNvPr>
          <p:cNvSpPr>
            <a:spLocks noGrp="1"/>
          </p:cNvSpPr>
          <p:nvPr>
            <p:ph sz="quarter" idx="4"/>
          </p:nvPr>
        </p:nvSpPr>
        <p:spPr/>
        <p:txBody>
          <a:bodyPr>
            <a:normAutofit fontScale="92500"/>
          </a:bodyPr>
          <a:lstStyle/>
          <a:p>
            <a:pPr marL="0" indent="0">
              <a:buNone/>
            </a:pPr>
            <a:r>
              <a:rPr lang="ru-RU" dirty="0">
                <a:solidFill>
                  <a:schemeClr val="accent6">
                    <a:lumMod val="60000"/>
                    <a:lumOff val="40000"/>
                  </a:schemeClr>
                </a:solidFill>
              </a:rPr>
              <a:t>Представляет собой стеклянную панель, покрытую резистивным материалом. Электроды, расположенные по углам экрана подают на панель небольшое напряжение. При касании экрана проводящим предметом (например, пальцем) происходит утечка тока. Далее высчитываются координаты точки касания</a:t>
            </a:r>
          </a:p>
        </p:txBody>
      </p:sp>
      <p:sp>
        <p:nvSpPr>
          <p:cNvPr id="7" name="Заголовок 1">
            <a:extLst>
              <a:ext uri="{FF2B5EF4-FFF2-40B4-BE49-F238E27FC236}">
                <a16:creationId xmlns:a16="http://schemas.microsoft.com/office/drawing/2014/main" id="{9B7CB6F2-B526-3F58-EF2A-D9455A30052E}"/>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6">
                    <a:lumMod val="60000"/>
                    <a:lumOff val="40000"/>
                  </a:schemeClr>
                </a:solidFill>
              </a:rPr>
              <a:t>Емкостные и резистивные дисплеи</a:t>
            </a:r>
          </a:p>
        </p:txBody>
      </p:sp>
      <p:pic>
        <p:nvPicPr>
          <p:cNvPr id="8194" name="Picture 2">
            <a:extLst>
              <a:ext uri="{FF2B5EF4-FFF2-40B4-BE49-F238E27FC236}">
                <a16:creationId xmlns:a16="http://schemas.microsoft.com/office/drawing/2014/main" id="{CD2ABCFA-46B6-9695-6F00-D57E050009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806" y="1617285"/>
            <a:ext cx="4632081" cy="4915153"/>
          </a:xfrm>
          <a:prstGeom prst="rect">
            <a:avLst/>
          </a:prstGeom>
          <a:solidFill>
            <a:schemeClr val="bg1"/>
          </a:solidFill>
        </p:spPr>
      </p:pic>
    </p:spTree>
    <p:extLst>
      <p:ext uri="{BB962C8B-B14F-4D97-AF65-F5344CB8AC3E}">
        <p14:creationId xmlns:p14="http://schemas.microsoft.com/office/powerpoint/2010/main" val="3106511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7B7A50-9E78-CC12-0200-14ACB47A9442}"/>
              </a:ext>
            </a:extLst>
          </p:cNvPr>
          <p:cNvSpPr>
            <a:spLocks noGrp="1"/>
          </p:cNvSpPr>
          <p:nvPr>
            <p:ph type="ctrTitle"/>
          </p:nvPr>
        </p:nvSpPr>
        <p:spPr>
          <a:xfrm>
            <a:off x="2423409" y="2870200"/>
            <a:ext cx="9144000" cy="2387600"/>
          </a:xfrm>
        </p:spPr>
        <p:txBody>
          <a:bodyPr>
            <a:normAutofit/>
          </a:bodyPr>
          <a:lstStyle/>
          <a:p>
            <a:pPr algn="r"/>
            <a:r>
              <a:rPr lang="ru-RU" dirty="0">
                <a:solidFill>
                  <a:schemeClr val="accent6">
                    <a:lumMod val="60000"/>
                    <a:lumOff val="40000"/>
                  </a:schemeClr>
                </a:solidFill>
              </a:rPr>
              <a:t>Архитектура мобильных устройств</a:t>
            </a:r>
            <a:br>
              <a:rPr lang="ru-RU" dirty="0">
                <a:solidFill>
                  <a:schemeClr val="accent6">
                    <a:lumMod val="60000"/>
                    <a:lumOff val="40000"/>
                  </a:schemeClr>
                </a:solidFill>
              </a:rPr>
            </a:br>
            <a:r>
              <a:rPr lang="ru-RU" sz="2400" dirty="0">
                <a:solidFill>
                  <a:schemeClr val="accent6">
                    <a:lumMod val="60000"/>
                    <a:lumOff val="40000"/>
                  </a:schemeClr>
                </a:solidFill>
              </a:rPr>
              <a:t>Лев Снежко, 2 группа</a:t>
            </a:r>
          </a:p>
        </p:txBody>
      </p:sp>
      <p:sp>
        <p:nvSpPr>
          <p:cNvPr id="3" name="Подзаголовок 2">
            <a:extLst>
              <a:ext uri="{FF2B5EF4-FFF2-40B4-BE49-F238E27FC236}">
                <a16:creationId xmlns:a16="http://schemas.microsoft.com/office/drawing/2014/main" id="{D3E9918A-02A7-C40F-3C2D-590742F094DD}"/>
              </a:ext>
            </a:extLst>
          </p:cNvPr>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410803241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5687E6-3C7F-0B09-1087-35CDA8548F4E}"/>
              </a:ext>
            </a:extLst>
          </p:cNvPr>
          <p:cNvSpPr>
            <a:spLocks noGrp="1"/>
          </p:cNvSpPr>
          <p:nvPr>
            <p:ph type="title"/>
          </p:nvPr>
        </p:nvSpPr>
        <p:spPr/>
        <p:txBody>
          <a:bodyPr/>
          <a:lstStyle/>
          <a:p>
            <a:pPr algn="r"/>
            <a:r>
              <a:rPr lang="en-US" dirty="0">
                <a:solidFill>
                  <a:schemeClr val="accent6">
                    <a:lumMod val="60000"/>
                    <a:lumOff val="40000"/>
                  </a:schemeClr>
                </a:solidFill>
              </a:rPr>
              <a:t>ARM</a:t>
            </a:r>
            <a:endParaRPr lang="ru-RU" dirty="0">
              <a:solidFill>
                <a:schemeClr val="accent6">
                  <a:lumMod val="60000"/>
                  <a:lumOff val="40000"/>
                </a:schemeClr>
              </a:solidFill>
            </a:endParaRPr>
          </a:p>
        </p:txBody>
      </p:sp>
      <p:sp>
        <p:nvSpPr>
          <p:cNvPr id="3" name="Объект 2">
            <a:extLst>
              <a:ext uri="{FF2B5EF4-FFF2-40B4-BE49-F238E27FC236}">
                <a16:creationId xmlns:a16="http://schemas.microsoft.com/office/drawing/2014/main" id="{91415644-3FC3-80D5-37F2-5F6F7D88DC5D}"/>
              </a:ext>
            </a:extLst>
          </p:cNvPr>
          <p:cNvSpPr>
            <a:spLocks noGrp="1"/>
          </p:cNvSpPr>
          <p:nvPr>
            <p:ph idx="1"/>
          </p:nvPr>
        </p:nvSpPr>
        <p:spPr>
          <a:xfrm>
            <a:off x="7272997" y="1825625"/>
            <a:ext cx="4080803" cy="4351338"/>
          </a:xfrm>
        </p:spPr>
        <p:txBody>
          <a:bodyPr>
            <a:normAutofit lnSpcReduction="10000"/>
          </a:bodyPr>
          <a:lstStyle/>
          <a:p>
            <a:pPr marL="0" indent="0">
              <a:buNone/>
            </a:pPr>
            <a:r>
              <a:rPr lang="ru-RU" dirty="0">
                <a:solidFill>
                  <a:schemeClr val="accent6">
                    <a:lumMod val="60000"/>
                    <a:lumOff val="40000"/>
                  </a:schemeClr>
                </a:solidFill>
              </a:rPr>
              <a:t>Среди лицензиатов </a:t>
            </a:r>
            <a:r>
              <a:rPr lang="en-US" dirty="0">
                <a:solidFill>
                  <a:schemeClr val="accent6">
                    <a:lumMod val="60000"/>
                    <a:lumOff val="40000"/>
                  </a:schemeClr>
                </a:solidFill>
              </a:rPr>
              <a:t>ARM: </a:t>
            </a:r>
          </a:p>
          <a:p>
            <a:pPr lvl="1"/>
            <a:r>
              <a:rPr lang="en-US" dirty="0">
                <a:solidFill>
                  <a:schemeClr val="accent6">
                    <a:lumMod val="60000"/>
                    <a:lumOff val="40000"/>
                  </a:schemeClr>
                </a:solidFill>
              </a:rPr>
              <a:t>AMD, </a:t>
            </a:r>
          </a:p>
          <a:p>
            <a:pPr lvl="1"/>
            <a:r>
              <a:rPr lang="en-US" dirty="0">
                <a:solidFill>
                  <a:schemeClr val="accent6">
                    <a:lumMod val="60000"/>
                    <a:lumOff val="40000"/>
                  </a:schemeClr>
                </a:solidFill>
              </a:rPr>
              <a:t>Apple, </a:t>
            </a:r>
          </a:p>
          <a:p>
            <a:pPr lvl="1"/>
            <a:r>
              <a:rPr lang="en-US" dirty="0">
                <a:solidFill>
                  <a:schemeClr val="accent6">
                    <a:lumMod val="60000"/>
                    <a:lumOff val="40000"/>
                  </a:schemeClr>
                </a:solidFill>
              </a:rPr>
              <a:t>Intel</a:t>
            </a:r>
          </a:p>
          <a:p>
            <a:pPr lvl="1"/>
            <a:r>
              <a:rPr lang="en-US" dirty="0">
                <a:solidFill>
                  <a:schemeClr val="accent6">
                    <a:lumMod val="60000"/>
                    <a:lumOff val="40000"/>
                  </a:schemeClr>
                </a:solidFill>
              </a:rPr>
              <a:t>Analog Devices</a:t>
            </a:r>
          </a:p>
          <a:p>
            <a:pPr lvl="1"/>
            <a:r>
              <a:rPr lang="en-US" dirty="0">
                <a:solidFill>
                  <a:schemeClr val="accent6">
                    <a:lumMod val="60000"/>
                    <a:lumOff val="40000"/>
                  </a:schemeClr>
                </a:solidFill>
              </a:rPr>
              <a:t>Atmel</a:t>
            </a:r>
          </a:p>
          <a:p>
            <a:pPr lvl="1"/>
            <a:r>
              <a:rPr lang="en-US" dirty="0">
                <a:solidFill>
                  <a:schemeClr val="accent6">
                    <a:lumMod val="60000"/>
                    <a:lumOff val="40000"/>
                  </a:schemeClr>
                </a:solidFill>
              </a:rPr>
              <a:t>Xilinx</a:t>
            </a:r>
          </a:p>
          <a:p>
            <a:pPr lvl="1"/>
            <a:r>
              <a:rPr lang="en-US" dirty="0">
                <a:solidFill>
                  <a:schemeClr val="accent6">
                    <a:lumMod val="60000"/>
                    <a:lumOff val="40000"/>
                  </a:schemeClr>
                </a:solidFill>
              </a:rPr>
              <a:t>Samsung</a:t>
            </a:r>
          </a:p>
          <a:p>
            <a:pPr lvl="1"/>
            <a:r>
              <a:rPr lang="en-US" dirty="0">
                <a:solidFill>
                  <a:schemeClr val="accent6">
                    <a:lumMod val="60000"/>
                    <a:lumOff val="40000"/>
                  </a:schemeClr>
                </a:solidFill>
              </a:rPr>
              <a:t>LG</a:t>
            </a:r>
          </a:p>
          <a:p>
            <a:pPr lvl="1"/>
            <a:r>
              <a:rPr lang="en-US" dirty="0">
                <a:solidFill>
                  <a:schemeClr val="accent6">
                    <a:lumMod val="60000"/>
                    <a:lumOff val="40000"/>
                  </a:schemeClr>
                </a:solidFill>
              </a:rPr>
              <a:t>Sony</a:t>
            </a:r>
          </a:p>
          <a:p>
            <a:pPr lvl="1"/>
            <a:r>
              <a:rPr lang="en-US" dirty="0">
                <a:solidFill>
                  <a:schemeClr val="accent6">
                    <a:lumMod val="60000"/>
                    <a:lumOff val="40000"/>
                  </a:schemeClr>
                </a:solidFill>
              </a:rPr>
              <a:t>Nvidia</a:t>
            </a:r>
            <a:endParaRPr lang="ru-RU" dirty="0">
              <a:solidFill>
                <a:schemeClr val="accent6">
                  <a:lumMod val="60000"/>
                  <a:lumOff val="40000"/>
                </a:schemeClr>
              </a:solidFill>
            </a:endParaRPr>
          </a:p>
        </p:txBody>
      </p:sp>
    </p:spTree>
    <p:extLst>
      <p:ext uri="{BB962C8B-B14F-4D97-AF65-F5344CB8AC3E}">
        <p14:creationId xmlns:p14="http://schemas.microsoft.com/office/powerpoint/2010/main" val="3957745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F68DD1-8FD5-02CB-7DA4-9F0713174DB9}"/>
              </a:ext>
            </a:extLst>
          </p:cNvPr>
          <p:cNvSpPr>
            <a:spLocks noGrp="1"/>
          </p:cNvSpPr>
          <p:nvPr>
            <p:ph type="title"/>
          </p:nvPr>
        </p:nvSpPr>
        <p:spPr/>
        <p:txBody>
          <a:bodyPr/>
          <a:lstStyle/>
          <a:p>
            <a:pPr algn="r"/>
            <a:r>
              <a:rPr lang="en-US" dirty="0">
                <a:solidFill>
                  <a:schemeClr val="accent6">
                    <a:lumMod val="60000"/>
                    <a:lumOff val="40000"/>
                  </a:schemeClr>
                </a:solidFill>
              </a:rPr>
              <a:t>ARM</a:t>
            </a:r>
            <a:endParaRPr lang="ru-RU" dirty="0">
              <a:solidFill>
                <a:schemeClr val="accent6">
                  <a:lumMod val="60000"/>
                  <a:lumOff val="40000"/>
                </a:schemeClr>
              </a:solidFill>
            </a:endParaRPr>
          </a:p>
        </p:txBody>
      </p:sp>
      <p:sp>
        <p:nvSpPr>
          <p:cNvPr id="3" name="Объект 2">
            <a:extLst>
              <a:ext uri="{FF2B5EF4-FFF2-40B4-BE49-F238E27FC236}">
                <a16:creationId xmlns:a16="http://schemas.microsoft.com/office/drawing/2014/main" id="{6773AD16-9954-DCA7-DD76-1C4177B2A43A}"/>
              </a:ext>
            </a:extLst>
          </p:cNvPr>
          <p:cNvSpPr>
            <a:spLocks noGrp="1"/>
          </p:cNvSpPr>
          <p:nvPr>
            <p:ph idx="1"/>
          </p:nvPr>
        </p:nvSpPr>
        <p:spPr>
          <a:xfrm>
            <a:off x="1086728" y="1636982"/>
            <a:ext cx="10515600" cy="4351338"/>
          </a:xfrm>
        </p:spPr>
        <p:txBody>
          <a:bodyPr/>
          <a:lstStyle/>
          <a:p>
            <a:pPr marL="0" indent="0" algn="r">
              <a:buNone/>
            </a:pPr>
            <a:r>
              <a:rPr lang="ru-RU" dirty="0">
                <a:solidFill>
                  <a:schemeClr val="accent6">
                    <a:lumMod val="60000"/>
                    <a:lumOff val="40000"/>
                  </a:schemeClr>
                </a:solidFill>
              </a:rPr>
              <a:t>Набор команд (стандартный, 32</a:t>
            </a:r>
            <a:r>
              <a:rPr lang="en-US" dirty="0">
                <a:solidFill>
                  <a:schemeClr val="accent6">
                    <a:lumMod val="60000"/>
                    <a:lumOff val="40000"/>
                  </a:schemeClr>
                </a:solidFill>
              </a:rPr>
              <a:t>-bit)</a:t>
            </a:r>
            <a:r>
              <a:rPr lang="ru-RU" dirty="0">
                <a:solidFill>
                  <a:schemeClr val="accent6">
                    <a:lumMod val="60000"/>
                    <a:lumOff val="40000"/>
                  </a:schemeClr>
                </a:solidFill>
              </a:rPr>
              <a:t>:</a:t>
            </a:r>
          </a:p>
          <a:p>
            <a:pPr algn="r"/>
            <a:endParaRPr lang="ru-RU" dirty="0">
              <a:solidFill>
                <a:schemeClr val="accent6">
                  <a:lumMod val="60000"/>
                  <a:lumOff val="40000"/>
                </a:schemeClr>
              </a:solidFill>
            </a:endParaRPr>
          </a:p>
        </p:txBody>
      </p:sp>
      <p:sp>
        <p:nvSpPr>
          <p:cNvPr id="4" name="TextBox 3">
            <a:extLst>
              <a:ext uri="{FF2B5EF4-FFF2-40B4-BE49-F238E27FC236}">
                <a16:creationId xmlns:a16="http://schemas.microsoft.com/office/drawing/2014/main" id="{2175A70C-4ED0-2963-29ED-8CB4F49ECA08}"/>
              </a:ext>
            </a:extLst>
          </p:cNvPr>
          <p:cNvSpPr txBox="1"/>
          <p:nvPr/>
        </p:nvSpPr>
        <p:spPr>
          <a:xfrm>
            <a:off x="1871004" y="2532185"/>
            <a:ext cx="1280160"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ADC, </a:t>
            </a:r>
          </a:p>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ADD, </a:t>
            </a:r>
          </a:p>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AND, </a:t>
            </a:r>
          </a:p>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B/BL, </a:t>
            </a:r>
          </a:p>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BIC, </a:t>
            </a:r>
          </a:p>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CMN, </a:t>
            </a:r>
          </a:p>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CMP, </a:t>
            </a:r>
          </a:p>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EOR, </a:t>
            </a:r>
          </a:p>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LDM</a:t>
            </a:r>
            <a:endParaRPr lang="ru-RU" dirty="0">
              <a:solidFill>
                <a:schemeClr val="accent6">
                  <a:lumMod val="60000"/>
                  <a:lumOff val="40000"/>
                </a:schemeClr>
              </a:solidFill>
            </a:endParaRPr>
          </a:p>
        </p:txBody>
      </p:sp>
      <p:sp>
        <p:nvSpPr>
          <p:cNvPr id="5" name="TextBox 4">
            <a:extLst>
              <a:ext uri="{FF2B5EF4-FFF2-40B4-BE49-F238E27FC236}">
                <a16:creationId xmlns:a16="http://schemas.microsoft.com/office/drawing/2014/main" id="{E94DC9A3-3945-56D1-AFE9-9CE9C2D59DE9}"/>
              </a:ext>
            </a:extLst>
          </p:cNvPr>
          <p:cNvSpPr txBox="1"/>
          <p:nvPr/>
        </p:nvSpPr>
        <p:spPr>
          <a:xfrm>
            <a:off x="3770141" y="2532184"/>
            <a:ext cx="2841673"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LDR/LDRB, </a:t>
            </a:r>
          </a:p>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MLA, </a:t>
            </a:r>
          </a:p>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MOV, </a:t>
            </a:r>
          </a:p>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MUL, </a:t>
            </a:r>
          </a:p>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MVN, </a:t>
            </a:r>
          </a:p>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ORR, </a:t>
            </a:r>
          </a:p>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RSB, </a:t>
            </a:r>
          </a:p>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RSC, </a:t>
            </a:r>
          </a:p>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SBC</a:t>
            </a:r>
            <a:endParaRPr lang="ru-RU" dirty="0">
              <a:solidFill>
                <a:schemeClr val="accent6">
                  <a:lumMod val="60000"/>
                  <a:lumOff val="40000"/>
                </a:schemeClr>
              </a:solidFill>
            </a:endParaRPr>
          </a:p>
        </p:txBody>
      </p:sp>
      <p:sp>
        <p:nvSpPr>
          <p:cNvPr id="6" name="TextBox 5">
            <a:extLst>
              <a:ext uri="{FF2B5EF4-FFF2-40B4-BE49-F238E27FC236}">
                <a16:creationId xmlns:a16="http://schemas.microsoft.com/office/drawing/2014/main" id="{26397DBE-9A7B-A7CC-4ADA-D1E4F2C3AEE2}"/>
              </a:ext>
            </a:extLst>
          </p:cNvPr>
          <p:cNvSpPr txBox="1"/>
          <p:nvPr/>
        </p:nvSpPr>
        <p:spPr>
          <a:xfrm>
            <a:off x="6344528" y="2532184"/>
            <a:ext cx="2082020"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STM, </a:t>
            </a:r>
          </a:p>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STR/STRB, </a:t>
            </a:r>
          </a:p>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SUB, </a:t>
            </a:r>
          </a:p>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SWI, </a:t>
            </a:r>
          </a:p>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SWP, </a:t>
            </a:r>
          </a:p>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TEQ, </a:t>
            </a:r>
          </a:p>
          <a:p>
            <a:pPr marL="285750" indent="-285750">
              <a:buFont typeface="Arial" panose="020B0604020202020204" pitchFamily="34" charset="0"/>
              <a:buChar char="•"/>
            </a:pPr>
            <a:r>
              <a:rPr lang="en-US" sz="1800" dirty="0">
                <a:solidFill>
                  <a:schemeClr val="accent6">
                    <a:lumMod val="60000"/>
                    <a:lumOff val="40000"/>
                  </a:schemeClr>
                </a:solidFill>
                <a:effectLst/>
                <a:latin typeface="Arial" panose="020B0604020202020204" pitchFamily="34" charset="0"/>
                <a:ea typeface="Calibri" panose="020F0502020204030204" pitchFamily="34" charset="0"/>
              </a:rPr>
              <a:t>TST</a:t>
            </a:r>
            <a:endParaRPr lang="ru-RU" dirty="0">
              <a:solidFill>
                <a:schemeClr val="accent6">
                  <a:lumMod val="60000"/>
                  <a:lumOff val="40000"/>
                </a:schemeClr>
              </a:solidFill>
            </a:endParaRPr>
          </a:p>
        </p:txBody>
      </p:sp>
    </p:spTree>
    <p:extLst>
      <p:ext uri="{BB962C8B-B14F-4D97-AF65-F5344CB8AC3E}">
        <p14:creationId xmlns:p14="http://schemas.microsoft.com/office/powerpoint/2010/main" val="686095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857473-7BBF-7FB0-A628-3CCCB088C682}"/>
              </a:ext>
            </a:extLst>
          </p:cNvPr>
          <p:cNvSpPr>
            <a:spLocks noGrp="1"/>
          </p:cNvSpPr>
          <p:nvPr>
            <p:ph type="title"/>
          </p:nvPr>
        </p:nvSpPr>
        <p:spPr/>
        <p:txBody>
          <a:bodyPr/>
          <a:lstStyle/>
          <a:p>
            <a:pPr algn="r"/>
            <a:r>
              <a:rPr lang="en-US" dirty="0">
                <a:solidFill>
                  <a:schemeClr val="accent6">
                    <a:lumMod val="60000"/>
                    <a:lumOff val="40000"/>
                  </a:schemeClr>
                </a:solidFill>
              </a:rPr>
              <a:t>ARM</a:t>
            </a:r>
            <a:endParaRPr lang="ru-RU" dirty="0">
              <a:solidFill>
                <a:schemeClr val="accent6">
                  <a:lumMod val="60000"/>
                  <a:lumOff val="40000"/>
                </a:schemeClr>
              </a:solidFill>
            </a:endParaRPr>
          </a:p>
        </p:txBody>
      </p:sp>
      <p:sp>
        <p:nvSpPr>
          <p:cNvPr id="3" name="Объект 2">
            <a:extLst>
              <a:ext uri="{FF2B5EF4-FFF2-40B4-BE49-F238E27FC236}">
                <a16:creationId xmlns:a16="http://schemas.microsoft.com/office/drawing/2014/main" id="{3F03FA9D-B75C-69C7-850D-20035CAB7FB5}"/>
              </a:ext>
            </a:extLst>
          </p:cNvPr>
          <p:cNvSpPr>
            <a:spLocks noGrp="1"/>
          </p:cNvSpPr>
          <p:nvPr>
            <p:ph idx="1"/>
          </p:nvPr>
        </p:nvSpPr>
        <p:spPr>
          <a:xfrm>
            <a:off x="5162842" y="1825625"/>
            <a:ext cx="6190957" cy="4351338"/>
          </a:xfrm>
        </p:spPr>
        <p:txBody>
          <a:bodyPr/>
          <a:lstStyle/>
          <a:p>
            <a:pPr marL="0" indent="0">
              <a:buNone/>
            </a:pPr>
            <a:r>
              <a:rPr lang="ru-RU" dirty="0">
                <a:solidFill>
                  <a:schemeClr val="accent6">
                    <a:lumMod val="60000"/>
                    <a:lumOff val="40000"/>
                  </a:schemeClr>
                </a:solidFill>
              </a:rPr>
              <a:t>Особенности </a:t>
            </a:r>
            <a:r>
              <a:rPr lang="en-US" dirty="0">
                <a:solidFill>
                  <a:schemeClr val="accent6">
                    <a:lumMod val="60000"/>
                    <a:lumOff val="40000"/>
                  </a:schemeClr>
                </a:solidFill>
              </a:rPr>
              <a:t>RISC:</a:t>
            </a:r>
          </a:p>
          <a:p>
            <a:r>
              <a:rPr lang="ru-RU" dirty="0">
                <a:solidFill>
                  <a:schemeClr val="accent6">
                    <a:lumMod val="60000"/>
                    <a:lumOff val="40000"/>
                  </a:schemeClr>
                </a:solidFill>
              </a:rPr>
              <a:t>Архитектура загрузки/хранения</a:t>
            </a:r>
          </a:p>
          <a:p>
            <a:r>
              <a:rPr lang="ru-RU" dirty="0">
                <a:solidFill>
                  <a:schemeClr val="accent6">
                    <a:lumMod val="60000"/>
                    <a:lumOff val="40000"/>
                  </a:schemeClr>
                </a:solidFill>
              </a:rPr>
              <a:t>Нет поддержки нелинейного доступа к памяти</a:t>
            </a:r>
          </a:p>
          <a:p>
            <a:r>
              <a:rPr lang="ru-RU" dirty="0">
                <a:solidFill>
                  <a:schemeClr val="accent6">
                    <a:lumMod val="60000"/>
                    <a:lumOff val="40000"/>
                  </a:schemeClr>
                </a:solidFill>
              </a:rPr>
              <a:t>Равномерный 16х32-битный регистровый файл</a:t>
            </a:r>
          </a:p>
          <a:p>
            <a:r>
              <a:rPr lang="ru-RU" dirty="0">
                <a:solidFill>
                  <a:schemeClr val="accent6">
                    <a:lumMod val="60000"/>
                    <a:lumOff val="40000"/>
                  </a:schemeClr>
                </a:solidFill>
              </a:rPr>
              <a:t>Фиксированная длина команд (32 бита в стандартном режиме)</a:t>
            </a:r>
          </a:p>
          <a:p>
            <a:r>
              <a:rPr lang="ru-RU" dirty="0">
                <a:solidFill>
                  <a:schemeClr val="accent6">
                    <a:lumMod val="60000"/>
                    <a:lumOff val="40000"/>
                  </a:schemeClr>
                </a:solidFill>
              </a:rPr>
              <a:t>Однотактное исполнение</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16463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4FF50E-5546-4725-F13E-008A2364A341}"/>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616B7D9-BB7F-7601-16DC-5D562383CBD1}"/>
              </a:ext>
            </a:extLst>
          </p:cNvPr>
          <p:cNvSpPr>
            <a:spLocks noGrp="1"/>
          </p:cNvSpPr>
          <p:nvPr>
            <p:ph idx="1"/>
          </p:nvPr>
        </p:nvSpPr>
        <p:spPr>
          <a:xfrm>
            <a:off x="5669280" y="1825625"/>
            <a:ext cx="5684520" cy="4351338"/>
          </a:xfrm>
        </p:spPr>
        <p:txBody>
          <a:bodyPr>
            <a:normAutofit fontScale="92500" lnSpcReduction="20000"/>
          </a:bodyPr>
          <a:lstStyle/>
          <a:p>
            <a:pPr marL="0" indent="0">
              <a:buNone/>
            </a:pPr>
            <a:r>
              <a:rPr lang="ru-RU" dirty="0">
                <a:solidFill>
                  <a:schemeClr val="accent6">
                    <a:lumMod val="60000"/>
                    <a:lumOff val="40000"/>
                  </a:schemeClr>
                </a:solidFill>
              </a:rPr>
              <a:t>Одна из основных особенностей </a:t>
            </a:r>
            <a:r>
              <a:rPr lang="en-US" dirty="0">
                <a:solidFill>
                  <a:schemeClr val="accent6">
                    <a:lumMod val="60000"/>
                    <a:lumOff val="40000"/>
                  </a:schemeClr>
                </a:solidFill>
              </a:rPr>
              <a:t>ARM – </a:t>
            </a:r>
            <a:r>
              <a:rPr lang="ru-RU" i="1" dirty="0">
                <a:solidFill>
                  <a:schemeClr val="accent6">
                    <a:lumMod val="60000"/>
                    <a:lumOff val="40000"/>
                  </a:schemeClr>
                </a:solidFill>
              </a:rPr>
              <a:t>предикация</a:t>
            </a:r>
            <a:r>
              <a:rPr lang="ru-RU" dirty="0">
                <a:solidFill>
                  <a:schemeClr val="accent6">
                    <a:lumMod val="60000"/>
                    <a:lumOff val="40000"/>
                  </a:schemeClr>
                </a:solidFill>
              </a:rPr>
              <a:t>.</a:t>
            </a:r>
          </a:p>
          <a:p>
            <a:pPr marL="0" indent="0">
              <a:buNone/>
            </a:pPr>
            <a:r>
              <a:rPr lang="ru-RU" dirty="0">
                <a:solidFill>
                  <a:schemeClr val="accent6">
                    <a:lumMod val="60000"/>
                    <a:lumOff val="40000"/>
                  </a:schemeClr>
                </a:solidFill>
              </a:rPr>
              <a:t>Предикация – это возможность условного выполнения команд</a:t>
            </a:r>
          </a:p>
          <a:p>
            <a:pPr marL="0" indent="0">
              <a:buNone/>
            </a:pPr>
            <a:r>
              <a:rPr lang="ru-RU" dirty="0">
                <a:solidFill>
                  <a:schemeClr val="accent6">
                    <a:lumMod val="60000"/>
                    <a:lumOff val="40000"/>
                  </a:schemeClr>
                </a:solidFill>
              </a:rPr>
              <a:t>Команда будет выполнена или проигнорирована в зависимости от значения флагов состояний.</a:t>
            </a:r>
          </a:p>
          <a:p>
            <a:pPr marL="0" indent="0">
              <a:buNone/>
            </a:pPr>
            <a:r>
              <a:rPr lang="ru-RU" dirty="0">
                <a:solidFill>
                  <a:schemeClr val="accent6">
                    <a:lumMod val="60000"/>
                    <a:lumOff val="40000"/>
                  </a:schemeClr>
                </a:solidFill>
              </a:rPr>
              <a:t>В код большинства инструкций добавлены 4 бита – предикат. Одно из его значений утверждает, будет ли команда выполняться безусловно, а остальные кодируют сочетание флагов процессора.</a:t>
            </a:r>
          </a:p>
        </p:txBody>
      </p:sp>
      <p:sp>
        <p:nvSpPr>
          <p:cNvPr id="4" name="Заголовок 1">
            <a:extLst>
              <a:ext uri="{FF2B5EF4-FFF2-40B4-BE49-F238E27FC236}">
                <a16:creationId xmlns:a16="http://schemas.microsoft.com/office/drawing/2014/main" id="{E47460F6-0C7A-AEE2-CE05-CF9927A9C9C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solidFill>
                  <a:schemeClr val="accent6">
                    <a:lumMod val="60000"/>
                    <a:lumOff val="40000"/>
                  </a:schemeClr>
                </a:solidFill>
              </a:rPr>
              <a:t>ARM</a:t>
            </a:r>
            <a:endParaRPr lang="ru-RU" dirty="0">
              <a:solidFill>
                <a:schemeClr val="accent6">
                  <a:lumMod val="60000"/>
                  <a:lumOff val="40000"/>
                </a:schemeClr>
              </a:solidFill>
            </a:endParaRPr>
          </a:p>
        </p:txBody>
      </p:sp>
    </p:spTree>
    <p:extLst>
      <p:ext uri="{BB962C8B-B14F-4D97-AF65-F5344CB8AC3E}">
        <p14:creationId xmlns:p14="http://schemas.microsoft.com/office/powerpoint/2010/main" val="2086817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5E0710-DA36-031F-777B-325F283E5FF1}"/>
              </a:ext>
            </a:extLst>
          </p:cNvPr>
          <p:cNvSpPr>
            <a:spLocks noGrp="1"/>
          </p:cNvSpPr>
          <p:nvPr>
            <p:ph type="title"/>
          </p:nvPr>
        </p:nvSpPr>
        <p:spPr/>
        <p:txBody>
          <a:bodyPr/>
          <a:lstStyle/>
          <a:p>
            <a:pPr algn="r"/>
            <a:r>
              <a:rPr lang="en-US" dirty="0">
                <a:solidFill>
                  <a:schemeClr val="accent6">
                    <a:lumMod val="60000"/>
                    <a:lumOff val="40000"/>
                  </a:schemeClr>
                </a:solidFill>
              </a:rPr>
              <a:t>ARM. </a:t>
            </a:r>
            <a:r>
              <a:rPr lang="ru-RU" dirty="0">
                <a:solidFill>
                  <a:schemeClr val="accent6">
                    <a:lumMod val="60000"/>
                    <a:lumOff val="40000"/>
                  </a:schemeClr>
                </a:solidFill>
              </a:rPr>
              <a:t>Предикация</a:t>
            </a:r>
          </a:p>
        </p:txBody>
      </p:sp>
      <p:sp>
        <p:nvSpPr>
          <p:cNvPr id="3" name="Текст 2">
            <a:extLst>
              <a:ext uri="{FF2B5EF4-FFF2-40B4-BE49-F238E27FC236}">
                <a16:creationId xmlns:a16="http://schemas.microsoft.com/office/drawing/2014/main" id="{33E9EEF1-26F9-94F6-14FB-FFBAC7696E1D}"/>
              </a:ext>
            </a:extLst>
          </p:cNvPr>
          <p:cNvSpPr>
            <a:spLocks noGrp="1"/>
          </p:cNvSpPr>
          <p:nvPr>
            <p:ph type="body" idx="1"/>
          </p:nvPr>
        </p:nvSpPr>
        <p:spPr/>
        <p:txBody>
          <a:bodyPr>
            <a:normAutofit fontScale="92500" lnSpcReduction="10000"/>
          </a:bodyPr>
          <a:lstStyle/>
          <a:p>
            <a:r>
              <a:rPr lang="ru-RU" dirty="0">
                <a:solidFill>
                  <a:schemeClr val="accent6">
                    <a:lumMod val="60000"/>
                    <a:lumOff val="40000"/>
                  </a:schemeClr>
                </a:solidFill>
              </a:rPr>
              <a:t>Код на языке С</a:t>
            </a:r>
            <a:endParaRPr lang="en-US" dirty="0">
              <a:solidFill>
                <a:schemeClr val="accent6">
                  <a:lumMod val="60000"/>
                  <a:lumOff val="40000"/>
                </a:schemeClr>
              </a:solidFill>
            </a:endParaRPr>
          </a:p>
          <a:p>
            <a:endParaRPr lang="ru-RU" dirty="0">
              <a:solidFill>
                <a:schemeClr val="accent6">
                  <a:lumMod val="60000"/>
                  <a:lumOff val="40000"/>
                </a:schemeClr>
              </a:solidFill>
            </a:endParaRPr>
          </a:p>
        </p:txBody>
      </p:sp>
      <p:sp>
        <p:nvSpPr>
          <p:cNvPr id="4" name="Объект 3">
            <a:extLst>
              <a:ext uri="{FF2B5EF4-FFF2-40B4-BE49-F238E27FC236}">
                <a16:creationId xmlns:a16="http://schemas.microsoft.com/office/drawing/2014/main" id="{8662402C-4E74-625B-FA23-53B1F2FDD5D3}"/>
              </a:ext>
            </a:extLst>
          </p:cNvPr>
          <p:cNvSpPr>
            <a:spLocks noGrp="1"/>
          </p:cNvSpPr>
          <p:nvPr>
            <p:ph sz="half" idx="2"/>
          </p:nvPr>
        </p:nvSpPr>
        <p:spPr/>
        <p:txBody>
          <a:bodyPr>
            <a:normAutofit/>
          </a:bodyPr>
          <a:lstStyle/>
          <a:p>
            <a:pPr marL="0" indent="0">
              <a:buNone/>
            </a:pPr>
            <a:r>
              <a:rPr lang="en-US" dirty="0">
                <a:solidFill>
                  <a:schemeClr val="accent6">
                    <a:lumMod val="60000"/>
                    <a:lumOff val="40000"/>
                  </a:schemeClr>
                </a:solidFill>
              </a:rPr>
              <a:t>while (</a:t>
            </a:r>
            <a:r>
              <a:rPr lang="en-US" dirty="0" err="1">
                <a:solidFill>
                  <a:schemeClr val="accent6">
                    <a:lumMod val="60000"/>
                    <a:lumOff val="40000"/>
                  </a:schemeClr>
                </a:solidFill>
              </a:rPr>
              <a:t>i</a:t>
            </a:r>
            <a:r>
              <a:rPr lang="en-US" dirty="0">
                <a:solidFill>
                  <a:schemeClr val="accent6">
                    <a:lumMod val="60000"/>
                    <a:lumOff val="40000"/>
                  </a:schemeClr>
                </a:solidFill>
              </a:rPr>
              <a:t> != j) {</a:t>
            </a:r>
          </a:p>
          <a:p>
            <a:pPr marL="0" indent="0">
              <a:buNone/>
            </a:pPr>
            <a:r>
              <a:rPr lang="en-US" dirty="0">
                <a:solidFill>
                  <a:schemeClr val="accent6">
                    <a:lumMod val="60000"/>
                    <a:lumOff val="40000"/>
                  </a:schemeClr>
                </a:solidFill>
              </a:rPr>
              <a:t>    if (</a:t>
            </a:r>
            <a:r>
              <a:rPr lang="en-US" dirty="0" err="1">
                <a:solidFill>
                  <a:schemeClr val="accent6">
                    <a:lumMod val="60000"/>
                    <a:lumOff val="40000"/>
                  </a:schemeClr>
                </a:solidFill>
              </a:rPr>
              <a:t>i</a:t>
            </a:r>
            <a:r>
              <a:rPr lang="en-US" dirty="0">
                <a:solidFill>
                  <a:schemeClr val="accent6">
                    <a:lumMod val="60000"/>
                    <a:lumOff val="40000"/>
                  </a:schemeClr>
                </a:solidFill>
              </a:rPr>
              <a:t> &gt; j) {</a:t>
            </a:r>
          </a:p>
          <a:p>
            <a:pPr marL="0" indent="0">
              <a:buNone/>
            </a:pPr>
            <a:r>
              <a:rPr lang="en-US" dirty="0">
                <a:solidFill>
                  <a:schemeClr val="accent6">
                    <a:lumMod val="60000"/>
                    <a:lumOff val="40000"/>
                  </a:schemeClr>
                </a:solidFill>
              </a:rPr>
              <a:t>        </a:t>
            </a:r>
            <a:r>
              <a:rPr lang="en-US" dirty="0" err="1">
                <a:solidFill>
                  <a:schemeClr val="accent6">
                    <a:lumMod val="60000"/>
                    <a:lumOff val="40000"/>
                  </a:schemeClr>
                </a:solidFill>
              </a:rPr>
              <a:t>i</a:t>
            </a:r>
            <a:r>
              <a:rPr lang="en-US" dirty="0">
                <a:solidFill>
                  <a:schemeClr val="accent6">
                    <a:lumMod val="60000"/>
                    <a:lumOff val="40000"/>
                  </a:schemeClr>
                </a:solidFill>
              </a:rPr>
              <a:t> -= j;</a:t>
            </a:r>
          </a:p>
          <a:p>
            <a:pPr marL="0" indent="0">
              <a:buNone/>
            </a:pPr>
            <a:r>
              <a:rPr lang="en-US" dirty="0">
                <a:solidFill>
                  <a:schemeClr val="accent6">
                    <a:lumMod val="60000"/>
                    <a:lumOff val="40000"/>
                  </a:schemeClr>
                </a:solidFill>
              </a:rPr>
              <a:t>    } else {</a:t>
            </a:r>
          </a:p>
          <a:p>
            <a:pPr marL="0" indent="0">
              <a:buNone/>
            </a:pPr>
            <a:r>
              <a:rPr lang="en-US" dirty="0">
                <a:solidFill>
                  <a:schemeClr val="accent6">
                    <a:lumMod val="60000"/>
                    <a:lumOff val="40000"/>
                  </a:schemeClr>
                </a:solidFill>
              </a:rPr>
              <a:t>        j -= </a:t>
            </a:r>
            <a:r>
              <a:rPr lang="en-US" dirty="0" err="1">
                <a:solidFill>
                  <a:schemeClr val="accent6">
                    <a:lumMod val="60000"/>
                    <a:lumOff val="40000"/>
                  </a:schemeClr>
                </a:solidFill>
              </a:rPr>
              <a:t>i</a:t>
            </a:r>
            <a:r>
              <a:rPr lang="en-US" dirty="0">
                <a:solidFill>
                  <a:schemeClr val="accent6">
                    <a:lumMod val="60000"/>
                    <a:lumOff val="40000"/>
                  </a:schemeClr>
                </a:solidFill>
              </a:rPr>
              <a:t>;</a:t>
            </a:r>
          </a:p>
          <a:p>
            <a:pPr marL="0" indent="0">
              <a:buNone/>
            </a:pPr>
            <a:r>
              <a:rPr lang="en-US" dirty="0">
                <a:solidFill>
                  <a:schemeClr val="accent6">
                    <a:lumMod val="60000"/>
                    <a:lumOff val="40000"/>
                  </a:schemeClr>
                </a:solidFill>
              </a:rPr>
              <a:t>    }</a:t>
            </a:r>
          </a:p>
          <a:p>
            <a:pPr marL="0" indent="0">
              <a:buNone/>
            </a:pPr>
            <a:r>
              <a:rPr lang="en-US" dirty="0">
                <a:solidFill>
                  <a:schemeClr val="accent6">
                    <a:lumMod val="60000"/>
                    <a:lumOff val="40000"/>
                  </a:schemeClr>
                </a:solidFill>
              </a:rPr>
              <a:t>}</a:t>
            </a:r>
            <a:endParaRPr lang="ru-RU" dirty="0">
              <a:solidFill>
                <a:schemeClr val="accent6">
                  <a:lumMod val="60000"/>
                  <a:lumOff val="40000"/>
                </a:schemeClr>
              </a:solidFill>
            </a:endParaRPr>
          </a:p>
        </p:txBody>
      </p:sp>
      <p:sp>
        <p:nvSpPr>
          <p:cNvPr id="5" name="Текст 4">
            <a:extLst>
              <a:ext uri="{FF2B5EF4-FFF2-40B4-BE49-F238E27FC236}">
                <a16:creationId xmlns:a16="http://schemas.microsoft.com/office/drawing/2014/main" id="{9A4A0515-B539-F792-F020-F773828FBE34}"/>
              </a:ext>
            </a:extLst>
          </p:cNvPr>
          <p:cNvSpPr>
            <a:spLocks noGrp="1"/>
          </p:cNvSpPr>
          <p:nvPr>
            <p:ph type="body" sz="quarter" idx="3"/>
          </p:nvPr>
        </p:nvSpPr>
        <p:spPr>
          <a:xfrm>
            <a:off x="6172200" y="1294228"/>
            <a:ext cx="5183188" cy="1210847"/>
          </a:xfrm>
        </p:spPr>
        <p:txBody>
          <a:bodyPr>
            <a:normAutofit fontScale="92500" lnSpcReduction="10000"/>
          </a:bodyPr>
          <a:lstStyle/>
          <a:p>
            <a:endParaRPr lang="ru-RU" dirty="0">
              <a:solidFill>
                <a:schemeClr val="accent6">
                  <a:lumMod val="60000"/>
                  <a:lumOff val="40000"/>
                </a:schemeClr>
              </a:solidFill>
            </a:endParaRPr>
          </a:p>
          <a:p>
            <a:pPr algn="r"/>
            <a:r>
              <a:rPr lang="ru-RU" dirty="0">
                <a:solidFill>
                  <a:schemeClr val="accent6">
                    <a:lumMod val="60000"/>
                    <a:lumOff val="40000"/>
                  </a:schemeClr>
                </a:solidFill>
              </a:rPr>
              <a:t>ПРИМЕР</a:t>
            </a:r>
          </a:p>
          <a:p>
            <a:r>
              <a:rPr lang="ru-RU" dirty="0">
                <a:solidFill>
                  <a:schemeClr val="accent6">
                    <a:lumMod val="60000"/>
                    <a:lumOff val="40000"/>
                  </a:schemeClr>
                </a:solidFill>
              </a:rPr>
              <a:t>Код на ассемблере </a:t>
            </a:r>
            <a:r>
              <a:rPr lang="en-US" dirty="0">
                <a:solidFill>
                  <a:schemeClr val="accent6">
                    <a:lumMod val="60000"/>
                    <a:lumOff val="40000"/>
                  </a:schemeClr>
                </a:solidFill>
              </a:rPr>
              <a:t>ARM</a:t>
            </a:r>
          </a:p>
          <a:p>
            <a:endParaRPr lang="ru-RU" dirty="0">
              <a:solidFill>
                <a:schemeClr val="accent6">
                  <a:lumMod val="60000"/>
                  <a:lumOff val="40000"/>
                </a:schemeClr>
              </a:solidFill>
            </a:endParaRPr>
          </a:p>
        </p:txBody>
      </p:sp>
      <p:sp>
        <p:nvSpPr>
          <p:cNvPr id="6" name="Объект 5">
            <a:extLst>
              <a:ext uri="{FF2B5EF4-FFF2-40B4-BE49-F238E27FC236}">
                <a16:creationId xmlns:a16="http://schemas.microsoft.com/office/drawing/2014/main" id="{CA65EB66-02BA-893E-64E8-B0AA0D83949B}"/>
              </a:ext>
            </a:extLst>
          </p:cNvPr>
          <p:cNvSpPr>
            <a:spLocks noGrp="1"/>
          </p:cNvSpPr>
          <p:nvPr>
            <p:ph sz="quarter" idx="4"/>
          </p:nvPr>
        </p:nvSpPr>
        <p:spPr/>
        <p:txBody>
          <a:bodyPr>
            <a:normAutofit/>
          </a:bodyPr>
          <a:lstStyle/>
          <a:p>
            <a:pPr marL="0" indent="0">
              <a:buNone/>
            </a:pPr>
            <a:r>
              <a:rPr lang="en-US" dirty="0">
                <a:solidFill>
                  <a:schemeClr val="accent6">
                    <a:lumMod val="60000"/>
                    <a:lumOff val="40000"/>
                  </a:schemeClr>
                </a:solidFill>
              </a:rPr>
              <a:t>loop CMP Ri, </a:t>
            </a:r>
            <a:r>
              <a:rPr lang="en-US" dirty="0" err="1">
                <a:solidFill>
                  <a:schemeClr val="accent6">
                    <a:lumMod val="60000"/>
                    <a:lumOff val="40000"/>
                  </a:schemeClr>
                </a:solidFill>
              </a:rPr>
              <a:t>Rj</a:t>
            </a:r>
            <a:r>
              <a:rPr lang="en-US" dirty="0">
                <a:solidFill>
                  <a:schemeClr val="accent6">
                    <a:lumMod val="60000"/>
                    <a:lumOff val="40000"/>
                  </a:schemeClr>
                </a:solidFill>
              </a:rPr>
              <a:t>     </a:t>
            </a:r>
          </a:p>
          <a:p>
            <a:pPr marL="0" indent="0">
              <a:buNone/>
            </a:pPr>
            <a:r>
              <a:rPr lang="en-US" dirty="0">
                <a:solidFill>
                  <a:schemeClr val="accent6">
                    <a:lumMod val="60000"/>
                    <a:lumOff val="40000"/>
                  </a:schemeClr>
                </a:solidFill>
              </a:rPr>
              <a:t>SUBGT  Ri, Ri, </a:t>
            </a:r>
            <a:r>
              <a:rPr lang="en-US" dirty="0" err="1">
                <a:solidFill>
                  <a:schemeClr val="accent6">
                    <a:lumMod val="60000"/>
                    <a:lumOff val="40000"/>
                  </a:schemeClr>
                </a:solidFill>
              </a:rPr>
              <a:t>Rj</a:t>
            </a:r>
            <a:r>
              <a:rPr lang="en-US" dirty="0">
                <a:solidFill>
                  <a:schemeClr val="accent6">
                    <a:lumMod val="60000"/>
                    <a:lumOff val="40000"/>
                  </a:schemeClr>
                </a:solidFill>
              </a:rPr>
              <a:t>   </a:t>
            </a:r>
          </a:p>
          <a:p>
            <a:pPr marL="0" indent="0">
              <a:buNone/>
            </a:pPr>
            <a:r>
              <a:rPr lang="en-US" dirty="0">
                <a:solidFill>
                  <a:schemeClr val="accent6">
                    <a:lumMod val="60000"/>
                    <a:lumOff val="40000"/>
                  </a:schemeClr>
                </a:solidFill>
              </a:rPr>
              <a:t>SUBLT  </a:t>
            </a:r>
            <a:r>
              <a:rPr lang="en-US" dirty="0" err="1">
                <a:solidFill>
                  <a:schemeClr val="accent6">
                    <a:lumMod val="60000"/>
                    <a:lumOff val="40000"/>
                  </a:schemeClr>
                </a:solidFill>
              </a:rPr>
              <a:t>Rj</a:t>
            </a:r>
            <a:r>
              <a:rPr lang="en-US" dirty="0">
                <a:solidFill>
                  <a:schemeClr val="accent6">
                    <a:lumMod val="60000"/>
                    <a:lumOff val="40000"/>
                  </a:schemeClr>
                </a:solidFill>
              </a:rPr>
              <a:t>, </a:t>
            </a:r>
            <a:r>
              <a:rPr lang="en-US" dirty="0" err="1">
                <a:solidFill>
                  <a:schemeClr val="accent6">
                    <a:lumMod val="60000"/>
                    <a:lumOff val="40000"/>
                  </a:schemeClr>
                </a:solidFill>
              </a:rPr>
              <a:t>Rj</a:t>
            </a:r>
            <a:r>
              <a:rPr lang="en-US" dirty="0">
                <a:solidFill>
                  <a:schemeClr val="accent6">
                    <a:lumMod val="60000"/>
                    <a:lumOff val="40000"/>
                  </a:schemeClr>
                </a:solidFill>
              </a:rPr>
              <a:t>, Ri   </a:t>
            </a:r>
          </a:p>
          <a:p>
            <a:pPr marL="0" indent="0">
              <a:buNone/>
            </a:pPr>
            <a:r>
              <a:rPr lang="en-US" dirty="0">
                <a:solidFill>
                  <a:schemeClr val="accent6">
                    <a:lumMod val="60000"/>
                    <a:lumOff val="40000"/>
                  </a:schemeClr>
                </a:solidFill>
              </a:rPr>
              <a:t>BNE    loop </a:t>
            </a:r>
            <a:endParaRPr lang="ru-RU" dirty="0">
              <a:solidFill>
                <a:schemeClr val="accent6">
                  <a:lumMod val="60000"/>
                  <a:lumOff val="40000"/>
                </a:schemeClr>
              </a:solidFill>
            </a:endParaRPr>
          </a:p>
        </p:txBody>
      </p:sp>
    </p:spTree>
    <p:extLst>
      <p:ext uri="{BB962C8B-B14F-4D97-AF65-F5344CB8AC3E}">
        <p14:creationId xmlns:p14="http://schemas.microsoft.com/office/powerpoint/2010/main" val="4110374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5E0710-DA36-031F-777B-325F283E5FF1}"/>
              </a:ext>
            </a:extLst>
          </p:cNvPr>
          <p:cNvSpPr>
            <a:spLocks noGrp="1"/>
          </p:cNvSpPr>
          <p:nvPr>
            <p:ph type="title"/>
          </p:nvPr>
        </p:nvSpPr>
        <p:spPr/>
        <p:txBody>
          <a:bodyPr/>
          <a:lstStyle/>
          <a:p>
            <a:pPr algn="r"/>
            <a:r>
              <a:rPr lang="en-US" dirty="0">
                <a:solidFill>
                  <a:schemeClr val="accent6">
                    <a:lumMod val="60000"/>
                    <a:lumOff val="40000"/>
                  </a:schemeClr>
                </a:solidFill>
              </a:rPr>
              <a:t>ARM. </a:t>
            </a:r>
            <a:r>
              <a:rPr lang="ru-RU" dirty="0">
                <a:solidFill>
                  <a:schemeClr val="accent6">
                    <a:lumMod val="60000"/>
                    <a:lumOff val="40000"/>
                  </a:schemeClr>
                </a:solidFill>
              </a:rPr>
              <a:t>Объединение команд</a:t>
            </a:r>
          </a:p>
        </p:txBody>
      </p:sp>
      <p:sp>
        <p:nvSpPr>
          <p:cNvPr id="3" name="Текст 2">
            <a:extLst>
              <a:ext uri="{FF2B5EF4-FFF2-40B4-BE49-F238E27FC236}">
                <a16:creationId xmlns:a16="http://schemas.microsoft.com/office/drawing/2014/main" id="{33E9EEF1-26F9-94F6-14FB-FFBAC7696E1D}"/>
              </a:ext>
            </a:extLst>
          </p:cNvPr>
          <p:cNvSpPr>
            <a:spLocks noGrp="1"/>
          </p:cNvSpPr>
          <p:nvPr>
            <p:ph type="body" idx="1"/>
          </p:nvPr>
        </p:nvSpPr>
        <p:spPr/>
        <p:txBody>
          <a:bodyPr>
            <a:normAutofit fontScale="92500" lnSpcReduction="10000"/>
          </a:bodyPr>
          <a:lstStyle/>
          <a:p>
            <a:r>
              <a:rPr lang="ru-RU" dirty="0">
                <a:solidFill>
                  <a:schemeClr val="accent6">
                    <a:lumMod val="60000"/>
                    <a:lumOff val="40000"/>
                  </a:schemeClr>
                </a:solidFill>
              </a:rPr>
              <a:t>Код на языке С</a:t>
            </a:r>
            <a:endParaRPr lang="en-US" dirty="0">
              <a:solidFill>
                <a:schemeClr val="accent6">
                  <a:lumMod val="60000"/>
                  <a:lumOff val="40000"/>
                </a:schemeClr>
              </a:solidFill>
            </a:endParaRPr>
          </a:p>
          <a:p>
            <a:endParaRPr lang="ru-RU" dirty="0">
              <a:solidFill>
                <a:schemeClr val="accent6">
                  <a:lumMod val="60000"/>
                  <a:lumOff val="40000"/>
                </a:schemeClr>
              </a:solidFill>
            </a:endParaRPr>
          </a:p>
        </p:txBody>
      </p:sp>
      <p:sp>
        <p:nvSpPr>
          <p:cNvPr id="4" name="Объект 3">
            <a:extLst>
              <a:ext uri="{FF2B5EF4-FFF2-40B4-BE49-F238E27FC236}">
                <a16:creationId xmlns:a16="http://schemas.microsoft.com/office/drawing/2014/main" id="{8662402C-4E74-625B-FA23-53B1F2FDD5D3}"/>
              </a:ext>
            </a:extLst>
          </p:cNvPr>
          <p:cNvSpPr>
            <a:spLocks noGrp="1"/>
          </p:cNvSpPr>
          <p:nvPr>
            <p:ph sz="half" idx="2"/>
          </p:nvPr>
        </p:nvSpPr>
        <p:spPr/>
        <p:txBody>
          <a:bodyPr>
            <a:normAutofit/>
          </a:bodyPr>
          <a:lstStyle/>
          <a:p>
            <a:pPr marL="0" indent="0">
              <a:buNone/>
            </a:pPr>
            <a:r>
              <a:rPr lang="en-US" dirty="0">
                <a:solidFill>
                  <a:schemeClr val="accent6">
                    <a:lumMod val="60000"/>
                    <a:lumOff val="40000"/>
                  </a:schemeClr>
                </a:solidFill>
              </a:rPr>
              <a:t>a += (j &lt;&lt; 2);</a:t>
            </a:r>
            <a:endParaRPr lang="ru-RU" dirty="0">
              <a:solidFill>
                <a:schemeClr val="accent6">
                  <a:lumMod val="60000"/>
                  <a:lumOff val="40000"/>
                </a:schemeClr>
              </a:solidFill>
            </a:endParaRPr>
          </a:p>
        </p:txBody>
      </p:sp>
      <p:sp>
        <p:nvSpPr>
          <p:cNvPr id="5" name="Текст 4">
            <a:extLst>
              <a:ext uri="{FF2B5EF4-FFF2-40B4-BE49-F238E27FC236}">
                <a16:creationId xmlns:a16="http://schemas.microsoft.com/office/drawing/2014/main" id="{9A4A0515-B539-F792-F020-F773828FBE34}"/>
              </a:ext>
            </a:extLst>
          </p:cNvPr>
          <p:cNvSpPr>
            <a:spLocks noGrp="1"/>
          </p:cNvSpPr>
          <p:nvPr>
            <p:ph type="body" sz="quarter" idx="3"/>
          </p:nvPr>
        </p:nvSpPr>
        <p:spPr>
          <a:xfrm>
            <a:off x="6172200" y="1294228"/>
            <a:ext cx="5183188" cy="1210847"/>
          </a:xfrm>
        </p:spPr>
        <p:txBody>
          <a:bodyPr>
            <a:normAutofit fontScale="92500" lnSpcReduction="10000"/>
          </a:bodyPr>
          <a:lstStyle/>
          <a:p>
            <a:endParaRPr lang="ru-RU" dirty="0">
              <a:solidFill>
                <a:schemeClr val="accent6">
                  <a:lumMod val="60000"/>
                  <a:lumOff val="40000"/>
                </a:schemeClr>
              </a:solidFill>
            </a:endParaRPr>
          </a:p>
          <a:p>
            <a:pPr algn="r"/>
            <a:r>
              <a:rPr lang="ru-RU" dirty="0">
                <a:solidFill>
                  <a:schemeClr val="accent6">
                    <a:lumMod val="60000"/>
                    <a:lumOff val="40000"/>
                  </a:schemeClr>
                </a:solidFill>
              </a:rPr>
              <a:t>ПРИМЕР</a:t>
            </a:r>
          </a:p>
          <a:p>
            <a:r>
              <a:rPr lang="ru-RU" dirty="0">
                <a:solidFill>
                  <a:schemeClr val="accent6">
                    <a:lumMod val="60000"/>
                    <a:lumOff val="40000"/>
                  </a:schemeClr>
                </a:solidFill>
              </a:rPr>
              <a:t>Код на ассемблере </a:t>
            </a:r>
            <a:r>
              <a:rPr lang="en-US" dirty="0">
                <a:solidFill>
                  <a:schemeClr val="accent6">
                    <a:lumMod val="60000"/>
                    <a:lumOff val="40000"/>
                  </a:schemeClr>
                </a:solidFill>
              </a:rPr>
              <a:t>ARM</a:t>
            </a:r>
          </a:p>
          <a:p>
            <a:endParaRPr lang="ru-RU" dirty="0">
              <a:solidFill>
                <a:schemeClr val="accent6">
                  <a:lumMod val="60000"/>
                  <a:lumOff val="40000"/>
                </a:schemeClr>
              </a:solidFill>
            </a:endParaRPr>
          </a:p>
        </p:txBody>
      </p:sp>
      <p:sp>
        <p:nvSpPr>
          <p:cNvPr id="6" name="Объект 5">
            <a:extLst>
              <a:ext uri="{FF2B5EF4-FFF2-40B4-BE49-F238E27FC236}">
                <a16:creationId xmlns:a16="http://schemas.microsoft.com/office/drawing/2014/main" id="{CA65EB66-02BA-893E-64E8-B0AA0D83949B}"/>
              </a:ext>
            </a:extLst>
          </p:cNvPr>
          <p:cNvSpPr>
            <a:spLocks noGrp="1"/>
          </p:cNvSpPr>
          <p:nvPr>
            <p:ph sz="quarter" idx="4"/>
          </p:nvPr>
        </p:nvSpPr>
        <p:spPr/>
        <p:txBody>
          <a:bodyPr>
            <a:normAutofit/>
          </a:bodyPr>
          <a:lstStyle/>
          <a:p>
            <a:pPr marL="0" indent="0">
              <a:buNone/>
            </a:pPr>
            <a:r>
              <a:rPr lang="en-US" dirty="0">
                <a:solidFill>
                  <a:schemeClr val="accent6">
                    <a:lumMod val="60000"/>
                    <a:lumOff val="40000"/>
                  </a:schemeClr>
                </a:solidFill>
              </a:rPr>
              <a:t>ADD Ra, Ra, </a:t>
            </a:r>
            <a:r>
              <a:rPr lang="en-US" dirty="0" err="1">
                <a:solidFill>
                  <a:schemeClr val="accent6">
                    <a:lumMod val="60000"/>
                    <a:lumOff val="40000"/>
                  </a:schemeClr>
                </a:solidFill>
              </a:rPr>
              <a:t>Rj</a:t>
            </a:r>
            <a:r>
              <a:rPr lang="en-US" dirty="0">
                <a:solidFill>
                  <a:schemeClr val="accent6">
                    <a:lumMod val="60000"/>
                    <a:lumOff val="40000"/>
                  </a:schemeClr>
                </a:solidFill>
              </a:rPr>
              <a:t>, LSL #2</a:t>
            </a:r>
            <a:endParaRPr lang="ru-RU" dirty="0">
              <a:solidFill>
                <a:schemeClr val="accent6">
                  <a:lumMod val="60000"/>
                  <a:lumOff val="40000"/>
                </a:schemeClr>
              </a:solidFill>
            </a:endParaRPr>
          </a:p>
        </p:txBody>
      </p:sp>
    </p:spTree>
    <p:extLst>
      <p:ext uri="{BB962C8B-B14F-4D97-AF65-F5344CB8AC3E}">
        <p14:creationId xmlns:p14="http://schemas.microsoft.com/office/powerpoint/2010/main" val="2258602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6020C0-E796-2529-171B-2A17788CEB58}"/>
              </a:ext>
            </a:extLst>
          </p:cNvPr>
          <p:cNvSpPr>
            <a:spLocks noGrp="1"/>
          </p:cNvSpPr>
          <p:nvPr>
            <p:ph type="title"/>
          </p:nvPr>
        </p:nvSpPr>
        <p:spPr/>
        <p:txBody>
          <a:bodyPr/>
          <a:lstStyle/>
          <a:p>
            <a:pPr algn="r"/>
            <a:r>
              <a:rPr lang="en-US" dirty="0">
                <a:solidFill>
                  <a:schemeClr val="accent6">
                    <a:lumMod val="60000"/>
                    <a:lumOff val="40000"/>
                  </a:schemeClr>
                </a:solidFill>
              </a:rPr>
              <a:t>ARM</a:t>
            </a:r>
            <a:endParaRPr lang="ru-RU" dirty="0">
              <a:solidFill>
                <a:schemeClr val="accent6">
                  <a:lumMod val="60000"/>
                  <a:lumOff val="40000"/>
                </a:schemeClr>
              </a:solidFill>
            </a:endParaRPr>
          </a:p>
        </p:txBody>
      </p:sp>
      <p:sp>
        <p:nvSpPr>
          <p:cNvPr id="3" name="Текст 2">
            <a:extLst>
              <a:ext uri="{FF2B5EF4-FFF2-40B4-BE49-F238E27FC236}">
                <a16:creationId xmlns:a16="http://schemas.microsoft.com/office/drawing/2014/main" id="{D853D959-7162-9548-1ED4-F9713FD35DCD}"/>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ED0F0088-36DB-C5B0-6998-7A065820F9E6}"/>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87284B15-B675-BD5F-7865-F7C318693200}"/>
              </a:ext>
            </a:extLst>
          </p:cNvPr>
          <p:cNvSpPr>
            <a:spLocks noGrp="1"/>
          </p:cNvSpPr>
          <p:nvPr>
            <p:ph type="body" sz="quarter" idx="3"/>
          </p:nvPr>
        </p:nvSpPr>
        <p:spPr/>
        <p:txBody>
          <a:bodyPr/>
          <a:lstStyle/>
          <a:p>
            <a:pPr algn="r"/>
            <a:r>
              <a:rPr lang="ru-RU" dirty="0">
                <a:solidFill>
                  <a:schemeClr val="accent6">
                    <a:lumMod val="60000"/>
                    <a:lumOff val="40000"/>
                  </a:schemeClr>
                </a:solidFill>
              </a:rPr>
              <a:t>Режимы работы процессора:</a:t>
            </a:r>
          </a:p>
        </p:txBody>
      </p:sp>
      <p:sp>
        <p:nvSpPr>
          <p:cNvPr id="6" name="Объект 5">
            <a:extLst>
              <a:ext uri="{FF2B5EF4-FFF2-40B4-BE49-F238E27FC236}">
                <a16:creationId xmlns:a16="http://schemas.microsoft.com/office/drawing/2014/main" id="{EDBD8872-8CB7-3B33-46F8-F2F5EC6AF6F5}"/>
              </a:ext>
            </a:extLst>
          </p:cNvPr>
          <p:cNvSpPr>
            <a:spLocks noGrp="1"/>
          </p:cNvSpPr>
          <p:nvPr>
            <p:ph sz="quarter" idx="4"/>
          </p:nvPr>
        </p:nvSpPr>
        <p:spPr/>
        <p:txBody>
          <a:bodyPr/>
          <a:lstStyle/>
          <a:p>
            <a:r>
              <a:rPr lang="en-US" dirty="0">
                <a:solidFill>
                  <a:schemeClr val="accent6">
                    <a:lumMod val="60000"/>
                    <a:lumOff val="40000"/>
                  </a:schemeClr>
                </a:solidFill>
              </a:rPr>
              <a:t>User mode</a:t>
            </a:r>
          </a:p>
          <a:p>
            <a:r>
              <a:rPr lang="en-US" dirty="0">
                <a:solidFill>
                  <a:schemeClr val="accent6">
                    <a:lumMod val="60000"/>
                    <a:lumOff val="40000"/>
                  </a:schemeClr>
                </a:solidFill>
              </a:rPr>
              <a:t>Fast Interrupt</a:t>
            </a:r>
          </a:p>
          <a:p>
            <a:r>
              <a:rPr lang="en-US" dirty="0">
                <a:solidFill>
                  <a:schemeClr val="accent6">
                    <a:lumMod val="60000"/>
                    <a:lumOff val="40000"/>
                  </a:schemeClr>
                </a:solidFill>
              </a:rPr>
              <a:t>Interrupt</a:t>
            </a:r>
          </a:p>
          <a:p>
            <a:r>
              <a:rPr lang="en-US" dirty="0">
                <a:solidFill>
                  <a:schemeClr val="accent6">
                    <a:lumMod val="60000"/>
                    <a:lumOff val="40000"/>
                  </a:schemeClr>
                </a:solidFill>
              </a:rPr>
              <a:t>System mode</a:t>
            </a:r>
          </a:p>
          <a:p>
            <a:r>
              <a:rPr lang="en-US" dirty="0">
                <a:solidFill>
                  <a:schemeClr val="accent6">
                    <a:lumMod val="60000"/>
                    <a:lumOff val="40000"/>
                  </a:schemeClr>
                </a:solidFill>
              </a:rPr>
              <a:t>Abort mode</a:t>
            </a:r>
          </a:p>
          <a:p>
            <a:r>
              <a:rPr lang="en-US" dirty="0">
                <a:solidFill>
                  <a:schemeClr val="accent6">
                    <a:lumMod val="60000"/>
                    <a:lumOff val="40000"/>
                  </a:schemeClr>
                </a:solidFill>
              </a:rPr>
              <a:t>Supervisor mode</a:t>
            </a:r>
          </a:p>
          <a:p>
            <a:r>
              <a:rPr lang="en-US" dirty="0">
                <a:solidFill>
                  <a:schemeClr val="accent6">
                    <a:lumMod val="60000"/>
                    <a:lumOff val="40000"/>
                  </a:schemeClr>
                </a:solidFill>
              </a:rPr>
              <a:t>Undefined mode</a:t>
            </a:r>
            <a:endParaRPr lang="ru-RU" dirty="0">
              <a:solidFill>
                <a:schemeClr val="accent6">
                  <a:lumMod val="60000"/>
                  <a:lumOff val="40000"/>
                </a:schemeClr>
              </a:solidFill>
            </a:endParaRPr>
          </a:p>
        </p:txBody>
      </p:sp>
    </p:spTree>
    <p:extLst>
      <p:ext uri="{BB962C8B-B14F-4D97-AF65-F5344CB8AC3E}">
        <p14:creationId xmlns:p14="http://schemas.microsoft.com/office/powerpoint/2010/main" val="128342561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620</Words>
  <Application>Microsoft Office PowerPoint</Application>
  <PresentationFormat>Широкоэкранный</PresentationFormat>
  <Paragraphs>133</Paragraphs>
  <Slides>21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21</vt:i4>
      </vt:variant>
    </vt:vector>
  </HeadingPairs>
  <TitlesOfParts>
    <vt:vector size="25" baseType="lpstr">
      <vt:lpstr>Arial</vt:lpstr>
      <vt:lpstr>Calibri</vt:lpstr>
      <vt:lpstr>Calibri Light</vt:lpstr>
      <vt:lpstr>Тема Office</vt:lpstr>
      <vt:lpstr>Архитектура мобильных устройств Лев Снежко, 2 группа</vt:lpstr>
      <vt:lpstr>ARM</vt:lpstr>
      <vt:lpstr>ARM</vt:lpstr>
      <vt:lpstr>ARM</vt:lpstr>
      <vt:lpstr>ARM</vt:lpstr>
      <vt:lpstr>Презентация PowerPoint</vt:lpstr>
      <vt:lpstr>ARM. Предикация</vt:lpstr>
      <vt:lpstr>ARM. Объединение команд</vt:lpstr>
      <vt:lpstr>ARM</vt:lpstr>
      <vt:lpstr>Презентация PowerPoint</vt:lpstr>
      <vt:lpstr>ARM</vt:lpstr>
      <vt:lpstr>ARM</vt:lpstr>
      <vt:lpstr>LPDDR</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Архитектура мобильных устройств Лев Снежко, 2 группа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Архитектура мобильных устройств Лев Снежко, 2 группа</dc:title>
  <dc:creator>User</dc:creator>
  <cp:lastModifiedBy>User</cp:lastModifiedBy>
  <cp:revision>29</cp:revision>
  <dcterms:created xsi:type="dcterms:W3CDTF">2024-05-05T09:46:26Z</dcterms:created>
  <dcterms:modified xsi:type="dcterms:W3CDTF">2024-05-14T09:30:24Z</dcterms:modified>
</cp:coreProperties>
</file>