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8" r:id="rId5"/>
    <p:sldId id="259" r:id="rId6"/>
    <p:sldId id="260" r:id="rId7"/>
    <p:sldId id="261" r:id="rId8"/>
    <p:sldId id="262" r:id="rId9"/>
    <p:sldId id="263" r:id="rId10"/>
    <p:sldId id="264" r:id="rId11"/>
    <p:sldId id="265" r:id="rId12"/>
    <p:sldId id="266" r:id="rId13"/>
    <p:sldId id="271" r:id="rId14"/>
    <p:sldId id="272" r:id="rId15"/>
    <p:sldId id="267" r:id="rId16"/>
    <p:sldId id="268"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 id="286" r:id="rId30"/>
    <p:sldId id="283" r:id="rId3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81D316-D050-65CB-9729-EAA05162FAD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85D91D07-323A-7B57-E850-928991EB56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176C1DD-D3EA-13BC-EF69-A813EF6E9B4F}"/>
              </a:ext>
            </a:extLst>
          </p:cNvPr>
          <p:cNvSpPr>
            <a:spLocks noGrp="1"/>
          </p:cNvSpPr>
          <p:nvPr>
            <p:ph type="dt" sz="half" idx="10"/>
          </p:nvPr>
        </p:nvSpPr>
        <p:spPr/>
        <p:txBody>
          <a:bodyPr/>
          <a:lstStyle/>
          <a:p>
            <a:fld id="{837650F0-D7C9-4D5A-8B45-786DC754D2F2}" type="datetimeFigureOut">
              <a:rPr lang="ru-RU" smtClean="0"/>
              <a:t>11.04.2024</a:t>
            </a:fld>
            <a:endParaRPr lang="ru-RU"/>
          </a:p>
        </p:txBody>
      </p:sp>
      <p:sp>
        <p:nvSpPr>
          <p:cNvPr id="5" name="Нижний колонтитул 4">
            <a:extLst>
              <a:ext uri="{FF2B5EF4-FFF2-40B4-BE49-F238E27FC236}">
                <a16:creationId xmlns:a16="http://schemas.microsoft.com/office/drawing/2014/main" id="{AA55F7C4-9977-4919-7446-8D055EA9E26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DF0D84D-1951-7752-DC30-F4938C459B80}"/>
              </a:ext>
            </a:extLst>
          </p:cNvPr>
          <p:cNvSpPr>
            <a:spLocks noGrp="1"/>
          </p:cNvSpPr>
          <p:nvPr>
            <p:ph type="sldNum" sz="quarter" idx="12"/>
          </p:nvPr>
        </p:nvSpPr>
        <p:spPr/>
        <p:txBody>
          <a:bodyPr/>
          <a:lstStyle/>
          <a:p>
            <a:fld id="{93EE758F-D498-4AD0-8C80-8307782BE694}" type="slidenum">
              <a:rPr lang="ru-RU" smtClean="0"/>
              <a:t>‹#›</a:t>
            </a:fld>
            <a:endParaRPr lang="ru-RU"/>
          </a:p>
        </p:txBody>
      </p:sp>
    </p:spTree>
    <p:extLst>
      <p:ext uri="{BB962C8B-B14F-4D97-AF65-F5344CB8AC3E}">
        <p14:creationId xmlns:p14="http://schemas.microsoft.com/office/powerpoint/2010/main" val="1081147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D41A73-1A63-F792-3911-5DD4A618E415}"/>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212A3DC6-32EC-B9B3-D699-DB4A92DA71E5}"/>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92DCD9D-C312-777A-FC0D-4179B50AF466}"/>
              </a:ext>
            </a:extLst>
          </p:cNvPr>
          <p:cNvSpPr>
            <a:spLocks noGrp="1"/>
          </p:cNvSpPr>
          <p:nvPr>
            <p:ph type="dt" sz="half" idx="10"/>
          </p:nvPr>
        </p:nvSpPr>
        <p:spPr/>
        <p:txBody>
          <a:bodyPr/>
          <a:lstStyle/>
          <a:p>
            <a:fld id="{837650F0-D7C9-4D5A-8B45-786DC754D2F2}" type="datetimeFigureOut">
              <a:rPr lang="ru-RU" smtClean="0"/>
              <a:t>11.04.2024</a:t>
            </a:fld>
            <a:endParaRPr lang="ru-RU"/>
          </a:p>
        </p:txBody>
      </p:sp>
      <p:sp>
        <p:nvSpPr>
          <p:cNvPr id="5" name="Нижний колонтитул 4">
            <a:extLst>
              <a:ext uri="{FF2B5EF4-FFF2-40B4-BE49-F238E27FC236}">
                <a16:creationId xmlns:a16="http://schemas.microsoft.com/office/drawing/2014/main" id="{920E7BCD-45E7-6514-ED7B-7927EC5ACC3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8F2C6D4-5C2A-2C16-338C-A9D798FBA0EC}"/>
              </a:ext>
            </a:extLst>
          </p:cNvPr>
          <p:cNvSpPr>
            <a:spLocks noGrp="1"/>
          </p:cNvSpPr>
          <p:nvPr>
            <p:ph type="sldNum" sz="quarter" idx="12"/>
          </p:nvPr>
        </p:nvSpPr>
        <p:spPr/>
        <p:txBody>
          <a:bodyPr/>
          <a:lstStyle/>
          <a:p>
            <a:fld id="{93EE758F-D498-4AD0-8C80-8307782BE694}" type="slidenum">
              <a:rPr lang="ru-RU" smtClean="0"/>
              <a:t>‹#›</a:t>
            </a:fld>
            <a:endParaRPr lang="ru-RU"/>
          </a:p>
        </p:txBody>
      </p:sp>
    </p:spTree>
    <p:extLst>
      <p:ext uri="{BB962C8B-B14F-4D97-AF65-F5344CB8AC3E}">
        <p14:creationId xmlns:p14="http://schemas.microsoft.com/office/powerpoint/2010/main" val="1253489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2A9460B-4EB8-CC13-9133-122ABB4A272E}"/>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79653C87-75E8-C014-5017-17328D520E2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C9A5597-FA1E-ADE1-758B-FC7731A61D83}"/>
              </a:ext>
            </a:extLst>
          </p:cNvPr>
          <p:cNvSpPr>
            <a:spLocks noGrp="1"/>
          </p:cNvSpPr>
          <p:nvPr>
            <p:ph type="dt" sz="half" idx="10"/>
          </p:nvPr>
        </p:nvSpPr>
        <p:spPr/>
        <p:txBody>
          <a:bodyPr/>
          <a:lstStyle/>
          <a:p>
            <a:fld id="{837650F0-D7C9-4D5A-8B45-786DC754D2F2}" type="datetimeFigureOut">
              <a:rPr lang="ru-RU" smtClean="0"/>
              <a:t>11.04.2024</a:t>
            </a:fld>
            <a:endParaRPr lang="ru-RU"/>
          </a:p>
        </p:txBody>
      </p:sp>
      <p:sp>
        <p:nvSpPr>
          <p:cNvPr id="5" name="Нижний колонтитул 4">
            <a:extLst>
              <a:ext uri="{FF2B5EF4-FFF2-40B4-BE49-F238E27FC236}">
                <a16:creationId xmlns:a16="http://schemas.microsoft.com/office/drawing/2014/main" id="{1241E3B7-0528-791F-C351-FE16D6C05BC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90DA0C6-B453-7E5C-3820-4295FAB46869}"/>
              </a:ext>
            </a:extLst>
          </p:cNvPr>
          <p:cNvSpPr>
            <a:spLocks noGrp="1"/>
          </p:cNvSpPr>
          <p:nvPr>
            <p:ph type="sldNum" sz="quarter" idx="12"/>
          </p:nvPr>
        </p:nvSpPr>
        <p:spPr/>
        <p:txBody>
          <a:bodyPr/>
          <a:lstStyle/>
          <a:p>
            <a:fld id="{93EE758F-D498-4AD0-8C80-8307782BE694}" type="slidenum">
              <a:rPr lang="ru-RU" smtClean="0"/>
              <a:t>‹#›</a:t>
            </a:fld>
            <a:endParaRPr lang="ru-RU"/>
          </a:p>
        </p:txBody>
      </p:sp>
    </p:spTree>
    <p:extLst>
      <p:ext uri="{BB962C8B-B14F-4D97-AF65-F5344CB8AC3E}">
        <p14:creationId xmlns:p14="http://schemas.microsoft.com/office/powerpoint/2010/main" val="193519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207EC7-4BE2-F2CB-52F8-25F7C170AB7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AF6ADC2-021F-3DEC-4F04-B3E9BF5E1DBC}"/>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F4AEE01-C504-9C58-322D-484E0D4C807E}"/>
              </a:ext>
            </a:extLst>
          </p:cNvPr>
          <p:cNvSpPr>
            <a:spLocks noGrp="1"/>
          </p:cNvSpPr>
          <p:nvPr>
            <p:ph type="dt" sz="half" idx="10"/>
          </p:nvPr>
        </p:nvSpPr>
        <p:spPr/>
        <p:txBody>
          <a:bodyPr/>
          <a:lstStyle/>
          <a:p>
            <a:fld id="{837650F0-D7C9-4D5A-8B45-786DC754D2F2}" type="datetimeFigureOut">
              <a:rPr lang="ru-RU" smtClean="0"/>
              <a:t>11.04.2024</a:t>
            </a:fld>
            <a:endParaRPr lang="ru-RU"/>
          </a:p>
        </p:txBody>
      </p:sp>
      <p:sp>
        <p:nvSpPr>
          <p:cNvPr id="5" name="Нижний колонтитул 4">
            <a:extLst>
              <a:ext uri="{FF2B5EF4-FFF2-40B4-BE49-F238E27FC236}">
                <a16:creationId xmlns:a16="http://schemas.microsoft.com/office/drawing/2014/main" id="{8A4A5627-1C8E-5C30-DE71-C7EC9C8A0B9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FF75262-6F33-6AE8-51DD-F888F1C50E90}"/>
              </a:ext>
            </a:extLst>
          </p:cNvPr>
          <p:cNvSpPr>
            <a:spLocks noGrp="1"/>
          </p:cNvSpPr>
          <p:nvPr>
            <p:ph type="sldNum" sz="quarter" idx="12"/>
          </p:nvPr>
        </p:nvSpPr>
        <p:spPr/>
        <p:txBody>
          <a:bodyPr/>
          <a:lstStyle/>
          <a:p>
            <a:fld id="{93EE758F-D498-4AD0-8C80-8307782BE694}" type="slidenum">
              <a:rPr lang="ru-RU" smtClean="0"/>
              <a:t>‹#›</a:t>
            </a:fld>
            <a:endParaRPr lang="ru-RU"/>
          </a:p>
        </p:txBody>
      </p:sp>
    </p:spTree>
    <p:extLst>
      <p:ext uri="{BB962C8B-B14F-4D97-AF65-F5344CB8AC3E}">
        <p14:creationId xmlns:p14="http://schemas.microsoft.com/office/powerpoint/2010/main" val="3081100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094A03-8971-749D-AFAC-CA19ACDDE336}"/>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A99FAEB5-95ED-B480-D9D9-B2F1141325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9F765C3A-4D23-DED3-2D06-CDB08EF29658}"/>
              </a:ext>
            </a:extLst>
          </p:cNvPr>
          <p:cNvSpPr>
            <a:spLocks noGrp="1"/>
          </p:cNvSpPr>
          <p:nvPr>
            <p:ph type="dt" sz="half" idx="10"/>
          </p:nvPr>
        </p:nvSpPr>
        <p:spPr/>
        <p:txBody>
          <a:bodyPr/>
          <a:lstStyle/>
          <a:p>
            <a:fld id="{837650F0-D7C9-4D5A-8B45-786DC754D2F2}" type="datetimeFigureOut">
              <a:rPr lang="ru-RU" smtClean="0"/>
              <a:t>11.04.2024</a:t>
            </a:fld>
            <a:endParaRPr lang="ru-RU"/>
          </a:p>
        </p:txBody>
      </p:sp>
      <p:sp>
        <p:nvSpPr>
          <p:cNvPr id="5" name="Нижний колонтитул 4">
            <a:extLst>
              <a:ext uri="{FF2B5EF4-FFF2-40B4-BE49-F238E27FC236}">
                <a16:creationId xmlns:a16="http://schemas.microsoft.com/office/drawing/2014/main" id="{C7A653C6-0BA0-D40E-23A0-FED7F35BF62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46D6335-4D59-8868-B442-B2423A1D7976}"/>
              </a:ext>
            </a:extLst>
          </p:cNvPr>
          <p:cNvSpPr>
            <a:spLocks noGrp="1"/>
          </p:cNvSpPr>
          <p:nvPr>
            <p:ph type="sldNum" sz="quarter" idx="12"/>
          </p:nvPr>
        </p:nvSpPr>
        <p:spPr/>
        <p:txBody>
          <a:bodyPr/>
          <a:lstStyle/>
          <a:p>
            <a:fld id="{93EE758F-D498-4AD0-8C80-8307782BE694}" type="slidenum">
              <a:rPr lang="ru-RU" smtClean="0"/>
              <a:t>‹#›</a:t>
            </a:fld>
            <a:endParaRPr lang="ru-RU"/>
          </a:p>
        </p:txBody>
      </p:sp>
    </p:spTree>
    <p:extLst>
      <p:ext uri="{BB962C8B-B14F-4D97-AF65-F5344CB8AC3E}">
        <p14:creationId xmlns:p14="http://schemas.microsoft.com/office/powerpoint/2010/main" val="2461382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B5D1AA-AA61-C61D-072D-ACD188524D3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92CF5E4-27F9-E015-C0CC-64EA633B72CD}"/>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FFA579A2-3607-3B97-67F4-5F86388FA7A7}"/>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4044641A-F7C7-9BF8-E8D8-6B33D4DFE441}"/>
              </a:ext>
            </a:extLst>
          </p:cNvPr>
          <p:cNvSpPr>
            <a:spLocks noGrp="1"/>
          </p:cNvSpPr>
          <p:nvPr>
            <p:ph type="dt" sz="half" idx="10"/>
          </p:nvPr>
        </p:nvSpPr>
        <p:spPr/>
        <p:txBody>
          <a:bodyPr/>
          <a:lstStyle/>
          <a:p>
            <a:fld id="{837650F0-D7C9-4D5A-8B45-786DC754D2F2}" type="datetimeFigureOut">
              <a:rPr lang="ru-RU" smtClean="0"/>
              <a:t>11.04.2024</a:t>
            </a:fld>
            <a:endParaRPr lang="ru-RU"/>
          </a:p>
        </p:txBody>
      </p:sp>
      <p:sp>
        <p:nvSpPr>
          <p:cNvPr id="6" name="Нижний колонтитул 5">
            <a:extLst>
              <a:ext uri="{FF2B5EF4-FFF2-40B4-BE49-F238E27FC236}">
                <a16:creationId xmlns:a16="http://schemas.microsoft.com/office/drawing/2014/main" id="{2753D9D9-3607-D390-0348-D296800EFED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189A2CE-1FFA-D6E5-63C9-4FAE08C2EB13}"/>
              </a:ext>
            </a:extLst>
          </p:cNvPr>
          <p:cNvSpPr>
            <a:spLocks noGrp="1"/>
          </p:cNvSpPr>
          <p:nvPr>
            <p:ph type="sldNum" sz="quarter" idx="12"/>
          </p:nvPr>
        </p:nvSpPr>
        <p:spPr/>
        <p:txBody>
          <a:bodyPr/>
          <a:lstStyle/>
          <a:p>
            <a:fld id="{93EE758F-D498-4AD0-8C80-8307782BE694}" type="slidenum">
              <a:rPr lang="ru-RU" smtClean="0"/>
              <a:t>‹#›</a:t>
            </a:fld>
            <a:endParaRPr lang="ru-RU"/>
          </a:p>
        </p:txBody>
      </p:sp>
    </p:spTree>
    <p:extLst>
      <p:ext uri="{BB962C8B-B14F-4D97-AF65-F5344CB8AC3E}">
        <p14:creationId xmlns:p14="http://schemas.microsoft.com/office/powerpoint/2010/main" val="52899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4387D0-A5BA-A0AE-BE6A-492DBF62A623}"/>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0651CA5C-B533-0A91-2579-0D5C0B89CD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44FA363D-3A39-12A3-021F-23A0E04230B8}"/>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429EA3FD-DBFD-3044-BD48-379DA96751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CA784DE-7627-5E74-06F0-788904B13F0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02AE2484-2031-3679-903E-DF6F0E45EF80}"/>
              </a:ext>
            </a:extLst>
          </p:cNvPr>
          <p:cNvSpPr>
            <a:spLocks noGrp="1"/>
          </p:cNvSpPr>
          <p:nvPr>
            <p:ph type="dt" sz="half" idx="10"/>
          </p:nvPr>
        </p:nvSpPr>
        <p:spPr/>
        <p:txBody>
          <a:bodyPr/>
          <a:lstStyle/>
          <a:p>
            <a:fld id="{837650F0-D7C9-4D5A-8B45-786DC754D2F2}" type="datetimeFigureOut">
              <a:rPr lang="ru-RU" smtClean="0"/>
              <a:t>11.04.2024</a:t>
            </a:fld>
            <a:endParaRPr lang="ru-RU"/>
          </a:p>
        </p:txBody>
      </p:sp>
      <p:sp>
        <p:nvSpPr>
          <p:cNvPr id="8" name="Нижний колонтитул 7">
            <a:extLst>
              <a:ext uri="{FF2B5EF4-FFF2-40B4-BE49-F238E27FC236}">
                <a16:creationId xmlns:a16="http://schemas.microsoft.com/office/drawing/2014/main" id="{18FE569F-F4C8-3ADA-F1C1-EDC109C8998B}"/>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155780C6-39D3-8F4E-05E5-B95DACEEA11B}"/>
              </a:ext>
            </a:extLst>
          </p:cNvPr>
          <p:cNvSpPr>
            <a:spLocks noGrp="1"/>
          </p:cNvSpPr>
          <p:nvPr>
            <p:ph type="sldNum" sz="quarter" idx="12"/>
          </p:nvPr>
        </p:nvSpPr>
        <p:spPr/>
        <p:txBody>
          <a:bodyPr/>
          <a:lstStyle/>
          <a:p>
            <a:fld id="{93EE758F-D498-4AD0-8C80-8307782BE694}" type="slidenum">
              <a:rPr lang="ru-RU" smtClean="0"/>
              <a:t>‹#›</a:t>
            </a:fld>
            <a:endParaRPr lang="ru-RU"/>
          </a:p>
        </p:txBody>
      </p:sp>
    </p:spTree>
    <p:extLst>
      <p:ext uri="{BB962C8B-B14F-4D97-AF65-F5344CB8AC3E}">
        <p14:creationId xmlns:p14="http://schemas.microsoft.com/office/powerpoint/2010/main" val="2344524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580540-6691-0DC6-4CAD-B5694EEA909D}"/>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D5D71DBF-65B1-E890-E4E6-C0B5A4277B89}"/>
              </a:ext>
            </a:extLst>
          </p:cNvPr>
          <p:cNvSpPr>
            <a:spLocks noGrp="1"/>
          </p:cNvSpPr>
          <p:nvPr>
            <p:ph type="dt" sz="half" idx="10"/>
          </p:nvPr>
        </p:nvSpPr>
        <p:spPr/>
        <p:txBody>
          <a:bodyPr/>
          <a:lstStyle/>
          <a:p>
            <a:fld id="{837650F0-D7C9-4D5A-8B45-786DC754D2F2}" type="datetimeFigureOut">
              <a:rPr lang="ru-RU" smtClean="0"/>
              <a:t>11.04.2024</a:t>
            </a:fld>
            <a:endParaRPr lang="ru-RU"/>
          </a:p>
        </p:txBody>
      </p:sp>
      <p:sp>
        <p:nvSpPr>
          <p:cNvPr id="4" name="Нижний колонтитул 3">
            <a:extLst>
              <a:ext uri="{FF2B5EF4-FFF2-40B4-BE49-F238E27FC236}">
                <a16:creationId xmlns:a16="http://schemas.microsoft.com/office/drawing/2014/main" id="{99BC9236-D41B-E4A8-9273-D80F96B91D30}"/>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081F5268-6DB1-7D84-025A-A346B4B6A076}"/>
              </a:ext>
            </a:extLst>
          </p:cNvPr>
          <p:cNvSpPr>
            <a:spLocks noGrp="1"/>
          </p:cNvSpPr>
          <p:nvPr>
            <p:ph type="sldNum" sz="quarter" idx="12"/>
          </p:nvPr>
        </p:nvSpPr>
        <p:spPr/>
        <p:txBody>
          <a:bodyPr/>
          <a:lstStyle/>
          <a:p>
            <a:fld id="{93EE758F-D498-4AD0-8C80-8307782BE694}" type="slidenum">
              <a:rPr lang="ru-RU" smtClean="0"/>
              <a:t>‹#›</a:t>
            </a:fld>
            <a:endParaRPr lang="ru-RU"/>
          </a:p>
        </p:txBody>
      </p:sp>
    </p:spTree>
    <p:extLst>
      <p:ext uri="{BB962C8B-B14F-4D97-AF65-F5344CB8AC3E}">
        <p14:creationId xmlns:p14="http://schemas.microsoft.com/office/powerpoint/2010/main" val="1869876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7FF208C7-8CF2-A86E-3A62-417311885EB1}"/>
              </a:ext>
            </a:extLst>
          </p:cNvPr>
          <p:cNvSpPr>
            <a:spLocks noGrp="1"/>
          </p:cNvSpPr>
          <p:nvPr>
            <p:ph type="dt" sz="half" idx="10"/>
          </p:nvPr>
        </p:nvSpPr>
        <p:spPr/>
        <p:txBody>
          <a:bodyPr/>
          <a:lstStyle/>
          <a:p>
            <a:fld id="{837650F0-D7C9-4D5A-8B45-786DC754D2F2}" type="datetimeFigureOut">
              <a:rPr lang="ru-RU" smtClean="0"/>
              <a:t>11.04.2024</a:t>
            </a:fld>
            <a:endParaRPr lang="ru-RU"/>
          </a:p>
        </p:txBody>
      </p:sp>
      <p:sp>
        <p:nvSpPr>
          <p:cNvPr id="3" name="Нижний колонтитул 2">
            <a:extLst>
              <a:ext uri="{FF2B5EF4-FFF2-40B4-BE49-F238E27FC236}">
                <a16:creationId xmlns:a16="http://schemas.microsoft.com/office/drawing/2014/main" id="{04691DE8-9945-6212-2E3B-DC62AAA40F40}"/>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3CF251B8-E4DA-4A3C-3C71-5DBC260DD610}"/>
              </a:ext>
            </a:extLst>
          </p:cNvPr>
          <p:cNvSpPr>
            <a:spLocks noGrp="1"/>
          </p:cNvSpPr>
          <p:nvPr>
            <p:ph type="sldNum" sz="quarter" idx="12"/>
          </p:nvPr>
        </p:nvSpPr>
        <p:spPr/>
        <p:txBody>
          <a:bodyPr/>
          <a:lstStyle/>
          <a:p>
            <a:fld id="{93EE758F-D498-4AD0-8C80-8307782BE694}" type="slidenum">
              <a:rPr lang="ru-RU" smtClean="0"/>
              <a:t>‹#›</a:t>
            </a:fld>
            <a:endParaRPr lang="ru-RU"/>
          </a:p>
        </p:txBody>
      </p:sp>
    </p:spTree>
    <p:extLst>
      <p:ext uri="{BB962C8B-B14F-4D97-AF65-F5344CB8AC3E}">
        <p14:creationId xmlns:p14="http://schemas.microsoft.com/office/powerpoint/2010/main" val="1496224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473836-8F13-7A35-6E6A-C1B355C72C2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DBF1239-8BE2-2616-C060-F0A9C772C7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D1882476-831E-EE64-FE6B-7E3DB6B220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D7773FB-E4D2-79C5-4FB8-4789C2A56CED}"/>
              </a:ext>
            </a:extLst>
          </p:cNvPr>
          <p:cNvSpPr>
            <a:spLocks noGrp="1"/>
          </p:cNvSpPr>
          <p:nvPr>
            <p:ph type="dt" sz="half" idx="10"/>
          </p:nvPr>
        </p:nvSpPr>
        <p:spPr/>
        <p:txBody>
          <a:bodyPr/>
          <a:lstStyle/>
          <a:p>
            <a:fld id="{837650F0-D7C9-4D5A-8B45-786DC754D2F2}" type="datetimeFigureOut">
              <a:rPr lang="ru-RU" smtClean="0"/>
              <a:t>11.04.2024</a:t>
            </a:fld>
            <a:endParaRPr lang="ru-RU"/>
          </a:p>
        </p:txBody>
      </p:sp>
      <p:sp>
        <p:nvSpPr>
          <p:cNvPr id="6" name="Нижний колонтитул 5">
            <a:extLst>
              <a:ext uri="{FF2B5EF4-FFF2-40B4-BE49-F238E27FC236}">
                <a16:creationId xmlns:a16="http://schemas.microsoft.com/office/drawing/2014/main" id="{1B23AC58-A7DA-D051-F266-274DFAEE019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A7D94F0-B6AD-309E-7B12-BD319B2CBFCD}"/>
              </a:ext>
            </a:extLst>
          </p:cNvPr>
          <p:cNvSpPr>
            <a:spLocks noGrp="1"/>
          </p:cNvSpPr>
          <p:nvPr>
            <p:ph type="sldNum" sz="quarter" idx="12"/>
          </p:nvPr>
        </p:nvSpPr>
        <p:spPr/>
        <p:txBody>
          <a:bodyPr/>
          <a:lstStyle/>
          <a:p>
            <a:fld id="{93EE758F-D498-4AD0-8C80-8307782BE694}" type="slidenum">
              <a:rPr lang="ru-RU" smtClean="0"/>
              <a:t>‹#›</a:t>
            </a:fld>
            <a:endParaRPr lang="ru-RU"/>
          </a:p>
        </p:txBody>
      </p:sp>
    </p:spTree>
    <p:extLst>
      <p:ext uri="{BB962C8B-B14F-4D97-AF65-F5344CB8AC3E}">
        <p14:creationId xmlns:p14="http://schemas.microsoft.com/office/powerpoint/2010/main" val="1752256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201DEA-DDC6-1D1A-AB5F-0DE77757F9D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968303A1-8739-74B5-DD27-34FFFFE27B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0D69F8B1-E7F8-9212-ADBB-7D0DBDBD02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F145D10-7027-2062-3FBA-EA5C35E3F75D}"/>
              </a:ext>
            </a:extLst>
          </p:cNvPr>
          <p:cNvSpPr>
            <a:spLocks noGrp="1"/>
          </p:cNvSpPr>
          <p:nvPr>
            <p:ph type="dt" sz="half" idx="10"/>
          </p:nvPr>
        </p:nvSpPr>
        <p:spPr/>
        <p:txBody>
          <a:bodyPr/>
          <a:lstStyle/>
          <a:p>
            <a:fld id="{837650F0-D7C9-4D5A-8B45-786DC754D2F2}" type="datetimeFigureOut">
              <a:rPr lang="ru-RU" smtClean="0"/>
              <a:t>11.04.2024</a:t>
            </a:fld>
            <a:endParaRPr lang="ru-RU"/>
          </a:p>
        </p:txBody>
      </p:sp>
      <p:sp>
        <p:nvSpPr>
          <p:cNvPr id="6" name="Нижний колонтитул 5">
            <a:extLst>
              <a:ext uri="{FF2B5EF4-FFF2-40B4-BE49-F238E27FC236}">
                <a16:creationId xmlns:a16="http://schemas.microsoft.com/office/drawing/2014/main" id="{8B125831-77A0-D476-3D9F-C1A2E6B7CE8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BBBC66C-E50B-3B79-C438-DF8430D98BE8}"/>
              </a:ext>
            </a:extLst>
          </p:cNvPr>
          <p:cNvSpPr>
            <a:spLocks noGrp="1"/>
          </p:cNvSpPr>
          <p:nvPr>
            <p:ph type="sldNum" sz="quarter" idx="12"/>
          </p:nvPr>
        </p:nvSpPr>
        <p:spPr/>
        <p:txBody>
          <a:bodyPr/>
          <a:lstStyle/>
          <a:p>
            <a:fld id="{93EE758F-D498-4AD0-8C80-8307782BE694}" type="slidenum">
              <a:rPr lang="ru-RU" smtClean="0"/>
              <a:t>‹#›</a:t>
            </a:fld>
            <a:endParaRPr lang="ru-RU"/>
          </a:p>
        </p:txBody>
      </p:sp>
    </p:spTree>
    <p:extLst>
      <p:ext uri="{BB962C8B-B14F-4D97-AF65-F5344CB8AC3E}">
        <p14:creationId xmlns:p14="http://schemas.microsoft.com/office/powerpoint/2010/main" val="212635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000" b="-6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1D84E8-32EE-4830-D0D7-2846F9E485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6161DCF-DC43-F8A9-35C0-437A65CB40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F2358E6-67C5-2032-2017-7576F2DF2B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650F0-D7C9-4D5A-8B45-786DC754D2F2}" type="datetimeFigureOut">
              <a:rPr lang="ru-RU" smtClean="0"/>
              <a:t>11.04.2024</a:t>
            </a:fld>
            <a:endParaRPr lang="ru-RU"/>
          </a:p>
        </p:txBody>
      </p:sp>
      <p:sp>
        <p:nvSpPr>
          <p:cNvPr id="5" name="Нижний колонтитул 4">
            <a:extLst>
              <a:ext uri="{FF2B5EF4-FFF2-40B4-BE49-F238E27FC236}">
                <a16:creationId xmlns:a16="http://schemas.microsoft.com/office/drawing/2014/main" id="{FDF39519-C84F-2F8E-ED41-D263956FC7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A82A926D-C0CB-00BA-E5BA-F917F7CA09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EE758F-D498-4AD0-8C80-8307782BE694}" type="slidenum">
              <a:rPr lang="ru-RU" smtClean="0"/>
              <a:t>‹#›</a:t>
            </a:fld>
            <a:endParaRPr lang="ru-RU"/>
          </a:p>
        </p:txBody>
      </p:sp>
    </p:spTree>
    <p:extLst>
      <p:ext uri="{BB962C8B-B14F-4D97-AF65-F5344CB8AC3E}">
        <p14:creationId xmlns:p14="http://schemas.microsoft.com/office/powerpoint/2010/main" val="1537067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41B5CD-8E3D-79EE-65D6-DB909727476B}"/>
              </a:ext>
            </a:extLst>
          </p:cNvPr>
          <p:cNvSpPr>
            <a:spLocks noGrp="1"/>
          </p:cNvSpPr>
          <p:nvPr>
            <p:ph type="ctrTitle"/>
          </p:nvPr>
        </p:nvSpPr>
        <p:spPr/>
        <p:txBody>
          <a:bodyPr/>
          <a:lstStyle/>
          <a:p>
            <a:pPr algn="r"/>
            <a:r>
              <a:rPr lang="en-US" dirty="0">
                <a:solidFill>
                  <a:schemeClr val="accent4"/>
                </a:solidFill>
              </a:rPr>
              <a:t>VLIW &amp; EPIC</a:t>
            </a:r>
            <a:endParaRPr lang="ru-RU" dirty="0">
              <a:solidFill>
                <a:schemeClr val="accent4"/>
              </a:solidFill>
            </a:endParaRPr>
          </a:p>
        </p:txBody>
      </p:sp>
      <p:sp>
        <p:nvSpPr>
          <p:cNvPr id="3" name="Подзаголовок 2">
            <a:extLst>
              <a:ext uri="{FF2B5EF4-FFF2-40B4-BE49-F238E27FC236}">
                <a16:creationId xmlns:a16="http://schemas.microsoft.com/office/drawing/2014/main" id="{D7793937-90CE-5527-6559-043328499086}"/>
              </a:ext>
            </a:extLst>
          </p:cNvPr>
          <p:cNvSpPr>
            <a:spLocks noGrp="1"/>
          </p:cNvSpPr>
          <p:nvPr>
            <p:ph type="subTitle" idx="1"/>
          </p:nvPr>
        </p:nvSpPr>
        <p:spPr>
          <a:xfrm>
            <a:off x="7075127" y="5202238"/>
            <a:ext cx="4282190" cy="1655762"/>
          </a:xfrm>
        </p:spPr>
        <p:txBody>
          <a:bodyPr/>
          <a:lstStyle/>
          <a:p>
            <a:pPr algn="r"/>
            <a:r>
              <a:rPr lang="en-US" dirty="0">
                <a:solidFill>
                  <a:schemeClr val="accent4"/>
                </a:solidFill>
              </a:rPr>
              <a:t>by Leu </a:t>
            </a:r>
            <a:r>
              <a:rPr lang="en-US" dirty="0" err="1">
                <a:solidFill>
                  <a:schemeClr val="accent4"/>
                </a:solidFill>
              </a:rPr>
              <a:t>Snezhko</a:t>
            </a:r>
            <a:endParaRPr lang="en-US" dirty="0">
              <a:solidFill>
                <a:schemeClr val="accent4"/>
              </a:solidFill>
            </a:endParaRPr>
          </a:p>
          <a:p>
            <a:pPr algn="r"/>
            <a:r>
              <a:rPr lang="en-US" dirty="0">
                <a:solidFill>
                  <a:schemeClr val="accent4"/>
                </a:solidFill>
              </a:rPr>
              <a:t>course 2, group 2 </a:t>
            </a:r>
            <a:endParaRPr lang="ru-RU" dirty="0">
              <a:solidFill>
                <a:schemeClr val="accent4"/>
              </a:solidFill>
            </a:endParaRPr>
          </a:p>
        </p:txBody>
      </p:sp>
    </p:spTree>
    <p:extLst>
      <p:ext uri="{BB962C8B-B14F-4D97-AF65-F5344CB8AC3E}">
        <p14:creationId xmlns:p14="http://schemas.microsoft.com/office/powerpoint/2010/main" val="1131971734"/>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79D317-0B1D-40A5-C42F-219408933317}"/>
              </a:ext>
            </a:extLst>
          </p:cNvPr>
          <p:cNvSpPr>
            <a:spLocks noGrp="1"/>
          </p:cNvSpPr>
          <p:nvPr>
            <p:ph type="title"/>
          </p:nvPr>
        </p:nvSpPr>
        <p:spPr/>
        <p:txBody>
          <a:bodyPr/>
          <a:lstStyle/>
          <a:p>
            <a:endParaRPr lang="ru-RU"/>
          </a:p>
        </p:txBody>
      </p:sp>
      <p:sp>
        <p:nvSpPr>
          <p:cNvPr id="3" name="Текст 2">
            <a:extLst>
              <a:ext uri="{FF2B5EF4-FFF2-40B4-BE49-F238E27FC236}">
                <a16:creationId xmlns:a16="http://schemas.microsoft.com/office/drawing/2014/main" id="{21108D6A-9361-E607-5341-A34F9A6B3A39}"/>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40031391-864A-E933-12C7-31CCABB65DF2}"/>
              </a:ext>
            </a:extLst>
          </p:cNvPr>
          <p:cNvSpPr>
            <a:spLocks noGrp="1"/>
          </p:cNvSpPr>
          <p:nvPr>
            <p:ph sz="half" idx="2"/>
          </p:nvPr>
        </p:nvSpPr>
        <p:spPr/>
        <p:txBody>
          <a:bodyPr/>
          <a:lstStyle/>
          <a:p>
            <a:endParaRPr lang="ru-RU"/>
          </a:p>
        </p:txBody>
      </p:sp>
      <p:sp>
        <p:nvSpPr>
          <p:cNvPr id="5" name="Текст 4">
            <a:extLst>
              <a:ext uri="{FF2B5EF4-FFF2-40B4-BE49-F238E27FC236}">
                <a16:creationId xmlns:a16="http://schemas.microsoft.com/office/drawing/2014/main" id="{0A94961B-82FD-6653-49E6-29196B57F46B}"/>
              </a:ext>
            </a:extLst>
          </p:cNvPr>
          <p:cNvSpPr>
            <a:spLocks noGrp="1"/>
          </p:cNvSpPr>
          <p:nvPr>
            <p:ph type="body" sz="quarter" idx="3"/>
          </p:nvPr>
        </p:nvSpPr>
        <p:spPr/>
        <p:txBody>
          <a:bodyPr/>
          <a:lstStyle/>
          <a:p>
            <a:endParaRPr lang="ru-RU"/>
          </a:p>
        </p:txBody>
      </p:sp>
      <p:sp>
        <p:nvSpPr>
          <p:cNvPr id="6" name="Объект 5">
            <a:extLst>
              <a:ext uri="{FF2B5EF4-FFF2-40B4-BE49-F238E27FC236}">
                <a16:creationId xmlns:a16="http://schemas.microsoft.com/office/drawing/2014/main" id="{781F721C-B705-A0F9-591E-4037C6F96147}"/>
              </a:ext>
            </a:extLst>
          </p:cNvPr>
          <p:cNvSpPr>
            <a:spLocks noGrp="1"/>
          </p:cNvSpPr>
          <p:nvPr>
            <p:ph sz="quarter" idx="4"/>
          </p:nvPr>
        </p:nvSpPr>
        <p:spPr/>
        <p:txBody>
          <a:bodyPr/>
          <a:lstStyle/>
          <a:p>
            <a:pPr marL="0" indent="0" algn="r">
              <a:buNone/>
            </a:pPr>
            <a:r>
              <a:rPr lang="ru-RU" dirty="0">
                <a:solidFill>
                  <a:schemeClr val="accent4"/>
                </a:solidFill>
              </a:rPr>
              <a:t>Все вычислительные устройства имеют доступ ко всем данным, хранящимся в общем регистровом файле</a:t>
            </a:r>
          </a:p>
        </p:txBody>
      </p:sp>
      <p:sp>
        <p:nvSpPr>
          <p:cNvPr id="7" name="Заголовок 1">
            <a:extLst>
              <a:ext uri="{FF2B5EF4-FFF2-40B4-BE49-F238E27FC236}">
                <a16:creationId xmlns:a16="http://schemas.microsoft.com/office/drawing/2014/main" id="{043402CA-D202-D28B-F57D-7568D4ECB158}"/>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ru-RU" dirty="0">
                <a:solidFill>
                  <a:schemeClr val="accent4"/>
                </a:solidFill>
              </a:rPr>
              <a:t>Архитектура </a:t>
            </a:r>
            <a:r>
              <a:rPr lang="en-US" dirty="0">
                <a:solidFill>
                  <a:schemeClr val="accent4"/>
                </a:solidFill>
              </a:rPr>
              <a:t>VLIW</a:t>
            </a:r>
            <a:endParaRPr lang="ru-RU" dirty="0">
              <a:solidFill>
                <a:schemeClr val="accent4"/>
              </a:solidFill>
            </a:endParaRPr>
          </a:p>
        </p:txBody>
      </p:sp>
    </p:spTree>
    <p:extLst>
      <p:ext uri="{BB962C8B-B14F-4D97-AF65-F5344CB8AC3E}">
        <p14:creationId xmlns:p14="http://schemas.microsoft.com/office/powerpoint/2010/main" val="3033172793"/>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38277F-8520-855C-9A6F-D6F3B81D76C5}"/>
              </a:ext>
            </a:extLst>
          </p:cNvPr>
          <p:cNvSpPr>
            <a:spLocks noGrp="1"/>
          </p:cNvSpPr>
          <p:nvPr>
            <p:ph type="title"/>
          </p:nvPr>
        </p:nvSpPr>
        <p:spPr/>
        <p:txBody>
          <a:bodyPr/>
          <a:lstStyle/>
          <a:p>
            <a:endParaRPr lang="ru-RU"/>
          </a:p>
        </p:txBody>
      </p:sp>
      <p:sp>
        <p:nvSpPr>
          <p:cNvPr id="3" name="Текст 2">
            <a:extLst>
              <a:ext uri="{FF2B5EF4-FFF2-40B4-BE49-F238E27FC236}">
                <a16:creationId xmlns:a16="http://schemas.microsoft.com/office/drawing/2014/main" id="{E3E8EF9F-0113-E41A-E775-48E67E39F9BC}"/>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095ECFEC-6708-C8A5-23D5-126E04F0EBC6}"/>
              </a:ext>
            </a:extLst>
          </p:cNvPr>
          <p:cNvSpPr>
            <a:spLocks noGrp="1"/>
          </p:cNvSpPr>
          <p:nvPr>
            <p:ph sz="half" idx="2"/>
          </p:nvPr>
        </p:nvSpPr>
        <p:spPr/>
        <p:txBody>
          <a:bodyPr/>
          <a:lstStyle/>
          <a:p>
            <a:endParaRPr lang="ru-RU"/>
          </a:p>
        </p:txBody>
      </p:sp>
      <p:sp>
        <p:nvSpPr>
          <p:cNvPr id="5" name="Текст 4">
            <a:extLst>
              <a:ext uri="{FF2B5EF4-FFF2-40B4-BE49-F238E27FC236}">
                <a16:creationId xmlns:a16="http://schemas.microsoft.com/office/drawing/2014/main" id="{AB87A100-828D-0B21-8C08-75D1CA37F10C}"/>
              </a:ext>
            </a:extLst>
          </p:cNvPr>
          <p:cNvSpPr>
            <a:spLocks noGrp="1"/>
          </p:cNvSpPr>
          <p:nvPr>
            <p:ph type="body" sz="quarter" idx="3"/>
          </p:nvPr>
        </p:nvSpPr>
        <p:spPr/>
        <p:txBody>
          <a:bodyPr/>
          <a:lstStyle/>
          <a:p>
            <a:endParaRPr lang="ru-RU"/>
          </a:p>
        </p:txBody>
      </p:sp>
      <p:sp>
        <p:nvSpPr>
          <p:cNvPr id="6" name="Объект 5">
            <a:extLst>
              <a:ext uri="{FF2B5EF4-FFF2-40B4-BE49-F238E27FC236}">
                <a16:creationId xmlns:a16="http://schemas.microsoft.com/office/drawing/2014/main" id="{7BACB09B-AAD9-959C-7EBF-212E25C8190D}"/>
              </a:ext>
            </a:extLst>
          </p:cNvPr>
          <p:cNvSpPr>
            <a:spLocks noGrp="1"/>
          </p:cNvSpPr>
          <p:nvPr>
            <p:ph sz="quarter" idx="4"/>
          </p:nvPr>
        </p:nvSpPr>
        <p:spPr/>
        <p:txBody>
          <a:bodyPr/>
          <a:lstStyle/>
          <a:p>
            <a:pPr marL="0" indent="0" algn="r">
              <a:buNone/>
            </a:pPr>
            <a:r>
              <a:rPr lang="ru-RU" dirty="0">
                <a:solidFill>
                  <a:schemeClr val="accent4"/>
                </a:solidFill>
              </a:rPr>
              <a:t>Иногда </a:t>
            </a:r>
            <a:r>
              <a:rPr lang="en-US" dirty="0">
                <a:solidFill>
                  <a:schemeClr val="accent4"/>
                </a:solidFill>
              </a:rPr>
              <a:t>VLIW </a:t>
            </a:r>
            <a:r>
              <a:rPr lang="ru-RU" dirty="0">
                <a:solidFill>
                  <a:schemeClr val="accent4"/>
                </a:solidFill>
              </a:rPr>
              <a:t>называют статической </a:t>
            </a:r>
            <a:r>
              <a:rPr lang="ru-RU" dirty="0" err="1">
                <a:solidFill>
                  <a:schemeClr val="accent4"/>
                </a:solidFill>
              </a:rPr>
              <a:t>суперскалярной</a:t>
            </a:r>
            <a:r>
              <a:rPr lang="ru-RU" dirty="0">
                <a:solidFill>
                  <a:schemeClr val="accent4"/>
                </a:solidFill>
              </a:rPr>
              <a:t> архитектурой, т.к. в ней распараллеливание кода происходит статически на этапе компиляции.</a:t>
            </a:r>
          </a:p>
          <a:p>
            <a:pPr marL="0" indent="0" algn="r">
              <a:buNone/>
            </a:pPr>
            <a:r>
              <a:rPr lang="ru-RU" dirty="0">
                <a:solidFill>
                  <a:schemeClr val="accent4"/>
                </a:solidFill>
              </a:rPr>
              <a:t>Это позволяет упростить аппаратуру и увеличить быстродействие.</a:t>
            </a:r>
          </a:p>
        </p:txBody>
      </p:sp>
      <p:sp>
        <p:nvSpPr>
          <p:cNvPr id="7" name="Заголовок 1">
            <a:extLst>
              <a:ext uri="{FF2B5EF4-FFF2-40B4-BE49-F238E27FC236}">
                <a16:creationId xmlns:a16="http://schemas.microsoft.com/office/drawing/2014/main" id="{C81B9B2A-ED82-EC0B-B386-E0F64945B70D}"/>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ru-RU" dirty="0">
                <a:solidFill>
                  <a:schemeClr val="accent4"/>
                </a:solidFill>
              </a:rPr>
              <a:t>Архитектура </a:t>
            </a:r>
            <a:r>
              <a:rPr lang="en-US" dirty="0">
                <a:solidFill>
                  <a:schemeClr val="accent4"/>
                </a:solidFill>
              </a:rPr>
              <a:t>VLIW</a:t>
            </a:r>
            <a:endParaRPr lang="ru-RU" dirty="0">
              <a:solidFill>
                <a:schemeClr val="accent4"/>
              </a:solidFill>
            </a:endParaRPr>
          </a:p>
        </p:txBody>
      </p:sp>
    </p:spTree>
    <p:extLst>
      <p:ext uri="{BB962C8B-B14F-4D97-AF65-F5344CB8AC3E}">
        <p14:creationId xmlns:p14="http://schemas.microsoft.com/office/powerpoint/2010/main" val="725230678"/>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F082C8-BF80-549E-CD2A-414EADE07F93}"/>
              </a:ext>
            </a:extLst>
          </p:cNvPr>
          <p:cNvSpPr>
            <a:spLocks noGrp="1"/>
          </p:cNvSpPr>
          <p:nvPr>
            <p:ph type="title"/>
          </p:nvPr>
        </p:nvSpPr>
        <p:spPr/>
        <p:txBody>
          <a:bodyPr/>
          <a:lstStyle/>
          <a:p>
            <a:endParaRPr lang="ru-RU"/>
          </a:p>
        </p:txBody>
      </p:sp>
      <p:sp>
        <p:nvSpPr>
          <p:cNvPr id="3" name="Текст 2">
            <a:extLst>
              <a:ext uri="{FF2B5EF4-FFF2-40B4-BE49-F238E27FC236}">
                <a16:creationId xmlns:a16="http://schemas.microsoft.com/office/drawing/2014/main" id="{F73B73AE-F178-265B-9C5F-5C04D4E4244C}"/>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5865DC71-CA1F-ED59-4D21-F391B2F49371}"/>
              </a:ext>
            </a:extLst>
          </p:cNvPr>
          <p:cNvSpPr>
            <a:spLocks noGrp="1"/>
          </p:cNvSpPr>
          <p:nvPr>
            <p:ph sz="half" idx="2"/>
          </p:nvPr>
        </p:nvSpPr>
        <p:spPr/>
        <p:txBody>
          <a:bodyPr>
            <a:normAutofit lnSpcReduction="10000"/>
          </a:bodyPr>
          <a:lstStyle/>
          <a:p>
            <a:endParaRPr lang="ru-RU"/>
          </a:p>
        </p:txBody>
      </p:sp>
      <p:sp>
        <p:nvSpPr>
          <p:cNvPr id="5" name="Текст 4">
            <a:extLst>
              <a:ext uri="{FF2B5EF4-FFF2-40B4-BE49-F238E27FC236}">
                <a16:creationId xmlns:a16="http://schemas.microsoft.com/office/drawing/2014/main" id="{5F0CA44C-85E6-E1AC-D2D4-BDB63732A9C4}"/>
              </a:ext>
            </a:extLst>
          </p:cNvPr>
          <p:cNvSpPr>
            <a:spLocks noGrp="1"/>
          </p:cNvSpPr>
          <p:nvPr>
            <p:ph type="body" sz="quarter" idx="3"/>
          </p:nvPr>
        </p:nvSpPr>
        <p:spPr/>
        <p:txBody>
          <a:bodyPr/>
          <a:lstStyle/>
          <a:p>
            <a:pPr algn="r"/>
            <a:r>
              <a:rPr lang="ru-RU" dirty="0">
                <a:solidFill>
                  <a:schemeClr val="accent4"/>
                </a:solidFill>
              </a:rPr>
              <a:t>Главные проблемы </a:t>
            </a:r>
            <a:r>
              <a:rPr lang="en-US" dirty="0">
                <a:solidFill>
                  <a:schemeClr val="accent4"/>
                </a:solidFill>
              </a:rPr>
              <a:t>VLIW</a:t>
            </a:r>
            <a:r>
              <a:rPr lang="ru-RU" dirty="0">
                <a:solidFill>
                  <a:schemeClr val="accent4"/>
                </a:solidFill>
              </a:rPr>
              <a:t>-архитектуры:</a:t>
            </a:r>
          </a:p>
        </p:txBody>
      </p:sp>
      <p:sp>
        <p:nvSpPr>
          <p:cNvPr id="6" name="Объект 5">
            <a:extLst>
              <a:ext uri="{FF2B5EF4-FFF2-40B4-BE49-F238E27FC236}">
                <a16:creationId xmlns:a16="http://schemas.microsoft.com/office/drawing/2014/main" id="{036AEBE5-6059-D8AC-E267-CA8954B3AB10}"/>
              </a:ext>
            </a:extLst>
          </p:cNvPr>
          <p:cNvSpPr>
            <a:spLocks noGrp="1"/>
          </p:cNvSpPr>
          <p:nvPr>
            <p:ph sz="quarter" idx="4"/>
          </p:nvPr>
        </p:nvSpPr>
        <p:spPr/>
        <p:txBody>
          <a:bodyPr>
            <a:normAutofit lnSpcReduction="10000"/>
          </a:bodyPr>
          <a:lstStyle/>
          <a:p>
            <a:pPr algn="r"/>
            <a:endParaRPr lang="ru-RU" i="1" dirty="0">
              <a:solidFill>
                <a:schemeClr val="accent4"/>
              </a:solidFill>
            </a:endParaRPr>
          </a:p>
          <a:p>
            <a:pPr algn="r"/>
            <a:r>
              <a:rPr lang="ru-RU" i="1" dirty="0">
                <a:solidFill>
                  <a:schemeClr val="accent4"/>
                </a:solidFill>
              </a:rPr>
              <a:t>усложнение регистрового файла и его связей с вычислительными устройствами</a:t>
            </a:r>
          </a:p>
          <a:p>
            <a:pPr algn="r"/>
            <a:endParaRPr lang="ru-RU" i="1" dirty="0">
              <a:solidFill>
                <a:schemeClr val="accent4"/>
              </a:solidFill>
            </a:endParaRPr>
          </a:p>
          <a:p>
            <a:pPr algn="r"/>
            <a:r>
              <a:rPr lang="ru-RU" i="1" dirty="0">
                <a:solidFill>
                  <a:schemeClr val="accent4"/>
                </a:solidFill>
              </a:rPr>
              <a:t>создание «разумного» компилятора, который мог бы разрешать конфликты </a:t>
            </a:r>
          </a:p>
        </p:txBody>
      </p:sp>
      <p:sp>
        <p:nvSpPr>
          <p:cNvPr id="7" name="Заголовок 1">
            <a:extLst>
              <a:ext uri="{FF2B5EF4-FFF2-40B4-BE49-F238E27FC236}">
                <a16:creationId xmlns:a16="http://schemas.microsoft.com/office/drawing/2014/main" id="{96D03551-79CB-0251-8C1F-AD48B33C1076}"/>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ru-RU" dirty="0">
                <a:solidFill>
                  <a:schemeClr val="accent4"/>
                </a:solidFill>
              </a:rPr>
              <a:t>Архитектура </a:t>
            </a:r>
            <a:r>
              <a:rPr lang="en-US" dirty="0">
                <a:solidFill>
                  <a:schemeClr val="accent4"/>
                </a:solidFill>
              </a:rPr>
              <a:t>VLIW</a:t>
            </a:r>
            <a:endParaRPr lang="ru-RU" dirty="0">
              <a:solidFill>
                <a:schemeClr val="accent4"/>
              </a:solidFill>
            </a:endParaRPr>
          </a:p>
        </p:txBody>
      </p:sp>
    </p:spTree>
    <p:extLst>
      <p:ext uri="{BB962C8B-B14F-4D97-AF65-F5344CB8AC3E}">
        <p14:creationId xmlns:p14="http://schemas.microsoft.com/office/powerpoint/2010/main" val="3428322944"/>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CCDDE4-BD26-0A4E-FC5F-28A2D03B2EDE}"/>
              </a:ext>
            </a:extLst>
          </p:cNvPr>
          <p:cNvSpPr>
            <a:spLocks noGrp="1"/>
          </p:cNvSpPr>
          <p:nvPr>
            <p:ph type="title"/>
          </p:nvPr>
        </p:nvSpPr>
        <p:spPr/>
        <p:txBody>
          <a:bodyPr/>
          <a:lstStyle/>
          <a:p>
            <a:endParaRPr lang="ru-RU"/>
          </a:p>
        </p:txBody>
      </p:sp>
      <p:sp>
        <p:nvSpPr>
          <p:cNvPr id="3" name="Текст 2">
            <a:extLst>
              <a:ext uri="{FF2B5EF4-FFF2-40B4-BE49-F238E27FC236}">
                <a16:creationId xmlns:a16="http://schemas.microsoft.com/office/drawing/2014/main" id="{2EC48095-EBA4-94B1-5EEF-009082747FB6}"/>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8ED9C39D-BC72-FE13-CA0A-EF920208B215}"/>
              </a:ext>
            </a:extLst>
          </p:cNvPr>
          <p:cNvSpPr>
            <a:spLocks noGrp="1"/>
          </p:cNvSpPr>
          <p:nvPr>
            <p:ph sz="half" idx="2"/>
          </p:nvPr>
        </p:nvSpPr>
        <p:spPr/>
        <p:txBody>
          <a:bodyPr>
            <a:normAutofit lnSpcReduction="10000"/>
          </a:bodyPr>
          <a:lstStyle/>
          <a:p>
            <a:endParaRPr lang="ru-RU"/>
          </a:p>
        </p:txBody>
      </p:sp>
      <p:sp>
        <p:nvSpPr>
          <p:cNvPr id="5" name="Текст 4">
            <a:extLst>
              <a:ext uri="{FF2B5EF4-FFF2-40B4-BE49-F238E27FC236}">
                <a16:creationId xmlns:a16="http://schemas.microsoft.com/office/drawing/2014/main" id="{4D48DAD9-9DDE-654F-151B-9213E6FB9F24}"/>
              </a:ext>
            </a:extLst>
          </p:cNvPr>
          <p:cNvSpPr>
            <a:spLocks noGrp="1"/>
          </p:cNvSpPr>
          <p:nvPr>
            <p:ph type="body" sz="quarter" idx="3"/>
          </p:nvPr>
        </p:nvSpPr>
        <p:spPr/>
        <p:txBody>
          <a:bodyPr/>
          <a:lstStyle/>
          <a:p>
            <a:endParaRPr lang="ru-RU"/>
          </a:p>
        </p:txBody>
      </p:sp>
      <p:sp>
        <p:nvSpPr>
          <p:cNvPr id="6" name="Объект 5">
            <a:extLst>
              <a:ext uri="{FF2B5EF4-FFF2-40B4-BE49-F238E27FC236}">
                <a16:creationId xmlns:a16="http://schemas.microsoft.com/office/drawing/2014/main" id="{A6115173-6D06-B602-7CA5-6B2598CC5FBC}"/>
              </a:ext>
            </a:extLst>
          </p:cNvPr>
          <p:cNvSpPr>
            <a:spLocks noGrp="1"/>
          </p:cNvSpPr>
          <p:nvPr>
            <p:ph sz="quarter" idx="4"/>
          </p:nvPr>
        </p:nvSpPr>
        <p:spPr/>
        <p:txBody>
          <a:bodyPr>
            <a:normAutofit lnSpcReduction="10000"/>
          </a:bodyPr>
          <a:lstStyle/>
          <a:p>
            <a:pPr algn="r"/>
            <a:endParaRPr lang="ru-RU" dirty="0">
              <a:solidFill>
                <a:schemeClr val="accent4"/>
              </a:solidFill>
            </a:endParaRPr>
          </a:p>
          <a:p>
            <a:pPr algn="r"/>
            <a:r>
              <a:rPr lang="ru-RU" dirty="0">
                <a:solidFill>
                  <a:schemeClr val="accent4"/>
                </a:solidFill>
              </a:rPr>
              <a:t>наборы </a:t>
            </a:r>
            <a:r>
              <a:rPr lang="en-US" dirty="0">
                <a:solidFill>
                  <a:schemeClr val="accent4"/>
                </a:solidFill>
              </a:rPr>
              <a:t>VLIW</a:t>
            </a:r>
            <a:r>
              <a:rPr lang="ru-RU" dirty="0">
                <a:solidFill>
                  <a:schemeClr val="accent4"/>
                </a:solidFill>
              </a:rPr>
              <a:t>-инструкций не были совместимыми между разными поколениями процессоров</a:t>
            </a:r>
          </a:p>
          <a:p>
            <a:pPr algn="r"/>
            <a:endParaRPr lang="ru-RU" dirty="0">
              <a:solidFill>
                <a:schemeClr val="accent4"/>
              </a:solidFill>
            </a:endParaRPr>
          </a:p>
          <a:p>
            <a:pPr algn="r"/>
            <a:r>
              <a:rPr lang="ru-RU" dirty="0">
                <a:solidFill>
                  <a:schemeClr val="accent4"/>
                </a:solidFill>
              </a:rPr>
              <a:t>задержки загрузки данных из иерархии памяти не являлись полностью предсказуемыми </a:t>
            </a:r>
          </a:p>
        </p:txBody>
      </p:sp>
      <p:sp>
        <p:nvSpPr>
          <p:cNvPr id="7" name="Текст 4">
            <a:extLst>
              <a:ext uri="{FF2B5EF4-FFF2-40B4-BE49-F238E27FC236}">
                <a16:creationId xmlns:a16="http://schemas.microsoft.com/office/drawing/2014/main" id="{E07DE9EF-CB6D-982C-B373-D7945B6A7890}"/>
              </a:ext>
            </a:extLst>
          </p:cNvPr>
          <p:cNvSpPr txBox="1">
            <a:spLocks/>
          </p:cNvSpPr>
          <p:nvPr/>
        </p:nvSpPr>
        <p:spPr>
          <a:xfrm>
            <a:off x="6172200" y="1681163"/>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ru-RU">
                <a:solidFill>
                  <a:schemeClr val="accent4"/>
                </a:solidFill>
              </a:rPr>
              <a:t>Главные проблемы </a:t>
            </a:r>
            <a:r>
              <a:rPr lang="en-US">
                <a:solidFill>
                  <a:schemeClr val="accent4"/>
                </a:solidFill>
              </a:rPr>
              <a:t>VLIW</a:t>
            </a:r>
            <a:r>
              <a:rPr lang="ru-RU">
                <a:solidFill>
                  <a:schemeClr val="accent4"/>
                </a:solidFill>
              </a:rPr>
              <a:t>-архитектуры:</a:t>
            </a:r>
            <a:endParaRPr lang="ru-RU" dirty="0">
              <a:solidFill>
                <a:schemeClr val="accent4"/>
              </a:solidFill>
            </a:endParaRPr>
          </a:p>
        </p:txBody>
      </p:sp>
      <p:sp>
        <p:nvSpPr>
          <p:cNvPr id="8" name="Заголовок 1">
            <a:extLst>
              <a:ext uri="{FF2B5EF4-FFF2-40B4-BE49-F238E27FC236}">
                <a16:creationId xmlns:a16="http://schemas.microsoft.com/office/drawing/2014/main" id="{B8B76F8A-F490-6260-35F5-946C55A49038}"/>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ru-RU" dirty="0">
                <a:solidFill>
                  <a:schemeClr val="accent4"/>
                </a:solidFill>
              </a:rPr>
              <a:t>Архитектура </a:t>
            </a:r>
            <a:r>
              <a:rPr lang="en-US" dirty="0">
                <a:solidFill>
                  <a:schemeClr val="accent4"/>
                </a:solidFill>
              </a:rPr>
              <a:t>VLIW</a:t>
            </a:r>
            <a:endParaRPr lang="ru-RU" dirty="0">
              <a:solidFill>
                <a:schemeClr val="accent4"/>
              </a:solidFill>
            </a:endParaRPr>
          </a:p>
        </p:txBody>
      </p:sp>
    </p:spTree>
    <p:extLst>
      <p:ext uri="{BB962C8B-B14F-4D97-AF65-F5344CB8AC3E}">
        <p14:creationId xmlns:p14="http://schemas.microsoft.com/office/powerpoint/2010/main" val="2658247643"/>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3C33B8-02FD-1C04-F2F1-DE9C99BDEA7E}"/>
              </a:ext>
            </a:extLst>
          </p:cNvPr>
          <p:cNvSpPr>
            <a:spLocks noGrp="1"/>
          </p:cNvSpPr>
          <p:nvPr>
            <p:ph type="title"/>
          </p:nvPr>
        </p:nvSpPr>
        <p:spPr>
          <a:xfrm>
            <a:off x="3334042" y="1709738"/>
            <a:ext cx="8013407" cy="2852737"/>
          </a:xfrm>
        </p:spPr>
        <p:txBody>
          <a:bodyPr>
            <a:normAutofit/>
          </a:bodyPr>
          <a:lstStyle/>
          <a:p>
            <a:pPr algn="r"/>
            <a:r>
              <a:rPr lang="ru-RU" sz="3600" dirty="0">
                <a:solidFill>
                  <a:schemeClr val="accent4"/>
                </a:solidFill>
              </a:rPr>
              <a:t>Для решения этих проблем была разработана технология </a:t>
            </a:r>
            <a:r>
              <a:rPr lang="en-US" sz="3600" dirty="0">
                <a:solidFill>
                  <a:schemeClr val="accent4"/>
                </a:solidFill>
              </a:rPr>
              <a:t>EPIC</a:t>
            </a:r>
            <a:endParaRPr lang="ru-RU" sz="3600" dirty="0">
              <a:solidFill>
                <a:schemeClr val="accent4"/>
              </a:solidFill>
            </a:endParaRPr>
          </a:p>
        </p:txBody>
      </p:sp>
      <p:sp>
        <p:nvSpPr>
          <p:cNvPr id="3" name="Текст 2">
            <a:extLst>
              <a:ext uri="{FF2B5EF4-FFF2-40B4-BE49-F238E27FC236}">
                <a16:creationId xmlns:a16="http://schemas.microsoft.com/office/drawing/2014/main" id="{1722DB90-ED2E-BADF-D565-B4A2CC0E6A86}"/>
              </a:ext>
            </a:extLst>
          </p:cNvPr>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3974745249"/>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F8BC64-E1F9-D768-E353-BD5A45551C64}"/>
              </a:ext>
            </a:extLst>
          </p:cNvPr>
          <p:cNvSpPr>
            <a:spLocks noGrp="1"/>
          </p:cNvSpPr>
          <p:nvPr>
            <p:ph type="title"/>
          </p:nvPr>
        </p:nvSpPr>
        <p:spPr/>
        <p:txBody>
          <a:bodyPr/>
          <a:lstStyle/>
          <a:p>
            <a:endParaRPr lang="ru-RU" dirty="0"/>
          </a:p>
        </p:txBody>
      </p:sp>
      <p:sp>
        <p:nvSpPr>
          <p:cNvPr id="3" name="Текст 2">
            <a:extLst>
              <a:ext uri="{FF2B5EF4-FFF2-40B4-BE49-F238E27FC236}">
                <a16:creationId xmlns:a16="http://schemas.microsoft.com/office/drawing/2014/main" id="{85AFEEF9-AEDE-68C2-0306-93F950BC2D09}"/>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6F7AC441-40C5-FEE0-1195-9DE0EE04CCD7}"/>
              </a:ext>
            </a:extLst>
          </p:cNvPr>
          <p:cNvSpPr>
            <a:spLocks noGrp="1"/>
          </p:cNvSpPr>
          <p:nvPr>
            <p:ph sz="half" idx="2"/>
          </p:nvPr>
        </p:nvSpPr>
        <p:spPr/>
        <p:txBody>
          <a:bodyPr/>
          <a:lstStyle/>
          <a:p>
            <a:endParaRPr lang="ru-RU"/>
          </a:p>
        </p:txBody>
      </p:sp>
      <p:sp>
        <p:nvSpPr>
          <p:cNvPr id="5" name="Текст 4">
            <a:extLst>
              <a:ext uri="{FF2B5EF4-FFF2-40B4-BE49-F238E27FC236}">
                <a16:creationId xmlns:a16="http://schemas.microsoft.com/office/drawing/2014/main" id="{D085E6BC-8D71-3762-628B-7BA39D90B5D9}"/>
              </a:ext>
            </a:extLst>
          </p:cNvPr>
          <p:cNvSpPr>
            <a:spLocks noGrp="1"/>
          </p:cNvSpPr>
          <p:nvPr>
            <p:ph type="body" sz="quarter" idx="3"/>
          </p:nvPr>
        </p:nvSpPr>
        <p:spPr/>
        <p:txBody>
          <a:bodyPr/>
          <a:lstStyle/>
          <a:p>
            <a:endParaRPr lang="ru-RU"/>
          </a:p>
        </p:txBody>
      </p:sp>
      <p:sp>
        <p:nvSpPr>
          <p:cNvPr id="6" name="Объект 5">
            <a:extLst>
              <a:ext uri="{FF2B5EF4-FFF2-40B4-BE49-F238E27FC236}">
                <a16:creationId xmlns:a16="http://schemas.microsoft.com/office/drawing/2014/main" id="{84FD9A79-497B-75E1-B3DB-0239581BB768}"/>
              </a:ext>
            </a:extLst>
          </p:cNvPr>
          <p:cNvSpPr>
            <a:spLocks noGrp="1"/>
          </p:cNvSpPr>
          <p:nvPr>
            <p:ph sz="quarter" idx="4"/>
          </p:nvPr>
        </p:nvSpPr>
        <p:spPr/>
        <p:txBody>
          <a:bodyPr/>
          <a:lstStyle/>
          <a:p>
            <a:endParaRPr lang="ru-RU"/>
          </a:p>
        </p:txBody>
      </p:sp>
      <p:sp>
        <p:nvSpPr>
          <p:cNvPr id="7" name="Заголовок 1">
            <a:extLst>
              <a:ext uri="{FF2B5EF4-FFF2-40B4-BE49-F238E27FC236}">
                <a16:creationId xmlns:a16="http://schemas.microsoft.com/office/drawing/2014/main" id="{2B4DE8AE-2E09-CB1E-5F03-F4CC202F5703}"/>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ru-RU" dirty="0">
                <a:solidFill>
                  <a:schemeClr val="accent4"/>
                </a:solidFill>
              </a:rPr>
              <a:t>Архитектура </a:t>
            </a:r>
            <a:r>
              <a:rPr lang="en-US" dirty="0">
                <a:solidFill>
                  <a:schemeClr val="accent4"/>
                </a:solidFill>
              </a:rPr>
              <a:t>EPIC</a:t>
            </a:r>
            <a:endParaRPr lang="ru-RU" dirty="0">
              <a:solidFill>
                <a:schemeClr val="accent4"/>
              </a:solidFill>
            </a:endParaRPr>
          </a:p>
        </p:txBody>
      </p:sp>
    </p:spTree>
    <p:extLst>
      <p:ext uri="{BB962C8B-B14F-4D97-AF65-F5344CB8AC3E}">
        <p14:creationId xmlns:p14="http://schemas.microsoft.com/office/powerpoint/2010/main" val="3248423191"/>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DF49FA-E788-FDFE-C6A8-9BEA107D4EB1}"/>
              </a:ext>
            </a:extLst>
          </p:cNvPr>
          <p:cNvSpPr>
            <a:spLocks noGrp="1"/>
          </p:cNvSpPr>
          <p:nvPr>
            <p:ph type="title"/>
          </p:nvPr>
        </p:nvSpPr>
        <p:spPr/>
        <p:txBody>
          <a:bodyPr/>
          <a:lstStyle/>
          <a:p>
            <a:endParaRPr lang="ru-RU" dirty="0"/>
          </a:p>
        </p:txBody>
      </p:sp>
      <p:sp>
        <p:nvSpPr>
          <p:cNvPr id="3" name="Текст 2">
            <a:extLst>
              <a:ext uri="{FF2B5EF4-FFF2-40B4-BE49-F238E27FC236}">
                <a16:creationId xmlns:a16="http://schemas.microsoft.com/office/drawing/2014/main" id="{E0448649-06E4-7958-CE10-675D0A65B091}"/>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0D1288E0-BDD7-A324-236E-C4B06F32B9F5}"/>
              </a:ext>
            </a:extLst>
          </p:cNvPr>
          <p:cNvSpPr>
            <a:spLocks noGrp="1"/>
          </p:cNvSpPr>
          <p:nvPr>
            <p:ph sz="half" idx="2"/>
          </p:nvPr>
        </p:nvSpPr>
        <p:spPr/>
        <p:txBody>
          <a:bodyPr/>
          <a:lstStyle/>
          <a:p>
            <a:endParaRPr lang="ru-RU"/>
          </a:p>
        </p:txBody>
      </p:sp>
      <p:sp>
        <p:nvSpPr>
          <p:cNvPr id="5" name="Текст 4">
            <a:extLst>
              <a:ext uri="{FF2B5EF4-FFF2-40B4-BE49-F238E27FC236}">
                <a16:creationId xmlns:a16="http://schemas.microsoft.com/office/drawing/2014/main" id="{C32D5D68-7AB1-E2E4-2D53-23978696D334}"/>
              </a:ext>
            </a:extLst>
          </p:cNvPr>
          <p:cNvSpPr>
            <a:spLocks noGrp="1"/>
          </p:cNvSpPr>
          <p:nvPr>
            <p:ph type="body" sz="quarter" idx="3"/>
          </p:nvPr>
        </p:nvSpPr>
        <p:spPr/>
        <p:txBody>
          <a:bodyPr/>
          <a:lstStyle/>
          <a:p>
            <a:endParaRPr lang="ru-RU"/>
          </a:p>
        </p:txBody>
      </p:sp>
      <p:sp>
        <p:nvSpPr>
          <p:cNvPr id="6" name="Объект 5">
            <a:extLst>
              <a:ext uri="{FF2B5EF4-FFF2-40B4-BE49-F238E27FC236}">
                <a16:creationId xmlns:a16="http://schemas.microsoft.com/office/drawing/2014/main" id="{376B7C1D-E82F-30D2-419D-9A421D54A091}"/>
              </a:ext>
            </a:extLst>
          </p:cNvPr>
          <p:cNvSpPr>
            <a:spLocks noGrp="1"/>
          </p:cNvSpPr>
          <p:nvPr>
            <p:ph sz="quarter" idx="4"/>
          </p:nvPr>
        </p:nvSpPr>
        <p:spPr/>
        <p:txBody>
          <a:bodyPr/>
          <a:lstStyle/>
          <a:p>
            <a:pPr marL="0" indent="0" algn="r">
              <a:buNone/>
            </a:pPr>
            <a:r>
              <a:rPr lang="en-US" dirty="0">
                <a:solidFill>
                  <a:schemeClr val="accent4"/>
                </a:solidFill>
              </a:rPr>
              <a:t>(Explicitly Parallel Instruction Computing) – </a:t>
            </a:r>
            <a:r>
              <a:rPr lang="ru-RU" dirty="0">
                <a:solidFill>
                  <a:schemeClr val="accent4"/>
                </a:solidFill>
              </a:rPr>
              <a:t>вычисления с явным параллелизмом команд.</a:t>
            </a:r>
          </a:p>
          <a:p>
            <a:pPr marL="0" indent="0" algn="r">
              <a:buNone/>
            </a:pPr>
            <a:r>
              <a:rPr lang="ru-RU" dirty="0">
                <a:solidFill>
                  <a:schemeClr val="accent4"/>
                </a:solidFill>
              </a:rPr>
              <a:t>Это усовершенствованный вариант технологии </a:t>
            </a:r>
            <a:r>
              <a:rPr lang="en-US" dirty="0">
                <a:solidFill>
                  <a:schemeClr val="accent4"/>
                </a:solidFill>
              </a:rPr>
              <a:t>VLIW</a:t>
            </a:r>
            <a:r>
              <a:rPr lang="ru-RU" dirty="0">
                <a:solidFill>
                  <a:schemeClr val="accent4"/>
                </a:solidFill>
              </a:rPr>
              <a:t>.</a:t>
            </a:r>
          </a:p>
          <a:p>
            <a:pPr marL="0" indent="0" algn="r">
              <a:buNone/>
            </a:pPr>
            <a:r>
              <a:rPr lang="ru-RU" dirty="0">
                <a:solidFill>
                  <a:schemeClr val="accent4"/>
                </a:solidFill>
              </a:rPr>
              <a:t>Наиболее известная реализация – </a:t>
            </a:r>
            <a:r>
              <a:rPr lang="en-US" dirty="0">
                <a:solidFill>
                  <a:schemeClr val="accent4"/>
                </a:solidFill>
              </a:rPr>
              <a:t>IA-64 (IA - Intel Architecture)</a:t>
            </a:r>
            <a:r>
              <a:rPr lang="ru-RU" dirty="0">
                <a:solidFill>
                  <a:schemeClr val="accent4"/>
                </a:solidFill>
              </a:rPr>
              <a:t> </a:t>
            </a:r>
          </a:p>
        </p:txBody>
      </p:sp>
      <p:sp>
        <p:nvSpPr>
          <p:cNvPr id="7" name="Заголовок 1">
            <a:extLst>
              <a:ext uri="{FF2B5EF4-FFF2-40B4-BE49-F238E27FC236}">
                <a16:creationId xmlns:a16="http://schemas.microsoft.com/office/drawing/2014/main" id="{BBAFCC2F-A93A-92C5-808C-A62FEE3C79D7}"/>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ru-RU" dirty="0">
                <a:solidFill>
                  <a:schemeClr val="accent4"/>
                </a:solidFill>
              </a:rPr>
              <a:t>Архитектура </a:t>
            </a:r>
            <a:r>
              <a:rPr lang="en-US" dirty="0">
                <a:solidFill>
                  <a:schemeClr val="accent4"/>
                </a:solidFill>
              </a:rPr>
              <a:t>EPIC</a:t>
            </a:r>
            <a:endParaRPr lang="ru-RU" dirty="0">
              <a:solidFill>
                <a:schemeClr val="accent4"/>
              </a:solidFill>
            </a:endParaRPr>
          </a:p>
        </p:txBody>
      </p:sp>
    </p:spTree>
    <p:extLst>
      <p:ext uri="{BB962C8B-B14F-4D97-AF65-F5344CB8AC3E}">
        <p14:creationId xmlns:p14="http://schemas.microsoft.com/office/powerpoint/2010/main" val="1723692616"/>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DF49FA-E788-FDFE-C6A8-9BEA107D4EB1}"/>
              </a:ext>
            </a:extLst>
          </p:cNvPr>
          <p:cNvSpPr>
            <a:spLocks noGrp="1"/>
          </p:cNvSpPr>
          <p:nvPr>
            <p:ph type="title"/>
          </p:nvPr>
        </p:nvSpPr>
        <p:spPr/>
        <p:txBody>
          <a:bodyPr/>
          <a:lstStyle/>
          <a:p>
            <a:endParaRPr lang="ru-RU" dirty="0"/>
          </a:p>
        </p:txBody>
      </p:sp>
      <p:sp>
        <p:nvSpPr>
          <p:cNvPr id="3" name="Текст 2">
            <a:extLst>
              <a:ext uri="{FF2B5EF4-FFF2-40B4-BE49-F238E27FC236}">
                <a16:creationId xmlns:a16="http://schemas.microsoft.com/office/drawing/2014/main" id="{E0448649-06E4-7958-CE10-675D0A65B091}"/>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0D1288E0-BDD7-A324-236E-C4B06F32B9F5}"/>
              </a:ext>
            </a:extLst>
          </p:cNvPr>
          <p:cNvSpPr>
            <a:spLocks noGrp="1"/>
          </p:cNvSpPr>
          <p:nvPr>
            <p:ph sz="half" idx="2"/>
          </p:nvPr>
        </p:nvSpPr>
        <p:spPr/>
        <p:txBody>
          <a:bodyPr>
            <a:normAutofit fontScale="85000" lnSpcReduction="10000"/>
          </a:bodyPr>
          <a:lstStyle/>
          <a:p>
            <a:endParaRPr lang="ru-RU"/>
          </a:p>
        </p:txBody>
      </p:sp>
      <p:sp>
        <p:nvSpPr>
          <p:cNvPr id="5" name="Текст 4">
            <a:extLst>
              <a:ext uri="{FF2B5EF4-FFF2-40B4-BE49-F238E27FC236}">
                <a16:creationId xmlns:a16="http://schemas.microsoft.com/office/drawing/2014/main" id="{C32D5D68-7AB1-E2E4-2D53-23978696D334}"/>
              </a:ext>
            </a:extLst>
          </p:cNvPr>
          <p:cNvSpPr>
            <a:spLocks noGrp="1"/>
          </p:cNvSpPr>
          <p:nvPr>
            <p:ph type="body" sz="quarter" idx="3"/>
          </p:nvPr>
        </p:nvSpPr>
        <p:spPr/>
        <p:txBody>
          <a:bodyPr/>
          <a:lstStyle/>
          <a:p>
            <a:pPr algn="r"/>
            <a:r>
              <a:rPr lang="ru-RU" dirty="0">
                <a:solidFill>
                  <a:schemeClr val="accent4"/>
                </a:solidFill>
              </a:rPr>
              <a:t>По сравнению с </a:t>
            </a:r>
            <a:r>
              <a:rPr lang="en-US" dirty="0">
                <a:solidFill>
                  <a:schemeClr val="accent4"/>
                </a:solidFill>
              </a:rPr>
              <a:t>VLIW </a:t>
            </a:r>
            <a:r>
              <a:rPr lang="ru-RU" dirty="0">
                <a:solidFill>
                  <a:schemeClr val="accent4"/>
                </a:solidFill>
              </a:rPr>
              <a:t>имела следующие усовершенствования:</a:t>
            </a:r>
          </a:p>
        </p:txBody>
      </p:sp>
      <p:sp>
        <p:nvSpPr>
          <p:cNvPr id="6" name="Объект 5">
            <a:extLst>
              <a:ext uri="{FF2B5EF4-FFF2-40B4-BE49-F238E27FC236}">
                <a16:creationId xmlns:a16="http://schemas.microsoft.com/office/drawing/2014/main" id="{376B7C1D-E82F-30D2-419D-9A421D54A091}"/>
              </a:ext>
            </a:extLst>
          </p:cNvPr>
          <p:cNvSpPr>
            <a:spLocks noGrp="1"/>
          </p:cNvSpPr>
          <p:nvPr>
            <p:ph sz="quarter" idx="4"/>
          </p:nvPr>
        </p:nvSpPr>
        <p:spPr/>
        <p:txBody>
          <a:bodyPr>
            <a:normAutofit fontScale="85000" lnSpcReduction="10000"/>
          </a:bodyPr>
          <a:lstStyle/>
          <a:p>
            <a:pPr marL="0" indent="0" algn="r">
              <a:buNone/>
            </a:pPr>
            <a:endParaRPr lang="ru-RU" dirty="0">
              <a:solidFill>
                <a:schemeClr val="accent4"/>
              </a:solidFill>
            </a:endParaRPr>
          </a:p>
          <a:p>
            <a:pPr marL="514350" indent="-514350" algn="r">
              <a:buAutoNum type="arabicPeriod"/>
            </a:pPr>
            <a:r>
              <a:rPr lang="ru-RU" dirty="0">
                <a:solidFill>
                  <a:schemeClr val="accent4"/>
                </a:solidFill>
              </a:rPr>
              <a:t>Каждая группа инструкций может иметь стоповый бит, который показывает, зависит ли следующая группа от результатов выполнения данной.</a:t>
            </a:r>
          </a:p>
          <a:p>
            <a:pPr marL="0" indent="0" algn="r">
              <a:buNone/>
            </a:pPr>
            <a:r>
              <a:rPr lang="ru-RU" dirty="0">
                <a:solidFill>
                  <a:schemeClr val="accent4"/>
                </a:solidFill>
              </a:rPr>
              <a:t>Такой бит позволяет создавать следующие поколения архитектуры с возможностью параллельного запуска большего числа групп. </a:t>
            </a:r>
          </a:p>
        </p:txBody>
      </p:sp>
      <p:sp>
        <p:nvSpPr>
          <p:cNvPr id="7" name="Заголовок 1">
            <a:extLst>
              <a:ext uri="{FF2B5EF4-FFF2-40B4-BE49-F238E27FC236}">
                <a16:creationId xmlns:a16="http://schemas.microsoft.com/office/drawing/2014/main" id="{BBAFCC2F-A93A-92C5-808C-A62FEE3C79D7}"/>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ru-RU" dirty="0">
                <a:solidFill>
                  <a:schemeClr val="accent4"/>
                </a:solidFill>
              </a:rPr>
              <a:t>Архитектура </a:t>
            </a:r>
            <a:r>
              <a:rPr lang="en-US" dirty="0">
                <a:solidFill>
                  <a:schemeClr val="accent4"/>
                </a:solidFill>
              </a:rPr>
              <a:t>EPIC</a:t>
            </a:r>
            <a:endParaRPr lang="ru-RU" dirty="0">
              <a:solidFill>
                <a:schemeClr val="accent4"/>
              </a:solidFill>
            </a:endParaRPr>
          </a:p>
        </p:txBody>
      </p:sp>
    </p:spTree>
    <p:extLst>
      <p:ext uri="{BB962C8B-B14F-4D97-AF65-F5344CB8AC3E}">
        <p14:creationId xmlns:p14="http://schemas.microsoft.com/office/powerpoint/2010/main" val="4255801464"/>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1D4CD4-C6FA-9AE7-2596-7C22FD7026F3}"/>
              </a:ext>
            </a:extLst>
          </p:cNvPr>
          <p:cNvSpPr>
            <a:spLocks noGrp="1"/>
          </p:cNvSpPr>
          <p:nvPr>
            <p:ph type="title"/>
          </p:nvPr>
        </p:nvSpPr>
        <p:spPr/>
        <p:txBody>
          <a:bodyPr/>
          <a:lstStyle/>
          <a:p>
            <a:endParaRPr lang="ru-RU"/>
          </a:p>
        </p:txBody>
      </p:sp>
      <p:sp>
        <p:nvSpPr>
          <p:cNvPr id="3" name="Текст 2">
            <a:extLst>
              <a:ext uri="{FF2B5EF4-FFF2-40B4-BE49-F238E27FC236}">
                <a16:creationId xmlns:a16="http://schemas.microsoft.com/office/drawing/2014/main" id="{5BC16949-FBA5-FCED-87E0-C3A91D99CE2D}"/>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BB2C59D0-C7DD-191E-8868-99958E502297}"/>
              </a:ext>
            </a:extLst>
          </p:cNvPr>
          <p:cNvSpPr>
            <a:spLocks noGrp="1"/>
          </p:cNvSpPr>
          <p:nvPr>
            <p:ph sz="half" idx="2"/>
          </p:nvPr>
        </p:nvSpPr>
        <p:spPr/>
        <p:txBody>
          <a:bodyPr/>
          <a:lstStyle/>
          <a:p>
            <a:endParaRPr lang="ru-RU"/>
          </a:p>
        </p:txBody>
      </p:sp>
      <p:sp>
        <p:nvSpPr>
          <p:cNvPr id="5" name="Текст 4">
            <a:extLst>
              <a:ext uri="{FF2B5EF4-FFF2-40B4-BE49-F238E27FC236}">
                <a16:creationId xmlns:a16="http://schemas.microsoft.com/office/drawing/2014/main" id="{B85A6B28-E23E-3044-5C74-630E17969306}"/>
              </a:ext>
            </a:extLst>
          </p:cNvPr>
          <p:cNvSpPr>
            <a:spLocks noGrp="1"/>
          </p:cNvSpPr>
          <p:nvPr>
            <p:ph type="body" sz="quarter" idx="3"/>
          </p:nvPr>
        </p:nvSpPr>
        <p:spPr/>
        <p:txBody>
          <a:bodyPr/>
          <a:lstStyle/>
          <a:p>
            <a:endParaRPr lang="ru-RU"/>
          </a:p>
        </p:txBody>
      </p:sp>
      <p:sp>
        <p:nvSpPr>
          <p:cNvPr id="6" name="Объект 5">
            <a:extLst>
              <a:ext uri="{FF2B5EF4-FFF2-40B4-BE49-F238E27FC236}">
                <a16:creationId xmlns:a16="http://schemas.microsoft.com/office/drawing/2014/main" id="{096D434B-CAFD-A256-7197-544A3EAC8F89}"/>
              </a:ext>
            </a:extLst>
          </p:cNvPr>
          <p:cNvSpPr>
            <a:spLocks noGrp="1"/>
          </p:cNvSpPr>
          <p:nvPr>
            <p:ph sz="quarter" idx="4"/>
          </p:nvPr>
        </p:nvSpPr>
        <p:spPr/>
        <p:txBody>
          <a:bodyPr/>
          <a:lstStyle/>
          <a:p>
            <a:pPr marL="0" indent="0" algn="r">
              <a:buNone/>
            </a:pPr>
            <a:endParaRPr lang="ru-RU" dirty="0">
              <a:solidFill>
                <a:schemeClr val="accent4"/>
              </a:solidFill>
            </a:endParaRPr>
          </a:p>
          <a:p>
            <a:pPr marL="0" indent="0" algn="r">
              <a:buNone/>
            </a:pPr>
            <a:r>
              <a:rPr lang="ru-RU" dirty="0">
                <a:solidFill>
                  <a:schemeClr val="accent4"/>
                </a:solidFill>
              </a:rPr>
              <a:t>2. Для </a:t>
            </a:r>
            <a:r>
              <a:rPr lang="ru-RU" dirty="0" err="1">
                <a:solidFill>
                  <a:schemeClr val="accent4"/>
                </a:solidFill>
              </a:rPr>
              <a:t>предподкачки</a:t>
            </a:r>
            <a:r>
              <a:rPr lang="ru-RU" dirty="0">
                <a:solidFill>
                  <a:schemeClr val="accent4"/>
                </a:solidFill>
              </a:rPr>
              <a:t> данных используется инструкция программной </a:t>
            </a:r>
            <a:r>
              <a:rPr lang="ru-RU" dirty="0" err="1">
                <a:solidFill>
                  <a:schemeClr val="accent4"/>
                </a:solidFill>
              </a:rPr>
              <a:t>предподкачки</a:t>
            </a:r>
            <a:r>
              <a:rPr lang="ru-RU" dirty="0">
                <a:solidFill>
                  <a:schemeClr val="accent4"/>
                </a:solidFill>
              </a:rPr>
              <a:t>. </a:t>
            </a:r>
            <a:r>
              <a:rPr lang="ru-RU" dirty="0" err="1">
                <a:solidFill>
                  <a:schemeClr val="accent4"/>
                </a:solidFill>
              </a:rPr>
              <a:t>Предподкачка</a:t>
            </a:r>
            <a:r>
              <a:rPr lang="ru-RU" dirty="0">
                <a:solidFill>
                  <a:schemeClr val="accent4"/>
                </a:solidFill>
              </a:rPr>
              <a:t> увеличивает шансы того, что в момент обращения к данным эти данные будут уже в кэше.</a:t>
            </a:r>
          </a:p>
        </p:txBody>
      </p:sp>
      <p:sp>
        <p:nvSpPr>
          <p:cNvPr id="8" name="Текст 4">
            <a:extLst>
              <a:ext uri="{FF2B5EF4-FFF2-40B4-BE49-F238E27FC236}">
                <a16:creationId xmlns:a16="http://schemas.microsoft.com/office/drawing/2014/main" id="{721943E0-5AD7-37D2-9823-A5E6F4A664E4}"/>
              </a:ext>
            </a:extLst>
          </p:cNvPr>
          <p:cNvSpPr txBox="1">
            <a:spLocks/>
          </p:cNvSpPr>
          <p:nvPr/>
        </p:nvSpPr>
        <p:spPr>
          <a:xfrm>
            <a:off x="6172200" y="1681163"/>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ru-RU">
                <a:solidFill>
                  <a:schemeClr val="accent4"/>
                </a:solidFill>
              </a:rPr>
              <a:t>По сравнению с </a:t>
            </a:r>
            <a:r>
              <a:rPr lang="en-US">
                <a:solidFill>
                  <a:schemeClr val="accent4"/>
                </a:solidFill>
              </a:rPr>
              <a:t>VLIW </a:t>
            </a:r>
            <a:r>
              <a:rPr lang="ru-RU">
                <a:solidFill>
                  <a:schemeClr val="accent4"/>
                </a:solidFill>
              </a:rPr>
              <a:t>имела следующие усовершенствования:</a:t>
            </a:r>
            <a:endParaRPr lang="ru-RU" dirty="0">
              <a:solidFill>
                <a:schemeClr val="accent4"/>
              </a:solidFill>
            </a:endParaRPr>
          </a:p>
        </p:txBody>
      </p:sp>
      <p:sp>
        <p:nvSpPr>
          <p:cNvPr id="9" name="Заголовок 1">
            <a:extLst>
              <a:ext uri="{FF2B5EF4-FFF2-40B4-BE49-F238E27FC236}">
                <a16:creationId xmlns:a16="http://schemas.microsoft.com/office/drawing/2014/main" id="{40E2374C-FE3A-5463-0F1E-27F84F10ECBD}"/>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ru-RU" dirty="0">
                <a:solidFill>
                  <a:schemeClr val="accent4"/>
                </a:solidFill>
              </a:rPr>
              <a:t>Архитектура </a:t>
            </a:r>
            <a:r>
              <a:rPr lang="en-US" dirty="0">
                <a:solidFill>
                  <a:schemeClr val="accent4"/>
                </a:solidFill>
              </a:rPr>
              <a:t>EPIC</a:t>
            </a:r>
            <a:endParaRPr lang="ru-RU" dirty="0">
              <a:solidFill>
                <a:schemeClr val="accent4"/>
              </a:solidFill>
            </a:endParaRPr>
          </a:p>
        </p:txBody>
      </p:sp>
    </p:spTree>
    <p:extLst>
      <p:ext uri="{BB962C8B-B14F-4D97-AF65-F5344CB8AC3E}">
        <p14:creationId xmlns:p14="http://schemas.microsoft.com/office/powerpoint/2010/main" val="4105029599"/>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0CEBFB-9160-7A6B-5A36-B809D7A3CCEB}"/>
              </a:ext>
            </a:extLst>
          </p:cNvPr>
          <p:cNvSpPr>
            <a:spLocks noGrp="1"/>
          </p:cNvSpPr>
          <p:nvPr>
            <p:ph type="title"/>
          </p:nvPr>
        </p:nvSpPr>
        <p:spPr/>
        <p:txBody>
          <a:bodyPr/>
          <a:lstStyle/>
          <a:p>
            <a:endParaRPr lang="ru-RU"/>
          </a:p>
        </p:txBody>
      </p:sp>
      <p:sp>
        <p:nvSpPr>
          <p:cNvPr id="3" name="Текст 2">
            <a:extLst>
              <a:ext uri="{FF2B5EF4-FFF2-40B4-BE49-F238E27FC236}">
                <a16:creationId xmlns:a16="http://schemas.microsoft.com/office/drawing/2014/main" id="{E3541A6F-45E8-BD79-2439-E69CE8C109C6}"/>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7EB678C6-65CD-9A7E-56E8-0AF1E14A001E}"/>
              </a:ext>
            </a:extLst>
          </p:cNvPr>
          <p:cNvSpPr>
            <a:spLocks noGrp="1"/>
          </p:cNvSpPr>
          <p:nvPr>
            <p:ph sz="half" idx="2"/>
          </p:nvPr>
        </p:nvSpPr>
        <p:spPr/>
        <p:txBody>
          <a:bodyPr/>
          <a:lstStyle/>
          <a:p>
            <a:endParaRPr lang="ru-RU"/>
          </a:p>
        </p:txBody>
      </p:sp>
      <p:sp>
        <p:nvSpPr>
          <p:cNvPr id="5" name="Текст 4">
            <a:extLst>
              <a:ext uri="{FF2B5EF4-FFF2-40B4-BE49-F238E27FC236}">
                <a16:creationId xmlns:a16="http://schemas.microsoft.com/office/drawing/2014/main" id="{9A59CADE-705F-5D58-BB4D-7FAD89EBFA50}"/>
              </a:ext>
            </a:extLst>
          </p:cNvPr>
          <p:cNvSpPr>
            <a:spLocks noGrp="1"/>
          </p:cNvSpPr>
          <p:nvPr>
            <p:ph type="body" sz="quarter" idx="3"/>
          </p:nvPr>
        </p:nvSpPr>
        <p:spPr/>
        <p:txBody>
          <a:bodyPr/>
          <a:lstStyle/>
          <a:p>
            <a:endParaRPr lang="ru-RU"/>
          </a:p>
        </p:txBody>
      </p:sp>
      <p:sp>
        <p:nvSpPr>
          <p:cNvPr id="6" name="Объект 5">
            <a:extLst>
              <a:ext uri="{FF2B5EF4-FFF2-40B4-BE49-F238E27FC236}">
                <a16:creationId xmlns:a16="http://schemas.microsoft.com/office/drawing/2014/main" id="{7D7F5326-D807-996A-FFD0-8D9349D4D0DC}"/>
              </a:ext>
            </a:extLst>
          </p:cNvPr>
          <p:cNvSpPr>
            <a:spLocks noGrp="1"/>
          </p:cNvSpPr>
          <p:nvPr>
            <p:ph sz="quarter" idx="4"/>
          </p:nvPr>
        </p:nvSpPr>
        <p:spPr/>
        <p:txBody>
          <a:bodyPr/>
          <a:lstStyle/>
          <a:p>
            <a:pPr marL="0" indent="0" algn="r">
              <a:buNone/>
            </a:pPr>
            <a:endParaRPr lang="ru-RU" dirty="0">
              <a:solidFill>
                <a:schemeClr val="accent4"/>
              </a:solidFill>
            </a:endParaRPr>
          </a:p>
          <a:p>
            <a:pPr marL="0" indent="0" algn="r">
              <a:buNone/>
            </a:pPr>
            <a:r>
              <a:rPr lang="ru-RU" dirty="0">
                <a:solidFill>
                  <a:schemeClr val="accent4"/>
                </a:solidFill>
              </a:rPr>
              <a:t>3. Инструкция спекулятивной загрузки загружает данные до того, как станет известно, будут ли они использоваться.</a:t>
            </a:r>
          </a:p>
        </p:txBody>
      </p:sp>
      <p:sp>
        <p:nvSpPr>
          <p:cNvPr id="7" name="Текст 4">
            <a:extLst>
              <a:ext uri="{FF2B5EF4-FFF2-40B4-BE49-F238E27FC236}">
                <a16:creationId xmlns:a16="http://schemas.microsoft.com/office/drawing/2014/main" id="{A009B944-896E-9EAB-3254-64B5BD000601}"/>
              </a:ext>
            </a:extLst>
          </p:cNvPr>
          <p:cNvSpPr txBox="1">
            <a:spLocks/>
          </p:cNvSpPr>
          <p:nvPr/>
        </p:nvSpPr>
        <p:spPr>
          <a:xfrm>
            <a:off x="6172200" y="1681163"/>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ru-RU">
                <a:solidFill>
                  <a:schemeClr val="accent4"/>
                </a:solidFill>
              </a:rPr>
              <a:t>По сравнению с </a:t>
            </a:r>
            <a:r>
              <a:rPr lang="en-US">
                <a:solidFill>
                  <a:schemeClr val="accent4"/>
                </a:solidFill>
              </a:rPr>
              <a:t>VLIW </a:t>
            </a:r>
            <a:r>
              <a:rPr lang="ru-RU">
                <a:solidFill>
                  <a:schemeClr val="accent4"/>
                </a:solidFill>
              </a:rPr>
              <a:t>имела следующие усовершенствования:</a:t>
            </a:r>
            <a:endParaRPr lang="ru-RU" dirty="0">
              <a:solidFill>
                <a:schemeClr val="accent4"/>
              </a:solidFill>
            </a:endParaRPr>
          </a:p>
        </p:txBody>
      </p:sp>
      <p:sp>
        <p:nvSpPr>
          <p:cNvPr id="8" name="Заголовок 1">
            <a:extLst>
              <a:ext uri="{FF2B5EF4-FFF2-40B4-BE49-F238E27FC236}">
                <a16:creationId xmlns:a16="http://schemas.microsoft.com/office/drawing/2014/main" id="{9D161380-98D4-3E67-5AF0-6C01F16C538A}"/>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ru-RU" dirty="0">
                <a:solidFill>
                  <a:schemeClr val="accent4"/>
                </a:solidFill>
              </a:rPr>
              <a:t>Архитектура </a:t>
            </a:r>
            <a:r>
              <a:rPr lang="en-US" dirty="0">
                <a:solidFill>
                  <a:schemeClr val="accent4"/>
                </a:solidFill>
              </a:rPr>
              <a:t>EPIC</a:t>
            </a:r>
            <a:endParaRPr lang="ru-RU" dirty="0">
              <a:solidFill>
                <a:schemeClr val="accent4"/>
              </a:solidFill>
            </a:endParaRPr>
          </a:p>
        </p:txBody>
      </p:sp>
    </p:spTree>
    <p:extLst>
      <p:ext uri="{BB962C8B-B14F-4D97-AF65-F5344CB8AC3E}">
        <p14:creationId xmlns:p14="http://schemas.microsoft.com/office/powerpoint/2010/main" val="2178761717"/>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DD3E3F-F936-B61F-5D67-BD8635B8915E}"/>
              </a:ext>
            </a:extLst>
          </p:cNvPr>
          <p:cNvSpPr>
            <a:spLocks noGrp="1"/>
          </p:cNvSpPr>
          <p:nvPr>
            <p:ph type="title"/>
          </p:nvPr>
        </p:nvSpPr>
        <p:spPr/>
        <p:txBody>
          <a:bodyPr/>
          <a:lstStyle/>
          <a:p>
            <a:pPr algn="r"/>
            <a:r>
              <a:rPr lang="ru-RU" dirty="0">
                <a:solidFill>
                  <a:schemeClr val="accent4"/>
                </a:solidFill>
              </a:rPr>
              <a:t>Архитектура </a:t>
            </a:r>
            <a:r>
              <a:rPr lang="en-US" dirty="0">
                <a:solidFill>
                  <a:schemeClr val="accent4"/>
                </a:solidFill>
              </a:rPr>
              <a:t>VLIW</a:t>
            </a:r>
            <a:endParaRPr lang="ru-RU" dirty="0">
              <a:solidFill>
                <a:schemeClr val="accent4"/>
              </a:solidFill>
            </a:endParaRPr>
          </a:p>
        </p:txBody>
      </p:sp>
      <p:sp>
        <p:nvSpPr>
          <p:cNvPr id="3" name="Объект 2">
            <a:extLst>
              <a:ext uri="{FF2B5EF4-FFF2-40B4-BE49-F238E27FC236}">
                <a16:creationId xmlns:a16="http://schemas.microsoft.com/office/drawing/2014/main" id="{838E693F-B45E-77BC-7E4E-B0D17DF481CD}"/>
              </a:ext>
            </a:extLst>
          </p:cNvPr>
          <p:cNvSpPr>
            <a:spLocks noGrp="1"/>
          </p:cNvSpPr>
          <p:nvPr>
            <p:ph idx="1"/>
          </p:nvPr>
        </p:nvSpPr>
        <p:spPr>
          <a:xfrm>
            <a:off x="5396460" y="1825625"/>
            <a:ext cx="6631898" cy="4351338"/>
          </a:xfrm>
        </p:spPr>
        <p:txBody>
          <a:bodyPr/>
          <a:lstStyle/>
          <a:p>
            <a:pPr marL="0" indent="0" algn="r">
              <a:buNone/>
            </a:pPr>
            <a:r>
              <a:rPr lang="en-US" dirty="0">
                <a:solidFill>
                  <a:schemeClr val="accent4"/>
                </a:solidFill>
              </a:rPr>
              <a:t>VLIW (Very Long Instruction Word) – </a:t>
            </a:r>
            <a:r>
              <a:rPr lang="ru-RU" dirty="0">
                <a:solidFill>
                  <a:schemeClr val="accent4"/>
                </a:solidFill>
              </a:rPr>
              <a:t>архитектура со сверхдлинным командным словом.</a:t>
            </a:r>
          </a:p>
          <a:p>
            <a:pPr marL="0" indent="0" algn="r">
              <a:buNone/>
            </a:pPr>
            <a:r>
              <a:rPr lang="ru-RU" dirty="0">
                <a:solidFill>
                  <a:schemeClr val="accent4"/>
                </a:solidFill>
              </a:rPr>
              <a:t>Характеризуется возможностью объединять несколько команд в т.н. «связки».</a:t>
            </a:r>
          </a:p>
          <a:p>
            <a:pPr marL="0" indent="0" algn="r">
              <a:buNone/>
            </a:pPr>
            <a:r>
              <a:rPr lang="ru-RU" dirty="0">
                <a:solidFill>
                  <a:schemeClr val="accent4"/>
                </a:solidFill>
              </a:rPr>
              <a:t>Является альтернативой конвейерной архитектуре, например, </a:t>
            </a:r>
            <a:r>
              <a:rPr lang="en-US" dirty="0">
                <a:solidFill>
                  <a:schemeClr val="accent4"/>
                </a:solidFill>
              </a:rPr>
              <a:t>RISC-V</a:t>
            </a:r>
            <a:endParaRPr lang="ru-RU" dirty="0">
              <a:solidFill>
                <a:schemeClr val="accent4"/>
              </a:solidFill>
            </a:endParaRPr>
          </a:p>
        </p:txBody>
      </p:sp>
    </p:spTree>
    <p:extLst>
      <p:ext uri="{BB962C8B-B14F-4D97-AF65-F5344CB8AC3E}">
        <p14:creationId xmlns:p14="http://schemas.microsoft.com/office/powerpoint/2010/main" val="3305084970"/>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0CEBFB-9160-7A6B-5A36-B809D7A3CCEB}"/>
              </a:ext>
            </a:extLst>
          </p:cNvPr>
          <p:cNvSpPr>
            <a:spLocks noGrp="1"/>
          </p:cNvSpPr>
          <p:nvPr>
            <p:ph type="title"/>
          </p:nvPr>
        </p:nvSpPr>
        <p:spPr/>
        <p:txBody>
          <a:bodyPr/>
          <a:lstStyle/>
          <a:p>
            <a:endParaRPr lang="ru-RU"/>
          </a:p>
        </p:txBody>
      </p:sp>
      <p:sp>
        <p:nvSpPr>
          <p:cNvPr id="3" name="Текст 2">
            <a:extLst>
              <a:ext uri="{FF2B5EF4-FFF2-40B4-BE49-F238E27FC236}">
                <a16:creationId xmlns:a16="http://schemas.microsoft.com/office/drawing/2014/main" id="{E3541A6F-45E8-BD79-2439-E69CE8C109C6}"/>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7EB678C6-65CD-9A7E-56E8-0AF1E14A001E}"/>
              </a:ext>
            </a:extLst>
          </p:cNvPr>
          <p:cNvSpPr>
            <a:spLocks noGrp="1"/>
          </p:cNvSpPr>
          <p:nvPr>
            <p:ph sz="half" idx="2"/>
          </p:nvPr>
        </p:nvSpPr>
        <p:spPr/>
        <p:txBody>
          <a:bodyPr/>
          <a:lstStyle/>
          <a:p>
            <a:endParaRPr lang="ru-RU"/>
          </a:p>
        </p:txBody>
      </p:sp>
      <p:sp>
        <p:nvSpPr>
          <p:cNvPr id="5" name="Текст 4">
            <a:extLst>
              <a:ext uri="{FF2B5EF4-FFF2-40B4-BE49-F238E27FC236}">
                <a16:creationId xmlns:a16="http://schemas.microsoft.com/office/drawing/2014/main" id="{9A59CADE-705F-5D58-BB4D-7FAD89EBFA50}"/>
              </a:ext>
            </a:extLst>
          </p:cNvPr>
          <p:cNvSpPr>
            <a:spLocks noGrp="1"/>
          </p:cNvSpPr>
          <p:nvPr>
            <p:ph type="body" sz="quarter" idx="3"/>
          </p:nvPr>
        </p:nvSpPr>
        <p:spPr/>
        <p:txBody>
          <a:bodyPr/>
          <a:lstStyle/>
          <a:p>
            <a:endParaRPr lang="ru-RU"/>
          </a:p>
        </p:txBody>
      </p:sp>
      <p:sp>
        <p:nvSpPr>
          <p:cNvPr id="6" name="Объект 5">
            <a:extLst>
              <a:ext uri="{FF2B5EF4-FFF2-40B4-BE49-F238E27FC236}">
                <a16:creationId xmlns:a16="http://schemas.microsoft.com/office/drawing/2014/main" id="{7D7F5326-D807-996A-FFD0-8D9349D4D0DC}"/>
              </a:ext>
            </a:extLst>
          </p:cNvPr>
          <p:cNvSpPr>
            <a:spLocks noGrp="1"/>
          </p:cNvSpPr>
          <p:nvPr>
            <p:ph sz="quarter" idx="4"/>
          </p:nvPr>
        </p:nvSpPr>
        <p:spPr/>
        <p:txBody>
          <a:bodyPr/>
          <a:lstStyle/>
          <a:p>
            <a:pPr marL="0" indent="0" algn="r">
              <a:buNone/>
            </a:pPr>
            <a:endParaRPr lang="ru-RU" dirty="0">
              <a:solidFill>
                <a:schemeClr val="accent4"/>
              </a:solidFill>
            </a:endParaRPr>
          </a:p>
          <a:p>
            <a:pPr marL="0" indent="0" algn="r">
              <a:buNone/>
            </a:pPr>
            <a:r>
              <a:rPr lang="ru-RU" dirty="0">
                <a:solidFill>
                  <a:schemeClr val="accent4"/>
                </a:solidFill>
              </a:rPr>
              <a:t>4. Инструкции проверки загрузки помогают инструкциям спекулятивной загрузки, проверяя, зависела ли загружаемая инструкция от последующей. Если да, то подгружаются обе инструкции</a:t>
            </a:r>
          </a:p>
        </p:txBody>
      </p:sp>
      <p:sp>
        <p:nvSpPr>
          <p:cNvPr id="7" name="Текст 4">
            <a:extLst>
              <a:ext uri="{FF2B5EF4-FFF2-40B4-BE49-F238E27FC236}">
                <a16:creationId xmlns:a16="http://schemas.microsoft.com/office/drawing/2014/main" id="{A009B944-896E-9EAB-3254-64B5BD000601}"/>
              </a:ext>
            </a:extLst>
          </p:cNvPr>
          <p:cNvSpPr txBox="1">
            <a:spLocks/>
          </p:cNvSpPr>
          <p:nvPr/>
        </p:nvSpPr>
        <p:spPr>
          <a:xfrm>
            <a:off x="6172200" y="1681163"/>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ru-RU">
                <a:solidFill>
                  <a:schemeClr val="accent4"/>
                </a:solidFill>
              </a:rPr>
              <a:t>По сравнению с </a:t>
            </a:r>
            <a:r>
              <a:rPr lang="en-US">
                <a:solidFill>
                  <a:schemeClr val="accent4"/>
                </a:solidFill>
              </a:rPr>
              <a:t>VLIW </a:t>
            </a:r>
            <a:r>
              <a:rPr lang="ru-RU">
                <a:solidFill>
                  <a:schemeClr val="accent4"/>
                </a:solidFill>
              </a:rPr>
              <a:t>имела следующие усовершенствования:</a:t>
            </a:r>
            <a:endParaRPr lang="ru-RU" dirty="0">
              <a:solidFill>
                <a:schemeClr val="accent4"/>
              </a:solidFill>
            </a:endParaRPr>
          </a:p>
        </p:txBody>
      </p:sp>
      <p:sp>
        <p:nvSpPr>
          <p:cNvPr id="8" name="Заголовок 1">
            <a:extLst>
              <a:ext uri="{FF2B5EF4-FFF2-40B4-BE49-F238E27FC236}">
                <a16:creationId xmlns:a16="http://schemas.microsoft.com/office/drawing/2014/main" id="{9D161380-98D4-3E67-5AF0-6C01F16C538A}"/>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ru-RU" dirty="0">
                <a:solidFill>
                  <a:schemeClr val="accent4"/>
                </a:solidFill>
              </a:rPr>
              <a:t>Архитектура </a:t>
            </a:r>
            <a:r>
              <a:rPr lang="en-US" dirty="0">
                <a:solidFill>
                  <a:schemeClr val="accent4"/>
                </a:solidFill>
              </a:rPr>
              <a:t>EPIC</a:t>
            </a:r>
            <a:endParaRPr lang="ru-RU" dirty="0">
              <a:solidFill>
                <a:schemeClr val="accent4"/>
              </a:solidFill>
            </a:endParaRPr>
          </a:p>
        </p:txBody>
      </p:sp>
    </p:spTree>
    <p:extLst>
      <p:ext uri="{BB962C8B-B14F-4D97-AF65-F5344CB8AC3E}">
        <p14:creationId xmlns:p14="http://schemas.microsoft.com/office/powerpoint/2010/main" val="3178678942"/>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76DA3F-CDEB-DD99-09DE-D94D8129B45A}"/>
              </a:ext>
            </a:extLst>
          </p:cNvPr>
          <p:cNvSpPr>
            <a:spLocks noGrp="1"/>
          </p:cNvSpPr>
          <p:nvPr>
            <p:ph type="title"/>
          </p:nvPr>
        </p:nvSpPr>
        <p:spPr/>
        <p:txBody>
          <a:bodyPr/>
          <a:lstStyle/>
          <a:p>
            <a:endParaRPr lang="ru-RU"/>
          </a:p>
        </p:txBody>
      </p:sp>
      <p:sp>
        <p:nvSpPr>
          <p:cNvPr id="3" name="Текст 2">
            <a:extLst>
              <a:ext uri="{FF2B5EF4-FFF2-40B4-BE49-F238E27FC236}">
                <a16:creationId xmlns:a16="http://schemas.microsoft.com/office/drawing/2014/main" id="{51EDABC9-98F9-3518-4386-B3D7FD2BFD1D}"/>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D77C4DC9-C18C-B1D8-F6C3-357DD6FD0F7B}"/>
              </a:ext>
            </a:extLst>
          </p:cNvPr>
          <p:cNvSpPr>
            <a:spLocks noGrp="1"/>
          </p:cNvSpPr>
          <p:nvPr>
            <p:ph sz="half" idx="2"/>
          </p:nvPr>
        </p:nvSpPr>
        <p:spPr/>
        <p:txBody>
          <a:bodyPr/>
          <a:lstStyle/>
          <a:p>
            <a:endParaRPr lang="ru-RU"/>
          </a:p>
        </p:txBody>
      </p:sp>
      <p:sp>
        <p:nvSpPr>
          <p:cNvPr id="5" name="Текст 4">
            <a:extLst>
              <a:ext uri="{FF2B5EF4-FFF2-40B4-BE49-F238E27FC236}">
                <a16:creationId xmlns:a16="http://schemas.microsoft.com/office/drawing/2014/main" id="{C471D784-F8B8-DFCE-0DBD-152B79513A85}"/>
              </a:ext>
            </a:extLst>
          </p:cNvPr>
          <p:cNvSpPr>
            <a:spLocks noGrp="1"/>
          </p:cNvSpPr>
          <p:nvPr>
            <p:ph type="body" sz="quarter" idx="3"/>
          </p:nvPr>
        </p:nvSpPr>
        <p:spPr/>
        <p:txBody>
          <a:bodyPr/>
          <a:lstStyle/>
          <a:p>
            <a:pPr algn="r"/>
            <a:r>
              <a:rPr lang="ru-RU" dirty="0">
                <a:solidFill>
                  <a:schemeClr val="accent4"/>
                </a:solidFill>
              </a:rPr>
              <a:t>Включала в себя следующие концепции:</a:t>
            </a:r>
          </a:p>
        </p:txBody>
      </p:sp>
      <p:sp>
        <p:nvSpPr>
          <p:cNvPr id="6" name="Объект 5">
            <a:extLst>
              <a:ext uri="{FF2B5EF4-FFF2-40B4-BE49-F238E27FC236}">
                <a16:creationId xmlns:a16="http://schemas.microsoft.com/office/drawing/2014/main" id="{84E50A12-B618-504A-F309-B672989B7C6A}"/>
              </a:ext>
            </a:extLst>
          </p:cNvPr>
          <p:cNvSpPr>
            <a:spLocks noGrp="1"/>
          </p:cNvSpPr>
          <p:nvPr>
            <p:ph sz="quarter" idx="4"/>
          </p:nvPr>
        </p:nvSpPr>
        <p:spPr/>
        <p:txBody>
          <a:bodyPr/>
          <a:lstStyle/>
          <a:p>
            <a:endParaRPr lang="ru-RU" dirty="0"/>
          </a:p>
          <a:p>
            <a:pPr algn="r"/>
            <a:r>
              <a:rPr lang="ru-RU" dirty="0">
                <a:solidFill>
                  <a:schemeClr val="accent4"/>
                </a:solidFill>
              </a:rPr>
              <a:t>Предсказание ветвлений использовалось чтобы уменьшить частоту переходов, а таже для увеличения спекулятивности выполнения. </a:t>
            </a:r>
          </a:p>
        </p:txBody>
      </p:sp>
      <p:sp>
        <p:nvSpPr>
          <p:cNvPr id="7" name="Заголовок 1">
            <a:extLst>
              <a:ext uri="{FF2B5EF4-FFF2-40B4-BE49-F238E27FC236}">
                <a16:creationId xmlns:a16="http://schemas.microsoft.com/office/drawing/2014/main" id="{00FFFEB1-DEB2-22F8-E04B-7B3787710AEA}"/>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ru-RU" dirty="0">
                <a:solidFill>
                  <a:schemeClr val="accent4"/>
                </a:solidFill>
              </a:rPr>
              <a:t>Архитектура </a:t>
            </a:r>
            <a:r>
              <a:rPr lang="en-US" dirty="0">
                <a:solidFill>
                  <a:schemeClr val="accent4"/>
                </a:solidFill>
              </a:rPr>
              <a:t>EPIC</a:t>
            </a:r>
            <a:endParaRPr lang="ru-RU" dirty="0">
              <a:solidFill>
                <a:schemeClr val="accent4"/>
              </a:solidFill>
            </a:endParaRPr>
          </a:p>
        </p:txBody>
      </p:sp>
    </p:spTree>
    <p:extLst>
      <p:ext uri="{BB962C8B-B14F-4D97-AF65-F5344CB8AC3E}">
        <p14:creationId xmlns:p14="http://schemas.microsoft.com/office/powerpoint/2010/main" val="1973580490"/>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76DA3F-CDEB-DD99-09DE-D94D8129B45A}"/>
              </a:ext>
            </a:extLst>
          </p:cNvPr>
          <p:cNvSpPr>
            <a:spLocks noGrp="1"/>
          </p:cNvSpPr>
          <p:nvPr>
            <p:ph type="title"/>
          </p:nvPr>
        </p:nvSpPr>
        <p:spPr/>
        <p:txBody>
          <a:bodyPr/>
          <a:lstStyle/>
          <a:p>
            <a:endParaRPr lang="ru-RU"/>
          </a:p>
        </p:txBody>
      </p:sp>
      <p:sp>
        <p:nvSpPr>
          <p:cNvPr id="3" name="Текст 2">
            <a:extLst>
              <a:ext uri="{FF2B5EF4-FFF2-40B4-BE49-F238E27FC236}">
                <a16:creationId xmlns:a16="http://schemas.microsoft.com/office/drawing/2014/main" id="{51EDABC9-98F9-3518-4386-B3D7FD2BFD1D}"/>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D77C4DC9-C18C-B1D8-F6C3-357DD6FD0F7B}"/>
              </a:ext>
            </a:extLst>
          </p:cNvPr>
          <p:cNvSpPr>
            <a:spLocks noGrp="1"/>
          </p:cNvSpPr>
          <p:nvPr>
            <p:ph sz="half" idx="2"/>
          </p:nvPr>
        </p:nvSpPr>
        <p:spPr/>
        <p:txBody>
          <a:bodyPr/>
          <a:lstStyle/>
          <a:p>
            <a:endParaRPr lang="ru-RU"/>
          </a:p>
        </p:txBody>
      </p:sp>
      <p:sp>
        <p:nvSpPr>
          <p:cNvPr id="5" name="Текст 4">
            <a:extLst>
              <a:ext uri="{FF2B5EF4-FFF2-40B4-BE49-F238E27FC236}">
                <a16:creationId xmlns:a16="http://schemas.microsoft.com/office/drawing/2014/main" id="{C471D784-F8B8-DFCE-0DBD-152B79513A85}"/>
              </a:ext>
            </a:extLst>
          </p:cNvPr>
          <p:cNvSpPr>
            <a:spLocks noGrp="1"/>
          </p:cNvSpPr>
          <p:nvPr>
            <p:ph type="body" sz="quarter" idx="3"/>
          </p:nvPr>
        </p:nvSpPr>
        <p:spPr/>
        <p:txBody>
          <a:bodyPr/>
          <a:lstStyle/>
          <a:p>
            <a:pPr algn="r"/>
            <a:r>
              <a:rPr lang="ru-RU" dirty="0">
                <a:solidFill>
                  <a:schemeClr val="accent4"/>
                </a:solidFill>
              </a:rPr>
              <a:t>Включала в себя следующие концепции:</a:t>
            </a:r>
          </a:p>
        </p:txBody>
      </p:sp>
      <p:sp>
        <p:nvSpPr>
          <p:cNvPr id="6" name="Объект 5">
            <a:extLst>
              <a:ext uri="{FF2B5EF4-FFF2-40B4-BE49-F238E27FC236}">
                <a16:creationId xmlns:a16="http://schemas.microsoft.com/office/drawing/2014/main" id="{84E50A12-B618-504A-F309-B672989B7C6A}"/>
              </a:ext>
            </a:extLst>
          </p:cNvPr>
          <p:cNvSpPr>
            <a:spLocks noGrp="1"/>
          </p:cNvSpPr>
          <p:nvPr>
            <p:ph sz="quarter" idx="4"/>
          </p:nvPr>
        </p:nvSpPr>
        <p:spPr/>
        <p:txBody>
          <a:bodyPr/>
          <a:lstStyle/>
          <a:p>
            <a:pPr algn="r"/>
            <a:endParaRPr lang="ru-RU" dirty="0">
              <a:solidFill>
                <a:schemeClr val="accent4"/>
              </a:solidFill>
            </a:endParaRPr>
          </a:p>
          <a:p>
            <a:pPr algn="r"/>
            <a:r>
              <a:rPr lang="ru-RU" dirty="0">
                <a:solidFill>
                  <a:schemeClr val="accent4"/>
                </a:solidFill>
              </a:rPr>
              <a:t>Отложенные исключительные ситуации. В регистрах общего назначения использовался т.н. бит </a:t>
            </a:r>
            <a:r>
              <a:rPr lang="en-US" dirty="0">
                <a:solidFill>
                  <a:schemeClr val="accent4"/>
                </a:solidFill>
              </a:rPr>
              <a:t>Not a thing</a:t>
            </a:r>
            <a:endParaRPr lang="ru-RU" dirty="0">
              <a:solidFill>
                <a:schemeClr val="accent4"/>
              </a:solidFill>
            </a:endParaRPr>
          </a:p>
        </p:txBody>
      </p:sp>
      <p:sp>
        <p:nvSpPr>
          <p:cNvPr id="7" name="Заголовок 1">
            <a:extLst>
              <a:ext uri="{FF2B5EF4-FFF2-40B4-BE49-F238E27FC236}">
                <a16:creationId xmlns:a16="http://schemas.microsoft.com/office/drawing/2014/main" id="{00FFFEB1-DEB2-22F8-E04B-7B3787710AEA}"/>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ru-RU" dirty="0">
                <a:solidFill>
                  <a:schemeClr val="accent4"/>
                </a:solidFill>
              </a:rPr>
              <a:t>Архитектура </a:t>
            </a:r>
            <a:r>
              <a:rPr lang="en-US" dirty="0">
                <a:solidFill>
                  <a:schemeClr val="accent4"/>
                </a:solidFill>
              </a:rPr>
              <a:t>EPIC</a:t>
            </a:r>
            <a:endParaRPr lang="ru-RU" dirty="0">
              <a:solidFill>
                <a:schemeClr val="accent4"/>
              </a:solidFill>
            </a:endParaRPr>
          </a:p>
        </p:txBody>
      </p:sp>
    </p:spTree>
    <p:extLst>
      <p:ext uri="{BB962C8B-B14F-4D97-AF65-F5344CB8AC3E}">
        <p14:creationId xmlns:p14="http://schemas.microsoft.com/office/powerpoint/2010/main" val="1390069533"/>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76DA3F-CDEB-DD99-09DE-D94D8129B45A}"/>
              </a:ext>
            </a:extLst>
          </p:cNvPr>
          <p:cNvSpPr>
            <a:spLocks noGrp="1"/>
          </p:cNvSpPr>
          <p:nvPr>
            <p:ph type="title"/>
          </p:nvPr>
        </p:nvSpPr>
        <p:spPr/>
        <p:txBody>
          <a:bodyPr/>
          <a:lstStyle/>
          <a:p>
            <a:endParaRPr lang="ru-RU"/>
          </a:p>
        </p:txBody>
      </p:sp>
      <p:sp>
        <p:nvSpPr>
          <p:cNvPr id="3" name="Текст 2">
            <a:extLst>
              <a:ext uri="{FF2B5EF4-FFF2-40B4-BE49-F238E27FC236}">
                <a16:creationId xmlns:a16="http://schemas.microsoft.com/office/drawing/2014/main" id="{51EDABC9-98F9-3518-4386-B3D7FD2BFD1D}"/>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D77C4DC9-C18C-B1D8-F6C3-357DD6FD0F7B}"/>
              </a:ext>
            </a:extLst>
          </p:cNvPr>
          <p:cNvSpPr>
            <a:spLocks noGrp="1"/>
          </p:cNvSpPr>
          <p:nvPr>
            <p:ph sz="half" idx="2"/>
          </p:nvPr>
        </p:nvSpPr>
        <p:spPr/>
        <p:txBody>
          <a:bodyPr/>
          <a:lstStyle/>
          <a:p>
            <a:endParaRPr lang="ru-RU"/>
          </a:p>
        </p:txBody>
      </p:sp>
      <p:sp>
        <p:nvSpPr>
          <p:cNvPr id="5" name="Текст 4">
            <a:extLst>
              <a:ext uri="{FF2B5EF4-FFF2-40B4-BE49-F238E27FC236}">
                <a16:creationId xmlns:a16="http://schemas.microsoft.com/office/drawing/2014/main" id="{C471D784-F8B8-DFCE-0DBD-152B79513A85}"/>
              </a:ext>
            </a:extLst>
          </p:cNvPr>
          <p:cNvSpPr>
            <a:spLocks noGrp="1"/>
          </p:cNvSpPr>
          <p:nvPr>
            <p:ph type="body" sz="quarter" idx="3"/>
          </p:nvPr>
        </p:nvSpPr>
        <p:spPr/>
        <p:txBody>
          <a:bodyPr/>
          <a:lstStyle/>
          <a:p>
            <a:pPr algn="r"/>
            <a:r>
              <a:rPr lang="ru-RU" dirty="0">
                <a:solidFill>
                  <a:schemeClr val="accent4"/>
                </a:solidFill>
              </a:rPr>
              <a:t>Включала в себя следующие концепции:</a:t>
            </a:r>
          </a:p>
        </p:txBody>
      </p:sp>
      <p:sp>
        <p:nvSpPr>
          <p:cNvPr id="6" name="Объект 5">
            <a:extLst>
              <a:ext uri="{FF2B5EF4-FFF2-40B4-BE49-F238E27FC236}">
                <a16:creationId xmlns:a16="http://schemas.microsoft.com/office/drawing/2014/main" id="{84E50A12-B618-504A-F309-B672989B7C6A}"/>
              </a:ext>
            </a:extLst>
          </p:cNvPr>
          <p:cNvSpPr>
            <a:spLocks noGrp="1"/>
          </p:cNvSpPr>
          <p:nvPr>
            <p:ph sz="quarter" idx="4"/>
          </p:nvPr>
        </p:nvSpPr>
        <p:spPr/>
        <p:txBody>
          <a:bodyPr/>
          <a:lstStyle/>
          <a:p>
            <a:endParaRPr lang="en-US" dirty="0">
              <a:solidFill>
                <a:schemeClr val="accent4"/>
              </a:solidFill>
            </a:endParaRPr>
          </a:p>
          <a:p>
            <a:pPr algn="r"/>
            <a:r>
              <a:rPr lang="ru-RU" dirty="0">
                <a:solidFill>
                  <a:schemeClr val="accent4"/>
                </a:solidFill>
              </a:rPr>
              <a:t>Крайне большой регистровый файл</a:t>
            </a:r>
          </a:p>
        </p:txBody>
      </p:sp>
      <p:sp>
        <p:nvSpPr>
          <p:cNvPr id="7" name="Заголовок 1">
            <a:extLst>
              <a:ext uri="{FF2B5EF4-FFF2-40B4-BE49-F238E27FC236}">
                <a16:creationId xmlns:a16="http://schemas.microsoft.com/office/drawing/2014/main" id="{00FFFEB1-DEB2-22F8-E04B-7B3787710AEA}"/>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ru-RU" dirty="0">
                <a:solidFill>
                  <a:schemeClr val="accent4"/>
                </a:solidFill>
              </a:rPr>
              <a:t>Архитектура </a:t>
            </a:r>
            <a:r>
              <a:rPr lang="en-US" dirty="0">
                <a:solidFill>
                  <a:schemeClr val="accent4"/>
                </a:solidFill>
              </a:rPr>
              <a:t>EPIC</a:t>
            </a:r>
            <a:endParaRPr lang="ru-RU" dirty="0">
              <a:solidFill>
                <a:schemeClr val="accent4"/>
              </a:solidFill>
            </a:endParaRPr>
          </a:p>
        </p:txBody>
      </p:sp>
    </p:spTree>
    <p:extLst>
      <p:ext uri="{BB962C8B-B14F-4D97-AF65-F5344CB8AC3E}">
        <p14:creationId xmlns:p14="http://schemas.microsoft.com/office/powerpoint/2010/main" val="3928189814"/>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76DA3F-CDEB-DD99-09DE-D94D8129B45A}"/>
              </a:ext>
            </a:extLst>
          </p:cNvPr>
          <p:cNvSpPr>
            <a:spLocks noGrp="1"/>
          </p:cNvSpPr>
          <p:nvPr>
            <p:ph type="title"/>
          </p:nvPr>
        </p:nvSpPr>
        <p:spPr/>
        <p:txBody>
          <a:bodyPr/>
          <a:lstStyle/>
          <a:p>
            <a:endParaRPr lang="ru-RU" dirty="0"/>
          </a:p>
        </p:txBody>
      </p:sp>
      <p:sp>
        <p:nvSpPr>
          <p:cNvPr id="3" name="Текст 2">
            <a:extLst>
              <a:ext uri="{FF2B5EF4-FFF2-40B4-BE49-F238E27FC236}">
                <a16:creationId xmlns:a16="http://schemas.microsoft.com/office/drawing/2014/main" id="{51EDABC9-98F9-3518-4386-B3D7FD2BFD1D}"/>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D77C4DC9-C18C-B1D8-F6C3-357DD6FD0F7B}"/>
              </a:ext>
            </a:extLst>
          </p:cNvPr>
          <p:cNvSpPr>
            <a:spLocks noGrp="1"/>
          </p:cNvSpPr>
          <p:nvPr>
            <p:ph sz="half" idx="2"/>
          </p:nvPr>
        </p:nvSpPr>
        <p:spPr/>
        <p:txBody>
          <a:bodyPr/>
          <a:lstStyle/>
          <a:p>
            <a:endParaRPr lang="ru-RU"/>
          </a:p>
        </p:txBody>
      </p:sp>
      <p:sp>
        <p:nvSpPr>
          <p:cNvPr id="5" name="Текст 4">
            <a:extLst>
              <a:ext uri="{FF2B5EF4-FFF2-40B4-BE49-F238E27FC236}">
                <a16:creationId xmlns:a16="http://schemas.microsoft.com/office/drawing/2014/main" id="{C471D784-F8B8-DFCE-0DBD-152B79513A85}"/>
              </a:ext>
            </a:extLst>
          </p:cNvPr>
          <p:cNvSpPr>
            <a:spLocks noGrp="1"/>
          </p:cNvSpPr>
          <p:nvPr>
            <p:ph type="body" sz="quarter" idx="3"/>
          </p:nvPr>
        </p:nvSpPr>
        <p:spPr/>
        <p:txBody>
          <a:bodyPr/>
          <a:lstStyle/>
          <a:p>
            <a:pPr algn="r"/>
            <a:r>
              <a:rPr lang="ru-RU" dirty="0">
                <a:solidFill>
                  <a:schemeClr val="accent4"/>
                </a:solidFill>
              </a:rPr>
              <a:t>Включала в себя следующие концепции:</a:t>
            </a:r>
          </a:p>
        </p:txBody>
      </p:sp>
      <p:sp>
        <p:nvSpPr>
          <p:cNvPr id="6" name="Объект 5">
            <a:extLst>
              <a:ext uri="{FF2B5EF4-FFF2-40B4-BE49-F238E27FC236}">
                <a16:creationId xmlns:a16="http://schemas.microsoft.com/office/drawing/2014/main" id="{84E50A12-B618-504A-F309-B672989B7C6A}"/>
              </a:ext>
            </a:extLst>
          </p:cNvPr>
          <p:cNvSpPr>
            <a:spLocks noGrp="1"/>
          </p:cNvSpPr>
          <p:nvPr>
            <p:ph sz="quarter" idx="4"/>
          </p:nvPr>
        </p:nvSpPr>
        <p:spPr/>
        <p:txBody>
          <a:bodyPr/>
          <a:lstStyle/>
          <a:p>
            <a:pPr algn="r"/>
            <a:endParaRPr lang="ru-RU" dirty="0">
              <a:solidFill>
                <a:schemeClr val="accent4"/>
              </a:solidFill>
            </a:endParaRPr>
          </a:p>
          <a:p>
            <a:pPr algn="r"/>
            <a:r>
              <a:rPr lang="ru-RU" dirty="0">
                <a:solidFill>
                  <a:schemeClr val="accent4"/>
                </a:solidFill>
              </a:rPr>
              <a:t>Команды ветвления с несколькими адресами для перехода ускоряют предсказание ветвлений.</a:t>
            </a:r>
          </a:p>
        </p:txBody>
      </p:sp>
      <p:sp>
        <p:nvSpPr>
          <p:cNvPr id="7" name="Заголовок 1">
            <a:extLst>
              <a:ext uri="{FF2B5EF4-FFF2-40B4-BE49-F238E27FC236}">
                <a16:creationId xmlns:a16="http://schemas.microsoft.com/office/drawing/2014/main" id="{00FFFEB1-DEB2-22F8-E04B-7B3787710AEA}"/>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ru-RU" dirty="0">
                <a:solidFill>
                  <a:schemeClr val="accent4"/>
                </a:solidFill>
              </a:rPr>
              <a:t>Архитектура </a:t>
            </a:r>
            <a:r>
              <a:rPr lang="en-US" dirty="0">
                <a:solidFill>
                  <a:schemeClr val="accent4"/>
                </a:solidFill>
              </a:rPr>
              <a:t>EPIC</a:t>
            </a:r>
            <a:endParaRPr lang="ru-RU" dirty="0">
              <a:solidFill>
                <a:schemeClr val="accent4"/>
              </a:solidFill>
            </a:endParaRPr>
          </a:p>
        </p:txBody>
      </p:sp>
    </p:spTree>
    <p:extLst>
      <p:ext uri="{BB962C8B-B14F-4D97-AF65-F5344CB8AC3E}">
        <p14:creationId xmlns:p14="http://schemas.microsoft.com/office/powerpoint/2010/main" val="939008609"/>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6378BF-D5A7-6133-8338-243269281181}"/>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44CA9747-A234-811A-046D-0F6098BE1E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5430" y="269496"/>
            <a:ext cx="9341140" cy="6319007"/>
          </a:xfrm>
          <a:ln>
            <a:solidFill>
              <a:schemeClr val="accent4"/>
            </a:solidFill>
          </a:ln>
          <a:effectLst>
            <a:glow rad="228600">
              <a:schemeClr val="accent2">
                <a:satMod val="175000"/>
                <a:alpha val="40000"/>
              </a:schemeClr>
            </a:glow>
          </a:effectLst>
        </p:spPr>
      </p:pic>
    </p:spTree>
    <p:extLst>
      <p:ext uri="{BB962C8B-B14F-4D97-AF65-F5344CB8AC3E}">
        <p14:creationId xmlns:p14="http://schemas.microsoft.com/office/powerpoint/2010/main" val="1592287159"/>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D97C6A-C386-24EC-8368-757EFDECDC05}"/>
              </a:ext>
            </a:extLst>
          </p:cNvPr>
          <p:cNvSpPr>
            <a:spLocks noGrp="1"/>
          </p:cNvSpPr>
          <p:nvPr>
            <p:ph type="title"/>
          </p:nvPr>
        </p:nvSpPr>
        <p:spPr/>
        <p:txBody>
          <a:bodyPr/>
          <a:lstStyle/>
          <a:p>
            <a:endParaRPr lang="ru-RU" dirty="0"/>
          </a:p>
        </p:txBody>
      </p:sp>
      <p:sp>
        <p:nvSpPr>
          <p:cNvPr id="3" name="Текст 2">
            <a:extLst>
              <a:ext uri="{FF2B5EF4-FFF2-40B4-BE49-F238E27FC236}">
                <a16:creationId xmlns:a16="http://schemas.microsoft.com/office/drawing/2014/main" id="{4F1F1E0F-970B-CD7A-3E64-56654F097107}"/>
              </a:ext>
            </a:extLst>
          </p:cNvPr>
          <p:cNvSpPr>
            <a:spLocks noGrp="1"/>
          </p:cNvSpPr>
          <p:nvPr>
            <p:ph type="body" idx="1"/>
          </p:nvPr>
        </p:nvSpPr>
        <p:spPr/>
        <p:txBody>
          <a:bodyPr/>
          <a:lstStyle/>
          <a:p>
            <a:endParaRPr lang="ru-RU"/>
          </a:p>
        </p:txBody>
      </p:sp>
      <p:pic>
        <p:nvPicPr>
          <p:cNvPr id="9" name="Объект 8">
            <a:extLst>
              <a:ext uri="{FF2B5EF4-FFF2-40B4-BE49-F238E27FC236}">
                <a16:creationId xmlns:a16="http://schemas.microsoft.com/office/drawing/2014/main" id="{54147AE6-6D89-2D2E-3FF6-7F005B94B44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11015" y="1719484"/>
            <a:ext cx="7258930" cy="4773391"/>
          </a:xfrm>
        </p:spPr>
      </p:pic>
      <p:sp>
        <p:nvSpPr>
          <p:cNvPr id="5" name="Текст 4">
            <a:extLst>
              <a:ext uri="{FF2B5EF4-FFF2-40B4-BE49-F238E27FC236}">
                <a16:creationId xmlns:a16="http://schemas.microsoft.com/office/drawing/2014/main" id="{F397ACC7-8FCF-2495-D775-1CAEF569CFB5}"/>
              </a:ext>
            </a:extLst>
          </p:cNvPr>
          <p:cNvSpPr>
            <a:spLocks noGrp="1"/>
          </p:cNvSpPr>
          <p:nvPr>
            <p:ph type="body" sz="quarter" idx="3"/>
          </p:nvPr>
        </p:nvSpPr>
        <p:spPr/>
        <p:txBody>
          <a:bodyPr/>
          <a:lstStyle/>
          <a:p>
            <a:pPr algn="r"/>
            <a:r>
              <a:rPr lang="ru-RU" dirty="0">
                <a:solidFill>
                  <a:schemeClr val="accent4"/>
                </a:solidFill>
              </a:rPr>
              <a:t>Формат инструкций </a:t>
            </a:r>
            <a:r>
              <a:rPr lang="en-US" dirty="0">
                <a:solidFill>
                  <a:schemeClr val="accent4"/>
                </a:solidFill>
              </a:rPr>
              <a:t>IA-64</a:t>
            </a:r>
            <a:endParaRPr lang="ru-RU" dirty="0">
              <a:solidFill>
                <a:schemeClr val="accent4"/>
              </a:solidFill>
            </a:endParaRPr>
          </a:p>
        </p:txBody>
      </p:sp>
      <p:sp>
        <p:nvSpPr>
          <p:cNvPr id="6" name="Объект 5">
            <a:extLst>
              <a:ext uri="{FF2B5EF4-FFF2-40B4-BE49-F238E27FC236}">
                <a16:creationId xmlns:a16="http://schemas.microsoft.com/office/drawing/2014/main" id="{DE605783-093D-A6A9-E741-ABF47F43E29E}"/>
              </a:ext>
            </a:extLst>
          </p:cNvPr>
          <p:cNvSpPr>
            <a:spLocks noGrp="1"/>
          </p:cNvSpPr>
          <p:nvPr>
            <p:ph sz="quarter" idx="4"/>
          </p:nvPr>
        </p:nvSpPr>
        <p:spPr/>
        <p:txBody>
          <a:bodyPr/>
          <a:lstStyle/>
          <a:p>
            <a:pPr marL="0" indent="0" algn="r">
              <a:buNone/>
            </a:pPr>
            <a:endParaRPr lang="ru-RU" dirty="0">
              <a:solidFill>
                <a:schemeClr val="accent4"/>
              </a:solidFill>
            </a:endParaRPr>
          </a:p>
        </p:txBody>
      </p:sp>
      <p:sp>
        <p:nvSpPr>
          <p:cNvPr id="7" name="Заголовок 1">
            <a:extLst>
              <a:ext uri="{FF2B5EF4-FFF2-40B4-BE49-F238E27FC236}">
                <a16:creationId xmlns:a16="http://schemas.microsoft.com/office/drawing/2014/main" id="{4D247ACD-2A15-E797-353F-800D5132F68C}"/>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ru-RU" dirty="0">
                <a:solidFill>
                  <a:schemeClr val="accent4"/>
                </a:solidFill>
              </a:rPr>
              <a:t>Архитектура </a:t>
            </a:r>
            <a:r>
              <a:rPr lang="en-US" dirty="0">
                <a:solidFill>
                  <a:schemeClr val="accent4"/>
                </a:solidFill>
              </a:rPr>
              <a:t>EPIC</a:t>
            </a:r>
            <a:endParaRPr lang="ru-RU" dirty="0">
              <a:solidFill>
                <a:schemeClr val="accent4"/>
              </a:solidFill>
            </a:endParaRPr>
          </a:p>
        </p:txBody>
      </p:sp>
    </p:spTree>
    <p:extLst>
      <p:ext uri="{BB962C8B-B14F-4D97-AF65-F5344CB8AC3E}">
        <p14:creationId xmlns:p14="http://schemas.microsoft.com/office/powerpoint/2010/main" val="1960885575"/>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8DDFC4-75B8-41FF-5177-B0A4393CBF7F}"/>
              </a:ext>
            </a:extLst>
          </p:cNvPr>
          <p:cNvSpPr>
            <a:spLocks noGrp="1"/>
          </p:cNvSpPr>
          <p:nvPr>
            <p:ph type="title"/>
          </p:nvPr>
        </p:nvSpPr>
        <p:spPr/>
        <p:txBody>
          <a:bodyPr/>
          <a:lstStyle/>
          <a:p>
            <a:endParaRPr lang="ru-RU"/>
          </a:p>
        </p:txBody>
      </p:sp>
      <p:sp>
        <p:nvSpPr>
          <p:cNvPr id="3" name="Текст 2">
            <a:extLst>
              <a:ext uri="{FF2B5EF4-FFF2-40B4-BE49-F238E27FC236}">
                <a16:creationId xmlns:a16="http://schemas.microsoft.com/office/drawing/2014/main" id="{88902C5D-67CE-43BA-E097-C3E8E53C68E1}"/>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FC1E3BA6-B949-9FCC-FD1F-84552C8E2AA5}"/>
              </a:ext>
            </a:extLst>
          </p:cNvPr>
          <p:cNvSpPr>
            <a:spLocks noGrp="1"/>
          </p:cNvSpPr>
          <p:nvPr>
            <p:ph sz="half" idx="2"/>
          </p:nvPr>
        </p:nvSpPr>
        <p:spPr/>
        <p:txBody>
          <a:bodyPr/>
          <a:lstStyle/>
          <a:p>
            <a:endParaRPr lang="ru-RU"/>
          </a:p>
        </p:txBody>
      </p:sp>
      <p:sp>
        <p:nvSpPr>
          <p:cNvPr id="5" name="Текст 4">
            <a:extLst>
              <a:ext uri="{FF2B5EF4-FFF2-40B4-BE49-F238E27FC236}">
                <a16:creationId xmlns:a16="http://schemas.microsoft.com/office/drawing/2014/main" id="{453AD1A6-20A0-091B-31A3-56398B9BDEE3}"/>
              </a:ext>
            </a:extLst>
          </p:cNvPr>
          <p:cNvSpPr>
            <a:spLocks noGrp="1"/>
          </p:cNvSpPr>
          <p:nvPr>
            <p:ph type="body" sz="quarter" idx="3"/>
          </p:nvPr>
        </p:nvSpPr>
        <p:spPr/>
        <p:txBody>
          <a:bodyPr/>
          <a:lstStyle/>
          <a:p>
            <a:pPr algn="r"/>
            <a:r>
              <a:rPr lang="ru-RU" dirty="0">
                <a:solidFill>
                  <a:schemeClr val="accent4"/>
                </a:solidFill>
              </a:rPr>
              <a:t>Предикация</a:t>
            </a:r>
          </a:p>
        </p:txBody>
      </p:sp>
      <p:sp>
        <p:nvSpPr>
          <p:cNvPr id="6" name="Объект 5">
            <a:extLst>
              <a:ext uri="{FF2B5EF4-FFF2-40B4-BE49-F238E27FC236}">
                <a16:creationId xmlns:a16="http://schemas.microsoft.com/office/drawing/2014/main" id="{91AD2AFF-D4ED-2BB6-4093-84AA382856A4}"/>
              </a:ext>
            </a:extLst>
          </p:cNvPr>
          <p:cNvSpPr>
            <a:spLocks noGrp="1"/>
          </p:cNvSpPr>
          <p:nvPr>
            <p:ph sz="quarter" idx="4"/>
          </p:nvPr>
        </p:nvSpPr>
        <p:spPr/>
        <p:txBody>
          <a:bodyPr>
            <a:normAutofit/>
          </a:bodyPr>
          <a:lstStyle/>
          <a:p>
            <a:pPr marL="0" indent="0" algn="r">
              <a:buNone/>
            </a:pPr>
            <a:endParaRPr lang="ru-RU" sz="2400" dirty="0">
              <a:solidFill>
                <a:schemeClr val="accent4"/>
              </a:solidFill>
              <a:effectLst/>
              <a:ea typeface="Calibri" panose="020F0502020204030204" pitchFamily="34" charset="0"/>
            </a:endParaRPr>
          </a:p>
          <a:p>
            <a:pPr marL="0" indent="0" algn="r">
              <a:buNone/>
            </a:pPr>
            <a:r>
              <a:rPr lang="ru-RU" sz="2400" dirty="0">
                <a:solidFill>
                  <a:schemeClr val="accent4"/>
                </a:solidFill>
                <a:effectLst/>
                <a:ea typeface="Calibri" panose="020F0502020204030204" pitchFamily="34" charset="0"/>
              </a:rPr>
              <a:t>Предикация - это способ обработки условных ветвлений. Суть в том, что еще компилятор указывает, что обе ветви выполняются на процессоре параллельно, ведь EPIC-процессоры должны иметь много функциональных блоков.</a:t>
            </a:r>
            <a:endParaRPr lang="ru-RU" sz="2400" dirty="0">
              <a:solidFill>
                <a:schemeClr val="accent4"/>
              </a:solidFill>
            </a:endParaRPr>
          </a:p>
        </p:txBody>
      </p:sp>
      <p:sp>
        <p:nvSpPr>
          <p:cNvPr id="7" name="Заголовок 1">
            <a:extLst>
              <a:ext uri="{FF2B5EF4-FFF2-40B4-BE49-F238E27FC236}">
                <a16:creationId xmlns:a16="http://schemas.microsoft.com/office/drawing/2014/main" id="{58A51430-98E0-C82A-21ED-34627E39FC10}"/>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ru-RU" dirty="0">
                <a:solidFill>
                  <a:schemeClr val="accent4"/>
                </a:solidFill>
              </a:rPr>
              <a:t>Архитектура </a:t>
            </a:r>
            <a:r>
              <a:rPr lang="en-US" dirty="0">
                <a:solidFill>
                  <a:schemeClr val="accent4"/>
                </a:solidFill>
              </a:rPr>
              <a:t>EPIC</a:t>
            </a:r>
            <a:endParaRPr lang="ru-RU" dirty="0">
              <a:solidFill>
                <a:schemeClr val="accent4"/>
              </a:solidFill>
            </a:endParaRPr>
          </a:p>
        </p:txBody>
      </p:sp>
    </p:spTree>
    <p:extLst>
      <p:ext uri="{BB962C8B-B14F-4D97-AF65-F5344CB8AC3E}">
        <p14:creationId xmlns:p14="http://schemas.microsoft.com/office/powerpoint/2010/main" val="1784672209"/>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35F4D4-AE29-A397-F718-2D56AFA43190}"/>
              </a:ext>
            </a:extLst>
          </p:cNvPr>
          <p:cNvSpPr>
            <a:spLocks noGrp="1"/>
          </p:cNvSpPr>
          <p:nvPr>
            <p:ph type="title"/>
          </p:nvPr>
        </p:nvSpPr>
        <p:spPr/>
        <p:txBody>
          <a:bodyPr/>
          <a:lstStyle/>
          <a:p>
            <a:endParaRPr lang="ru-RU"/>
          </a:p>
        </p:txBody>
      </p:sp>
      <p:sp>
        <p:nvSpPr>
          <p:cNvPr id="3" name="Текст 2">
            <a:extLst>
              <a:ext uri="{FF2B5EF4-FFF2-40B4-BE49-F238E27FC236}">
                <a16:creationId xmlns:a16="http://schemas.microsoft.com/office/drawing/2014/main" id="{C83F8FD3-5BE5-6C99-F1AD-A81B9A890138}"/>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80C8521C-B347-F105-375D-76C646281F33}"/>
              </a:ext>
            </a:extLst>
          </p:cNvPr>
          <p:cNvSpPr>
            <a:spLocks noGrp="1"/>
          </p:cNvSpPr>
          <p:nvPr>
            <p:ph sz="half" idx="2"/>
          </p:nvPr>
        </p:nvSpPr>
        <p:spPr/>
        <p:txBody>
          <a:bodyPr/>
          <a:lstStyle/>
          <a:p>
            <a:endParaRPr lang="ru-RU"/>
          </a:p>
        </p:txBody>
      </p:sp>
      <p:sp>
        <p:nvSpPr>
          <p:cNvPr id="5" name="Текст 4">
            <a:extLst>
              <a:ext uri="{FF2B5EF4-FFF2-40B4-BE49-F238E27FC236}">
                <a16:creationId xmlns:a16="http://schemas.microsoft.com/office/drawing/2014/main" id="{FD647210-4E5D-BC3E-F32E-4755EAA28CCD}"/>
              </a:ext>
            </a:extLst>
          </p:cNvPr>
          <p:cNvSpPr>
            <a:spLocks noGrp="1"/>
          </p:cNvSpPr>
          <p:nvPr>
            <p:ph type="body" sz="quarter" idx="3"/>
          </p:nvPr>
        </p:nvSpPr>
        <p:spPr/>
        <p:txBody>
          <a:bodyPr/>
          <a:lstStyle/>
          <a:p>
            <a:endParaRPr lang="ru-RU"/>
          </a:p>
        </p:txBody>
      </p:sp>
      <p:sp>
        <p:nvSpPr>
          <p:cNvPr id="6" name="Объект 5">
            <a:extLst>
              <a:ext uri="{FF2B5EF4-FFF2-40B4-BE49-F238E27FC236}">
                <a16:creationId xmlns:a16="http://schemas.microsoft.com/office/drawing/2014/main" id="{B87BD77D-B9C6-49CD-A4F9-BDBFD59BB073}"/>
              </a:ext>
            </a:extLst>
          </p:cNvPr>
          <p:cNvSpPr>
            <a:spLocks noGrp="1"/>
          </p:cNvSpPr>
          <p:nvPr>
            <p:ph sz="quarter" idx="4"/>
          </p:nvPr>
        </p:nvSpPr>
        <p:spPr/>
        <p:txBody>
          <a:bodyPr>
            <a:normAutofit/>
          </a:bodyPr>
          <a:lstStyle/>
          <a:p>
            <a:pPr algn="r"/>
            <a:r>
              <a:rPr lang="ru-RU" sz="2000" dirty="0">
                <a:solidFill>
                  <a:schemeClr val="accent4"/>
                </a:solidFill>
                <a:effectLst/>
                <a:ea typeface="Calibri" panose="020F0502020204030204" pitchFamily="34" charset="0"/>
              </a:rPr>
              <a:t>Если в исходной программе встречается условное ветвление (по статистике — через каждые шесть команд), то команды из разных ветвей помечаются разными регистрами предиката (команды имеют для этого соответствующие поля), далее они выполняются совместно, но их результаты не записываются, пока значения регистров предиката (РП) не определены.</a:t>
            </a:r>
            <a:endParaRPr lang="ru-RU" sz="2000" dirty="0">
              <a:solidFill>
                <a:schemeClr val="accent4"/>
              </a:solidFill>
            </a:endParaRPr>
          </a:p>
        </p:txBody>
      </p:sp>
      <p:sp>
        <p:nvSpPr>
          <p:cNvPr id="7" name="Текст 4">
            <a:extLst>
              <a:ext uri="{FF2B5EF4-FFF2-40B4-BE49-F238E27FC236}">
                <a16:creationId xmlns:a16="http://schemas.microsoft.com/office/drawing/2014/main" id="{5B0D48CE-4948-33DA-9687-F5A152A4D393}"/>
              </a:ext>
            </a:extLst>
          </p:cNvPr>
          <p:cNvSpPr txBox="1">
            <a:spLocks/>
          </p:cNvSpPr>
          <p:nvPr/>
        </p:nvSpPr>
        <p:spPr>
          <a:xfrm>
            <a:off x="6172200" y="1681163"/>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ru-RU">
                <a:solidFill>
                  <a:schemeClr val="accent4"/>
                </a:solidFill>
              </a:rPr>
              <a:t>Предикация</a:t>
            </a:r>
            <a:endParaRPr lang="ru-RU" dirty="0">
              <a:solidFill>
                <a:schemeClr val="accent4"/>
              </a:solidFill>
            </a:endParaRPr>
          </a:p>
        </p:txBody>
      </p:sp>
      <p:sp>
        <p:nvSpPr>
          <p:cNvPr id="8" name="Заголовок 1">
            <a:extLst>
              <a:ext uri="{FF2B5EF4-FFF2-40B4-BE49-F238E27FC236}">
                <a16:creationId xmlns:a16="http://schemas.microsoft.com/office/drawing/2014/main" id="{B3BA035C-AC0A-8932-DFF1-B4492C9797FC}"/>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ru-RU" dirty="0">
                <a:solidFill>
                  <a:schemeClr val="accent4"/>
                </a:solidFill>
              </a:rPr>
              <a:t>Архитектура </a:t>
            </a:r>
            <a:r>
              <a:rPr lang="en-US" dirty="0">
                <a:solidFill>
                  <a:schemeClr val="accent4"/>
                </a:solidFill>
              </a:rPr>
              <a:t>EPIC</a:t>
            </a:r>
            <a:endParaRPr lang="ru-RU" dirty="0">
              <a:solidFill>
                <a:schemeClr val="accent4"/>
              </a:solidFill>
            </a:endParaRPr>
          </a:p>
        </p:txBody>
      </p:sp>
    </p:spTree>
    <p:extLst>
      <p:ext uri="{BB962C8B-B14F-4D97-AF65-F5344CB8AC3E}">
        <p14:creationId xmlns:p14="http://schemas.microsoft.com/office/powerpoint/2010/main" val="1191139489"/>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E58795-1E16-8CA8-A4F4-8651DDAAC415}"/>
              </a:ext>
            </a:extLst>
          </p:cNvPr>
          <p:cNvSpPr>
            <a:spLocks noGrp="1"/>
          </p:cNvSpPr>
          <p:nvPr>
            <p:ph type="title"/>
          </p:nvPr>
        </p:nvSpPr>
        <p:spPr/>
        <p:txBody>
          <a:bodyPr/>
          <a:lstStyle/>
          <a:p>
            <a:endParaRPr lang="ru-RU"/>
          </a:p>
        </p:txBody>
      </p:sp>
      <p:sp>
        <p:nvSpPr>
          <p:cNvPr id="3" name="Текст 2">
            <a:extLst>
              <a:ext uri="{FF2B5EF4-FFF2-40B4-BE49-F238E27FC236}">
                <a16:creationId xmlns:a16="http://schemas.microsoft.com/office/drawing/2014/main" id="{6F905EBB-BE37-175E-80F4-DEAC5F066E7D}"/>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E8985E55-839E-CD17-4F61-334C6E5154DC}"/>
              </a:ext>
            </a:extLst>
          </p:cNvPr>
          <p:cNvSpPr>
            <a:spLocks noGrp="1"/>
          </p:cNvSpPr>
          <p:nvPr>
            <p:ph sz="half" idx="2"/>
          </p:nvPr>
        </p:nvSpPr>
        <p:spPr/>
        <p:txBody>
          <a:bodyPr/>
          <a:lstStyle/>
          <a:p>
            <a:endParaRPr lang="ru-RU"/>
          </a:p>
        </p:txBody>
      </p:sp>
      <p:sp>
        <p:nvSpPr>
          <p:cNvPr id="5" name="Текст 4">
            <a:extLst>
              <a:ext uri="{FF2B5EF4-FFF2-40B4-BE49-F238E27FC236}">
                <a16:creationId xmlns:a16="http://schemas.microsoft.com/office/drawing/2014/main" id="{BD0C2F84-1408-39FB-3818-0DA672CD2B0C}"/>
              </a:ext>
            </a:extLst>
          </p:cNvPr>
          <p:cNvSpPr>
            <a:spLocks noGrp="1"/>
          </p:cNvSpPr>
          <p:nvPr>
            <p:ph type="body" sz="quarter" idx="3"/>
          </p:nvPr>
        </p:nvSpPr>
        <p:spPr/>
        <p:txBody>
          <a:bodyPr/>
          <a:lstStyle/>
          <a:p>
            <a:endParaRPr lang="ru-RU"/>
          </a:p>
        </p:txBody>
      </p:sp>
      <p:sp>
        <p:nvSpPr>
          <p:cNvPr id="6" name="Объект 5">
            <a:extLst>
              <a:ext uri="{FF2B5EF4-FFF2-40B4-BE49-F238E27FC236}">
                <a16:creationId xmlns:a16="http://schemas.microsoft.com/office/drawing/2014/main" id="{7C8221BE-5EE1-B1EF-0282-07577F12B5B5}"/>
              </a:ext>
            </a:extLst>
          </p:cNvPr>
          <p:cNvSpPr>
            <a:spLocks noGrp="1"/>
          </p:cNvSpPr>
          <p:nvPr>
            <p:ph sz="quarter" idx="4"/>
          </p:nvPr>
        </p:nvSpPr>
        <p:spPr/>
        <p:txBody>
          <a:bodyPr>
            <a:normAutofit/>
          </a:bodyPr>
          <a:lstStyle/>
          <a:p>
            <a:pPr marL="0" indent="0" algn="r">
              <a:buNone/>
            </a:pPr>
            <a:endParaRPr lang="ru-RU" sz="2000" dirty="0">
              <a:solidFill>
                <a:schemeClr val="accent4"/>
              </a:solidFill>
              <a:effectLst/>
              <a:ea typeface="Calibri" panose="020F0502020204030204" pitchFamily="34" charset="0"/>
            </a:endParaRPr>
          </a:p>
          <a:p>
            <a:pPr marL="0" indent="0" algn="r">
              <a:buNone/>
            </a:pPr>
            <a:r>
              <a:rPr lang="ru-RU" sz="2000" dirty="0">
                <a:solidFill>
                  <a:schemeClr val="accent4"/>
                </a:solidFill>
                <a:effectLst/>
                <a:ea typeface="Calibri" panose="020F0502020204030204" pitchFamily="34" charset="0"/>
              </a:rPr>
              <a:t>Когда, наконец, вычисляется условие ветвления, РП, соответствующий «правильной» ветви, устанавливается в 1, а другой - в 0. Перед записью результатов процессор проверяет поле предиката и записывает результаты только тех команд, поле предиката которых указывает на РП с единичным значением.</a:t>
            </a:r>
            <a:endParaRPr lang="ru-RU" sz="2000" dirty="0">
              <a:solidFill>
                <a:schemeClr val="accent4"/>
              </a:solidFill>
            </a:endParaRPr>
          </a:p>
        </p:txBody>
      </p:sp>
      <p:sp>
        <p:nvSpPr>
          <p:cNvPr id="7" name="Текст 4">
            <a:extLst>
              <a:ext uri="{FF2B5EF4-FFF2-40B4-BE49-F238E27FC236}">
                <a16:creationId xmlns:a16="http://schemas.microsoft.com/office/drawing/2014/main" id="{E1B85C26-4C78-0AF5-B69A-CB2D82A0BDBB}"/>
              </a:ext>
            </a:extLst>
          </p:cNvPr>
          <p:cNvSpPr txBox="1">
            <a:spLocks/>
          </p:cNvSpPr>
          <p:nvPr/>
        </p:nvSpPr>
        <p:spPr>
          <a:xfrm>
            <a:off x="6172200" y="1681163"/>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ru-RU">
                <a:solidFill>
                  <a:schemeClr val="accent4"/>
                </a:solidFill>
              </a:rPr>
              <a:t>Предикация</a:t>
            </a:r>
            <a:endParaRPr lang="ru-RU" dirty="0">
              <a:solidFill>
                <a:schemeClr val="accent4"/>
              </a:solidFill>
            </a:endParaRPr>
          </a:p>
        </p:txBody>
      </p:sp>
      <p:sp>
        <p:nvSpPr>
          <p:cNvPr id="8" name="Заголовок 1">
            <a:extLst>
              <a:ext uri="{FF2B5EF4-FFF2-40B4-BE49-F238E27FC236}">
                <a16:creationId xmlns:a16="http://schemas.microsoft.com/office/drawing/2014/main" id="{4545EE9A-9220-7BF2-AE59-01D0E7980048}"/>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ru-RU" dirty="0">
                <a:solidFill>
                  <a:schemeClr val="accent4"/>
                </a:solidFill>
              </a:rPr>
              <a:t>Архитектура </a:t>
            </a:r>
            <a:r>
              <a:rPr lang="en-US" dirty="0">
                <a:solidFill>
                  <a:schemeClr val="accent4"/>
                </a:solidFill>
              </a:rPr>
              <a:t>EPIC</a:t>
            </a:r>
            <a:endParaRPr lang="ru-RU" dirty="0">
              <a:solidFill>
                <a:schemeClr val="accent4"/>
              </a:solidFill>
            </a:endParaRPr>
          </a:p>
        </p:txBody>
      </p:sp>
    </p:spTree>
    <p:extLst>
      <p:ext uri="{BB962C8B-B14F-4D97-AF65-F5344CB8AC3E}">
        <p14:creationId xmlns:p14="http://schemas.microsoft.com/office/powerpoint/2010/main" val="3300588262"/>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FE95FB-BBA9-856C-146D-C47DC9290458}"/>
              </a:ext>
            </a:extLst>
          </p:cNvPr>
          <p:cNvSpPr>
            <a:spLocks noGrp="1"/>
          </p:cNvSpPr>
          <p:nvPr>
            <p:ph type="title"/>
          </p:nvPr>
        </p:nvSpPr>
        <p:spPr/>
        <p:txBody>
          <a:bodyPr/>
          <a:lstStyle/>
          <a:p>
            <a:endParaRPr lang="ru-RU"/>
          </a:p>
        </p:txBody>
      </p:sp>
      <p:sp>
        <p:nvSpPr>
          <p:cNvPr id="3" name="Текст 2">
            <a:extLst>
              <a:ext uri="{FF2B5EF4-FFF2-40B4-BE49-F238E27FC236}">
                <a16:creationId xmlns:a16="http://schemas.microsoft.com/office/drawing/2014/main" id="{F55E8869-5CFF-43A3-5A8F-18A51A3D1AF8}"/>
              </a:ext>
            </a:extLst>
          </p:cNvPr>
          <p:cNvSpPr>
            <a:spLocks noGrp="1"/>
          </p:cNvSpPr>
          <p:nvPr>
            <p:ph type="body" idx="1"/>
          </p:nvPr>
        </p:nvSpPr>
        <p:spPr/>
        <p:txBody>
          <a:bodyPr/>
          <a:lstStyle/>
          <a:p>
            <a:endParaRPr lang="ru-RU" dirty="0"/>
          </a:p>
        </p:txBody>
      </p:sp>
      <p:sp>
        <p:nvSpPr>
          <p:cNvPr id="4" name="Объект 3">
            <a:extLst>
              <a:ext uri="{FF2B5EF4-FFF2-40B4-BE49-F238E27FC236}">
                <a16:creationId xmlns:a16="http://schemas.microsoft.com/office/drawing/2014/main" id="{A483FA18-CAA3-1C76-1227-6F9F0B92B910}"/>
              </a:ext>
            </a:extLst>
          </p:cNvPr>
          <p:cNvSpPr>
            <a:spLocks noGrp="1"/>
          </p:cNvSpPr>
          <p:nvPr>
            <p:ph sz="half" idx="2"/>
          </p:nvPr>
        </p:nvSpPr>
        <p:spPr/>
        <p:txBody>
          <a:bodyPr/>
          <a:lstStyle/>
          <a:p>
            <a:endParaRPr lang="ru-RU"/>
          </a:p>
        </p:txBody>
      </p:sp>
      <p:sp>
        <p:nvSpPr>
          <p:cNvPr id="5" name="Текст 4">
            <a:extLst>
              <a:ext uri="{FF2B5EF4-FFF2-40B4-BE49-F238E27FC236}">
                <a16:creationId xmlns:a16="http://schemas.microsoft.com/office/drawing/2014/main" id="{314FE213-4E2E-581D-A1DB-7D3F0A2F1787}"/>
              </a:ext>
            </a:extLst>
          </p:cNvPr>
          <p:cNvSpPr>
            <a:spLocks noGrp="1"/>
          </p:cNvSpPr>
          <p:nvPr>
            <p:ph type="body" sz="quarter" idx="3"/>
          </p:nvPr>
        </p:nvSpPr>
        <p:spPr/>
        <p:txBody>
          <a:bodyPr/>
          <a:lstStyle/>
          <a:p>
            <a:pPr algn="r"/>
            <a:r>
              <a:rPr lang="ru-RU" dirty="0">
                <a:solidFill>
                  <a:schemeClr val="accent4"/>
                </a:solidFill>
              </a:rPr>
              <a:t>Цели разработки </a:t>
            </a:r>
            <a:r>
              <a:rPr lang="en-US" dirty="0">
                <a:solidFill>
                  <a:schemeClr val="accent4"/>
                </a:solidFill>
              </a:rPr>
              <a:t>VLIW</a:t>
            </a:r>
            <a:endParaRPr lang="ru-RU" dirty="0">
              <a:solidFill>
                <a:schemeClr val="accent4"/>
              </a:solidFill>
            </a:endParaRPr>
          </a:p>
        </p:txBody>
      </p:sp>
      <p:sp>
        <p:nvSpPr>
          <p:cNvPr id="6" name="Объект 5">
            <a:extLst>
              <a:ext uri="{FF2B5EF4-FFF2-40B4-BE49-F238E27FC236}">
                <a16:creationId xmlns:a16="http://schemas.microsoft.com/office/drawing/2014/main" id="{51123581-DB5A-528E-ADA0-BA00DF1C4155}"/>
              </a:ext>
            </a:extLst>
          </p:cNvPr>
          <p:cNvSpPr>
            <a:spLocks noGrp="1"/>
          </p:cNvSpPr>
          <p:nvPr>
            <p:ph sz="quarter" idx="4"/>
          </p:nvPr>
        </p:nvSpPr>
        <p:spPr/>
        <p:txBody>
          <a:bodyPr/>
          <a:lstStyle/>
          <a:p>
            <a:pPr algn="r"/>
            <a:endParaRPr lang="ru-RU" dirty="0">
              <a:solidFill>
                <a:schemeClr val="accent4"/>
              </a:solidFill>
            </a:endParaRPr>
          </a:p>
          <a:p>
            <a:pPr algn="r"/>
            <a:r>
              <a:rPr lang="ru-RU" dirty="0">
                <a:solidFill>
                  <a:schemeClr val="accent4"/>
                </a:solidFill>
              </a:rPr>
              <a:t>удаление </a:t>
            </a:r>
            <a:r>
              <a:rPr lang="ru-RU" i="1" dirty="0">
                <a:solidFill>
                  <a:schemeClr val="accent4"/>
                </a:solidFill>
              </a:rPr>
              <a:t>планировщика инструкций </a:t>
            </a:r>
            <a:r>
              <a:rPr lang="ru-RU" dirty="0">
                <a:solidFill>
                  <a:schemeClr val="accent4"/>
                </a:solidFill>
              </a:rPr>
              <a:t>из процессора</a:t>
            </a:r>
          </a:p>
          <a:p>
            <a:pPr algn="r"/>
            <a:endParaRPr lang="ru-RU" i="1" dirty="0">
              <a:solidFill>
                <a:schemeClr val="accent4"/>
              </a:solidFill>
            </a:endParaRPr>
          </a:p>
          <a:p>
            <a:pPr algn="r"/>
            <a:r>
              <a:rPr lang="ru-RU" dirty="0">
                <a:solidFill>
                  <a:schemeClr val="accent4"/>
                </a:solidFill>
              </a:rPr>
              <a:t>увеличение параллелизма инструкций</a:t>
            </a:r>
          </a:p>
        </p:txBody>
      </p:sp>
      <p:sp>
        <p:nvSpPr>
          <p:cNvPr id="7" name="Заголовок 1">
            <a:extLst>
              <a:ext uri="{FF2B5EF4-FFF2-40B4-BE49-F238E27FC236}">
                <a16:creationId xmlns:a16="http://schemas.microsoft.com/office/drawing/2014/main" id="{E752892D-70E2-695C-020E-926E7569E5AE}"/>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ru-RU" dirty="0">
                <a:solidFill>
                  <a:schemeClr val="accent4"/>
                </a:solidFill>
              </a:rPr>
              <a:t>Архитектура </a:t>
            </a:r>
            <a:r>
              <a:rPr lang="en-US" dirty="0">
                <a:solidFill>
                  <a:schemeClr val="accent4"/>
                </a:solidFill>
              </a:rPr>
              <a:t>VLIW</a:t>
            </a:r>
            <a:endParaRPr lang="ru-RU" dirty="0">
              <a:solidFill>
                <a:schemeClr val="accent4"/>
              </a:solidFill>
            </a:endParaRPr>
          </a:p>
        </p:txBody>
      </p:sp>
    </p:spTree>
    <p:extLst>
      <p:ext uri="{BB962C8B-B14F-4D97-AF65-F5344CB8AC3E}">
        <p14:creationId xmlns:p14="http://schemas.microsoft.com/office/powerpoint/2010/main" val="2022349116"/>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41B5CD-8E3D-79EE-65D6-DB909727476B}"/>
              </a:ext>
            </a:extLst>
          </p:cNvPr>
          <p:cNvSpPr>
            <a:spLocks noGrp="1"/>
          </p:cNvSpPr>
          <p:nvPr>
            <p:ph type="ctrTitle"/>
          </p:nvPr>
        </p:nvSpPr>
        <p:spPr/>
        <p:txBody>
          <a:bodyPr/>
          <a:lstStyle/>
          <a:p>
            <a:pPr algn="r"/>
            <a:r>
              <a:rPr lang="en-US" dirty="0">
                <a:solidFill>
                  <a:schemeClr val="accent4"/>
                </a:solidFill>
              </a:rPr>
              <a:t>VLIW &amp; EPIC</a:t>
            </a:r>
            <a:endParaRPr lang="ru-RU" dirty="0">
              <a:solidFill>
                <a:schemeClr val="accent4"/>
              </a:solidFill>
            </a:endParaRPr>
          </a:p>
        </p:txBody>
      </p:sp>
      <p:sp>
        <p:nvSpPr>
          <p:cNvPr id="3" name="Подзаголовок 2">
            <a:extLst>
              <a:ext uri="{FF2B5EF4-FFF2-40B4-BE49-F238E27FC236}">
                <a16:creationId xmlns:a16="http://schemas.microsoft.com/office/drawing/2014/main" id="{D7793937-90CE-5527-6559-043328499086}"/>
              </a:ext>
            </a:extLst>
          </p:cNvPr>
          <p:cNvSpPr>
            <a:spLocks noGrp="1"/>
          </p:cNvSpPr>
          <p:nvPr>
            <p:ph type="subTitle" idx="1"/>
          </p:nvPr>
        </p:nvSpPr>
        <p:spPr>
          <a:xfrm>
            <a:off x="7075127" y="5202238"/>
            <a:ext cx="4282190" cy="1655762"/>
          </a:xfrm>
        </p:spPr>
        <p:txBody>
          <a:bodyPr/>
          <a:lstStyle/>
          <a:p>
            <a:pPr algn="r"/>
            <a:r>
              <a:rPr lang="en-US" dirty="0">
                <a:solidFill>
                  <a:schemeClr val="accent4"/>
                </a:solidFill>
              </a:rPr>
              <a:t>by Leu </a:t>
            </a:r>
            <a:r>
              <a:rPr lang="en-US" dirty="0" err="1">
                <a:solidFill>
                  <a:schemeClr val="accent4"/>
                </a:solidFill>
              </a:rPr>
              <a:t>Snezhko</a:t>
            </a:r>
            <a:endParaRPr lang="en-US" dirty="0">
              <a:solidFill>
                <a:schemeClr val="accent4"/>
              </a:solidFill>
            </a:endParaRPr>
          </a:p>
          <a:p>
            <a:pPr algn="r"/>
            <a:r>
              <a:rPr lang="en-US" dirty="0">
                <a:solidFill>
                  <a:schemeClr val="accent4"/>
                </a:solidFill>
              </a:rPr>
              <a:t>course 2, group 2 </a:t>
            </a:r>
            <a:endParaRPr lang="ru-RU" dirty="0">
              <a:solidFill>
                <a:schemeClr val="accent4"/>
              </a:solidFill>
            </a:endParaRPr>
          </a:p>
        </p:txBody>
      </p:sp>
    </p:spTree>
    <p:extLst>
      <p:ext uri="{BB962C8B-B14F-4D97-AF65-F5344CB8AC3E}">
        <p14:creationId xmlns:p14="http://schemas.microsoft.com/office/powerpoint/2010/main" val="794184659"/>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DCEBEC-6E09-8E3B-6B1B-266B74155AA3}"/>
              </a:ext>
            </a:extLst>
          </p:cNvPr>
          <p:cNvSpPr>
            <a:spLocks noGrp="1"/>
          </p:cNvSpPr>
          <p:nvPr>
            <p:ph type="title"/>
          </p:nvPr>
        </p:nvSpPr>
        <p:spPr/>
        <p:txBody>
          <a:bodyPr/>
          <a:lstStyle/>
          <a:p>
            <a:pPr algn="r"/>
            <a:r>
              <a:rPr lang="ru-RU" dirty="0">
                <a:solidFill>
                  <a:schemeClr val="accent4"/>
                </a:solidFill>
              </a:rPr>
              <a:t>Архитектура </a:t>
            </a:r>
            <a:r>
              <a:rPr lang="en-US" dirty="0">
                <a:solidFill>
                  <a:schemeClr val="accent4"/>
                </a:solidFill>
              </a:rPr>
              <a:t>VLIW</a:t>
            </a:r>
            <a:endParaRPr lang="ru-RU" dirty="0">
              <a:solidFill>
                <a:schemeClr val="accent4"/>
              </a:solidFill>
            </a:endParaRPr>
          </a:p>
        </p:txBody>
      </p:sp>
      <p:sp>
        <p:nvSpPr>
          <p:cNvPr id="3" name="Текст 2">
            <a:extLst>
              <a:ext uri="{FF2B5EF4-FFF2-40B4-BE49-F238E27FC236}">
                <a16:creationId xmlns:a16="http://schemas.microsoft.com/office/drawing/2014/main" id="{BA2E20FF-1DB8-FBB4-2F18-DE9A58D748A2}"/>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4ED06244-5F95-BC17-7015-5ECE29ECC78D}"/>
              </a:ext>
            </a:extLst>
          </p:cNvPr>
          <p:cNvSpPr>
            <a:spLocks noGrp="1"/>
          </p:cNvSpPr>
          <p:nvPr>
            <p:ph sz="half" idx="2"/>
          </p:nvPr>
        </p:nvSpPr>
        <p:spPr/>
        <p:txBody>
          <a:bodyPr/>
          <a:lstStyle/>
          <a:p>
            <a:endParaRPr lang="ru-RU"/>
          </a:p>
        </p:txBody>
      </p:sp>
      <p:sp>
        <p:nvSpPr>
          <p:cNvPr id="5" name="Текст 4">
            <a:extLst>
              <a:ext uri="{FF2B5EF4-FFF2-40B4-BE49-F238E27FC236}">
                <a16:creationId xmlns:a16="http://schemas.microsoft.com/office/drawing/2014/main" id="{004EA551-10AD-20FB-2AA8-68D675869709}"/>
              </a:ext>
            </a:extLst>
          </p:cNvPr>
          <p:cNvSpPr>
            <a:spLocks noGrp="1"/>
          </p:cNvSpPr>
          <p:nvPr>
            <p:ph type="body" sz="quarter" idx="3"/>
          </p:nvPr>
        </p:nvSpPr>
        <p:spPr/>
        <p:txBody>
          <a:bodyPr/>
          <a:lstStyle/>
          <a:p>
            <a:endParaRPr lang="ru-RU"/>
          </a:p>
        </p:txBody>
      </p:sp>
      <p:sp>
        <p:nvSpPr>
          <p:cNvPr id="6" name="Объект 5">
            <a:extLst>
              <a:ext uri="{FF2B5EF4-FFF2-40B4-BE49-F238E27FC236}">
                <a16:creationId xmlns:a16="http://schemas.microsoft.com/office/drawing/2014/main" id="{81B54814-3C89-C11A-FBE0-7C386C6769A2}"/>
              </a:ext>
            </a:extLst>
          </p:cNvPr>
          <p:cNvSpPr>
            <a:spLocks noGrp="1"/>
          </p:cNvSpPr>
          <p:nvPr>
            <p:ph sz="quarter" idx="4"/>
          </p:nvPr>
        </p:nvSpPr>
        <p:spPr/>
        <p:txBody>
          <a:bodyPr/>
          <a:lstStyle/>
          <a:p>
            <a:pPr marL="0" indent="0" algn="r">
              <a:buNone/>
            </a:pPr>
            <a:r>
              <a:rPr lang="ru-RU" dirty="0">
                <a:solidFill>
                  <a:schemeClr val="accent4"/>
                </a:solidFill>
              </a:rPr>
              <a:t>Основная идея заключается в использовании некоего компилятора, который разобьёт все команды на группы независимых друг от друга команд.</a:t>
            </a:r>
          </a:p>
          <a:p>
            <a:pPr marL="0" indent="0" algn="r">
              <a:buNone/>
            </a:pPr>
            <a:endParaRPr lang="ru-RU" dirty="0">
              <a:solidFill>
                <a:schemeClr val="accent4"/>
              </a:solidFill>
            </a:endParaRPr>
          </a:p>
        </p:txBody>
      </p:sp>
    </p:spTree>
    <p:extLst>
      <p:ext uri="{BB962C8B-B14F-4D97-AF65-F5344CB8AC3E}">
        <p14:creationId xmlns:p14="http://schemas.microsoft.com/office/powerpoint/2010/main" val="1011458749"/>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FE8526-78BD-0AFE-93A1-F2C4246D645A}"/>
              </a:ext>
            </a:extLst>
          </p:cNvPr>
          <p:cNvSpPr>
            <a:spLocks noGrp="1"/>
          </p:cNvSpPr>
          <p:nvPr>
            <p:ph type="title"/>
          </p:nvPr>
        </p:nvSpPr>
        <p:spPr/>
        <p:txBody>
          <a:bodyPr/>
          <a:lstStyle/>
          <a:p>
            <a:endParaRPr lang="ru-RU" dirty="0"/>
          </a:p>
        </p:txBody>
      </p:sp>
      <p:sp>
        <p:nvSpPr>
          <p:cNvPr id="3" name="Текст 2">
            <a:extLst>
              <a:ext uri="{FF2B5EF4-FFF2-40B4-BE49-F238E27FC236}">
                <a16:creationId xmlns:a16="http://schemas.microsoft.com/office/drawing/2014/main" id="{41A2CCDA-ABD0-6F5B-6E10-82A9221E107C}"/>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32169ED7-D03F-6695-6C1C-AC9394889E00}"/>
              </a:ext>
            </a:extLst>
          </p:cNvPr>
          <p:cNvSpPr>
            <a:spLocks noGrp="1"/>
          </p:cNvSpPr>
          <p:nvPr>
            <p:ph sz="half" idx="2"/>
          </p:nvPr>
        </p:nvSpPr>
        <p:spPr/>
        <p:txBody>
          <a:bodyPr/>
          <a:lstStyle/>
          <a:p>
            <a:endParaRPr lang="ru-RU"/>
          </a:p>
        </p:txBody>
      </p:sp>
      <p:sp>
        <p:nvSpPr>
          <p:cNvPr id="5" name="Текст 4">
            <a:extLst>
              <a:ext uri="{FF2B5EF4-FFF2-40B4-BE49-F238E27FC236}">
                <a16:creationId xmlns:a16="http://schemas.microsoft.com/office/drawing/2014/main" id="{B90501AB-EEBA-D25C-52C8-FC541D5270FF}"/>
              </a:ext>
            </a:extLst>
          </p:cNvPr>
          <p:cNvSpPr>
            <a:spLocks noGrp="1"/>
          </p:cNvSpPr>
          <p:nvPr>
            <p:ph type="body" sz="quarter" idx="3"/>
          </p:nvPr>
        </p:nvSpPr>
        <p:spPr/>
        <p:txBody>
          <a:bodyPr/>
          <a:lstStyle/>
          <a:p>
            <a:endParaRPr lang="ru-RU"/>
          </a:p>
        </p:txBody>
      </p:sp>
      <p:sp>
        <p:nvSpPr>
          <p:cNvPr id="6" name="Объект 5">
            <a:extLst>
              <a:ext uri="{FF2B5EF4-FFF2-40B4-BE49-F238E27FC236}">
                <a16:creationId xmlns:a16="http://schemas.microsoft.com/office/drawing/2014/main" id="{D80B2456-962C-B0A9-6547-25B73BCEF23D}"/>
              </a:ext>
            </a:extLst>
          </p:cNvPr>
          <p:cNvSpPr>
            <a:spLocks noGrp="1"/>
          </p:cNvSpPr>
          <p:nvPr>
            <p:ph sz="quarter" idx="4"/>
          </p:nvPr>
        </p:nvSpPr>
        <p:spPr/>
        <p:txBody>
          <a:bodyPr/>
          <a:lstStyle/>
          <a:p>
            <a:pPr marL="0" indent="0" algn="r">
              <a:buNone/>
            </a:pPr>
            <a:r>
              <a:rPr lang="ru-RU" dirty="0">
                <a:solidFill>
                  <a:schemeClr val="accent4"/>
                </a:solidFill>
              </a:rPr>
              <a:t>Команды из одной группы объединяются в одну длинную команду и отправляются на выполнение.</a:t>
            </a:r>
          </a:p>
          <a:p>
            <a:pPr marL="0" indent="0" algn="r">
              <a:buNone/>
            </a:pPr>
            <a:r>
              <a:rPr lang="ru-RU" dirty="0">
                <a:solidFill>
                  <a:schemeClr val="accent4"/>
                </a:solidFill>
              </a:rPr>
              <a:t>Так как команды из одной группы не зависят друг от друга, то при их параллельном выполнении не могут возникать конфликты.</a:t>
            </a:r>
          </a:p>
        </p:txBody>
      </p:sp>
      <p:sp>
        <p:nvSpPr>
          <p:cNvPr id="7" name="Заголовок 1">
            <a:extLst>
              <a:ext uri="{FF2B5EF4-FFF2-40B4-BE49-F238E27FC236}">
                <a16:creationId xmlns:a16="http://schemas.microsoft.com/office/drawing/2014/main" id="{843AA243-159C-0834-1B64-771345ED2AAF}"/>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ru-RU" dirty="0">
                <a:solidFill>
                  <a:schemeClr val="accent4"/>
                </a:solidFill>
              </a:rPr>
              <a:t>Архитектура </a:t>
            </a:r>
            <a:r>
              <a:rPr lang="en-US" dirty="0">
                <a:solidFill>
                  <a:schemeClr val="accent4"/>
                </a:solidFill>
              </a:rPr>
              <a:t>VLIW</a:t>
            </a:r>
            <a:endParaRPr lang="ru-RU" dirty="0">
              <a:solidFill>
                <a:schemeClr val="accent4"/>
              </a:solidFill>
            </a:endParaRPr>
          </a:p>
        </p:txBody>
      </p:sp>
    </p:spTree>
    <p:extLst>
      <p:ext uri="{BB962C8B-B14F-4D97-AF65-F5344CB8AC3E}">
        <p14:creationId xmlns:p14="http://schemas.microsoft.com/office/powerpoint/2010/main" val="1692326078"/>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41823B-BCF6-96AC-C37E-988FE67FD782}"/>
              </a:ext>
            </a:extLst>
          </p:cNvPr>
          <p:cNvSpPr>
            <a:spLocks noGrp="1"/>
          </p:cNvSpPr>
          <p:nvPr>
            <p:ph type="title"/>
          </p:nvPr>
        </p:nvSpPr>
        <p:spPr/>
        <p:txBody>
          <a:bodyPr/>
          <a:lstStyle/>
          <a:p>
            <a:endParaRPr lang="ru-RU"/>
          </a:p>
        </p:txBody>
      </p:sp>
      <p:sp>
        <p:nvSpPr>
          <p:cNvPr id="3" name="Текст 2">
            <a:extLst>
              <a:ext uri="{FF2B5EF4-FFF2-40B4-BE49-F238E27FC236}">
                <a16:creationId xmlns:a16="http://schemas.microsoft.com/office/drawing/2014/main" id="{3272E6CA-4C1E-A982-93EB-CC19423789D4}"/>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A3BB891B-FCA7-E45E-ADEC-9059D332DD95}"/>
              </a:ext>
            </a:extLst>
          </p:cNvPr>
          <p:cNvSpPr>
            <a:spLocks noGrp="1"/>
          </p:cNvSpPr>
          <p:nvPr>
            <p:ph sz="half" idx="2"/>
          </p:nvPr>
        </p:nvSpPr>
        <p:spPr/>
        <p:txBody>
          <a:bodyPr/>
          <a:lstStyle/>
          <a:p>
            <a:endParaRPr lang="ru-RU"/>
          </a:p>
        </p:txBody>
      </p:sp>
      <p:sp>
        <p:nvSpPr>
          <p:cNvPr id="5" name="Текст 4">
            <a:extLst>
              <a:ext uri="{FF2B5EF4-FFF2-40B4-BE49-F238E27FC236}">
                <a16:creationId xmlns:a16="http://schemas.microsoft.com/office/drawing/2014/main" id="{C8302FC2-6452-DF24-2E20-396B35EB967D}"/>
              </a:ext>
            </a:extLst>
          </p:cNvPr>
          <p:cNvSpPr>
            <a:spLocks noGrp="1"/>
          </p:cNvSpPr>
          <p:nvPr>
            <p:ph type="body" sz="quarter" idx="3"/>
          </p:nvPr>
        </p:nvSpPr>
        <p:spPr/>
        <p:txBody>
          <a:bodyPr/>
          <a:lstStyle/>
          <a:p>
            <a:endParaRPr lang="ru-RU"/>
          </a:p>
        </p:txBody>
      </p:sp>
      <p:sp>
        <p:nvSpPr>
          <p:cNvPr id="6" name="Объект 5">
            <a:extLst>
              <a:ext uri="{FF2B5EF4-FFF2-40B4-BE49-F238E27FC236}">
                <a16:creationId xmlns:a16="http://schemas.microsoft.com/office/drawing/2014/main" id="{FE708307-4987-9F48-15DF-CCB314D80229}"/>
              </a:ext>
            </a:extLst>
          </p:cNvPr>
          <p:cNvSpPr>
            <a:spLocks noGrp="1"/>
          </p:cNvSpPr>
          <p:nvPr>
            <p:ph sz="quarter" idx="4"/>
          </p:nvPr>
        </p:nvSpPr>
        <p:spPr/>
        <p:txBody>
          <a:bodyPr/>
          <a:lstStyle/>
          <a:p>
            <a:pPr marL="0" indent="0" algn="r">
              <a:buNone/>
            </a:pPr>
            <a:r>
              <a:rPr lang="ru-RU" dirty="0">
                <a:solidFill>
                  <a:schemeClr val="accent4"/>
                </a:solidFill>
              </a:rPr>
              <a:t>Таким образом, ответственность за предотвращение конфликтов возлагается на компилятор.</a:t>
            </a:r>
          </a:p>
          <a:p>
            <a:pPr marL="0" indent="0" algn="r">
              <a:buNone/>
            </a:pPr>
            <a:r>
              <a:rPr lang="ru-RU" dirty="0">
                <a:solidFill>
                  <a:schemeClr val="accent4"/>
                </a:solidFill>
              </a:rPr>
              <a:t>Именно он решает, какие команды будут запускаться параллельно, а какие – последовательно.</a:t>
            </a:r>
          </a:p>
        </p:txBody>
      </p:sp>
      <p:sp>
        <p:nvSpPr>
          <p:cNvPr id="7" name="Заголовок 1">
            <a:extLst>
              <a:ext uri="{FF2B5EF4-FFF2-40B4-BE49-F238E27FC236}">
                <a16:creationId xmlns:a16="http://schemas.microsoft.com/office/drawing/2014/main" id="{295E30F3-9E46-5947-789F-6E2F3D9B2BA6}"/>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ru-RU" dirty="0">
                <a:solidFill>
                  <a:schemeClr val="accent4"/>
                </a:solidFill>
              </a:rPr>
              <a:t>Архитектура </a:t>
            </a:r>
            <a:r>
              <a:rPr lang="en-US" dirty="0">
                <a:solidFill>
                  <a:schemeClr val="accent4"/>
                </a:solidFill>
              </a:rPr>
              <a:t>VLIW</a:t>
            </a:r>
            <a:endParaRPr lang="ru-RU" dirty="0">
              <a:solidFill>
                <a:schemeClr val="accent4"/>
              </a:solidFill>
            </a:endParaRPr>
          </a:p>
        </p:txBody>
      </p:sp>
    </p:spTree>
    <p:extLst>
      <p:ext uri="{BB962C8B-B14F-4D97-AF65-F5344CB8AC3E}">
        <p14:creationId xmlns:p14="http://schemas.microsoft.com/office/powerpoint/2010/main" val="3491215629"/>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20A5A1-C48A-E79A-14FA-1DC7041432F9}"/>
              </a:ext>
            </a:extLst>
          </p:cNvPr>
          <p:cNvSpPr>
            <a:spLocks noGrp="1"/>
          </p:cNvSpPr>
          <p:nvPr>
            <p:ph type="title"/>
          </p:nvPr>
        </p:nvSpPr>
        <p:spPr/>
        <p:txBody>
          <a:bodyPr/>
          <a:lstStyle/>
          <a:p>
            <a:endParaRPr lang="ru-RU"/>
          </a:p>
        </p:txBody>
      </p:sp>
      <p:sp>
        <p:nvSpPr>
          <p:cNvPr id="3" name="Текст 2">
            <a:extLst>
              <a:ext uri="{FF2B5EF4-FFF2-40B4-BE49-F238E27FC236}">
                <a16:creationId xmlns:a16="http://schemas.microsoft.com/office/drawing/2014/main" id="{C07646FE-D713-E0F2-53DA-8353719BA8EA}"/>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80A86A43-1C29-4208-7BBD-03264FA6F810}"/>
              </a:ext>
            </a:extLst>
          </p:cNvPr>
          <p:cNvSpPr>
            <a:spLocks noGrp="1"/>
          </p:cNvSpPr>
          <p:nvPr>
            <p:ph sz="half" idx="2"/>
          </p:nvPr>
        </p:nvSpPr>
        <p:spPr/>
        <p:txBody>
          <a:bodyPr>
            <a:normAutofit lnSpcReduction="10000"/>
          </a:bodyPr>
          <a:lstStyle/>
          <a:p>
            <a:endParaRPr lang="ru-RU"/>
          </a:p>
        </p:txBody>
      </p:sp>
      <p:sp>
        <p:nvSpPr>
          <p:cNvPr id="5" name="Текст 4">
            <a:extLst>
              <a:ext uri="{FF2B5EF4-FFF2-40B4-BE49-F238E27FC236}">
                <a16:creationId xmlns:a16="http://schemas.microsoft.com/office/drawing/2014/main" id="{A9EF523E-91E0-443E-83C0-8B07DC69A4E3}"/>
              </a:ext>
            </a:extLst>
          </p:cNvPr>
          <p:cNvSpPr>
            <a:spLocks noGrp="1"/>
          </p:cNvSpPr>
          <p:nvPr>
            <p:ph type="body" sz="quarter" idx="3"/>
          </p:nvPr>
        </p:nvSpPr>
        <p:spPr/>
        <p:txBody>
          <a:bodyPr/>
          <a:lstStyle/>
          <a:p>
            <a:endParaRPr lang="ru-RU"/>
          </a:p>
        </p:txBody>
      </p:sp>
      <p:sp>
        <p:nvSpPr>
          <p:cNvPr id="6" name="Объект 5">
            <a:extLst>
              <a:ext uri="{FF2B5EF4-FFF2-40B4-BE49-F238E27FC236}">
                <a16:creationId xmlns:a16="http://schemas.microsoft.com/office/drawing/2014/main" id="{A04EB1CA-A322-A6AF-3191-E2B55A384A8C}"/>
              </a:ext>
            </a:extLst>
          </p:cNvPr>
          <p:cNvSpPr>
            <a:spLocks noGrp="1"/>
          </p:cNvSpPr>
          <p:nvPr>
            <p:ph sz="quarter" idx="4"/>
          </p:nvPr>
        </p:nvSpPr>
        <p:spPr/>
        <p:txBody>
          <a:bodyPr>
            <a:normAutofit lnSpcReduction="10000"/>
          </a:bodyPr>
          <a:lstStyle/>
          <a:p>
            <a:pPr marL="0" indent="0" algn="r">
              <a:buNone/>
            </a:pPr>
            <a:r>
              <a:rPr lang="ru-RU" dirty="0">
                <a:solidFill>
                  <a:schemeClr val="accent4"/>
                </a:solidFill>
              </a:rPr>
              <a:t>Компилятор сначала анализирует исходную программу, изучает зависимости между командами и лишь потом приступает к выполнению.</a:t>
            </a:r>
          </a:p>
          <a:p>
            <a:pPr marL="0" indent="0" algn="r">
              <a:buNone/>
            </a:pPr>
            <a:r>
              <a:rPr lang="ru-RU" dirty="0">
                <a:solidFill>
                  <a:schemeClr val="accent4"/>
                </a:solidFill>
              </a:rPr>
              <a:t>В отличии от конвейерной архитектуры, при которой команды приходили в режиме </a:t>
            </a:r>
            <a:r>
              <a:rPr lang="en-US" dirty="0">
                <a:solidFill>
                  <a:schemeClr val="accent4"/>
                </a:solidFill>
              </a:rPr>
              <a:t>on-line</a:t>
            </a:r>
            <a:endParaRPr lang="ru-RU" dirty="0">
              <a:solidFill>
                <a:schemeClr val="accent4"/>
              </a:solidFill>
            </a:endParaRPr>
          </a:p>
        </p:txBody>
      </p:sp>
      <p:sp>
        <p:nvSpPr>
          <p:cNvPr id="7" name="Заголовок 1">
            <a:extLst>
              <a:ext uri="{FF2B5EF4-FFF2-40B4-BE49-F238E27FC236}">
                <a16:creationId xmlns:a16="http://schemas.microsoft.com/office/drawing/2014/main" id="{7D483BCD-AFBC-BCA2-D4EB-214B2EBA484E}"/>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ru-RU" dirty="0">
                <a:solidFill>
                  <a:schemeClr val="accent4"/>
                </a:solidFill>
              </a:rPr>
              <a:t>Архитектура </a:t>
            </a:r>
            <a:r>
              <a:rPr lang="en-US" dirty="0">
                <a:solidFill>
                  <a:schemeClr val="accent4"/>
                </a:solidFill>
              </a:rPr>
              <a:t>VLIW</a:t>
            </a:r>
            <a:endParaRPr lang="ru-RU" dirty="0">
              <a:solidFill>
                <a:schemeClr val="accent4"/>
              </a:solidFill>
            </a:endParaRPr>
          </a:p>
        </p:txBody>
      </p:sp>
    </p:spTree>
    <p:extLst>
      <p:ext uri="{BB962C8B-B14F-4D97-AF65-F5344CB8AC3E}">
        <p14:creationId xmlns:p14="http://schemas.microsoft.com/office/powerpoint/2010/main" val="2218242178"/>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062CCD-101E-056C-3FC4-2C2B24E702BC}"/>
              </a:ext>
            </a:extLst>
          </p:cNvPr>
          <p:cNvSpPr>
            <a:spLocks noGrp="1"/>
          </p:cNvSpPr>
          <p:nvPr>
            <p:ph type="title"/>
          </p:nvPr>
        </p:nvSpPr>
        <p:spPr/>
        <p:txBody>
          <a:bodyPr/>
          <a:lstStyle/>
          <a:p>
            <a:endParaRPr lang="ru-RU"/>
          </a:p>
        </p:txBody>
      </p:sp>
      <p:sp>
        <p:nvSpPr>
          <p:cNvPr id="3" name="Текст 2">
            <a:extLst>
              <a:ext uri="{FF2B5EF4-FFF2-40B4-BE49-F238E27FC236}">
                <a16:creationId xmlns:a16="http://schemas.microsoft.com/office/drawing/2014/main" id="{6B593037-19FB-E1C2-627A-58D91B6FD580}"/>
              </a:ext>
            </a:extLst>
          </p:cNvPr>
          <p:cNvSpPr>
            <a:spLocks noGrp="1"/>
          </p:cNvSpPr>
          <p:nvPr>
            <p:ph type="body" idx="1"/>
          </p:nvPr>
        </p:nvSpPr>
        <p:spPr/>
        <p:txBody>
          <a:bodyPr/>
          <a:lstStyle/>
          <a:p>
            <a:endParaRPr lang="ru-RU"/>
          </a:p>
        </p:txBody>
      </p:sp>
      <p:pic>
        <p:nvPicPr>
          <p:cNvPr id="9" name="Объект 8">
            <a:extLst>
              <a:ext uri="{FF2B5EF4-FFF2-40B4-BE49-F238E27FC236}">
                <a16:creationId xmlns:a16="http://schemas.microsoft.com/office/drawing/2014/main" id="{90B9E1DC-8149-88A9-9E15-F89CD342219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6404" y="1761552"/>
            <a:ext cx="5157787" cy="3814322"/>
          </a:xfrm>
          <a:ln w="38100">
            <a:solidFill>
              <a:schemeClr val="accent4">
                <a:lumMod val="75000"/>
              </a:schemeClr>
            </a:solidFill>
          </a:ln>
          <a:effectLst>
            <a:glow rad="63500">
              <a:schemeClr val="accent2">
                <a:satMod val="175000"/>
                <a:alpha val="40000"/>
              </a:schemeClr>
            </a:glow>
          </a:effectLst>
        </p:spPr>
      </p:pic>
      <p:sp>
        <p:nvSpPr>
          <p:cNvPr id="5" name="Текст 4">
            <a:extLst>
              <a:ext uri="{FF2B5EF4-FFF2-40B4-BE49-F238E27FC236}">
                <a16:creationId xmlns:a16="http://schemas.microsoft.com/office/drawing/2014/main" id="{13E8D5C8-6313-86BE-4CEC-D76D7D9DFD4E}"/>
              </a:ext>
            </a:extLst>
          </p:cNvPr>
          <p:cNvSpPr>
            <a:spLocks noGrp="1"/>
          </p:cNvSpPr>
          <p:nvPr>
            <p:ph type="body" sz="quarter" idx="3"/>
          </p:nvPr>
        </p:nvSpPr>
        <p:spPr/>
        <p:txBody>
          <a:bodyPr/>
          <a:lstStyle/>
          <a:p>
            <a:endParaRPr lang="ru-RU"/>
          </a:p>
        </p:txBody>
      </p:sp>
      <p:sp>
        <p:nvSpPr>
          <p:cNvPr id="6" name="Объект 5">
            <a:extLst>
              <a:ext uri="{FF2B5EF4-FFF2-40B4-BE49-F238E27FC236}">
                <a16:creationId xmlns:a16="http://schemas.microsoft.com/office/drawing/2014/main" id="{792FBF47-479E-ACC2-4125-F1410444AFD8}"/>
              </a:ext>
            </a:extLst>
          </p:cNvPr>
          <p:cNvSpPr>
            <a:spLocks noGrp="1"/>
          </p:cNvSpPr>
          <p:nvPr>
            <p:ph sz="quarter" idx="4"/>
          </p:nvPr>
        </p:nvSpPr>
        <p:spPr>
          <a:xfrm>
            <a:off x="5570806" y="1690688"/>
            <a:ext cx="6089381" cy="4498975"/>
          </a:xfrm>
        </p:spPr>
        <p:txBody>
          <a:bodyPr>
            <a:normAutofit lnSpcReduction="10000"/>
          </a:bodyPr>
          <a:lstStyle/>
          <a:p>
            <a:pPr marL="0" indent="0" algn="r">
              <a:buNone/>
            </a:pPr>
            <a:r>
              <a:rPr lang="ru-RU" dirty="0">
                <a:solidFill>
                  <a:schemeClr val="accent4"/>
                </a:solidFill>
              </a:rPr>
              <a:t>Объединение обычных команд в сверхдлинную проводится по следующим правилам:</a:t>
            </a:r>
          </a:p>
          <a:p>
            <a:pPr marL="0" indent="0" algn="r">
              <a:buNone/>
            </a:pPr>
            <a:endParaRPr lang="ru-RU" dirty="0">
              <a:solidFill>
                <a:schemeClr val="accent4"/>
              </a:solidFill>
            </a:endParaRPr>
          </a:p>
          <a:p>
            <a:pPr indent="-252000" algn="r"/>
            <a:r>
              <a:rPr lang="ru-RU" i="1" dirty="0">
                <a:solidFill>
                  <a:schemeClr val="accent4"/>
                </a:solidFill>
              </a:rPr>
              <a:t>кол-во объединяемых команд не превосходит числа функциональных блоков (ФБ) процессора</a:t>
            </a:r>
          </a:p>
          <a:p>
            <a:pPr algn="r"/>
            <a:endParaRPr lang="ru-RU" i="1" dirty="0">
              <a:solidFill>
                <a:schemeClr val="accent4"/>
              </a:solidFill>
            </a:endParaRPr>
          </a:p>
          <a:p>
            <a:pPr algn="r"/>
            <a:r>
              <a:rPr lang="ru-RU" i="1" dirty="0">
                <a:solidFill>
                  <a:schemeClr val="accent4"/>
                </a:solidFill>
              </a:rPr>
              <a:t>в объединённую команду входят только те команды, которые выполняются разными ФБ</a:t>
            </a:r>
          </a:p>
        </p:txBody>
      </p:sp>
      <p:sp>
        <p:nvSpPr>
          <p:cNvPr id="7" name="Заголовок 1">
            <a:extLst>
              <a:ext uri="{FF2B5EF4-FFF2-40B4-BE49-F238E27FC236}">
                <a16:creationId xmlns:a16="http://schemas.microsoft.com/office/drawing/2014/main" id="{841525E2-63FD-B5A7-DC75-D04D1CBB7527}"/>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ru-RU" dirty="0">
                <a:solidFill>
                  <a:schemeClr val="accent4"/>
                </a:solidFill>
              </a:rPr>
              <a:t>Архитектура </a:t>
            </a:r>
            <a:r>
              <a:rPr lang="en-US" dirty="0">
                <a:solidFill>
                  <a:schemeClr val="accent4"/>
                </a:solidFill>
              </a:rPr>
              <a:t>VLIW</a:t>
            </a:r>
            <a:endParaRPr lang="ru-RU" dirty="0">
              <a:solidFill>
                <a:schemeClr val="accent4"/>
              </a:solidFill>
            </a:endParaRPr>
          </a:p>
        </p:txBody>
      </p:sp>
    </p:spTree>
    <p:extLst>
      <p:ext uri="{BB962C8B-B14F-4D97-AF65-F5344CB8AC3E}">
        <p14:creationId xmlns:p14="http://schemas.microsoft.com/office/powerpoint/2010/main" val="1885867511"/>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2996AD-9D6D-0D13-6170-9B3527730B1E}"/>
              </a:ext>
            </a:extLst>
          </p:cNvPr>
          <p:cNvSpPr>
            <a:spLocks noGrp="1"/>
          </p:cNvSpPr>
          <p:nvPr>
            <p:ph type="title"/>
          </p:nvPr>
        </p:nvSpPr>
        <p:spPr/>
        <p:txBody>
          <a:bodyPr/>
          <a:lstStyle/>
          <a:p>
            <a:endParaRPr lang="ru-RU"/>
          </a:p>
        </p:txBody>
      </p:sp>
      <p:sp>
        <p:nvSpPr>
          <p:cNvPr id="3" name="Текст 2">
            <a:extLst>
              <a:ext uri="{FF2B5EF4-FFF2-40B4-BE49-F238E27FC236}">
                <a16:creationId xmlns:a16="http://schemas.microsoft.com/office/drawing/2014/main" id="{02CCB7BD-D6CF-2DF2-44D1-B674A0B9B779}"/>
              </a:ext>
            </a:extLst>
          </p:cNvPr>
          <p:cNvSpPr>
            <a:spLocks noGrp="1"/>
          </p:cNvSpPr>
          <p:nvPr>
            <p:ph type="body" idx="1"/>
          </p:nvPr>
        </p:nvSpPr>
        <p:spPr/>
        <p:txBody>
          <a:bodyPr/>
          <a:lstStyle/>
          <a:p>
            <a:endParaRPr lang="ru-RU"/>
          </a:p>
        </p:txBody>
      </p:sp>
      <p:sp>
        <p:nvSpPr>
          <p:cNvPr id="4" name="Объект 3">
            <a:extLst>
              <a:ext uri="{FF2B5EF4-FFF2-40B4-BE49-F238E27FC236}">
                <a16:creationId xmlns:a16="http://schemas.microsoft.com/office/drawing/2014/main" id="{4DFB46E6-E81D-EAA0-87F7-FCADFAE649BA}"/>
              </a:ext>
            </a:extLst>
          </p:cNvPr>
          <p:cNvSpPr>
            <a:spLocks noGrp="1"/>
          </p:cNvSpPr>
          <p:nvPr>
            <p:ph sz="half" idx="2"/>
          </p:nvPr>
        </p:nvSpPr>
        <p:spPr/>
        <p:txBody>
          <a:bodyPr>
            <a:normAutofit/>
          </a:bodyPr>
          <a:lstStyle/>
          <a:p>
            <a:endParaRPr lang="ru-RU"/>
          </a:p>
        </p:txBody>
      </p:sp>
      <p:sp>
        <p:nvSpPr>
          <p:cNvPr id="5" name="Текст 4">
            <a:extLst>
              <a:ext uri="{FF2B5EF4-FFF2-40B4-BE49-F238E27FC236}">
                <a16:creationId xmlns:a16="http://schemas.microsoft.com/office/drawing/2014/main" id="{37A1F9F4-7D9A-0CDC-EEDC-A9BB3F2538ED}"/>
              </a:ext>
            </a:extLst>
          </p:cNvPr>
          <p:cNvSpPr>
            <a:spLocks noGrp="1"/>
          </p:cNvSpPr>
          <p:nvPr>
            <p:ph type="body" sz="quarter" idx="3"/>
          </p:nvPr>
        </p:nvSpPr>
        <p:spPr/>
        <p:txBody>
          <a:bodyPr/>
          <a:lstStyle/>
          <a:p>
            <a:endParaRPr lang="ru-RU"/>
          </a:p>
        </p:txBody>
      </p:sp>
      <p:sp>
        <p:nvSpPr>
          <p:cNvPr id="6" name="Объект 5">
            <a:extLst>
              <a:ext uri="{FF2B5EF4-FFF2-40B4-BE49-F238E27FC236}">
                <a16:creationId xmlns:a16="http://schemas.microsoft.com/office/drawing/2014/main" id="{BB75CB68-1A6F-E702-7A61-1E71D9D95016}"/>
              </a:ext>
            </a:extLst>
          </p:cNvPr>
          <p:cNvSpPr>
            <a:spLocks noGrp="1"/>
          </p:cNvSpPr>
          <p:nvPr>
            <p:ph sz="quarter" idx="4"/>
          </p:nvPr>
        </p:nvSpPr>
        <p:spPr/>
        <p:txBody>
          <a:bodyPr>
            <a:normAutofit/>
          </a:bodyPr>
          <a:lstStyle/>
          <a:p>
            <a:pPr marL="0" indent="0" algn="r">
              <a:buNone/>
            </a:pPr>
            <a:r>
              <a:rPr lang="ru-RU" dirty="0">
                <a:solidFill>
                  <a:schemeClr val="accent4"/>
                </a:solidFill>
              </a:rPr>
              <a:t>Длина сверхдлинной команды составляет от 256 до 1024 бит.</a:t>
            </a:r>
          </a:p>
          <a:p>
            <a:pPr marL="0" indent="0" algn="r">
              <a:buNone/>
            </a:pPr>
            <a:r>
              <a:rPr lang="ru-RU" dirty="0">
                <a:solidFill>
                  <a:schemeClr val="accent4"/>
                </a:solidFill>
              </a:rPr>
              <a:t>Такая команда имеет несколько полей, по числу входящих в неё «атомарных» команд.</a:t>
            </a:r>
          </a:p>
          <a:p>
            <a:pPr marL="0" indent="0" algn="r">
              <a:buNone/>
            </a:pPr>
            <a:r>
              <a:rPr lang="ru-RU" dirty="0">
                <a:solidFill>
                  <a:schemeClr val="accent4"/>
                </a:solidFill>
              </a:rPr>
              <a:t>Максимальное число полей равно числу вычислительных устройств (обычно от 3 до 20).</a:t>
            </a:r>
          </a:p>
        </p:txBody>
      </p:sp>
      <p:sp>
        <p:nvSpPr>
          <p:cNvPr id="7" name="Заголовок 1">
            <a:extLst>
              <a:ext uri="{FF2B5EF4-FFF2-40B4-BE49-F238E27FC236}">
                <a16:creationId xmlns:a16="http://schemas.microsoft.com/office/drawing/2014/main" id="{834315F0-5D43-E8FA-2E5C-C2A807E36971}"/>
              </a:ext>
            </a:extLst>
          </p:cNvPr>
          <p:cNvSpPr txBox="1">
            <a:spLocks/>
          </p:cNvSpPr>
          <p:nvPr/>
        </p:nvSpPr>
        <p:spPr>
          <a:xfrm>
            <a:off x="992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ru-RU" dirty="0">
                <a:solidFill>
                  <a:schemeClr val="accent4"/>
                </a:solidFill>
              </a:rPr>
              <a:t>Архитектура </a:t>
            </a:r>
            <a:r>
              <a:rPr lang="en-US" dirty="0">
                <a:solidFill>
                  <a:schemeClr val="accent4"/>
                </a:solidFill>
              </a:rPr>
              <a:t>VLIW</a:t>
            </a:r>
            <a:endParaRPr lang="ru-RU" dirty="0">
              <a:solidFill>
                <a:schemeClr val="accent4"/>
              </a:solidFill>
            </a:endParaRPr>
          </a:p>
        </p:txBody>
      </p:sp>
    </p:spTree>
    <p:extLst>
      <p:ext uri="{BB962C8B-B14F-4D97-AF65-F5344CB8AC3E}">
        <p14:creationId xmlns:p14="http://schemas.microsoft.com/office/powerpoint/2010/main" val="1125202807"/>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791</Words>
  <Application>Microsoft Office PowerPoint</Application>
  <PresentationFormat>Широкоэкранный</PresentationFormat>
  <Paragraphs>106</Paragraphs>
  <Slides>30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30</vt:i4>
      </vt:variant>
    </vt:vector>
  </HeadingPairs>
  <TitlesOfParts>
    <vt:vector size="34" baseType="lpstr">
      <vt:lpstr>Arial</vt:lpstr>
      <vt:lpstr>Calibri</vt:lpstr>
      <vt:lpstr>Calibri Light</vt:lpstr>
      <vt:lpstr>Тема Office</vt:lpstr>
      <vt:lpstr>VLIW &amp; EPIC</vt:lpstr>
      <vt:lpstr>Архитектура VLIW</vt:lpstr>
      <vt:lpstr>Презентация PowerPoint</vt:lpstr>
      <vt:lpstr>Архитектура VLIW</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Для решения этих проблем была разработана технология EPIC</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VLIW &amp; EPIC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VLIW &amp; EPIC</dc:title>
  <dc:creator>User</dc:creator>
  <cp:lastModifiedBy>User</cp:lastModifiedBy>
  <cp:revision>51</cp:revision>
  <dcterms:created xsi:type="dcterms:W3CDTF">2024-04-05T11:45:22Z</dcterms:created>
  <dcterms:modified xsi:type="dcterms:W3CDTF">2024-04-11T10:07:44Z</dcterms:modified>
</cp:coreProperties>
</file>