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ED7F4-44B9-4D66-8E5B-004E0032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4DCA4-8611-4080-9B54-5ED6549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7B66D-8953-4979-8DC9-B124F390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6578E-0649-4C6D-8327-1DB3133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0A88A-C6C1-4B38-9DD8-D836642A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632C-1913-43F4-829A-6DF9B555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CF205-47F5-460F-9F86-E7C5A604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0DA1A-D73D-4ED6-AF39-8FA07480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E0E61-36FA-4292-925F-EE165C6E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82477-050F-417B-91BC-3C1B46A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EA962-FEB9-42C7-95C8-939EE9E43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249305-70E1-43C2-A61D-18F56D8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0CE2F-6EB2-4804-A069-D5023DE5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D5C50-7689-44BF-9BCD-CD8F109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CD94E-73D0-4242-A798-89BBE4D5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7EFA0-C1DC-4C2E-AB74-6F2129B1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5D683-DA46-473C-A8B7-BED9EF33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03A4B-59E3-4D6D-83D1-FFD10039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188DF-7917-4C21-8EEA-82145FD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B4CA7-7AF1-4B70-85DB-8FEECBB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993F-CE89-4E3C-BCA5-7A6F97F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88D30-632E-430B-81F2-EEA25EDF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7106A-4404-4812-ADA3-D2B171B7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58A56-C6B6-4825-96D7-433E4D3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5C99A-CAA7-4F82-A4BC-20033BF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FFFC-3F34-4688-9B7B-38FE509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6B79C-3557-4BF9-ACBB-BE769B8B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8F2AED-691F-44E6-99E1-BEE8666E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7B9B8-F1EF-410D-9C68-58A860CF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35ECB-7570-4E6C-AE20-141658F1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84E60-244B-4E4D-96D2-3DE1063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54D0-5D22-49DC-85E4-9CC26F26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55B7ED-6844-405B-86DF-3BC50BB5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695F-9206-4C39-AC2C-2CCC534F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C5434-91FA-4E36-A58B-261F165B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3C5AC-B40E-4E88-B12B-3791A9599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031AFE-63D4-4632-BE41-227A16C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A9829C-9F58-4866-8CB3-D1AFBE2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E35160-6716-4E8A-BF87-96EB26B1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82477-BEFF-4521-978C-FEFD410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633317-D35C-41A1-B719-EDB8706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F9B3FC-AC7D-4BB6-8483-EF65A0C3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341EC2-B006-4B2B-9B60-32100796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FCB248-943E-43F8-A1A1-D70C1E83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BDD9A-B86B-41C9-9AD5-90201DA7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8D744-E864-4736-B2AC-41D949D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7A427-36DF-423B-B942-BB9EF70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4BAF0-FE1D-455A-A151-3B0E5936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EDF90E-299B-4FD5-9DD0-875A0EDA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AA623-EE17-4BCC-A6F9-FF99F8D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75734-C5E4-4DD1-B64B-67F5BC67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76C2CE-69CF-4E5E-85DA-5266BB87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E93AC-2327-4EE3-9942-CC545A0E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E8D3B-87D7-4D5A-B8CF-A930B61A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E25E1-220B-40F5-A963-58EC5007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ED0A0-0C46-48F9-948D-B9BC553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17E3F-6B63-4C7C-B159-A4FCE00F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352FC-F0F7-4210-84E6-352FB31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35E06-7ECB-445E-A35E-2BF54C1B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53ACF-332A-4AFB-881E-9690D21A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E8C9B-7598-4B84-9FD5-57BD0319A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4C6D6-2EA1-4CE1-AE8D-4D2874FD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43D5D-D1A5-433B-9754-3E2FF4337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+mj-lt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+mj-lt"/>
                <a:ea typeface="Calibri" panose="020F0502020204030204" pitchFamily="34" charset="0"/>
              </a:rPr>
              <a:t>Карпенко А.Д.</a:t>
            </a:r>
            <a:endParaRPr lang="ru-RU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90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CE106-7082-49BB-B36C-F3DF1D95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83" y="-148770"/>
            <a:ext cx="10515600" cy="1325563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EC6DC1-2B2F-46A0-A810-F337064A2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899589"/>
              </p:ext>
            </p:extLst>
          </p:nvPr>
        </p:nvGraphicFramePr>
        <p:xfrm>
          <a:off x="518283" y="834887"/>
          <a:ext cx="10669203" cy="2425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6401">
                  <a:extLst>
                    <a:ext uri="{9D8B030D-6E8A-4147-A177-3AD203B41FA5}">
                      <a16:colId xmlns:a16="http://schemas.microsoft.com/office/drawing/2014/main" val="2573956849"/>
                    </a:ext>
                  </a:extLst>
                </a:gridCol>
                <a:gridCol w="3556401">
                  <a:extLst>
                    <a:ext uri="{9D8B030D-6E8A-4147-A177-3AD203B41FA5}">
                      <a16:colId xmlns:a16="http://schemas.microsoft.com/office/drawing/2014/main" val="1556285428"/>
                    </a:ext>
                  </a:extLst>
                </a:gridCol>
                <a:gridCol w="3556401">
                  <a:extLst>
                    <a:ext uri="{9D8B030D-6E8A-4147-A177-3AD203B41FA5}">
                      <a16:colId xmlns:a16="http://schemas.microsoft.com/office/drawing/2014/main" val="3599655211"/>
                    </a:ext>
                  </a:extLst>
                </a:gridCol>
              </a:tblGrid>
              <a:tr h="44094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Модель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RMSE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092037"/>
                  </a:ext>
                </a:extLst>
              </a:tr>
              <a:tr h="44094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ChemBERTa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0.63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0.78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5955263"/>
                  </a:ext>
                </a:extLst>
              </a:tr>
              <a:tr h="77162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GCN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1.04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256286"/>
                  </a:ext>
                </a:extLst>
              </a:tr>
              <a:tr h="77162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RF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0.586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0.619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3970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1938A0AA-C946-492E-8EA5-5627341B90DF}"/>
              </a:ext>
            </a:extLst>
          </p:cNvPr>
          <p:cNvSpPr txBox="1">
            <a:spLocks/>
          </p:cNvSpPr>
          <p:nvPr/>
        </p:nvSpPr>
        <p:spPr>
          <a:xfrm>
            <a:off x="424732" y="3534837"/>
            <a:ext cx="4139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+mj-lt"/>
              </a:rPr>
              <a:t>ChemBERTa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учитывает контекст</a:t>
            </a: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использует </a:t>
            </a:r>
            <a:r>
              <a:rPr lang="en-US" sz="2000" dirty="0">
                <a:latin typeface="+mj-lt"/>
              </a:rPr>
              <a:t>self-attention</a:t>
            </a: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лучший результат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F1ED-EF07-4287-9D69-1B8958B7E4B9}"/>
              </a:ext>
            </a:extLst>
          </p:cNvPr>
          <p:cNvSpPr txBox="1"/>
          <p:nvPr/>
        </p:nvSpPr>
        <p:spPr>
          <a:xfrm>
            <a:off x="4564049" y="3429000"/>
            <a:ext cx="3379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GCN</a:t>
            </a: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учитывает топологию молекулы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хуже видит глобальные зависимости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Не распознает конформационные изменения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66B2F-9D03-456A-93A7-A1F9BA919100}"/>
              </a:ext>
            </a:extLst>
          </p:cNvPr>
          <p:cNvSpPr txBox="1"/>
          <p:nvPr/>
        </p:nvSpPr>
        <p:spPr>
          <a:xfrm>
            <a:off x="8473441" y="3429000"/>
            <a:ext cx="3609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Random Forest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аппроксимирует зависимости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вообще не учитывает контекст молекулы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минимальная вычислительная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33678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9BB6B-194E-4C2F-95E2-21405419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88AC1-713D-425A-BC0E-428528E0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94" y="5194189"/>
            <a:ext cx="1093967" cy="416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Github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047C9-7B73-4860-B734-755B397F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87" y="1677249"/>
            <a:ext cx="3530379" cy="35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+mj-lt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+mj-lt"/>
                <a:ea typeface="Calibri" panose="020F0502020204030204" pitchFamily="34" charset="0"/>
              </a:rPr>
              <a:t>Карпенко А.Д.</a:t>
            </a:r>
            <a:endParaRPr lang="ru-RU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6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104FF-75FD-4FAF-B230-B100375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EB328-81CD-48ED-A14D-9C4CB084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+mj-lt"/>
              </a:rPr>
              <a:t>Цель работы</a:t>
            </a:r>
            <a:r>
              <a:rPr lang="ru-RU" sz="2000" dirty="0">
                <a:latin typeface="+mj-lt"/>
              </a:rPr>
              <a:t> – провести сравнительный анализ эффективности различных методов МО в решении задачи предсказания свойств малых молекул и объяснить полученные результаты.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Задачи: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Обоснование актуальности задачи предсказания свойств малых молекул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Поиск и выборка различных методов МО для сравнительного анализа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Проверка эффективности моделей для предсказания свойств малых молекул (например, растворимости) на едином </a:t>
            </a:r>
            <a:r>
              <a:rPr lang="ru-RU" sz="2000" dirty="0" err="1">
                <a:latin typeface="+mj-lt"/>
              </a:rPr>
              <a:t>датасете</a:t>
            </a:r>
            <a:r>
              <a:rPr lang="ru-RU" sz="20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Сравнительный анализ результатов различных моделей.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Трактовка результатов и подведение итогов.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62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97A76-7F49-4F0E-88A6-5D4417C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Важнейшие свойства малой молекулы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D4CA4-C66A-4094-A744-9EE0C09C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Molecular </a:t>
            </a:r>
            <a:r>
              <a:rPr lang="en-US" sz="1800" i="1" dirty="0">
                <a:latin typeface="+mj-lt"/>
                <a:ea typeface="Times New Roman" panose="02020603050405020304" pitchFamily="18" charset="0"/>
              </a:rPr>
              <a:t>w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eight</a:t>
            </a: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MW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b="1" i="1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1800" b="1" i="1" dirty="0">
                <a:effectLst/>
                <a:latin typeface="+mj-lt"/>
                <a:ea typeface="Times New Roman" panose="02020603050405020304" pitchFamily="18" charset="0"/>
              </a:rPr>
              <a:t>qua</a:t>
            </a:r>
            <a:r>
              <a:rPr lang="ru-RU" sz="1800" b="1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b="1" i="1" dirty="0" err="1">
                <a:effectLst/>
                <a:latin typeface="+mj-lt"/>
                <a:ea typeface="Times New Roman" panose="02020603050405020304" pitchFamily="18" charset="0"/>
              </a:rPr>
              <a:t>solubility</a:t>
            </a:r>
            <a:endParaRPr lang="ru-RU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ipophilicity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ermeability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ADMET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PSA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</a:rPr>
              <a:t>S</a:t>
            </a:r>
            <a:r>
              <a:rPr lang="ru-RU" sz="1800" i="1" dirty="0" err="1">
                <a:effectLst/>
                <a:latin typeface="+mj-lt"/>
                <a:ea typeface="Calibri" panose="020F0502020204030204" pitchFamily="34" charset="0"/>
              </a:rPr>
              <a:t>electivity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86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DA2D6-D14E-4952-9F6A-4B97FC95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A05F-6671-47A1-8F5C-42AA157574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Требования к моделям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- разнообразие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актуальность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открытость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73485-CC30-46A2-AC8E-F411CA363B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Требования к </a:t>
            </a:r>
            <a:r>
              <a:rPr lang="ru-RU" dirty="0" err="1">
                <a:latin typeface="+mj-lt"/>
              </a:rPr>
              <a:t>датасету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- открытость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универсальность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соответствие тематике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2C961-3498-41EF-9A5B-392E3316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ChemBERTa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Целевая функция:</a:t>
                </a:r>
                <a:endParaRPr lang="en-US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ℳℒℳ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sepChr m:val="∣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∖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  <a:blipFill>
                <a:blip r:embed="rId2"/>
                <a:stretch>
                  <a:fillRect l="-978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ERT-ML Architecture | Download Scientific Diagram">
            <a:extLst>
              <a:ext uri="{FF2B5EF4-FFF2-40B4-BE49-F238E27FC236}">
                <a16:creationId xmlns:a16="http://schemas.microsoft.com/office/drawing/2014/main" id="{0D24CC1B-5106-4D21-91FD-D0AAE1F5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9" y="269710"/>
            <a:ext cx="5292020" cy="57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4B777-EB8E-4068-9A4F-890D91990EA1}"/>
              </a:ext>
            </a:extLst>
          </p:cNvPr>
          <p:cNvSpPr txBox="1"/>
          <p:nvPr/>
        </p:nvSpPr>
        <p:spPr>
          <a:xfrm>
            <a:off x="485030" y="3991555"/>
            <a:ext cx="5086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- активно применяется в научных целях, </a:t>
            </a:r>
          </a:p>
          <a:p>
            <a:r>
              <a:rPr lang="ru-RU" dirty="0">
                <a:latin typeface="+mj-lt"/>
              </a:rPr>
              <a:t>- вносит требуемое разнообразие</a:t>
            </a:r>
          </a:p>
          <a:p>
            <a:r>
              <a:rPr lang="ru-RU" dirty="0">
                <a:latin typeface="+mj-lt"/>
              </a:rPr>
              <a:t>- находится в свободном доступе на </a:t>
            </a:r>
            <a:r>
              <a:rPr lang="ru-RU" dirty="0" err="1">
                <a:latin typeface="+mj-lt"/>
              </a:rPr>
              <a:t>Hugging</a:t>
            </a:r>
            <a:r>
              <a:rPr lang="ru-RU" dirty="0">
                <a:latin typeface="+mj-lt"/>
              </a:rPr>
              <a:t> Face.</a:t>
            </a:r>
          </a:p>
          <a:p>
            <a:r>
              <a:rPr lang="ru-RU" dirty="0">
                <a:latin typeface="+mj-lt"/>
              </a:rPr>
              <a:t>- применяется к молекулам в формате SMILES</a:t>
            </a:r>
          </a:p>
          <a:p>
            <a:r>
              <a:rPr lang="ru-RU" dirty="0">
                <a:latin typeface="+mj-lt"/>
              </a:rPr>
              <a:t>- может быть </a:t>
            </a:r>
            <a:r>
              <a:rPr lang="ru-RU" dirty="0" err="1">
                <a:latin typeface="+mj-lt"/>
              </a:rPr>
              <a:t>дообучена</a:t>
            </a:r>
            <a:r>
              <a:rPr lang="ru-RU" dirty="0">
                <a:latin typeface="+mj-lt"/>
              </a:rPr>
              <a:t> и применена на CPU</a:t>
            </a:r>
          </a:p>
        </p:txBody>
      </p:sp>
    </p:spTree>
    <p:extLst>
      <p:ext uri="{BB962C8B-B14F-4D97-AF65-F5344CB8AC3E}">
        <p14:creationId xmlns:p14="http://schemas.microsoft.com/office/powerpoint/2010/main" val="35730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DED2B-7AB4-4F21-83D7-DF53325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GCNPredictor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3055" y="1541372"/>
                <a:ext cx="395908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агрегации: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потерь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ℳ𝒮ℰ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3055" y="1541372"/>
                <a:ext cx="3959086" cy="4351338"/>
              </a:xfrm>
              <a:blipFill>
                <a:blip r:embed="rId2"/>
                <a:stretch>
                  <a:fillRect l="-3077" t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077ADE7-C61B-4D52-9B62-C1A155DE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9" y="1449126"/>
            <a:ext cx="65246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197E-291F-4091-AE36-61CF1B578743}"/>
              </a:ext>
            </a:extLst>
          </p:cNvPr>
          <p:cNvSpPr txBox="1"/>
          <p:nvPr/>
        </p:nvSpPr>
        <p:spPr>
          <a:xfrm>
            <a:off x="519859" y="5292546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усиливает архитектурное разнообразие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обеспечивает реалистичное сравнение с GNN-классом моделей </a:t>
            </a:r>
          </a:p>
          <a:p>
            <a:r>
              <a:rPr lang="ru-RU" dirty="0">
                <a:latin typeface="+mj-lt"/>
                <a:ea typeface="Calibri" panose="020F0502020204030204" pitchFamily="34" charset="0"/>
              </a:rPr>
              <a:t>- 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соответствует современным практикам 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не нарушает критерии доступности и воспроизводимости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2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6A74-4FE1-45D8-9868-C1E8A2C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EB7AB-AE6E-45C8-A5F7-AFD48989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не требует обучения на GPU или большого объема оперативной памяти </a:t>
            </a:r>
            <a:endParaRPr lang="en-US" sz="1800" dirty="0">
              <a:latin typeface="+mj-lt"/>
            </a:endParaRPr>
          </a:p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имеет небольшое число </a:t>
            </a:r>
            <a:r>
              <a:rPr lang="ru-RU" sz="1800" dirty="0" err="1">
                <a:latin typeface="+mj-lt"/>
              </a:rPr>
              <a:t>гиперпараметров</a:t>
            </a:r>
            <a:endParaRPr lang="en-US" sz="1800" dirty="0">
              <a:latin typeface="+mj-lt"/>
            </a:endParaRPr>
          </a:p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предоставляет удобные средства анализа важности признаков.</a:t>
            </a:r>
          </a:p>
        </p:txBody>
      </p:sp>
      <p:pic>
        <p:nvPicPr>
          <p:cNvPr id="3074" name="Picture 2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A0370C09-9D73-407A-AB2E-CB4B5A94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257113"/>
            <a:ext cx="6127391" cy="43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C15E5-A4EA-4E3B-93F1-36AD9EC4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en-US" dirty="0"/>
              <a:t>: ESOL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2603B-6201-4E76-B06A-DB7A4B0B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ESOL (Estimated Solubility)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целевое значение – </a:t>
            </a:r>
            <a:r>
              <a:rPr lang="en-US" dirty="0" err="1">
                <a:latin typeface="+mj-lt"/>
              </a:rPr>
              <a:t>logS</a:t>
            </a:r>
            <a:r>
              <a:rPr lang="en-US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растворимость молекул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1128 малых молекул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SMILES, TPSA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входит в открытую библиотеку </a:t>
            </a:r>
            <a:r>
              <a:rPr lang="en-US" dirty="0" err="1">
                <a:latin typeface="+mj-lt"/>
              </a:rPr>
              <a:t>DeepChem</a:t>
            </a:r>
            <a:endParaRPr lang="en-US" dirty="0">
              <a:latin typeface="+mj-lt"/>
            </a:endParaRP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представляет актуальное свойство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совместим с различными архитектурами</a:t>
            </a:r>
          </a:p>
        </p:txBody>
      </p:sp>
    </p:spTree>
    <p:extLst>
      <p:ext uri="{BB962C8B-B14F-4D97-AF65-F5344CB8AC3E}">
        <p14:creationId xmlns:p14="http://schemas.microsoft.com/office/powerpoint/2010/main" val="4948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F16B-D823-49E3-BBDE-F52E609D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en-US" dirty="0"/>
              <a:t>: ESOL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8CEDD-3CD3-4238-8944-00FD9894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Обработка </a:t>
            </a:r>
            <a:r>
              <a:rPr lang="ru-RU" dirty="0" err="1">
                <a:latin typeface="+mj-lt"/>
              </a:rPr>
              <a:t>датасета</a:t>
            </a:r>
            <a:r>
              <a:rPr lang="ru-RU" dirty="0">
                <a:latin typeface="+mj-lt"/>
              </a:rPr>
              <a:t>:</a:t>
            </a:r>
          </a:p>
          <a:p>
            <a:pPr>
              <a:buFontTx/>
              <a:buChar char="-"/>
            </a:pPr>
            <a:r>
              <a:rPr lang="ru-RU" sz="2000" dirty="0" err="1">
                <a:latin typeface="+mj-lt"/>
              </a:rPr>
              <a:t>таргет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logS</a:t>
            </a:r>
            <a:r>
              <a:rPr lang="ru-RU" sz="2000" dirty="0">
                <a:latin typeface="+mj-lt"/>
              </a:rPr>
              <a:t> был собран автором из экспериментальных публикаций, химических справочников и научной литературы и экспериментальные базы данных в фармацевтической и агрохимической промышленности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молекулы, содержащие нестабильные фрагменты, сильно ионизированные формы или редкие атомы, были исключены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все молекулы были приведены к формату SMILES для универсального описания структуры 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951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418</Words>
  <Application>Microsoft Office PowerPoint</Application>
  <PresentationFormat>Широкоэкранный</PresentationFormat>
  <Paragraphs>109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ПРИМЕНЕНИЕ МЕТОДОВ МАШИННОГО ОБУЧЕНИЯ ДЛЯ ПРЕДСКАЗАНИЯ РАСТВОРИМОСТИ МАЛЫХ МОЛЕКУЛ</vt:lpstr>
      <vt:lpstr>Цели и задачи работы</vt:lpstr>
      <vt:lpstr>Важнейшие свойства малой молекулы</vt:lpstr>
      <vt:lpstr>Составление выборки</vt:lpstr>
      <vt:lpstr>Модели: ChemBERTa</vt:lpstr>
      <vt:lpstr>Модели: GCNPredictor</vt:lpstr>
      <vt:lpstr>Модели: Random Forest</vt:lpstr>
      <vt:lpstr>Датасет: ESOL</vt:lpstr>
      <vt:lpstr>Датасет: ESOL</vt:lpstr>
      <vt:lpstr>Результаты</vt:lpstr>
      <vt:lpstr>Результаты</vt:lpstr>
      <vt:lpstr>ПРИМЕНЕНИЕ МЕТОДОВ МАШИННОГО ОБУЧЕНИЯ ДЛЯ ПРЕДСКАЗАНИЯ РАСТВОРИМОСТИ МАЛЫХ МОЛЕКУЛ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Лева Снежко</dc:creator>
  <cp:lastModifiedBy>Лева Снежко</cp:lastModifiedBy>
  <cp:revision>33</cp:revision>
  <dcterms:created xsi:type="dcterms:W3CDTF">2025-05-21T07:36:55Z</dcterms:created>
  <dcterms:modified xsi:type="dcterms:W3CDTF">2025-05-21T17:52:23Z</dcterms:modified>
</cp:coreProperties>
</file>