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0" r:id="rId5"/>
    <p:sldId id="274" r:id="rId6"/>
    <p:sldId id="267" r:id="rId7"/>
    <p:sldId id="268" r:id="rId8"/>
    <p:sldId id="269" r:id="rId9"/>
    <p:sldId id="270" r:id="rId10"/>
    <p:sldId id="275" r:id="rId11"/>
    <p:sldId id="259" r:id="rId12"/>
    <p:sldId id="262" r:id="rId13"/>
    <p:sldId id="263" r:id="rId14"/>
    <p:sldId id="271" r:id="rId15"/>
    <p:sldId id="272" r:id="rId16"/>
    <p:sldId id="273" r:id="rId17"/>
    <p:sldId id="261" r:id="rId18"/>
    <p:sldId id="264" r:id="rId19"/>
    <p:sldId id="266" r:id="rId20"/>
    <p:sldId id="26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432D3-59A8-4432-8775-C6FDF75A56E5}" v="58" dt="2023-12-05T17:11:48.089"/>
    <p1510:client id="{1ED6E3FB-8113-40A8-AA25-FE3BAE195CDA}" v="1" dt="2023-12-04T19:23:05.017"/>
    <p1510:client id="{39A5AE46-E542-7AD9-A9A5-172F7ED22841}" v="16" dt="2023-12-05T01:57:38.071"/>
    <p1510:client id="{3C039712-6A83-523D-B60D-E04B801C7391}" v="9" dt="2023-12-05T22:32:09.413"/>
    <p1510:client id="{561F43A7-A4CC-313A-99A2-C80EECFB271D}" v="202" dt="2023-12-05T03:52:29.207"/>
    <p1510:client id="{65789FB7-946E-A37E-046A-ED3E3C40371B}" v="180" dt="2023-12-04T23:05:52.816"/>
    <p1510:client id="{7B7E07BD-270D-04D7-40D4-ABF6F4700770}" v="1114" dt="2023-12-05T20:33:02.161"/>
    <p1510:client id="{8C986F7F-928F-3D12-4B15-F56A0FEE58A8}" v="33" dt="2023-12-04T00:03:21.921"/>
    <p1510:client id="{9B1F843B-C02D-820E-A68C-EF57C161D7EB}" v="68" dt="2023-12-04T19:38:59.799"/>
    <p1510:client id="{B7273C75-840D-7473-9837-806AC4CCC70F}" v="105" dt="2023-12-05T01:48:43.446"/>
    <p1510:client id="{C8473343-F7B4-404C-280D-994373FA827A}" v="1" dt="2023-12-03T16:49:17.304"/>
    <p1510:client id="{D2719E70-A15B-02DD-6068-C3CBEF3EEF26}" v="21" dt="2023-12-04T01:33:36.311"/>
    <p1510:client id="{D7CBBC8E-081D-8553-219F-FC48BF390BF7}" v="7" dt="2023-12-05T17:00:52.115"/>
    <p1510:client id="{F44AE200-86BC-EA77-C8D0-9A06A89B2057}" v="84" dt="2023-12-04T19:21:51.369"/>
    <p1510:client id="{F6AD6356-0DA1-1DFE-8A80-2B7E41194381}" v="26" dt="2023-12-04T22:33:07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6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5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1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3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6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1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1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7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6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rist_Colle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Levalvus/Final_Project--Task_Manager--MCSquared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andrew.lombardo@marist.edu" TargetMode="External"/><Relationship Id="rId7" Type="http://schemas.openxmlformats.org/officeDocument/2006/relationships/image" Target="../media/image28.jpeg"/><Relationship Id="rId2" Type="http://schemas.openxmlformats.org/officeDocument/2006/relationships/hyperlink" Target="mailto:benjamin.brandt1@marist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evalvus/Final_Project--Task_Manager--MCSquared" TargetMode="External"/><Relationship Id="rId5" Type="http://schemas.openxmlformats.org/officeDocument/2006/relationships/hyperlink" Target="mailto:nick.muratore1@marist.edu" TargetMode="External"/><Relationship Id="rId4" Type="http://schemas.openxmlformats.org/officeDocument/2006/relationships/hyperlink" Target="mailto:christopher.castillo@marist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ogo with text on it&#10;&#10;Description automatically generated">
            <a:extLst>
              <a:ext uri="{FF2B5EF4-FFF2-40B4-BE49-F238E27FC236}">
                <a16:creationId xmlns:a16="http://schemas.microsoft.com/office/drawing/2014/main" id="{77ACF2BB-873E-1D5B-516D-CEA65E3918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1449" b="9437"/>
          <a:stretch/>
        </p:blipFill>
        <p:spPr>
          <a:xfrm>
            <a:off x="6171333" y="-6855"/>
            <a:ext cx="8668512" cy="68579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188" y="1283798"/>
            <a:ext cx="10665005" cy="299818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8000">
                <a:solidFill>
                  <a:schemeClr val="bg1"/>
                </a:solidFill>
              </a:rPr>
              <a:t>Task </a:t>
            </a:r>
            <a:br>
              <a:rPr lang="en-US" sz="8000"/>
            </a:br>
            <a:r>
              <a:rPr lang="en-US" sz="8000">
                <a:solidFill>
                  <a:schemeClr val="bg1"/>
                </a:solidFill>
              </a:rPr>
              <a:t>Management </a:t>
            </a:r>
            <a:br>
              <a:rPr lang="en-US" sz="8000"/>
            </a:br>
            <a:r>
              <a:rPr lang="en-US" sz="8000">
                <a:solidFill>
                  <a:schemeClr val="bg1"/>
                </a:solidFill>
              </a:rPr>
              <a:t>System</a:t>
            </a:r>
            <a:endParaRPr lang="en-US" sz="80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389" y="4980529"/>
            <a:ext cx="8478826" cy="495912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algn="l"/>
            <a:r>
              <a:rPr lang="en-US" sz="8000">
                <a:solidFill>
                  <a:schemeClr val="bg1"/>
                </a:solidFill>
              </a:rPr>
              <a:t>By: Benjamin Brandt, Andrew Lombardo, Nick Muratore, Chris Castillo</a:t>
            </a:r>
            <a:endParaRPr lang="en-US" sz="8000">
              <a:solidFill>
                <a:schemeClr val="bg1"/>
              </a:solidFill>
              <a:cs typeface="Calibri"/>
            </a:endParaRPr>
          </a:p>
          <a:p>
            <a:pPr algn="l"/>
            <a:endParaRPr lang="en-US" sz="6000">
              <a:solidFill>
                <a:schemeClr val="bg1"/>
              </a:solidFill>
              <a:cs typeface="Calibri"/>
            </a:endParaRPr>
          </a:p>
          <a:p>
            <a:pPr algn="l"/>
            <a:r>
              <a:rPr lang="en-US" sz="50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lang="en-US" sz="500">
                <a:solidFill>
                  <a:schemeClr val="bg1"/>
                </a:solidFill>
              </a:rPr>
              <a:t> </a:t>
            </a:r>
            <a:br>
              <a:rPr lang="en-US" sz="500"/>
            </a:br>
            <a:endParaRPr lang="en-US" sz="5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A2EE0-689D-44FD-618A-FAF5800E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44019" y="6471369"/>
            <a:ext cx="2809017" cy="365125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FF4EB-DAEB-303B-7644-FD801E38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dirty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B8698-2501-5324-E216-73967E6F5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70" y="2077104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Graphical </a:t>
            </a:r>
            <a:r>
              <a:rPr lang="en-US" sz="3600">
                <a:solidFill>
                  <a:srgbClr val="FFFFFF"/>
                </a:solidFill>
              </a:rPr>
              <a:t>UI </a:t>
            </a: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</a:t>
            </a:r>
          </a:p>
          <a:p>
            <a:pPr algn="ctr"/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UX and UI Design | Customer Experience | Arvato Systems">
            <a:extLst>
              <a:ext uri="{FF2B5EF4-FFF2-40B4-BE49-F238E27FC236}">
                <a16:creationId xmlns:a16="http://schemas.microsoft.com/office/drawing/2014/main" id="{CB747BBB-7115-888F-C7EC-A25E4F9E3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170"/>
          <a:stretch/>
        </p:blipFill>
        <p:spPr>
          <a:xfrm>
            <a:off x="5234273" y="176655"/>
            <a:ext cx="5770675" cy="65092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8F36C-7B97-4114-83CA-AE1BCAA8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CC964-A50B-4C29-B4E4-2C30BB34CCF3}" type="slidenum">
              <a:rPr lang="en-US" sz="2000" dirty="0" smtClean="0"/>
              <a:t>10</a:t>
            </a:fld>
            <a:endParaRPr lang="en-US" sz="200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04B77E8-0B5D-DDB8-23EE-BA4C9E6B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38" y="6443160"/>
            <a:ext cx="7983415" cy="365125"/>
          </a:xfrm>
        </p:spPr>
        <p:txBody>
          <a:bodyPr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/>
                <a:ea typeface="Calibri Light"/>
                <a:cs typeface="Calibri Light"/>
              </a:rPr>
              <a:t>Task Management System – Christopher Castillo, Nick Muratore, Benjamin Brandt, and Andrew Lombardo</a:t>
            </a:r>
            <a:endParaRPr lang="en-US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2443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login page with a blue and red circle and gears&#10;&#10;Description automatically generated">
            <a:extLst>
              <a:ext uri="{FF2B5EF4-FFF2-40B4-BE49-F238E27FC236}">
                <a16:creationId xmlns:a16="http://schemas.microsoft.com/office/drawing/2014/main" id="{8E0D0F8F-A40A-C9EF-EFFE-D6B4D417B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2884" y="1871628"/>
            <a:ext cx="6424855" cy="365339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46D13-FD63-5FFA-5B29-86F70982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z="2000" dirty="0" smtClean="0"/>
              <a:pPr>
                <a:spcAft>
                  <a:spcPts val="600"/>
                </a:spcAft>
              </a:pPr>
              <a:t>11</a:t>
            </a:fld>
            <a:endParaRPr lang="en-US" sz="2000">
              <a:cs typeface="Calibri"/>
            </a:endParaRPr>
          </a:p>
        </p:txBody>
      </p:sp>
      <p:pic>
        <p:nvPicPr>
          <p:cNvPr id="7" name="Picture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060B8D15-558E-40F5-4302-5C5CAFD89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59" y="1839839"/>
            <a:ext cx="5683450" cy="3716975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3AC8CD0-97F2-B438-F554-B4C6E317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38" y="6443160"/>
            <a:ext cx="7983415" cy="365125"/>
          </a:xfrm>
        </p:spPr>
        <p:txBody>
          <a:bodyPr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/>
                <a:ea typeface="Calibri Light"/>
                <a:cs typeface="Calibri Light"/>
              </a:rPr>
              <a:t>Task Management System – Christopher Castillo, Nick Muratore, Benjamin Brandt, and Andrew Lombardo</a:t>
            </a:r>
            <a:endParaRPr lang="en-US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7CF2E-A8D1-D077-7DE9-ED3BFB863F25}"/>
              </a:ext>
            </a:extLst>
          </p:cNvPr>
          <p:cNvSpPr txBox="1"/>
          <p:nvPr/>
        </p:nvSpPr>
        <p:spPr>
          <a:xfrm>
            <a:off x="816919" y="851243"/>
            <a:ext cx="3638378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000">
                <a:cs typeface="Calibri"/>
              </a:rPr>
              <a:t>Login Layout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6F975-C91B-E594-DA84-65D2C3F4AA70}"/>
              </a:ext>
            </a:extLst>
          </p:cNvPr>
          <p:cNvSpPr txBox="1"/>
          <p:nvPr/>
        </p:nvSpPr>
        <p:spPr>
          <a:xfrm>
            <a:off x="5780217" y="851244"/>
            <a:ext cx="667264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000">
                <a:cs typeface="Calibri"/>
              </a:rPr>
              <a:t>Python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88623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F6523-9060-FB68-9A1A-7826A775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z="2000" dirty="0" smtClean="0"/>
              <a:pPr>
                <a:spcAft>
                  <a:spcPts val="600"/>
                </a:spcAft>
              </a:pPr>
              <a:t>12</a:t>
            </a:fld>
            <a:endParaRPr lang="en-US" sz="200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FB424D3-8EB0-0101-9193-B0AA50A7A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959" y="1019185"/>
            <a:ext cx="4986686" cy="5194725"/>
          </a:xfrm>
          <a:prstGeom prst="rect">
            <a:avLst/>
          </a:prstGeom>
        </p:spPr>
      </p:pic>
      <p:pic>
        <p:nvPicPr>
          <p:cNvPr id="6" name="Content Placeholder 5" descr="A white paper with writing on it&#10;&#10;Description automatically generated">
            <a:extLst>
              <a:ext uri="{FF2B5EF4-FFF2-40B4-BE49-F238E27FC236}">
                <a16:creationId xmlns:a16="http://schemas.microsoft.com/office/drawing/2014/main" id="{DCFAFB75-766A-B1F7-0064-9A176EC0B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85" y="1030164"/>
            <a:ext cx="6165499" cy="5124715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85E708C-B39A-6189-4E3B-ED25DD22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38" y="6443160"/>
            <a:ext cx="7983415" cy="365125"/>
          </a:xfrm>
        </p:spPr>
        <p:txBody>
          <a:bodyPr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/>
                <a:ea typeface="Calibri Light"/>
                <a:cs typeface="Calibri Light"/>
              </a:rPr>
              <a:t>Task Management System – Christopher Castillo, Nick Muratore, Benjamin Brandt, and Andrew Lombardo</a:t>
            </a:r>
            <a:endParaRPr lang="en-US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5A6A20-ED9C-E138-A943-124C0B9E657B}"/>
              </a:ext>
            </a:extLst>
          </p:cNvPr>
          <p:cNvSpPr txBox="1"/>
          <p:nvPr/>
        </p:nvSpPr>
        <p:spPr>
          <a:xfrm>
            <a:off x="494270" y="308919"/>
            <a:ext cx="576648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Task Management Layout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5FD96B-E03F-70FF-0616-F13F4F736B88}"/>
              </a:ext>
            </a:extLst>
          </p:cNvPr>
          <p:cNvSpPr txBox="1"/>
          <p:nvPr/>
        </p:nvSpPr>
        <p:spPr>
          <a:xfrm>
            <a:off x="6679514" y="370703"/>
            <a:ext cx="576648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Python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021919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aper with writing on it&#10;&#10;Description automatically generated">
            <a:extLst>
              <a:ext uri="{FF2B5EF4-FFF2-40B4-BE49-F238E27FC236}">
                <a16:creationId xmlns:a16="http://schemas.microsoft.com/office/drawing/2014/main" id="{0B6D6358-70A3-91EA-1679-8CC0C72BF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51" y="1719101"/>
            <a:ext cx="6063472" cy="419315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F6523-9060-FB68-9A1A-7826A775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/>
              <a:t>13</a:t>
            </a:r>
            <a:endParaRPr lang="en-US" sz="2000">
              <a:cs typeface="Calibri"/>
            </a:endParaRP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318668D-1D04-57E2-BE2A-12398899D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478" y="1711125"/>
            <a:ext cx="6090931" cy="4201907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14945EF-571B-C86D-6633-9F78302C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38" y="6443160"/>
            <a:ext cx="7983415" cy="365125"/>
          </a:xfrm>
        </p:spPr>
        <p:txBody>
          <a:bodyPr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/>
                <a:ea typeface="Calibri Light"/>
                <a:cs typeface="Calibri Light"/>
              </a:rPr>
              <a:t>Task Management System – Christopher Castillo, Nick Muratore, Benjamin Brandt, and Andrew Lombardo</a:t>
            </a:r>
            <a:endParaRPr lang="en-US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D7C20-1A51-39EE-87BB-688BC9D43516}"/>
              </a:ext>
            </a:extLst>
          </p:cNvPr>
          <p:cNvSpPr txBox="1"/>
          <p:nvPr/>
        </p:nvSpPr>
        <p:spPr>
          <a:xfrm>
            <a:off x="21967" y="825156"/>
            <a:ext cx="6045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Admin Management Layout</a:t>
            </a:r>
            <a:r>
              <a:rPr lang="en-US" sz="4000">
                <a:cs typeface="Calibri"/>
              </a:rPr>
              <a:t>​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877F7F-42B0-DF93-5E23-CC9D00309EC6}"/>
              </a:ext>
            </a:extLst>
          </p:cNvPr>
          <p:cNvSpPr txBox="1"/>
          <p:nvPr/>
        </p:nvSpPr>
        <p:spPr>
          <a:xfrm>
            <a:off x="6646562" y="825157"/>
            <a:ext cx="6045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Python Implementation</a:t>
            </a:r>
            <a:r>
              <a:rPr lang="en-US" sz="4000"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5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aper with text on it&#10;&#10;Description automatically generated">
            <a:extLst>
              <a:ext uri="{FF2B5EF4-FFF2-40B4-BE49-F238E27FC236}">
                <a16:creationId xmlns:a16="http://schemas.microsoft.com/office/drawing/2014/main" id="{0E68AFC2-8F46-F6D9-F9D7-981BD6FD1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66" y="1692337"/>
            <a:ext cx="5726836" cy="436390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72497-3A83-DA50-DC46-B8281D0E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z="2000" dirty="0" smtClean="0"/>
              <a:pPr>
                <a:spcAft>
                  <a:spcPts val="600"/>
                </a:spcAft>
              </a:pPr>
              <a:t>14</a:t>
            </a:fld>
            <a:endParaRPr lang="en-US" sz="2000">
              <a:cs typeface="Calibri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7A8653C-BEB1-8B40-D1FB-4A1E77FA6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298" y="1687513"/>
            <a:ext cx="6467723" cy="4377101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2CF93CF-2683-F34A-24F1-A0DD1D350170}"/>
              </a:ext>
            </a:extLst>
          </p:cNvPr>
          <p:cNvSpPr txBox="1">
            <a:spLocks/>
          </p:cNvSpPr>
          <p:nvPr/>
        </p:nvSpPr>
        <p:spPr>
          <a:xfrm>
            <a:off x="54238" y="6443160"/>
            <a:ext cx="7983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tx1"/>
                </a:solidFill>
                <a:latin typeface="Times New Roman"/>
                <a:ea typeface="Calibri Light"/>
                <a:cs typeface="Calibri Light"/>
              </a:rPr>
              <a:t>Task Management System – Christopher Castillo, Nick Muratore, Benjamin Brandt, and Andrew Lombardo</a:t>
            </a:r>
            <a:endParaRPr lang="en-US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045F3E-2E3A-81C5-22A7-65C89D9E434E}"/>
              </a:ext>
            </a:extLst>
          </p:cNvPr>
          <p:cNvSpPr txBox="1"/>
          <p:nvPr/>
        </p:nvSpPr>
        <p:spPr>
          <a:xfrm>
            <a:off x="21967" y="825156"/>
            <a:ext cx="6045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User Management Layout</a:t>
            </a:r>
            <a:r>
              <a:rPr lang="en-US" sz="4000">
                <a:cs typeface="Calibri"/>
              </a:rPr>
              <a:t>​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E83438-F27C-2CA8-7103-839B2A007289}"/>
              </a:ext>
            </a:extLst>
          </p:cNvPr>
          <p:cNvSpPr txBox="1"/>
          <p:nvPr/>
        </p:nvSpPr>
        <p:spPr>
          <a:xfrm>
            <a:off x="6646562" y="825157"/>
            <a:ext cx="6045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Python Implementation</a:t>
            </a:r>
            <a:r>
              <a:rPr lang="en-US" sz="4000"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79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aper with lines on it&#10;&#10;Description automatically generated">
            <a:extLst>
              <a:ext uri="{FF2B5EF4-FFF2-40B4-BE49-F238E27FC236}">
                <a16:creationId xmlns:a16="http://schemas.microsoft.com/office/drawing/2014/main" id="{E6DD3969-208E-D9FB-D7BC-08582D65D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089" y="1553850"/>
            <a:ext cx="5467619" cy="442728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72497-3A83-DA50-DC46-B8281D0E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z="2000" dirty="0" smtClean="0"/>
              <a:pPr>
                <a:spcAft>
                  <a:spcPts val="600"/>
                </a:spcAft>
              </a:pPr>
              <a:t>15</a:t>
            </a:fld>
            <a:endParaRPr lang="en-US" sz="2000"/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E76A1C2-ACD4-CF88-1B05-8CFFCF78E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304" y="1464607"/>
            <a:ext cx="5198852" cy="4509663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2ED5C30-CA22-97FD-6709-4CC5F33FB808}"/>
              </a:ext>
            </a:extLst>
          </p:cNvPr>
          <p:cNvSpPr txBox="1">
            <a:spLocks/>
          </p:cNvSpPr>
          <p:nvPr/>
        </p:nvSpPr>
        <p:spPr>
          <a:xfrm>
            <a:off x="54238" y="6443160"/>
            <a:ext cx="7983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tx1"/>
                </a:solidFill>
                <a:latin typeface="Times New Roman"/>
                <a:ea typeface="Calibri Light"/>
                <a:cs typeface="Calibri Light"/>
              </a:rPr>
              <a:t>Task Management System – Christopher Castillo, Nick Muratore, Benjamin Brandt, and Andrew Lombardo</a:t>
            </a:r>
            <a:endParaRPr lang="en-US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F4B6D-5695-EEDC-D3B0-FC4D8C3203C1}"/>
              </a:ext>
            </a:extLst>
          </p:cNvPr>
          <p:cNvSpPr txBox="1"/>
          <p:nvPr/>
        </p:nvSpPr>
        <p:spPr>
          <a:xfrm>
            <a:off x="6550454" y="756508"/>
            <a:ext cx="6045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Python Implementation</a:t>
            </a:r>
            <a:r>
              <a:rPr lang="en-US" sz="4000">
                <a:cs typeface="Calibri"/>
              </a:rPr>
              <a:t>​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62A056-9883-C93D-A745-F3CD43E1FD9B}"/>
              </a:ext>
            </a:extLst>
          </p:cNvPr>
          <p:cNvSpPr txBox="1"/>
          <p:nvPr/>
        </p:nvSpPr>
        <p:spPr>
          <a:xfrm>
            <a:off x="241643" y="756507"/>
            <a:ext cx="6045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Admin Management Layout</a:t>
            </a:r>
            <a:r>
              <a:rPr lang="en-US" sz="4000"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76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8A3D08A6-6FC9-FCDF-A6D7-FB6331324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91" y="1501393"/>
            <a:ext cx="5859500" cy="453025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72497-3A83-DA50-DC46-B8281D0E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z="2000" dirty="0" smtClean="0"/>
              <a:pPr>
                <a:spcAft>
                  <a:spcPts val="600"/>
                </a:spcAft>
              </a:pPr>
              <a:t>16</a:t>
            </a:fld>
            <a:endParaRPr lang="en-US" sz="2000">
              <a:cs typeface="Calibri"/>
            </a:endParaRPr>
          </a:p>
        </p:txBody>
      </p:sp>
      <p:pic>
        <p:nvPicPr>
          <p:cNvPr id="3" name="Picture 2" descr="A calendar with numbers and a date&#10;&#10;Description automatically generated">
            <a:extLst>
              <a:ext uri="{FF2B5EF4-FFF2-40B4-BE49-F238E27FC236}">
                <a16:creationId xmlns:a16="http://schemas.microsoft.com/office/drawing/2014/main" id="{BD3344A5-181E-9D29-4DE4-EE5F06542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75" y="1501443"/>
            <a:ext cx="6321881" cy="45324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412AB6-5166-4F1F-3265-607644BB72C4}"/>
              </a:ext>
            </a:extLst>
          </p:cNvPr>
          <p:cNvSpPr txBox="1"/>
          <p:nvPr/>
        </p:nvSpPr>
        <p:spPr>
          <a:xfrm>
            <a:off x="6550454" y="660400"/>
            <a:ext cx="6045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Python Implementation</a:t>
            </a:r>
            <a:r>
              <a:rPr lang="en-US" sz="4000">
                <a:cs typeface="Calibri"/>
              </a:rPr>
              <a:t>​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35488-ECD4-C8A2-9FAC-0CE9A954D03B}"/>
              </a:ext>
            </a:extLst>
          </p:cNvPr>
          <p:cNvSpPr txBox="1"/>
          <p:nvPr/>
        </p:nvSpPr>
        <p:spPr>
          <a:xfrm>
            <a:off x="1120346" y="660400"/>
            <a:ext cx="360130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Calendar </a:t>
            </a:r>
            <a:r>
              <a:rPr lang="en-US" sz="4000">
                <a:cs typeface="Calibri"/>
              </a:rPr>
              <a:t>Layout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A0F08E0F-9D8F-C5F9-E1EF-830B5F717350}"/>
              </a:ext>
            </a:extLst>
          </p:cNvPr>
          <p:cNvSpPr txBox="1">
            <a:spLocks/>
          </p:cNvSpPr>
          <p:nvPr/>
        </p:nvSpPr>
        <p:spPr>
          <a:xfrm>
            <a:off x="54238" y="6443160"/>
            <a:ext cx="7983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tx1"/>
                </a:solidFill>
                <a:latin typeface="Times New Roman"/>
                <a:ea typeface="Calibri Light"/>
                <a:cs typeface="Calibri Light"/>
              </a:rPr>
              <a:t>Task Management System – Christopher Castillo, Nick Muratore, Benjamin Brandt, and Andrew Lombardo</a:t>
            </a:r>
            <a:endParaRPr lang="en-US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9358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F34D-13CD-DAB2-8DFD-7AFC4682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206301"/>
            <a:ext cx="9144000" cy="1043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cap="all" baseline="0">
                <a:latin typeface="Calibri"/>
                <a:cs typeface="Calibri"/>
              </a:rPr>
              <a:t>Data storage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1820B-8A6A-02A8-56C9-5AF44EC2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z="2000" dirty="0" smtClean="0"/>
              <a:pPr>
                <a:spcAft>
                  <a:spcPts val="600"/>
                </a:spcAft>
              </a:pPr>
              <a:t>17</a:t>
            </a:fld>
            <a:endParaRPr lang="en-US" sz="200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D239F51A-CEE0-4044-F77C-3F51288B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38" y="6443160"/>
            <a:ext cx="7983415" cy="365125"/>
          </a:xfrm>
        </p:spPr>
        <p:txBody>
          <a:bodyPr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/>
                <a:ea typeface="Calibri Light"/>
                <a:cs typeface="Calibri Light"/>
              </a:rPr>
              <a:t>Task Management System – Christopher Castillo, Nick Muratore, Benjamin Brandt, and Andrew Lombardo</a:t>
            </a:r>
            <a:endParaRPr lang="en-US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762EC78-D992-6C29-8AFD-19A7DA293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70" y="907594"/>
            <a:ext cx="11518900" cy="2112335"/>
          </a:xfrm>
          <a:prstGeom prst="rect">
            <a:avLst/>
          </a:prstGeom>
        </p:spPr>
      </p:pic>
      <p:pic>
        <p:nvPicPr>
          <p:cNvPr id="8" name="Picture 7" descr="A black screen with white numbers&#10;&#10;Description automatically generated">
            <a:extLst>
              <a:ext uri="{FF2B5EF4-FFF2-40B4-BE49-F238E27FC236}">
                <a16:creationId xmlns:a16="http://schemas.microsoft.com/office/drawing/2014/main" id="{B7D04A26-EDAA-A17A-2F61-F86CF9F57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94" y="4865426"/>
            <a:ext cx="11640451" cy="1501823"/>
          </a:xfrm>
          <a:prstGeom prst="rect">
            <a:avLst/>
          </a:prstGeom>
        </p:spPr>
      </p:pic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655CFF6-16F0-2129-A8ED-E58742587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48" y="3093528"/>
            <a:ext cx="115538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0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C405-E994-93B1-88D9-3B25879B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70" y="100741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/>
              <a:t>Virtual Environment </a:t>
            </a:r>
          </a:p>
        </p:txBody>
      </p:sp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A62162C2-74F1-488F-51DD-7EEAF214EC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3" t="-690" r="-477" b="690"/>
          <a:stretch/>
        </p:blipFill>
        <p:spPr>
          <a:xfrm>
            <a:off x="572523" y="2552421"/>
            <a:ext cx="10825265" cy="25041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C7F7398-941A-82A9-5CA6-98E9026F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445" y="6445126"/>
            <a:ext cx="6326819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Calibri Light"/>
                <a:cs typeface="Calibri Light"/>
              </a:rPr>
              <a:t>Task Management System – Christopher Castillo, Nick Muratore, Benjamin Brandt, and Andrew Lombardo</a:t>
            </a:r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D9E22-D1FD-FD4B-EBBB-A6A5CA95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4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2026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B5EF3-5D04-9DA1-659A-B8270A77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000" kern="1200">
                <a:latin typeface="+mj-lt"/>
                <a:ea typeface="+mj-ea"/>
                <a:cs typeface="+mj-cs"/>
              </a:rPr>
              <a:t>Demonstration of Program</a:t>
            </a:r>
            <a:endParaRPr lang="en-US" sz="7000" kern="1200">
              <a:latin typeface="+mj-lt"/>
              <a:cs typeface="Calibri Light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80D6F3E-A098-25EB-C881-B9BE7E14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Task Management System – Christopher Castillo, Nick Muratore, Benjamin Brandt, and Andrew Lombardo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FACDD-7176-7CE8-DE1F-46F329E7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6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F34D-13CD-DAB2-8DFD-7AFC4682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97" y="264459"/>
            <a:ext cx="9906000" cy="1382156"/>
          </a:xfrm>
        </p:spPr>
        <p:txBody>
          <a:bodyPr/>
          <a:lstStyle/>
          <a:p>
            <a:pPr algn="ctr"/>
            <a:r>
              <a:rPr lang="en-US"/>
              <a:t>Team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683E8-D430-CC2D-2E93-1DF482EBD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193" y="1292378"/>
            <a:ext cx="9906000" cy="402442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latin typeface="Calibri"/>
                <a:ea typeface="Calibri"/>
                <a:cs typeface="Arial"/>
              </a:rPr>
              <a:t>Andrew Lombardo (Team Head)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Calibri"/>
                <a:ea typeface="Calibri"/>
                <a:cs typeface="Arial"/>
              </a:rPr>
              <a:t>Freshman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Calibri"/>
                <a:ea typeface="Calibri"/>
                <a:cs typeface="Arial"/>
              </a:rPr>
              <a:t>Computer Science - Program Development/Data Systems</a:t>
            </a:r>
          </a:p>
          <a:p>
            <a:r>
              <a:rPr lang="en-US" sz="2000">
                <a:latin typeface="Calibri"/>
                <a:ea typeface="Calibri"/>
                <a:cs typeface="Arial"/>
              </a:rPr>
              <a:t>Christopher Castillo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Calibri"/>
                <a:ea typeface="Calibri"/>
                <a:cs typeface="Arial"/>
              </a:rPr>
              <a:t>Freshman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Calibri"/>
                <a:ea typeface="Calibri"/>
                <a:cs typeface="Arial"/>
              </a:rPr>
              <a:t>Computer Science – Game Design &amp; Programming</a:t>
            </a:r>
          </a:p>
          <a:p>
            <a:r>
              <a:rPr lang="en-US" sz="2000">
                <a:latin typeface="Calibri"/>
                <a:ea typeface="Calibri"/>
                <a:cs typeface="Arial"/>
              </a:rPr>
              <a:t>Nicholas Muratore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Calibri"/>
                <a:ea typeface="Calibri"/>
                <a:cs typeface="Arial"/>
              </a:rPr>
              <a:t>Senior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Calibri"/>
                <a:ea typeface="Calibri"/>
                <a:cs typeface="Arial"/>
              </a:rPr>
              <a:t>Cybersecurity</a:t>
            </a:r>
          </a:p>
          <a:p>
            <a:r>
              <a:rPr lang="en-US" sz="2000">
                <a:latin typeface="Calibri"/>
                <a:ea typeface="Calibri"/>
                <a:cs typeface="Calibri"/>
              </a:rPr>
              <a:t>Ben Brandt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Calibri"/>
                <a:ea typeface="Calibri"/>
                <a:cs typeface="Calibri"/>
              </a:rPr>
              <a:t>Freshman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Calibri"/>
                <a:ea typeface="Calibri"/>
                <a:cs typeface="Calibri"/>
              </a:rPr>
              <a:t>Computer Science - Software Development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latin typeface="Calibri"/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latin typeface="Walbaum Display Ligh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0BC32-9B09-8559-2C23-9456107A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38" y="6443160"/>
            <a:ext cx="7983415" cy="365125"/>
          </a:xfrm>
        </p:spPr>
        <p:txBody>
          <a:bodyPr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/>
                <a:ea typeface="Calibri Light"/>
                <a:cs typeface="Calibri Light"/>
              </a:rPr>
              <a:t>Task Management System – Christopher Castillo, Nick Muratore, Benjamin Brandt, and Andrew Lombardo</a:t>
            </a:r>
            <a:endParaRPr lang="en-US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F6523-9060-FB68-9A1A-7826A775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z="2000" dirty="0" smtClean="0"/>
              <a:t>2</a:t>
            </a:fld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5274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F34D-13CD-DAB2-8DFD-7AFC4682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References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683E8-D430-CC2D-2E93-1DF482EBD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rgbClr val="000000"/>
                </a:solidFill>
                <a:latin typeface="Arial"/>
                <a:cs typeface="Arial"/>
              </a:rPr>
              <a:t>Libraries: </a:t>
            </a:r>
            <a:r>
              <a:rPr lang="en-US" sz="3200" err="1">
                <a:solidFill>
                  <a:srgbClr val="000000"/>
                </a:solidFill>
                <a:latin typeface="Arial"/>
                <a:cs typeface="Arial"/>
              </a:rPr>
              <a:t>tkinter</a:t>
            </a:r>
            <a:r>
              <a:rPr lang="en-US" sz="3200">
                <a:solidFill>
                  <a:srgbClr val="000000"/>
                </a:solidFill>
                <a:latin typeface="Arial"/>
                <a:cs typeface="Arial"/>
              </a:rPr>
              <a:t>, </a:t>
            </a:r>
            <a:r>
              <a:rPr lang="en-US" sz="3200" err="1">
                <a:solidFill>
                  <a:srgbClr val="000000"/>
                </a:solidFill>
                <a:latin typeface="Arial"/>
                <a:cs typeface="Arial"/>
              </a:rPr>
              <a:t>tkmacosx</a:t>
            </a:r>
            <a:r>
              <a:rPr lang="en-US" sz="3200">
                <a:solidFill>
                  <a:srgbClr val="000000"/>
                </a:solidFill>
                <a:latin typeface="Arial"/>
                <a:cs typeface="Arial"/>
              </a:rPr>
              <a:t>, pillow, </a:t>
            </a:r>
            <a:r>
              <a:rPr lang="en-US" sz="3200" err="1">
                <a:solidFill>
                  <a:srgbClr val="000000"/>
                </a:solidFill>
                <a:latin typeface="Arial"/>
                <a:cs typeface="Arial"/>
              </a:rPr>
              <a:t>tkcalendar</a:t>
            </a:r>
            <a:endParaRPr lang="en-US" sz="3200" err="1">
              <a:latin typeface="Arial"/>
              <a:cs typeface="Arial"/>
            </a:endParaRPr>
          </a:p>
          <a:p>
            <a:r>
              <a:rPr lang="en-US" sz="4000">
                <a:solidFill>
                  <a:srgbClr val="1155CC"/>
                </a:solidFill>
                <a:latin typeface="Times New Roman"/>
                <a:cs typeface="Times New Roman"/>
              </a:rPr>
              <a:t>https://www.lucidchart.com</a:t>
            </a:r>
            <a:endParaRPr lang="en-US" sz="4000">
              <a:cs typeface="Calibri"/>
            </a:endParaRPr>
          </a:p>
          <a:p>
            <a:r>
              <a:rPr lang="en-US" sz="4000">
                <a:solidFill>
                  <a:srgbClr val="1155CC"/>
                </a:solidFill>
                <a:latin typeface="Times New Roman"/>
                <a:cs typeface="Times New Roman"/>
              </a:rPr>
              <a:t>https://www.geeksforgeeks.org/</a:t>
            </a:r>
            <a:endParaRPr lang="en-US" sz="4000">
              <a:cs typeface="Calibri"/>
            </a:endParaRPr>
          </a:p>
          <a:p>
            <a:r>
              <a:rPr lang="en-US" sz="4000">
                <a:solidFill>
                  <a:srgbClr val="1155CC"/>
                </a:solidFill>
                <a:latin typeface="Times New Roman"/>
                <a:cs typeface="Times New Roman"/>
              </a:rPr>
              <a:t>https://pypi.org/</a:t>
            </a:r>
            <a:endParaRPr lang="en-US" sz="4000">
              <a:cs typeface="Calibri"/>
            </a:endParaRPr>
          </a:p>
          <a:p>
            <a:r>
              <a:rPr lang="en-US" sz="4000">
                <a:solidFill>
                  <a:srgbClr val="1155CC"/>
                </a:solidFill>
                <a:latin typeface="Times New Roman"/>
                <a:cs typeface="Times New Roman"/>
              </a:rPr>
              <a:t>https://stackoverflow.com/</a:t>
            </a:r>
            <a:endParaRPr lang="en-US" sz="400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1820B-8A6A-02A8-56C9-5AF44EC2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z="2000" dirty="0" smtClean="0"/>
              <a:t>20</a:t>
            </a:fld>
            <a:endParaRPr lang="en-US" sz="200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7467C85-2CA1-AF44-0D8E-5D74A9F5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38" y="6443160"/>
            <a:ext cx="7983415" cy="365125"/>
          </a:xfrm>
        </p:spPr>
        <p:txBody>
          <a:bodyPr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/>
                <a:ea typeface="Calibri Light"/>
                <a:cs typeface="Calibri Light"/>
              </a:rPr>
              <a:t>Task Management System – Christopher Castillo, Nick Muratore, Benjamin Brandt, and Andrew Lombardo</a:t>
            </a:r>
            <a:endParaRPr lang="en-US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343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2F62-30A5-57EC-C1B7-44639AD6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000">
                <a:cs typeface="Calibri Light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5B456-C863-7FBE-E198-58A0B0627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600">
                <a:cs typeface="Calibri"/>
              </a:rPr>
              <a:t>Contact us at:</a:t>
            </a:r>
          </a:p>
          <a:p>
            <a:pPr marL="0" indent="0" algn="ctr">
              <a:buNone/>
            </a:pPr>
            <a:endParaRPr lang="en-US">
              <a:cs typeface="Calibri"/>
            </a:endParaRPr>
          </a:p>
          <a:p>
            <a:pPr marL="0" indent="0" algn="ctr">
              <a:buNone/>
            </a:pPr>
            <a:r>
              <a:rPr lang="en-US" sz="300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benjamin.brandt1@marist.edu</a:t>
            </a:r>
            <a:endParaRPr lang="en-US" sz="300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300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andrew.lombardo1@marist.edu</a:t>
            </a:r>
            <a:endParaRPr lang="en-US" sz="300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300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christopher.castillo1@marist.edu</a:t>
            </a:r>
            <a:endParaRPr lang="en-US" sz="300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3000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nick.muratore1@marist.edu</a:t>
            </a:r>
            <a:r>
              <a:rPr lang="en-US" sz="3000">
                <a:ea typeface="+mn-lt"/>
                <a:cs typeface="+mn-lt"/>
              </a:rPr>
              <a:t> </a:t>
            </a:r>
          </a:p>
          <a:p>
            <a:pPr marL="0" indent="0" algn="ctr">
              <a:buNone/>
            </a:pPr>
            <a:endParaRPr lang="en-US" sz="300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300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3000" err="1">
                <a:solidFill>
                  <a:srgbClr val="000000"/>
                </a:solidFill>
                <a:ea typeface="+mn-lt"/>
                <a:cs typeface="+mn-lt"/>
              </a:rPr>
              <a:t>Github</a:t>
            </a:r>
            <a:r>
              <a:rPr lang="en-US" sz="3000">
                <a:solidFill>
                  <a:srgbClr val="000000"/>
                </a:solidFill>
                <a:ea typeface="+mn-lt"/>
                <a:cs typeface="+mn-lt"/>
              </a:rPr>
              <a:t> Link:</a:t>
            </a:r>
            <a:br>
              <a:rPr lang="en-US" sz="1900">
                <a:ea typeface="+mn-lt"/>
                <a:cs typeface="+mn-lt"/>
              </a:rPr>
            </a:br>
            <a:r>
              <a:rPr lang="en-US" sz="3000">
                <a:ea typeface="+mn-lt"/>
                <a:cs typeface="+mn-lt"/>
                <a:hlinkClick r:id="rId6"/>
              </a:rPr>
              <a:t>https://github.com/Levalvus/Final_Project--Task_Manager--MCSquared</a:t>
            </a:r>
            <a:r>
              <a:rPr lang="en-US" sz="3000">
                <a:ea typeface="+mn-lt"/>
                <a:cs typeface="+mn-lt"/>
              </a:rPr>
              <a:t> </a:t>
            </a:r>
            <a:endParaRPr lang="en-US" sz="300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600"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3000">
              <a:ea typeface="Calibri" panose="020F0502020204030204"/>
              <a:cs typeface="Calibri"/>
            </a:endParaRPr>
          </a:p>
          <a:p>
            <a:pPr marL="0" indent="0" algn="ctr">
              <a:buNone/>
            </a:pPr>
            <a:endParaRPr lang="en-US" sz="3000">
              <a:ea typeface="Calibri" panose="020F0502020204030204"/>
              <a:cs typeface="Calibri"/>
            </a:endParaRPr>
          </a:p>
          <a:p>
            <a:pPr marL="0" indent="0" algn="ctr">
              <a:buNone/>
            </a:pPr>
            <a:endParaRPr lang="en-US" sz="3000">
              <a:ea typeface="Calibri" panose="020F0502020204030204"/>
              <a:cs typeface="Calibri"/>
            </a:endParaRPr>
          </a:p>
          <a:p>
            <a:pPr marL="0" indent="0" algn="ctr">
              <a:buNone/>
            </a:pPr>
            <a:endParaRPr lang="en-US" sz="2000">
              <a:ea typeface="Calibri" panose="020F0502020204030204"/>
              <a:cs typeface="Calibri"/>
            </a:endParaRPr>
          </a:p>
          <a:p>
            <a:pPr marL="0" indent="0" algn="ctr">
              <a:buNone/>
            </a:pPr>
            <a:endParaRPr lang="en-US">
              <a:ea typeface="Calibri" panose="020F0502020204030204"/>
              <a:cs typeface="Calibri"/>
            </a:endParaRPr>
          </a:p>
          <a:p>
            <a:pPr marL="0" indent="0" algn="ctr">
              <a:buNone/>
            </a:pPr>
            <a:endParaRPr lang="en-US">
              <a:ea typeface="Calibri" panose="020F0502020204030204"/>
              <a:cs typeface="Calibri"/>
            </a:endParaRPr>
          </a:p>
        </p:txBody>
      </p:sp>
      <p:pic>
        <p:nvPicPr>
          <p:cNvPr id="4" name="Picture 3" descr="Marist College — Regional Admissions Counselors of California">
            <a:extLst>
              <a:ext uri="{FF2B5EF4-FFF2-40B4-BE49-F238E27FC236}">
                <a16:creationId xmlns:a16="http://schemas.microsoft.com/office/drawing/2014/main" id="{9CE878D8-CF18-27D7-3D04-631273AF0F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7427" y="-2059"/>
            <a:ext cx="2743200" cy="2743200"/>
          </a:xfrm>
          <a:prstGeom prst="rect">
            <a:avLst/>
          </a:prstGeom>
        </p:spPr>
      </p:pic>
      <p:pic>
        <p:nvPicPr>
          <p:cNvPr id="5" name="Picture 4" descr="Marist College — Regional Admissions Counselors of California">
            <a:extLst>
              <a:ext uri="{FF2B5EF4-FFF2-40B4-BE49-F238E27FC236}">
                <a16:creationId xmlns:a16="http://schemas.microsoft.com/office/drawing/2014/main" id="{9B7CF4ED-A29B-A712-2944-C084FD0BD9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3" y="-2059"/>
            <a:ext cx="2743200" cy="2743200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36D1702-D344-8DFB-638A-BF6DDF3F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38" y="6443160"/>
            <a:ext cx="7983415" cy="365125"/>
          </a:xfrm>
        </p:spPr>
        <p:txBody>
          <a:bodyPr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/>
                <a:ea typeface="Calibri Light"/>
                <a:cs typeface="Calibri Light"/>
              </a:rPr>
              <a:t>Task Management System – Christopher Castillo, Nick Muratore, Benjamin Brandt, and Andrew Lombardo</a:t>
            </a:r>
            <a:endParaRPr lang="en-US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21F33CE-FB61-DABC-25F9-84ACC931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CC964-A50B-4C29-B4E4-2C30BB34CCF3}" type="slidenum">
              <a:rPr lang="en-US" sz="2000" dirty="0" smtClean="0"/>
              <a:t>21</a:t>
            </a:fld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634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F34D-13CD-DAB2-8DFD-7AFC4682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683E8-D430-CC2D-2E93-1DF482EBD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 Task management system that displays a calendar with desired tasks by a weekly, monthly, or yearly categorization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r>
              <a:rPr lang="en-US"/>
              <a:t>A user can add, remove, search, edit tasks and input specific data</a:t>
            </a:r>
            <a:endParaRPr lang="en-US">
              <a:cs typeface="Calibri" panose="020F0502020204030204"/>
            </a:endParaRPr>
          </a:p>
          <a:p>
            <a:pPr lvl="1"/>
            <a:r>
              <a:rPr lang="en-US"/>
              <a:t>Duration, time, title, description of tasks</a:t>
            </a: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r>
              <a:rPr lang="en-US"/>
              <a:t>An admin can do everything a user can, plus can add, edit and remove users</a:t>
            </a:r>
            <a:endParaRPr lang="en-US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3AA79-A83A-CDFB-CC2C-F74676F5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z="2000" dirty="0" smtClean="0"/>
              <a:t>3</a:t>
            </a:fld>
            <a:endParaRPr lang="en-US" sz="200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33C4D68-16EC-3E63-AA5F-EC023307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38" y="6443160"/>
            <a:ext cx="7983415" cy="365125"/>
          </a:xfrm>
        </p:spPr>
        <p:txBody>
          <a:bodyPr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/>
                <a:ea typeface="Calibri Light"/>
                <a:cs typeface="Calibri Light"/>
              </a:rPr>
              <a:t>Task Management System – Christopher Castillo, Nick Muratore, Benjamin Brandt, and Andrew Lombardo</a:t>
            </a:r>
            <a:endParaRPr lang="en-US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766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F34D-13CD-DAB2-8DFD-7AFC4682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74" y="123207"/>
            <a:ext cx="11276829" cy="11139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Graphical UX Design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478A7-6270-391C-62B0-D264C77C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z="2000" dirty="0" smtClean="0"/>
              <a:pPr>
                <a:spcAft>
                  <a:spcPts val="600"/>
                </a:spcAft>
              </a:pPr>
              <a:t>4</a:t>
            </a:fld>
            <a:endParaRPr lang="en-US" sz="2000"/>
          </a:p>
        </p:txBody>
      </p:sp>
      <p:pic>
        <p:nvPicPr>
          <p:cNvPr id="8" name="Content Placeholder 7" descr="What is UI/UX Design and Why it Matters for Software Development">
            <a:extLst>
              <a:ext uri="{FF2B5EF4-FFF2-40B4-BE49-F238E27FC236}">
                <a16:creationId xmlns:a16="http://schemas.microsoft.com/office/drawing/2014/main" id="{66073E62-B15A-2B98-14D4-125648012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489" y="1152867"/>
            <a:ext cx="7752482" cy="5154527"/>
          </a:xfr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70C439B-BD5E-DF0F-3865-6BB2729B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38" y="6443160"/>
            <a:ext cx="7983415" cy="365125"/>
          </a:xfrm>
        </p:spPr>
        <p:txBody>
          <a:bodyPr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/>
                <a:ea typeface="Calibri Light"/>
                <a:cs typeface="Calibri Light"/>
              </a:rPr>
              <a:t>Task Management System – Christopher Castillo, Nick Muratore, Benjamin Brandt, and Andrew Lombardo</a:t>
            </a:r>
            <a:endParaRPr lang="en-US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017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program&#10;&#10;Description automatically generated">
            <a:extLst>
              <a:ext uri="{FF2B5EF4-FFF2-40B4-BE49-F238E27FC236}">
                <a16:creationId xmlns:a16="http://schemas.microsoft.com/office/drawing/2014/main" id="{A9C170BE-6B9C-AF9B-EA45-624CBF714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5855" y="-99969"/>
            <a:ext cx="6324640" cy="654074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52E5EA-EAD4-13EF-3834-02A5C3E64562}"/>
              </a:ext>
            </a:extLst>
          </p:cNvPr>
          <p:cNvSpPr txBox="1"/>
          <p:nvPr/>
        </p:nvSpPr>
        <p:spPr>
          <a:xfrm>
            <a:off x="796324" y="2608648"/>
            <a:ext cx="394043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>
                <a:cs typeface="Calibri"/>
              </a:rPr>
              <a:t>Login Page</a:t>
            </a:r>
            <a:endParaRPr lang="en-US" sz="600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88432CC-9ACF-30CB-B1DA-427FD96B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CC964-A50B-4C29-B4E4-2C30BB34CCF3}" type="slidenum">
              <a:rPr lang="en-US" sz="2000" dirty="0" smtClean="0"/>
              <a:t>5</a:t>
            </a:fld>
            <a:endParaRPr lang="en-US" sz="200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A241841-395D-E37F-DEB6-57B1F79A1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38" y="6443160"/>
            <a:ext cx="7983415" cy="365125"/>
          </a:xfrm>
        </p:spPr>
        <p:txBody>
          <a:bodyPr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/>
                <a:ea typeface="Calibri Light"/>
                <a:cs typeface="Calibri Light"/>
              </a:rPr>
              <a:t>Task Management System – Christopher Castillo, Nick Muratore, Benjamin Brandt, and Andrew Lombardo</a:t>
            </a:r>
            <a:endParaRPr lang="en-US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565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BCE3-A4D8-D0D8-C973-8F4AFB57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4000">
              <a:cs typeface="Calibri Light"/>
            </a:endParaRPr>
          </a:p>
        </p:txBody>
      </p:sp>
      <p:pic>
        <p:nvPicPr>
          <p:cNvPr id="6" name="Content Placeholder 5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537A30D4-A539-5A03-F4B6-437CFAF1C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" y="1409383"/>
            <a:ext cx="12239040" cy="521627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37CF7-11FA-A109-3713-C08F8E33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z="2000" dirty="0" smtClean="0"/>
              <a:pPr>
                <a:spcAft>
                  <a:spcPts val="600"/>
                </a:spcAft>
              </a:pPr>
              <a:t>6</a:t>
            </a:fld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EDF4F-21AC-AD66-4605-FD6D91579129}"/>
              </a:ext>
            </a:extLst>
          </p:cNvPr>
          <p:cNvSpPr txBox="1"/>
          <p:nvPr/>
        </p:nvSpPr>
        <p:spPr>
          <a:xfrm>
            <a:off x="4154616" y="324021"/>
            <a:ext cx="3978875" cy="10926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500">
                <a:latin typeface="Calibri Light"/>
              </a:rPr>
              <a:t>Main</a:t>
            </a:r>
            <a:r>
              <a:rPr lang="en-US" sz="6500">
                <a:latin typeface="Calibri Light"/>
                <a:cs typeface="Calibri Light"/>
              </a:rPr>
              <a:t> Page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B3B55A5-34C6-DCEC-6629-EEB440C8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38" y="6443160"/>
            <a:ext cx="7983415" cy="365125"/>
          </a:xfrm>
        </p:spPr>
        <p:txBody>
          <a:bodyPr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/>
                <a:ea typeface="Calibri Light"/>
                <a:cs typeface="Calibri Light"/>
              </a:rPr>
              <a:t>Task Management System – Christopher Castillo, Nick Muratore, Benjamin Brandt, and Andrew Lombardo</a:t>
            </a:r>
            <a:endParaRPr lang="en-US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580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diagram of a process&#10;&#10;Description automatically generated">
            <a:extLst>
              <a:ext uri="{FF2B5EF4-FFF2-40B4-BE49-F238E27FC236}">
                <a16:creationId xmlns:a16="http://schemas.microsoft.com/office/drawing/2014/main" id="{0FB396E7-7F6E-20F3-806C-73C8E4A2D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47" b="6176"/>
          <a:stretch/>
        </p:blipFill>
        <p:spPr>
          <a:xfrm>
            <a:off x="290169" y="896118"/>
            <a:ext cx="4669747" cy="542309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2968B-5F48-F701-196B-7A347F3D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z="2000" dirty="0" smtClean="0"/>
              <a:pPr>
                <a:spcAft>
                  <a:spcPts val="600"/>
                </a:spcAft>
              </a:pPr>
              <a:t>7</a:t>
            </a:fld>
            <a:endParaRPr lang="en-US" sz="2000">
              <a:cs typeface="Calibri"/>
            </a:endParaRPr>
          </a:p>
        </p:txBody>
      </p:sp>
      <p:pic>
        <p:nvPicPr>
          <p:cNvPr id="15" name="Picture 14" descr="A diagram of a workflow&#10;&#10;Description automatically generated">
            <a:extLst>
              <a:ext uri="{FF2B5EF4-FFF2-40B4-BE49-F238E27FC236}">
                <a16:creationId xmlns:a16="http://schemas.microsoft.com/office/drawing/2014/main" id="{E723140E-115C-FB24-A3B8-7927FFF4B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393" y="851096"/>
            <a:ext cx="7217941" cy="5249269"/>
          </a:xfrm>
          <a:prstGeom prst="rect">
            <a:avLst/>
          </a:prstGeom>
        </p:spPr>
      </p:pic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B7D02F7-887F-B3FC-80C9-CC93364A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38" y="6443160"/>
            <a:ext cx="7983415" cy="365125"/>
          </a:xfrm>
        </p:spPr>
        <p:txBody>
          <a:bodyPr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/>
                <a:ea typeface="Calibri Light"/>
                <a:cs typeface="Calibri Light"/>
              </a:rPr>
              <a:t>Task Management System – Christopher Castillo, Nick Muratore, Benjamin Brandt, and Andrew Lombardo</a:t>
            </a:r>
            <a:endParaRPr lang="en-US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0A608-97E8-6B75-86FB-E2E8F6BFD2B5}"/>
              </a:ext>
            </a:extLst>
          </p:cNvPr>
          <p:cNvSpPr txBox="1"/>
          <p:nvPr/>
        </p:nvSpPr>
        <p:spPr>
          <a:xfrm>
            <a:off x="974811" y="130432"/>
            <a:ext cx="3569730" cy="7779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500" cap="all">
                <a:ea typeface="+mn-lt"/>
                <a:cs typeface="+mn-lt"/>
              </a:rPr>
              <a:t>   ADD TASK    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BC072-B281-C1B9-9D13-5BCF036A5362}"/>
              </a:ext>
            </a:extLst>
          </p:cNvPr>
          <p:cNvSpPr txBox="1"/>
          <p:nvPr/>
        </p:nvSpPr>
        <p:spPr>
          <a:xfrm>
            <a:off x="6871729" y="130431"/>
            <a:ext cx="3569730" cy="7779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500" cap="all">
                <a:ea typeface="+mn-lt"/>
                <a:cs typeface="+mn-lt"/>
              </a:rPr>
              <a:t>   EDIT TASK  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82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2968B-5F48-F701-196B-7A347F3D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2" name="Picture 11" descr="A diagram of a process&#10;&#10;Description automatically generated">
            <a:extLst>
              <a:ext uri="{FF2B5EF4-FFF2-40B4-BE49-F238E27FC236}">
                <a16:creationId xmlns:a16="http://schemas.microsoft.com/office/drawing/2014/main" id="{B2A1824F-121B-621C-CA75-BA205C5FC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43" y="606710"/>
            <a:ext cx="4929721" cy="6019423"/>
          </a:xfrm>
          <a:prstGeom prst="rect">
            <a:avLst/>
          </a:prstGeom>
        </p:spPr>
      </p:pic>
      <p:pic>
        <p:nvPicPr>
          <p:cNvPr id="10" name="Content Placeholder 9" descr="A diagram of a process&#10;&#10;Description automatically generated">
            <a:extLst>
              <a:ext uri="{FF2B5EF4-FFF2-40B4-BE49-F238E27FC236}">
                <a16:creationId xmlns:a16="http://schemas.microsoft.com/office/drawing/2014/main" id="{30F981BA-6383-5857-C3F4-E8AF5C4409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88" b="8133"/>
          <a:stretch/>
        </p:blipFill>
        <p:spPr>
          <a:xfrm>
            <a:off x="6094371" y="814436"/>
            <a:ext cx="4877744" cy="5632451"/>
          </a:xfrm>
          <a:prstGeom prst="rect">
            <a:avLst/>
          </a:prstGeom>
        </p:spPr>
      </p:pic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5AAA2091-A411-E59B-BA3A-64C722D5DC3A}"/>
              </a:ext>
            </a:extLst>
          </p:cNvPr>
          <p:cNvSpPr txBox="1">
            <a:spLocks/>
          </p:cNvSpPr>
          <p:nvPr/>
        </p:nvSpPr>
        <p:spPr>
          <a:xfrm>
            <a:off x="8742406" y="63577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CC964-A50B-4C29-B4E4-2C30BB34CCF3}" type="slidenum">
              <a:rPr lang="en-US" sz="2000" dirty="0" smtClean="0"/>
              <a:pPr/>
              <a:t>8</a:t>
            </a:fld>
            <a:endParaRPr lang="en-US" sz="200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D3F4668-05F4-F38E-F5E3-2EF56480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38" y="6443160"/>
            <a:ext cx="7983415" cy="365125"/>
          </a:xfrm>
        </p:spPr>
        <p:txBody>
          <a:bodyPr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/>
                <a:ea typeface="Calibri Light"/>
                <a:cs typeface="Calibri Light"/>
              </a:rPr>
              <a:t>Task Management System – Christopher Castillo, Nick Muratore, Benjamin Brandt, and Andrew Lombardo</a:t>
            </a:r>
            <a:endParaRPr lang="en-US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E6C664-743F-EAC9-7152-09E04BE74DAD}"/>
              </a:ext>
            </a:extLst>
          </p:cNvPr>
          <p:cNvSpPr txBox="1"/>
          <p:nvPr/>
        </p:nvSpPr>
        <p:spPr>
          <a:xfrm>
            <a:off x="1723082" y="82377"/>
            <a:ext cx="343243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000">
                <a:cs typeface="Calibri"/>
              </a:rPr>
              <a:t>Search Task</a:t>
            </a:r>
            <a:endParaRPr lang="en-US" sz="5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AF9668-9A87-2629-6715-5AA1954D2F95}"/>
              </a:ext>
            </a:extLst>
          </p:cNvPr>
          <p:cNvSpPr txBox="1"/>
          <p:nvPr/>
        </p:nvSpPr>
        <p:spPr>
          <a:xfrm>
            <a:off x="6741298" y="82377"/>
            <a:ext cx="433859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000">
                <a:cs typeface="Calibri"/>
              </a:rPr>
              <a:t>Remove Task</a:t>
            </a:r>
            <a:endParaRPr lang="en-US" sz="5000"/>
          </a:p>
        </p:txBody>
      </p:sp>
    </p:spTree>
    <p:extLst>
      <p:ext uri="{BB962C8B-B14F-4D97-AF65-F5344CB8AC3E}">
        <p14:creationId xmlns:p14="http://schemas.microsoft.com/office/powerpoint/2010/main" val="318521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program&#10;&#10;Description automatically generated">
            <a:extLst>
              <a:ext uri="{FF2B5EF4-FFF2-40B4-BE49-F238E27FC236}">
                <a16:creationId xmlns:a16="http://schemas.microsoft.com/office/drawing/2014/main" id="{55FDA452-079F-D0D0-DCB6-9719539A8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9338" y="990414"/>
            <a:ext cx="5995898" cy="531285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696A3-5251-0962-779E-EA317174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z="2000" dirty="0" smtClean="0"/>
              <a:pPr>
                <a:spcAft>
                  <a:spcPts val="600"/>
                </a:spcAft>
              </a:pPr>
              <a:t>9</a:t>
            </a:fld>
            <a:endParaRPr lang="en-US" sz="2000">
              <a:cs typeface="Calibri"/>
            </a:endParaRPr>
          </a:p>
        </p:txBody>
      </p:sp>
      <p:pic>
        <p:nvPicPr>
          <p:cNvPr id="7" name="Picture 6" descr="A diagram of a user management system&#10;&#10;Description automatically generated">
            <a:extLst>
              <a:ext uri="{FF2B5EF4-FFF2-40B4-BE49-F238E27FC236}">
                <a16:creationId xmlns:a16="http://schemas.microsoft.com/office/drawing/2014/main" id="{90AF868D-B62D-5238-BE30-F2204C8B5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042" y="1313062"/>
            <a:ext cx="6337674" cy="4866636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0CEC177-A144-E774-2DCE-CC64BFF4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38" y="6443160"/>
            <a:ext cx="7983415" cy="365125"/>
          </a:xfrm>
        </p:spPr>
        <p:txBody>
          <a:bodyPr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/>
                <a:ea typeface="Calibri Light"/>
                <a:cs typeface="Calibri Light"/>
              </a:rPr>
              <a:t>Task Management System – Christopher Castillo, Nick Muratore, Benjamin Brandt, and Andrew Lombardo</a:t>
            </a:r>
            <a:endParaRPr lang="en-US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A4F17F-2F28-0479-DF28-72B7CEFA6EE3}"/>
              </a:ext>
            </a:extLst>
          </p:cNvPr>
          <p:cNvSpPr txBox="1"/>
          <p:nvPr/>
        </p:nvSpPr>
        <p:spPr>
          <a:xfrm>
            <a:off x="1867243" y="274594"/>
            <a:ext cx="388551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000">
                <a:cs typeface="Calibri"/>
              </a:rPr>
              <a:t>Calendar</a:t>
            </a:r>
            <a:endParaRPr lang="en-US" sz="5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394557-DEFA-1C69-93CC-D3AC62311788}"/>
              </a:ext>
            </a:extLst>
          </p:cNvPr>
          <p:cNvSpPr txBox="1"/>
          <p:nvPr/>
        </p:nvSpPr>
        <p:spPr>
          <a:xfrm>
            <a:off x="6885459" y="274594"/>
            <a:ext cx="5203567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000">
                <a:cs typeface="Calibri"/>
              </a:rPr>
              <a:t>Navigation Bar</a:t>
            </a:r>
            <a:endParaRPr lang="en-US" sz="5000"/>
          </a:p>
        </p:txBody>
      </p:sp>
    </p:spTree>
    <p:extLst>
      <p:ext uri="{BB962C8B-B14F-4D97-AF65-F5344CB8AC3E}">
        <p14:creationId xmlns:p14="http://schemas.microsoft.com/office/powerpoint/2010/main" val="301612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Task  Management  System</vt:lpstr>
      <vt:lpstr>Team Introduction</vt:lpstr>
      <vt:lpstr>Project outline</vt:lpstr>
      <vt:lpstr>Graphical UX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Graphical UI Design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storage</vt:lpstr>
      <vt:lpstr>Virtual Environment </vt:lpstr>
      <vt:lpstr>Demonstration of Program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2023-11-29T22:36:47Z</dcterms:created>
  <dcterms:modified xsi:type="dcterms:W3CDTF">2023-12-06T15:54:33Z</dcterms:modified>
</cp:coreProperties>
</file>