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3BB76-8F77-4D49-AC52-A949DB5BCE82}" type="datetimeFigureOut">
              <a:rPr lang="en-GE" smtClean="0"/>
              <a:t>26.07.23</a:t>
            </a:fld>
            <a:endParaRPr lang="en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2D53-BFD1-4544-919A-C1ADA24963E5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6157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BA6A-57FD-CDE6-4413-00FD7833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1E32-9A7D-5BC2-F017-315B3E75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BD32-D05C-32E1-3F63-287FBA8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E39-A7CA-EA49-9914-DF9642827CD1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B227-A8B9-4130-1886-28E94680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4FEC-C412-DD72-3F08-DE08E61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3361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A15C-C74A-794B-D603-26BB62EC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21D6-CEA3-7A2E-2C02-91627DE4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D09D-2A60-9D3D-C3CE-9F0B2991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D72C-0C20-C541-83D2-435523669661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C93C-8C87-2D47-3C60-BF7D2606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2D98-1174-431E-8A71-FD6AE3AC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75293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F56C5-8815-56A9-D308-1839701E6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62477-373A-39E9-78B0-01F1B77E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806E-88D3-5A0E-9A7A-9EDD4484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4A0-594C-D143-AA7F-B28278D03B4D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ED84-F2F1-8F99-F19D-F2F91F4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02BC-A481-6081-6837-EA2EAA1E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7810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E120-6AAF-65FD-F5C6-722D261E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51B7-EB5F-35E7-2281-B3D32BBA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67E1-B913-675B-B859-A8A5A168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86F4-617F-B74E-9412-861E92A04E38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47EC-8205-A13C-A567-DE36EAB8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A7B2-438A-6822-EE4F-331D706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1876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2ADD-ADFA-6E6A-B695-3F2E3684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02A6-9A0F-FE48-9533-CCB85E17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797B-8322-7629-AFCB-DB9F5EC4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317A-6977-7347-BA6C-7853EF48CFF3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FB9A-043C-6D88-C94E-BDEE315C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6063-A2A2-01AB-1CE5-188E531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051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0600-F03D-DA99-986B-71D1D243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30A9-1675-832A-00E2-82043B9A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43E3-8EC2-27BA-F883-29C7A9C8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844C-634A-4E69-434F-1D05235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A462-4494-9A49-9AA8-16F396B6EFD2}" type="datetime1">
              <a:rPr lang="en-US" smtClean="0"/>
              <a:t>7/26/23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4AD7-B277-0C7D-1E0C-8B4DEA5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458E-8F08-D68C-7B2E-A99794B2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9572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1544-B2A3-F9C0-1C1F-ABB67E87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5782-6959-7ACC-45EE-1001CE53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D6FB6-2AFA-0BE7-3688-44D0D084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53DA7-E9A8-0347-F670-885E5F70F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2F0AE-2EB1-4122-C5B6-C9782987D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AD3A-ED9F-825B-9034-246551D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322-0D7A-A745-A514-3D6BC7F974AF}" type="datetime1">
              <a:rPr lang="en-US" smtClean="0"/>
              <a:t>7/26/23</a:t>
            </a:fld>
            <a:endParaRPr lang="en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42ACE-3D0A-F2BE-2DB1-4CB92227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E1AF7-2142-6EF8-51C5-60355C25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25217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D43B-C7D4-A2FB-B69A-903F3EE0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252CE-E4AC-D447-E513-79AF3C83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FA6-CA07-504C-A251-5ED0351D7387}" type="datetime1">
              <a:rPr lang="en-US" smtClean="0"/>
              <a:t>7/26/23</a:t>
            </a:fld>
            <a:endParaRPr lang="en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E41FD-C727-E846-1076-D9E2B0AE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42D67-5F34-43A5-2060-F42148E1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414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2811E-C6D1-D5FC-AFF4-A577B9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36CA-7543-2C43-8E32-CBCB036D60D5}" type="datetime1">
              <a:rPr lang="en-US" smtClean="0"/>
              <a:t>7/26/23</a:t>
            </a:fld>
            <a:endParaRPr lang="en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BFF91-EAC9-9C0F-DDD4-6E51A20F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CAC7-B490-B090-3A9A-637A710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428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E449-6801-23C3-35A6-6C73401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A43F-FF28-66AD-A754-6AF68BCC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926DB-9B8C-2AE5-9AC2-4E6ACA77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0F38-4E0C-EA2B-D5E3-FF6762DB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3DB5-EC82-DD4F-A108-5C43223371A9}" type="datetime1">
              <a:rPr lang="en-US" smtClean="0"/>
              <a:t>7/26/23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2B27-5316-670C-3714-4C2E8DC1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2CC0-46A6-24EE-97EE-6ABF9BD5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1096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117-7B94-F9C0-B949-B5B3809E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ABC68-E292-F34A-677B-6678388B2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C088-CA3F-0A70-2660-5F235E6D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B957E-5FD1-21EC-B589-729AAEE0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447-923D-C947-A91B-D3F8737351C1}" type="datetime1">
              <a:rPr lang="en-US" smtClean="0"/>
              <a:t>7/26/23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A434A-8CB8-A2CA-9282-FEF9BA97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8818-D1A0-ED9F-77A3-EBD23C1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4651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BDE5-2CA3-C62B-D401-600C4730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F148-E1A4-FFE8-0FB9-492F415A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7794-C7EA-8186-3C2A-411EAFFE0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2DC4-395A-D24E-81C4-FA02CC894407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7DC2-A995-C533-B4D9-CB71003A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6D2A-D663-BFC7-0BCE-51847796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7002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1</a:t>
            </a:fld>
            <a:endParaRPr lang="en-G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3A0DB-7097-CCB2-B6C4-5AE4A6080A77}"/>
              </a:ext>
            </a:extLst>
          </p:cNvPr>
          <p:cNvSpPr txBox="1"/>
          <p:nvPr/>
        </p:nvSpPr>
        <p:spPr>
          <a:xfrm>
            <a:off x="539286" y="788196"/>
            <a:ext cx="11440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                                    Historical analysis of stocks, </a:t>
            </a:r>
          </a:p>
          <a:p>
            <a:r>
              <a:rPr lang="en-US" sz="2800" dirty="0"/>
              <a:t>    to evaluate growth, fluctuation, risk, and potential future performance.</a:t>
            </a:r>
            <a:r>
              <a:rPr lang="en-GE" sz="2800" dirty="0"/>
              <a:t>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6ABCD-1821-64D9-3278-83625F420EB8}"/>
              </a:ext>
            </a:extLst>
          </p:cNvPr>
          <p:cNvSpPr txBox="1"/>
          <p:nvPr/>
        </p:nvSpPr>
        <p:spPr>
          <a:xfrm>
            <a:off x="407773" y="5115697"/>
            <a:ext cx="239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i="1" dirty="0"/>
              <a:t>Authors</a:t>
            </a:r>
            <a:r>
              <a:rPr lang="en-GE" b="1" dirty="0"/>
              <a:t>: Cesar Zea,</a:t>
            </a:r>
            <a:br>
              <a:rPr lang="en-GE" b="1" dirty="0"/>
            </a:br>
            <a:r>
              <a:rPr lang="en-GE" b="1" dirty="0"/>
              <a:t>                 Xingjia Wang,</a:t>
            </a:r>
          </a:p>
          <a:p>
            <a:r>
              <a:rPr lang="en-GE" b="1" dirty="0"/>
              <a:t>                 Angelo,</a:t>
            </a:r>
          </a:p>
          <a:p>
            <a:r>
              <a:rPr lang="en-GE" b="1" dirty="0"/>
              <a:t>                 Levan Getia</a:t>
            </a:r>
          </a:p>
        </p:txBody>
      </p:sp>
    </p:spTree>
    <p:extLst>
      <p:ext uri="{BB962C8B-B14F-4D97-AF65-F5344CB8AC3E}">
        <p14:creationId xmlns:p14="http://schemas.microsoft.com/office/powerpoint/2010/main" val="306878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2</a:t>
            </a:fld>
            <a:endParaRPr lang="en-G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467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Introduction and 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28B6-2C24-3A3F-BA59-562EEC0DBDB0}"/>
              </a:ext>
            </a:extLst>
          </p:cNvPr>
          <p:cNvSpPr txBox="1"/>
          <p:nvPr/>
        </p:nvSpPr>
        <p:spPr>
          <a:xfrm>
            <a:off x="-20373" y="1434455"/>
            <a:ext cx="12314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Project Outline</a:t>
            </a:r>
            <a:r>
              <a:rPr lang="en-US" i="1" dirty="0"/>
              <a:t>:  </a:t>
            </a:r>
            <a:r>
              <a:rPr lang="en-GB" sz="2000" b="0" i="0" dirty="0">
                <a:effectLst/>
              </a:rPr>
              <a:t>We aim to analyse historical stock data to identify stocks with the highest percentage price changes,</a:t>
            </a:r>
          </a:p>
          <a:p>
            <a:r>
              <a:rPr lang="en-GB" sz="2000" dirty="0"/>
              <a:t>                              </a:t>
            </a:r>
            <a:r>
              <a:rPr lang="en-GB" sz="2000" b="0" i="0" dirty="0">
                <a:effectLst/>
              </a:rPr>
              <a:t> lowest standard deviation, and a combination of both. We also predict future prices and compare </a:t>
            </a:r>
          </a:p>
          <a:p>
            <a:r>
              <a:rPr lang="en-GB" sz="2000" dirty="0"/>
              <a:t>                               </a:t>
            </a:r>
            <a:r>
              <a:rPr lang="en-GB" sz="2000" b="0" i="0" dirty="0">
                <a:effectLst/>
              </a:rPr>
              <a:t>with real-time data </a:t>
            </a:r>
            <a:endParaRPr lang="en-G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1FFDB-34B1-DA7A-FE05-4FD8EC794B6D}"/>
              </a:ext>
            </a:extLst>
          </p:cNvPr>
          <p:cNvSpPr txBox="1"/>
          <p:nvPr/>
        </p:nvSpPr>
        <p:spPr>
          <a:xfrm>
            <a:off x="-11469" y="2852149"/>
            <a:ext cx="12203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000" u="sng" dirty="0"/>
              <a:t>Methodology</a:t>
            </a:r>
            <a:r>
              <a:rPr lang="en-GE" sz="2000" dirty="0"/>
              <a:t>:  W</a:t>
            </a:r>
            <a:r>
              <a:rPr lang="en-GB" sz="2000" b="0" i="0" dirty="0">
                <a:effectLst/>
                <a:latin typeface="Söhne"/>
              </a:rPr>
              <a:t>e have used Python with Pandas, NumPy, Matplotlib, SciPy for data analysis, and linear regression </a:t>
            </a:r>
          </a:p>
          <a:p>
            <a:r>
              <a:rPr lang="en-GB" sz="2000" dirty="0">
                <a:latin typeface="Söhne"/>
              </a:rPr>
              <a:t>                            </a:t>
            </a:r>
            <a:r>
              <a:rPr lang="en-GB" sz="2000" b="0" i="0" dirty="0">
                <a:effectLst/>
                <a:latin typeface="Söhne"/>
              </a:rPr>
              <a:t>for future price prediction. We've also used a real-time stock data API for comparison.</a:t>
            </a:r>
            <a:endParaRPr lang="en-G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A3DD0-4E17-DF00-1AEC-26DD233C2019}"/>
              </a:ext>
            </a:extLst>
          </p:cNvPr>
          <p:cNvSpPr txBox="1"/>
          <p:nvPr/>
        </p:nvSpPr>
        <p:spPr>
          <a:xfrm>
            <a:off x="-20373" y="4005851"/>
            <a:ext cx="122981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000" u="sng" dirty="0"/>
              <a:t>Project Usage:</a:t>
            </a:r>
            <a:r>
              <a:rPr lang="en-GE" sz="2000" dirty="0"/>
              <a:t>  </a:t>
            </a:r>
            <a:r>
              <a:rPr lang="en-CA" sz="2000" dirty="0"/>
              <a:t>Young investors are looking for information to choose stocks to invest on.  The DYI investments trend </a:t>
            </a:r>
          </a:p>
          <a:p>
            <a:r>
              <a:rPr lang="en-CA" sz="2000" dirty="0"/>
              <a:t>                            is growing. Based on this, evaluating different stocks to find the right ones to grow, considering the </a:t>
            </a:r>
          </a:p>
          <a:p>
            <a:r>
              <a:rPr lang="en-CA" sz="2000" dirty="0"/>
              <a:t>                            risk aversion of investors is important.</a:t>
            </a:r>
          </a:p>
          <a:p>
            <a:endParaRPr lang="en-GE" u="sng" dirty="0"/>
          </a:p>
        </p:txBody>
      </p:sp>
    </p:spTree>
    <p:extLst>
      <p:ext uri="{BB962C8B-B14F-4D97-AF65-F5344CB8AC3E}">
        <p14:creationId xmlns:p14="http://schemas.microsoft.com/office/powerpoint/2010/main" val="115538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3</a:t>
            </a:fld>
            <a:endParaRPr lang="en-G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482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Data Collection and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28B6-2C24-3A3F-BA59-562EEC0DBDB0}"/>
              </a:ext>
            </a:extLst>
          </p:cNvPr>
          <p:cNvSpPr txBox="1"/>
          <p:nvPr/>
        </p:nvSpPr>
        <p:spPr>
          <a:xfrm>
            <a:off x="32948" y="1398981"/>
            <a:ext cx="11981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Retrieval</a:t>
            </a:r>
            <a:r>
              <a:rPr lang="en-US" i="1" dirty="0"/>
              <a:t>:  </a:t>
            </a:r>
            <a:r>
              <a:rPr lang="en-GB" sz="2000" dirty="0"/>
              <a:t>All of the data used is provided by NASDAQ index. The database file was retrieved from kaggle.com</a:t>
            </a:r>
          </a:p>
          <a:p>
            <a:r>
              <a:rPr lang="en-GB" sz="2000" dirty="0"/>
              <a:t>                          and stock files are presented in .csv format. Code, analyses all the files that are in .csv format in the</a:t>
            </a:r>
          </a:p>
          <a:p>
            <a:r>
              <a:rPr lang="en-GB" sz="2000" dirty="0"/>
              <a:t>                          ‘Stocks’ directory. Files are inclusive of Date, Price, Open, Close, Volume and Stock Name</a:t>
            </a:r>
            <a:endParaRPr lang="en-G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1FFDB-34B1-DA7A-FE05-4FD8EC794B6D}"/>
              </a:ext>
            </a:extLst>
          </p:cNvPr>
          <p:cNvSpPr txBox="1"/>
          <p:nvPr/>
        </p:nvSpPr>
        <p:spPr>
          <a:xfrm>
            <a:off x="-11469" y="2627375"/>
            <a:ext cx="11695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000" u="sng" dirty="0"/>
              <a:t>Data cleaning</a:t>
            </a:r>
            <a:r>
              <a:rPr lang="en-GE" sz="2000" dirty="0"/>
              <a:t>: </a:t>
            </a:r>
            <a:r>
              <a:rPr lang="en-US" sz="2000" dirty="0"/>
              <a:t>To ensure, robustness of our analysis, we have performed several data cleaning steps, such as </a:t>
            </a:r>
          </a:p>
          <a:p>
            <a:r>
              <a:rPr lang="en-US" sz="2000" dirty="0"/>
              <a:t>                           excursion of missing values, ensuring each column is of the proper data type, for example we </a:t>
            </a:r>
          </a:p>
          <a:p>
            <a:r>
              <a:rPr lang="en-US" sz="2000" dirty="0"/>
              <a:t>                           converted ”Date” column to datetime format for time series analysis. After these steps, we had </a:t>
            </a:r>
          </a:p>
          <a:p>
            <a:r>
              <a:rPr lang="en-US" sz="2000" dirty="0"/>
              <a:t>                           clean usable data ready for analysis</a:t>
            </a:r>
            <a:endParaRPr lang="en-GE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7A5FC-AE2B-FDC2-F198-3B19EF7F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9" y="4199933"/>
            <a:ext cx="7029056" cy="18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4</a:t>
            </a:fld>
            <a:endParaRPr lang="en-G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884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Analysis – Retrieving top 20 stock with highest price change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28B6-2C24-3A3F-BA59-562EEC0DBDB0}"/>
              </a:ext>
            </a:extLst>
          </p:cNvPr>
          <p:cNvSpPr txBox="1"/>
          <p:nvPr/>
        </p:nvSpPr>
        <p:spPr>
          <a:xfrm>
            <a:off x="4047878" y="1725557"/>
            <a:ext cx="822891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Stock selection for analysis</a:t>
            </a:r>
            <a:r>
              <a:rPr lang="en-US" i="1" dirty="0"/>
              <a:t>: Since dataset offered by NASDAQ index is very </a:t>
            </a:r>
          </a:p>
          <a:p>
            <a:r>
              <a:rPr lang="en-US" i="1" dirty="0"/>
              <a:t>                                                  extensive and offers historical data from 20</a:t>
            </a:r>
            <a:r>
              <a:rPr lang="en-US" i="1" baseline="30000" dirty="0"/>
              <a:t>th</a:t>
            </a:r>
            <a:r>
              <a:rPr lang="en-US" i="1" dirty="0"/>
              <a:t> century</a:t>
            </a:r>
          </a:p>
          <a:p>
            <a:r>
              <a:rPr lang="en-US" sz="2000" i="1" dirty="0"/>
              <a:t>                                              </a:t>
            </a:r>
            <a:r>
              <a:rPr lang="en-US" i="1" dirty="0"/>
              <a:t>onwards, to avoid any misconceptions or usage of </a:t>
            </a:r>
          </a:p>
          <a:p>
            <a:r>
              <a:rPr lang="en-US" i="1" dirty="0"/>
              <a:t>                                                  unchecked data, we decided to select last 8 years interval,</a:t>
            </a:r>
          </a:p>
          <a:p>
            <a:r>
              <a:rPr lang="en-US" i="1" dirty="0"/>
              <a:t>                                                  as our most relevant information for stock volatility </a:t>
            </a:r>
          </a:p>
          <a:p>
            <a:r>
              <a:rPr lang="en-US" i="1" dirty="0"/>
              <a:t>                                                  or price gain prediction.</a:t>
            </a:r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Only top 20 stocks are included are showing price change of up to 200%</a:t>
            </a:r>
            <a:endParaRPr lang="en-G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EF4D0-D8CA-EA24-C17D-17290AB9EE86}"/>
              </a:ext>
            </a:extLst>
          </p:cNvPr>
          <p:cNvSpPr txBox="1"/>
          <p:nvPr/>
        </p:nvSpPr>
        <p:spPr>
          <a:xfrm>
            <a:off x="3961381" y="5710019"/>
            <a:ext cx="808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u="sng" dirty="0"/>
              <a:t>Table Description</a:t>
            </a:r>
            <a:r>
              <a:rPr lang="en-GE" dirty="0"/>
              <a:t>:  Stocks are ranked in descending order from highets price change</a:t>
            </a:r>
          </a:p>
          <a:p>
            <a:r>
              <a:rPr lang="en-GE" dirty="0"/>
              <a:t>                                 to the lowest.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758952-2DF4-6A74-A418-F074DE74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4" y="1260392"/>
            <a:ext cx="2743199" cy="55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5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583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Analysis – top 5 stocks </a:t>
            </a:r>
            <a:r>
              <a:rPr lang="en-US" sz="2800" dirty="0"/>
              <a:t>with categories</a:t>
            </a:r>
            <a:endParaRPr lang="en-G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FF22F-D529-6FE2-7E0C-6AEFEF68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6" y="1837278"/>
            <a:ext cx="5236519" cy="2133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D39A8-85A4-D3C8-0FA5-19CC34F4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6" y="4378415"/>
            <a:ext cx="5173018" cy="213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D9936-D7D5-7DD5-8195-3C819D5DC86F}"/>
              </a:ext>
            </a:extLst>
          </p:cNvPr>
          <p:cNvSpPr txBox="1"/>
          <p:nvPr/>
        </p:nvSpPr>
        <p:spPr>
          <a:xfrm>
            <a:off x="419651" y="1464422"/>
            <a:ext cx="497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5 stocks with highest gain and lowest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419651" y="3989978"/>
            <a:ext cx="30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5 stocks with highest gain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FB6460-74A6-8FD7-277F-9BEB15C8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47" y="3001321"/>
            <a:ext cx="5628160" cy="23972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16494E-F89B-41DD-8C00-7C07B980EB25}"/>
              </a:ext>
            </a:extLst>
          </p:cNvPr>
          <p:cNvSpPr txBox="1"/>
          <p:nvPr/>
        </p:nvSpPr>
        <p:spPr>
          <a:xfrm>
            <a:off x="5863760" y="2631989"/>
            <a:ext cx="480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5 stocks with highest gains, highets volatility</a:t>
            </a:r>
          </a:p>
        </p:txBody>
      </p:sp>
    </p:spTree>
    <p:extLst>
      <p:ext uri="{BB962C8B-B14F-4D97-AF65-F5344CB8AC3E}">
        <p14:creationId xmlns:p14="http://schemas.microsoft.com/office/powerpoint/2010/main" val="9473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6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925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Analysis – </a:t>
            </a:r>
            <a:r>
              <a:rPr lang="en-US" sz="2800" dirty="0"/>
              <a:t>visualizing stock price movements with scatter plots</a:t>
            </a:r>
            <a:endParaRPr lang="en-G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0" y="1258615"/>
            <a:ext cx="691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stock performer in terms of lowest volatility and highest price 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4E052-8812-EB84-2950-826EC722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700313"/>
            <a:ext cx="5404801" cy="4711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94164-A441-A354-29EA-DA8D5C041680}"/>
              </a:ext>
            </a:extLst>
          </p:cNvPr>
          <p:cNvSpPr txBox="1"/>
          <p:nvPr/>
        </p:nvSpPr>
        <p:spPr>
          <a:xfrm>
            <a:off x="6091881" y="1841157"/>
            <a:ext cx="600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E" dirty="0"/>
              <a:t>his graph indicates steady growth for FT stock, there is </a:t>
            </a:r>
          </a:p>
          <a:p>
            <a:r>
              <a:rPr lang="en-GB" dirty="0"/>
              <a:t>c</a:t>
            </a:r>
            <a:r>
              <a:rPr lang="en-GE" dirty="0"/>
              <a:t>ertain variance, but nevertheless FT has highest gains</a:t>
            </a:r>
          </a:p>
          <a:p>
            <a:r>
              <a:rPr lang="en-GB" dirty="0"/>
              <a:t>w</a:t>
            </a:r>
            <a:r>
              <a:rPr lang="en-GE" dirty="0"/>
              <a:t>ith lowest price variance combined. Our prediciton suggests,</a:t>
            </a:r>
          </a:p>
          <a:p>
            <a:r>
              <a:rPr lang="en-GB" dirty="0"/>
              <a:t>P</a:t>
            </a:r>
            <a:r>
              <a:rPr lang="en-GE" dirty="0"/>
              <a:t>rice increase of 1.22 USD.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0E54F-41C4-761F-95F0-534BFA9792D3}"/>
              </a:ext>
            </a:extLst>
          </p:cNvPr>
          <p:cNvSpPr txBox="1"/>
          <p:nvPr/>
        </p:nvSpPr>
        <p:spPr>
          <a:xfrm>
            <a:off x="6083643" y="3429000"/>
            <a:ext cx="5996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Project/code provides such scatter plots and price differential </a:t>
            </a:r>
          </a:p>
          <a:p>
            <a:r>
              <a:rPr lang="en-GB" dirty="0"/>
              <a:t>p</a:t>
            </a:r>
            <a:r>
              <a:rPr lang="en-GE" dirty="0"/>
              <a:t>rediction for all the stocks that were included as top 20</a:t>
            </a:r>
          </a:p>
          <a:p>
            <a:r>
              <a:rPr lang="en-GB" dirty="0"/>
              <a:t>s</a:t>
            </a:r>
            <a:r>
              <a:rPr lang="en-GE" dirty="0"/>
              <a:t>tocks in terms of price gains</a:t>
            </a:r>
          </a:p>
        </p:txBody>
      </p:sp>
    </p:spTree>
    <p:extLst>
      <p:ext uri="{BB962C8B-B14F-4D97-AF65-F5344CB8AC3E}">
        <p14:creationId xmlns:p14="http://schemas.microsoft.com/office/powerpoint/2010/main" val="17878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7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748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Real time comparison and future price predictions</a:t>
            </a:r>
            <a:endParaRPr lang="en-G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0" y="1258615"/>
            <a:ext cx="43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Current price retrieval through Finnhub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0E54F-41C4-761F-95F0-534BFA9792D3}"/>
              </a:ext>
            </a:extLst>
          </p:cNvPr>
          <p:cNvSpPr txBox="1"/>
          <p:nvPr/>
        </p:nvSpPr>
        <p:spPr>
          <a:xfrm>
            <a:off x="-12357" y="2029138"/>
            <a:ext cx="715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Project/code than compares predicted price for the stocks to the actual</a:t>
            </a:r>
          </a:p>
          <a:p>
            <a:r>
              <a:rPr lang="en-GB" dirty="0"/>
              <a:t>      o</a:t>
            </a:r>
            <a:r>
              <a:rPr lang="en-GE" dirty="0"/>
              <a:t>ne and gives out a histogram visualisation of the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9F2D6-CD29-B03B-F0C8-4DF07F5C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2" y="2687826"/>
            <a:ext cx="3556000" cy="241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FFA1F-6888-6F63-706C-8E7CB2D4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87" y="2681879"/>
            <a:ext cx="6605413" cy="3963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9433B-7227-7654-323F-1825F9808B1A}"/>
              </a:ext>
            </a:extLst>
          </p:cNvPr>
          <p:cNvSpPr txBox="1"/>
          <p:nvPr/>
        </p:nvSpPr>
        <p:spPr>
          <a:xfrm>
            <a:off x="6571" y="1587441"/>
            <a:ext cx="814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E" dirty="0"/>
              <a:t>ode connects with Finnhub server and retreives current prices for the top stocks </a:t>
            </a:r>
          </a:p>
        </p:txBody>
      </p:sp>
    </p:spTree>
    <p:extLst>
      <p:ext uri="{BB962C8B-B14F-4D97-AF65-F5344CB8AC3E}">
        <p14:creationId xmlns:p14="http://schemas.microsoft.com/office/powerpoint/2010/main" val="199410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8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324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Findings</a:t>
            </a:r>
            <a:endParaRPr lang="en-G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0" y="1258615"/>
            <a:ext cx="191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Volatility in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0E54F-41C4-761F-95F0-534BFA9792D3}"/>
              </a:ext>
            </a:extLst>
          </p:cNvPr>
          <p:cNvSpPr txBox="1"/>
          <p:nvPr/>
        </p:nvSpPr>
        <p:spPr>
          <a:xfrm>
            <a:off x="5330763" y="2498234"/>
            <a:ext cx="68612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analysis gathered through our project, we can say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Volatility can be defined as risk, given the factor that prices vary</a:t>
            </a:r>
          </a:p>
          <a:p>
            <a:r>
              <a:rPr lang="en-US" dirty="0"/>
              <a:t>      to the huge extent. However, it is not tied to performance of a stock</a:t>
            </a:r>
          </a:p>
          <a:p>
            <a:r>
              <a:rPr lang="en-US" dirty="0"/>
              <a:t>      rather than peace of mind of an investor.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    Based on this information we can suggest the top 5 stocks based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b="1" dirty="0"/>
              <a:t>     </a:t>
            </a:r>
            <a:r>
              <a:rPr lang="en-CA" b="1" dirty="0">
                <a:solidFill>
                  <a:schemeClr val="tx1"/>
                </a:solidFill>
              </a:rPr>
              <a:t> only on price: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CA" dirty="0"/>
              <a:t>KRBP</a:t>
            </a:r>
            <a:r>
              <a:rPr lang="en-CA" dirty="0">
                <a:solidFill>
                  <a:schemeClr val="tx1"/>
                </a:solidFill>
              </a:rPr>
              <a:t>, FT, VERA, PB, and DUOL.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     </a:t>
            </a:r>
            <a:r>
              <a:rPr lang="en-CA" b="1" dirty="0">
                <a:solidFill>
                  <a:schemeClr val="tx1"/>
                </a:solidFill>
              </a:rPr>
              <a:t>the top stocks based on price stability (Standard deviation):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FT, BLNG, ERC, ELP and </a:t>
            </a:r>
            <a:r>
              <a:rPr lang="en-US" dirty="0">
                <a:solidFill>
                  <a:schemeClr val="tx1"/>
                </a:solidFill>
              </a:rPr>
              <a:t>SAT</a:t>
            </a:r>
            <a:endParaRPr lang="en-CA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CA" b="1" dirty="0">
                <a:solidFill>
                  <a:schemeClr val="tx1"/>
                </a:solidFill>
              </a:rPr>
              <a:t>And the top based on price AND stability (R-squared):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FT, BLNG, SG, KRBP and TEVA</a:t>
            </a:r>
            <a:endParaRPr lang="en-CA" dirty="0"/>
          </a:p>
          <a:p>
            <a:endParaRPr lang="en-G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9433B-7227-7654-323F-1825F9808B1A}"/>
              </a:ext>
            </a:extLst>
          </p:cNvPr>
          <p:cNvSpPr txBox="1"/>
          <p:nvPr/>
        </p:nvSpPr>
        <p:spPr>
          <a:xfrm>
            <a:off x="6571" y="1587441"/>
            <a:ext cx="12283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our findings volatility does not necessarily determine success or failure of a stock as stock FT, was one of the</a:t>
            </a:r>
          </a:p>
          <a:p>
            <a:r>
              <a:rPr lang="en-US" dirty="0"/>
              <a:t>     best performers, but nevertheless encountered very low volatility, whereas PB was could not perform as well, but experienced</a:t>
            </a:r>
          </a:p>
          <a:p>
            <a:r>
              <a:rPr lang="en-US" dirty="0"/>
              <a:t>     significantly higher levels of volatility</a:t>
            </a:r>
            <a:endParaRPr lang="en-G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91CCA-ECF4-0D20-7FDE-F39975AA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" y="2584278"/>
            <a:ext cx="5505450" cy="42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9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4730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GitHub Repository and Readme</a:t>
            </a:r>
            <a:endParaRPr lang="en-GE" sz="2800" dirty="0"/>
          </a:p>
        </p:txBody>
      </p:sp>
    </p:spTree>
    <p:extLst>
      <p:ext uri="{BB962C8B-B14F-4D97-AF65-F5344CB8AC3E}">
        <p14:creationId xmlns:p14="http://schemas.microsoft.com/office/powerpoint/2010/main" val="29926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779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2023-07-26T18:49:40Z</dcterms:created>
  <dcterms:modified xsi:type="dcterms:W3CDTF">2023-07-27T00:51:26Z</dcterms:modified>
</cp:coreProperties>
</file>