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1" r:id="rId6"/>
    <p:sldId id="262" r:id="rId7"/>
    <p:sldId id="263" r:id="rId8"/>
    <p:sldId id="264" r:id="rId9"/>
    <p:sldId id="267" r:id="rId10"/>
    <p:sldId id="265" r:id="rId11"/>
    <p:sldId id="266" r:id="rId12"/>
  </p:sldIdLst>
  <p:sldSz cx="12192000" cy="6858000"/>
  <p:notesSz cx="6858000" cy="9144000"/>
  <p:defaultTextStyle>
    <a:defPPr>
      <a:defRPr lang="en-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95" d="100"/>
          <a:sy n="95" d="100"/>
        </p:scale>
        <p:origin x="102"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a Soria" userId="0226e985ee63afc9" providerId="LiveId" clId="{FEDEC7CC-19AA-4414-A2A7-53886C861285}"/>
    <pc:docChg chg="modSld">
      <pc:chgData name="Paola Soria" userId="0226e985ee63afc9" providerId="LiveId" clId="{FEDEC7CC-19AA-4414-A2A7-53886C861285}" dt="2023-07-27T20:06:53.010" v="22" actId="20577"/>
      <pc:docMkLst>
        <pc:docMk/>
      </pc:docMkLst>
      <pc:sldChg chg="modSp mod">
        <pc:chgData name="Paola Soria" userId="0226e985ee63afc9" providerId="LiveId" clId="{FEDEC7CC-19AA-4414-A2A7-53886C861285}" dt="2023-07-27T18:38:39.339" v="10" actId="1076"/>
        <pc:sldMkLst>
          <pc:docMk/>
          <pc:sldMk cId="1155384084" sldId="257"/>
        </pc:sldMkLst>
        <pc:spChg chg="mod">
          <ac:chgData name="Paola Soria" userId="0226e985ee63afc9" providerId="LiveId" clId="{FEDEC7CC-19AA-4414-A2A7-53886C861285}" dt="2023-07-27T18:38:39.339" v="10" actId="1076"/>
          <ac:spMkLst>
            <pc:docMk/>
            <pc:sldMk cId="1155384084" sldId="257"/>
            <ac:spMk id="6" creationId="{6A6AD67B-C291-A91B-0702-202D6F838470}"/>
          </ac:spMkLst>
        </pc:spChg>
      </pc:sldChg>
      <pc:sldChg chg="modSp mod">
        <pc:chgData name="Paola Soria" userId="0226e985ee63afc9" providerId="LiveId" clId="{FEDEC7CC-19AA-4414-A2A7-53886C861285}" dt="2023-07-27T18:38:35.860" v="9" actId="1076"/>
        <pc:sldMkLst>
          <pc:docMk/>
          <pc:sldMk cId="994396678" sldId="258"/>
        </pc:sldMkLst>
        <pc:spChg chg="mod">
          <ac:chgData name="Paola Soria" userId="0226e985ee63afc9" providerId="LiveId" clId="{FEDEC7CC-19AA-4414-A2A7-53886C861285}" dt="2023-07-27T18:38:35.860" v="9" actId="1076"/>
          <ac:spMkLst>
            <pc:docMk/>
            <pc:sldMk cId="994396678" sldId="258"/>
            <ac:spMk id="6" creationId="{6A6AD67B-C291-A91B-0702-202D6F838470}"/>
          </ac:spMkLst>
        </pc:spChg>
      </pc:sldChg>
      <pc:sldChg chg="modSp mod">
        <pc:chgData name="Paola Soria" userId="0226e985ee63afc9" providerId="LiveId" clId="{FEDEC7CC-19AA-4414-A2A7-53886C861285}" dt="2023-07-27T18:38:32.871" v="8" actId="1076"/>
        <pc:sldMkLst>
          <pc:docMk/>
          <pc:sldMk cId="3387897164" sldId="259"/>
        </pc:sldMkLst>
        <pc:spChg chg="mod">
          <ac:chgData name="Paola Soria" userId="0226e985ee63afc9" providerId="LiveId" clId="{FEDEC7CC-19AA-4414-A2A7-53886C861285}" dt="2023-07-27T18:38:32.871" v="8" actId="1076"/>
          <ac:spMkLst>
            <pc:docMk/>
            <pc:sldMk cId="3387897164" sldId="259"/>
            <ac:spMk id="6" creationId="{6A6AD67B-C291-A91B-0702-202D6F838470}"/>
          </ac:spMkLst>
        </pc:spChg>
      </pc:sldChg>
      <pc:sldChg chg="modSp mod">
        <pc:chgData name="Paola Soria" userId="0226e985ee63afc9" providerId="LiveId" clId="{FEDEC7CC-19AA-4414-A2A7-53886C861285}" dt="2023-07-27T18:38:29.939" v="7" actId="1076"/>
        <pc:sldMkLst>
          <pc:docMk/>
          <pc:sldMk cId="947330151" sldId="261"/>
        </pc:sldMkLst>
        <pc:spChg chg="mod">
          <ac:chgData name="Paola Soria" userId="0226e985ee63afc9" providerId="LiveId" clId="{FEDEC7CC-19AA-4414-A2A7-53886C861285}" dt="2023-07-27T18:38:29.939" v="7" actId="1076"/>
          <ac:spMkLst>
            <pc:docMk/>
            <pc:sldMk cId="947330151" sldId="261"/>
            <ac:spMk id="6" creationId="{6A6AD67B-C291-A91B-0702-202D6F838470}"/>
          </ac:spMkLst>
        </pc:spChg>
      </pc:sldChg>
      <pc:sldChg chg="modSp mod">
        <pc:chgData name="Paola Soria" userId="0226e985ee63afc9" providerId="LiveId" clId="{FEDEC7CC-19AA-4414-A2A7-53886C861285}" dt="2023-07-27T18:38:25.288" v="6" actId="1076"/>
        <pc:sldMkLst>
          <pc:docMk/>
          <pc:sldMk cId="1787898093" sldId="262"/>
        </pc:sldMkLst>
        <pc:spChg chg="mod">
          <ac:chgData name="Paola Soria" userId="0226e985ee63afc9" providerId="LiveId" clId="{FEDEC7CC-19AA-4414-A2A7-53886C861285}" dt="2023-07-27T18:38:25.288" v="6" actId="1076"/>
          <ac:spMkLst>
            <pc:docMk/>
            <pc:sldMk cId="1787898093" sldId="262"/>
            <ac:spMk id="6" creationId="{6A6AD67B-C291-A91B-0702-202D6F838470}"/>
          </ac:spMkLst>
        </pc:spChg>
      </pc:sldChg>
      <pc:sldChg chg="modSp mod">
        <pc:chgData name="Paola Soria" userId="0226e985ee63afc9" providerId="LiveId" clId="{FEDEC7CC-19AA-4414-A2A7-53886C861285}" dt="2023-07-27T18:38:21.722" v="5" actId="1076"/>
        <pc:sldMkLst>
          <pc:docMk/>
          <pc:sldMk cId="1994100978" sldId="263"/>
        </pc:sldMkLst>
        <pc:spChg chg="mod">
          <ac:chgData name="Paola Soria" userId="0226e985ee63afc9" providerId="LiveId" clId="{FEDEC7CC-19AA-4414-A2A7-53886C861285}" dt="2023-07-27T18:38:21.722" v="5" actId="1076"/>
          <ac:spMkLst>
            <pc:docMk/>
            <pc:sldMk cId="1994100978" sldId="263"/>
            <ac:spMk id="6" creationId="{6A6AD67B-C291-A91B-0702-202D6F838470}"/>
          </ac:spMkLst>
        </pc:spChg>
      </pc:sldChg>
      <pc:sldChg chg="modSp mod">
        <pc:chgData name="Paola Soria" userId="0226e985ee63afc9" providerId="LiveId" clId="{FEDEC7CC-19AA-4414-A2A7-53886C861285}" dt="2023-07-27T18:38:17.350" v="4" actId="1076"/>
        <pc:sldMkLst>
          <pc:docMk/>
          <pc:sldMk cId="3556952156" sldId="264"/>
        </pc:sldMkLst>
        <pc:spChg chg="mod">
          <ac:chgData name="Paola Soria" userId="0226e985ee63afc9" providerId="LiveId" clId="{FEDEC7CC-19AA-4414-A2A7-53886C861285}" dt="2023-07-27T18:38:17.350" v="4" actId="1076"/>
          <ac:spMkLst>
            <pc:docMk/>
            <pc:sldMk cId="3556952156" sldId="264"/>
            <ac:spMk id="6" creationId="{6A6AD67B-C291-A91B-0702-202D6F838470}"/>
          </ac:spMkLst>
        </pc:spChg>
      </pc:sldChg>
      <pc:sldChg chg="modSp mod">
        <pc:chgData name="Paola Soria" userId="0226e985ee63afc9" providerId="LiveId" clId="{FEDEC7CC-19AA-4414-A2A7-53886C861285}" dt="2023-07-27T20:06:53.010" v="22" actId="20577"/>
        <pc:sldMkLst>
          <pc:docMk/>
          <pc:sldMk cId="1772332189" sldId="267"/>
        </pc:sldMkLst>
        <pc:spChg chg="mod">
          <ac:chgData name="Paola Soria" userId="0226e985ee63afc9" providerId="LiveId" clId="{FEDEC7CC-19AA-4414-A2A7-53886C861285}" dt="2023-07-27T18:38:12.558" v="2" actId="1076"/>
          <ac:spMkLst>
            <pc:docMk/>
            <pc:sldMk cId="1772332189" sldId="267"/>
            <ac:spMk id="6" creationId="{6A6AD67B-C291-A91B-0702-202D6F838470}"/>
          </ac:spMkLst>
        </pc:spChg>
        <pc:spChg chg="mod">
          <ac:chgData name="Paola Soria" userId="0226e985ee63afc9" providerId="LiveId" clId="{FEDEC7CC-19AA-4414-A2A7-53886C861285}" dt="2023-07-27T20:06:53.010" v="22" actId="20577"/>
          <ac:spMkLst>
            <pc:docMk/>
            <pc:sldMk cId="1772332189" sldId="267"/>
            <ac:spMk id="13" creationId="{E589433B-7227-7654-323F-1825F9808B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3BB76-8F77-4D49-AC52-A949DB5BCE82}" type="datetimeFigureOut">
              <a:rPr lang="en-GE" smtClean="0"/>
              <a:t>07/27/2023</a:t>
            </a:fld>
            <a:endParaRPr lang="en-G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D2D53-BFD1-4544-919A-C1ADA24963E5}" type="slidenum">
              <a:rPr lang="en-GE" smtClean="0"/>
              <a:t>‹#›</a:t>
            </a:fld>
            <a:endParaRPr lang="en-GE"/>
          </a:p>
        </p:txBody>
      </p:sp>
    </p:spTree>
    <p:extLst>
      <p:ext uri="{BB962C8B-B14F-4D97-AF65-F5344CB8AC3E}">
        <p14:creationId xmlns:p14="http://schemas.microsoft.com/office/powerpoint/2010/main" val="176157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E" dirty="0"/>
          </a:p>
        </p:txBody>
      </p:sp>
      <p:sp>
        <p:nvSpPr>
          <p:cNvPr id="4" name="Slide Number Placeholder 3"/>
          <p:cNvSpPr>
            <a:spLocks noGrp="1"/>
          </p:cNvSpPr>
          <p:nvPr>
            <p:ph type="sldNum" sz="quarter" idx="5"/>
          </p:nvPr>
        </p:nvSpPr>
        <p:spPr/>
        <p:txBody>
          <a:bodyPr/>
          <a:lstStyle/>
          <a:p>
            <a:fld id="{CB0D2D53-BFD1-4544-919A-C1ADA24963E5}" type="slidenum">
              <a:rPr lang="en-GE" smtClean="0"/>
              <a:t>1</a:t>
            </a:fld>
            <a:endParaRPr lang="en-GE"/>
          </a:p>
        </p:txBody>
      </p:sp>
    </p:spTree>
    <p:extLst>
      <p:ext uri="{BB962C8B-B14F-4D97-AF65-F5344CB8AC3E}">
        <p14:creationId xmlns:p14="http://schemas.microsoft.com/office/powerpoint/2010/main" val="269064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E"/>
          </a:p>
        </p:txBody>
      </p:sp>
      <p:sp>
        <p:nvSpPr>
          <p:cNvPr id="4" name="Slide Number Placeholder 3"/>
          <p:cNvSpPr>
            <a:spLocks noGrp="1"/>
          </p:cNvSpPr>
          <p:nvPr>
            <p:ph type="sldNum" sz="quarter" idx="5"/>
          </p:nvPr>
        </p:nvSpPr>
        <p:spPr/>
        <p:txBody>
          <a:bodyPr/>
          <a:lstStyle/>
          <a:p>
            <a:fld id="{CB0D2D53-BFD1-4544-919A-C1ADA24963E5}" type="slidenum">
              <a:rPr lang="en-GE" smtClean="0"/>
              <a:t>2</a:t>
            </a:fld>
            <a:endParaRPr lang="en-GE"/>
          </a:p>
        </p:txBody>
      </p:sp>
    </p:spTree>
    <p:extLst>
      <p:ext uri="{BB962C8B-B14F-4D97-AF65-F5344CB8AC3E}">
        <p14:creationId xmlns:p14="http://schemas.microsoft.com/office/powerpoint/2010/main" val="101298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E"/>
          </a:p>
        </p:txBody>
      </p:sp>
      <p:sp>
        <p:nvSpPr>
          <p:cNvPr id="4" name="Slide Number Placeholder 3"/>
          <p:cNvSpPr>
            <a:spLocks noGrp="1"/>
          </p:cNvSpPr>
          <p:nvPr>
            <p:ph type="sldNum" sz="quarter" idx="5"/>
          </p:nvPr>
        </p:nvSpPr>
        <p:spPr/>
        <p:txBody>
          <a:bodyPr/>
          <a:lstStyle/>
          <a:p>
            <a:fld id="{CB0D2D53-BFD1-4544-919A-C1ADA24963E5}" type="slidenum">
              <a:rPr lang="en-GE" smtClean="0"/>
              <a:t>3</a:t>
            </a:fld>
            <a:endParaRPr lang="en-GE"/>
          </a:p>
        </p:txBody>
      </p:sp>
    </p:spTree>
    <p:extLst>
      <p:ext uri="{BB962C8B-B14F-4D97-AF65-F5344CB8AC3E}">
        <p14:creationId xmlns:p14="http://schemas.microsoft.com/office/powerpoint/2010/main" val="9781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E"/>
          </a:p>
        </p:txBody>
      </p:sp>
      <p:sp>
        <p:nvSpPr>
          <p:cNvPr id="4" name="Slide Number Placeholder 3"/>
          <p:cNvSpPr>
            <a:spLocks noGrp="1"/>
          </p:cNvSpPr>
          <p:nvPr>
            <p:ph type="sldNum" sz="quarter" idx="5"/>
          </p:nvPr>
        </p:nvSpPr>
        <p:spPr/>
        <p:txBody>
          <a:bodyPr/>
          <a:lstStyle/>
          <a:p>
            <a:fld id="{CB0D2D53-BFD1-4544-919A-C1ADA24963E5}" type="slidenum">
              <a:rPr lang="en-GE" smtClean="0"/>
              <a:t>5</a:t>
            </a:fld>
            <a:endParaRPr lang="en-GE"/>
          </a:p>
        </p:txBody>
      </p:sp>
    </p:spTree>
    <p:extLst>
      <p:ext uri="{BB962C8B-B14F-4D97-AF65-F5344CB8AC3E}">
        <p14:creationId xmlns:p14="http://schemas.microsoft.com/office/powerpoint/2010/main" val="3924248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E"/>
          </a:p>
        </p:txBody>
      </p:sp>
      <p:sp>
        <p:nvSpPr>
          <p:cNvPr id="4" name="Slide Number Placeholder 3"/>
          <p:cNvSpPr>
            <a:spLocks noGrp="1"/>
          </p:cNvSpPr>
          <p:nvPr>
            <p:ph type="sldNum" sz="quarter" idx="5"/>
          </p:nvPr>
        </p:nvSpPr>
        <p:spPr/>
        <p:txBody>
          <a:bodyPr/>
          <a:lstStyle/>
          <a:p>
            <a:fld id="{CB0D2D53-BFD1-4544-919A-C1ADA24963E5}" type="slidenum">
              <a:rPr lang="en-GE" smtClean="0"/>
              <a:t>6</a:t>
            </a:fld>
            <a:endParaRPr lang="en-GE"/>
          </a:p>
        </p:txBody>
      </p:sp>
    </p:spTree>
    <p:extLst>
      <p:ext uri="{BB962C8B-B14F-4D97-AF65-F5344CB8AC3E}">
        <p14:creationId xmlns:p14="http://schemas.microsoft.com/office/powerpoint/2010/main" val="332111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E"/>
          </a:p>
        </p:txBody>
      </p:sp>
      <p:sp>
        <p:nvSpPr>
          <p:cNvPr id="4" name="Slide Number Placeholder 3"/>
          <p:cNvSpPr>
            <a:spLocks noGrp="1"/>
          </p:cNvSpPr>
          <p:nvPr>
            <p:ph type="sldNum" sz="quarter" idx="5"/>
          </p:nvPr>
        </p:nvSpPr>
        <p:spPr/>
        <p:txBody>
          <a:bodyPr/>
          <a:lstStyle/>
          <a:p>
            <a:fld id="{CB0D2D53-BFD1-4544-919A-C1ADA24963E5}" type="slidenum">
              <a:rPr lang="en-GE" smtClean="0"/>
              <a:t>7</a:t>
            </a:fld>
            <a:endParaRPr lang="en-GE"/>
          </a:p>
        </p:txBody>
      </p:sp>
    </p:spTree>
    <p:extLst>
      <p:ext uri="{BB962C8B-B14F-4D97-AF65-F5344CB8AC3E}">
        <p14:creationId xmlns:p14="http://schemas.microsoft.com/office/powerpoint/2010/main" val="1495002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E" dirty="0"/>
          </a:p>
        </p:txBody>
      </p:sp>
      <p:sp>
        <p:nvSpPr>
          <p:cNvPr id="4" name="Slide Number Placeholder 3"/>
          <p:cNvSpPr>
            <a:spLocks noGrp="1"/>
          </p:cNvSpPr>
          <p:nvPr>
            <p:ph type="sldNum" sz="quarter" idx="5"/>
          </p:nvPr>
        </p:nvSpPr>
        <p:spPr/>
        <p:txBody>
          <a:bodyPr/>
          <a:lstStyle/>
          <a:p>
            <a:fld id="{CB0D2D53-BFD1-4544-919A-C1ADA24963E5}" type="slidenum">
              <a:rPr lang="en-GE" smtClean="0"/>
              <a:t>8</a:t>
            </a:fld>
            <a:endParaRPr lang="en-GE"/>
          </a:p>
        </p:txBody>
      </p:sp>
    </p:spTree>
    <p:extLst>
      <p:ext uri="{BB962C8B-B14F-4D97-AF65-F5344CB8AC3E}">
        <p14:creationId xmlns:p14="http://schemas.microsoft.com/office/powerpoint/2010/main" val="298453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E"/>
          </a:p>
        </p:txBody>
      </p:sp>
      <p:sp>
        <p:nvSpPr>
          <p:cNvPr id="4" name="Slide Number Placeholder 3"/>
          <p:cNvSpPr>
            <a:spLocks noGrp="1"/>
          </p:cNvSpPr>
          <p:nvPr>
            <p:ph type="sldNum" sz="quarter" idx="5"/>
          </p:nvPr>
        </p:nvSpPr>
        <p:spPr/>
        <p:txBody>
          <a:bodyPr/>
          <a:lstStyle/>
          <a:p>
            <a:fld id="{CB0D2D53-BFD1-4544-919A-C1ADA24963E5}" type="slidenum">
              <a:rPr lang="en-GE" smtClean="0"/>
              <a:t>11</a:t>
            </a:fld>
            <a:endParaRPr lang="en-GE"/>
          </a:p>
        </p:txBody>
      </p:sp>
    </p:spTree>
    <p:extLst>
      <p:ext uri="{BB962C8B-B14F-4D97-AF65-F5344CB8AC3E}">
        <p14:creationId xmlns:p14="http://schemas.microsoft.com/office/powerpoint/2010/main" val="377156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BA6A-57FD-CDE6-4413-00FD783350A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E"/>
          </a:p>
        </p:txBody>
      </p:sp>
      <p:sp>
        <p:nvSpPr>
          <p:cNvPr id="3" name="Subtitle 2">
            <a:extLst>
              <a:ext uri="{FF2B5EF4-FFF2-40B4-BE49-F238E27FC236}">
                <a16:creationId xmlns:a16="http://schemas.microsoft.com/office/drawing/2014/main" id="{7A9E1E32-9A7D-5BC2-F017-315B3E75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E"/>
          </a:p>
        </p:txBody>
      </p:sp>
      <p:sp>
        <p:nvSpPr>
          <p:cNvPr id="4" name="Date Placeholder 3">
            <a:extLst>
              <a:ext uri="{FF2B5EF4-FFF2-40B4-BE49-F238E27FC236}">
                <a16:creationId xmlns:a16="http://schemas.microsoft.com/office/drawing/2014/main" id="{2822BD32-D05C-32E1-3F63-287FBA852658}"/>
              </a:ext>
            </a:extLst>
          </p:cNvPr>
          <p:cNvSpPr>
            <a:spLocks noGrp="1"/>
          </p:cNvSpPr>
          <p:nvPr>
            <p:ph type="dt" sz="half" idx="10"/>
          </p:nvPr>
        </p:nvSpPr>
        <p:spPr/>
        <p:txBody>
          <a:bodyPr/>
          <a:lstStyle/>
          <a:p>
            <a:fld id="{FAC4BE39-A7CA-EA49-9914-DF9642827CD1}" type="datetime1">
              <a:rPr lang="en-US" smtClean="0"/>
              <a:t>7/27/2023</a:t>
            </a:fld>
            <a:endParaRPr lang="en-GE"/>
          </a:p>
        </p:txBody>
      </p:sp>
      <p:sp>
        <p:nvSpPr>
          <p:cNvPr id="5" name="Footer Placeholder 4">
            <a:extLst>
              <a:ext uri="{FF2B5EF4-FFF2-40B4-BE49-F238E27FC236}">
                <a16:creationId xmlns:a16="http://schemas.microsoft.com/office/drawing/2014/main" id="{3E9EB227-A8B9-4130-1886-28E946803BEE}"/>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58384FEC-C412-DD72-3F08-DE08E61619BD}"/>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243361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A15C-C74A-794B-D603-26BB62ECC9D0}"/>
              </a:ext>
            </a:extLst>
          </p:cNvPr>
          <p:cNvSpPr>
            <a:spLocks noGrp="1"/>
          </p:cNvSpPr>
          <p:nvPr>
            <p:ph type="title"/>
          </p:nvPr>
        </p:nvSpPr>
        <p:spPr/>
        <p:txBody>
          <a:bodyPr/>
          <a:lstStyle/>
          <a:p>
            <a:r>
              <a:rPr lang="en-GB"/>
              <a:t>Click to edit Master title style</a:t>
            </a:r>
            <a:endParaRPr lang="en-GE"/>
          </a:p>
        </p:txBody>
      </p:sp>
      <p:sp>
        <p:nvSpPr>
          <p:cNvPr id="3" name="Vertical Text Placeholder 2">
            <a:extLst>
              <a:ext uri="{FF2B5EF4-FFF2-40B4-BE49-F238E27FC236}">
                <a16:creationId xmlns:a16="http://schemas.microsoft.com/office/drawing/2014/main" id="{1C4121D6-CEA3-7A2E-2C02-91627DE4A03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Date Placeholder 3">
            <a:extLst>
              <a:ext uri="{FF2B5EF4-FFF2-40B4-BE49-F238E27FC236}">
                <a16:creationId xmlns:a16="http://schemas.microsoft.com/office/drawing/2014/main" id="{AF2CD09D-2A60-9D3D-C3CE-9F0B2991C04C}"/>
              </a:ext>
            </a:extLst>
          </p:cNvPr>
          <p:cNvSpPr>
            <a:spLocks noGrp="1"/>
          </p:cNvSpPr>
          <p:nvPr>
            <p:ph type="dt" sz="half" idx="10"/>
          </p:nvPr>
        </p:nvSpPr>
        <p:spPr/>
        <p:txBody>
          <a:bodyPr/>
          <a:lstStyle/>
          <a:p>
            <a:fld id="{C401D72C-0C20-C541-83D2-435523669661}" type="datetime1">
              <a:rPr lang="en-US" smtClean="0"/>
              <a:t>7/27/2023</a:t>
            </a:fld>
            <a:endParaRPr lang="en-GE"/>
          </a:p>
        </p:txBody>
      </p:sp>
      <p:sp>
        <p:nvSpPr>
          <p:cNvPr id="5" name="Footer Placeholder 4">
            <a:extLst>
              <a:ext uri="{FF2B5EF4-FFF2-40B4-BE49-F238E27FC236}">
                <a16:creationId xmlns:a16="http://schemas.microsoft.com/office/drawing/2014/main" id="{BB3BC93C-8C87-2D47-3C60-BF7D26065DA1}"/>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C2F52D98-1174-431E-8A71-FD6AE3ACB22D}"/>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75293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F56C5-8815-56A9-D308-1839701E659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E"/>
          </a:p>
        </p:txBody>
      </p:sp>
      <p:sp>
        <p:nvSpPr>
          <p:cNvPr id="3" name="Vertical Text Placeholder 2">
            <a:extLst>
              <a:ext uri="{FF2B5EF4-FFF2-40B4-BE49-F238E27FC236}">
                <a16:creationId xmlns:a16="http://schemas.microsoft.com/office/drawing/2014/main" id="{85862477-373A-39E9-78B0-01F1B77EAD9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Date Placeholder 3">
            <a:extLst>
              <a:ext uri="{FF2B5EF4-FFF2-40B4-BE49-F238E27FC236}">
                <a16:creationId xmlns:a16="http://schemas.microsoft.com/office/drawing/2014/main" id="{9E03806E-88D3-5A0E-9A7A-9EDD448412AC}"/>
              </a:ext>
            </a:extLst>
          </p:cNvPr>
          <p:cNvSpPr>
            <a:spLocks noGrp="1"/>
          </p:cNvSpPr>
          <p:nvPr>
            <p:ph type="dt" sz="half" idx="10"/>
          </p:nvPr>
        </p:nvSpPr>
        <p:spPr/>
        <p:txBody>
          <a:bodyPr/>
          <a:lstStyle/>
          <a:p>
            <a:fld id="{2C4864A0-594C-D143-AA7F-B28278D03B4D}" type="datetime1">
              <a:rPr lang="en-US" smtClean="0"/>
              <a:t>7/27/2023</a:t>
            </a:fld>
            <a:endParaRPr lang="en-GE"/>
          </a:p>
        </p:txBody>
      </p:sp>
      <p:sp>
        <p:nvSpPr>
          <p:cNvPr id="5" name="Footer Placeholder 4">
            <a:extLst>
              <a:ext uri="{FF2B5EF4-FFF2-40B4-BE49-F238E27FC236}">
                <a16:creationId xmlns:a16="http://schemas.microsoft.com/office/drawing/2014/main" id="{EB2AED84-F2F1-8F99-F19D-F2F91F42AD01}"/>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12F902BC-A481-6081-6837-EA2EAA1E3FFB}"/>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278108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E120-6AAF-65FD-F5C6-722D261EF383}"/>
              </a:ext>
            </a:extLst>
          </p:cNvPr>
          <p:cNvSpPr>
            <a:spLocks noGrp="1"/>
          </p:cNvSpPr>
          <p:nvPr>
            <p:ph type="title"/>
          </p:nvPr>
        </p:nvSpPr>
        <p:spPr/>
        <p:txBody>
          <a:bodyPr/>
          <a:lstStyle/>
          <a:p>
            <a:r>
              <a:rPr lang="en-GB"/>
              <a:t>Click to edit Master title style</a:t>
            </a:r>
            <a:endParaRPr lang="en-GE"/>
          </a:p>
        </p:txBody>
      </p:sp>
      <p:sp>
        <p:nvSpPr>
          <p:cNvPr id="3" name="Content Placeholder 2">
            <a:extLst>
              <a:ext uri="{FF2B5EF4-FFF2-40B4-BE49-F238E27FC236}">
                <a16:creationId xmlns:a16="http://schemas.microsoft.com/office/drawing/2014/main" id="{505551B7-EB5F-35E7-2281-B3D32BBA03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Date Placeholder 3">
            <a:extLst>
              <a:ext uri="{FF2B5EF4-FFF2-40B4-BE49-F238E27FC236}">
                <a16:creationId xmlns:a16="http://schemas.microsoft.com/office/drawing/2014/main" id="{3A2767E1-B913-675B-B859-A8A5A168FD12}"/>
              </a:ext>
            </a:extLst>
          </p:cNvPr>
          <p:cNvSpPr>
            <a:spLocks noGrp="1"/>
          </p:cNvSpPr>
          <p:nvPr>
            <p:ph type="dt" sz="half" idx="10"/>
          </p:nvPr>
        </p:nvSpPr>
        <p:spPr/>
        <p:txBody>
          <a:bodyPr/>
          <a:lstStyle/>
          <a:p>
            <a:fld id="{DB5086F4-617F-B74E-9412-861E92A04E38}" type="datetime1">
              <a:rPr lang="en-US" smtClean="0"/>
              <a:t>7/27/2023</a:t>
            </a:fld>
            <a:endParaRPr lang="en-GE"/>
          </a:p>
        </p:txBody>
      </p:sp>
      <p:sp>
        <p:nvSpPr>
          <p:cNvPr id="5" name="Footer Placeholder 4">
            <a:extLst>
              <a:ext uri="{FF2B5EF4-FFF2-40B4-BE49-F238E27FC236}">
                <a16:creationId xmlns:a16="http://schemas.microsoft.com/office/drawing/2014/main" id="{DF8F47EC-8205-A13C-A567-DE36EAB831B9}"/>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3265A7B2-438A-6822-EE4F-331D706E266B}"/>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318760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2ADD-ADFA-6E6A-B695-3F2E368413F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E"/>
          </a:p>
        </p:txBody>
      </p:sp>
      <p:sp>
        <p:nvSpPr>
          <p:cNvPr id="3" name="Text Placeholder 2">
            <a:extLst>
              <a:ext uri="{FF2B5EF4-FFF2-40B4-BE49-F238E27FC236}">
                <a16:creationId xmlns:a16="http://schemas.microsoft.com/office/drawing/2014/main" id="{A3C502A6-9A0F-FE48-9533-CCB85E174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E42797B-8322-7629-AFCB-DB9F5EC4D7D1}"/>
              </a:ext>
            </a:extLst>
          </p:cNvPr>
          <p:cNvSpPr>
            <a:spLocks noGrp="1"/>
          </p:cNvSpPr>
          <p:nvPr>
            <p:ph type="dt" sz="half" idx="10"/>
          </p:nvPr>
        </p:nvSpPr>
        <p:spPr/>
        <p:txBody>
          <a:bodyPr/>
          <a:lstStyle/>
          <a:p>
            <a:fld id="{DA6B317A-6977-7347-BA6C-7853EF48CFF3}" type="datetime1">
              <a:rPr lang="en-US" smtClean="0"/>
              <a:t>7/27/2023</a:t>
            </a:fld>
            <a:endParaRPr lang="en-GE"/>
          </a:p>
        </p:txBody>
      </p:sp>
      <p:sp>
        <p:nvSpPr>
          <p:cNvPr id="5" name="Footer Placeholder 4">
            <a:extLst>
              <a:ext uri="{FF2B5EF4-FFF2-40B4-BE49-F238E27FC236}">
                <a16:creationId xmlns:a16="http://schemas.microsoft.com/office/drawing/2014/main" id="{4E30FB9A-043C-6D88-C94E-BDEE315C4DC0}"/>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A5EA6063-A2A2-01AB-1CE5-188E531B328C}"/>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10514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0600-F03D-DA99-986B-71D1D243ED32}"/>
              </a:ext>
            </a:extLst>
          </p:cNvPr>
          <p:cNvSpPr>
            <a:spLocks noGrp="1"/>
          </p:cNvSpPr>
          <p:nvPr>
            <p:ph type="title"/>
          </p:nvPr>
        </p:nvSpPr>
        <p:spPr/>
        <p:txBody>
          <a:bodyPr/>
          <a:lstStyle/>
          <a:p>
            <a:r>
              <a:rPr lang="en-GB"/>
              <a:t>Click to edit Master title style</a:t>
            </a:r>
            <a:endParaRPr lang="en-GE"/>
          </a:p>
        </p:txBody>
      </p:sp>
      <p:sp>
        <p:nvSpPr>
          <p:cNvPr id="3" name="Content Placeholder 2">
            <a:extLst>
              <a:ext uri="{FF2B5EF4-FFF2-40B4-BE49-F238E27FC236}">
                <a16:creationId xmlns:a16="http://schemas.microsoft.com/office/drawing/2014/main" id="{40A230A9-1675-832A-00E2-82043B9A4B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Content Placeholder 3">
            <a:extLst>
              <a:ext uri="{FF2B5EF4-FFF2-40B4-BE49-F238E27FC236}">
                <a16:creationId xmlns:a16="http://schemas.microsoft.com/office/drawing/2014/main" id="{7E3F43E3-8EC2-27BA-F883-29C7A9C8C7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5" name="Date Placeholder 4">
            <a:extLst>
              <a:ext uri="{FF2B5EF4-FFF2-40B4-BE49-F238E27FC236}">
                <a16:creationId xmlns:a16="http://schemas.microsoft.com/office/drawing/2014/main" id="{275B844C-634A-4E69-434F-1D052359B566}"/>
              </a:ext>
            </a:extLst>
          </p:cNvPr>
          <p:cNvSpPr>
            <a:spLocks noGrp="1"/>
          </p:cNvSpPr>
          <p:nvPr>
            <p:ph type="dt" sz="half" idx="10"/>
          </p:nvPr>
        </p:nvSpPr>
        <p:spPr/>
        <p:txBody>
          <a:bodyPr/>
          <a:lstStyle/>
          <a:p>
            <a:fld id="{1A11A462-4494-9A49-9AA8-16F396B6EFD2}" type="datetime1">
              <a:rPr lang="en-US" smtClean="0"/>
              <a:t>7/27/2023</a:t>
            </a:fld>
            <a:endParaRPr lang="en-GE"/>
          </a:p>
        </p:txBody>
      </p:sp>
      <p:sp>
        <p:nvSpPr>
          <p:cNvPr id="6" name="Footer Placeholder 5">
            <a:extLst>
              <a:ext uri="{FF2B5EF4-FFF2-40B4-BE49-F238E27FC236}">
                <a16:creationId xmlns:a16="http://schemas.microsoft.com/office/drawing/2014/main" id="{59914AD7-B277-0C7D-1E0C-8B4DEA59E876}"/>
              </a:ext>
            </a:extLst>
          </p:cNvPr>
          <p:cNvSpPr>
            <a:spLocks noGrp="1"/>
          </p:cNvSpPr>
          <p:nvPr>
            <p:ph type="ftr" sz="quarter" idx="11"/>
          </p:nvPr>
        </p:nvSpPr>
        <p:spPr/>
        <p:txBody>
          <a:bodyPr/>
          <a:lstStyle/>
          <a:p>
            <a:endParaRPr lang="en-GE"/>
          </a:p>
        </p:txBody>
      </p:sp>
      <p:sp>
        <p:nvSpPr>
          <p:cNvPr id="7" name="Slide Number Placeholder 6">
            <a:extLst>
              <a:ext uri="{FF2B5EF4-FFF2-40B4-BE49-F238E27FC236}">
                <a16:creationId xmlns:a16="http://schemas.microsoft.com/office/drawing/2014/main" id="{2E93458E-8F08-D68C-7B2E-A99794B26314}"/>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395727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1544-B2A3-F9C0-1C1F-ABB67E87A92E}"/>
              </a:ext>
            </a:extLst>
          </p:cNvPr>
          <p:cNvSpPr>
            <a:spLocks noGrp="1"/>
          </p:cNvSpPr>
          <p:nvPr>
            <p:ph type="title"/>
          </p:nvPr>
        </p:nvSpPr>
        <p:spPr>
          <a:xfrm>
            <a:off x="839788" y="365125"/>
            <a:ext cx="10515600" cy="1325563"/>
          </a:xfrm>
        </p:spPr>
        <p:txBody>
          <a:bodyPr/>
          <a:lstStyle/>
          <a:p>
            <a:r>
              <a:rPr lang="en-GB"/>
              <a:t>Click to edit Master title style</a:t>
            </a:r>
            <a:endParaRPr lang="en-GE"/>
          </a:p>
        </p:txBody>
      </p:sp>
      <p:sp>
        <p:nvSpPr>
          <p:cNvPr id="3" name="Text Placeholder 2">
            <a:extLst>
              <a:ext uri="{FF2B5EF4-FFF2-40B4-BE49-F238E27FC236}">
                <a16:creationId xmlns:a16="http://schemas.microsoft.com/office/drawing/2014/main" id="{A3675782-6959-7ACC-45EE-1001CE53B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1D6FB6-2AFA-0BE7-3688-44D0D08427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5" name="Text Placeholder 4">
            <a:extLst>
              <a:ext uri="{FF2B5EF4-FFF2-40B4-BE49-F238E27FC236}">
                <a16:creationId xmlns:a16="http://schemas.microsoft.com/office/drawing/2014/main" id="{CA853DA7-E9A8-0347-F670-885E5F70F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72F0AE-2EB1-4122-C5B6-C9782987DA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7" name="Date Placeholder 6">
            <a:extLst>
              <a:ext uri="{FF2B5EF4-FFF2-40B4-BE49-F238E27FC236}">
                <a16:creationId xmlns:a16="http://schemas.microsoft.com/office/drawing/2014/main" id="{F547AD3A-ED9F-825B-9034-246551DEC0E6}"/>
              </a:ext>
            </a:extLst>
          </p:cNvPr>
          <p:cNvSpPr>
            <a:spLocks noGrp="1"/>
          </p:cNvSpPr>
          <p:nvPr>
            <p:ph type="dt" sz="half" idx="10"/>
          </p:nvPr>
        </p:nvSpPr>
        <p:spPr/>
        <p:txBody>
          <a:bodyPr/>
          <a:lstStyle/>
          <a:p>
            <a:fld id="{AFA73322-0D7A-A745-A514-3D6BC7F974AF}" type="datetime1">
              <a:rPr lang="en-US" smtClean="0"/>
              <a:t>7/27/2023</a:t>
            </a:fld>
            <a:endParaRPr lang="en-GE"/>
          </a:p>
        </p:txBody>
      </p:sp>
      <p:sp>
        <p:nvSpPr>
          <p:cNvPr id="8" name="Footer Placeholder 7">
            <a:extLst>
              <a:ext uri="{FF2B5EF4-FFF2-40B4-BE49-F238E27FC236}">
                <a16:creationId xmlns:a16="http://schemas.microsoft.com/office/drawing/2014/main" id="{81142ACE-3D0A-F2BE-2DB1-4CB922272651}"/>
              </a:ext>
            </a:extLst>
          </p:cNvPr>
          <p:cNvSpPr>
            <a:spLocks noGrp="1"/>
          </p:cNvSpPr>
          <p:nvPr>
            <p:ph type="ftr" sz="quarter" idx="11"/>
          </p:nvPr>
        </p:nvSpPr>
        <p:spPr/>
        <p:txBody>
          <a:bodyPr/>
          <a:lstStyle/>
          <a:p>
            <a:endParaRPr lang="en-GE"/>
          </a:p>
        </p:txBody>
      </p:sp>
      <p:sp>
        <p:nvSpPr>
          <p:cNvPr id="9" name="Slide Number Placeholder 8">
            <a:extLst>
              <a:ext uri="{FF2B5EF4-FFF2-40B4-BE49-F238E27FC236}">
                <a16:creationId xmlns:a16="http://schemas.microsoft.com/office/drawing/2014/main" id="{FA1E1AF7-2142-6EF8-51C5-60355C25B7DA}"/>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125217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D43B-C7D4-A2FB-B69A-903F3EE096E7}"/>
              </a:ext>
            </a:extLst>
          </p:cNvPr>
          <p:cNvSpPr>
            <a:spLocks noGrp="1"/>
          </p:cNvSpPr>
          <p:nvPr>
            <p:ph type="title"/>
          </p:nvPr>
        </p:nvSpPr>
        <p:spPr/>
        <p:txBody>
          <a:bodyPr/>
          <a:lstStyle/>
          <a:p>
            <a:r>
              <a:rPr lang="en-GB"/>
              <a:t>Click to edit Master title style</a:t>
            </a:r>
            <a:endParaRPr lang="en-GE"/>
          </a:p>
        </p:txBody>
      </p:sp>
      <p:sp>
        <p:nvSpPr>
          <p:cNvPr id="3" name="Date Placeholder 2">
            <a:extLst>
              <a:ext uri="{FF2B5EF4-FFF2-40B4-BE49-F238E27FC236}">
                <a16:creationId xmlns:a16="http://schemas.microsoft.com/office/drawing/2014/main" id="{3A5252CE-E4AC-D447-E513-79AF3C83AB65}"/>
              </a:ext>
            </a:extLst>
          </p:cNvPr>
          <p:cNvSpPr>
            <a:spLocks noGrp="1"/>
          </p:cNvSpPr>
          <p:nvPr>
            <p:ph type="dt" sz="half" idx="10"/>
          </p:nvPr>
        </p:nvSpPr>
        <p:spPr/>
        <p:txBody>
          <a:bodyPr/>
          <a:lstStyle/>
          <a:p>
            <a:fld id="{6B900FA6-CA07-504C-A251-5ED0351D7387}" type="datetime1">
              <a:rPr lang="en-US" smtClean="0"/>
              <a:t>7/27/2023</a:t>
            </a:fld>
            <a:endParaRPr lang="en-GE"/>
          </a:p>
        </p:txBody>
      </p:sp>
      <p:sp>
        <p:nvSpPr>
          <p:cNvPr id="4" name="Footer Placeholder 3">
            <a:extLst>
              <a:ext uri="{FF2B5EF4-FFF2-40B4-BE49-F238E27FC236}">
                <a16:creationId xmlns:a16="http://schemas.microsoft.com/office/drawing/2014/main" id="{C8CE41FD-C727-E846-1076-D9E2B0AED534}"/>
              </a:ext>
            </a:extLst>
          </p:cNvPr>
          <p:cNvSpPr>
            <a:spLocks noGrp="1"/>
          </p:cNvSpPr>
          <p:nvPr>
            <p:ph type="ftr" sz="quarter" idx="11"/>
          </p:nvPr>
        </p:nvSpPr>
        <p:spPr/>
        <p:txBody>
          <a:bodyPr/>
          <a:lstStyle/>
          <a:p>
            <a:endParaRPr lang="en-GE"/>
          </a:p>
        </p:txBody>
      </p:sp>
      <p:sp>
        <p:nvSpPr>
          <p:cNvPr id="5" name="Slide Number Placeholder 4">
            <a:extLst>
              <a:ext uri="{FF2B5EF4-FFF2-40B4-BE49-F238E27FC236}">
                <a16:creationId xmlns:a16="http://schemas.microsoft.com/office/drawing/2014/main" id="{2D742D67-5F34-43A5-2060-F42148E1085D}"/>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24414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2811E-C6D1-D5FC-AFF4-A577B9910735}"/>
              </a:ext>
            </a:extLst>
          </p:cNvPr>
          <p:cNvSpPr>
            <a:spLocks noGrp="1"/>
          </p:cNvSpPr>
          <p:nvPr>
            <p:ph type="dt" sz="half" idx="10"/>
          </p:nvPr>
        </p:nvSpPr>
        <p:spPr/>
        <p:txBody>
          <a:bodyPr/>
          <a:lstStyle/>
          <a:p>
            <a:fld id="{401336CA-7543-2C43-8E32-CBCB036D60D5}" type="datetime1">
              <a:rPr lang="en-US" smtClean="0"/>
              <a:t>7/27/2023</a:t>
            </a:fld>
            <a:endParaRPr lang="en-GE"/>
          </a:p>
        </p:txBody>
      </p:sp>
      <p:sp>
        <p:nvSpPr>
          <p:cNvPr id="3" name="Footer Placeholder 2">
            <a:extLst>
              <a:ext uri="{FF2B5EF4-FFF2-40B4-BE49-F238E27FC236}">
                <a16:creationId xmlns:a16="http://schemas.microsoft.com/office/drawing/2014/main" id="{6E0BFF91-EAC9-9C0F-DDD4-6E51A20FB1F7}"/>
              </a:ext>
            </a:extLst>
          </p:cNvPr>
          <p:cNvSpPr>
            <a:spLocks noGrp="1"/>
          </p:cNvSpPr>
          <p:nvPr>
            <p:ph type="ftr" sz="quarter" idx="11"/>
          </p:nvPr>
        </p:nvSpPr>
        <p:spPr/>
        <p:txBody>
          <a:bodyPr/>
          <a:lstStyle/>
          <a:p>
            <a:endParaRPr lang="en-GE"/>
          </a:p>
        </p:txBody>
      </p:sp>
      <p:sp>
        <p:nvSpPr>
          <p:cNvPr id="4" name="Slide Number Placeholder 3">
            <a:extLst>
              <a:ext uri="{FF2B5EF4-FFF2-40B4-BE49-F238E27FC236}">
                <a16:creationId xmlns:a16="http://schemas.microsoft.com/office/drawing/2014/main" id="{189FCAC7-B490-B090-3A9A-637A7100E3CD}"/>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34283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E449-6801-23C3-35A6-6C73401DDD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E"/>
          </a:p>
        </p:txBody>
      </p:sp>
      <p:sp>
        <p:nvSpPr>
          <p:cNvPr id="3" name="Content Placeholder 2">
            <a:extLst>
              <a:ext uri="{FF2B5EF4-FFF2-40B4-BE49-F238E27FC236}">
                <a16:creationId xmlns:a16="http://schemas.microsoft.com/office/drawing/2014/main" id="{0893A43F-FF28-66AD-A754-6AF68BCCC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Text Placeholder 3">
            <a:extLst>
              <a:ext uri="{FF2B5EF4-FFF2-40B4-BE49-F238E27FC236}">
                <a16:creationId xmlns:a16="http://schemas.microsoft.com/office/drawing/2014/main" id="{AED926DB-9B8C-2AE5-9AC2-4E6ACA77F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CB0F38-4E0C-EA2B-D5E3-FF6762DB26A5}"/>
              </a:ext>
            </a:extLst>
          </p:cNvPr>
          <p:cNvSpPr>
            <a:spLocks noGrp="1"/>
          </p:cNvSpPr>
          <p:nvPr>
            <p:ph type="dt" sz="half" idx="10"/>
          </p:nvPr>
        </p:nvSpPr>
        <p:spPr/>
        <p:txBody>
          <a:bodyPr/>
          <a:lstStyle/>
          <a:p>
            <a:fld id="{0F863DB5-EC82-DD4F-A108-5C43223371A9}" type="datetime1">
              <a:rPr lang="en-US" smtClean="0"/>
              <a:t>7/27/2023</a:t>
            </a:fld>
            <a:endParaRPr lang="en-GE"/>
          </a:p>
        </p:txBody>
      </p:sp>
      <p:sp>
        <p:nvSpPr>
          <p:cNvPr id="6" name="Footer Placeholder 5">
            <a:extLst>
              <a:ext uri="{FF2B5EF4-FFF2-40B4-BE49-F238E27FC236}">
                <a16:creationId xmlns:a16="http://schemas.microsoft.com/office/drawing/2014/main" id="{0BA72B27-5316-670C-3714-4C2E8DC10780}"/>
              </a:ext>
            </a:extLst>
          </p:cNvPr>
          <p:cNvSpPr>
            <a:spLocks noGrp="1"/>
          </p:cNvSpPr>
          <p:nvPr>
            <p:ph type="ftr" sz="quarter" idx="11"/>
          </p:nvPr>
        </p:nvSpPr>
        <p:spPr/>
        <p:txBody>
          <a:bodyPr/>
          <a:lstStyle/>
          <a:p>
            <a:endParaRPr lang="en-GE"/>
          </a:p>
        </p:txBody>
      </p:sp>
      <p:sp>
        <p:nvSpPr>
          <p:cNvPr id="7" name="Slide Number Placeholder 6">
            <a:extLst>
              <a:ext uri="{FF2B5EF4-FFF2-40B4-BE49-F238E27FC236}">
                <a16:creationId xmlns:a16="http://schemas.microsoft.com/office/drawing/2014/main" id="{EC8A2CC0-46A6-24EE-97EE-6ABF9BD50037}"/>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171096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A117-7B94-F9C0-B949-B5B3809E0C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E"/>
          </a:p>
        </p:txBody>
      </p:sp>
      <p:sp>
        <p:nvSpPr>
          <p:cNvPr id="3" name="Picture Placeholder 2">
            <a:extLst>
              <a:ext uri="{FF2B5EF4-FFF2-40B4-BE49-F238E27FC236}">
                <a16:creationId xmlns:a16="http://schemas.microsoft.com/office/drawing/2014/main" id="{049ABC68-E292-F34A-677B-6678388B2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E"/>
          </a:p>
        </p:txBody>
      </p:sp>
      <p:sp>
        <p:nvSpPr>
          <p:cNvPr id="4" name="Text Placeholder 3">
            <a:extLst>
              <a:ext uri="{FF2B5EF4-FFF2-40B4-BE49-F238E27FC236}">
                <a16:creationId xmlns:a16="http://schemas.microsoft.com/office/drawing/2014/main" id="{599DC088-CA3F-0A70-2660-5F235E6DA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FB957E-5FD1-21EC-B589-729AAEE0547E}"/>
              </a:ext>
            </a:extLst>
          </p:cNvPr>
          <p:cNvSpPr>
            <a:spLocks noGrp="1"/>
          </p:cNvSpPr>
          <p:nvPr>
            <p:ph type="dt" sz="half" idx="10"/>
          </p:nvPr>
        </p:nvSpPr>
        <p:spPr/>
        <p:txBody>
          <a:bodyPr/>
          <a:lstStyle/>
          <a:p>
            <a:fld id="{E919D447-923D-C947-A91B-D3F8737351C1}" type="datetime1">
              <a:rPr lang="en-US" smtClean="0"/>
              <a:t>7/27/2023</a:t>
            </a:fld>
            <a:endParaRPr lang="en-GE"/>
          </a:p>
        </p:txBody>
      </p:sp>
      <p:sp>
        <p:nvSpPr>
          <p:cNvPr id="6" name="Footer Placeholder 5">
            <a:extLst>
              <a:ext uri="{FF2B5EF4-FFF2-40B4-BE49-F238E27FC236}">
                <a16:creationId xmlns:a16="http://schemas.microsoft.com/office/drawing/2014/main" id="{BE1A434A-8CB8-A2CA-9282-FEF9BA97503A}"/>
              </a:ext>
            </a:extLst>
          </p:cNvPr>
          <p:cNvSpPr>
            <a:spLocks noGrp="1"/>
          </p:cNvSpPr>
          <p:nvPr>
            <p:ph type="ftr" sz="quarter" idx="11"/>
          </p:nvPr>
        </p:nvSpPr>
        <p:spPr/>
        <p:txBody>
          <a:bodyPr/>
          <a:lstStyle/>
          <a:p>
            <a:endParaRPr lang="en-GE"/>
          </a:p>
        </p:txBody>
      </p:sp>
      <p:sp>
        <p:nvSpPr>
          <p:cNvPr id="7" name="Slide Number Placeholder 6">
            <a:extLst>
              <a:ext uri="{FF2B5EF4-FFF2-40B4-BE49-F238E27FC236}">
                <a16:creationId xmlns:a16="http://schemas.microsoft.com/office/drawing/2014/main" id="{FECE8818-D1A0-ED9F-77A3-EBD23C164C74}"/>
              </a:ext>
            </a:extLst>
          </p:cNvPr>
          <p:cNvSpPr>
            <a:spLocks noGrp="1"/>
          </p:cNvSpPr>
          <p:nvPr>
            <p:ph type="sldNum" sz="quarter" idx="12"/>
          </p:nvPr>
        </p:nvSpPr>
        <p:spPr/>
        <p:txBody>
          <a:bodyPr/>
          <a:lstStyle/>
          <a:p>
            <a:fld id="{B059335D-848A-6A47-B05D-47BEB2D64054}" type="slidenum">
              <a:rPr lang="en-GE" smtClean="0"/>
              <a:t>‹#›</a:t>
            </a:fld>
            <a:endParaRPr lang="en-GE"/>
          </a:p>
        </p:txBody>
      </p:sp>
    </p:spTree>
    <p:extLst>
      <p:ext uri="{BB962C8B-B14F-4D97-AF65-F5344CB8AC3E}">
        <p14:creationId xmlns:p14="http://schemas.microsoft.com/office/powerpoint/2010/main" val="146519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2BDE5-2CA3-C62B-D401-600C4730D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E"/>
          </a:p>
        </p:txBody>
      </p:sp>
      <p:sp>
        <p:nvSpPr>
          <p:cNvPr id="3" name="Text Placeholder 2">
            <a:extLst>
              <a:ext uri="{FF2B5EF4-FFF2-40B4-BE49-F238E27FC236}">
                <a16:creationId xmlns:a16="http://schemas.microsoft.com/office/drawing/2014/main" id="{85DCF148-E1A4-FFE8-0FB9-492F415AC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Date Placeholder 3">
            <a:extLst>
              <a:ext uri="{FF2B5EF4-FFF2-40B4-BE49-F238E27FC236}">
                <a16:creationId xmlns:a16="http://schemas.microsoft.com/office/drawing/2014/main" id="{13207794-C7EA-8186-3C2A-411EAFFE0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12DC4-395A-D24E-81C4-FA02CC894407}" type="datetime1">
              <a:rPr lang="en-US" smtClean="0"/>
              <a:t>7/27/2023</a:t>
            </a:fld>
            <a:endParaRPr lang="en-GE"/>
          </a:p>
        </p:txBody>
      </p:sp>
      <p:sp>
        <p:nvSpPr>
          <p:cNvPr id="5" name="Footer Placeholder 4">
            <a:extLst>
              <a:ext uri="{FF2B5EF4-FFF2-40B4-BE49-F238E27FC236}">
                <a16:creationId xmlns:a16="http://schemas.microsoft.com/office/drawing/2014/main" id="{260B7DC2-A995-C533-B4D9-CB71003A7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E"/>
          </a:p>
        </p:txBody>
      </p:sp>
      <p:sp>
        <p:nvSpPr>
          <p:cNvPr id="6" name="Slide Number Placeholder 5">
            <a:extLst>
              <a:ext uri="{FF2B5EF4-FFF2-40B4-BE49-F238E27FC236}">
                <a16:creationId xmlns:a16="http://schemas.microsoft.com/office/drawing/2014/main" id="{B1646D2A-D663-BFC7-0BCE-518477960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9335D-848A-6A47-B05D-47BEB2D64054}" type="slidenum">
              <a:rPr lang="en-GE" smtClean="0"/>
              <a:t>‹#›</a:t>
            </a:fld>
            <a:endParaRPr lang="en-GE"/>
          </a:p>
        </p:txBody>
      </p:sp>
    </p:spTree>
    <p:extLst>
      <p:ext uri="{BB962C8B-B14F-4D97-AF65-F5344CB8AC3E}">
        <p14:creationId xmlns:p14="http://schemas.microsoft.com/office/powerpoint/2010/main" val="3700236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evanGetia/Project-1"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1</a:t>
            </a:fld>
            <a:endParaRPr lang="en-GE"/>
          </a:p>
        </p:txBody>
      </p:sp>
      <p:sp>
        <p:nvSpPr>
          <p:cNvPr id="9" name="TextBox 8">
            <a:extLst>
              <a:ext uri="{FF2B5EF4-FFF2-40B4-BE49-F238E27FC236}">
                <a16:creationId xmlns:a16="http://schemas.microsoft.com/office/drawing/2014/main" id="{A703A0DB-7097-CCB2-B6C4-5AE4A6080A77}"/>
              </a:ext>
            </a:extLst>
          </p:cNvPr>
          <p:cNvSpPr txBox="1"/>
          <p:nvPr/>
        </p:nvSpPr>
        <p:spPr>
          <a:xfrm>
            <a:off x="539286" y="788196"/>
            <a:ext cx="11440440" cy="954107"/>
          </a:xfrm>
          <a:prstGeom prst="rect">
            <a:avLst/>
          </a:prstGeom>
          <a:noFill/>
        </p:spPr>
        <p:txBody>
          <a:bodyPr wrap="none" rtlCol="0">
            <a:spAutoFit/>
          </a:bodyPr>
          <a:lstStyle/>
          <a:p>
            <a:r>
              <a:rPr lang="en-US" sz="2800" dirty="0"/>
              <a:t>                                         Historical analysis of stocks, </a:t>
            </a:r>
          </a:p>
          <a:p>
            <a:r>
              <a:rPr lang="en-US" sz="2800" dirty="0"/>
              <a:t>    to evaluate growth, fluctuation, risk, and potential future performance.</a:t>
            </a:r>
            <a:r>
              <a:rPr lang="en-GE" sz="2800" dirty="0"/>
              <a:t>       </a:t>
            </a:r>
          </a:p>
        </p:txBody>
      </p:sp>
      <p:sp>
        <p:nvSpPr>
          <p:cNvPr id="11" name="TextBox 10">
            <a:extLst>
              <a:ext uri="{FF2B5EF4-FFF2-40B4-BE49-F238E27FC236}">
                <a16:creationId xmlns:a16="http://schemas.microsoft.com/office/drawing/2014/main" id="{E556ABCD-1821-64D9-3278-83625F420EB8}"/>
              </a:ext>
            </a:extLst>
          </p:cNvPr>
          <p:cNvSpPr txBox="1"/>
          <p:nvPr/>
        </p:nvSpPr>
        <p:spPr>
          <a:xfrm>
            <a:off x="407773" y="5115697"/>
            <a:ext cx="2391873" cy="1200329"/>
          </a:xfrm>
          <a:prstGeom prst="rect">
            <a:avLst/>
          </a:prstGeom>
          <a:noFill/>
        </p:spPr>
        <p:txBody>
          <a:bodyPr wrap="none" rtlCol="0">
            <a:spAutoFit/>
          </a:bodyPr>
          <a:lstStyle/>
          <a:p>
            <a:r>
              <a:rPr lang="en-GE" i="1" dirty="0"/>
              <a:t>Authors</a:t>
            </a:r>
            <a:r>
              <a:rPr lang="en-GE" b="1" dirty="0"/>
              <a:t>: Cesar Zea,</a:t>
            </a:r>
            <a:br>
              <a:rPr lang="en-GE" b="1" dirty="0"/>
            </a:br>
            <a:r>
              <a:rPr lang="en-GE" b="1" dirty="0"/>
              <a:t>                 Xingjia Wang,</a:t>
            </a:r>
          </a:p>
          <a:p>
            <a:r>
              <a:rPr lang="en-GE" b="1" dirty="0"/>
              <a:t>                 Angelo,</a:t>
            </a:r>
          </a:p>
          <a:p>
            <a:r>
              <a:rPr lang="en-GE" b="1" dirty="0"/>
              <a:t>                 Levan Getia</a:t>
            </a:r>
          </a:p>
        </p:txBody>
      </p:sp>
      <p:pic>
        <p:nvPicPr>
          <p:cNvPr id="3" name="Picture 2">
            <a:extLst>
              <a:ext uri="{FF2B5EF4-FFF2-40B4-BE49-F238E27FC236}">
                <a16:creationId xmlns:a16="http://schemas.microsoft.com/office/drawing/2014/main" id="{737A5C7B-2B87-C025-C0EA-F6CA38AAD7ED}"/>
              </a:ext>
            </a:extLst>
          </p:cNvPr>
          <p:cNvPicPr>
            <a:picLocks noChangeAspect="1"/>
          </p:cNvPicPr>
          <p:nvPr/>
        </p:nvPicPr>
        <p:blipFill>
          <a:blip r:embed="rId3"/>
          <a:stretch>
            <a:fillRect/>
          </a:stretch>
        </p:blipFill>
        <p:spPr>
          <a:xfrm>
            <a:off x="4865815" y="2197100"/>
            <a:ext cx="2460369" cy="2642617"/>
          </a:xfrm>
          <a:prstGeom prst="rect">
            <a:avLst/>
          </a:prstGeom>
        </p:spPr>
      </p:pic>
      <p:sp>
        <p:nvSpPr>
          <p:cNvPr id="4" name="TextBox 3">
            <a:extLst>
              <a:ext uri="{FF2B5EF4-FFF2-40B4-BE49-F238E27FC236}">
                <a16:creationId xmlns:a16="http://schemas.microsoft.com/office/drawing/2014/main" id="{7C6A1815-4492-E87C-B419-1B99B9F348C8}"/>
              </a:ext>
            </a:extLst>
          </p:cNvPr>
          <p:cNvSpPr txBox="1"/>
          <p:nvPr/>
        </p:nvSpPr>
        <p:spPr>
          <a:xfrm>
            <a:off x="9402417" y="5168348"/>
            <a:ext cx="1058303" cy="369332"/>
          </a:xfrm>
          <a:prstGeom prst="rect">
            <a:avLst/>
          </a:prstGeom>
          <a:noFill/>
        </p:spPr>
        <p:txBody>
          <a:bodyPr wrap="none" rtlCol="0">
            <a:spAutoFit/>
          </a:bodyPr>
          <a:lstStyle/>
          <a:p>
            <a:r>
              <a:rPr lang="en-GE" dirty="0"/>
              <a:t>July 2023</a:t>
            </a:r>
          </a:p>
        </p:txBody>
      </p:sp>
    </p:spTree>
    <p:extLst>
      <p:ext uri="{BB962C8B-B14F-4D97-AF65-F5344CB8AC3E}">
        <p14:creationId xmlns:p14="http://schemas.microsoft.com/office/powerpoint/2010/main" val="306878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10</a:t>
            </a:fld>
            <a:endParaRPr lang="en-GE" dirty="0"/>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0" y="365237"/>
            <a:ext cx="4730847" cy="523220"/>
          </a:xfrm>
          <a:prstGeom prst="rect">
            <a:avLst/>
          </a:prstGeom>
          <a:noFill/>
        </p:spPr>
        <p:txBody>
          <a:bodyPr wrap="none" rtlCol="0">
            <a:spAutoFit/>
          </a:bodyPr>
          <a:lstStyle/>
          <a:p>
            <a:r>
              <a:rPr lang="en-US" sz="2800" dirty="0"/>
              <a:t>GitHub Repository and Readme</a:t>
            </a:r>
            <a:endParaRPr lang="en-GE" sz="2800" dirty="0"/>
          </a:p>
        </p:txBody>
      </p:sp>
      <p:pic>
        <p:nvPicPr>
          <p:cNvPr id="3" name="Picture 2">
            <a:extLst>
              <a:ext uri="{FF2B5EF4-FFF2-40B4-BE49-F238E27FC236}">
                <a16:creationId xmlns:a16="http://schemas.microsoft.com/office/drawing/2014/main" id="{446D123D-CED7-4A69-7C76-DC3E01A4BB65}"/>
              </a:ext>
            </a:extLst>
          </p:cNvPr>
          <p:cNvPicPr>
            <a:picLocks noChangeAspect="1"/>
          </p:cNvPicPr>
          <p:nvPr/>
        </p:nvPicPr>
        <p:blipFill>
          <a:blip r:embed="rId2"/>
          <a:stretch>
            <a:fillRect/>
          </a:stretch>
        </p:blipFill>
        <p:spPr>
          <a:xfrm>
            <a:off x="-12357" y="1291605"/>
            <a:ext cx="6286266" cy="3254067"/>
          </a:xfrm>
          <a:prstGeom prst="rect">
            <a:avLst/>
          </a:prstGeom>
        </p:spPr>
      </p:pic>
      <p:sp>
        <p:nvSpPr>
          <p:cNvPr id="5" name="TextBox 4">
            <a:extLst>
              <a:ext uri="{FF2B5EF4-FFF2-40B4-BE49-F238E27FC236}">
                <a16:creationId xmlns:a16="http://schemas.microsoft.com/office/drawing/2014/main" id="{47FBA3F4-F6DA-5712-1E09-F44FDEA759BC}"/>
              </a:ext>
            </a:extLst>
          </p:cNvPr>
          <p:cNvSpPr txBox="1"/>
          <p:nvPr/>
        </p:nvSpPr>
        <p:spPr>
          <a:xfrm>
            <a:off x="6286266" y="1212092"/>
            <a:ext cx="5619984" cy="1754326"/>
          </a:xfrm>
          <a:prstGeom prst="rect">
            <a:avLst/>
          </a:prstGeom>
          <a:noFill/>
        </p:spPr>
        <p:txBody>
          <a:bodyPr wrap="square" rtlCol="0">
            <a:spAutoFit/>
          </a:bodyPr>
          <a:lstStyle/>
          <a:p>
            <a:r>
              <a:rPr lang="en-US" dirty="0"/>
              <a:t>This is a screenshot of the GitHub repository for the project. The repository is public and easily accessible. Just clone it to your local machine, and it will be ready to run. The project comes with its own set of historical data; however, the 'Stocks' directory can be easily modified with other .csv format files that will fit the needs of a user.</a:t>
            </a:r>
            <a:endParaRPr lang="en-GE" dirty="0"/>
          </a:p>
        </p:txBody>
      </p:sp>
      <p:sp>
        <p:nvSpPr>
          <p:cNvPr id="7" name="TextBox 6">
            <a:extLst>
              <a:ext uri="{FF2B5EF4-FFF2-40B4-BE49-F238E27FC236}">
                <a16:creationId xmlns:a16="http://schemas.microsoft.com/office/drawing/2014/main" id="{40C28E76-8833-CCF5-0650-162FA0B4D11E}"/>
              </a:ext>
            </a:extLst>
          </p:cNvPr>
          <p:cNvSpPr txBox="1"/>
          <p:nvPr/>
        </p:nvSpPr>
        <p:spPr>
          <a:xfrm>
            <a:off x="129208" y="4790660"/>
            <a:ext cx="5198667" cy="646331"/>
          </a:xfrm>
          <a:prstGeom prst="rect">
            <a:avLst/>
          </a:prstGeom>
          <a:noFill/>
        </p:spPr>
        <p:txBody>
          <a:bodyPr wrap="none" rtlCol="0">
            <a:spAutoFit/>
          </a:bodyPr>
          <a:lstStyle/>
          <a:p>
            <a:r>
              <a:rPr lang="en-GE" b="1" dirty="0"/>
              <a:t>GitHub link</a:t>
            </a:r>
            <a:r>
              <a:rPr lang="en-GE" dirty="0"/>
              <a:t>: </a:t>
            </a:r>
            <a:r>
              <a:rPr lang="en-GB" dirty="0">
                <a:hlinkClick r:id="rId3"/>
              </a:rPr>
              <a:t>https://github.com/LevanGetia/Project-1</a:t>
            </a:r>
            <a:endParaRPr lang="en-GB" dirty="0"/>
          </a:p>
          <a:p>
            <a:endParaRPr lang="en-GE" dirty="0"/>
          </a:p>
        </p:txBody>
      </p:sp>
      <p:sp>
        <p:nvSpPr>
          <p:cNvPr id="9" name="TextBox 8">
            <a:extLst>
              <a:ext uri="{FF2B5EF4-FFF2-40B4-BE49-F238E27FC236}">
                <a16:creationId xmlns:a16="http://schemas.microsoft.com/office/drawing/2014/main" id="{4DD47C92-128F-5FD7-70FB-236714E9D652}"/>
              </a:ext>
            </a:extLst>
          </p:cNvPr>
          <p:cNvSpPr txBox="1"/>
          <p:nvPr/>
        </p:nvSpPr>
        <p:spPr>
          <a:xfrm>
            <a:off x="6341165" y="3389243"/>
            <a:ext cx="5565085" cy="2585323"/>
          </a:xfrm>
          <a:prstGeom prst="rect">
            <a:avLst/>
          </a:prstGeom>
          <a:noFill/>
        </p:spPr>
        <p:txBody>
          <a:bodyPr wrap="square" rtlCol="0">
            <a:spAutoFit/>
          </a:bodyPr>
          <a:lstStyle/>
          <a:p>
            <a:r>
              <a:rPr lang="en-GE" b="1" dirty="0"/>
              <a:t>Repo explanation</a:t>
            </a:r>
            <a:r>
              <a:rPr lang="en-GE" dirty="0"/>
              <a:t>: </a:t>
            </a:r>
            <a:endParaRPr lang="en-CA" dirty="0"/>
          </a:p>
          <a:p>
            <a:pPr marL="285750" indent="-285750">
              <a:buFont typeface="Arial" panose="020B0604020202020204" pitchFamily="34" charset="0"/>
              <a:buChar char="•"/>
            </a:pPr>
            <a:r>
              <a:rPr lang="en-US" dirty="0"/>
              <a:t>The actual code file is in a </a:t>
            </a:r>
            <a:r>
              <a:rPr lang="en-US" dirty="0" err="1"/>
              <a:t>Jupyter</a:t>
            </a:r>
            <a:r>
              <a:rPr lang="en-US" dirty="0"/>
              <a:t> Notebook file called Project_1.ipynb.</a:t>
            </a:r>
          </a:p>
          <a:p>
            <a:pPr marL="285750" indent="-285750">
              <a:buFont typeface="Arial" panose="020B0604020202020204" pitchFamily="34" charset="0"/>
              <a:buChar char="•"/>
            </a:pPr>
            <a:r>
              <a:rPr lang="en-US" dirty="0"/>
              <a:t>The 'Stocks' directory contains .csv formatted data files.</a:t>
            </a:r>
            <a:endParaRPr lang="en-GE" dirty="0"/>
          </a:p>
          <a:p>
            <a:pPr marL="285750" indent="-285750">
              <a:buFont typeface="Arial" panose="020B0604020202020204" pitchFamily="34" charset="0"/>
              <a:buChar char="•"/>
            </a:pPr>
            <a:r>
              <a:rPr lang="en-US" dirty="0"/>
              <a:t>Project1 - stocks analysis PPT - is the file for these slides.</a:t>
            </a:r>
            <a:endParaRPr lang="en-GE" dirty="0"/>
          </a:p>
          <a:p>
            <a:pPr marL="285750" indent="-285750">
              <a:buFont typeface="Arial" panose="020B0604020202020204" pitchFamily="34" charset="0"/>
              <a:buChar char="•"/>
            </a:pPr>
            <a:r>
              <a:rPr lang="en-US" dirty="0"/>
              <a:t>The Readme file provides a brief overview of what is done by this project/code.</a:t>
            </a:r>
            <a:endParaRPr lang="en-GE" dirty="0"/>
          </a:p>
        </p:txBody>
      </p:sp>
    </p:spTree>
    <p:extLst>
      <p:ext uri="{BB962C8B-B14F-4D97-AF65-F5344CB8AC3E}">
        <p14:creationId xmlns:p14="http://schemas.microsoft.com/office/powerpoint/2010/main" val="299269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11</a:t>
            </a:fld>
            <a:endParaRPr lang="en-GE" dirty="0"/>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295275" y="365237"/>
            <a:ext cx="1807482" cy="523220"/>
          </a:xfrm>
          <a:prstGeom prst="rect">
            <a:avLst/>
          </a:prstGeom>
          <a:noFill/>
        </p:spPr>
        <p:txBody>
          <a:bodyPr wrap="none" rtlCol="0">
            <a:spAutoFit/>
          </a:bodyPr>
          <a:lstStyle/>
          <a:p>
            <a:r>
              <a:rPr lang="en-US" sz="2800" dirty="0"/>
              <a:t>Thank you!</a:t>
            </a:r>
            <a:endParaRPr lang="en-GE" sz="2800" dirty="0"/>
          </a:p>
        </p:txBody>
      </p:sp>
      <p:sp>
        <p:nvSpPr>
          <p:cNvPr id="2" name="TextBox 1">
            <a:extLst>
              <a:ext uri="{FF2B5EF4-FFF2-40B4-BE49-F238E27FC236}">
                <a16:creationId xmlns:a16="http://schemas.microsoft.com/office/drawing/2014/main" id="{E3536A61-5CDF-1CE4-CA3D-FC354A2FD5A9}"/>
              </a:ext>
            </a:extLst>
          </p:cNvPr>
          <p:cNvSpPr txBox="1"/>
          <p:nvPr/>
        </p:nvSpPr>
        <p:spPr>
          <a:xfrm>
            <a:off x="2176859" y="2087217"/>
            <a:ext cx="7384714" cy="1938992"/>
          </a:xfrm>
          <a:prstGeom prst="rect">
            <a:avLst/>
          </a:prstGeom>
          <a:noFill/>
        </p:spPr>
        <p:txBody>
          <a:bodyPr wrap="none" rtlCol="0">
            <a:spAutoFit/>
          </a:bodyPr>
          <a:lstStyle/>
          <a:p>
            <a:r>
              <a:rPr lang="en-GE" sz="2400" dirty="0"/>
              <a:t>                        Cesar, Irene, Angelo and Levan </a:t>
            </a:r>
          </a:p>
          <a:p>
            <a:endParaRPr lang="en-GE" sz="2400" dirty="0"/>
          </a:p>
          <a:p>
            <a:endParaRPr lang="en-GE" sz="2400" dirty="0"/>
          </a:p>
          <a:p>
            <a:endParaRPr lang="en-GE" sz="2400" dirty="0"/>
          </a:p>
          <a:p>
            <a:r>
              <a:rPr lang="en-GE" sz="2400" dirty="0"/>
              <a:t>Thank you for you interest in this project and your time </a:t>
            </a:r>
            <a:r>
              <a:rPr lang="en-GE" sz="2400" dirty="0">
                <a:sym typeface="Wingdings" pitchFamily="2" charset="2"/>
              </a:rPr>
              <a:t></a:t>
            </a:r>
            <a:endParaRPr lang="en-GE" sz="2400" dirty="0"/>
          </a:p>
        </p:txBody>
      </p:sp>
    </p:spTree>
    <p:extLst>
      <p:ext uri="{BB962C8B-B14F-4D97-AF65-F5344CB8AC3E}">
        <p14:creationId xmlns:p14="http://schemas.microsoft.com/office/powerpoint/2010/main" val="325219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2</a:t>
            </a:fld>
            <a:endParaRPr lang="en-GE"/>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231148" y="339896"/>
            <a:ext cx="4674870" cy="523220"/>
          </a:xfrm>
          <a:prstGeom prst="rect">
            <a:avLst/>
          </a:prstGeom>
          <a:noFill/>
        </p:spPr>
        <p:txBody>
          <a:bodyPr wrap="none" rtlCol="0">
            <a:spAutoFit/>
          </a:bodyPr>
          <a:lstStyle/>
          <a:p>
            <a:r>
              <a:rPr lang="en-GE" sz="2800" dirty="0"/>
              <a:t>Introduction and Methodology</a:t>
            </a:r>
          </a:p>
        </p:txBody>
      </p:sp>
      <p:sp>
        <p:nvSpPr>
          <p:cNvPr id="15" name="TextBox 14">
            <a:extLst>
              <a:ext uri="{FF2B5EF4-FFF2-40B4-BE49-F238E27FC236}">
                <a16:creationId xmlns:a16="http://schemas.microsoft.com/office/drawing/2014/main" id="{6F5628B6-2C24-3A3F-BA59-562EEC0DBDB0}"/>
              </a:ext>
            </a:extLst>
          </p:cNvPr>
          <p:cNvSpPr txBox="1"/>
          <p:nvPr/>
        </p:nvSpPr>
        <p:spPr>
          <a:xfrm>
            <a:off x="222422" y="1434455"/>
            <a:ext cx="11655253" cy="923330"/>
          </a:xfrm>
          <a:prstGeom prst="rect">
            <a:avLst/>
          </a:prstGeom>
          <a:noFill/>
        </p:spPr>
        <p:txBody>
          <a:bodyPr wrap="square" rtlCol="0">
            <a:spAutoFit/>
          </a:bodyPr>
          <a:lstStyle/>
          <a:p>
            <a:pPr>
              <a:tabLst>
                <a:tab pos="1524000" algn="l"/>
              </a:tabLst>
            </a:pPr>
            <a:r>
              <a:rPr lang="en-US" u="sng" dirty="0"/>
              <a:t>Project Outline</a:t>
            </a:r>
            <a:r>
              <a:rPr lang="en-US" i="1" dirty="0"/>
              <a:t>:  </a:t>
            </a:r>
            <a:r>
              <a:rPr lang="en-US" b="0" i="0" dirty="0">
                <a:effectLst/>
              </a:rPr>
              <a:t>We aim to analyze historical stock data to identify stocks with the highest percentage price 	changes, 	lowest standard deviation, and a combination of both. Additionally, we predict future prices and compare 	them with real-time data.</a:t>
            </a:r>
            <a:endParaRPr lang="en-GE" dirty="0"/>
          </a:p>
        </p:txBody>
      </p:sp>
      <p:sp>
        <p:nvSpPr>
          <p:cNvPr id="17" name="TextBox 16">
            <a:extLst>
              <a:ext uri="{FF2B5EF4-FFF2-40B4-BE49-F238E27FC236}">
                <a16:creationId xmlns:a16="http://schemas.microsoft.com/office/drawing/2014/main" id="{13D1FFDB-34B1-DA7A-FE05-4FD8EC794B6D}"/>
              </a:ext>
            </a:extLst>
          </p:cNvPr>
          <p:cNvSpPr txBox="1"/>
          <p:nvPr/>
        </p:nvSpPr>
        <p:spPr>
          <a:xfrm>
            <a:off x="231148" y="2852149"/>
            <a:ext cx="11646688" cy="646331"/>
          </a:xfrm>
          <a:prstGeom prst="rect">
            <a:avLst/>
          </a:prstGeom>
          <a:noFill/>
        </p:spPr>
        <p:txBody>
          <a:bodyPr wrap="square" rtlCol="0">
            <a:spAutoFit/>
          </a:bodyPr>
          <a:lstStyle/>
          <a:p>
            <a:pPr>
              <a:tabLst>
                <a:tab pos="1438275" algn="l"/>
              </a:tabLst>
            </a:pPr>
            <a:r>
              <a:rPr lang="en-GE" u="sng" dirty="0"/>
              <a:t>Methodology</a:t>
            </a:r>
            <a:r>
              <a:rPr lang="en-GE" dirty="0"/>
              <a:t>:  </a:t>
            </a:r>
            <a:r>
              <a:rPr lang="en-US" dirty="0"/>
              <a:t>We have used Python with Pandas, NumPy, Matplotlib, and SciPy for data analysis, as well as linear 	regression for future price prediction. Additionally, we used a real-time stock data API for comparison.</a:t>
            </a:r>
            <a:endParaRPr lang="en-GE" dirty="0"/>
          </a:p>
        </p:txBody>
      </p:sp>
      <p:sp>
        <p:nvSpPr>
          <p:cNvPr id="19" name="TextBox 18">
            <a:extLst>
              <a:ext uri="{FF2B5EF4-FFF2-40B4-BE49-F238E27FC236}">
                <a16:creationId xmlns:a16="http://schemas.microsoft.com/office/drawing/2014/main" id="{98CA3DD0-4E17-DF00-1AEC-26DD233C2019}"/>
              </a:ext>
            </a:extLst>
          </p:cNvPr>
          <p:cNvSpPr txBox="1"/>
          <p:nvPr/>
        </p:nvSpPr>
        <p:spPr>
          <a:xfrm>
            <a:off x="222422" y="4386851"/>
            <a:ext cx="11655253" cy="923330"/>
          </a:xfrm>
          <a:prstGeom prst="rect">
            <a:avLst/>
          </a:prstGeom>
          <a:noFill/>
        </p:spPr>
        <p:txBody>
          <a:bodyPr wrap="square" rtlCol="0">
            <a:spAutoFit/>
          </a:bodyPr>
          <a:lstStyle/>
          <a:p>
            <a:pPr>
              <a:tabLst>
                <a:tab pos="1438275" algn="l"/>
              </a:tabLst>
            </a:pPr>
            <a:r>
              <a:rPr lang="en-GE" u="sng" dirty="0"/>
              <a:t>Project Usage:</a:t>
            </a:r>
            <a:r>
              <a:rPr lang="en-GE" dirty="0"/>
              <a:t>  </a:t>
            </a:r>
            <a:r>
              <a:rPr lang="en-US" dirty="0"/>
              <a:t>Young investors are seeking information to choose stocks for investment. The DIY investment trend		is growing*. Based on this, evaluating different stocks to find the right ones for growth while 	considering 	the risk aversion of investors is important.</a:t>
            </a:r>
            <a:endParaRPr lang="en-GE" u="sng" dirty="0"/>
          </a:p>
        </p:txBody>
      </p:sp>
      <p:sp>
        <p:nvSpPr>
          <p:cNvPr id="2" name="TextBox 1">
            <a:extLst>
              <a:ext uri="{FF2B5EF4-FFF2-40B4-BE49-F238E27FC236}">
                <a16:creationId xmlns:a16="http://schemas.microsoft.com/office/drawing/2014/main" id="{4FD6226F-B87B-FA88-EF29-851FA2ABDB32}"/>
              </a:ext>
            </a:extLst>
          </p:cNvPr>
          <p:cNvSpPr txBox="1"/>
          <p:nvPr/>
        </p:nvSpPr>
        <p:spPr>
          <a:xfrm>
            <a:off x="1781174" y="6257925"/>
            <a:ext cx="8391525" cy="369332"/>
          </a:xfrm>
          <a:prstGeom prst="rect">
            <a:avLst/>
          </a:prstGeom>
          <a:noFill/>
        </p:spPr>
        <p:txBody>
          <a:bodyPr wrap="square" rtlCol="0">
            <a:spAutoFit/>
          </a:bodyPr>
          <a:lstStyle/>
          <a:p>
            <a:r>
              <a:rPr lang="en-CA" sz="900" dirty="0"/>
              <a:t>*https://www.mackenzieinvestments.com/en/investments/by-type/etfs/etf-articles/the-growth-in-diy-investors#:~:text=In%202020%2C%20Canadians%20opened%20over,investors%20often%20make%20avoidable%20mistakes.  </a:t>
            </a:r>
          </a:p>
        </p:txBody>
      </p:sp>
    </p:spTree>
    <p:extLst>
      <p:ext uri="{BB962C8B-B14F-4D97-AF65-F5344CB8AC3E}">
        <p14:creationId xmlns:p14="http://schemas.microsoft.com/office/powerpoint/2010/main" val="115538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3</a:t>
            </a:fld>
            <a:endParaRPr lang="en-GE"/>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222421" y="356407"/>
            <a:ext cx="4821448" cy="523220"/>
          </a:xfrm>
          <a:prstGeom prst="rect">
            <a:avLst/>
          </a:prstGeom>
          <a:noFill/>
        </p:spPr>
        <p:txBody>
          <a:bodyPr wrap="none" rtlCol="0">
            <a:spAutoFit/>
          </a:bodyPr>
          <a:lstStyle/>
          <a:p>
            <a:r>
              <a:rPr lang="en-GE" sz="2800" dirty="0"/>
              <a:t>Data Collection and Preparation</a:t>
            </a:r>
          </a:p>
        </p:txBody>
      </p:sp>
      <p:sp>
        <p:nvSpPr>
          <p:cNvPr id="15" name="TextBox 14">
            <a:extLst>
              <a:ext uri="{FF2B5EF4-FFF2-40B4-BE49-F238E27FC236}">
                <a16:creationId xmlns:a16="http://schemas.microsoft.com/office/drawing/2014/main" id="{6F5628B6-2C24-3A3F-BA59-562EEC0DBDB0}"/>
              </a:ext>
            </a:extLst>
          </p:cNvPr>
          <p:cNvSpPr txBox="1"/>
          <p:nvPr/>
        </p:nvSpPr>
        <p:spPr>
          <a:xfrm>
            <a:off x="222421" y="1398981"/>
            <a:ext cx="11807653" cy="1200329"/>
          </a:xfrm>
          <a:prstGeom prst="rect">
            <a:avLst/>
          </a:prstGeom>
          <a:noFill/>
        </p:spPr>
        <p:txBody>
          <a:bodyPr wrap="square" rtlCol="0">
            <a:spAutoFit/>
          </a:bodyPr>
          <a:lstStyle/>
          <a:p>
            <a:pPr>
              <a:tabLst>
                <a:tab pos="1438275" algn="l"/>
              </a:tabLst>
            </a:pPr>
            <a:r>
              <a:rPr lang="en-US" u="sng" dirty="0"/>
              <a:t>Data Retrieval</a:t>
            </a:r>
            <a:r>
              <a:rPr lang="en-US" i="1" dirty="0"/>
              <a:t>: </a:t>
            </a:r>
            <a:r>
              <a:rPr lang="en-US" dirty="0"/>
              <a:t>All of the data used is provided by the NASDAQ index*. The database file was retrieved from 	kaggle.com, and 	the stock files are presented in .csv format. The code analyses all the files in .csv format that are located in 	the ‘Stocks’ directory. These files include Date, Price, Open, Close, Volume, and Stock Name.  Some columns 	were deleted as part of the data cleaning process.</a:t>
            </a:r>
            <a:endParaRPr lang="en-GE" dirty="0"/>
          </a:p>
        </p:txBody>
      </p:sp>
      <p:sp>
        <p:nvSpPr>
          <p:cNvPr id="17" name="TextBox 16">
            <a:extLst>
              <a:ext uri="{FF2B5EF4-FFF2-40B4-BE49-F238E27FC236}">
                <a16:creationId xmlns:a16="http://schemas.microsoft.com/office/drawing/2014/main" id="{13D1FFDB-34B1-DA7A-FE05-4FD8EC794B6D}"/>
              </a:ext>
            </a:extLst>
          </p:cNvPr>
          <p:cNvSpPr txBox="1"/>
          <p:nvPr/>
        </p:nvSpPr>
        <p:spPr>
          <a:xfrm>
            <a:off x="222421" y="2817875"/>
            <a:ext cx="11807654" cy="1200329"/>
          </a:xfrm>
          <a:prstGeom prst="rect">
            <a:avLst/>
          </a:prstGeom>
          <a:noFill/>
        </p:spPr>
        <p:txBody>
          <a:bodyPr wrap="square" rtlCol="0">
            <a:spAutoFit/>
          </a:bodyPr>
          <a:lstStyle/>
          <a:p>
            <a:pPr>
              <a:tabLst>
                <a:tab pos="1343025" algn="l"/>
              </a:tabLst>
            </a:pPr>
            <a:r>
              <a:rPr lang="en-GE" u="sng" dirty="0"/>
              <a:t>Data cleaning</a:t>
            </a:r>
            <a:r>
              <a:rPr lang="en-GE" dirty="0"/>
              <a:t>: </a:t>
            </a:r>
            <a:r>
              <a:rPr lang="en-US" dirty="0"/>
              <a:t>To ensure the robustness of our analysis, we performed several data cleaning steps. These steps included 	merging the data into one data frame, deleting empty columns, and ensuring that each column has the proper 	data type. For example, we converted the 'Date' column to datetime format for time series analysis. After 	completing these steps, we had clean and usable data ready for analysis.</a:t>
            </a:r>
            <a:endParaRPr lang="en-GE" dirty="0"/>
          </a:p>
        </p:txBody>
      </p:sp>
      <p:sp>
        <p:nvSpPr>
          <p:cNvPr id="2" name="TextBox 1">
            <a:extLst>
              <a:ext uri="{FF2B5EF4-FFF2-40B4-BE49-F238E27FC236}">
                <a16:creationId xmlns:a16="http://schemas.microsoft.com/office/drawing/2014/main" id="{4B06EA4B-2F3E-8A4A-18A7-6B38E6D73CC0}"/>
              </a:ext>
            </a:extLst>
          </p:cNvPr>
          <p:cNvSpPr txBox="1"/>
          <p:nvPr/>
        </p:nvSpPr>
        <p:spPr>
          <a:xfrm>
            <a:off x="2114550" y="6534150"/>
            <a:ext cx="8259482" cy="230832"/>
          </a:xfrm>
          <a:prstGeom prst="rect">
            <a:avLst/>
          </a:prstGeom>
          <a:noFill/>
        </p:spPr>
        <p:txBody>
          <a:bodyPr wrap="square" rtlCol="0">
            <a:spAutoFit/>
          </a:bodyPr>
          <a:lstStyle/>
          <a:p>
            <a:r>
              <a:rPr lang="en-CA" sz="900" dirty="0"/>
              <a:t>*https://www.kaggle.com/datasets/bryanb/cac40-stocks-dataset?resource=download</a:t>
            </a:r>
          </a:p>
        </p:txBody>
      </p:sp>
      <p:pic>
        <p:nvPicPr>
          <p:cNvPr id="7" name="Picture 6">
            <a:extLst>
              <a:ext uri="{FF2B5EF4-FFF2-40B4-BE49-F238E27FC236}">
                <a16:creationId xmlns:a16="http://schemas.microsoft.com/office/drawing/2014/main" id="{20A0BDBA-8CBB-B68F-7553-0BB8F96DD5E5}"/>
              </a:ext>
            </a:extLst>
          </p:cNvPr>
          <p:cNvPicPr>
            <a:picLocks noChangeAspect="1"/>
          </p:cNvPicPr>
          <p:nvPr/>
        </p:nvPicPr>
        <p:blipFill>
          <a:blip r:embed="rId3"/>
          <a:stretch>
            <a:fillRect/>
          </a:stretch>
        </p:blipFill>
        <p:spPr>
          <a:xfrm>
            <a:off x="3704136" y="4068147"/>
            <a:ext cx="5135064" cy="2422496"/>
          </a:xfrm>
          <a:prstGeom prst="rect">
            <a:avLst/>
          </a:prstGeom>
        </p:spPr>
      </p:pic>
    </p:spTree>
    <p:extLst>
      <p:ext uri="{BB962C8B-B14F-4D97-AF65-F5344CB8AC3E}">
        <p14:creationId xmlns:p14="http://schemas.microsoft.com/office/powerpoint/2010/main" val="99439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4</a:t>
            </a:fld>
            <a:endParaRPr lang="en-GE"/>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375245" y="363569"/>
            <a:ext cx="8844794" cy="523220"/>
          </a:xfrm>
          <a:prstGeom prst="rect">
            <a:avLst/>
          </a:prstGeom>
          <a:noFill/>
        </p:spPr>
        <p:txBody>
          <a:bodyPr wrap="none" rtlCol="0">
            <a:spAutoFit/>
          </a:bodyPr>
          <a:lstStyle/>
          <a:p>
            <a:r>
              <a:rPr lang="en-GE" sz="2800" dirty="0"/>
              <a:t>Analysis – Retrieving top 20 stock with highest price change</a:t>
            </a:r>
          </a:p>
        </p:txBody>
      </p:sp>
      <p:sp>
        <p:nvSpPr>
          <p:cNvPr id="15" name="TextBox 14">
            <a:extLst>
              <a:ext uri="{FF2B5EF4-FFF2-40B4-BE49-F238E27FC236}">
                <a16:creationId xmlns:a16="http://schemas.microsoft.com/office/drawing/2014/main" id="{6F5628B6-2C24-3A3F-BA59-562EEC0DBDB0}"/>
              </a:ext>
            </a:extLst>
          </p:cNvPr>
          <p:cNvSpPr txBox="1"/>
          <p:nvPr/>
        </p:nvSpPr>
        <p:spPr>
          <a:xfrm>
            <a:off x="4047879" y="1725557"/>
            <a:ext cx="7994048" cy="2862322"/>
          </a:xfrm>
          <a:prstGeom prst="rect">
            <a:avLst/>
          </a:prstGeom>
          <a:noFill/>
        </p:spPr>
        <p:txBody>
          <a:bodyPr wrap="square" rtlCol="0">
            <a:spAutoFit/>
          </a:bodyPr>
          <a:lstStyle/>
          <a:p>
            <a:pPr>
              <a:tabLst>
                <a:tab pos="2600325" algn="l"/>
              </a:tabLst>
            </a:pPr>
            <a:r>
              <a:rPr lang="en-US" u="sng" dirty="0"/>
              <a:t>Stock selection for analysis</a:t>
            </a:r>
            <a:r>
              <a:rPr lang="en-US" i="1" dirty="0"/>
              <a:t>: </a:t>
            </a:r>
            <a:r>
              <a:rPr lang="en-US" dirty="0"/>
              <a:t>Since the dataset offered by the NASDAQ index is very 	extensive and includes historical data from the 90’s, we 	decided to avoid any misconceptions or usage of 	unchecked data by selecting only the data from the 	last 8 years. This interval provides the most 	relevant information for predicting stock volatility 	or 	price gains.</a:t>
            </a:r>
          </a:p>
          <a:p>
            <a:r>
              <a:rPr lang="en-US" i="1" dirty="0"/>
              <a:t> </a:t>
            </a:r>
          </a:p>
          <a:p>
            <a:endParaRPr lang="en-US" i="1" dirty="0"/>
          </a:p>
          <a:p>
            <a:r>
              <a:rPr lang="en-US" dirty="0"/>
              <a:t>The final data frame shows the top 20 stocks based on price growth of up to 200%.</a:t>
            </a:r>
            <a:endParaRPr lang="en-GE" dirty="0"/>
          </a:p>
        </p:txBody>
      </p:sp>
      <p:sp>
        <p:nvSpPr>
          <p:cNvPr id="7" name="TextBox 6">
            <a:extLst>
              <a:ext uri="{FF2B5EF4-FFF2-40B4-BE49-F238E27FC236}">
                <a16:creationId xmlns:a16="http://schemas.microsoft.com/office/drawing/2014/main" id="{39AEF4D0-D8CA-EA24-C17D-17290AB9EE86}"/>
              </a:ext>
            </a:extLst>
          </p:cNvPr>
          <p:cNvSpPr txBox="1"/>
          <p:nvPr/>
        </p:nvSpPr>
        <p:spPr>
          <a:xfrm>
            <a:off x="3961381" y="5710019"/>
            <a:ext cx="8080545" cy="646331"/>
          </a:xfrm>
          <a:prstGeom prst="rect">
            <a:avLst/>
          </a:prstGeom>
          <a:noFill/>
        </p:spPr>
        <p:txBody>
          <a:bodyPr wrap="none" rtlCol="0">
            <a:spAutoFit/>
          </a:bodyPr>
          <a:lstStyle/>
          <a:p>
            <a:r>
              <a:rPr lang="en-GE" u="sng" dirty="0"/>
              <a:t>Table Description</a:t>
            </a:r>
            <a:r>
              <a:rPr lang="en-GE" dirty="0"/>
              <a:t>:  Stocks are ranked in descending order from highets price change</a:t>
            </a:r>
          </a:p>
          <a:p>
            <a:r>
              <a:rPr lang="en-GE" dirty="0"/>
              <a:t>                                 to the lowest. </a:t>
            </a:r>
          </a:p>
        </p:txBody>
      </p:sp>
      <p:graphicFrame>
        <p:nvGraphicFramePr>
          <p:cNvPr id="2" name="Table 6">
            <a:extLst>
              <a:ext uri="{FF2B5EF4-FFF2-40B4-BE49-F238E27FC236}">
                <a16:creationId xmlns:a16="http://schemas.microsoft.com/office/drawing/2014/main" id="{081D76EB-09B4-C528-636D-BAD8E64457B8}"/>
              </a:ext>
            </a:extLst>
          </p:cNvPr>
          <p:cNvGraphicFramePr>
            <a:graphicFrameLocks noGrp="1"/>
          </p:cNvGraphicFramePr>
          <p:nvPr>
            <p:extLst>
              <p:ext uri="{D42A27DB-BD31-4B8C-83A1-F6EECF244321}">
                <p14:modId xmlns:p14="http://schemas.microsoft.com/office/powerpoint/2010/main" val="759515980"/>
              </p:ext>
            </p:extLst>
          </p:nvPr>
        </p:nvGraphicFramePr>
        <p:xfrm>
          <a:off x="375245" y="1420723"/>
          <a:ext cx="3206156" cy="5024805"/>
        </p:xfrm>
        <a:graphic>
          <a:graphicData uri="http://schemas.openxmlformats.org/drawingml/2006/table">
            <a:tbl>
              <a:tblPr firstRow="1" bandRow="1">
                <a:tableStyleId>{9D7B26C5-4107-4FEC-AEDC-1716B250A1EF}</a:tableStyleId>
              </a:tblPr>
              <a:tblGrid>
                <a:gridCol w="801539">
                  <a:extLst>
                    <a:ext uri="{9D8B030D-6E8A-4147-A177-3AD203B41FA5}">
                      <a16:colId xmlns:a16="http://schemas.microsoft.com/office/drawing/2014/main" val="3140704094"/>
                    </a:ext>
                  </a:extLst>
                </a:gridCol>
                <a:gridCol w="801539">
                  <a:extLst>
                    <a:ext uri="{9D8B030D-6E8A-4147-A177-3AD203B41FA5}">
                      <a16:colId xmlns:a16="http://schemas.microsoft.com/office/drawing/2014/main" val="2186383963"/>
                    </a:ext>
                  </a:extLst>
                </a:gridCol>
                <a:gridCol w="801539">
                  <a:extLst>
                    <a:ext uri="{9D8B030D-6E8A-4147-A177-3AD203B41FA5}">
                      <a16:colId xmlns:a16="http://schemas.microsoft.com/office/drawing/2014/main" val="3768227166"/>
                    </a:ext>
                  </a:extLst>
                </a:gridCol>
                <a:gridCol w="801539">
                  <a:extLst>
                    <a:ext uri="{9D8B030D-6E8A-4147-A177-3AD203B41FA5}">
                      <a16:colId xmlns:a16="http://schemas.microsoft.com/office/drawing/2014/main" val="3208948088"/>
                    </a:ext>
                  </a:extLst>
                </a:gridCol>
              </a:tblGrid>
              <a:tr h="288492">
                <a:tc>
                  <a:txBody>
                    <a:bodyPr/>
                    <a:lstStyle/>
                    <a:p>
                      <a:pPr algn="ctr" fontAlgn="ctr"/>
                      <a:r>
                        <a:rPr lang="en-CA" sz="1100" b="0" i="0" u="none" strike="noStrike" dirty="0">
                          <a:solidFill>
                            <a:srgbClr val="000000"/>
                          </a:solidFill>
                          <a:effectLst/>
                          <a:latin typeface="Calibri" panose="020F0502020204030204" pitchFamily="34" charset="0"/>
                        </a:rPr>
                        <a:t>Stock Name</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Percentage Change</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R-squared</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std</a:t>
                      </a:r>
                    </a:p>
                  </a:txBody>
                  <a:tcPr marL="9525" marR="9525" marT="9525" marB="0" anchor="ctr"/>
                </a:tc>
                <a:extLst>
                  <a:ext uri="{0D108BD9-81ED-4DB2-BD59-A6C34878D82A}">
                    <a16:rowId xmlns:a16="http://schemas.microsoft.com/office/drawing/2014/main" val="1270107519"/>
                  </a:ext>
                </a:extLst>
              </a:tr>
              <a:tr h="234000">
                <a:tc>
                  <a:txBody>
                    <a:bodyPr/>
                    <a:lstStyle/>
                    <a:p>
                      <a:pPr algn="ctr" fontAlgn="ctr"/>
                      <a:r>
                        <a:rPr lang="en-CA" sz="1100" b="0" i="0" u="none" strike="noStrike">
                          <a:solidFill>
                            <a:srgbClr val="000000"/>
                          </a:solidFill>
                          <a:effectLst/>
                          <a:latin typeface="Calibri" panose="020F0502020204030204" pitchFamily="34" charset="0"/>
                        </a:rPr>
                        <a:t>SCM</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199.52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0.76</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0.14</a:t>
                      </a:r>
                    </a:p>
                  </a:txBody>
                  <a:tcPr marL="9525" marR="9525" marT="9525" marB="0" anchor="ctr"/>
                </a:tc>
                <a:extLst>
                  <a:ext uri="{0D108BD9-81ED-4DB2-BD59-A6C34878D82A}">
                    <a16:rowId xmlns:a16="http://schemas.microsoft.com/office/drawing/2014/main" val="2479139878"/>
                  </a:ext>
                </a:extLst>
              </a:tr>
              <a:tr h="234000">
                <a:tc>
                  <a:txBody>
                    <a:bodyPr/>
                    <a:lstStyle/>
                    <a:p>
                      <a:pPr algn="ctr" fontAlgn="ctr"/>
                      <a:r>
                        <a:rPr lang="en-CA" sz="1100" b="0" i="0" u="none" strike="noStrike">
                          <a:solidFill>
                            <a:srgbClr val="000000"/>
                          </a:solidFill>
                          <a:effectLst/>
                          <a:latin typeface="Calibri" panose="020F0502020204030204" pitchFamily="34" charset="0"/>
                        </a:rPr>
                        <a:t>LFUS</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199.25</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0.75</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3.28</a:t>
                      </a:r>
                    </a:p>
                  </a:txBody>
                  <a:tcPr marL="9525" marR="9525" marT="9525" marB="0" anchor="ctr"/>
                </a:tc>
                <a:extLst>
                  <a:ext uri="{0D108BD9-81ED-4DB2-BD59-A6C34878D82A}">
                    <a16:rowId xmlns:a16="http://schemas.microsoft.com/office/drawing/2014/main" val="2010281476"/>
                  </a:ext>
                </a:extLst>
              </a:tr>
              <a:tr h="234000">
                <a:tc>
                  <a:txBody>
                    <a:bodyPr/>
                    <a:lstStyle/>
                    <a:p>
                      <a:pPr algn="ctr" fontAlgn="ctr"/>
                      <a:r>
                        <a:rPr lang="en-CA" sz="1100" b="0" i="0" u="none" strike="noStrike">
                          <a:solidFill>
                            <a:srgbClr val="000000"/>
                          </a:solidFill>
                          <a:effectLst/>
                          <a:latin typeface="Calibri" panose="020F0502020204030204" pitchFamily="34" charset="0"/>
                        </a:rPr>
                        <a:t>DRS</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199.20</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0.22</a:t>
                      </a:r>
                    </a:p>
                  </a:txBody>
                  <a:tcPr marL="9525" marR="9525" marT="9525" marB="0" anchor="ctr"/>
                </a:tc>
                <a:extLst>
                  <a:ext uri="{0D108BD9-81ED-4DB2-BD59-A6C34878D82A}">
                    <a16:rowId xmlns:a16="http://schemas.microsoft.com/office/drawing/2014/main" val="3866964010"/>
                  </a:ext>
                </a:extLst>
              </a:tr>
              <a:tr h="234000">
                <a:tc>
                  <a:txBody>
                    <a:bodyPr/>
                    <a:lstStyle/>
                    <a:p>
                      <a:pPr algn="ctr" fontAlgn="ctr"/>
                      <a:r>
                        <a:rPr lang="en-CA" sz="1100" b="0" i="0" u="none" strike="noStrike">
                          <a:solidFill>
                            <a:srgbClr val="000000"/>
                          </a:solidFill>
                          <a:effectLst/>
                          <a:latin typeface="Calibri" panose="020F0502020204030204" pitchFamily="34" charset="0"/>
                        </a:rPr>
                        <a:t>INFU</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198.63</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0.52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0.28</a:t>
                      </a:r>
                    </a:p>
                  </a:txBody>
                  <a:tcPr marL="9525" marR="9525" marT="9525" marB="0" anchor="ctr"/>
                </a:tc>
                <a:extLst>
                  <a:ext uri="{0D108BD9-81ED-4DB2-BD59-A6C34878D82A}">
                    <a16:rowId xmlns:a16="http://schemas.microsoft.com/office/drawing/2014/main" val="2112349899"/>
                  </a:ext>
                </a:extLst>
              </a:tr>
              <a:tr h="234000">
                <a:tc>
                  <a:txBody>
                    <a:bodyPr/>
                    <a:lstStyle/>
                    <a:p>
                      <a:pPr algn="ctr" fontAlgn="ctr"/>
                      <a:r>
                        <a:rPr lang="en-CA" sz="1100" b="0" i="0" u="none" strike="noStrike">
                          <a:solidFill>
                            <a:srgbClr val="000000"/>
                          </a:solidFill>
                          <a:effectLst/>
                          <a:latin typeface="Calibri" panose="020F0502020204030204" pitchFamily="34" charset="0"/>
                        </a:rPr>
                        <a:t>TRUP</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198.33</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0.59</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2.10</a:t>
                      </a:r>
                    </a:p>
                  </a:txBody>
                  <a:tcPr marL="9525" marR="9525" marT="9525" marB="0" anchor="ctr"/>
                </a:tc>
                <a:extLst>
                  <a:ext uri="{0D108BD9-81ED-4DB2-BD59-A6C34878D82A}">
                    <a16:rowId xmlns:a16="http://schemas.microsoft.com/office/drawing/2014/main" val="1041500183"/>
                  </a:ext>
                </a:extLst>
              </a:tr>
              <a:tr h="234000">
                <a:tc>
                  <a:txBody>
                    <a:bodyPr/>
                    <a:lstStyle/>
                    <a:p>
                      <a:pPr algn="ctr" fontAlgn="ctr"/>
                      <a:r>
                        <a:rPr lang="en-CA" sz="1100" b="0" i="0" u="none" strike="noStrike">
                          <a:solidFill>
                            <a:srgbClr val="000000"/>
                          </a:solidFill>
                          <a:effectLst/>
                          <a:latin typeface="Calibri" panose="020F0502020204030204" pitchFamily="34" charset="0"/>
                        </a:rPr>
                        <a:t>ROK</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198.30</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0.82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2.72</a:t>
                      </a:r>
                    </a:p>
                  </a:txBody>
                  <a:tcPr marL="9525" marR="9525" marT="9525" marB="0" anchor="ctr"/>
                </a:tc>
                <a:extLst>
                  <a:ext uri="{0D108BD9-81ED-4DB2-BD59-A6C34878D82A}">
                    <a16:rowId xmlns:a16="http://schemas.microsoft.com/office/drawing/2014/main" val="3982012811"/>
                  </a:ext>
                </a:extLst>
              </a:tr>
              <a:tr h="234000">
                <a:tc>
                  <a:txBody>
                    <a:bodyPr/>
                    <a:lstStyle/>
                    <a:p>
                      <a:pPr algn="ctr" fontAlgn="ctr"/>
                      <a:r>
                        <a:rPr lang="en-CA" sz="1100" b="0" i="0" u="none" strike="noStrike">
                          <a:solidFill>
                            <a:srgbClr val="000000"/>
                          </a:solidFill>
                          <a:effectLst/>
                          <a:latin typeface="Calibri" panose="020F0502020204030204" pitchFamily="34" charset="0"/>
                        </a:rPr>
                        <a:t>RRR</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198.04</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0.45</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0.67</a:t>
                      </a:r>
                    </a:p>
                  </a:txBody>
                  <a:tcPr marL="9525" marR="9525" marT="9525" marB="0" anchor="ctr"/>
                </a:tc>
                <a:extLst>
                  <a:ext uri="{0D108BD9-81ED-4DB2-BD59-A6C34878D82A}">
                    <a16:rowId xmlns:a16="http://schemas.microsoft.com/office/drawing/2014/main" val="201462060"/>
                  </a:ext>
                </a:extLst>
              </a:tr>
              <a:tr h="234000">
                <a:tc>
                  <a:txBody>
                    <a:bodyPr/>
                    <a:lstStyle/>
                    <a:p>
                      <a:pPr algn="ctr" fontAlgn="ctr"/>
                      <a:r>
                        <a:rPr lang="en-CA" sz="1100" b="0" i="0" u="none" strike="noStrike">
                          <a:solidFill>
                            <a:srgbClr val="000000"/>
                          </a:solidFill>
                          <a:effectLst/>
                          <a:latin typeface="Calibri" panose="020F0502020204030204" pitchFamily="34" charset="0"/>
                        </a:rPr>
                        <a:t>USPH</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197.86</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0.54</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1.80</a:t>
                      </a:r>
                    </a:p>
                  </a:txBody>
                  <a:tcPr marL="9525" marR="9525" marT="9525" marB="0" anchor="ctr"/>
                </a:tc>
                <a:extLst>
                  <a:ext uri="{0D108BD9-81ED-4DB2-BD59-A6C34878D82A}">
                    <a16:rowId xmlns:a16="http://schemas.microsoft.com/office/drawing/2014/main" val="3898813865"/>
                  </a:ext>
                </a:extLst>
              </a:tr>
              <a:tr h="234000">
                <a:tc>
                  <a:txBody>
                    <a:bodyPr/>
                    <a:lstStyle/>
                    <a:p>
                      <a:pPr algn="ctr" fontAlgn="ctr"/>
                      <a:r>
                        <a:rPr lang="en-CA" sz="1100" b="0" i="0" u="none" strike="noStrike">
                          <a:solidFill>
                            <a:srgbClr val="000000"/>
                          </a:solidFill>
                          <a:effectLst/>
                          <a:latin typeface="Calibri" panose="020F0502020204030204" pitchFamily="34" charset="0"/>
                        </a:rPr>
                        <a:t>AU</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197.77</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0.48</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0.40</a:t>
                      </a:r>
                    </a:p>
                  </a:txBody>
                  <a:tcPr marL="9525" marR="9525" marT="9525" marB="0" anchor="ctr"/>
                </a:tc>
                <a:extLst>
                  <a:ext uri="{0D108BD9-81ED-4DB2-BD59-A6C34878D82A}">
                    <a16:rowId xmlns:a16="http://schemas.microsoft.com/office/drawing/2014/main" val="4078257720"/>
                  </a:ext>
                </a:extLst>
              </a:tr>
              <a:tr h="234000">
                <a:tc>
                  <a:txBody>
                    <a:bodyPr/>
                    <a:lstStyle/>
                    <a:p>
                      <a:pPr algn="ctr" fontAlgn="ctr"/>
                      <a:r>
                        <a:rPr lang="en-CA" sz="1100" b="0" i="0" u="none" strike="noStrike">
                          <a:solidFill>
                            <a:srgbClr val="000000"/>
                          </a:solidFill>
                          <a:effectLst/>
                          <a:latin typeface="Calibri" panose="020F0502020204030204" pitchFamily="34" charset="0"/>
                        </a:rPr>
                        <a:t>IRT</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197.69</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0.78</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0.21</a:t>
                      </a:r>
                    </a:p>
                  </a:txBody>
                  <a:tcPr marL="9525" marR="9525" marT="9525" marB="0" anchor="ctr"/>
                </a:tc>
                <a:extLst>
                  <a:ext uri="{0D108BD9-81ED-4DB2-BD59-A6C34878D82A}">
                    <a16:rowId xmlns:a16="http://schemas.microsoft.com/office/drawing/2014/main" val="1018463267"/>
                  </a:ext>
                </a:extLst>
              </a:tr>
              <a:tr h="234000">
                <a:tc>
                  <a:txBody>
                    <a:bodyPr/>
                    <a:lstStyle/>
                    <a:p>
                      <a:pPr algn="ctr" fontAlgn="ctr"/>
                      <a:r>
                        <a:rPr lang="en-CA" sz="1100" b="0" i="0" u="none" strike="noStrike">
                          <a:solidFill>
                            <a:srgbClr val="000000"/>
                          </a:solidFill>
                          <a:effectLst/>
                          <a:latin typeface="Calibri" panose="020F0502020204030204" pitchFamily="34" charset="0"/>
                        </a:rPr>
                        <a:t>CLFD</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197.61</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0.49</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1.39</a:t>
                      </a:r>
                    </a:p>
                  </a:txBody>
                  <a:tcPr marL="9525" marR="9525" marT="9525" marB="0" anchor="ctr"/>
                </a:tc>
                <a:extLst>
                  <a:ext uri="{0D108BD9-81ED-4DB2-BD59-A6C34878D82A}">
                    <a16:rowId xmlns:a16="http://schemas.microsoft.com/office/drawing/2014/main" val="4286242287"/>
                  </a:ext>
                </a:extLst>
              </a:tr>
              <a:tr h="234000">
                <a:tc>
                  <a:txBody>
                    <a:bodyPr/>
                    <a:lstStyle/>
                    <a:p>
                      <a:pPr algn="ctr" fontAlgn="ctr"/>
                      <a:r>
                        <a:rPr lang="en-CA" sz="1100" b="0" i="0" u="none" strike="noStrike">
                          <a:solidFill>
                            <a:srgbClr val="000000"/>
                          </a:solidFill>
                          <a:effectLst/>
                          <a:latin typeface="Calibri" panose="020F0502020204030204" pitchFamily="34" charset="0"/>
                        </a:rPr>
                        <a:t>DKL</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197.52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0.67</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0.60</a:t>
                      </a:r>
                    </a:p>
                  </a:txBody>
                  <a:tcPr marL="9525" marR="9525" marT="9525" marB="0" anchor="ctr"/>
                </a:tc>
                <a:extLst>
                  <a:ext uri="{0D108BD9-81ED-4DB2-BD59-A6C34878D82A}">
                    <a16:rowId xmlns:a16="http://schemas.microsoft.com/office/drawing/2014/main" val="3854548663"/>
                  </a:ext>
                </a:extLst>
              </a:tr>
              <a:tr h="234000">
                <a:tc>
                  <a:txBody>
                    <a:bodyPr/>
                    <a:lstStyle/>
                    <a:p>
                      <a:pPr algn="ctr" fontAlgn="ctr"/>
                      <a:r>
                        <a:rPr lang="en-CA" sz="1100" b="0" i="0" u="none" strike="noStrike">
                          <a:solidFill>
                            <a:srgbClr val="000000"/>
                          </a:solidFill>
                          <a:effectLst/>
                          <a:latin typeface="Calibri" panose="020F0502020204030204" pitchFamily="34" charset="0"/>
                        </a:rPr>
                        <a:t>KFRC</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197.46</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0.78</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0.73</a:t>
                      </a:r>
                    </a:p>
                  </a:txBody>
                  <a:tcPr marL="9525" marR="9525" marT="9525" marB="0" anchor="ctr"/>
                </a:tc>
                <a:extLst>
                  <a:ext uri="{0D108BD9-81ED-4DB2-BD59-A6C34878D82A}">
                    <a16:rowId xmlns:a16="http://schemas.microsoft.com/office/drawing/2014/main" val="3323132164"/>
                  </a:ext>
                </a:extLst>
              </a:tr>
              <a:tr h="234000">
                <a:tc>
                  <a:txBody>
                    <a:bodyPr/>
                    <a:lstStyle/>
                    <a:p>
                      <a:pPr algn="ctr" fontAlgn="ctr"/>
                      <a:r>
                        <a:rPr lang="en-CA" sz="1100" b="0" i="0" u="none" strike="noStrike">
                          <a:solidFill>
                            <a:srgbClr val="000000"/>
                          </a:solidFill>
                          <a:effectLst/>
                          <a:latin typeface="Calibri" panose="020F0502020204030204" pitchFamily="34" charset="0"/>
                        </a:rPr>
                        <a:t>PH</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197.14</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0.84</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3.08</a:t>
                      </a:r>
                    </a:p>
                  </a:txBody>
                  <a:tcPr marL="9525" marR="9525" marT="9525" marB="0" anchor="ctr"/>
                </a:tc>
                <a:extLst>
                  <a:ext uri="{0D108BD9-81ED-4DB2-BD59-A6C34878D82A}">
                    <a16:rowId xmlns:a16="http://schemas.microsoft.com/office/drawing/2014/main" val="2585999691"/>
                  </a:ext>
                </a:extLst>
              </a:tr>
              <a:tr h="234000">
                <a:tc>
                  <a:txBody>
                    <a:bodyPr/>
                    <a:lstStyle/>
                    <a:p>
                      <a:pPr algn="ctr" fontAlgn="ctr"/>
                      <a:r>
                        <a:rPr lang="en-CA" sz="1100" b="0" i="0" u="none" strike="noStrike">
                          <a:solidFill>
                            <a:srgbClr val="000000"/>
                          </a:solidFill>
                          <a:effectLst/>
                          <a:latin typeface="Calibri" panose="020F0502020204030204" pitchFamily="34" charset="0"/>
                        </a:rPr>
                        <a:t>CLH</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196.70</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0.74</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1.32</a:t>
                      </a:r>
                    </a:p>
                  </a:txBody>
                  <a:tcPr marL="9525" marR="9525" marT="9525" marB="0" anchor="ctr"/>
                </a:tc>
                <a:extLst>
                  <a:ext uri="{0D108BD9-81ED-4DB2-BD59-A6C34878D82A}">
                    <a16:rowId xmlns:a16="http://schemas.microsoft.com/office/drawing/2014/main" val="4034867937"/>
                  </a:ext>
                </a:extLst>
              </a:tr>
              <a:tr h="234000">
                <a:tc>
                  <a:txBody>
                    <a:bodyPr/>
                    <a:lstStyle/>
                    <a:p>
                      <a:pPr algn="ctr" fontAlgn="ctr"/>
                      <a:r>
                        <a:rPr lang="en-CA" sz="1100" b="0" i="0" u="none" strike="noStrike">
                          <a:solidFill>
                            <a:srgbClr val="000000"/>
                          </a:solidFill>
                          <a:effectLst/>
                          <a:latin typeface="Calibri" panose="020F0502020204030204" pitchFamily="34" charset="0"/>
                        </a:rPr>
                        <a:t>CPK</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196.62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0.92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1.39</a:t>
                      </a:r>
                    </a:p>
                  </a:txBody>
                  <a:tcPr marL="9525" marR="9525" marT="9525" marB="0" anchor="ctr"/>
                </a:tc>
                <a:extLst>
                  <a:ext uri="{0D108BD9-81ED-4DB2-BD59-A6C34878D82A}">
                    <a16:rowId xmlns:a16="http://schemas.microsoft.com/office/drawing/2014/main" val="147563728"/>
                  </a:ext>
                </a:extLst>
              </a:tr>
              <a:tr h="234000">
                <a:tc>
                  <a:txBody>
                    <a:bodyPr/>
                    <a:lstStyle/>
                    <a:p>
                      <a:pPr algn="ctr" fontAlgn="ctr"/>
                      <a:r>
                        <a:rPr lang="en-CA" sz="1100" b="0" i="0" u="none" strike="noStrike">
                          <a:solidFill>
                            <a:srgbClr val="000000"/>
                          </a:solidFill>
                          <a:effectLst/>
                          <a:latin typeface="Calibri" panose="020F0502020204030204" pitchFamily="34" charset="0"/>
                        </a:rPr>
                        <a:t>ELS</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196.03</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0.89</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0.77</a:t>
                      </a:r>
                    </a:p>
                  </a:txBody>
                  <a:tcPr marL="9525" marR="9525" marT="9525" marB="0" anchor="ctr"/>
                </a:tc>
                <a:extLst>
                  <a:ext uri="{0D108BD9-81ED-4DB2-BD59-A6C34878D82A}">
                    <a16:rowId xmlns:a16="http://schemas.microsoft.com/office/drawing/2014/main" val="1666797964"/>
                  </a:ext>
                </a:extLst>
              </a:tr>
              <a:tr h="234000">
                <a:tc>
                  <a:txBody>
                    <a:bodyPr/>
                    <a:lstStyle/>
                    <a:p>
                      <a:pPr algn="ctr" fontAlgn="ctr"/>
                      <a:r>
                        <a:rPr lang="en-CA" sz="1100" b="0" i="0" u="none" strike="noStrike">
                          <a:solidFill>
                            <a:srgbClr val="000000"/>
                          </a:solidFill>
                          <a:effectLst/>
                          <a:latin typeface="Calibri" panose="020F0502020204030204" pitchFamily="34" charset="0"/>
                        </a:rPr>
                        <a:t>HQI</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195.85</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0.57</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0.36</a:t>
                      </a:r>
                    </a:p>
                  </a:txBody>
                  <a:tcPr marL="9525" marR="9525" marT="9525" marB="0" anchor="ctr"/>
                </a:tc>
                <a:extLst>
                  <a:ext uri="{0D108BD9-81ED-4DB2-BD59-A6C34878D82A}">
                    <a16:rowId xmlns:a16="http://schemas.microsoft.com/office/drawing/2014/main" val="960916647"/>
                  </a:ext>
                </a:extLst>
              </a:tr>
              <a:tr h="234000">
                <a:tc>
                  <a:txBody>
                    <a:bodyPr/>
                    <a:lstStyle/>
                    <a:p>
                      <a:pPr algn="ctr" fontAlgn="ctr"/>
                      <a:r>
                        <a:rPr lang="en-CA" sz="1100" b="0" i="0" u="none" strike="noStrike">
                          <a:solidFill>
                            <a:srgbClr val="000000"/>
                          </a:solidFill>
                          <a:effectLst/>
                          <a:latin typeface="Calibri" panose="020F0502020204030204" pitchFamily="34" charset="0"/>
                        </a:rPr>
                        <a:t>PLUG</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195.64</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0.42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0.73</a:t>
                      </a:r>
                    </a:p>
                  </a:txBody>
                  <a:tcPr marL="9525" marR="9525" marT="9525" marB="0" anchor="ctr"/>
                </a:tc>
                <a:extLst>
                  <a:ext uri="{0D108BD9-81ED-4DB2-BD59-A6C34878D82A}">
                    <a16:rowId xmlns:a16="http://schemas.microsoft.com/office/drawing/2014/main" val="183750268"/>
                  </a:ext>
                </a:extLst>
              </a:tr>
              <a:tr h="234000">
                <a:tc>
                  <a:txBody>
                    <a:bodyPr/>
                    <a:lstStyle/>
                    <a:p>
                      <a:pPr algn="ctr" fontAlgn="ctr"/>
                      <a:r>
                        <a:rPr lang="en-CA" sz="1100" b="0" i="0" u="none" strike="noStrike">
                          <a:solidFill>
                            <a:srgbClr val="000000"/>
                          </a:solidFill>
                          <a:effectLst/>
                          <a:latin typeface="Calibri" panose="020F0502020204030204" pitchFamily="34" charset="0"/>
                        </a:rPr>
                        <a:t>FERG</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195.59</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0.76</a:t>
                      </a:r>
                    </a:p>
                  </a:txBody>
                  <a:tcPr marL="9525" marR="9525" marT="9525" marB="0" anchor="ctr"/>
                </a:tc>
                <a:tc>
                  <a:txBody>
                    <a:bodyPr/>
                    <a:lstStyle/>
                    <a:p>
                      <a:pPr algn="ctr" fontAlgn="ctr"/>
                      <a:r>
                        <a:rPr lang="en-CA" sz="1100" b="0" i="0" u="none" strike="noStrike" dirty="0">
                          <a:solidFill>
                            <a:srgbClr val="000000"/>
                          </a:solidFill>
                          <a:effectLst/>
                          <a:latin typeface="Calibri" panose="020F0502020204030204" pitchFamily="34" charset="0"/>
                        </a:rPr>
                        <a:t>0.90</a:t>
                      </a:r>
                    </a:p>
                  </a:txBody>
                  <a:tcPr marL="9525" marR="9525" marT="9525" marB="0" anchor="ctr"/>
                </a:tc>
                <a:extLst>
                  <a:ext uri="{0D108BD9-81ED-4DB2-BD59-A6C34878D82A}">
                    <a16:rowId xmlns:a16="http://schemas.microsoft.com/office/drawing/2014/main" val="3405348838"/>
                  </a:ext>
                </a:extLst>
              </a:tr>
            </a:tbl>
          </a:graphicData>
        </a:graphic>
      </p:graphicFrame>
    </p:spTree>
    <p:extLst>
      <p:ext uri="{BB962C8B-B14F-4D97-AF65-F5344CB8AC3E}">
        <p14:creationId xmlns:p14="http://schemas.microsoft.com/office/powerpoint/2010/main" val="338789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5</a:t>
            </a:fld>
            <a:endParaRPr lang="en-GE" dirty="0"/>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419651" y="362466"/>
            <a:ext cx="5833777" cy="523220"/>
          </a:xfrm>
          <a:prstGeom prst="rect">
            <a:avLst/>
          </a:prstGeom>
          <a:noFill/>
        </p:spPr>
        <p:txBody>
          <a:bodyPr wrap="none" rtlCol="0">
            <a:spAutoFit/>
          </a:bodyPr>
          <a:lstStyle/>
          <a:p>
            <a:r>
              <a:rPr lang="en-GE" sz="2800" dirty="0"/>
              <a:t>Analysis – top 5 stocks </a:t>
            </a:r>
            <a:r>
              <a:rPr lang="en-US" sz="2800" dirty="0"/>
              <a:t>with categories</a:t>
            </a:r>
            <a:endParaRPr lang="en-GE" sz="2800" dirty="0"/>
          </a:p>
        </p:txBody>
      </p:sp>
      <p:sp>
        <p:nvSpPr>
          <p:cNvPr id="11" name="TextBox 10">
            <a:extLst>
              <a:ext uri="{FF2B5EF4-FFF2-40B4-BE49-F238E27FC236}">
                <a16:creationId xmlns:a16="http://schemas.microsoft.com/office/drawing/2014/main" id="{A29D9936-D7D5-7DD5-8195-3C819D5DC86F}"/>
              </a:ext>
            </a:extLst>
          </p:cNvPr>
          <p:cNvSpPr txBox="1"/>
          <p:nvPr/>
        </p:nvSpPr>
        <p:spPr>
          <a:xfrm>
            <a:off x="419651" y="1464422"/>
            <a:ext cx="3597908" cy="646331"/>
          </a:xfrm>
          <a:prstGeom prst="rect">
            <a:avLst/>
          </a:prstGeom>
          <a:noFill/>
        </p:spPr>
        <p:txBody>
          <a:bodyPr wrap="none" rtlCol="0">
            <a:spAutoFit/>
          </a:bodyPr>
          <a:lstStyle/>
          <a:p>
            <a:r>
              <a:rPr lang="en-GE" b="1" dirty="0"/>
              <a:t>Top 5 stocks with highest</a:t>
            </a:r>
            <a:r>
              <a:rPr lang="en-CA" b="1" dirty="0"/>
              <a:t> price</a:t>
            </a:r>
            <a:r>
              <a:rPr lang="en-GE" b="1" dirty="0"/>
              <a:t> gain </a:t>
            </a:r>
            <a:endParaRPr lang="en-CA" b="1" dirty="0"/>
          </a:p>
          <a:p>
            <a:r>
              <a:rPr lang="en-CA" b="1" dirty="0"/>
              <a:t>(ordered by Percentage Change)</a:t>
            </a:r>
            <a:endParaRPr lang="en-GE" b="1" dirty="0"/>
          </a:p>
        </p:txBody>
      </p:sp>
      <p:sp>
        <p:nvSpPr>
          <p:cNvPr id="12" name="TextBox 11">
            <a:extLst>
              <a:ext uri="{FF2B5EF4-FFF2-40B4-BE49-F238E27FC236}">
                <a16:creationId xmlns:a16="http://schemas.microsoft.com/office/drawing/2014/main" id="{A064946C-B2FF-A764-6F0A-048B0A14AE63}"/>
              </a:ext>
            </a:extLst>
          </p:cNvPr>
          <p:cNvSpPr txBox="1"/>
          <p:nvPr/>
        </p:nvSpPr>
        <p:spPr>
          <a:xfrm>
            <a:off x="419651" y="4119282"/>
            <a:ext cx="5092933" cy="369332"/>
          </a:xfrm>
          <a:prstGeom prst="rect">
            <a:avLst/>
          </a:prstGeom>
          <a:noFill/>
        </p:spPr>
        <p:txBody>
          <a:bodyPr wrap="none" rtlCol="0">
            <a:spAutoFit/>
          </a:bodyPr>
          <a:lstStyle/>
          <a:p>
            <a:r>
              <a:rPr lang="en-GE" b="1" dirty="0"/>
              <a:t>Top 5 stocks with </a:t>
            </a:r>
            <a:r>
              <a:rPr lang="en-CA" b="1" dirty="0"/>
              <a:t>lowest variability (ordered by std)</a:t>
            </a:r>
            <a:endParaRPr lang="en-GE" b="1" dirty="0"/>
          </a:p>
        </p:txBody>
      </p:sp>
      <p:sp>
        <p:nvSpPr>
          <p:cNvPr id="20" name="TextBox 19">
            <a:extLst>
              <a:ext uri="{FF2B5EF4-FFF2-40B4-BE49-F238E27FC236}">
                <a16:creationId xmlns:a16="http://schemas.microsoft.com/office/drawing/2014/main" id="{9B16494E-F89B-41DD-8C00-7C07B980EB25}"/>
              </a:ext>
            </a:extLst>
          </p:cNvPr>
          <p:cNvSpPr txBox="1"/>
          <p:nvPr/>
        </p:nvSpPr>
        <p:spPr>
          <a:xfrm>
            <a:off x="5863760" y="2631989"/>
            <a:ext cx="4519827" cy="646331"/>
          </a:xfrm>
          <a:prstGeom prst="rect">
            <a:avLst/>
          </a:prstGeom>
          <a:noFill/>
        </p:spPr>
        <p:txBody>
          <a:bodyPr wrap="none" rtlCol="0">
            <a:spAutoFit/>
          </a:bodyPr>
          <a:lstStyle/>
          <a:p>
            <a:r>
              <a:rPr lang="en-GE" b="1" dirty="0"/>
              <a:t>Top 5 stocks with </a:t>
            </a:r>
            <a:r>
              <a:rPr lang="en-CA" b="1" dirty="0"/>
              <a:t>strong growth AND stability</a:t>
            </a:r>
          </a:p>
          <a:p>
            <a:r>
              <a:rPr lang="en-CA" b="1" dirty="0"/>
              <a:t>(ordered by R-squared)</a:t>
            </a:r>
            <a:endParaRPr lang="en-GE" b="1" dirty="0"/>
          </a:p>
        </p:txBody>
      </p:sp>
      <p:graphicFrame>
        <p:nvGraphicFramePr>
          <p:cNvPr id="3" name="Table 6">
            <a:extLst>
              <a:ext uri="{FF2B5EF4-FFF2-40B4-BE49-F238E27FC236}">
                <a16:creationId xmlns:a16="http://schemas.microsoft.com/office/drawing/2014/main" id="{5FC56ED8-0E2A-8F2E-D5AD-7038E37AE50E}"/>
              </a:ext>
            </a:extLst>
          </p:cNvPr>
          <p:cNvGraphicFramePr>
            <a:graphicFrameLocks noGrp="1"/>
          </p:cNvGraphicFramePr>
          <p:nvPr>
            <p:extLst>
              <p:ext uri="{D42A27DB-BD31-4B8C-83A1-F6EECF244321}">
                <p14:modId xmlns:p14="http://schemas.microsoft.com/office/powerpoint/2010/main" val="3550808438"/>
              </p:ext>
            </p:extLst>
          </p:nvPr>
        </p:nvGraphicFramePr>
        <p:xfrm>
          <a:off x="419651" y="2171842"/>
          <a:ext cx="4230320" cy="1787265"/>
        </p:xfrm>
        <a:graphic>
          <a:graphicData uri="http://schemas.openxmlformats.org/drawingml/2006/table">
            <a:tbl>
              <a:tblPr firstRow="1" bandRow="1">
                <a:tableStyleId>{9D7B26C5-4107-4FEC-AEDC-1716B250A1EF}</a:tableStyleId>
              </a:tblPr>
              <a:tblGrid>
                <a:gridCol w="1057580">
                  <a:extLst>
                    <a:ext uri="{9D8B030D-6E8A-4147-A177-3AD203B41FA5}">
                      <a16:colId xmlns:a16="http://schemas.microsoft.com/office/drawing/2014/main" val="3140704094"/>
                    </a:ext>
                  </a:extLst>
                </a:gridCol>
                <a:gridCol w="1057580">
                  <a:extLst>
                    <a:ext uri="{9D8B030D-6E8A-4147-A177-3AD203B41FA5}">
                      <a16:colId xmlns:a16="http://schemas.microsoft.com/office/drawing/2014/main" val="2186383963"/>
                    </a:ext>
                  </a:extLst>
                </a:gridCol>
                <a:gridCol w="1057580">
                  <a:extLst>
                    <a:ext uri="{9D8B030D-6E8A-4147-A177-3AD203B41FA5}">
                      <a16:colId xmlns:a16="http://schemas.microsoft.com/office/drawing/2014/main" val="3768227166"/>
                    </a:ext>
                  </a:extLst>
                </a:gridCol>
                <a:gridCol w="1057580">
                  <a:extLst>
                    <a:ext uri="{9D8B030D-6E8A-4147-A177-3AD203B41FA5}">
                      <a16:colId xmlns:a16="http://schemas.microsoft.com/office/drawing/2014/main" val="3208948088"/>
                    </a:ext>
                  </a:extLst>
                </a:gridCol>
              </a:tblGrid>
              <a:tr h="288492">
                <a:tc>
                  <a:txBody>
                    <a:bodyPr/>
                    <a:lstStyle/>
                    <a:p>
                      <a:pPr algn="ctr" fontAlgn="ctr"/>
                      <a:r>
                        <a:rPr lang="en-CA" sz="1100" b="1" i="0" u="none" strike="noStrike" dirty="0">
                          <a:solidFill>
                            <a:srgbClr val="000000"/>
                          </a:solidFill>
                          <a:effectLst/>
                          <a:latin typeface="Calibri" panose="020F0502020204030204" pitchFamily="34" charset="0"/>
                        </a:rPr>
                        <a:t>Stock Name</a:t>
                      </a:r>
                    </a:p>
                  </a:txBody>
                  <a:tcPr marL="9525" marR="9525" marT="9525" marB="0" anchor="ctr"/>
                </a:tc>
                <a:tc>
                  <a:txBody>
                    <a:bodyPr/>
                    <a:lstStyle/>
                    <a:p>
                      <a:pPr algn="ctr" fontAlgn="ctr"/>
                      <a:r>
                        <a:rPr lang="en-CA" sz="1100" b="1" i="0" u="none" strike="noStrike" dirty="0">
                          <a:solidFill>
                            <a:srgbClr val="000000"/>
                          </a:solidFill>
                          <a:effectLst/>
                          <a:latin typeface="Calibri" panose="020F0502020204030204" pitchFamily="34" charset="0"/>
                        </a:rPr>
                        <a:t>Percentage Change</a:t>
                      </a:r>
                    </a:p>
                  </a:txBody>
                  <a:tcPr marL="9525" marR="9525" marT="9525" marB="0" anchor="ctr"/>
                </a:tc>
                <a:tc>
                  <a:txBody>
                    <a:bodyPr/>
                    <a:lstStyle/>
                    <a:p>
                      <a:pPr algn="ctr" fontAlgn="ctr"/>
                      <a:r>
                        <a:rPr lang="en-CA" sz="1100" b="1" i="0" u="none" strike="noStrike" dirty="0">
                          <a:solidFill>
                            <a:srgbClr val="000000"/>
                          </a:solidFill>
                          <a:effectLst/>
                          <a:latin typeface="Calibri" panose="020F0502020204030204" pitchFamily="34" charset="0"/>
                        </a:rPr>
                        <a:t>R-squared</a:t>
                      </a:r>
                    </a:p>
                  </a:txBody>
                  <a:tcPr marL="9525" marR="9525" marT="9525" marB="0" anchor="ctr"/>
                </a:tc>
                <a:tc>
                  <a:txBody>
                    <a:bodyPr/>
                    <a:lstStyle/>
                    <a:p>
                      <a:pPr algn="ctr" fontAlgn="ctr"/>
                      <a:r>
                        <a:rPr lang="en-CA" sz="1100" b="1" i="0" u="none" strike="noStrike" dirty="0">
                          <a:solidFill>
                            <a:srgbClr val="000000"/>
                          </a:solidFill>
                          <a:effectLst/>
                          <a:latin typeface="Calibri" panose="020F0502020204030204" pitchFamily="34" charset="0"/>
                        </a:rPr>
                        <a:t>std</a:t>
                      </a:r>
                    </a:p>
                  </a:txBody>
                  <a:tcPr marL="9525" marR="9525" marT="9525" marB="0" anchor="ctr"/>
                </a:tc>
                <a:extLst>
                  <a:ext uri="{0D108BD9-81ED-4DB2-BD59-A6C34878D82A}">
                    <a16:rowId xmlns:a16="http://schemas.microsoft.com/office/drawing/2014/main" val="1270107519"/>
                  </a:ext>
                </a:extLst>
              </a:tr>
              <a:tr h="288492">
                <a:tc>
                  <a:txBody>
                    <a:bodyPr/>
                    <a:lstStyle/>
                    <a:p>
                      <a:pPr algn="ctr" fontAlgn="ctr"/>
                      <a:r>
                        <a:rPr lang="en-CA" sz="1100" b="0" i="0" u="none" strike="noStrike">
                          <a:solidFill>
                            <a:srgbClr val="000000"/>
                          </a:solidFill>
                          <a:effectLst/>
                          <a:latin typeface="Calibri" panose="020F0502020204030204" pitchFamily="34" charset="0"/>
                        </a:rPr>
                        <a:t>SCM</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199.52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0.76</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0.14</a:t>
                      </a:r>
                    </a:p>
                  </a:txBody>
                  <a:tcPr marL="9525" marR="9525" marT="9525" marB="0" anchor="ctr"/>
                </a:tc>
                <a:extLst>
                  <a:ext uri="{0D108BD9-81ED-4DB2-BD59-A6C34878D82A}">
                    <a16:rowId xmlns:a16="http://schemas.microsoft.com/office/drawing/2014/main" val="2479139878"/>
                  </a:ext>
                </a:extLst>
              </a:tr>
              <a:tr h="288492">
                <a:tc>
                  <a:txBody>
                    <a:bodyPr/>
                    <a:lstStyle/>
                    <a:p>
                      <a:pPr algn="ctr" fontAlgn="ctr"/>
                      <a:r>
                        <a:rPr lang="en-CA" sz="1100" b="0" i="0" u="none" strike="noStrike">
                          <a:solidFill>
                            <a:srgbClr val="000000"/>
                          </a:solidFill>
                          <a:effectLst/>
                          <a:latin typeface="Calibri" panose="020F0502020204030204" pitchFamily="34" charset="0"/>
                        </a:rPr>
                        <a:t>LFUS</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199.25</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0.75</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3.28</a:t>
                      </a:r>
                    </a:p>
                  </a:txBody>
                  <a:tcPr marL="9525" marR="9525" marT="9525" marB="0" anchor="ctr"/>
                </a:tc>
                <a:extLst>
                  <a:ext uri="{0D108BD9-81ED-4DB2-BD59-A6C34878D82A}">
                    <a16:rowId xmlns:a16="http://schemas.microsoft.com/office/drawing/2014/main" val="2010281476"/>
                  </a:ext>
                </a:extLst>
              </a:tr>
              <a:tr h="288492">
                <a:tc>
                  <a:txBody>
                    <a:bodyPr/>
                    <a:lstStyle/>
                    <a:p>
                      <a:pPr algn="ctr" fontAlgn="ctr"/>
                      <a:r>
                        <a:rPr lang="en-CA" sz="1100" b="0" i="0" u="none" strike="noStrike">
                          <a:solidFill>
                            <a:srgbClr val="000000"/>
                          </a:solidFill>
                          <a:effectLst/>
                          <a:latin typeface="Calibri" panose="020F0502020204030204" pitchFamily="34" charset="0"/>
                        </a:rPr>
                        <a:t>DRS</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199.20</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0.22</a:t>
                      </a:r>
                    </a:p>
                  </a:txBody>
                  <a:tcPr marL="9525" marR="9525" marT="9525" marB="0" anchor="ctr"/>
                </a:tc>
                <a:extLst>
                  <a:ext uri="{0D108BD9-81ED-4DB2-BD59-A6C34878D82A}">
                    <a16:rowId xmlns:a16="http://schemas.microsoft.com/office/drawing/2014/main" val="3866964010"/>
                  </a:ext>
                </a:extLst>
              </a:tr>
              <a:tr h="288492">
                <a:tc>
                  <a:txBody>
                    <a:bodyPr/>
                    <a:lstStyle/>
                    <a:p>
                      <a:pPr algn="ctr" fontAlgn="ctr"/>
                      <a:r>
                        <a:rPr lang="en-CA" sz="1100" b="0" i="0" u="none" strike="noStrike">
                          <a:solidFill>
                            <a:srgbClr val="000000"/>
                          </a:solidFill>
                          <a:effectLst/>
                          <a:latin typeface="Calibri" panose="020F0502020204030204" pitchFamily="34" charset="0"/>
                        </a:rPr>
                        <a:t>INFU</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198.63</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0.52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0.28</a:t>
                      </a:r>
                    </a:p>
                  </a:txBody>
                  <a:tcPr marL="9525" marR="9525" marT="9525" marB="0" anchor="ctr"/>
                </a:tc>
                <a:extLst>
                  <a:ext uri="{0D108BD9-81ED-4DB2-BD59-A6C34878D82A}">
                    <a16:rowId xmlns:a16="http://schemas.microsoft.com/office/drawing/2014/main" val="2112349899"/>
                  </a:ext>
                </a:extLst>
              </a:tr>
              <a:tr h="288492">
                <a:tc>
                  <a:txBody>
                    <a:bodyPr/>
                    <a:lstStyle/>
                    <a:p>
                      <a:pPr algn="ctr" fontAlgn="ctr"/>
                      <a:r>
                        <a:rPr lang="en-CA" sz="1100" b="0" i="0" u="none" strike="noStrike">
                          <a:solidFill>
                            <a:srgbClr val="000000"/>
                          </a:solidFill>
                          <a:effectLst/>
                          <a:latin typeface="Calibri" panose="020F0502020204030204" pitchFamily="34" charset="0"/>
                        </a:rPr>
                        <a:t>TRUP</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198.33</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0.59</a:t>
                      </a:r>
                    </a:p>
                  </a:txBody>
                  <a:tcPr marL="9525" marR="9525" marT="9525" marB="0" anchor="ctr"/>
                </a:tc>
                <a:tc>
                  <a:txBody>
                    <a:bodyPr/>
                    <a:lstStyle/>
                    <a:p>
                      <a:pPr algn="ctr" fontAlgn="ctr"/>
                      <a:r>
                        <a:rPr lang="en-CA" sz="1100" b="0" i="0" u="none" strike="noStrike" dirty="0">
                          <a:solidFill>
                            <a:srgbClr val="000000"/>
                          </a:solidFill>
                          <a:effectLst/>
                          <a:latin typeface="Calibri" panose="020F0502020204030204" pitchFamily="34" charset="0"/>
                        </a:rPr>
                        <a:t>2.10</a:t>
                      </a:r>
                    </a:p>
                  </a:txBody>
                  <a:tcPr marL="9525" marR="9525" marT="9525" marB="0" anchor="ctr"/>
                </a:tc>
                <a:extLst>
                  <a:ext uri="{0D108BD9-81ED-4DB2-BD59-A6C34878D82A}">
                    <a16:rowId xmlns:a16="http://schemas.microsoft.com/office/drawing/2014/main" val="1041500183"/>
                  </a:ext>
                </a:extLst>
              </a:tr>
            </a:tbl>
          </a:graphicData>
        </a:graphic>
      </p:graphicFrame>
      <p:sp>
        <p:nvSpPr>
          <p:cNvPr id="7" name="Rectangle 6">
            <a:extLst>
              <a:ext uri="{FF2B5EF4-FFF2-40B4-BE49-F238E27FC236}">
                <a16:creationId xmlns:a16="http://schemas.microsoft.com/office/drawing/2014/main" id="{DBE3B5F6-A0CA-3B25-F145-C807682EB9E6}"/>
              </a:ext>
            </a:extLst>
          </p:cNvPr>
          <p:cNvSpPr/>
          <p:nvPr/>
        </p:nvSpPr>
        <p:spPr>
          <a:xfrm>
            <a:off x="1588655" y="2171842"/>
            <a:ext cx="785090" cy="178726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9" name="Table 6">
            <a:extLst>
              <a:ext uri="{FF2B5EF4-FFF2-40B4-BE49-F238E27FC236}">
                <a16:creationId xmlns:a16="http://schemas.microsoft.com/office/drawing/2014/main" id="{221DEDD5-0C91-6820-CA9F-B75350A81E95}"/>
              </a:ext>
            </a:extLst>
          </p:cNvPr>
          <p:cNvGraphicFramePr>
            <a:graphicFrameLocks noGrp="1"/>
          </p:cNvGraphicFramePr>
          <p:nvPr>
            <p:extLst>
              <p:ext uri="{D42A27DB-BD31-4B8C-83A1-F6EECF244321}">
                <p14:modId xmlns:p14="http://schemas.microsoft.com/office/powerpoint/2010/main" val="2706899986"/>
              </p:ext>
            </p:extLst>
          </p:nvPr>
        </p:nvGraphicFramePr>
        <p:xfrm>
          <a:off x="419651" y="4499945"/>
          <a:ext cx="4230320" cy="1787265"/>
        </p:xfrm>
        <a:graphic>
          <a:graphicData uri="http://schemas.openxmlformats.org/drawingml/2006/table">
            <a:tbl>
              <a:tblPr firstRow="1" bandRow="1">
                <a:tableStyleId>{9D7B26C5-4107-4FEC-AEDC-1716B250A1EF}</a:tableStyleId>
              </a:tblPr>
              <a:tblGrid>
                <a:gridCol w="1057580">
                  <a:extLst>
                    <a:ext uri="{9D8B030D-6E8A-4147-A177-3AD203B41FA5}">
                      <a16:colId xmlns:a16="http://schemas.microsoft.com/office/drawing/2014/main" val="3140704094"/>
                    </a:ext>
                  </a:extLst>
                </a:gridCol>
                <a:gridCol w="1057580">
                  <a:extLst>
                    <a:ext uri="{9D8B030D-6E8A-4147-A177-3AD203B41FA5}">
                      <a16:colId xmlns:a16="http://schemas.microsoft.com/office/drawing/2014/main" val="2186383963"/>
                    </a:ext>
                  </a:extLst>
                </a:gridCol>
                <a:gridCol w="1057580">
                  <a:extLst>
                    <a:ext uri="{9D8B030D-6E8A-4147-A177-3AD203B41FA5}">
                      <a16:colId xmlns:a16="http://schemas.microsoft.com/office/drawing/2014/main" val="3768227166"/>
                    </a:ext>
                  </a:extLst>
                </a:gridCol>
                <a:gridCol w="1057580">
                  <a:extLst>
                    <a:ext uri="{9D8B030D-6E8A-4147-A177-3AD203B41FA5}">
                      <a16:colId xmlns:a16="http://schemas.microsoft.com/office/drawing/2014/main" val="3208948088"/>
                    </a:ext>
                  </a:extLst>
                </a:gridCol>
              </a:tblGrid>
              <a:tr h="288492">
                <a:tc>
                  <a:txBody>
                    <a:bodyPr/>
                    <a:lstStyle/>
                    <a:p>
                      <a:pPr algn="ctr" fontAlgn="ctr"/>
                      <a:r>
                        <a:rPr lang="en-CA" sz="1100" b="1" i="0" u="none" strike="noStrike" dirty="0">
                          <a:solidFill>
                            <a:srgbClr val="000000"/>
                          </a:solidFill>
                          <a:effectLst/>
                          <a:latin typeface="Calibri" panose="020F0502020204030204" pitchFamily="34" charset="0"/>
                        </a:rPr>
                        <a:t>Stock Name</a:t>
                      </a:r>
                    </a:p>
                  </a:txBody>
                  <a:tcPr marL="9525" marR="9525" marT="9525" marB="0" anchor="ctr"/>
                </a:tc>
                <a:tc>
                  <a:txBody>
                    <a:bodyPr/>
                    <a:lstStyle/>
                    <a:p>
                      <a:pPr algn="ctr" fontAlgn="ctr"/>
                      <a:r>
                        <a:rPr lang="en-CA" sz="1100" b="1" i="0" u="none" strike="noStrike" dirty="0">
                          <a:solidFill>
                            <a:srgbClr val="000000"/>
                          </a:solidFill>
                          <a:effectLst/>
                          <a:latin typeface="Calibri" panose="020F0502020204030204" pitchFamily="34" charset="0"/>
                        </a:rPr>
                        <a:t>Percentage Change</a:t>
                      </a:r>
                    </a:p>
                  </a:txBody>
                  <a:tcPr marL="9525" marR="9525" marT="9525" marB="0" anchor="ctr"/>
                </a:tc>
                <a:tc>
                  <a:txBody>
                    <a:bodyPr/>
                    <a:lstStyle/>
                    <a:p>
                      <a:pPr algn="ctr" fontAlgn="ctr"/>
                      <a:r>
                        <a:rPr lang="en-CA" sz="1100" b="1" i="0" u="none" strike="noStrike" dirty="0">
                          <a:solidFill>
                            <a:srgbClr val="000000"/>
                          </a:solidFill>
                          <a:effectLst/>
                          <a:latin typeface="Calibri" panose="020F0502020204030204" pitchFamily="34" charset="0"/>
                        </a:rPr>
                        <a:t>R-squared</a:t>
                      </a:r>
                    </a:p>
                  </a:txBody>
                  <a:tcPr marL="9525" marR="9525" marT="9525" marB="0" anchor="ctr"/>
                </a:tc>
                <a:tc>
                  <a:txBody>
                    <a:bodyPr/>
                    <a:lstStyle/>
                    <a:p>
                      <a:pPr algn="ctr" fontAlgn="ctr"/>
                      <a:r>
                        <a:rPr lang="en-CA" sz="1100" b="1" i="0" u="none" strike="noStrike" dirty="0">
                          <a:solidFill>
                            <a:srgbClr val="000000"/>
                          </a:solidFill>
                          <a:effectLst/>
                          <a:latin typeface="Calibri" panose="020F0502020204030204" pitchFamily="34" charset="0"/>
                        </a:rPr>
                        <a:t>std</a:t>
                      </a:r>
                    </a:p>
                  </a:txBody>
                  <a:tcPr marL="9525" marR="9525" marT="9525" marB="0" anchor="ctr"/>
                </a:tc>
                <a:extLst>
                  <a:ext uri="{0D108BD9-81ED-4DB2-BD59-A6C34878D82A}">
                    <a16:rowId xmlns:a16="http://schemas.microsoft.com/office/drawing/2014/main" val="1270107519"/>
                  </a:ext>
                </a:extLst>
              </a:tr>
              <a:tr h="288492">
                <a:tc>
                  <a:txBody>
                    <a:bodyPr/>
                    <a:lstStyle/>
                    <a:p>
                      <a:pPr algn="ctr" fontAlgn="ctr"/>
                      <a:r>
                        <a:rPr lang="en-CA" sz="1100" b="0" i="0" u="none" strike="noStrike">
                          <a:solidFill>
                            <a:srgbClr val="000000"/>
                          </a:solidFill>
                          <a:effectLst/>
                          <a:latin typeface="Calibri" panose="020F0502020204030204" pitchFamily="34" charset="0"/>
                        </a:rPr>
                        <a:t>SCM</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199.52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0.76</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0.14</a:t>
                      </a:r>
                    </a:p>
                  </a:txBody>
                  <a:tcPr marL="9525" marR="9525" marT="9525" marB="0" anchor="ctr"/>
                </a:tc>
                <a:extLst>
                  <a:ext uri="{0D108BD9-81ED-4DB2-BD59-A6C34878D82A}">
                    <a16:rowId xmlns:a16="http://schemas.microsoft.com/office/drawing/2014/main" val="2479139878"/>
                  </a:ext>
                </a:extLst>
              </a:tr>
              <a:tr h="288492">
                <a:tc>
                  <a:txBody>
                    <a:bodyPr/>
                    <a:lstStyle/>
                    <a:p>
                      <a:pPr algn="ctr" fontAlgn="ctr"/>
                      <a:r>
                        <a:rPr lang="en-CA" sz="1100" b="0" i="0" u="none" strike="noStrike">
                          <a:solidFill>
                            <a:srgbClr val="000000"/>
                          </a:solidFill>
                          <a:effectLst/>
                          <a:latin typeface="Calibri" panose="020F0502020204030204" pitchFamily="34" charset="0"/>
                        </a:rPr>
                        <a:t>IRT</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197.69</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0.78</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0.21</a:t>
                      </a:r>
                    </a:p>
                  </a:txBody>
                  <a:tcPr marL="9525" marR="9525" marT="9525" marB="0" anchor="ctr"/>
                </a:tc>
                <a:extLst>
                  <a:ext uri="{0D108BD9-81ED-4DB2-BD59-A6C34878D82A}">
                    <a16:rowId xmlns:a16="http://schemas.microsoft.com/office/drawing/2014/main" val="2010281476"/>
                  </a:ext>
                </a:extLst>
              </a:tr>
              <a:tr h="288492">
                <a:tc>
                  <a:txBody>
                    <a:bodyPr/>
                    <a:lstStyle/>
                    <a:p>
                      <a:pPr algn="ctr" fontAlgn="ctr"/>
                      <a:r>
                        <a:rPr lang="en-CA" sz="1100" b="0" i="0" u="none" strike="noStrike">
                          <a:solidFill>
                            <a:srgbClr val="000000"/>
                          </a:solidFill>
                          <a:effectLst/>
                          <a:latin typeface="Calibri" panose="020F0502020204030204" pitchFamily="34" charset="0"/>
                        </a:rPr>
                        <a:t>DRS</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199.20</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0.22</a:t>
                      </a:r>
                    </a:p>
                  </a:txBody>
                  <a:tcPr marL="9525" marR="9525" marT="9525" marB="0" anchor="ctr"/>
                </a:tc>
                <a:extLst>
                  <a:ext uri="{0D108BD9-81ED-4DB2-BD59-A6C34878D82A}">
                    <a16:rowId xmlns:a16="http://schemas.microsoft.com/office/drawing/2014/main" val="3866964010"/>
                  </a:ext>
                </a:extLst>
              </a:tr>
              <a:tr h="288492">
                <a:tc>
                  <a:txBody>
                    <a:bodyPr/>
                    <a:lstStyle/>
                    <a:p>
                      <a:pPr algn="ctr" fontAlgn="ctr"/>
                      <a:r>
                        <a:rPr lang="en-CA" sz="1100" b="0" i="0" u="none" strike="noStrike">
                          <a:solidFill>
                            <a:srgbClr val="000000"/>
                          </a:solidFill>
                          <a:effectLst/>
                          <a:latin typeface="Calibri" panose="020F0502020204030204" pitchFamily="34" charset="0"/>
                        </a:rPr>
                        <a:t>INFU</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198.63</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0.52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0.28</a:t>
                      </a:r>
                    </a:p>
                  </a:txBody>
                  <a:tcPr marL="9525" marR="9525" marT="9525" marB="0" anchor="ctr"/>
                </a:tc>
                <a:extLst>
                  <a:ext uri="{0D108BD9-81ED-4DB2-BD59-A6C34878D82A}">
                    <a16:rowId xmlns:a16="http://schemas.microsoft.com/office/drawing/2014/main" val="2112349899"/>
                  </a:ext>
                </a:extLst>
              </a:tr>
              <a:tr h="288492">
                <a:tc>
                  <a:txBody>
                    <a:bodyPr/>
                    <a:lstStyle/>
                    <a:p>
                      <a:pPr algn="ctr" fontAlgn="ctr"/>
                      <a:r>
                        <a:rPr lang="en-CA" sz="1100" b="0" i="0" u="none" strike="noStrike">
                          <a:solidFill>
                            <a:srgbClr val="000000"/>
                          </a:solidFill>
                          <a:effectLst/>
                          <a:latin typeface="Calibri" panose="020F0502020204030204" pitchFamily="34" charset="0"/>
                        </a:rPr>
                        <a:t>HQI</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195.85</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0.57</a:t>
                      </a:r>
                    </a:p>
                  </a:txBody>
                  <a:tcPr marL="9525" marR="9525" marT="9525" marB="0" anchor="ctr"/>
                </a:tc>
                <a:tc>
                  <a:txBody>
                    <a:bodyPr/>
                    <a:lstStyle/>
                    <a:p>
                      <a:pPr algn="ctr" fontAlgn="ctr"/>
                      <a:r>
                        <a:rPr lang="en-CA" sz="1100" b="0" i="0" u="none" strike="noStrike" dirty="0">
                          <a:solidFill>
                            <a:srgbClr val="000000"/>
                          </a:solidFill>
                          <a:effectLst/>
                          <a:latin typeface="Calibri" panose="020F0502020204030204" pitchFamily="34" charset="0"/>
                        </a:rPr>
                        <a:t>0.36</a:t>
                      </a:r>
                    </a:p>
                  </a:txBody>
                  <a:tcPr marL="9525" marR="9525" marT="9525" marB="0" anchor="ctr"/>
                </a:tc>
                <a:extLst>
                  <a:ext uri="{0D108BD9-81ED-4DB2-BD59-A6C34878D82A}">
                    <a16:rowId xmlns:a16="http://schemas.microsoft.com/office/drawing/2014/main" val="1041500183"/>
                  </a:ext>
                </a:extLst>
              </a:tr>
            </a:tbl>
          </a:graphicData>
        </a:graphic>
      </p:graphicFrame>
      <p:sp>
        <p:nvSpPr>
          <p:cNvPr id="13" name="Rectangle 12">
            <a:extLst>
              <a:ext uri="{FF2B5EF4-FFF2-40B4-BE49-F238E27FC236}">
                <a16:creationId xmlns:a16="http://schemas.microsoft.com/office/drawing/2014/main" id="{21B86A7B-46E1-C825-119A-FA7C7DBCA40D}"/>
              </a:ext>
            </a:extLst>
          </p:cNvPr>
          <p:cNvSpPr/>
          <p:nvPr/>
        </p:nvSpPr>
        <p:spPr>
          <a:xfrm>
            <a:off x="3694546" y="4488614"/>
            <a:ext cx="785090" cy="178726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14" name="Table 6">
            <a:extLst>
              <a:ext uri="{FF2B5EF4-FFF2-40B4-BE49-F238E27FC236}">
                <a16:creationId xmlns:a16="http://schemas.microsoft.com/office/drawing/2014/main" id="{C1301602-EE3F-F0E9-F176-BBF462311F5C}"/>
              </a:ext>
            </a:extLst>
          </p:cNvPr>
          <p:cNvGraphicFramePr>
            <a:graphicFrameLocks noGrp="1"/>
          </p:cNvGraphicFramePr>
          <p:nvPr>
            <p:extLst>
              <p:ext uri="{D42A27DB-BD31-4B8C-83A1-F6EECF244321}">
                <p14:modId xmlns:p14="http://schemas.microsoft.com/office/powerpoint/2010/main" val="2326382908"/>
              </p:ext>
            </p:extLst>
          </p:nvPr>
        </p:nvGraphicFramePr>
        <p:xfrm>
          <a:off x="6173905" y="3578883"/>
          <a:ext cx="4230320" cy="1787265"/>
        </p:xfrm>
        <a:graphic>
          <a:graphicData uri="http://schemas.openxmlformats.org/drawingml/2006/table">
            <a:tbl>
              <a:tblPr firstRow="1" bandRow="1">
                <a:tableStyleId>{9D7B26C5-4107-4FEC-AEDC-1716B250A1EF}</a:tableStyleId>
              </a:tblPr>
              <a:tblGrid>
                <a:gridCol w="1057580">
                  <a:extLst>
                    <a:ext uri="{9D8B030D-6E8A-4147-A177-3AD203B41FA5}">
                      <a16:colId xmlns:a16="http://schemas.microsoft.com/office/drawing/2014/main" val="3140704094"/>
                    </a:ext>
                  </a:extLst>
                </a:gridCol>
                <a:gridCol w="1057580">
                  <a:extLst>
                    <a:ext uri="{9D8B030D-6E8A-4147-A177-3AD203B41FA5}">
                      <a16:colId xmlns:a16="http://schemas.microsoft.com/office/drawing/2014/main" val="2186383963"/>
                    </a:ext>
                  </a:extLst>
                </a:gridCol>
                <a:gridCol w="1057580">
                  <a:extLst>
                    <a:ext uri="{9D8B030D-6E8A-4147-A177-3AD203B41FA5}">
                      <a16:colId xmlns:a16="http://schemas.microsoft.com/office/drawing/2014/main" val="3768227166"/>
                    </a:ext>
                  </a:extLst>
                </a:gridCol>
                <a:gridCol w="1057580">
                  <a:extLst>
                    <a:ext uri="{9D8B030D-6E8A-4147-A177-3AD203B41FA5}">
                      <a16:colId xmlns:a16="http://schemas.microsoft.com/office/drawing/2014/main" val="3208948088"/>
                    </a:ext>
                  </a:extLst>
                </a:gridCol>
              </a:tblGrid>
              <a:tr h="288492">
                <a:tc>
                  <a:txBody>
                    <a:bodyPr/>
                    <a:lstStyle/>
                    <a:p>
                      <a:pPr algn="ctr" fontAlgn="ctr"/>
                      <a:r>
                        <a:rPr lang="en-CA" sz="1100" b="1" i="0" u="none" strike="noStrike" dirty="0">
                          <a:solidFill>
                            <a:srgbClr val="000000"/>
                          </a:solidFill>
                          <a:effectLst/>
                          <a:latin typeface="Calibri" panose="020F0502020204030204" pitchFamily="34" charset="0"/>
                        </a:rPr>
                        <a:t>Stock Name</a:t>
                      </a:r>
                    </a:p>
                  </a:txBody>
                  <a:tcPr marL="9525" marR="9525" marT="9525" marB="0" anchor="ctr"/>
                </a:tc>
                <a:tc>
                  <a:txBody>
                    <a:bodyPr/>
                    <a:lstStyle/>
                    <a:p>
                      <a:pPr algn="ctr" fontAlgn="ctr"/>
                      <a:r>
                        <a:rPr lang="en-CA" sz="1100" b="1" i="0" u="none" strike="noStrike" dirty="0">
                          <a:solidFill>
                            <a:srgbClr val="000000"/>
                          </a:solidFill>
                          <a:effectLst/>
                          <a:latin typeface="Calibri" panose="020F0502020204030204" pitchFamily="34" charset="0"/>
                        </a:rPr>
                        <a:t>Percentage Change</a:t>
                      </a:r>
                    </a:p>
                  </a:txBody>
                  <a:tcPr marL="9525" marR="9525" marT="9525" marB="0" anchor="ctr"/>
                </a:tc>
                <a:tc>
                  <a:txBody>
                    <a:bodyPr/>
                    <a:lstStyle/>
                    <a:p>
                      <a:pPr algn="ctr" fontAlgn="ctr"/>
                      <a:r>
                        <a:rPr lang="en-CA" sz="1100" b="1" i="0" u="none" strike="noStrike" dirty="0">
                          <a:solidFill>
                            <a:srgbClr val="000000"/>
                          </a:solidFill>
                          <a:effectLst/>
                          <a:latin typeface="Calibri" panose="020F0502020204030204" pitchFamily="34" charset="0"/>
                        </a:rPr>
                        <a:t>R-squared</a:t>
                      </a:r>
                    </a:p>
                  </a:txBody>
                  <a:tcPr marL="9525" marR="9525" marT="9525" marB="0" anchor="ctr"/>
                </a:tc>
                <a:tc>
                  <a:txBody>
                    <a:bodyPr/>
                    <a:lstStyle/>
                    <a:p>
                      <a:pPr algn="ctr" fontAlgn="ctr"/>
                      <a:r>
                        <a:rPr lang="en-CA" sz="1100" b="1" i="0" u="none" strike="noStrike" dirty="0">
                          <a:solidFill>
                            <a:srgbClr val="000000"/>
                          </a:solidFill>
                          <a:effectLst/>
                          <a:latin typeface="Calibri" panose="020F0502020204030204" pitchFamily="34" charset="0"/>
                        </a:rPr>
                        <a:t>std</a:t>
                      </a:r>
                    </a:p>
                  </a:txBody>
                  <a:tcPr marL="9525" marR="9525" marT="9525" marB="0" anchor="ctr"/>
                </a:tc>
                <a:extLst>
                  <a:ext uri="{0D108BD9-81ED-4DB2-BD59-A6C34878D82A}">
                    <a16:rowId xmlns:a16="http://schemas.microsoft.com/office/drawing/2014/main" val="1270107519"/>
                  </a:ext>
                </a:extLst>
              </a:tr>
              <a:tr h="288492">
                <a:tc>
                  <a:txBody>
                    <a:bodyPr/>
                    <a:lstStyle/>
                    <a:p>
                      <a:pPr algn="ctr" fontAlgn="ctr"/>
                      <a:r>
                        <a:rPr lang="en-CA" sz="1100" b="0" i="0" u="none" strike="noStrike">
                          <a:solidFill>
                            <a:srgbClr val="000000"/>
                          </a:solidFill>
                          <a:effectLst/>
                          <a:latin typeface="Calibri" panose="020F0502020204030204" pitchFamily="34" charset="0"/>
                        </a:rPr>
                        <a:t>CPK</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196.62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0.92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1.39</a:t>
                      </a:r>
                    </a:p>
                  </a:txBody>
                  <a:tcPr marL="9525" marR="9525" marT="9525" marB="0" anchor="ctr"/>
                </a:tc>
                <a:extLst>
                  <a:ext uri="{0D108BD9-81ED-4DB2-BD59-A6C34878D82A}">
                    <a16:rowId xmlns:a16="http://schemas.microsoft.com/office/drawing/2014/main" val="2479139878"/>
                  </a:ext>
                </a:extLst>
              </a:tr>
              <a:tr h="288492">
                <a:tc>
                  <a:txBody>
                    <a:bodyPr/>
                    <a:lstStyle/>
                    <a:p>
                      <a:pPr algn="ctr" fontAlgn="ctr"/>
                      <a:r>
                        <a:rPr lang="en-CA" sz="1100" b="0" i="0" u="none" strike="noStrike">
                          <a:solidFill>
                            <a:srgbClr val="000000"/>
                          </a:solidFill>
                          <a:effectLst/>
                          <a:latin typeface="Calibri" panose="020F0502020204030204" pitchFamily="34" charset="0"/>
                        </a:rPr>
                        <a:t>ELS</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196.03</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0.89</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0.77</a:t>
                      </a:r>
                    </a:p>
                  </a:txBody>
                  <a:tcPr marL="9525" marR="9525" marT="9525" marB="0" anchor="ctr"/>
                </a:tc>
                <a:extLst>
                  <a:ext uri="{0D108BD9-81ED-4DB2-BD59-A6C34878D82A}">
                    <a16:rowId xmlns:a16="http://schemas.microsoft.com/office/drawing/2014/main" val="2010281476"/>
                  </a:ext>
                </a:extLst>
              </a:tr>
              <a:tr h="288492">
                <a:tc>
                  <a:txBody>
                    <a:bodyPr/>
                    <a:lstStyle/>
                    <a:p>
                      <a:pPr algn="ctr" fontAlgn="ctr"/>
                      <a:r>
                        <a:rPr lang="en-CA" sz="1100" b="0" i="0" u="none" strike="noStrike">
                          <a:solidFill>
                            <a:srgbClr val="000000"/>
                          </a:solidFill>
                          <a:effectLst/>
                          <a:latin typeface="Calibri" panose="020F0502020204030204" pitchFamily="34" charset="0"/>
                        </a:rPr>
                        <a:t>PH</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197.14</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0.84</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3.08</a:t>
                      </a:r>
                    </a:p>
                  </a:txBody>
                  <a:tcPr marL="9525" marR="9525" marT="9525" marB="0" anchor="ctr"/>
                </a:tc>
                <a:extLst>
                  <a:ext uri="{0D108BD9-81ED-4DB2-BD59-A6C34878D82A}">
                    <a16:rowId xmlns:a16="http://schemas.microsoft.com/office/drawing/2014/main" val="3866964010"/>
                  </a:ext>
                </a:extLst>
              </a:tr>
              <a:tr h="288492">
                <a:tc>
                  <a:txBody>
                    <a:bodyPr/>
                    <a:lstStyle/>
                    <a:p>
                      <a:pPr algn="ctr" fontAlgn="ctr"/>
                      <a:r>
                        <a:rPr lang="en-CA" sz="1100" b="0" i="0" u="none" strike="noStrike">
                          <a:solidFill>
                            <a:srgbClr val="000000"/>
                          </a:solidFill>
                          <a:effectLst/>
                          <a:latin typeface="Calibri" panose="020F0502020204030204" pitchFamily="34" charset="0"/>
                        </a:rPr>
                        <a:t>ROK</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198.30</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0.82</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2.72</a:t>
                      </a:r>
                    </a:p>
                  </a:txBody>
                  <a:tcPr marL="9525" marR="9525" marT="9525" marB="0" anchor="ctr"/>
                </a:tc>
                <a:extLst>
                  <a:ext uri="{0D108BD9-81ED-4DB2-BD59-A6C34878D82A}">
                    <a16:rowId xmlns:a16="http://schemas.microsoft.com/office/drawing/2014/main" val="2112349899"/>
                  </a:ext>
                </a:extLst>
              </a:tr>
              <a:tr h="288492">
                <a:tc>
                  <a:txBody>
                    <a:bodyPr/>
                    <a:lstStyle/>
                    <a:p>
                      <a:pPr algn="ctr" fontAlgn="ctr"/>
                      <a:r>
                        <a:rPr lang="en-CA" sz="1100" b="0" i="0" u="none" strike="noStrike">
                          <a:solidFill>
                            <a:srgbClr val="000000"/>
                          </a:solidFill>
                          <a:effectLst/>
                          <a:latin typeface="Calibri" panose="020F0502020204030204" pitchFamily="34" charset="0"/>
                        </a:rPr>
                        <a:t>KFRC</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197.46</a:t>
                      </a:r>
                    </a:p>
                  </a:txBody>
                  <a:tcPr marL="9525" marR="9525" marT="9525" marB="0" anchor="ctr"/>
                </a:tc>
                <a:tc>
                  <a:txBody>
                    <a:bodyPr/>
                    <a:lstStyle/>
                    <a:p>
                      <a:pPr algn="ctr" fontAlgn="ctr"/>
                      <a:r>
                        <a:rPr lang="en-CA" sz="1100" b="0" i="0" u="none" strike="noStrike">
                          <a:solidFill>
                            <a:srgbClr val="000000"/>
                          </a:solidFill>
                          <a:effectLst/>
                          <a:latin typeface="Calibri" panose="020F0502020204030204" pitchFamily="34" charset="0"/>
                        </a:rPr>
                        <a:t>0.78</a:t>
                      </a:r>
                    </a:p>
                  </a:txBody>
                  <a:tcPr marL="9525" marR="9525" marT="9525" marB="0" anchor="ctr"/>
                </a:tc>
                <a:tc>
                  <a:txBody>
                    <a:bodyPr/>
                    <a:lstStyle/>
                    <a:p>
                      <a:pPr algn="ctr" fontAlgn="ctr"/>
                      <a:r>
                        <a:rPr lang="en-CA" sz="1100" b="0" i="0" u="none" strike="noStrike" dirty="0">
                          <a:solidFill>
                            <a:srgbClr val="000000"/>
                          </a:solidFill>
                          <a:effectLst/>
                          <a:latin typeface="Calibri" panose="020F0502020204030204" pitchFamily="34" charset="0"/>
                        </a:rPr>
                        <a:t>0.73</a:t>
                      </a:r>
                    </a:p>
                  </a:txBody>
                  <a:tcPr marL="9525" marR="9525" marT="9525" marB="0" anchor="ctr"/>
                </a:tc>
                <a:extLst>
                  <a:ext uri="{0D108BD9-81ED-4DB2-BD59-A6C34878D82A}">
                    <a16:rowId xmlns:a16="http://schemas.microsoft.com/office/drawing/2014/main" val="1041500183"/>
                  </a:ext>
                </a:extLst>
              </a:tr>
            </a:tbl>
          </a:graphicData>
        </a:graphic>
      </p:graphicFrame>
      <p:sp>
        <p:nvSpPr>
          <p:cNvPr id="15" name="Rectangle 14">
            <a:extLst>
              <a:ext uri="{FF2B5EF4-FFF2-40B4-BE49-F238E27FC236}">
                <a16:creationId xmlns:a16="http://schemas.microsoft.com/office/drawing/2014/main" id="{92A4A8FB-D5AF-6114-8C9F-CC18ED6E9B7C}"/>
              </a:ext>
            </a:extLst>
          </p:cNvPr>
          <p:cNvSpPr/>
          <p:nvPr/>
        </p:nvSpPr>
        <p:spPr>
          <a:xfrm>
            <a:off x="8422423" y="3578882"/>
            <a:ext cx="785090" cy="178726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4733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6</a:t>
            </a:fld>
            <a:endParaRPr lang="en-GE" dirty="0"/>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290513" y="365237"/>
            <a:ext cx="9250353" cy="523220"/>
          </a:xfrm>
          <a:prstGeom prst="rect">
            <a:avLst/>
          </a:prstGeom>
          <a:noFill/>
        </p:spPr>
        <p:txBody>
          <a:bodyPr wrap="none" rtlCol="0">
            <a:spAutoFit/>
          </a:bodyPr>
          <a:lstStyle/>
          <a:p>
            <a:r>
              <a:rPr lang="en-GE" sz="2800" dirty="0"/>
              <a:t>Analysis – </a:t>
            </a:r>
            <a:r>
              <a:rPr lang="en-US" sz="2800" dirty="0"/>
              <a:t>visualizing stock price movements with scatter plots</a:t>
            </a:r>
            <a:endParaRPr lang="en-GE" sz="2800" dirty="0"/>
          </a:p>
        </p:txBody>
      </p:sp>
      <p:sp>
        <p:nvSpPr>
          <p:cNvPr id="12" name="TextBox 11">
            <a:extLst>
              <a:ext uri="{FF2B5EF4-FFF2-40B4-BE49-F238E27FC236}">
                <a16:creationId xmlns:a16="http://schemas.microsoft.com/office/drawing/2014/main" id="{A064946C-B2FF-A764-6F0A-048B0A14AE63}"/>
              </a:ext>
            </a:extLst>
          </p:cNvPr>
          <p:cNvSpPr txBox="1"/>
          <p:nvPr/>
        </p:nvSpPr>
        <p:spPr>
          <a:xfrm>
            <a:off x="290513" y="1258615"/>
            <a:ext cx="5242204" cy="369332"/>
          </a:xfrm>
          <a:prstGeom prst="rect">
            <a:avLst/>
          </a:prstGeom>
          <a:noFill/>
        </p:spPr>
        <p:txBody>
          <a:bodyPr wrap="none" rtlCol="0">
            <a:spAutoFit/>
          </a:bodyPr>
          <a:lstStyle/>
          <a:p>
            <a:r>
              <a:rPr lang="en-GE" b="1" dirty="0"/>
              <a:t>Top stock performer in terms of </a:t>
            </a:r>
            <a:r>
              <a:rPr lang="en-CA" b="1" dirty="0"/>
              <a:t>growth AND stability</a:t>
            </a:r>
            <a:endParaRPr lang="en-GE" b="1" dirty="0"/>
          </a:p>
        </p:txBody>
      </p:sp>
      <p:sp>
        <p:nvSpPr>
          <p:cNvPr id="7" name="TextBox 6">
            <a:extLst>
              <a:ext uri="{FF2B5EF4-FFF2-40B4-BE49-F238E27FC236}">
                <a16:creationId xmlns:a16="http://schemas.microsoft.com/office/drawing/2014/main" id="{70F94164-A441-A354-29EA-DA8D5C041680}"/>
              </a:ext>
            </a:extLst>
          </p:cNvPr>
          <p:cNvSpPr txBox="1"/>
          <p:nvPr/>
        </p:nvSpPr>
        <p:spPr>
          <a:xfrm>
            <a:off x="6083643" y="1826826"/>
            <a:ext cx="581784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indicates steady growth for CPK stock. Although there is some variance, CPK shows strong potential for price improvement with low variability and high predictability. Our prediction suggests a price increase of 19.72 USD in one year (May 2024).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project/code provides scatter plots and price differential predictions for all the stocks that were included as the top 20 stocks in terms of price gains.</a:t>
            </a:r>
            <a:endParaRPr lang="en-GE" dirty="0"/>
          </a:p>
          <a:p>
            <a:endParaRPr lang="en-GE" dirty="0"/>
          </a:p>
        </p:txBody>
      </p:sp>
      <p:pic>
        <p:nvPicPr>
          <p:cNvPr id="2052" name="Picture 4">
            <a:extLst>
              <a:ext uri="{FF2B5EF4-FFF2-40B4-BE49-F238E27FC236}">
                <a16:creationId xmlns:a16="http://schemas.microsoft.com/office/drawing/2014/main" id="{2A7A82C5-3886-B00B-65D3-8A26E8925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627947"/>
            <a:ext cx="5438775" cy="4314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C16DF0C-F3A8-EE71-41C8-1D8CE902C36E}"/>
              </a:ext>
            </a:extLst>
          </p:cNvPr>
          <p:cNvPicPr>
            <a:picLocks noChangeAspect="1"/>
          </p:cNvPicPr>
          <p:nvPr/>
        </p:nvPicPr>
        <p:blipFill>
          <a:blip r:embed="rId4"/>
          <a:stretch>
            <a:fillRect/>
          </a:stretch>
        </p:blipFill>
        <p:spPr>
          <a:xfrm>
            <a:off x="327859" y="5943640"/>
            <a:ext cx="5401429" cy="504895"/>
          </a:xfrm>
          <a:prstGeom prst="rect">
            <a:avLst/>
          </a:prstGeom>
        </p:spPr>
      </p:pic>
    </p:spTree>
    <p:extLst>
      <p:ext uri="{BB962C8B-B14F-4D97-AF65-F5344CB8AC3E}">
        <p14:creationId xmlns:p14="http://schemas.microsoft.com/office/powerpoint/2010/main" val="178789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7</a:t>
            </a:fld>
            <a:endParaRPr lang="en-GE" dirty="0"/>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376068" y="373330"/>
            <a:ext cx="7488460" cy="523220"/>
          </a:xfrm>
          <a:prstGeom prst="rect">
            <a:avLst/>
          </a:prstGeom>
          <a:noFill/>
        </p:spPr>
        <p:txBody>
          <a:bodyPr wrap="none" rtlCol="0">
            <a:spAutoFit/>
          </a:bodyPr>
          <a:lstStyle/>
          <a:p>
            <a:r>
              <a:rPr lang="en-US" sz="2800" dirty="0"/>
              <a:t>Real time comparison and future price predictions</a:t>
            </a:r>
            <a:endParaRPr lang="en-GE" sz="2800" dirty="0"/>
          </a:p>
        </p:txBody>
      </p:sp>
      <p:sp>
        <p:nvSpPr>
          <p:cNvPr id="12" name="TextBox 11">
            <a:extLst>
              <a:ext uri="{FF2B5EF4-FFF2-40B4-BE49-F238E27FC236}">
                <a16:creationId xmlns:a16="http://schemas.microsoft.com/office/drawing/2014/main" id="{A064946C-B2FF-A764-6F0A-048B0A14AE63}"/>
              </a:ext>
            </a:extLst>
          </p:cNvPr>
          <p:cNvSpPr txBox="1"/>
          <p:nvPr/>
        </p:nvSpPr>
        <p:spPr>
          <a:xfrm>
            <a:off x="376068" y="1258615"/>
            <a:ext cx="4529307" cy="369332"/>
          </a:xfrm>
          <a:prstGeom prst="rect">
            <a:avLst/>
          </a:prstGeom>
          <a:noFill/>
        </p:spPr>
        <p:txBody>
          <a:bodyPr wrap="square" rtlCol="0">
            <a:spAutoFit/>
          </a:bodyPr>
          <a:lstStyle/>
          <a:p>
            <a:r>
              <a:rPr lang="en-GE" b="1" dirty="0"/>
              <a:t>Current price retrieval through Finnhub API</a:t>
            </a:r>
          </a:p>
        </p:txBody>
      </p:sp>
      <p:sp>
        <p:nvSpPr>
          <p:cNvPr id="13" name="TextBox 12">
            <a:extLst>
              <a:ext uri="{FF2B5EF4-FFF2-40B4-BE49-F238E27FC236}">
                <a16:creationId xmlns:a16="http://schemas.microsoft.com/office/drawing/2014/main" id="{E589433B-7227-7654-323F-1825F9808B1A}"/>
              </a:ext>
            </a:extLst>
          </p:cNvPr>
          <p:cNvSpPr txBox="1"/>
          <p:nvPr/>
        </p:nvSpPr>
        <p:spPr>
          <a:xfrm>
            <a:off x="376069" y="1587441"/>
            <a:ext cx="1082533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code connects with the </a:t>
            </a:r>
            <a:r>
              <a:rPr lang="en-US" dirty="0" err="1"/>
              <a:t>Finnhub</a:t>
            </a:r>
            <a:r>
              <a:rPr lang="en-US" dirty="0"/>
              <a:t> server and retrieves current prices for the top stocks.</a:t>
            </a:r>
          </a:p>
          <a:p>
            <a:pPr marL="285750" indent="-285750">
              <a:buFont typeface="Arial" panose="020B0604020202020204" pitchFamily="34" charset="0"/>
              <a:buChar char="•"/>
            </a:pPr>
            <a:r>
              <a:rPr lang="en-US" dirty="0"/>
              <a:t>The project/code compares the predicted price for the stocks to the actual one and generates a histogram visualization of the differences.</a:t>
            </a:r>
            <a:endParaRPr lang="en-GE" dirty="0"/>
          </a:p>
        </p:txBody>
      </p:sp>
      <p:pic>
        <p:nvPicPr>
          <p:cNvPr id="3" name="Picture 2">
            <a:extLst>
              <a:ext uri="{FF2B5EF4-FFF2-40B4-BE49-F238E27FC236}">
                <a16:creationId xmlns:a16="http://schemas.microsoft.com/office/drawing/2014/main" id="{ADDC7DAA-3033-1048-4915-9FD73CC86216}"/>
              </a:ext>
            </a:extLst>
          </p:cNvPr>
          <p:cNvPicPr>
            <a:picLocks noChangeAspect="1"/>
          </p:cNvPicPr>
          <p:nvPr/>
        </p:nvPicPr>
        <p:blipFill>
          <a:blip r:embed="rId3"/>
          <a:stretch>
            <a:fillRect/>
          </a:stretch>
        </p:blipFill>
        <p:spPr>
          <a:xfrm>
            <a:off x="376070" y="2971685"/>
            <a:ext cx="2748186" cy="1905116"/>
          </a:xfrm>
          <a:prstGeom prst="rect">
            <a:avLst/>
          </a:prstGeom>
        </p:spPr>
      </p:pic>
      <p:pic>
        <p:nvPicPr>
          <p:cNvPr id="4100" name="Picture 4">
            <a:extLst>
              <a:ext uri="{FF2B5EF4-FFF2-40B4-BE49-F238E27FC236}">
                <a16:creationId xmlns:a16="http://schemas.microsoft.com/office/drawing/2014/main" id="{613F36AB-3D32-5637-2159-B739CAA2D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178" y="2860937"/>
            <a:ext cx="4267822" cy="264102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72922B2-8E89-369C-9FD4-15C4C88B9B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385" y="2860938"/>
            <a:ext cx="3331701" cy="26431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5D9AB14-03E8-7637-85AB-4A172BAABA24}"/>
              </a:ext>
            </a:extLst>
          </p:cNvPr>
          <p:cNvPicPr>
            <a:picLocks noChangeAspect="1"/>
          </p:cNvPicPr>
          <p:nvPr/>
        </p:nvPicPr>
        <p:blipFill>
          <a:blip r:embed="rId6"/>
          <a:stretch>
            <a:fillRect/>
          </a:stretch>
        </p:blipFill>
        <p:spPr>
          <a:xfrm>
            <a:off x="3565385" y="5501967"/>
            <a:ext cx="3331701" cy="329128"/>
          </a:xfrm>
          <a:prstGeom prst="rect">
            <a:avLst/>
          </a:prstGeom>
        </p:spPr>
      </p:pic>
      <p:sp>
        <p:nvSpPr>
          <p:cNvPr id="15" name="Rectangle 14">
            <a:extLst>
              <a:ext uri="{FF2B5EF4-FFF2-40B4-BE49-F238E27FC236}">
                <a16:creationId xmlns:a16="http://schemas.microsoft.com/office/drawing/2014/main" id="{D20B211D-C8E2-FB8A-C3C6-6B937E8D9778}"/>
              </a:ext>
            </a:extLst>
          </p:cNvPr>
          <p:cNvSpPr/>
          <p:nvPr/>
        </p:nvSpPr>
        <p:spPr>
          <a:xfrm>
            <a:off x="376070" y="3743325"/>
            <a:ext cx="2748186" cy="1809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9410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8</a:t>
            </a:fld>
            <a:endParaRPr lang="en-GE" dirty="0"/>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414337" y="363919"/>
            <a:ext cx="3240118" cy="523220"/>
          </a:xfrm>
          <a:prstGeom prst="rect">
            <a:avLst/>
          </a:prstGeom>
          <a:noFill/>
        </p:spPr>
        <p:txBody>
          <a:bodyPr wrap="none" rtlCol="0">
            <a:spAutoFit/>
          </a:bodyPr>
          <a:lstStyle/>
          <a:p>
            <a:r>
              <a:rPr lang="en-US" sz="2800" dirty="0"/>
              <a:t>Summary of Findings</a:t>
            </a:r>
            <a:endParaRPr lang="en-GE" sz="2800" dirty="0"/>
          </a:p>
        </p:txBody>
      </p:sp>
      <p:sp>
        <p:nvSpPr>
          <p:cNvPr id="12" name="TextBox 11">
            <a:extLst>
              <a:ext uri="{FF2B5EF4-FFF2-40B4-BE49-F238E27FC236}">
                <a16:creationId xmlns:a16="http://schemas.microsoft.com/office/drawing/2014/main" id="{A064946C-B2FF-A764-6F0A-048B0A14AE63}"/>
              </a:ext>
            </a:extLst>
          </p:cNvPr>
          <p:cNvSpPr txBox="1"/>
          <p:nvPr/>
        </p:nvSpPr>
        <p:spPr>
          <a:xfrm>
            <a:off x="414337" y="1270510"/>
            <a:ext cx="1910779" cy="369332"/>
          </a:xfrm>
          <a:prstGeom prst="rect">
            <a:avLst/>
          </a:prstGeom>
          <a:noFill/>
        </p:spPr>
        <p:txBody>
          <a:bodyPr wrap="none" rtlCol="0">
            <a:spAutoFit/>
          </a:bodyPr>
          <a:lstStyle/>
          <a:p>
            <a:r>
              <a:rPr lang="en-GE" b="1" dirty="0"/>
              <a:t>Volatility in stocks</a:t>
            </a:r>
          </a:p>
        </p:txBody>
      </p:sp>
      <p:sp>
        <p:nvSpPr>
          <p:cNvPr id="9" name="TextBox 8">
            <a:extLst>
              <a:ext uri="{FF2B5EF4-FFF2-40B4-BE49-F238E27FC236}">
                <a16:creationId xmlns:a16="http://schemas.microsoft.com/office/drawing/2014/main" id="{53C0E54F-41C4-761F-95F0-534BFA9792D3}"/>
              </a:ext>
            </a:extLst>
          </p:cNvPr>
          <p:cNvSpPr txBox="1"/>
          <p:nvPr/>
        </p:nvSpPr>
        <p:spPr>
          <a:xfrm>
            <a:off x="5172075" y="2498234"/>
            <a:ext cx="67818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According to the analysis gathered through our project, we can define volatility as risk, given that prices vary to a higher extent. However, it is not tied to the performance of a stock but rather to the peace of mind of an investor.</a:t>
            </a:r>
          </a:p>
          <a:p>
            <a:pPr marL="266700" indent="-266700">
              <a:buClrTx/>
              <a:buFont typeface="Arial" panose="020B0604020202020204" pitchFamily="34" charset="0"/>
              <a:buChar char="•"/>
            </a:pPr>
            <a:r>
              <a:rPr lang="en-CA" dirty="0">
                <a:solidFill>
                  <a:schemeClr val="tx1"/>
                </a:solidFill>
              </a:rPr>
              <a:t>Based on this information we can suggest the top 5 stocks based on:</a:t>
            </a:r>
          </a:p>
          <a:p>
            <a:pPr marL="895350" lvl="2" indent="-342900">
              <a:buFont typeface="Arial" panose="020B0604020202020204" pitchFamily="34" charset="0"/>
              <a:buChar char="•"/>
            </a:pPr>
            <a:r>
              <a:rPr lang="en-CA" b="1" dirty="0"/>
              <a:t>Only on price:</a:t>
            </a:r>
          </a:p>
          <a:p>
            <a:pPr marL="1162050" lvl="2" indent="-247650">
              <a:buFont typeface="Arial" panose="020B0604020202020204" pitchFamily="34" charset="0"/>
              <a:buChar char="•"/>
            </a:pPr>
            <a:r>
              <a:rPr lang="en-CA" dirty="0"/>
              <a:t>SCM, LFUS, DRS, INFU, TRUP</a:t>
            </a:r>
            <a:endParaRPr lang="en-CA" dirty="0">
              <a:solidFill>
                <a:schemeClr val="tx1"/>
              </a:solidFill>
            </a:endParaRPr>
          </a:p>
          <a:p>
            <a:pPr lvl="2" indent="-361950">
              <a:buFont typeface="Arial" panose="020B0604020202020204" pitchFamily="34" charset="0"/>
              <a:buChar char="•"/>
            </a:pPr>
            <a:r>
              <a:rPr lang="en-CA" b="1" dirty="0"/>
              <a:t>The top stocks based on price stability (Standard deviation):</a:t>
            </a:r>
          </a:p>
          <a:p>
            <a:pPr marL="1162050" lvl="2" indent="-247650">
              <a:buFont typeface="Arial" panose="020B0604020202020204" pitchFamily="34" charset="0"/>
              <a:buChar char="•"/>
            </a:pPr>
            <a:r>
              <a:rPr lang="en-CA" dirty="0">
                <a:solidFill>
                  <a:schemeClr val="tx1"/>
                </a:solidFill>
              </a:rPr>
              <a:t>SCM, IRT, DRS, INFU, HQI</a:t>
            </a:r>
            <a:endParaRPr lang="en-CA" dirty="0"/>
          </a:p>
          <a:p>
            <a:pPr lvl="2" indent="-361950">
              <a:buFont typeface="Arial" panose="020B0604020202020204" pitchFamily="34" charset="0"/>
              <a:buChar char="•"/>
            </a:pPr>
            <a:r>
              <a:rPr lang="en-CA" b="1" dirty="0"/>
              <a:t>And the top based on price AND stability (R-squared):</a:t>
            </a:r>
          </a:p>
          <a:p>
            <a:pPr marL="1162050" lvl="2" indent="-247650">
              <a:buFont typeface="Arial" panose="020B0604020202020204" pitchFamily="34" charset="0"/>
              <a:buChar char="•"/>
            </a:pPr>
            <a:r>
              <a:rPr lang="en-CA" dirty="0">
                <a:solidFill>
                  <a:schemeClr val="tx1"/>
                </a:solidFill>
              </a:rPr>
              <a:t>CPK, ELS, PH, ROK, KFRC</a:t>
            </a:r>
            <a:endParaRPr lang="en-CA" dirty="0"/>
          </a:p>
        </p:txBody>
      </p:sp>
      <p:sp>
        <p:nvSpPr>
          <p:cNvPr id="13" name="TextBox 12">
            <a:extLst>
              <a:ext uri="{FF2B5EF4-FFF2-40B4-BE49-F238E27FC236}">
                <a16:creationId xmlns:a16="http://schemas.microsoft.com/office/drawing/2014/main" id="{E589433B-7227-7654-323F-1825F9808B1A}"/>
              </a:ext>
            </a:extLst>
          </p:cNvPr>
          <p:cNvSpPr txBox="1"/>
          <p:nvPr/>
        </p:nvSpPr>
        <p:spPr>
          <a:xfrm>
            <a:off x="414337" y="1587441"/>
            <a:ext cx="11444287" cy="923330"/>
          </a:xfrm>
          <a:prstGeom prst="rect">
            <a:avLst/>
          </a:prstGeom>
          <a:noFill/>
        </p:spPr>
        <p:txBody>
          <a:bodyPr wrap="square" rtlCol="0">
            <a:spAutoFit/>
          </a:bodyPr>
          <a:lstStyle/>
          <a:p>
            <a:r>
              <a:rPr lang="en-US" dirty="0"/>
              <a:t>According to our findings, volatility does not necessarily determine the success or failure of a stock. For instance, stock SCM was one of the best performers, yet encountered very low volatility. On the other hand, PH could not perform as well, but experienced higher volatility.</a:t>
            </a:r>
            <a:endParaRPr lang="en-GE" dirty="0"/>
          </a:p>
        </p:txBody>
      </p:sp>
      <p:pic>
        <p:nvPicPr>
          <p:cNvPr id="5122" name="Picture 2">
            <a:extLst>
              <a:ext uri="{FF2B5EF4-FFF2-40B4-BE49-F238E27FC236}">
                <a16:creationId xmlns:a16="http://schemas.microsoft.com/office/drawing/2014/main" id="{BB2E1BBC-40D3-F574-C804-BBC927CD4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2536930"/>
            <a:ext cx="4197798" cy="33776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CE9284-3CBC-8520-BDD2-1D6940029819}"/>
              </a:ext>
            </a:extLst>
          </p:cNvPr>
          <p:cNvPicPr>
            <a:picLocks noChangeAspect="1"/>
          </p:cNvPicPr>
          <p:nvPr/>
        </p:nvPicPr>
        <p:blipFill>
          <a:blip r:embed="rId4"/>
          <a:stretch>
            <a:fillRect/>
          </a:stretch>
        </p:blipFill>
        <p:spPr>
          <a:xfrm>
            <a:off x="414338" y="5914554"/>
            <a:ext cx="4197600" cy="390474"/>
          </a:xfrm>
          <a:prstGeom prst="rect">
            <a:avLst/>
          </a:prstGeom>
        </p:spPr>
      </p:pic>
    </p:spTree>
    <p:extLst>
      <p:ext uri="{BB962C8B-B14F-4D97-AF65-F5344CB8AC3E}">
        <p14:creationId xmlns:p14="http://schemas.microsoft.com/office/powerpoint/2010/main" val="355695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731924-045A-B56C-8618-75C261E726FF}"/>
              </a:ext>
            </a:extLst>
          </p:cNvPr>
          <p:cNvSpPr>
            <a:spLocks noGrp="1"/>
          </p:cNvSpPr>
          <p:nvPr>
            <p:ph type="sldNum" sz="quarter" idx="12"/>
          </p:nvPr>
        </p:nvSpPr>
        <p:spPr/>
        <p:txBody>
          <a:bodyPr/>
          <a:lstStyle/>
          <a:p>
            <a:fld id="{B059335D-848A-6A47-B05D-47BEB2D64054}" type="slidenum">
              <a:rPr lang="en-GE" smtClean="0"/>
              <a:t>9</a:t>
            </a:fld>
            <a:endParaRPr lang="en-GE" dirty="0"/>
          </a:p>
        </p:txBody>
      </p:sp>
      <p:cxnSp>
        <p:nvCxnSpPr>
          <p:cNvPr id="4" name="Straight Connector 3">
            <a:extLst>
              <a:ext uri="{FF2B5EF4-FFF2-40B4-BE49-F238E27FC236}">
                <a16:creationId xmlns:a16="http://schemas.microsoft.com/office/drawing/2014/main" id="{6299844E-2006-BFA3-D855-D135BE4095F4}"/>
              </a:ext>
            </a:extLst>
          </p:cNvPr>
          <p:cNvCxnSpPr>
            <a:cxnSpLocks/>
          </p:cNvCxnSpPr>
          <p:nvPr/>
        </p:nvCxnSpPr>
        <p:spPr>
          <a:xfrm>
            <a:off x="-12357" y="1186249"/>
            <a:ext cx="12192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AD67B-C291-A91B-0702-202D6F838470}"/>
              </a:ext>
            </a:extLst>
          </p:cNvPr>
          <p:cNvSpPr txBox="1"/>
          <p:nvPr/>
        </p:nvSpPr>
        <p:spPr>
          <a:xfrm>
            <a:off x="552450" y="365787"/>
            <a:ext cx="3856505" cy="523220"/>
          </a:xfrm>
          <a:prstGeom prst="rect">
            <a:avLst/>
          </a:prstGeom>
          <a:noFill/>
        </p:spPr>
        <p:txBody>
          <a:bodyPr wrap="none" rtlCol="0">
            <a:spAutoFit/>
          </a:bodyPr>
          <a:lstStyle/>
          <a:p>
            <a:r>
              <a:rPr lang="en-US" sz="2800" dirty="0"/>
              <a:t>Limitations of the project</a:t>
            </a:r>
            <a:endParaRPr lang="en-GE" sz="2800" dirty="0"/>
          </a:p>
        </p:txBody>
      </p:sp>
      <p:sp>
        <p:nvSpPr>
          <p:cNvPr id="13" name="TextBox 12">
            <a:extLst>
              <a:ext uri="{FF2B5EF4-FFF2-40B4-BE49-F238E27FC236}">
                <a16:creationId xmlns:a16="http://schemas.microsoft.com/office/drawing/2014/main" id="{E589433B-7227-7654-323F-1825F9808B1A}"/>
              </a:ext>
            </a:extLst>
          </p:cNvPr>
          <p:cNvSpPr txBox="1"/>
          <p:nvPr/>
        </p:nvSpPr>
        <p:spPr>
          <a:xfrm>
            <a:off x="552450" y="1257515"/>
            <a:ext cx="11277600" cy="1477328"/>
          </a:xfrm>
          <a:prstGeom prst="rect">
            <a:avLst/>
          </a:prstGeom>
          <a:noFill/>
        </p:spPr>
        <p:txBody>
          <a:bodyPr wrap="square" rtlCol="0">
            <a:spAutoFit/>
          </a:bodyPr>
          <a:lstStyle/>
          <a:p>
            <a:r>
              <a:rPr lang="en-US" dirty="0"/>
              <a:t>This project should only be used as a guideline for selecting stocks with less or more risk/volatility. If an investor agrees with our view that more price volatility means more risk, they can differentiate stocks on the NASDAQ index based on factors such as the least price volatility over the past years, the highest price gain disregarding volatility, and more. However, our price prediction model is not exact and should be only used as input for decision making as other factors (beyond historical performance) can/would influence final prices for the stock in one </a:t>
            </a:r>
            <a:r>
              <a:rPr lang="en-US"/>
              <a:t>year.</a:t>
            </a:r>
            <a:endParaRPr lang="en-GE" dirty="0"/>
          </a:p>
        </p:txBody>
      </p:sp>
      <p:sp>
        <p:nvSpPr>
          <p:cNvPr id="11" name="TextBox 10">
            <a:extLst>
              <a:ext uri="{FF2B5EF4-FFF2-40B4-BE49-F238E27FC236}">
                <a16:creationId xmlns:a16="http://schemas.microsoft.com/office/drawing/2014/main" id="{BD7017CE-40BD-ED60-7F84-A818695DE505}"/>
              </a:ext>
            </a:extLst>
          </p:cNvPr>
          <p:cNvSpPr txBox="1"/>
          <p:nvPr/>
        </p:nvSpPr>
        <p:spPr>
          <a:xfrm>
            <a:off x="1928252" y="5987018"/>
            <a:ext cx="7609584" cy="369332"/>
          </a:xfrm>
          <a:prstGeom prst="rect">
            <a:avLst/>
          </a:prstGeom>
          <a:noFill/>
        </p:spPr>
        <p:txBody>
          <a:bodyPr wrap="none" rtlCol="0">
            <a:spAutoFit/>
          </a:bodyPr>
          <a:lstStyle/>
          <a:p>
            <a:r>
              <a:rPr lang="en-GE" dirty="0"/>
              <a:t>This graphs are to illustrate that predicted price is not consistent with the actual</a:t>
            </a:r>
          </a:p>
        </p:txBody>
      </p:sp>
      <p:pic>
        <p:nvPicPr>
          <p:cNvPr id="6146" name="Picture 2">
            <a:extLst>
              <a:ext uri="{FF2B5EF4-FFF2-40B4-BE49-F238E27FC236}">
                <a16:creationId xmlns:a16="http://schemas.microsoft.com/office/drawing/2014/main" id="{D5306E77-274F-11E1-39AC-53546C65F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2894182"/>
            <a:ext cx="4695825" cy="29334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3071C90-CD2C-AA6A-B482-1AC4BB264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67" y="2894181"/>
            <a:ext cx="4695826" cy="293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3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1369</Words>
  <Application>Microsoft Office PowerPoint</Application>
  <PresentationFormat>Widescreen</PresentationFormat>
  <Paragraphs>240</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Paola Soria</cp:lastModifiedBy>
  <cp:revision>41</cp:revision>
  <dcterms:created xsi:type="dcterms:W3CDTF">2023-07-26T18:49:40Z</dcterms:created>
  <dcterms:modified xsi:type="dcterms:W3CDTF">2023-07-27T20:06:55Z</dcterms:modified>
</cp:coreProperties>
</file>