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G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>
        <p:scale>
          <a:sx n="100" d="100"/>
          <a:sy n="100" d="100"/>
        </p:scale>
        <p:origin x="528" y="7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3BB76-8F77-4D49-AC52-A949DB5BCE82}" type="datetimeFigureOut">
              <a:rPr lang="en-GE" smtClean="0"/>
              <a:t>26.07.23</a:t>
            </a:fld>
            <a:endParaRPr lang="en-G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D2D53-BFD1-4544-919A-C1ADA24963E5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176157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D2D53-BFD1-4544-919A-C1ADA24963E5}" type="slidenum">
              <a:rPr lang="en-GE" smtClean="0"/>
              <a:t>1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269064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D2D53-BFD1-4544-919A-C1ADA24963E5}" type="slidenum">
              <a:rPr lang="en-GE" smtClean="0"/>
              <a:t>2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1012984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D2D53-BFD1-4544-919A-C1ADA24963E5}" type="slidenum">
              <a:rPr lang="en-GE" smtClean="0"/>
              <a:t>3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97813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D2D53-BFD1-4544-919A-C1ADA24963E5}" type="slidenum">
              <a:rPr lang="en-GE" smtClean="0"/>
              <a:t>5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924248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D2D53-BFD1-4544-919A-C1ADA24963E5}" type="slidenum">
              <a:rPr lang="en-GE" smtClean="0"/>
              <a:t>6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321119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D2D53-BFD1-4544-919A-C1ADA24963E5}" type="slidenum">
              <a:rPr lang="en-GE" smtClean="0"/>
              <a:t>7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1495002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D2D53-BFD1-4544-919A-C1ADA24963E5}" type="slidenum">
              <a:rPr lang="en-GE" smtClean="0"/>
              <a:t>8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2984535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D2D53-BFD1-4544-919A-C1ADA24963E5}" type="slidenum">
              <a:rPr lang="en-GE" smtClean="0"/>
              <a:t>11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77156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BA6A-57FD-CDE6-4413-00FD78335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E1E32-9A7D-5BC2-F017-315B3E75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2BD32-D05C-32E1-3F63-287FBA85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BE39-A7CA-EA49-9914-DF9642827CD1}" type="datetime1">
              <a:rPr lang="en-US" smtClean="0"/>
              <a:t>7/26/23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EB227-A8B9-4130-1886-28E94680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84FEC-C412-DD72-3F08-DE08E616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243361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A15C-C74A-794B-D603-26BB62EC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121D6-CEA3-7A2E-2C02-91627DE4A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CD09D-2A60-9D3D-C3CE-9F0B2991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D72C-0C20-C541-83D2-435523669661}" type="datetime1">
              <a:rPr lang="en-US" smtClean="0"/>
              <a:t>7/26/23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BC93C-8C87-2D47-3C60-BF7D2606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52D98-1174-431E-8A71-FD6AE3AC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75293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EF56C5-8815-56A9-D308-1839701E6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62477-373A-39E9-78B0-01F1B77EA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3806E-88D3-5A0E-9A7A-9EDD4484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64A0-594C-D143-AA7F-B28278D03B4D}" type="datetime1">
              <a:rPr lang="en-US" smtClean="0"/>
              <a:t>7/26/23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AED84-F2F1-8F99-F19D-F2F91F42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902BC-A481-6081-6837-EA2EAA1E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278108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E120-6AAF-65FD-F5C6-722D261E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551B7-EB5F-35E7-2281-B3D32BBA0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67E1-B913-675B-B859-A8A5A168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86F4-617F-B74E-9412-861E92A04E38}" type="datetime1">
              <a:rPr lang="en-US" smtClean="0"/>
              <a:t>7/26/23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F47EC-8205-A13C-A567-DE36EAB83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5A7B2-438A-6822-EE4F-331D706E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18760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2ADD-ADFA-6E6A-B695-3F2E3684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502A6-9A0F-FE48-9533-CCB85E174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797B-8322-7629-AFCB-DB9F5EC4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317A-6977-7347-BA6C-7853EF48CFF3}" type="datetime1">
              <a:rPr lang="en-US" smtClean="0"/>
              <a:t>7/26/23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0FB9A-043C-6D88-C94E-BDEE315C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A6063-A2A2-01AB-1CE5-188E531B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10514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0600-F03D-DA99-986B-71D1D243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230A9-1675-832A-00E2-82043B9A4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F43E3-8EC2-27BA-F883-29C7A9C8C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B844C-634A-4E69-434F-1D052359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A462-4494-9A49-9AA8-16F396B6EFD2}" type="datetime1">
              <a:rPr lang="en-US" smtClean="0"/>
              <a:t>7/26/23</a:t>
            </a:fld>
            <a:endParaRPr lang="en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14AD7-B277-0C7D-1E0C-8B4DEA59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3458E-8F08-D68C-7B2E-A99794B2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95727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1544-B2A3-F9C0-1C1F-ABB67E87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75782-6959-7ACC-45EE-1001CE53B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D6FB6-2AFA-0BE7-3688-44D0D0842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53DA7-E9A8-0347-F670-885E5F70F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2F0AE-2EB1-4122-C5B6-C9782987D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7AD3A-ED9F-825B-9034-246551DE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3322-0D7A-A745-A514-3D6BC7F974AF}" type="datetime1">
              <a:rPr lang="en-US" smtClean="0"/>
              <a:t>7/26/23</a:t>
            </a:fld>
            <a:endParaRPr lang="en-G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42ACE-3D0A-F2BE-2DB1-4CB92227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E1AF7-2142-6EF8-51C5-60355C25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125217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D43B-C7D4-A2FB-B69A-903F3EE0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252CE-E4AC-D447-E513-79AF3C83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0FA6-CA07-504C-A251-5ED0351D7387}" type="datetime1">
              <a:rPr lang="en-US" smtClean="0"/>
              <a:t>7/26/23</a:t>
            </a:fld>
            <a:endParaRPr lang="en-G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E41FD-C727-E846-1076-D9E2B0AE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42D67-5F34-43A5-2060-F42148E1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244142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2811E-C6D1-D5FC-AFF4-A577B991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36CA-7543-2C43-8E32-CBCB036D60D5}" type="datetime1">
              <a:rPr lang="en-US" smtClean="0"/>
              <a:t>7/26/23</a:t>
            </a:fld>
            <a:endParaRPr lang="en-G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BFF91-EAC9-9C0F-DDD4-6E51A20F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FCAC7-B490-B090-3A9A-637A7100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4283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E449-6801-23C3-35A6-6C73401D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3A43F-FF28-66AD-A754-6AF68BCCC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926DB-9B8C-2AE5-9AC2-4E6ACA77F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B0F38-4E0C-EA2B-D5E3-FF6762DB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3DB5-EC82-DD4F-A108-5C43223371A9}" type="datetime1">
              <a:rPr lang="en-US" smtClean="0"/>
              <a:t>7/26/23</a:t>
            </a:fld>
            <a:endParaRPr lang="en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72B27-5316-670C-3714-4C2E8DC1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A2CC0-46A6-24EE-97EE-6ABF9BD5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171096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A117-7B94-F9C0-B949-B5B3809E0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ABC68-E292-F34A-677B-6678388B2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DC088-CA3F-0A70-2660-5F235E6DA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B957E-5FD1-21EC-B589-729AAEE0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447-923D-C947-A91B-D3F8737351C1}" type="datetime1">
              <a:rPr lang="en-US" smtClean="0"/>
              <a:t>7/26/23</a:t>
            </a:fld>
            <a:endParaRPr lang="en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A434A-8CB8-A2CA-9282-FEF9BA97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E8818-D1A0-ED9F-77A3-EBD23C16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146519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2BDE5-2CA3-C62B-D401-600C4730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CF148-E1A4-FFE8-0FB9-492F415AC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07794-C7EA-8186-3C2A-411EAFFE0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12DC4-395A-D24E-81C4-FA02CC894407}" type="datetime1">
              <a:rPr lang="en-US" smtClean="0"/>
              <a:t>7/26/23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B7DC2-A995-C533-B4D9-CB71003A7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46D2A-D663-BFC7-0BCE-518477960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9335D-848A-6A47-B05D-47BEB2D64054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70023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vanGetia/Project-1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731924-045A-B56C-8618-75C261E7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1</a:t>
            </a:fld>
            <a:endParaRPr lang="en-G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3A0DB-7097-CCB2-B6C4-5AE4A6080A77}"/>
              </a:ext>
            </a:extLst>
          </p:cNvPr>
          <p:cNvSpPr txBox="1"/>
          <p:nvPr/>
        </p:nvSpPr>
        <p:spPr>
          <a:xfrm>
            <a:off x="539286" y="788196"/>
            <a:ext cx="114404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                                        Historical analysis of stocks, </a:t>
            </a:r>
          </a:p>
          <a:p>
            <a:r>
              <a:rPr lang="en-US" sz="2800" dirty="0"/>
              <a:t>    to evaluate growth, fluctuation, risk, and potential future performance.</a:t>
            </a:r>
            <a:r>
              <a:rPr lang="en-GE" sz="2800" dirty="0"/>
              <a:t>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56ABCD-1821-64D9-3278-83625F420EB8}"/>
              </a:ext>
            </a:extLst>
          </p:cNvPr>
          <p:cNvSpPr txBox="1"/>
          <p:nvPr/>
        </p:nvSpPr>
        <p:spPr>
          <a:xfrm>
            <a:off x="407773" y="5115697"/>
            <a:ext cx="2391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i="1" dirty="0"/>
              <a:t>Authors</a:t>
            </a:r>
            <a:r>
              <a:rPr lang="en-GE" b="1" dirty="0"/>
              <a:t>: Cesar Zea,</a:t>
            </a:r>
            <a:br>
              <a:rPr lang="en-GE" b="1" dirty="0"/>
            </a:br>
            <a:r>
              <a:rPr lang="en-GE" b="1" dirty="0"/>
              <a:t>                 Xingjia Wang,</a:t>
            </a:r>
          </a:p>
          <a:p>
            <a:r>
              <a:rPr lang="en-GE" b="1" dirty="0"/>
              <a:t>                 Angelo,</a:t>
            </a:r>
          </a:p>
          <a:p>
            <a:r>
              <a:rPr lang="en-GE" b="1" dirty="0"/>
              <a:t>                 Levan Getia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7A5C7B-2B87-C025-C0EA-F6CA38AAD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815" y="2197100"/>
            <a:ext cx="2460369" cy="26426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6A1815-4492-E87C-B419-1B99B9F348C8}"/>
              </a:ext>
            </a:extLst>
          </p:cNvPr>
          <p:cNvSpPr txBox="1"/>
          <p:nvPr/>
        </p:nvSpPr>
        <p:spPr>
          <a:xfrm>
            <a:off x="9402417" y="5168348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dirty="0"/>
              <a:t>July 2023</a:t>
            </a:r>
          </a:p>
        </p:txBody>
      </p:sp>
    </p:spTree>
    <p:extLst>
      <p:ext uri="{BB962C8B-B14F-4D97-AF65-F5344CB8AC3E}">
        <p14:creationId xmlns:p14="http://schemas.microsoft.com/office/powerpoint/2010/main" val="306878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731924-045A-B56C-8618-75C261E7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10</a:t>
            </a:fld>
            <a:endParaRPr lang="en-GE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99844E-2006-BFA3-D855-D135BE4095F4}"/>
              </a:ext>
            </a:extLst>
          </p:cNvPr>
          <p:cNvCxnSpPr>
            <a:cxnSpLocks/>
          </p:cNvCxnSpPr>
          <p:nvPr/>
        </p:nvCxnSpPr>
        <p:spPr>
          <a:xfrm>
            <a:off x="-12357" y="1186249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6AD67B-C291-A91B-0702-202D6F838470}"/>
              </a:ext>
            </a:extLst>
          </p:cNvPr>
          <p:cNvSpPr txBox="1"/>
          <p:nvPr/>
        </p:nvSpPr>
        <p:spPr>
          <a:xfrm>
            <a:off x="0" y="365237"/>
            <a:ext cx="4730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GitHub Repository and Readme</a:t>
            </a:r>
            <a:endParaRPr lang="en-GE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D123D-CED7-4A69-7C76-DC3E01A4B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57" y="1291605"/>
            <a:ext cx="6286266" cy="3254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FBA3F4-F6DA-5712-1E09-F44FDEA759BC}"/>
              </a:ext>
            </a:extLst>
          </p:cNvPr>
          <p:cNvSpPr txBox="1"/>
          <p:nvPr/>
        </p:nvSpPr>
        <p:spPr>
          <a:xfrm>
            <a:off x="6286266" y="1212092"/>
            <a:ext cx="57594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dirty="0"/>
              <a:t>This is a screenshot of GitHub repository for the project. </a:t>
            </a:r>
          </a:p>
          <a:p>
            <a:r>
              <a:rPr lang="en-GE" dirty="0"/>
              <a:t>Repository is public and easily accessible. Just clone it, </a:t>
            </a:r>
          </a:p>
          <a:p>
            <a:r>
              <a:rPr lang="en-GB" dirty="0"/>
              <a:t>to your local machine and it will be ready to run. Project,</a:t>
            </a:r>
          </a:p>
          <a:p>
            <a:r>
              <a:rPr lang="en-GB" dirty="0"/>
              <a:t>comes with its own set of historical data, however ’Stocks’</a:t>
            </a:r>
          </a:p>
          <a:p>
            <a:r>
              <a:rPr lang="en-GB" dirty="0"/>
              <a:t>directory can be easily modified with other .csv format files</a:t>
            </a:r>
          </a:p>
          <a:p>
            <a:r>
              <a:rPr lang="en-GB" dirty="0"/>
              <a:t>that will fit the needs of an user.</a:t>
            </a:r>
            <a:endParaRPr lang="en-G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28E76-8833-CCF5-0650-162FA0B4D11E}"/>
              </a:ext>
            </a:extLst>
          </p:cNvPr>
          <p:cNvSpPr txBox="1"/>
          <p:nvPr/>
        </p:nvSpPr>
        <p:spPr>
          <a:xfrm>
            <a:off x="129208" y="4790660"/>
            <a:ext cx="5198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b="1" dirty="0"/>
              <a:t>GitHub link</a:t>
            </a:r>
            <a:r>
              <a:rPr lang="en-GE" dirty="0"/>
              <a:t>: </a:t>
            </a:r>
            <a:r>
              <a:rPr lang="en-GB" dirty="0">
                <a:hlinkClick r:id="rId3"/>
              </a:rPr>
              <a:t>https://github.com/LevanGetia/Project-1</a:t>
            </a:r>
            <a:endParaRPr lang="en-GB" dirty="0"/>
          </a:p>
          <a:p>
            <a:endParaRPr lang="en-G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47C92-128F-5FD7-70FB-236714E9D652}"/>
              </a:ext>
            </a:extLst>
          </p:cNvPr>
          <p:cNvSpPr txBox="1"/>
          <p:nvPr/>
        </p:nvSpPr>
        <p:spPr>
          <a:xfrm>
            <a:off x="6341165" y="3389243"/>
            <a:ext cx="59699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b="1" dirty="0"/>
              <a:t>Repo explanation</a:t>
            </a:r>
            <a:r>
              <a:rPr lang="en-GE" dirty="0"/>
              <a:t>: Actual code file is in Jupyter Notebook file,</a:t>
            </a:r>
          </a:p>
          <a:p>
            <a:r>
              <a:rPr lang="en-GB" dirty="0"/>
              <a:t>C</a:t>
            </a:r>
            <a:r>
              <a:rPr lang="en-GE" dirty="0"/>
              <a:t>alled Project_1.ipynb.</a:t>
            </a:r>
          </a:p>
          <a:p>
            <a:r>
              <a:rPr lang="en-GE" dirty="0"/>
              <a:t>Stocks is a directory containing .csv formatted data files</a:t>
            </a:r>
          </a:p>
          <a:p>
            <a:r>
              <a:rPr lang="en-GE" dirty="0"/>
              <a:t>Project1 – stocks analysis PPT – is file for these slides.</a:t>
            </a:r>
          </a:p>
          <a:p>
            <a:r>
              <a:rPr lang="en-GE" dirty="0"/>
              <a:t>Readme file – provides brief overview of what is done by this</a:t>
            </a:r>
          </a:p>
          <a:p>
            <a:r>
              <a:rPr lang="en-GB" dirty="0"/>
              <a:t>P</a:t>
            </a:r>
            <a:r>
              <a:rPr lang="en-GE" dirty="0"/>
              <a:t>roject/code</a:t>
            </a:r>
          </a:p>
          <a:p>
            <a:endParaRPr lang="en-GE" dirty="0"/>
          </a:p>
        </p:txBody>
      </p:sp>
    </p:spTree>
    <p:extLst>
      <p:ext uri="{BB962C8B-B14F-4D97-AF65-F5344CB8AC3E}">
        <p14:creationId xmlns:p14="http://schemas.microsoft.com/office/powerpoint/2010/main" val="2992691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731924-045A-B56C-8618-75C261E7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11</a:t>
            </a:fld>
            <a:endParaRPr lang="en-GE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99844E-2006-BFA3-D855-D135BE4095F4}"/>
              </a:ext>
            </a:extLst>
          </p:cNvPr>
          <p:cNvCxnSpPr>
            <a:cxnSpLocks/>
          </p:cNvCxnSpPr>
          <p:nvPr/>
        </p:nvCxnSpPr>
        <p:spPr>
          <a:xfrm>
            <a:off x="-12357" y="1186249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6AD67B-C291-A91B-0702-202D6F838470}"/>
              </a:ext>
            </a:extLst>
          </p:cNvPr>
          <p:cNvSpPr txBox="1"/>
          <p:nvPr/>
        </p:nvSpPr>
        <p:spPr>
          <a:xfrm>
            <a:off x="0" y="365237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Final Slide</a:t>
            </a:r>
            <a:endParaRPr lang="en-GE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536A61-5CDF-1CE4-CA3D-FC354A2FD5A9}"/>
              </a:ext>
            </a:extLst>
          </p:cNvPr>
          <p:cNvSpPr txBox="1"/>
          <p:nvPr/>
        </p:nvSpPr>
        <p:spPr>
          <a:xfrm>
            <a:off x="2176859" y="2087217"/>
            <a:ext cx="73847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sz="2400" dirty="0"/>
              <a:t>                        Cesar, Irene, Angelo and Levan </a:t>
            </a:r>
          </a:p>
          <a:p>
            <a:endParaRPr lang="en-GE" sz="2400" dirty="0"/>
          </a:p>
          <a:p>
            <a:endParaRPr lang="en-GE" sz="2400" dirty="0"/>
          </a:p>
          <a:p>
            <a:endParaRPr lang="en-GE" sz="2400" dirty="0"/>
          </a:p>
          <a:p>
            <a:r>
              <a:rPr lang="en-GE" sz="2400" dirty="0"/>
              <a:t>Thank you for you interest in this project and your time </a:t>
            </a:r>
            <a:r>
              <a:rPr lang="en-GE" sz="2400" dirty="0">
                <a:sym typeface="Wingdings" pitchFamily="2" charset="2"/>
              </a:rPr>
              <a:t></a:t>
            </a:r>
            <a:endParaRPr lang="en-GE" sz="2400" dirty="0"/>
          </a:p>
        </p:txBody>
      </p:sp>
    </p:spTree>
    <p:extLst>
      <p:ext uri="{BB962C8B-B14F-4D97-AF65-F5344CB8AC3E}">
        <p14:creationId xmlns:p14="http://schemas.microsoft.com/office/powerpoint/2010/main" val="325219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731924-045A-B56C-8618-75C261E7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2</a:t>
            </a:fld>
            <a:endParaRPr lang="en-G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99844E-2006-BFA3-D855-D135BE4095F4}"/>
              </a:ext>
            </a:extLst>
          </p:cNvPr>
          <p:cNvCxnSpPr>
            <a:cxnSpLocks/>
          </p:cNvCxnSpPr>
          <p:nvPr/>
        </p:nvCxnSpPr>
        <p:spPr>
          <a:xfrm>
            <a:off x="-12357" y="1186249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6AD67B-C291-A91B-0702-202D6F838470}"/>
              </a:ext>
            </a:extLst>
          </p:cNvPr>
          <p:cNvSpPr txBox="1"/>
          <p:nvPr/>
        </p:nvSpPr>
        <p:spPr>
          <a:xfrm>
            <a:off x="222422" y="345989"/>
            <a:ext cx="4674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sz="2800" dirty="0"/>
              <a:t>Introduction and Methodology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5628B6-2C24-3A3F-BA59-562EEC0DBDB0}"/>
              </a:ext>
            </a:extLst>
          </p:cNvPr>
          <p:cNvSpPr txBox="1"/>
          <p:nvPr/>
        </p:nvSpPr>
        <p:spPr>
          <a:xfrm>
            <a:off x="-20373" y="1434455"/>
            <a:ext cx="123142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Project Outline</a:t>
            </a:r>
            <a:r>
              <a:rPr lang="en-US" i="1" dirty="0"/>
              <a:t>:  </a:t>
            </a:r>
            <a:r>
              <a:rPr lang="en-GB" sz="2000" b="0" i="0" dirty="0">
                <a:effectLst/>
              </a:rPr>
              <a:t>We aim to analyse historical stock data to identify stocks with the highest percentage price changes,</a:t>
            </a:r>
          </a:p>
          <a:p>
            <a:r>
              <a:rPr lang="en-GB" sz="2000" dirty="0"/>
              <a:t>                              </a:t>
            </a:r>
            <a:r>
              <a:rPr lang="en-GB" sz="2000" b="0" i="0" dirty="0">
                <a:effectLst/>
              </a:rPr>
              <a:t> lowest standard deviation, and a combination of both. We also predict future prices and compare </a:t>
            </a:r>
          </a:p>
          <a:p>
            <a:r>
              <a:rPr lang="en-GB" sz="2000" dirty="0"/>
              <a:t>                               </a:t>
            </a:r>
            <a:r>
              <a:rPr lang="en-GB" sz="2000" b="0" i="0" dirty="0">
                <a:effectLst/>
              </a:rPr>
              <a:t>with real-time data </a:t>
            </a:r>
            <a:endParaRPr lang="en-GE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1FFDB-34B1-DA7A-FE05-4FD8EC794B6D}"/>
              </a:ext>
            </a:extLst>
          </p:cNvPr>
          <p:cNvSpPr txBox="1"/>
          <p:nvPr/>
        </p:nvSpPr>
        <p:spPr>
          <a:xfrm>
            <a:off x="-11469" y="2852149"/>
            <a:ext cx="12203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sz="2000" u="sng" dirty="0"/>
              <a:t>Methodology</a:t>
            </a:r>
            <a:r>
              <a:rPr lang="en-GE" sz="2000" dirty="0"/>
              <a:t>:  W</a:t>
            </a:r>
            <a:r>
              <a:rPr lang="en-GB" sz="2000" b="0" i="0" dirty="0">
                <a:effectLst/>
                <a:latin typeface="Söhne"/>
              </a:rPr>
              <a:t>e have used Python with Pandas, NumPy, Matplotlib, SciPy for data analysis, and linear regression </a:t>
            </a:r>
          </a:p>
          <a:p>
            <a:r>
              <a:rPr lang="en-GB" sz="2000" dirty="0">
                <a:latin typeface="Söhne"/>
              </a:rPr>
              <a:t>                            </a:t>
            </a:r>
            <a:r>
              <a:rPr lang="en-GB" sz="2000" b="0" i="0" dirty="0">
                <a:effectLst/>
                <a:latin typeface="Söhne"/>
              </a:rPr>
              <a:t>for future price prediction. We've also used a real-time stock data API for comparison.</a:t>
            </a:r>
            <a:endParaRPr lang="en-GE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CA3DD0-4E17-DF00-1AEC-26DD233C2019}"/>
              </a:ext>
            </a:extLst>
          </p:cNvPr>
          <p:cNvSpPr txBox="1"/>
          <p:nvPr/>
        </p:nvSpPr>
        <p:spPr>
          <a:xfrm>
            <a:off x="-20373" y="4005851"/>
            <a:ext cx="1229817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sz="2000" u="sng" dirty="0"/>
              <a:t>Project Usage:</a:t>
            </a:r>
            <a:r>
              <a:rPr lang="en-GE" sz="2000" dirty="0"/>
              <a:t>  </a:t>
            </a:r>
            <a:r>
              <a:rPr lang="en-CA" sz="2000" dirty="0"/>
              <a:t>Young investors are looking for information to choose stocks to invest on.  The DYI investments trend </a:t>
            </a:r>
          </a:p>
          <a:p>
            <a:r>
              <a:rPr lang="en-CA" sz="2000" dirty="0"/>
              <a:t>                            is growing. Based on this, evaluating different stocks to find the right ones to grow, considering the </a:t>
            </a:r>
          </a:p>
          <a:p>
            <a:r>
              <a:rPr lang="en-CA" sz="2000" dirty="0"/>
              <a:t>                            risk aversion of investors is important.</a:t>
            </a:r>
          </a:p>
          <a:p>
            <a:endParaRPr lang="en-GE" u="sng" dirty="0"/>
          </a:p>
        </p:txBody>
      </p:sp>
    </p:spTree>
    <p:extLst>
      <p:ext uri="{BB962C8B-B14F-4D97-AF65-F5344CB8AC3E}">
        <p14:creationId xmlns:p14="http://schemas.microsoft.com/office/powerpoint/2010/main" val="1155384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731924-045A-B56C-8618-75C261E7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3</a:t>
            </a:fld>
            <a:endParaRPr lang="en-G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99844E-2006-BFA3-D855-D135BE4095F4}"/>
              </a:ext>
            </a:extLst>
          </p:cNvPr>
          <p:cNvCxnSpPr>
            <a:cxnSpLocks/>
          </p:cNvCxnSpPr>
          <p:nvPr/>
        </p:nvCxnSpPr>
        <p:spPr>
          <a:xfrm>
            <a:off x="-12357" y="1186249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6AD67B-C291-A91B-0702-202D6F838470}"/>
              </a:ext>
            </a:extLst>
          </p:cNvPr>
          <p:cNvSpPr txBox="1"/>
          <p:nvPr/>
        </p:nvSpPr>
        <p:spPr>
          <a:xfrm>
            <a:off x="222422" y="345989"/>
            <a:ext cx="4821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sz="2800" dirty="0"/>
              <a:t>Data Collection and Preparation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5628B6-2C24-3A3F-BA59-562EEC0DBDB0}"/>
              </a:ext>
            </a:extLst>
          </p:cNvPr>
          <p:cNvSpPr txBox="1"/>
          <p:nvPr/>
        </p:nvSpPr>
        <p:spPr>
          <a:xfrm>
            <a:off x="32948" y="1398981"/>
            <a:ext cx="12114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Data Retrieval</a:t>
            </a:r>
            <a:r>
              <a:rPr lang="en-US" sz="2000" i="1" dirty="0"/>
              <a:t>: </a:t>
            </a:r>
            <a:r>
              <a:rPr lang="en-GB" sz="2000" dirty="0"/>
              <a:t>All of the data used is provided by NASDAQ index. The database file was retrieved from kaggle.com</a:t>
            </a:r>
          </a:p>
          <a:p>
            <a:r>
              <a:rPr lang="en-GB" sz="2000" dirty="0"/>
              <a:t>                          and stock files are presented in .csv format. Code, analyses all the files that are in .csv format in the</a:t>
            </a:r>
          </a:p>
          <a:p>
            <a:r>
              <a:rPr lang="en-GB" sz="2000" dirty="0"/>
              <a:t>                          ‘Stocks’ directory. Files are inclusive of Date, Price, Open, Close, Volume and Stock Name</a:t>
            </a:r>
            <a:endParaRPr lang="en-GE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1FFDB-34B1-DA7A-FE05-4FD8EC794B6D}"/>
              </a:ext>
            </a:extLst>
          </p:cNvPr>
          <p:cNvSpPr txBox="1"/>
          <p:nvPr/>
        </p:nvSpPr>
        <p:spPr>
          <a:xfrm>
            <a:off x="-11469" y="2627375"/>
            <a:ext cx="116950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sz="2000" u="sng" dirty="0"/>
              <a:t>Data cleaning</a:t>
            </a:r>
            <a:r>
              <a:rPr lang="en-GE" sz="2000" dirty="0"/>
              <a:t>: </a:t>
            </a:r>
            <a:r>
              <a:rPr lang="en-US" sz="2000" dirty="0"/>
              <a:t>To ensure, robustness of our analysis, we have performed several data cleaning steps, such as </a:t>
            </a:r>
          </a:p>
          <a:p>
            <a:r>
              <a:rPr lang="en-US" sz="2000" dirty="0"/>
              <a:t>                           excursion of missing values, ensuring each column is of the proper data type, for example we </a:t>
            </a:r>
          </a:p>
          <a:p>
            <a:r>
              <a:rPr lang="en-US" sz="2000" dirty="0"/>
              <a:t>                           converted ”Date” column to datetime format for time series analysis. After these steps, we had </a:t>
            </a:r>
          </a:p>
          <a:p>
            <a:r>
              <a:rPr lang="en-US" sz="2000" dirty="0"/>
              <a:t>                           clean usable data ready for analysis</a:t>
            </a:r>
            <a:endParaRPr lang="en-GE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7A5FC-AE2B-FDC2-F198-3B19EF7F6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254" y="4113859"/>
            <a:ext cx="8580778" cy="229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9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731924-045A-B56C-8618-75C261E7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4</a:t>
            </a:fld>
            <a:endParaRPr lang="en-G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99844E-2006-BFA3-D855-D135BE4095F4}"/>
              </a:ext>
            </a:extLst>
          </p:cNvPr>
          <p:cNvCxnSpPr>
            <a:cxnSpLocks/>
          </p:cNvCxnSpPr>
          <p:nvPr/>
        </p:nvCxnSpPr>
        <p:spPr>
          <a:xfrm>
            <a:off x="-12357" y="1186249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6AD67B-C291-A91B-0702-202D6F838470}"/>
              </a:ext>
            </a:extLst>
          </p:cNvPr>
          <p:cNvSpPr txBox="1"/>
          <p:nvPr/>
        </p:nvSpPr>
        <p:spPr>
          <a:xfrm>
            <a:off x="222422" y="345989"/>
            <a:ext cx="8844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sz="2800" dirty="0"/>
              <a:t>Analysis – Retrieving top 20 stock with highest price change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5628B6-2C24-3A3F-BA59-562EEC0DBDB0}"/>
              </a:ext>
            </a:extLst>
          </p:cNvPr>
          <p:cNvSpPr txBox="1"/>
          <p:nvPr/>
        </p:nvSpPr>
        <p:spPr>
          <a:xfrm>
            <a:off x="4047878" y="1725557"/>
            <a:ext cx="8228919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Stock selection for analysis</a:t>
            </a:r>
            <a:r>
              <a:rPr lang="en-US" i="1" dirty="0"/>
              <a:t>: Since dataset offered by NASDAQ index is very </a:t>
            </a:r>
          </a:p>
          <a:p>
            <a:r>
              <a:rPr lang="en-US" i="1" dirty="0"/>
              <a:t>                                                  extensive and offers historical data from 20</a:t>
            </a:r>
            <a:r>
              <a:rPr lang="en-US" i="1" baseline="30000" dirty="0"/>
              <a:t>th</a:t>
            </a:r>
            <a:r>
              <a:rPr lang="en-US" i="1" dirty="0"/>
              <a:t> century</a:t>
            </a:r>
          </a:p>
          <a:p>
            <a:r>
              <a:rPr lang="en-US" sz="2000" i="1" dirty="0"/>
              <a:t>                                              </a:t>
            </a:r>
            <a:r>
              <a:rPr lang="en-US" i="1" dirty="0"/>
              <a:t>onwards, to avoid any misconceptions or usage of </a:t>
            </a:r>
          </a:p>
          <a:p>
            <a:r>
              <a:rPr lang="en-US" i="1" dirty="0"/>
              <a:t>                                                  unchecked data, we decided to select last 8 years interval,</a:t>
            </a:r>
          </a:p>
          <a:p>
            <a:r>
              <a:rPr lang="en-US" i="1" dirty="0"/>
              <a:t>                                                  as our most relevant information for stock volatility </a:t>
            </a:r>
          </a:p>
          <a:p>
            <a:r>
              <a:rPr lang="en-US" i="1" dirty="0"/>
              <a:t>                                                  or price gain prediction.</a:t>
            </a:r>
          </a:p>
          <a:p>
            <a:r>
              <a:rPr lang="en-US" i="1" dirty="0"/>
              <a:t> </a:t>
            </a:r>
          </a:p>
          <a:p>
            <a:endParaRPr lang="en-US" i="1" dirty="0"/>
          </a:p>
          <a:p>
            <a:r>
              <a:rPr lang="en-US" i="1" dirty="0"/>
              <a:t>Only top 20 stocks are included are showing price change of up to 200%</a:t>
            </a:r>
            <a:endParaRPr lang="en-G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EF4D0-D8CA-EA24-C17D-17290AB9EE86}"/>
              </a:ext>
            </a:extLst>
          </p:cNvPr>
          <p:cNvSpPr txBox="1"/>
          <p:nvPr/>
        </p:nvSpPr>
        <p:spPr>
          <a:xfrm>
            <a:off x="3961381" y="5710019"/>
            <a:ext cx="808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u="sng" dirty="0"/>
              <a:t>Table Description</a:t>
            </a:r>
            <a:r>
              <a:rPr lang="en-GE" dirty="0"/>
              <a:t>:  Stocks are ranked in descending order from highets price change</a:t>
            </a:r>
          </a:p>
          <a:p>
            <a:r>
              <a:rPr lang="en-GE" dirty="0"/>
              <a:t>                                 to the lowest.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758952-2DF4-6A74-A418-F074DE741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84" y="1260392"/>
            <a:ext cx="2743199" cy="55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9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731924-045A-B56C-8618-75C261E7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5</a:t>
            </a:fld>
            <a:endParaRPr lang="en-GE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99844E-2006-BFA3-D855-D135BE4095F4}"/>
              </a:ext>
            </a:extLst>
          </p:cNvPr>
          <p:cNvCxnSpPr>
            <a:cxnSpLocks/>
          </p:cNvCxnSpPr>
          <p:nvPr/>
        </p:nvCxnSpPr>
        <p:spPr>
          <a:xfrm>
            <a:off x="-12357" y="1186249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6AD67B-C291-A91B-0702-202D6F838470}"/>
              </a:ext>
            </a:extLst>
          </p:cNvPr>
          <p:cNvSpPr txBox="1"/>
          <p:nvPr/>
        </p:nvSpPr>
        <p:spPr>
          <a:xfrm>
            <a:off x="222422" y="345989"/>
            <a:ext cx="5833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sz="2800" dirty="0"/>
              <a:t>Analysis – top 5 stocks </a:t>
            </a:r>
            <a:r>
              <a:rPr lang="en-US" sz="2800" dirty="0"/>
              <a:t>with categories</a:t>
            </a:r>
            <a:endParaRPr lang="en-G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FF22F-D529-6FE2-7E0C-6AEFEF680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46" y="1837278"/>
            <a:ext cx="5236519" cy="21335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BD39A8-85A4-D3C8-0FA5-19CC34F42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46" y="4378415"/>
            <a:ext cx="5173018" cy="21335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9D9936-D7D5-7DD5-8195-3C819D5DC86F}"/>
              </a:ext>
            </a:extLst>
          </p:cNvPr>
          <p:cNvSpPr txBox="1"/>
          <p:nvPr/>
        </p:nvSpPr>
        <p:spPr>
          <a:xfrm>
            <a:off x="419651" y="1464422"/>
            <a:ext cx="497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b="1" dirty="0"/>
              <a:t>Top 5 stocks with highest gain and lowest variance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4946C-B2FF-A764-6F0A-048B0A14AE63}"/>
              </a:ext>
            </a:extLst>
          </p:cNvPr>
          <p:cNvSpPr txBox="1"/>
          <p:nvPr/>
        </p:nvSpPr>
        <p:spPr>
          <a:xfrm>
            <a:off x="419651" y="3989978"/>
            <a:ext cx="301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b="1" dirty="0"/>
              <a:t>Top 5 stocks with highest gain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FB6460-74A6-8FD7-277F-9BEB15C8C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9047" y="3001321"/>
            <a:ext cx="5628160" cy="23972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B16494E-F89B-41DD-8C00-7C07B980EB25}"/>
              </a:ext>
            </a:extLst>
          </p:cNvPr>
          <p:cNvSpPr txBox="1"/>
          <p:nvPr/>
        </p:nvSpPr>
        <p:spPr>
          <a:xfrm>
            <a:off x="5863760" y="2631989"/>
            <a:ext cx="480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b="1" dirty="0"/>
              <a:t>Top 5 stocks with highest gains, highets volatility</a:t>
            </a:r>
          </a:p>
        </p:txBody>
      </p:sp>
    </p:spTree>
    <p:extLst>
      <p:ext uri="{BB962C8B-B14F-4D97-AF65-F5344CB8AC3E}">
        <p14:creationId xmlns:p14="http://schemas.microsoft.com/office/powerpoint/2010/main" val="94733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731924-045A-B56C-8618-75C261E7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6</a:t>
            </a:fld>
            <a:endParaRPr lang="en-GE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99844E-2006-BFA3-D855-D135BE4095F4}"/>
              </a:ext>
            </a:extLst>
          </p:cNvPr>
          <p:cNvCxnSpPr>
            <a:cxnSpLocks/>
          </p:cNvCxnSpPr>
          <p:nvPr/>
        </p:nvCxnSpPr>
        <p:spPr>
          <a:xfrm>
            <a:off x="-12357" y="1186249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6AD67B-C291-A91B-0702-202D6F838470}"/>
              </a:ext>
            </a:extLst>
          </p:cNvPr>
          <p:cNvSpPr txBox="1"/>
          <p:nvPr/>
        </p:nvSpPr>
        <p:spPr>
          <a:xfrm>
            <a:off x="222422" y="345989"/>
            <a:ext cx="9250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sz="2800" dirty="0"/>
              <a:t>Analysis – </a:t>
            </a:r>
            <a:r>
              <a:rPr lang="en-US" sz="2800" dirty="0"/>
              <a:t>visualizing stock price movements with scatter plots</a:t>
            </a:r>
            <a:endParaRPr lang="en-GE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4946C-B2FF-A764-6F0A-048B0A14AE63}"/>
              </a:ext>
            </a:extLst>
          </p:cNvPr>
          <p:cNvSpPr txBox="1"/>
          <p:nvPr/>
        </p:nvSpPr>
        <p:spPr>
          <a:xfrm>
            <a:off x="0" y="1258615"/>
            <a:ext cx="691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b="1" dirty="0"/>
              <a:t>Top stock performer in terms of lowest volatility and highest price gain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B4E052-8812-EB84-2950-826EC722B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4" y="1700313"/>
            <a:ext cx="5404801" cy="4711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F94164-A441-A354-29EA-DA8D5C041680}"/>
              </a:ext>
            </a:extLst>
          </p:cNvPr>
          <p:cNvSpPr txBox="1"/>
          <p:nvPr/>
        </p:nvSpPr>
        <p:spPr>
          <a:xfrm>
            <a:off x="6091881" y="1841157"/>
            <a:ext cx="6009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GE" dirty="0"/>
              <a:t>his graph indicates steady growth for FT stock, there is </a:t>
            </a:r>
          </a:p>
          <a:p>
            <a:r>
              <a:rPr lang="en-GB" dirty="0"/>
              <a:t>c</a:t>
            </a:r>
            <a:r>
              <a:rPr lang="en-GE" dirty="0"/>
              <a:t>ertain variance, but nevertheless FT has highest gains</a:t>
            </a:r>
          </a:p>
          <a:p>
            <a:r>
              <a:rPr lang="en-GB" dirty="0"/>
              <a:t>w</a:t>
            </a:r>
            <a:r>
              <a:rPr lang="en-GE" dirty="0"/>
              <a:t>ith lowest price variance combined. Our prediciton suggests,</a:t>
            </a:r>
          </a:p>
          <a:p>
            <a:r>
              <a:rPr lang="en-GB" dirty="0"/>
              <a:t>P</a:t>
            </a:r>
            <a:r>
              <a:rPr lang="en-GE" dirty="0"/>
              <a:t>rice increase of 1.22 USD.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0E54F-41C4-761F-95F0-534BFA9792D3}"/>
              </a:ext>
            </a:extLst>
          </p:cNvPr>
          <p:cNvSpPr txBox="1"/>
          <p:nvPr/>
        </p:nvSpPr>
        <p:spPr>
          <a:xfrm>
            <a:off x="6083643" y="3429000"/>
            <a:ext cx="5996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dirty="0"/>
              <a:t>Project/code provides such scatter plots and price differential </a:t>
            </a:r>
          </a:p>
          <a:p>
            <a:r>
              <a:rPr lang="en-GB" dirty="0"/>
              <a:t>p</a:t>
            </a:r>
            <a:r>
              <a:rPr lang="en-GE" dirty="0"/>
              <a:t>rediction for all the stocks that were included as top 20</a:t>
            </a:r>
          </a:p>
          <a:p>
            <a:r>
              <a:rPr lang="en-GB" dirty="0"/>
              <a:t>s</a:t>
            </a:r>
            <a:r>
              <a:rPr lang="en-GE" dirty="0"/>
              <a:t>tocks in terms of price gains</a:t>
            </a:r>
          </a:p>
        </p:txBody>
      </p:sp>
    </p:spTree>
    <p:extLst>
      <p:ext uri="{BB962C8B-B14F-4D97-AF65-F5344CB8AC3E}">
        <p14:creationId xmlns:p14="http://schemas.microsoft.com/office/powerpoint/2010/main" val="178789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731924-045A-B56C-8618-75C261E7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7</a:t>
            </a:fld>
            <a:endParaRPr lang="en-GE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99844E-2006-BFA3-D855-D135BE4095F4}"/>
              </a:ext>
            </a:extLst>
          </p:cNvPr>
          <p:cNvCxnSpPr>
            <a:cxnSpLocks/>
          </p:cNvCxnSpPr>
          <p:nvPr/>
        </p:nvCxnSpPr>
        <p:spPr>
          <a:xfrm>
            <a:off x="-12357" y="1186249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6AD67B-C291-A91B-0702-202D6F838470}"/>
              </a:ext>
            </a:extLst>
          </p:cNvPr>
          <p:cNvSpPr txBox="1"/>
          <p:nvPr/>
        </p:nvSpPr>
        <p:spPr>
          <a:xfrm>
            <a:off x="0" y="365237"/>
            <a:ext cx="7488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Real time comparison and future price predictions</a:t>
            </a:r>
            <a:endParaRPr lang="en-GE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4946C-B2FF-A764-6F0A-048B0A14AE63}"/>
              </a:ext>
            </a:extLst>
          </p:cNvPr>
          <p:cNvSpPr txBox="1"/>
          <p:nvPr/>
        </p:nvSpPr>
        <p:spPr>
          <a:xfrm>
            <a:off x="0" y="1258615"/>
            <a:ext cx="431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b="1" dirty="0"/>
              <a:t>Current price retrieval through Finnhub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0E54F-41C4-761F-95F0-534BFA9792D3}"/>
              </a:ext>
            </a:extLst>
          </p:cNvPr>
          <p:cNvSpPr txBox="1"/>
          <p:nvPr/>
        </p:nvSpPr>
        <p:spPr>
          <a:xfrm>
            <a:off x="-12357" y="2029138"/>
            <a:ext cx="7155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E" dirty="0"/>
              <a:t>Project/code than compares predicted price for the stocks to the actual</a:t>
            </a:r>
          </a:p>
          <a:p>
            <a:r>
              <a:rPr lang="en-GB" dirty="0"/>
              <a:t>      o</a:t>
            </a:r>
            <a:r>
              <a:rPr lang="en-GE" dirty="0"/>
              <a:t>ne and gives out a histogram visualisation of the difference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9F2D6-CD29-B03B-F0C8-4DF07F5C5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02" y="2687826"/>
            <a:ext cx="3556000" cy="2413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DFFA1F-6888-6F63-706C-8E7CB2D48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887" y="2681879"/>
            <a:ext cx="6605413" cy="39632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89433B-7227-7654-323F-1825F9808B1A}"/>
              </a:ext>
            </a:extLst>
          </p:cNvPr>
          <p:cNvSpPr txBox="1"/>
          <p:nvPr/>
        </p:nvSpPr>
        <p:spPr>
          <a:xfrm>
            <a:off x="6571" y="1587441"/>
            <a:ext cx="8149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</a:t>
            </a:r>
            <a:r>
              <a:rPr lang="en-GE" dirty="0"/>
              <a:t>ode connects with Finnhub server and retreives current prices for the top stocks </a:t>
            </a:r>
          </a:p>
        </p:txBody>
      </p:sp>
    </p:spTree>
    <p:extLst>
      <p:ext uri="{BB962C8B-B14F-4D97-AF65-F5344CB8AC3E}">
        <p14:creationId xmlns:p14="http://schemas.microsoft.com/office/powerpoint/2010/main" val="199410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731924-045A-B56C-8618-75C261E7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8</a:t>
            </a:fld>
            <a:endParaRPr lang="en-GE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99844E-2006-BFA3-D855-D135BE4095F4}"/>
              </a:ext>
            </a:extLst>
          </p:cNvPr>
          <p:cNvCxnSpPr>
            <a:cxnSpLocks/>
          </p:cNvCxnSpPr>
          <p:nvPr/>
        </p:nvCxnSpPr>
        <p:spPr>
          <a:xfrm>
            <a:off x="-12357" y="1186249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6AD67B-C291-A91B-0702-202D6F838470}"/>
              </a:ext>
            </a:extLst>
          </p:cNvPr>
          <p:cNvSpPr txBox="1"/>
          <p:nvPr/>
        </p:nvSpPr>
        <p:spPr>
          <a:xfrm>
            <a:off x="0" y="365237"/>
            <a:ext cx="324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Summary of Findings</a:t>
            </a:r>
            <a:endParaRPr lang="en-GE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4946C-B2FF-A764-6F0A-048B0A14AE63}"/>
              </a:ext>
            </a:extLst>
          </p:cNvPr>
          <p:cNvSpPr txBox="1"/>
          <p:nvPr/>
        </p:nvSpPr>
        <p:spPr>
          <a:xfrm>
            <a:off x="0" y="1258615"/>
            <a:ext cx="191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b="1" dirty="0"/>
              <a:t>Volatility in stocks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0E54F-41C4-761F-95F0-534BFA9792D3}"/>
              </a:ext>
            </a:extLst>
          </p:cNvPr>
          <p:cNvSpPr txBox="1"/>
          <p:nvPr/>
        </p:nvSpPr>
        <p:spPr>
          <a:xfrm>
            <a:off x="5330763" y="2498234"/>
            <a:ext cx="68612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analysis gathered through our project, we can say that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volatility can be defined as risk, given the factor that prices vary</a:t>
            </a:r>
          </a:p>
          <a:p>
            <a:r>
              <a:rPr lang="en-US" dirty="0"/>
              <a:t>      to the huge extent. However, it is not tied to performance of a stock</a:t>
            </a:r>
          </a:p>
          <a:p>
            <a:r>
              <a:rPr lang="en-US" dirty="0"/>
              <a:t>      rather than peace of mind of an investor.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    Based on this information we can suggest the top 5 stocks based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b="1" dirty="0"/>
              <a:t>      </a:t>
            </a:r>
            <a:r>
              <a:rPr lang="en-CA" b="1" dirty="0">
                <a:solidFill>
                  <a:schemeClr val="tx1"/>
                </a:solidFill>
              </a:rPr>
              <a:t> </a:t>
            </a:r>
            <a:r>
              <a:rPr lang="en-CA" b="1" dirty="0"/>
              <a:t>O</a:t>
            </a:r>
            <a:r>
              <a:rPr lang="en-CA" b="1" dirty="0">
                <a:solidFill>
                  <a:schemeClr val="tx1"/>
                </a:solidFill>
              </a:rPr>
              <a:t>nly on price: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CA" dirty="0"/>
              <a:t>KRBP</a:t>
            </a:r>
            <a:r>
              <a:rPr lang="en-CA" dirty="0">
                <a:solidFill>
                  <a:schemeClr val="tx1"/>
                </a:solidFill>
              </a:rPr>
              <a:t>, FT, VERA, PB, and DUOL.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       </a:t>
            </a:r>
            <a:r>
              <a:rPr lang="en-CA" b="1" dirty="0"/>
              <a:t>T</a:t>
            </a:r>
            <a:r>
              <a:rPr lang="en-CA" b="1" dirty="0">
                <a:solidFill>
                  <a:schemeClr val="tx1"/>
                </a:solidFill>
              </a:rPr>
              <a:t>he top stocks based on price stability (Standard deviation):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FT, BLNG, ERC, ELP and </a:t>
            </a:r>
            <a:r>
              <a:rPr lang="en-US" dirty="0">
                <a:solidFill>
                  <a:schemeClr val="tx1"/>
                </a:solidFill>
              </a:rPr>
              <a:t>SAT</a:t>
            </a:r>
            <a:endParaRPr lang="en-CA" dirty="0"/>
          </a:p>
          <a:p>
            <a:pPr lvl="1">
              <a:buClrTx/>
            </a:pPr>
            <a:r>
              <a:rPr lang="en-CA" b="1" dirty="0">
                <a:solidFill>
                  <a:schemeClr val="tx1"/>
                </a:solidFill>
              </a:rPr>
              <a:t>And the top based on price AND stability (R-squared):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FT, BLNG, SG, KRBP and TEVA</a:t>
            </a:r>
            <a:endParaRPr lang="en-CA" dirty="0"/>
          </a:p>
          <a:p>
            <a:endParaRPr lang="en-G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89433B-7227-7654-323F-1825F9808B1A}"/>
              </a:ext>
            </a:extLst>
          </p:cNvPr>
          <p:cNvSpPr txBox="1"/>
          <p:nvPr/>
        </p:nvSpPr>
        <p:spPr>
          <a:xfrm>
            <a:off x="6571" y="1587441"/>
            <a:ext cx="12283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our findings volatility does not necessarily determine success or failure of a stock as stock FT, was one of the</a:t>
            </a:r>
          </a:p>
          <a:p>
            <a:r>
              <a:rPr lang="en-US" dirty="0"/>
              <a:t>     best performers, but nevertheless encountered very low volatility, whereas PB was could not perform as well, but experienced</a:t>
            </a:r>
          </a:p>
          <a:p>
            <a:r>
              <a:rPr lang="en-US" dirty="0"/>
              <a:t>     significantly higher levels of volatility</a:t>
            </a:r>
            <a:endParaRPr lang="en-G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A91CCA-ECF4-0D20-7FDE-F39975AAB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" y="2584278"/>
            <a:ext cx="5505450" cy="42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5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731924-045A-B56C-8618-75C261E7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335D-848A-6A47-B05D-47BEB2D64054}" type="slidenum">
              <a:rPr lang="en-GE" smtClean="0"/>
              <a:t>9</a:t>
            </a:fld>
            <a:endParaRPr lang="en-GE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99844E-2006-BFA3-D855-D135BE4095F4}"/>
              </a:ext>
            </a:extLst>
          </p:cNvPr>
          <p:cNvCxnSpPr>
            <a:cxnSpLocks/>
          </p:cNvCxnSpPr>
          <p:nvPr/>
        </p:nvCxnSpPr>
        <p:spPr>
          <a:xfrm>
            <a:off x="-12357" y="1186249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6AD67B-C291-A91B-0702-202D6F838470}"/>
              </a:ext>
            </a:extLst>
          </p:cNvPr>
          <p:cNvSpPr txBox="1"/>
          <p:nvPr/>
        </p:nvSpPr>
        <p:spPr>
          <a:xfrm>
            <a:off x="0" y="365237"/>
            <a:ext cx="3856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Limitations of the project</a:t>
            </a:r>
            <a:endParaRPr lang="en-GE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89433B-7227-7654-323F-1825F9808B1A}"/>
              </a:ext>
            </a:extLst>
          </p:cNvPr>
          <p:cNvSpPr txBox="1"/>
          <p:nvPr/>
        </p:nvSpPr>
        <p:spPr>
          <a:xfrm>
            <a:off x="-12357" y="1257515"/>
            <a:ext cx="127011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should only be used as a guideline for selecting stocks with less or more risk/volatility. That is if investor comes into </a:t>
            </a:r>
          </a:p>
          <a:p>
            <a:r>
              <a:rPr lang="en-US" dirty="0"/>
              <a:t>     agreement with our view that more price volatility means more risk, than one can differentiate stocks on NASDAQ index, that</a:t>
            </a:r>
          </a:p>
          <a:p>
            <a:r>
              <a:rPr lang="en-US" dirty="0"/>
              <a:t>     have had least price volatility over the past years, the highest price gain disregarding volatility and more. </a:t>
            </a:r>
          </a:p>
          <a:p>
            <a:r>
              <a:rPr lang="en-US" dirty="0"/>
              <a:t>     However, our price prediction model, needs more comprehensive parameter inclusion and cannot be used  as a legitimate </a:t>
            </a:r>
          </a:p>
          <a:p>
            <a:r>
              <a:rPr lang="en-US" dirty="0"/>
              <a:t>     credential for making decision about your investment portfolio. </a:t>
            </a:r>
            <a:endParaRPr lang="en-G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80B40-9DA7-2027-278C-46EB79E5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04" y="2806108"/>
            <a:ext cx="4690165" cy="2934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BC8708-9E5B-47A5-FCA0-27FADD479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643" y="2777758"/>
            <a:ext cx="4632253" cy="2934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7017CE-40BD-ED60-7F84-A818695DE505}"/>
              </a:ext>
            </a:extLst>
          </p:cNvPr>
          <p:cNvSpPr txBox="1"/>
          <p:nvPr/>
        </p:nvSpPr>
        <p:spPr>
          <a:xfrm>
            <a:off x="1928252" y="5987018"/>
            <a:ext cx="760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E" dirty="0"/>
              <a:t>This graphs are to illustrate that predicted price is not consistent with the actual</a:t>
            </a:r>
          </a:p>
        </p:txBody>
      </p:sp>
    </p:spTree>
    <p:extLst>
      <p:ext uri="{BB962C8B-B14F-4D97-AF65-F5344CB8AC3E}">
        <p14:creationId xmlns:p14="http://schemas.microsoft.com/office/powerpoint/2010/main" val="177233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1068</Words>
  <Application>Microsoft Macintosh PowerPoint</Application>
  <PresentationFormat>Widescreen</PresentationFormat>
  <Paragraphs>115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39</cp:revision>
  <dcterms:created xsi:type="dcterms:W3CDTF">2023-07-26T18:49:40Z</dcterms:created>
  <dcterms:modified xsi:type="dcterms:W3CDTF">2023-07-27T01:29:19Z</dcterms:modified>
</cp:coreProperties>
</file>