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http://en.wikipedia.org/wiki/University_and_college_admission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/index.php?title=Bart_Christopher&amp;action=edit&amp;redlink=1" Type="http://schemas.openxmlformats.org/officeDocument/2006/relationships/hyperlink" TargetMode="External" Id="rId10"/><Relationship Target="http://en.wikipedia.org/wiki/Company" Type="http://schemas.openxmlformats.org/officeDocument/2006/relationships/hyperlink" TargetMode="External" Id="rId4"/><Relationship Target="http://en.wikipedia.org/wiki/Mission_statement#cite_note-2" Type="http://schemas.openxmlformats.org/officeDocument/2006/relationships/hyperlink" TargetMode="External" Id="rId11"/><Relationship Target="http://en.wikipedia.org/wiki/Admissions_essay" Type="http://schemas.openxmlformats.org/officeDocument/2006/relationships/hyperlink" TargetMode="External" Id="rId3"/><Relationship Target="http://en.wikipedia.org/wiki/Mission_statement#cite_note-1" Type="http://schemas.openxmlformats.org/officeDocument/2006/relationships/hyperlink" TargetMode="External" Id="rId9"/><Relationship Target="http://en.wikipedia.org/wiki/Person" Type="http://schemas.openxmlformats.org/officeDocument/2006/relationships/hyperlink" TargetMode="External" Id="rId6"/><Relationship Target="http://en.wikipedia.org/wiki/Organization" Type="http://schemas.openxmlformats.org/officeDocument/2006/relationships/hyperlink" TargetMode="External" Id="rId5"/><Relationship Target="http://en.wikipedia.org/wiki/Decision-making" Type="http://schemas.openxmlformats.org/officeDocument/2006/relationships/hyperlink" TargetMode="External" Id="rId8"/><Relationship Target="http://en.wikipedia.org/wiki/Reason_for_existing" Type="http://schemas.openxmlformats.org/officeDocument/2006/relationships/hyperlink" TargetMode="External" Id="rId7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http://static.giantbomb.com/uploads/scale_small/1/10227/285240-ea_sports_logo.jpg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" Type="http://schemas.openxmlformats.org/officeDocument/2006/relationships/hyperlink" TargetMode="External" Id="rId4"/><Relationship Target="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" Type="http://schemas.openxmlformats.org/officeDocument/2006/relationships/hyperlink" TargetMode="External" Id="rId3"/><Relationship Target="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" Type="http://schemas.openxmlformats.org/officeDocument/2006/relationships/hyperlink" TargetMode="External" Id="rId5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From Wikipedia, the free encyclopedia</a:t>
            </a:r>
          </a:p>
          <a:p>
            <a:pPr rtl="0" lvl="0">
              <a:lnSpc>
                <a:spcPct val="152727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 i="1">
                <a:solidFill>
                  <a:srgbClr val="252525"/>
                </a:solidFill>
              </a:rPr>
              <a:t>"Statement of purpose" redirects here. For use in the </a:t>
            </a:r>
            <a:r>
              <a:rPr sz="800" lang="en" i="1">
                <a:solidFill>
                  <a:srgbClr val="0B0080"/>
                </a:solidFill>
                <a:hlinkClick r:id="rId2"/>
              </a:rPr>
              <a:t>university and college admissions</a:t>
            </a:r>
            <a:r>
              <a:rPr sz="800" lang="en" i="1">
                <a:solidFill>
                  <a:srgbClr val="252525"/>
                </a:solidFill>
              </a:rPr>
              <a:t>, see </a:t>
            </a:r>
            <a:r>
              <a:rPr sz="800" lang="en" i="1">
                <a:solidFill>
                  <a:srgbClr val="0B0080"/>
                </a:solidFill>
                <a:hlinkClick r:id="rId3"/>
              </a:rPr>
              <a:t>admissions essay</a:t>
            </a:r>
            <a:r>
              <a:rPr sz="800" lang="en" i="1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 </a:t>
            </a:r>
            <a:r>
              <a:rPr b="1" sz="800" lang="en">
                <a:solidFill>
                  <a:srgbClr val="252525"/>
                </a:solidFill>
              </a:rPr>
              <a:t>mission statement</a:t>
            </a:r>
            <a:r>
              <a:rPr sz="800" lang="en">
                <a:solidFill>
                  <a:srgbClr val="252525"/>
                </a:solidFill>
              </a:rPr>
              <a:t> is a statement of the purpose of a </a:t>
            </a:r>
            <a:r>
              <a:rPr sz="800" lang="en">
                <a:solidFill>
                  <a:srgbClr val="0B0080"/>
                </a:solidFill>
                <a:hlinkClick r:id="rId4"/>
              </a:rPr>
              <a:t>company</a:t>
            </a:r>
            <a:r>
              <a:rPr sz="800" lang="en">
                <a:solidFill>
                  <a:srgbClr val="252525"/>
                </a:solidFill>
              </a:rPr>
              <a:t>, </a:t>
            </a:r>
            <a:r>
              <a:rPr sz="800" lang="en">
                <a:solidFill>
                  <a:srgbClr val="0B0080"/>
                </a:solidFill>
                <a:hlinkClick r:id="rId5"/>
              </a:rPr>
              <a:t>organization</a:t>
            </a:r>
            <a:r>
              <a:rPr sz="800" lang="en">
                <a:solidFill>
                  <a:srgbClr val="252525"/>
                </a:solidFill>
              </a:rPr>
              <a:t> or </a:t>
            </a:r>
            <a:r>
              <a:rPr sz="800" lang="en">
                <a:solidFill>
                  <a:srgbClr val="0B0080"/>
                </a:solidFill>
                <a:hlinkClick r:id="rId6"/>
              </a:rPr>
              <a:t>person</a:t>
            </a:r>
            <a:r>
              <a:rPr sz="800" lang="en">
                <a:solidFill>
                  <a:srgbClr val="252525"/>
                </a:solidFill>
              </a:rPr>
              <a:t>, its </a:t>
            </a:r>
            <a:r>
              <a:rPr sz="800" lang="en">
                <a:solidFill>
                  <a:srgbClr val="0B0080"/>
                </a:solidFill>
                <a:hlinkClick r:id="rId7"/>
              </a:rPr>
              <a:t>reason for existing</a:t>
            </a:r>
            <a:r>
              <a:rPr sz="800" lang="en">
                <a:solidFill>
                  <a:srgbClr val="252525"/>
                </a:solidFill>
              </a:rPr>
              <a:t>.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The mission statement should guide the actions of the organization, spell out its overall goal, provide a path, and guide </a:t>
            </a:r>
            <a:r>
              <a:rPr sz="800" lang="en">
                <a:solidFill>
                  <a:srgbClr val="0B0080"/>
                </a:solidFill>
                <a:hlinkClick r:id="rId8"/>
              </a:rPr>
              <a:t>decision-making</a:t>
            </a:r>
            <a:r>
              <a:rPr sz="800" lang="en">
                <a:solidFill>
                  <a:srgbClr val="252525"/>
                </a:solidFill>
              </a:rPr>
              <a:t>. It provides "the framework or context within which the company's strategies are formulated." It is like a goal for what the company wants to do for the world.</a:t>
            </a:r>
            <a:r>
              <a:rPr baseline="30000" sz="800" lang="en">
                <a:solidFill>
                  <a:srgbClr val="0B0080"/>
                </a:solidFill>
                <a:hlinkClick r:id="rId9"/>
              </a:rPr>
              <a:t>[1]</a:t>
            </a:r>
          </a:p>
          <a:p>
            <a:pPr rtl="0" lv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sz="800" lang="en">
                <a:solidFill>
                  <a:srgbClr val="252525"/>
                </a:solidFill>
              </a:rPr>
              <a:t>According to </a:t>
            </a:r>
            <a:r>
              <a:rPr sz="800" lang="en">
                <a:solidFill>
                  <a:srgbClr val="A55858"/>
                </a:solidFill>
                <a:hlinkClick r:id="rId10"/>
              </a:rPr>
              <a:t>Bart Christopher</a:t>
            </a:r>
            <a:r>
              <a:rPr sz="800" lang="en">
                <a:solidFill>
                  <a:srgbClr val="252525"/>
                </a:solidFill>
              </a:rPr>
              <a:t>,</a:t>
            </a:r>
            <a:r>
              <a:rPr baseline="30000" sz="800" lang="en">
                <a:solidFill>
                  <a:srgbClr val="0B0080"/>
                </a:solidFill>
                <a:hlinkClick r:id="rId11"/>
              </a:rPr>
              <a:t>[2]</a:t>
            </a:r>
            <a:r>
              <a:rPr sz="800" lang="en">
                <a:solidFill>
                  <a:srgbClr val="252525"/>
                </a:solidFill>
              </a:rPr>
              <a:t> the commercial mission statement consists of three essential components: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Key market: Who is your target client or customer (generalize if needed)?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Contribution: What product or service do you provide to that client?</a:t>
            </a:r>
          </a:p>
          <a:p>
            <a:pPr rtl="0" lvl="0" indent="-279400" marL="90170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Arial"/>
              <a:buAutoNum type="arabicPeriod"/>
            </a:pPr>
            <a:r>
              <a:rPr sz="800" lang="en">
                <a:solidFill>
                  <a:srgbClr val="252525"/>
                </a:solidFill>
              </a:rPr>
              <a:t>Distinction: What makes your product or service unique, so that the client would choose you?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502780764976, http://www.twoboysonetrip.com/wp-content/uploads/2013/12/panama-city1.jpg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http://static.giantbomb.com/uploads/scale_small/1/10227/285240-ea_sports_logo.jpg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Operation Smile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images.search.yahoo.com/images/view;_ylt=AwrTcdC.kK1UrQUAypIPxQt.;_ylu=X3oDMTBsOXB2YTRjBHNlYwNzYwRjb2xvA2dxMQR2dGlkAw--?p=operation+smile+logo&amp;back=https%3A%2F%2Fsearch.yahoo.com%2Fyhs%2Fsearch%3Fp%3Doperation%2Bsmile%2Blogo%26type%3Dmcy_frg02_15_2_sa%26param1%3Dyhsbeacon%26param2%3Df%253D4%2526b%253DChrome%2526cc%253DUS%2526p%253Dmcy%2526cd%253D2XzuyEtN2Y1L1Qzu0AtDyEyEtB0BtCtBtG0CyDyE0AtGyDyByE0CtG0AyCzztDtGyB0DtC0B0CtAyCtB0EtBzyyEtN1Q2Zzu0StCtCtDtDtN1L2XzutBtFtDtFtDtFzztN1L1Czu%2526cr%253D950653614%2526a%253Dmcy_frg02_15_2_sa%26hsimp%3Dyhs-fullyhosted_011%26hspart%3Diry%26ei%3DUTF-8&amp;w=208&amp;h=188&amp;imgurl=www.outsourcedsolutions.biz%2Fwp-content%2Fuploads%2F2013%2F06%2FOPERATION-SMILE.jpg&amp;size=60KB&amp;name=OPERATION-SMILE.jpg&amp;rcurl=http%3A%2F%2Fwww.outsourcedsolutions.biz%2Fbellevue%2Fresponsibility%2Foutsourced-solutions-reviews%2F&amp;rurl=http%3A%2F%2Fwww.outsourcedsolutions.biz%2Fbellevue%2Fresponsibility%2Foutsourced-solutions-reviews%2F&amp;type=&amp;no=2&amp;tt=108&amp;oid=457d4781fa8fd640a44d7ff2d38deabc&amp;tit=www.operationsmile.org&amp;sigr=12oer7fi4&amp;sigi=12avi111f&amp;sign=10jvi48cc&amp;sigt=103tlvovk&amp;sigb=1bn0ehf6d&amp;fr=yhs-iry-fullyhosted_011&amp;hspart=iry&amp;hsimp=yhs-fullyhosted_011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United Way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images.search.yahoo.com/images/view;_ylt=AwrB8pOoka1U9n0Ad5SJzbkF;_ylu=X3oDMTIyYWZldnFkBHNlYwNzcgRzbGsDaW1nBG9pZAMyNTViNjVhMGM2YTkyY2JkN2VmMzdkNzQ4ZGM5M2JmZARncG9zAzcEaXQDYmluZw--?.origin=&amp;back=https%3A%2F%2Fimages.search.yahoo.com%2Fyhs%2Fsearch%3Fp%3Dunited%2Bway%2Blogo%26type%3Dmcy_frg02_15_2_sa%26fr2%3Dpiv-web%26hsimp%3Dyhs-fullyhosted_011%26hspart%3Diry%26tab%3Dorganic%26ri%3D7&amp;w=800&amp;h=592&amp;imgurl=d2wkegjj8g6j4.cloudfront.net%2Fimages%2Fcampaign_assets%2Fphotos%2F000%2F004%2F757%2Fwidth_800%2Funited-way-logo-colortif.gif&amp;rurl=http%3A%2F%2Fschwans.flipgive.com%2Fcampaigns%2F4294-scurry-county-united-way&amp;size=77.5KB&amp;name=%3Cb%3EUnited-way-logo%3C%2Fb%3E-colortif&amp;p=united+way+logo&amp;oid=255b65a0c6a92cbd7ef37d748dc93bfd&amp;fr2=piv-web&amp;fr=&amp;tt=%3Cb%3EUnited-way-logo%3C%2Fb%3E-colortif&amp;b=0&amp;ni=21&amp;no=7&amp;ts=&amp;tab=organic&amp;sigr=123k6a67r&amp;sigb=14ll0kgo0&amp;sigi=13dtfd61l&amp;sigt=10v58e0jt&amp;sign=10v58e0jt&amp;.crumb=7rWRt/I91Qf&amp;fr2=piv-web&amp;hsimp=yhs-fullyhosted_011&amp;hspart=iry&amp;type=mcy_frg02_15_2_s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Children’s Miracle Network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www.google.com/search?q=children%27s+miracle+network&amp;biw=813&amp;bih=393&amp;source=lnms&amp;tbm=isch&amp;sa=X&amp;ei=FZKtVOHWA8qnNqOVgqgE&amp;sqi=2&amp;ved=0CAYQ_AUoAQ#imgdii=_&amp;imgrc=H4OAJrMsxXXo_M%253A%3B-9UjnTJ67iYFFM%3Bhttp%253A%252F%252Fopentimez.com%252Fwp-content%252Fuploads%252F2013%252F03%252Fchildrensmiraclenetwork.jpg%3Bhttp%253A%252F%252Fopentimez.com%252Fchildrens-miracle-network%252F%3B2998%3B1635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 A Wish Foundation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images.search.yahoo.com/images/view;_ylt=AwrB8pKdk61UKE8AyHCJzbkF;_ylu=X3oDMTIyZDdqcmE5BHNlYwNzcgRzbGsDaW1nBG9pZANkYjczMzViZGJmZTUxZTZlN2NhY2EzNDk2NzQwYzIzMgRncG9zAzEEaXQDYmluZw--?.origin=&amp;back=https%3A%2F%2Fimages.search.yahoo.com%2Fyhs%2Fsearch%3Fp%3Dmake%2Ba%2Bwish%2Bfoundation%26type%3Dmcy_frg02_15_2_sa%26fr2%3Dpiv-web%26hsimp%3Dyhs-fullyhosted_011%26hspart%3Diry%26tab%3Dorganic%26ri%3D1&amp;w=1050&amp;h=300&amp;imgurl=www.relocatecolumbus.com%2Fvsites%2F000-briankemp%2Fimage%2Fmake-a-wish-logo.jpg&amp;rurl=http%3A%2F%2Fwww.relocatecolumbus.com%2Fhome%2Fabout-us%2Fmake-a-wish.html&amp;size=52.6KB&amp;name=Brian+Kemp+Real+Estate+Group+Supports+the+%3Cb%3EMake+a+Wish+Foundation%3C%2Fb%3E&amp;p=make-a-wish+foundation&amp;oid=db7335bdbfe51e6e7caca3496740c232&amp;fr2=piv-web&amp;fr=&amp;rw=make-a-wish+foundation&amp;tt=Brian+Kemp+Real+Estate+Group+Supports+the+%3Cb%3EMake+a+Wish+Foundation%3C%2Fb%3E&amp;b=0&amp;ni=21&amp;no=1&amp;ts=&amp;tab=organic&amp;sigr=11ul79c16&amp;sigb=14sg0utj2&amp;sigi=128e1oai4&amp;sigt=127506hbu&amp;sign=127506hbu&amp;.crumb=7rWRt/I91Qf&amp;fr2=piv-web&amp;hsimp=yhs-fullyhosted_011&amp;hspart=iry&amp;type=mcy_frg02_15_2_s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Font typeface="Verdana"/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2322137" x="324450"/>
            <a:ext cy="991199" cx="849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7774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Ubuntu"/>
              <a:buNone/>
              <a:defRPr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5325" x="457200"/>
            <a:ext cy="2941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Verdana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Verdana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aceatmindalways.wix.com/pwa1-portfolio" Type="http://schemas.openxmlformats.org/officeDocument/2006/relationships/hyperlink" TargetMode="External" Id="rId4"/><Relationship Target="http://lkwamley.wix.com/pwa1-portfolio" Type="http://schemas.openxmlformats.org/officeDocument/2006/relationships/hyperlink" TargetMode="External" Id="rId3"/><Relationship Target="http://dwalker15.wix.com/pwa1-portfolio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2.jpg" Type="http://schemas.openxmlformats.org/officeDocument/2006/relationships/image" Id="rId3"/><Relationship Target="../media/image03.gif" Type="http://schemas.openxmlformats.org/officeDocument/2006/relationships/image" Id="rId6"/><Relationship Target="../media/image04.png" Type="http://schemas.openxmlformats.org/officeDocument/2006/relationships/image" Id="rId5"/><Relationship Target="../media/image07.jp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09.jpg" Type="http://schemas.openxmlformats.org/officeDocument/2006/relationships/image" Id="rId3"/><Relationship Target="../media/image08.png" Type="http://schemas.openxmlformats.org/officeDocument/2006/relationships/image" Id="rId6"/><Relationship Target="../media/image05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gif" Type="http://schemas.openxmlformats.org/officeDocument/2006/relationships/image" Id="rId4"/><Relationship Target="../media/image06.jpg" Type="http://schemas.openxmlformats.org/officeDocument/2006/relationships/image" Id="rId3"/><Relationship Target="../media/image11.jpg" Type="http://schemas.openxmlformats.org/officeDocument/2006/relationships/image" Id="rId6"/><Relationship Target="../media/image13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53421" x="2235633"/>
            <a:ext cy="1136249" cx="46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" type="subTitle"/>
          </p:nvPr>
        </p:nvSpPr>
        <p:spPr>
          <a:xfrm>
            <a:off y="2485475" x="685800"/>
            <a:ext cy="2581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B7B7B7"/>
                </a:solidFill>
              </a:rPr>
              <a:t>primary principals: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>
                <a:solidFill>
                  <a:srgbClr val="F3F3F3"/>
                </a:solidFill>
              </a:rPr>
              <a:t>Debra Walker </a:t>
            </a:r>
            <a:r>
              <a:rPr sz="2200" lang="en"/>
              <a:t>| </a:t>
            </a:r>
            <a:r>
              <a:rPr sz="2200" lang="en">
                <a:solidFill>
                  <a:srgbClr val="F3F3F3"/>
                </a:solidFill>
              </a:rPr>
              <a:t>Selena Vargas </a:t>
            </a:r>
            <a:r>
              <a:rPr sz="2200" lang="en"/>
              <a:t>| </a:t>
            </a:r>
            <a:r>
              <a:rPr sz="2200" lang="en">
                <a:solidFill>
                  <a:srgbClr val="EFEFEF"/>
                </a:solidFill>
              </a:rPr>
              <a:t>Levance Wamley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FFFFF"/>
                </a:solidFill>
              </a:rPr>
              <a:t>{</a:t>
            </a:r>
            <a:r>
              <a:rPr sz="1700" lang="en">
                <a:solidFill>
                  <a:srgbClr val="F1C232"/>
                </a:solidFill>
              </a:rPr>
              <a:t>clearfix</a:t>
            </a:r>
            <a:r>
              <a:rPr sz="1700" lang="en">
                <a:solidFill>
                  <a:srgbClr val="FFFFFF"/>
                </a:solidFill>
              </a:rPr>
              <a:t>}</a:t>
            </a:r>
            <a:r>
              <a:rPr sz="1700" lang="en"/>
              <a:t> </a:t>
            </a:r>
            <a:r>
              <a:rPr sz="1700" lang="en">
                <a:solidFill>
                  <a:srgbClr val="F3F3F3"/>
                </a:solidFill>
              </a:rPr>
              <a:t>is a technological engine primarily made up of humans. </a:t>
            </a:r>
          </a:p>
          <a:p>
            <a:pPr rtl="0" lvl="0">
              <a:spcBef>
                <a:spcPts val="0"/>
              </a:spcBef>
              <a:buNone/>
            </a:pPr>
            <a:r>
              <a:rPr sz="1700" lang="en">
                <a:solidFill>
                  <a:srgbClr val="F3F3F3"/>
                </a:solidFill>
              </a:rPr>
              <a:t>Fueled by passion our designers, programmers and developers pride themselves on clean code and flawless execution which are supported by a world-class team of account service leaders.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Solutions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3"/>
              </a:rPr>
              <a:t>http://lkwamley.wix.com/pwa1-portfolio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4"/>
              </a:rPr>
              <a:t>http://peaceatmindalways.wix.com/pwa1-portfolio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accent4"/>
                </a:solidFill>
                <a:hlinkClick r:id="rId5"/>
              </a:rPr>
              <a:t>http://dwalker15.wix.com/pwa1-portfolio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y="3955250" x="432075"/>
            <a:ext cy="1022100" cx="850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Our main development and hosting sites are wix.com and FTP server.</a:t>
            </a:r>
          </a:p>
          <a:p>
            <a:pPr rtl="0"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lphaLcPeriod"/>
            </a:pPr>
            <a:r>
              <a:rPr lang="en">
                <a:solidFill>
                  <a:srgbClr val="F3F3F3"/>
                </a:solidFill>
              </a:rPr>
              <a:t>As a backup we will upload everything to git.hub and download work on a flash drive.</a:t>
            </a:r>
          </a:p>
          <a:p>
            <a:pPr lvl="0" indent="-317500" marL="457200">
              <a:spcBef>
                <a:spcPts val="0"/>
              </a:spcBef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</a:rPr>
              <a:t>We plan to backup the clients work daily.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547450" x="2588275"/>
            <a:ext cy="766800" cx="597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We all contributed to information presented on the side.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We also talked and listed to everyone’s ideas.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Debbie made the company logo and came up with the name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Levance typed the information on the slides</a:t>
            </a:r>
          </a:p>
          <a:p>
            <a:pPr rtl="0" lvl="0" indent="-342900" marL="457200">
              <a:spcBef>
                <a:spcPts val="0"/>
              </a:spcBef>
              <a:buClr>
                <a:schemeClr val="accent4"/>
              </a:buClr>
              <a:buSzPct val="100000"/>
              <a:buFont typeface="Verdana"/>
              <a:buChar char="●"/>
            </a:pPr>
            <a:r>
              <a:rPr sz="1800" lang="en" i="1">
                <a:solidFill>
                  <a:schemeClr val="accent4"/>
                </a:solidFill>
              </a:rPr>
              <a:t>Selena populated slide content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marL="0">
              <a:spcBef>
                <a:spcPts val="0"/>
              </a:spcBef>
              <a:buNone/>
            </a:pPr>
            <a:r>
              <a:rPr sz="1800" lang="en"/>
              <a:t>We need to keep tweaking the presentation by gaining insights and feedback from the client(s).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547450" x="2588275"/>
            <a:ext cy="766800" cx="466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 &amp; A: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Your comments mean a lot to us. 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If you remember something afterwards, please feel to go to our website and leave a comment.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rPr sz="2200" lang="en"/>
              <a:t>Thank You!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547450" x="2588275"/>
            <a:ext cy="766800" cx="376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3300" x="2819900"/>
            <a:ext cy="4236899" cx="5825399"/>
          </a:xfrm>
          <a:prstGeom prst="roundRect">
            <a:avLst>
              <a:gd fmla="val 6432" name="adj"/>
            </a:avLst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" type="body"/>
          </p:nvPr>
        </p:nvSpPr>
        <p:spPr>
          <a:xfrm>
            <a:off y="1181625" x="457200"/>
            <a:ext cy="3065400" cx="36552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Successfully in business for 25 years.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Located in Panama City, FL</a:t>
            </a:r>
          </a:p>
          <a:p>
            <a:pPr rtl="0" lvl="0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/>
              <a:t>Full time staff of 50 full-time associates</a:t>
            </a:r>
          </a:p>
          <a:p>
            <a:pPr rtl="0" lvl="0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/>
              <a:t>Everlasting supply of technical experts</a:t>
            </a:r>
          </a:p>
          <a:p>
            <a:pPr rtl="0" lvl="1" indent="-381000" marL="13716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/>
              <a:t>Contracted on a need-to-have basis</a:t>
            </a:r>
          </a:p>
          <a:p>
            <a:pPr rtl="0" lvl="1" indent="-381000" marL="13716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/>
              <a:t>Certified</a:t>
            </a:r>
          </a:p>
          <a:p>
            <a:pPr rtl="0" lvl="1" indent="-381000" marL="13716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/>
              <a:t>Globally networked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3710" x="457204"/>
            <a:ext cy="501924" cx="20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y="441525" x="2765275"/>
            <a:ext cy="444000" cx="525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y="547450" x="2588275"/>
            <a:ext cy="766800" cx="3184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953950" x="457200"/>
            <a:ext cy="701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200" lang="en"/>
              <a:t>We are an integrated, full-service interactive company.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60" name="Shape 60"/>
          <p:cNvSpPr txBox="1"/>
          <p:nvPr/>
        </p:nvSpPr>
        <p:spPr>
          <a:xfrm>
            <a:off y="2655050" x="4707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Account Service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Business Plans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SWOT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Budget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Management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2655050" x="258742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Creative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Concept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Art Direction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2655050" x="4609250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Development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ADDIO®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Front End Design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Debugging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Asset Production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655050" x="6707175"/>
            <a:ext cy="2018400" cx="231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Hosting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Firewall Security</a:t>
            </a:r>
          </a:p>
          <a:p>
            <a:pPr rtl="0" lvl="0" indent="-317500" marL="457200">
              <a:spcBef>
                <a:spcPts val="600"/>
              </a:spcBef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Multiple Site Backups (daily)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547450" x="2588275"/>
            <a:ext cy="766800" cx="45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Packages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1063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Full pack: $17,500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 Design pack: $15,000</a:t>
            </a:r>
          </a:p>
          <a:p>
            <a:pPr rt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Programming Pack: $25,500</a:t>
            </a:r>
          </a:p>
          <a:p>
            <a:pPr rtl="0" indent="0" marL="91440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n"/>
              <a:t>    Hosting pack: $65/monthly</a:t>
            </a:r>
          </a:p>
          <a:p>
            <a:pPr indent="0" marL="0">
              <a:lnSpc>
                <a:spcPct val="200000"/>
              </a:lnSpc>
              <a:spcBef>
                <a:spcPts val="0"/>
              </a:spcBef>
              <a:buNone/>
            </a:pPr>
            <a:r>
              <a:rPr sz="1800" lang="en" i="1">
                <a:solidFill>
                  <a:schemeClr val="accent4"/>
                </a:solidFill>
              </a:rPr>
              <a:t>     Custom packages are negotiable.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547450" x="2588275"/>
            <a:ext cy="766800" cx="296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2266950" x="457200"/>
            <a:ext cy="235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3875" x="457198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53875" x="2209750"/>
            <a:ext cy="10891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037125" x="3956225"/>
            <a:ext cy="1122600" cx="11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027737" x="5702698"/>
            <a:ext cy="1141383" cx="11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027737" x="7443025"/>
            <a:ext cy="1141375" cx="1331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Client Roster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547450" x="2588275"/>
            <a:ext cy="766800" cx="3114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proposals: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rabicPeriod"/>
            </a:pPr>
            <a:r>
              <a:rPr sz="1700" lang="en"/>
              <a:t>Consultation for solutions and enhancements for two existing </a:t>
            </a:r>
            <a:br>
              <a:rPr sz="1700" lang="en"/>
            </a:br>
            <a:r>
              <a:rPr sz="1700" lang="en"/>
              <a:t>web applications and debugging a search engine.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rtl="0" lvl="1" indent="-33655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AutoNum type="alphaLcPeriod"/>
            </a:pPr>
            <a:r>
              <a:rPr sz="1700" lang="en"/>
              <a:t>Must demonstrate all three Web Applications, as follows: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The Duel (Part 1‐‑3)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Buggy Search Engine (3 versions)</a:t>
            </a:r>
          </a:p>
          <a:p>
            <a:pPr rtl="0" lvl="0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●"/>
            </a:pPr>
            <a:r>
              <a:rPr sz="1700" lang="en"/>
              <a:t>New Battleship application developed (4 weeks or less)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90" name="Shape 90"/>
          <p:cNvSpPr txBox="1"/>
          <p:nvPr/>
        </p:nvSpPr>
        <p:spPr>
          <a:xfrm>
            <a:off y="547450" x="2588275"/>
            <a:ext cy="766800" cx="38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 Profile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700" lang="en"/>
              <a:t>PWA-International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Technology/gaming company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Target audience: Primary teens, Secondary tweens (primarily male) Mom’s have the final say.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Competitors: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97" name="Shape 97"/>
          <p:cNvSpPr txBox="1"/>
          <p:nvPr/>
        </p:nvSpPr>
        <p:spPr>
          <a:xfrm>
            <a:off y="547450" x="2588275"/>
            <a:ext cy="766800" cx="21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408125" x="121750"/>
            <a:ext cy="1690475" cx="1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01650" x="1991825"/>
            <a:ext cy="703399" cx="210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0400" x="4388600"/>
            <a:ext cy="1645924" cx="16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30387" x="6873975"/>
            <a:ext cy="1645924" cx="164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10203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Opportunities? No problem, we can help!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801550" x="457200"/>
            <a:ext cy="2819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Clearfix has an outstanding reputation for 100% customer satisfaction.</a:t>
            </a:r>
          </a:p>
          <a:p>
            <a:pPr rtl="0" lvl="0" indent="-336550" marL="4572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never meet expectations, we EXCEED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Timing is everything: we live by deadlines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available 24 hours a day (minus standard holidays)</a:t>
            </a:r>
          </a:p>
          <a:p>
            <a:pPr rtl="0" lvl="1" indent="-336550" marL="9144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We are an extension of your office - weekly status meetings 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Team building events: Every 6 months</a:t>
            </a:r>
          </a:p>
          <a:p>
            <a:pPr rtl="0" lvl="2" indent="-336550" marL="1371600">
              <a:spcBef>
                <a:spcPts val="0"/>
              </a:spcBef>
              <a:buClr>
                <a:schemeClr val="lt1"/>
              </a:buClr>
              <a:buSzPct val="100000"/>
              <a:buFont typeface="Verdana"/>
              <a:buChar char="-"/>
            </a:pPr>
            <a:r>
              <a:rPr sz="1700" lang="en"/>
              <a:t>Partnered: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  <p:sp>
        <p:nvSpPr>
          <p:cNvPr id="108" name="Shape 108"/>
          <p:cNvSpPr txBox="1"/>
          <p:nvPr/>
        </p:nvSpPr>
        <p:spPr>
          <a:xfrm>
            <a:off y="547450" x="2588275"/>
            <a:ext cy="766800" cx="377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PWA-International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39050" x="457212"/>
            <a:ext cy="857399" cx="94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88725" x="2305438"/>
            <a:ext cy="766799" cx="103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28758" x="4401274"/>
            <a:ext cy="677989" cx="124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88728" x="7190750"/>
            <a:ext cy="558050" cx="195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