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http://en.wikipedia.org/wiki/University_and_college_admissions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en.wikipedia.org/w/index.php?title=Bart_Christopher&amp;action=edit&amp;redlink=1" Type="http://schemas.openxmlformats.org/officeDocument/2006/relationships/hyperlink" TargetMode="External" Id="rId10"/><Relationship Target="http://en.wikipedia.org/wiki/Company" Type="http://schemas.openxmlformats.org/officeDocument/2006/relationships/hyperlink" TargetMode="External" Id="rId4"/><Relationship Target="http://en.wikipedia.org/wiki/Mission_statement#cite_note-2" Type="http://schemas.openxmlformats.org/officeDocument/2006/relationships/hyperlink" TargetMode="External" Id="rId11"/><Relationship Target="http://en.wikipedia.org/wiki/Admissions_essay" Type="http://schemas.openxmlformats.org/officeDocument/2006/relationships/hyperlink" TargetMode="External" Id="rId3"/><Relationship Target="http://en.wikipedia.org/wiki/Mission_statement#cite_note-1" Type="http://schemas.openxmlformats.org/officeDocument/2006/relationships/hyperlink" TargetMode="External" Id="rId9"/><Relationship Target="http://en.wikipedia.org/wiki/Person" Type="http://schemas.openxmlformats.org/officeDocument/2006/relationships/hyperlink" TargetMode="External" Id="rId6"/><Relationship Target="http://en.wikipedia.org/wiki/Organization" Type="http://schemas.openxmlformats.org/officeDocument/2006/relationships/hyperlink" TargetMode="External" Id="rId5"/><Relationship Target="http://en.wikipedia.org/wiki/Decision-making" Type="http://schemas.openxmlformats.org/officeDocument/2006/relationships/hyperlink" TargetMode="External" Id="rId8"/><Relationship Target="http://en.wikipedia.org/wiki/Reason_for_existing" Type="http://schemas.openxmlformats.org/officeDocument/2006/relationships/hyperlink" TargetMode="External" Id="rId7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http://static.giantbomb.com/uploads/scale_small/1/10227/285240-ea_sports_logo.jpg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" Type="http://schemas.openxmlformats.org/officeDocument/2006/relationships/hyperlink" TargetMode="External" Id="rId4"/><Relationship Target="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imp=yhs-fullyhosted_011&amp;hspart=iry&amp;type=mcy_frg02_15_2_sa" Type="http://schemas.openxmlformats.org/officeDocument/2006/relationships/hyperlink" TargetMode="External" Id="rId3"/><Relationship Target="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" Type="http://schemas.openxmlformats.org/officeDocument/2006/relationships/hyperlink" TargetMode="External" Id="rId5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http://r.search.yahoo.com/_ylt=AwrTcXiBVLRU034AtAOjzbkF;_ylu=X3oDMTBxNG1oMmE2BHNlYwNmcC1hdHRyaWIEc2xrA3J1cmwEaXQD/RV=2/RE=1421133057/RO=11/RU=http%3a%2f%2fwww.clipartbest.com%2fmagnifying-glass-png-transparent/RK=0/RS=mbs0zU4DKG.Zv1uOaUZZmA7UUhA-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Arial"/>
              <a:buAutoNum type="arabicPeriod"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Arial"/>
              <a:buAutoNum type="arabicPeriod"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From Wikipedia, the free encyclopedia</a:t>
            </a:r>
          </a:p>
          <a:p>
            <a:pPr rtl="0" lv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 i="1">
                <a:solidFill>
                  <a:srgbClr val="252525"/>
                </a:solidFill>
              </a:rPr>
              <a:t>"Statement of purpose" redirects here. For use in the </a:t>
            </a:r>
            <a:r>
              <a:rPr sz="800" lang="en" i="1">
                <a:solidFill>
                  <a:srgbClr val="0B0080"/>
                </a:solidFill>
                <a:hlinkClick r:id="rId2"/>
              </a:rPr>
              <a:t>university and college admissions</a:t>
            </a:r>
            <a:r>
              <a:rPr sz="800" lang="en" i="1">
                <a:solidFill>
                  <a:srgbClr val="252525"/>
                </a:solidFill>
              </a:rPr>
              <a:t>, see </a:t>
            </a:r>
            <a:r>
              <a:rPr sz="800" lang="en" i="1">
                <a:solidFill>
                  <a:srgbClr val="0B0080"/>
                </a:solidFill>
                <a:hlinkClick r:id="rId3"/>
              </a:rPr>
              <a:t>admissions essay</a:t>
            </a:r>
            <a:r>
              <a:rPr sz="800" lang="en" i="1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 </a:t>
            </a:r>
            <a:r>
              <a:rPr b="1" sz="800" lang="en">
                <a:solidFill>
                  <a:srgbClr val="252525"/>
                </a:solidFill>
              </a:rPr>
              <a:t>mission statement</a:t>
            </a:r>
            <a:r>
              <a:rPr sz="800" lang="en">
                <a:solidFill>
                  <a:srgbClr val="252525"/>
                </a:solidFill>
              </a:rPr>
              <a:t> is a statement of the purpose of a </a:t>
            </a:r>
            <a:r>
              <a:rPr sz="800" lang="en">
                <a:solidFill>
                  <a:srgbClr val="0B0080"/>
                </a:solidFill>
                <a:hlinkClick r:id="rId4"/>
              </a:rPr>
              <a:t>company</a:t>
            </a:r>
            <a:r>
              <a:rPr sz="800" lang="en">
                <a:solidFill>
                  <a:srgbClr val="252525"/>
                </a:solidFill>
              </a:rPr>
              <a:t>, </a:t>
            </a:r>
            <a:r>
              <a:rPr sz="800" lang="en">
                <a:solidFill>
                  <a:srgbClr val="0B0080"/>
                </a:solidFill>
                <a:hlinkClick r:id="rId5"/>
              </a:rPr>
              <a:t>organization</a:t>
            </a:r>
            <a:r>
              <a:rPr sz="800" lang="en">
                <a:solidFill>
                  <a:srgbClr val="252525"/>
                </a:solidFill>
              </a:rPr>
              <a:t> or </a:t>
            </a:r>
            <a:r>
              <a:rPr sz="800" lang="en">
                <a:solidFill>
                  <a:srgbClr val="0B0080"/>
                </a:solidFill>
                <a:hlinkClick r:id="rId6"/>
              </a:rPr>
              <a:t>person</a:t>
            </a:r>
            <a:r>
              <a:rPr sz="800" lang="en">
                <a:solidFill>
                  <a:srgbClr val="252525"/>
                </a:solidFill>
              </a:rPr>
              <a:t>, its </a:t>
            </a:r>
            <a:r>
              <a:rPr sz="800" lang="en">
                <a:solidFill>
                  <a:srgbClr val="0B0080"/>
                </a:solidFill>
                <a:hlinkClick r:id="rId7"/>
              </a:rPr>
              <a:t>reason for existing</a:t>
            </a:r>
            <a:r>
              <a:rPr sz="800" lang="en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The mission statement should guide the actions of the organization, spell out its overall goal, provide a path, and guide </a:t>
            </a:r>
            <a:r>
              <a:rPr sz="800" lang="en">
                <a:solidFill>
                  <a:srgbClr val="0B0080"/>
                </a:solidFill>
                <a:hlinkClick r:id="rId8"/>
              </a:rPr>
              <a:t>decision-making</a:t>
            </a:r>
            <a:r>
              <a:rPr sz="800" lang="en">
                <a:solidFill>
                  <a:srgbClr val="252525"/>
                </a:solidFill>
              </a:rPr>
              <a:t>. It provides "the framework or context within which the company's strategies are formulated." It is like a goal for what the company wants to do for the world.</a:t>
            </a:r>
            <a:r>
              <a:rPr baseline="30000" sz="800" lang="en">
                <a:solidFill>
                  <a:srgbClr val="0B0080"/>
                </a:solidFill>
                <a:hlinkClick r:id="rId9"/>
              </a:rPr>
              <a:t>[1]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According to </a:t>
            </a:r>
            <a:r>
              <a:rPr sz="800" lang="en">
                <a:solidFill>
                  <a:srgbClr val="A55858"/>
                </a:solidFill>
                <a:hlinkClick r:id="rId10"/>
              </a:rPr>
              <a:t>Bart Christopher</a:t>
            </a:r>
            <a:r>
              <a:rPr sz="800" lang="en">
                <a:solidFill>
                  <a:srgbClr val="252525"/>
                </a:solidFill>
              </a:rPr>
              <a:t>,</a:t>
            </a:r>
            <a:r>
              <a:rPr baseline="30000" sz="800" lang="en">
                <a:solidFill>
                  <a:srgbClr val="0B0080"/>
                </a:solidFill>
                <a:hlinkClick r:id="rId11"/>
              </a:rPr>
              <a:t>[2]</a:t>
            </a:r>
            <a:r>
              <a:rPr sz="800" lang="en">
                <a:solidFill>
                  <a:srgbClr val="252525"/>
                </a:solidFill>
              </a:rPr>
              <a:t> the commercial mission statement consists of three essential components: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Key market: Who is your target client or customer (generalize if needed)?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Contribution: What product or service do you provide to that client?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Distinction: What makes your product or service unique, so that the client would choose you?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http://static.giantbomb.com/uploads/scale_small/1/10227/285240-ea_sports_logo.jpg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Operation Smile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United Way 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Children’s Miracle Network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 A Wish Foundation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38100" indent="0" marL="38100">
              <a:lnSpc>
                <a:spcPct val="120022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F3F3F"/>
                </a:solidFill>
              </a:rPr>
              <a:t>magnifying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glass</a:t>
            </a:r>
            <a:r>
              <a:rPr sz="1200" lang="en">
                <a:solidFill>
                  <a:srgbClr val="3F3F3F"/>
                </a:solidFill>
              </a:rPr>
              <a:t> </a:t>
            </a:r>
            <a:r>
              <a:rPr b="1" sz="1200" lang="en">
                <a:solidFill>
                  <a:srgbClr val="3F3F3F"/>
                </a:solidFill>
              </a:rPr>
              <a:t>png</a:t>
            </a:r>
            <a:r>
              <a:rPr sz="1200" lang="en">
                <a:solidFill>
                  <a:srgbClr val="3F3F3F"/>
                </a:solidFill>
              </a:rPr>
              <a:t> transparent . Free cliparts that you can ...</a:t>
            </a:r>
            <a:r>
              <a:rPr sz="1000" lang="en">
                <a:solidFill>
                  <a:srgbClr val="1D1DA3"/>
                </a:solidFill>
              </a:rPr>
              <a:t>More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1E7D83"/>
                </a:solidFill>
                <a:hlinkClick r:id="rId2"/>
              </a:rPr>
              <a:t>www.clipartbest.com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Font typeface="Verdana"/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y="2322137" x="324450"/>
            <a:ext cy="991199" cx="849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5325" x="457200"/>
            <a:ext cy="2941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aceatmindalways.wix.com/pwa1-portfolio" Type="http://schemas.openxmlformats.org/officeDocument/2006/relationships/hyperlink" TargetMode="External" Id="rId4"/><Relationship Target="http://lkwamley.wix.com/pwa1-portfolio" Type="http://schemas.openxmlformats.org/officeDocument/2006/relationships/hyperlink" TargetMode="External" Id="rId3"/><Relationship Target="http://dwalker15.wix.com/pwa1-portfolio" Type="http://schemas.openxmlformats.org/officeDocument/2006/relationships/hyperlink" TargetMode="External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4"/><Relationship Target="../media/image05.jpg" Type="http://schemas.openxmlformats.org/officeDocument/2006/relationships/image" Id="rId3"/><Relationship Target="../media/image02.png" Type="http://schemas.openxmlformats.org/officeDocument/2006/relationships/image" Id="rId6"/><Relationship Target="../media/image18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4"/><Relationship Target="../media/image05.jp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9.jpg" Type="http://schemas.openxmlformats.org/officeDocument/2006/relationships/image" Id="rId3"/><Relationship Target="../media/image14.jpg" Type="http://schemas.openxmlformats.org/officeDocument/2006/relationships/image" Id="rId6"/><Relationship Target="../media/image10.gif" Type="http://schemas.openxmlformats.org/officeDocument/2006/relationships/image" Id="rId5"/><Relationship Target="../media/image06.png" Type="http://schemas.openxmlformats.org/officeDocument/2006/relationships/image" Id="rId7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jpg" Type="http://schemas.openxmlformats.org/officeDocument/2006/relationships/image" Id="rId4"/><Relationship Target="../media/image07.jpg" Type="http://schemas.openxmlformats.org/officeDocument/2006/relationships/image" Id="rId3"/><Relationship Target="../media/image11.png" Type="http://schemas.openxmlformats.org/officeDocument/2006/relationships/image" Id="rId6"/><Relationship Target="../media/image12.jpg" Type="http://schemas.openxmlformats.org/officeDocument/2006/relationships/image" Id="rId5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4"/><Relationship Target="../media/image13.jpg" Type="http://schemas.openxmlformats.org/officeDocument/2006/relationships/image" Id="rId3"/><Relationship Target="../media/image17.jpg" Type="http://schemas.openxmlformats.org/officeDocument/2006/relationships/image" Id="rId6"/><Relationship Target="../media/image15.jpg" Type="http://schemas.openxmlformats.org/officeDocument/2006/relationships/image" Id="rId5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aceatmindalways.wix.com/pwa1-portfolio" Type="http://schemas.openxmlformats.org/officeDocument/2006/relationships/hyperlink" TargetMode="External" Id="rId4"/><Relationship Target="http://lkwamley.wix.com/pwa1-portfolio" Type="http://schemas.openxmlformats.org/officeDocument/2006/relationships/hyperlink" TargetMode="External" Id="rId3"/><Relationship Target="http://dwalker15.wix.com/pwa1-portfolio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4"/><Relationship Target="../media/image05.jpg" Type="http://schemas.openxmlformats.org/officeDocument/2006/relationships/image" Id="rId3"/><Relationship Target="../media/image02.png" Type="http://schemas.openxmlformats.org/officeDocument/2006/relationships/image" Id="rId6"/><Relationship Target="../media/image18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t="0" b="15095" r="0" l="0"/>
          <a:stretch/>
        </p:blipFill>
        <p:spPr>
          <a:xfrm>
            <a:off y="0" x="0"/>
            <a:ext cy="520914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3612800" x="896200"/>
            <a:ext cy="882299" cx="746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cC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2142475" x="28000"/>
            <a:ext cy="17085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y="2781150" x="685800"/>
            <a:ext cy="2286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Passionately serving our partners for over 25 years.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Hosting Solutions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3"/>
              </a:rPr>
              <a:t>http://lkwamley.wix.com/pwa1-portfolio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4"/>
              </a:rPr>
              <a:t>http://peaceatmindalways.wix.com/pwa1-portfolio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5"/>
              </a:rPr>
              <a:t>http://dwalker15.wix.com/pwa1-portfolio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y="3955250" x="432075"/>
            <a:ext cy="1022100" cx="850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Our main development and hosting sites are wix.com and FTP server.</a:t>
            </a:r>
          </a:p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lphaLcPeriod"/>
            </a:pPr>
            <a:r>
              <a:rPr lang="en">
                <a:solidFill>
                  <a:srgbClr val="F3F3F3"/>
                </a:solidFill>
              </a:rPr>
              <a:t>As a backup we will upload everything to git.hub and download work on a flash drive.</a:t>
            </a:r>
          </a:p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We plan to backup the clients work daily.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547450" x="2588275"/>
            <a:ext cy="766800" cx="597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t="3704" b="35464" r="24029" l="0"/>
          <a:stretch/>
        </p:blipFill>
        <p:spPr>
          <a:xfrm>
            <a:off y="190500" x="448925"/>
            <a:ext cy="4552947" cx="82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t="40695" b="-1526" r="0" l="24029"/>
          <a:stretch/>
        </p:blipFill>
        <p:spPr>
          <a:xfrm>
            <a:off y="190500" x="448925"/>
            <a:ext cy="4552947" cx="82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 &amp; A: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801550" x="457200"/>
            <a:ext cy="2819400" cx="840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200" lang="en"/>
              <a:t>Your comments mean a lot to us.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rPr sz="2200" lang="en"/>
              <a:t>If after the meeting you should have a comment, questions or concern, please feel free to use our website’s “comment box”.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rPr sz="2200" lang="en"/>
              <a:t>Thank You!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547450" x="2588275"/>
            <a:ext cy="766800" cx="376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Services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953950" x="457200"/>
            <a:ext cy="701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/>
              <a:t>We are an integrated, full-service interactive company.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131" name="Shape 131"/>
          <p:cNvSpPr txBox="1"/>
          <p:nvPr/>
        </p:nvSpPr>
        <p:spPr>
          <a:xfrm>
            <a:off y="2655050" x="4707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Account Service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SWOT</a:t>
            </a:r>
          </a:p>
          <a:p>
            <a:pPr rtl="0" lvl="0" indent="0" marL="0">
              <a:spcBef>
                <a:spcPts val="600"/>
              </a:spcBef>
              <a:buNone/>
            </a:pPr>
            <a:r>
              <a:rPr sz="9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(Strengths, Weakness, Opportunities, Threats)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Business Plan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Budget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Management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2655050" x="258742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Creative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Concept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Art Direction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Production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2655050" x="46092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</a:p>
          <a:p>
            <a:pPr rtl="0" lvl="0" indent="-317500" marL="457200">
              <a:spcBef>
                <a:spcPts val="600"/>
              </a:spcBef>
              <a:buClr>
                <a:srgbClr val="FFD966"/>
              </a:buClr>
              <a:buSzPct val="100000"/>
              <a:buFont typeface="Verdana"/>
              <a:buChar char="●"/>
            </a:pPr>
            <a:r>
              <a:rPr lang="en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>
              <a:spcBef>
                <a:spcPts val="600"/>
              </a:spcBef>
              <a:buNone/>
            </a:pPr>
            <a:r>
              <a:rPr sz="900" lang="en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(Analyse, Design, Develop/Debug, Integrate/Test, Optimize)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Front End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Debugging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Production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2655050" x="670717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Hosting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Firewall Security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Multiple Site Backups (daily)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" type="subTitle"/>
          </p:nvPr>
        </p:nvSpPr>
        <p:spPr>
          <a:xfrm>
            <a:off y="2748925" x="685800"/>
            <a:ext cy="2318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CCCCCC"/>
                </a:solidFill>
              </a:rPr>
              <a:t>meet your team</a:t>
            </a:r>
          </a:p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F3F3F3"/>
                </a:solidFill>
              </a:rPr>
              <a:t>Debra Walker </a:t>
            </a:r>
            <a:r>
              <a:rPr sz="2200" lang="en">
                <a:solidFill>
                  <a:srgbClr val="D9D9D9"/>
                </a:solidFill>
              </a:rPr>
              <a:t>| </a:t>
            </a:r>
            <a:r>
              <a:rPr sz="2200" lang="en">
                <a:solidFill>
                  <a:srgbClr val="F3F3F3"/>
                </a:solidFill>
              </a:rPr>
              <a:t>Selena Vargas </a:t>
            </a:r>
            <a:r>
              <a:rPr sz="2200" lang="en">
                <a:solidFill>
                  <a:srgbClr val="CCCCCC"/>
                </a:solidFill>
              </a:rPr>
              <a:t>|</a:t>
            </a:r>
            <a:r>
              <a:rPr sz="2200" lang="en"/>
              <a:t> </a:t>
            </a:r>
            <a:r>
              <a:rPr sz="2200" lang="en">
                <a:solidFill>
                  <a:srgbClr val="EFEFEF"/>
                </a:solidFill>
              </a:rPr>
              <a:t>Levance Wamley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" type="subTitle"/>
          </p:nvPr>
        </p:nvSpPr>
        <p:spPr>
          <a:xfrm>
            <a:off y="2748925" x="685800"/>
            <a:ext cy="2318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CCCCCC"/>
                </a:solidFill>
              </a:rPr>
              <a:t>think of us as an extended office</a:t>
            </a:r>
          </a:p>
          <a:p>
            <a:pPr algn="l" rtl="0" lvl="0" indent="-317500" marL="457200">
              <a:lnSpc>
                <a:spcPct val="115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>
                <a:solidFill>
                  <a:schemeClr val="lt1"/>
                </a:solidFill>
              </a:rPr>
              <a:t>Full time staff of 50 full-time associates</a:t>
            </a:r>
          </a:p>
          <a:p>
            <a:pPr algn="l" rtl="0" lvl="0" indent="-317500" marL="457200">
              <a:lnSpc>
                <a:spcPct val="115000"/>
              </a:lnSpc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sz="1400" lang="en">
                <a:solidFill>
                  <a:schemeClr val="lt1"/>
                </a:solidFill>
              </a:rPr>
              <a:t>Everlasting supply of technical experts</a:t>
            </a:r>
          </a:p>
          <a:p>
            <a:pPr algn="l" rtl="0" lvl="1" indent="-317500" marL="91440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lt1"/>
                </a:solidFill>
              </a:rPr>
              <a:t>Contracted on a need-to-have basis</a:t>
            </a:r>
          </a:p>
          <a:p>
            <a:pPr algn="l" rtl="0" lvl="1" indent="-317500" marL="91440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lt1"/>
                </a:solidFill>
              </a:rPr>
              <a:t>Certified</a:t>
            </a:r>
          </a:p>
          <a:p>
            <a:pPr algn="l" rtl="0" lvl="1" indent="-317500" marL="914400">
              <a:lnSpc>
                <a:spcPct val="115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lt1"/>
                </a:solidFill>
              </a:rPr>
              <a:t>Globally networked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" type="subTitle"/>
          </p:nvPr>
        </p:nvSpPr>
        <p:spPr>
          <a:xfrm>
            <a:off y="2781150" x="685800"/>
            <a:ext cy="2286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our mission</a:t>
            </a:r>
          </a:p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{</a:t>
            </a:r>
            <a:r>
              <a:rPr sz="1700" lang="en">
                <a:solidFill>
                  <a:srgbClr val="F1C232"/>
                </a:solidFill>
              </a:rPr>
              <a:t>clearfix</a:t>
            </a:r>
            <a:r>
              <a:rPr sz="1700" lang="en">
                <a:solidFill>
                  <a:srgbClr val="FFFFFF"/>
                </a:solidFill>
              </a:rPr>
              <a:t>}</a:t>
            </a:r>
            <a:r>
              <a:rPr sz="1700" lang="en"/>
              <a:t> </a:t>
            </a:r>
            <a:r>
              <a:rPr sz="1700" lang="en">
                <a:solidFill>
                  <a:srgbClr val="F3F3F3"/>
                </a:solidFill>
              </a:rPr>
              <a:t>is a technological engine primarily made up of humans.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Fueled by passion our designers, programmers and developers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who pride themselves on clean code and flawless execution and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F3F3F3"/>
                </a:solidFill>
              </a:rPr>
              <a:t>are supported by a world-class team of account service leaders.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700" lang="en"/>
              <a:t>Consultation for solutions and enhancements for two existing </a:t>
            </a:r>
            <a:br>
              <a:rPr sz="1700" lang="en"/>
            </a:br>
            <a:r>
              <a:rPr sz="1700" lang="en"/>
              <a:t>web applications and debugging a search engine.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 lvl="1" indent="-33655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sz="1700" lang="en"/>
              <a:t>Must demonstrate all three Web Applications, as follows: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The Duel (Part 1‐‑3)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Buggy Search Engine (3 versions)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New Battleship application developed (4 weeks or less)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60" name="Shape 160"/>
          <p:cNvSpPr txBox="1"/>
          <p:nvPr/>
        </p:nvSpPr>
        <p:spPr>
          <a:xfrm>
            <a:off y="547450" x="2588275"/>
            <a:ext cy="766800" cx="38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/>
        </p:nvSpPr>
        <p:spPr>
          <a:xfrm>
            <a:off y="1054550" x="450850"/>
            <a:ext cy="3279000" cx="45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70% of our time will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will be spent on the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first two steps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of the ADDIO process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2874" x="5240700"/>
            <a:ext cy="2397098" cx="349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 t="-8330" b="0" r="-8330" l="0"/>
          <a:stretch/>
        </p:blipFill>
        <p:spPr>
          <a:xfrm>
            <a:off y="830987" x="3468812"/>
            <a:ext cy="3983148" cx="26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5540">
            <a:off y="2437474" x="4892124"/>
            <a:ext cy="2142649" cx="297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03400" x="5366400"/>
            <a:ext cy="1838325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700" lang="en"/>
              <a:t>Consultation for solutions and enhancements for </a:t>
            </a:r>
            <a:r>
              <a:rPr sz="1700" lang="en">
                <a:solidFill>
                  <a:schemeClr val="accent4"/>
                </a:solidFill>
              </a:rPr>
              <a:t>two existing </a:t>
            </a:r>
            <a:br>
              <a:rPr sz="1700" lang="en">
                <a:solidFill>
                  <a:schemeClr val="accent4"/>
                </a:solidFill>
              </a:rPr>
            </a:br>
            <a:r>
              <a:rPr sz="1700" lang="en">
                <a:solidFill>
                  <a:schemeClr val="accent4"/>
                </a:solidFill>
              </a:rPr>
              <a:t>web applications and debugging a search engine</a:t>
            </a:r>
            <a:r>
              <a:rPr sz="1700" lang="en"/>
              <a:t>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 lvl="1" indent="-33655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sz="1700" lang="en"/>
              <a:t>Must demonstrate all three Web Applications, as follows: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The Duel (Part 1‐‑3)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Buggy Search Engine (3 versions)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New Battleship application developed (4 weeks or less)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50" name="Shape 50"/>
          <p:cNvSpPr txBox="1"/>
          <p:nvPr/>
        </p:nvSpPr>
        <p:spPr>
          <a:xfrm>
            <a:off y="547450" x="2588275"/>
            <a:ext cy="766800" cx="38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/>
        </p:nvSpPr>
        <p:spPr>
          <a:xfrm>
            <a:off y="1054550" x="450850"/>
            <a:ext cy="3964499" cx="428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Our staff combs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tedious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and time-consuming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to analyze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opportunities to fix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inefficiencies and to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optimize performance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t="0" b="0" r="14515" l="0"/>
          <a:stretch/>
        </p:blipFill>
        <p:spPr>
          <a:xfrm rot="-5">
            <a:off y="516846" x="3269599"/>
            <a:ext cy="4109808" cx="487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39550" x="3824475"/>
            <a:ext cy="3187100" cx="49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/>
        </p:nvSpPr>
        <p:spPr>
          <a:xfrm>
            <a:off y="1054550" x="450850"/>
            <a:ext cy="3759600" cx="45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Once the analyze phase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is complete, {clearfix}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rough drafts a couple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options to use for a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collaboration meeting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with the full team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07368">
            <a:off y="1110100" x="4817249"/>
            <a:ext cy="2397099" cx="34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t="-8330" b="0" r="-8330" l="0"/>
          <a:stretch/>
        </p:blipFill>
        <p:spPr>
          <a:xfrm>
            <a:off y="830987" x="3468812"/>
            <a:ext cy="3983148" cx="26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811150" x="4270450"/>
            <a:ext cy="2448124" cx="38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Packages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2106350" x="0"/>
            <a:ext cy="2819400" cx="487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45720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  Full pack: $25,500 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  Design pack: $15,000</a:t>
            </a:r>
          </a:p>
          <a:p>
            <a:pPr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Programming Pack: $12,500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Hosting pack: $65/</a:t>
            </a:r>
            <a:r>
              <a:rPr sz="1200" lang="en"/>
              <a:t>monthly</a:t>
            </a:r>
          </a:p>
          <a:p>
            <a:pPr indent="0" marL="0">
              <a:lnSpc>
                <a:spcPct val="200000"/>
              </a:lnSpc>
              <a:spcBef>
                <a:spcPts val="0"/>
              </a:spcBef>
              <a:buNone/>
            </a:pPr>
            <a:r>
              <a:rPr sz="1800" lang="en" i="1">
                <a:solidFill>
                  <a:schemeClr val="accent4"/>
                </a:solidFill>
              </a:rPr>
              <a:t>          Custom packages are negotiable.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547450" x="2588275"/>
            <a:ext cy="766800" cx="296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y="224425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Creative Design | Development | Hosting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271880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Creative Design</a:t>
            </a:r>
            <a:r>
              <a:rPr sz="1100" lang="en">
                <a:solidFill>
                  <a:srgbClr val="999999"/>
                </a:solidFill>
              </a:rPr>
              <a:t> 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y="319335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Development 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y="3667900" x="4993175"/>
            <a:ext cy="354300" cx="41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accent5"/>
                </a:solidFill>
              </a:rPr>
              <a:t>Account Service | Hosting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y="2266950" x="457200"/>
            <a:ext cy="2354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3875" x="609598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37125" x="3988212"/>
            <a:ext cy="11226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27737" x="5677518"/>
            <a:ext cy="1141383" cx="11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27737" x="7366825"/>
            <a:ext cy="1141375" cx="1331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Client Roster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547450" x="2588275"/>
            <a:ext cy="766800" cx="311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027749" x="2289490"/>
            <a:ext cy="1141374" cx="1141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Profile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700" lang="en"/>
              <a:t>PWA-International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Technology/gaming company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Target audience: Primary teens, Secondary tweens (primarily male) Mom’s have the final say.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Competitors: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216" name="Shape 216"/>
          <p:cNvSpPr txBox="1"/>
          <p:nvPr/>
        </p:nvSpPr>
        <p:spPr>
          <a:xfrm>
            <a:off y="547450" x="2588275"/>
            <a:ext cy="766800" cx="217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08125" x="121750"/>
            <a:ext cy="1690475" cx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01650" x="1991825"/>
            <a:ext cy="703399" cx="210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30400" x="4388600"/>
            <a:ext cy="1645924" cx="16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30387" x="6873975"/>
            <a:ext cy="1645924" cx="164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Opportunities? No problem, we can help!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/>
              <a:t>Clearfix has an outstanding reputation for 100% customer satisfaction.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never meet expectations, we EXCEED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Timing is everything: we live by deadlines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available 24 hours a day (minus standard holidays)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an extension of your office - weekly status meetings 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Team building events: Every 6 months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Partnered: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227" name="Shape 227"/>
          <p:cNvSpPr txBox="1"/>
          <p:nvPr/>
        </p:nvSpPr>
        <p:spPr>
          <a:xfrm>
            <a:off y="547450" x="2588275"/>
            <a:ext cy="766800" cx="377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39050" x="457212"/>
            <a:ext cy="857399" cx="94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28750" x="4597625"/>
            <a:ext cy="678001" cx="176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188728" x="7190750"/>
            <a:ext cy="558050" cx="19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128750" x="2007675"/>
            <a:ext cy="678000" cx="17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We all contributed to information presented on the side.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We also talked and listed to everyone’s ideas.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Debbie made the company logo and came up with the name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Levance typed the information on the slides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Selena populated slide content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marL="0">
              <a:spcBef>
                <a:spcPts val="0"/>
              </a:spcBef>
              <a:buNone/>
            </a:pPr>
            <a:r>
              <a:rPr sz="1800" lang="en"/>
              <a:t>We need to keep tweaking the presentation by gaining insights and feedback from the client(s).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547450" x="2588275"/>
            <a:ext cy="766800" cx="466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Solutions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3"/>
              </a:rPr>
              <a:t>http://lkwamley.wix.com/pwa1-portfolio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4"/>
              </a:rPr>
              <a:t>http://peaceatmindalways.wix.com/pwa1-portfolio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5"/>
              </a:rPr>
              <a:t>http://dwalker15.wix.com/pwa1-portfolio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y="3955250" x="432075"/>
            <a:ext cy="1022100" cx="850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Our main development and hosting sites are wix.com and FTP server.</a:t>
            </a:r>
          </a:p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lphaLcPeriod"/>
            </a:pPr>
            <a:r>
              <a:rPr lang="en">
                <a:solidFill>
                  <a:srgbClr val="F3F3F3"/>
                </a:solidFill>
              </a:rPr>
              <a:t>As a backup we will upload everything to git.hub and download work on a flash drive.</a:t>
            </a:r>
          </a:p>
          <a:p>
            <a:pPr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We plan to backup the clients work daily.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547450" x="2588275"/>
            <a:ext cy="766800" cx="597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/>
        </p:nvSpPr>
        <p:spPr>
          <a:xfrm>
            <a:off y="1054550" x="450850"/>
            <a:ext cy="3279000" cx="45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Analyze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70% of our time will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will be spent on the 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first two steps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of the ADDIO process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2874" x="5240700"/>
            <a:ext cy="2397098" cx="349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t="-8330" b="0" r="-8330" l="0"/>
          <a:stretch/>
        </p:blipFill>
        <p:spPr>
          <a:xfrm>
            <a:off y="830987" x="3468812"/>
            <a:ext cy="3983148" cx="26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5540">
            <a:off y="2437474" x="4892124"/>
            <a:ext cy="2142649" cx="297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03400" x="5366400"/>
            <a:ext cy="1838325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/>
        </p:nvSpPr>
        <p:spPr>
          <a:xfrm>
            <a:off y="1054550" x="450850"/>
            <a:ext cy="3964499" cx="428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Analyze</a:t>
            </a:r>
          </a:p>
          <a:p>
            <a:pPr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We first begin by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running your code 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a proprietary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software called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d-bugger where your</a:t>
            </a:r>
          </a:p>
          <a:p>
            <a:pPr rt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is automatically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flow-charted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2103" x="3247624"/>
            <a:ext cy="3041799" cx="5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/>
        </p:nvSpPr>
        <p:spPr>
          <a:xfrm>
            <a:off y="1054550" x="450850"/>
            <a:ext cy="3964499" cx="428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429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Analyze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Our staff combs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through tedious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and time-consuming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code to analyze 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opportunities to fix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inefficiencies and to 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optimize performance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t="0" b="0" r="14515" l="0"/>
          <a:stretch/>
        </p:blipFill>
        <p:spPr>
          <a:xfrm rot="-5">
            <a:off y="516846" x="3269599"/>
            <a:ext cy="4109808" cx="48789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y="1714500" x="6057900"/>
            <a:ext cy="662099" cx="1943100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y="2376700" x="3733800"/>
            <a:ext cy="662099" cx="1943100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y="4000500" x="3638550"/>
            <a:ext cy="429000" cx="1257299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43250" x="3924300"/>
            <a:ext cy="3187100" cx="49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 amt="90000"/>
          </a:blip>
          <a:srcRect t="2230" b="58983" r="17382" l="0"/>
          <a:stretch/>
        </p:blipFill>
        <p:spPr>
          <a:xfrm>
            <a:off y="182600" x="449850"/>
            <a:ext cy="4778299" cx="826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t="39651" b="21561" r="-247" l="17630"/>
          <a:stretch/>
        </p:blipFill>
        <p:spPr>
          <a:xfrm>
            <a:off y="182600" x="449850"/>
            <a:ext cy="4778299" cx="826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t="61302" b="-89" r="0" l="17382"/>
          <a:stretch/>
        </p:blipFill>
        <p:spPr>
          <a:xfrm>
            <a:off y="182600" x="449850"/>
            <a:ext cy="4778299" cx="826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