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http://en.wikipedia.org/wiki/University_and_college_admissions" Type="http://schemas.openxmlformats.org/officeDocument/2006/relationships/hyperlink" TargetMode="External" Id="rId2"/><Relationship Target="../notesMasters/notesMaster1.xml" Type="http://schemas.openxmlformats.org/officeDocument/2006/relationships/notesMaster" Id="rId1"/><Relationship Target="http://en.wikipedia.org/w/index.php?title=Bart_Christopher&amp;action=edit&amp;redlink=1" Type="http://schemas.openxmlformats.org/officeDocument/2006/relationships/hyperlink" TargetMode="External" Id="rId10"/><Relationship Target="http://en.wikipedia.org/wiki/Company" Type="http://schemas.openxmlformats.org/officeDocument/2006/relationships/hyperlink" TargetMode="External" Id="rId4"/><Relationship Target="http://en.wikipedia.org/wiki/Mission_statement#cite_note-2" Type="http://schemas.openxmlformats.org/officeDocument/2006/relationships/hyperlink" TargetMode="External" Id="rId11"/><Relationship Target="http://en.wikipedia.org/wiki/Admissions_essay" Type="http://schemas.openxmlformats.org/officeDocument/2006/relationships/hyperlink" TargetMode="External" Id="rId3"/><Relationship Target="http://en.wikipedia.org/wiki/Mission_statement#cite_note-1" Type="http://schemas.openxmlformats.org/officeDocument/2006/relationships/hyperlink" TargetMode="External" Id="rId9"/><Relationship Target="http://en.wikipedia.org/wiki/Person" Type="http://schemas.openxmlformats.org/officeDocument/2006/relationships/hyperlink" TargetMode="External" Id="rId6"/><Relationship Target="http://en.wikipedia.org/wiki/Organization" Type="http://schemas.openxmlformats.org/officeDocument/2006/relationships/hyperlink" TargetMode="External" Id="rId5"/><Relationship Target="http://en.wikipedia.org/wiki/Decision-making" Type="http://schemas.openxmlformats.org/officeDocument/2006/relationships/hyperlink" TargetMode="External" Id="rId8"/><Relationship Target="http://en.wikipedia.org/wiki/Reason_for_existing" Type="http://schemas.openxmlformats.org/officeDocument/2006/relationships/hyperlink" TargetMode="External" Id="rId7"/></Relationships>
</file>

<file path=ppt/notesSlides/_rels/notesSlide10.xml.rels><?xml version="1.0" encoding="UTF-8" standalone="yes"?><Relationships xmlns="http://schemas.openxmlformats.org/package/2006/relationships"><Relationship Target="https://images.search.yahoo.com/images/view;_ylt=AwrTcdC.kK1UrQUAypIPxQt.;_ylu=X3oDMTBsOXB2YTRjBHNlYwNzYwRjb2xvA2dxMQR2dGlkAw--?p=operation+smile+logo&amp;back=https%3A%2F%2Fsearch.yahoo.com%2Fyhs%2Fsearch%3Fp%3Doperation%2Bsmile%2Blogo%26type%3Dmcy_frg02_15_2_sa%26param1%3Dyhsbeacon%26param2%3Df%253D4%2526b%253DChrome%2526cc%253DUS%2526p%253Dmcy%2526cd%253D2XzuyEtN2Y1L1Qzu0AtDyEyEtB0BtCtBtG0CyDyE0AtGyDyByE0CtG0AyCzztDtGyB0DtC0B0CtAyCtB0EtBzyyEtN1Q2Zzu0StCtCtDtDtN1L2XzutBtFtDtFtDtFzztN1L1Czu%2526cr%253D950653614%2526a%253Dmcy_frg02_15_2_sa%26hsimp%3Dyhs-fullyhosted_011%26hspart%3Diry%26ei%3DUTF-8&amp;w=208&amp;h=188&amp;imgurl=www.outsourcedsolutions.biz%2Fwp-content%2Fuploads%2F2013%2F06%2FOPERATION-SMILE.jpg&amp;size=60KB&amp;name=OPERATION-SMILE.jpg&amp;rcurl=http%3A%2F%2Fwww.outsourcedsolutions.biz%2Fbellevue%2Fresponsibility%2Foutsourced-solutions-reviews%2F&amp;rurl=http%3A%2F%2Fwww.outsourcedsolutions.biz%2Fbellevue%2Fresponsibility%2Foutsourced-solutions-reviews%2F&amp;type=&amp;no=2&amp;tt=108&amp;oid=457d4781fa8fd640a44d7ff2d38deabc&amp;tit=www.operationsmile.org&amp;sigr=12oer7fi4&amp;sigi=12avi111f&amp;sign=10jvi48cc&amp;sigt=103tlvovk&amp;sigb=1bn0ehf6d&amp;fr=yhs-iry-fullyhosted_011&amp;hspart=iry&amp;hsimp=yhs-fullyhosted_011" Type="http://schemas.openxmlformats.org/officeDocument/2006/relationships/hyperlink" TargetMode="External" Id="rId2"/><Relationship Target="../notesMasters/notesMaster1.xml" Type="http://schemas.openxmlformats.org/officeDocument/2006/relationships/notesMaster" Id="rId1"/><Relationship Target="https://www.google.com/search?q=children%27s+miracle+network&amp;biw=813&amp;bih=393&amp;source=lnms&amp;tbm=isch&amp;sa=X&amp;ei=FZKtVOHWA8qnNqOVgqgE&amp;sqi=2&amp;ved=0CAYQ_AUoAQ#imgdii=_&amp;imgrc=H4OAJrMsxXXo_M%253A%3B-9UjnTJ67iYFFM%3Bhttp%253A%252F%252Fopentimez.com%252Fwp-content%252Fuploads%252F2013%252F03%252Fchildrensmiraclenetwork.jpg%3Bhttp%253A%252F%252Fopentimez.com%252Fchildrens-miracle-network%252F%3B2998%3B1635" Type="http://schemas.openxmlformats.org/officeDocument/2006/relationships/hyperlink" TargetMode="External" Id="rId4"/><Relationship Target="https://images.search.yahoo.com/images/view;_ylt=AwrB8pOoka1U9n0Ad5SJzbkF;_ylu=X3oDMTIyYWZldnFkBHNlYwNzcgRzbGsDaW1nBG9pZAMyNTViNjVhMGM2YTkyY2JkN2VmMzdkNzQ4ZGM5M2JmZARncG9zAzcEaXQDYmluZw--?.origin=&amp;back=https%3A%2F%2Fimages.search.yahoo.com%2Fyhs%2Fsearch%3Fp%3Dunited%2Bway%2Blogo%26type%3Dmcy_frg02_15_2_sa%26fr2%3Dpiv-web%26hsimp%3Dyhs-fullyhosted_011%26hspart%3Diry%26tab%3Dorganic%26ri%3D7&amp;w=800&amp;h=592&amp;imgurl=d2wkegjj8g6j4.cloudfront.net%2Fimages%2Fcampaign_assets%2Fphotos%2F000%2F004%2F757%2Fwidth_800%2Funited-way-logo-colortif.gif&amp;rurl=http%3A%2F%2Fschwans.flipgive.com%2Fcampaigns%2F4294-scurry-county-united-way&amp;size=77.5KB&amp;name=%3Cb%3EUnited-way-logo%3C%2Fb%3E-colortif&amp;p=united+way+logo&amp;oid=255b65a0c6a92cbd7ef37d748dc93bfd&amp;fr2=piv-web&amp;fr=&amp;tt=%3Cb%3EUnited-way-logo%3C%2Fb%3E-colortif&amp;b=0&amp;ni=21&amp;no=7&amp;ts=&amp;tab=organic&amp;sigr=123k6a67r&amp;sigb=14ll0kgo0&amp;sigi=13dtfd61l&amp;sigt=10v58e0jt&amp;sign=10v58e0jt&amp;.crumb=7rWRt/I91Qf&amp;fr2=piv-web&amp;hsimp=yhs-fullyhosted_011&amp;hspart=iry&amp;type=mcy_frg02_15_2_sa" Type="http://schemas.openxmlformats.org/officeDocument/2006/relationships/hyperlink" TargetMode="External" Id="rId3"/><Relationship Target="https://images.search.yahoo.com/images/view;_ylt=AwrB8pKdk61UKE8AyHCJzbkF;_ylu=X3oDMTIyZDdqcmE5BHNlYwNzcgRzbGsDaW1nBG9pZANkYjczMzViZGJmZTUxZTZlN2NhY2EzNDk2NzQwYzIzMgRncG9zAzEEaXQDYmluZw--?.origin=&amp;back=https%3A%2F%2Fimages.search.yahoo.com%2Fyhs%2Fsearch%3Fp%3Dmake%2Ba%2Bwish%2Bfoundation%26type%3Dmcy_frg02_15_2_sa%26fr2%3Dpiv-web%26hsimp%3Dyhs-fullyhosted_011%26hspart%3Diry%26tab%3Dorganic%26ri%3D1&amp;w=1050&amp;h=300&amp;imgurl=www.relocatecolumbus.com%2Fvsites%2F000-briankemp%2Fimage%2Fmake-a-wish-logo.jpg&amp;rurl=http%3A%2F%2Fwww.relocatecolumbus.com%2Fhome%2Fabout-us%2Fmake-a-wish.html&amp;size=52.6KB&amp;name=Brian+Kemp+Real+Estate+Group+Supports+the+%3Cb%3EMake+a+Wish+Foundation%3C%2Fb%3E&amp;p=make-a-wish+foundation&amp;oid=db7335bdbfe51e6e7caca3496740c232&amp;fr2=piv-web&amp;fr=&amp;rw=make-a-wish+foundation&amp;tt=Brian+Kemp+Real+Estate+Group+Supports+the+%3Cb%3EMake+a+Wish+Foundation%3C%2Fb%3E&amp;b=0&amp;ni=21&amp;no=1&amp;ts=&amp;tab=organic&amp;sigr=11ul79c16&amp;sigb=14sg0utj2&amp;sigi=128e1oai4&amp;sigt=127506hbu&amp;sign=127506hbu&amp;.crumb=7rWRt/I91Qf&amp;fr2=piv-web&amp;hsimp=yhs-fullyhosted_011&amp;hspart=iry&amp;type=mcy_frg02_15_2_sa" Type="http://schemas.openxmlformats.org/officeDocument/2006/relationships/hyperlink" TargetMode="External" Id="rId5"/></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http://static.giantbomb.com/uploads/scale_small/1/10227/285240-ea_sports_logo.jpg" Type="http://schemas.openxmlformats.org/officeDocument/2006/relationships/hyperlink" TargetMode="External" Id="rId2"/><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37500"/>
              <a:buFont typeface="Arial"/>
              <a:buNone/>
            </a:pPr>
            <a:r>
              <a:rPr sz="800" lang="en">
                <a:solidFill>
                  <a:srgbClr val="252525"/>
                </a:solidFill>
              </a:rPr>
              <a:t>From Wikipedia, the free encyclopedia</a:t>
            </a:r>
          </a:p>
          <a:p>
            <a:pPr rtl="0" lvl="0">
              <a:lnSpc>
                <a:spcPct val="152727"/>
              </a:lnSpc>
              <a:spcBef>
                <a:spcPts val="0"/>
              </a:spcBef>
              <a:spcAft>
                <a:spcPts val="600"/>
              </a:spcAft>
              <a:buClr>
                <a:schemeClr val="dk1"/>
              </a:buClr>
              <a:buSzPct val="137500"/>
              <a:buFont typeface="Arial"/>
              <a:buNone/>
            </a:pPr>
            <a:r>
              <a:rPr sz="800" lang="en" i="1">
                <a:solidFill>
                  <a:srgbClr val="252525"/>
                </a:solidFill>
              </a:rPr>
              <a:t>"Statement of purpose" redirects here. For use in the </a:t>
            </a:r>
            <a:r>
              <a:rPr sz="800" lang="en" i="1">
                <a:solidFill>
                  <a:srgbClr val="0B0080"/>
                </a:solidFill>
                <a:hlinkClick r:id="rId2"/>
              </a:rPr>
              <a:t>university and college admissions</a:t>
            </a:r>
            <a:r>
              <a:rPr sz="800" lang="en" i="1">
                <a:solidFill>
                  <a:srgbClr val="252525"/>
                </a:solidFill>
              </a:rPr>
              <a:t>, see </a:t>
            </a:r>
            <a:r>
              <a:rPr sz="800" lang="en" i="1">
                <a:solidFill>
                  <a:srgbClr val="0B0080"/>
                </a:solidFill>
                <a:hlinkClick r:id="rId3"/>
              </a:rPr>
              <a:t>admissions essay</a:t>
            </a:r>
            <a:r>
              <a:rPr sz="800" lang="en" i="1">
                <a:solidFill>
                  <a:srgbClr val="252525"/>
                </a:solidFill>
              </a:rPr>
              <a:t>.</a:t>
            </a:r>
          </a:p>
          <a:p>
            <a:pPr rtl="0" lvl="0">
              <a:lnSpc>
                <a:spcPct val="152727"/>
              </a:lnSpc>
              <a:spcBef>
                <a:spcPts val="600"/>
              </a:spcBef>
              <a:spcAft>
                <a:spcPts val="600"/>
              </a:spcAft>
              <a:buClr>
                <a:schemeClr val="dk1"/>
              </a:buClr>
              <a:buSzPct val="137500"/>
              <a:buFont typeface="Arial"/>
              <a:buNone/>
            </a:pPr>
            <a:r>
              <a:rPr sz="800" lang="en">
                <a:solidFill>
                  <a:srgbClr val="252525"/>
                </a:solidFill>
              </a:rPr>
              <a:t>A </a:t>
            </a:r>
            <a:r>
              <a:rPr b="1" sz="800" lang="en">
                <a:solidFill>
                  <a:srgbClr val="252525"/>
                </a:solidFill>
              </a:rPr>
              <a:t>mission statement</a:t>
            </a:r>
            <a:r>
              <a:rPr sz="800" lang="en">
                <a:solidFill>
                  <a:srgbClr val="252525"/>
                </a:solidFill>
              </a:rPr>
              <a:t> is a statement of the purpose of a </a:t>
            </a:r>
            <a:r>
              <a:rPr sz="800" lang="en">
                <a:solidFill>
                  <a:srgbClr val="0B0080"/>
                </a:solidFill>
                <a:hlinkClick r:id="rId4"/>
              </a:rPr>
              <a:t>company</a:t>
            </a:r>
            <a:r>
              <a:rPr sz="800" lang="en">
                <a:solidFill>
                  <a:srgbClr val="252525"/>
                </a:solidFill>
              </a:rPr>
              <a:t>, </a:t>
            </a:r>
            <a:r>
              <a:rPr sz="800" lang="en">
                <a:solidFill>
                  <a:srgbClr val="0B0080"/>
                </a:solidFill>
                <a:hlinkClick r:id="rId5"/>
              </a:rPr>
              <a:t>organization</a:t>
            </a:r>
            <a:r>
              <a:rPr sz="800" lang="en">
                <a:solidFill>
                  <a:srgbClr val="252525"/>
                </a:solidFill>
              </a:rPr>
              <a:t> or </a:t>
            </a:r>
            <a:r>
              <a:rPr sz="800" lang="en">
                <a:solidFill>
                  <a:srgbClr val="0B0080"/>
                </a:solidFill>
                <a:hlinkClick r:id="rId6"/>
              </a:rPr>
              <a:t>person</a:t>
            </a:r>
            <a:r>
              <a:rPr sz="800" lang="en">
                <a:solidFill>
                  <a:srgbClr val="252525"/>
                </a:solidFill>
              </a:rPr>
              <a:t>, its </a:t>
            </a:r>
            <a:r>
              <a:rPr sz="800" lang="en">
                <a:solidFill>
                  <a:srgbClr val="0B0080"/>
                </a:solidFill>
                <a:hlinkClick r:id="rId7"/>
              </a:rPr>
              <a:t>reason for existing</a:t>
            </a:r>
            <a:r>
              <a:rPr sz="800" lang="en">
                <a:solidFill>
                  <a:srgbClr val="252525"/>
                </a:solidFill>
              </a:rPr>
              <a:t>.</a:t>
            </a:r>
          </a:p>
          <a:p>
            <a:pPr rtl="0" lvl="0">
              <a:lnSpc>
                <a:spcPct val="152727"/>
              </a:lnSpc>
              <a:spcBef>
                <a:spcPts val="600"/>
              </a:spcBef>
              <a:spcAft>
                <a:spcPts val="600"/>
              </a:spcAft>
              <a:buClr>
                <a:schemeClr val="dk1"/>
              </a:buClr>
              <a:buSzPct val="137500"/>
              <a:buFont typeface="Arial"/>
              <a:buNone/>
            </a:pPr>
            <a:r>
              <a:rPr sz="800" lang="en">
                <a:solidFill>
                  <a:srgbClr val="252525"/>
                </a:solidFill>
              </a:rPr>
              <a:t>The mission statement should guide the actions of the organization, spell out its overall goal, provide a path, and guide </a:t>
            </a:r>
            <a:r>
              <a:rPr sz="800" lang="en">
                <a:solidFill>
                  <a:srgbClr val="0B0080"/>
                </a:solidFill>
                <a:hlinkClick r:id="rId8"/>
              </a:rPr>
              <a:t>decision-making</a:t>
            </a:r>
            <a:r>
              <a:rPr sz="800" lang="en">
                <a:solidFill>
                  <a:srgbClr val="252525"/>
                </a:solidFill>
              </a:rPr>
              <a:t>. It provides "the framework or context within which the company's strategies are formulated." It is like a goal for what the company wants to do for the world.</a:t>
            </a:r>
            <a:r>
              <a:rPr baseline="30000" sz="800" lang="en">
                <a:solidFill>
                  <a:srgbClr val="0B0080"/>
                </a:solidFill>
                <a:hlinkClick r:id="rId9"/>
              </a:rPr>
              <a:t>[1]</a:t>
            </a:r>
          </a:p>
          <a:p>
            <a:pPr rtl="0" lvl="0">
              <a:lnSpc>
                <a:spcPct val="152727"/>
              </a:lnSpc>
              <a:spcBef>
                <a:spcPts val="600"/>
              </a:spcBef>
              <a:spcAft>
                <a:spcPts val="600"/>
              </a:spcAft>
              <a:buClr>
                <a:schemeClr val="dk1"/>
              </a:buClr>
              <a:buSzPct val="137500"/>
              <a:buFont typeface="Arial"/>
              <a:buNone/>
            </a:pPr>
            <a:r>
              <a:rPr sz="800" lang="en">
                <a:solidFill>
                  <a:srgbClr val="252525"/>
                </a:solidFill>
              </a:rPr>
              <a:t>According to </a:t>
            </a:r>
            <a:r>
              <a:rPr sz="800" lang="en">
                <a:solidFill>
                  <a:srgbClr val="A55858"/>
                </a:solidFill>
                <a:hlinkClick r:id="rId10"/>
              </a:rPr>
              <a:t>Bart Christopher</a:t>
            </a:r>
            <a:r>
              <a:rPr sz="800" lang="en">
                <a:solidFill>
                  <a:srgbClr val="252525"/>
                </a:solidFill>
              </a:rPr>
              <a:t>,</a:t>
            </a:r>
            <a:r>
              <a:rPr baseline="30000" sz="800" lang="en">
                <a:solidFill>
                  <a:srgbClr val="0B0080"/>
                </a:solidFill>
                <a:hlinkClick r:id="rId11"/>
              </a:rPr>
              <a:t>[2]</a:t>
            </a:r>
            <a:r>
              <a:rPr sz="800" lang="en">
                <a:solidFill>
                  <a:srgbClr val="252525"/>
                </a:solidFill>
              </a:rPr>
              <a:t> the commercial mission statement consists of three essential components:</a:t>
            </a:r>
          </a:p>
          <a:p>
            <a:pPr rtl="0" lvl="0" indent="-279400" marL="901700">
              <a:lnSpc>
                <a:spcPct val="160000"/>
              </a:lnSpc>
              <a:spcBef>
                <a:spcPts val="300"/>
              </a:spcBef>
              <a:spcAft>
                <a:spcPts val="100"/>
              </a:spcAft>
              <a:buClr>
                <a:srgbClr val="252525"/>
              </a:buClr>
              <a:buSzPct val="100000"/>
              <a:buFont typeface="Arial"/>
              <a:buAutoNum type="arabicPeriod"/>
            </a:pPr>
            <a:r>
              <a:rPr sz="800" lang="en">
                <a:solidFill>
                  <a:srgbClr val="252525"/>
                </a:solidFill>
              </a:rPr>
              <a:t>Key market: Who is your target client or customer (generalize if needed)?</a:t>
            </a:r>
          </a:p>
          <a:p>
            <a:pPr rtl="0" lvl="0" indent="-279400" marL="901700">
              <a:lnSpc>
                <a:spcPct val="160000"/>
              </a:lnSpc>
              <a:spcBef>
                <a:spcPts val="300"/>
              </a:spcBef>
              <a:spcAft>
                <a:spcPts val="100"/>
              </a:spcAft>
              <a:buClr>
                <a:srgbClr val="252525"/>
              </a:buClr>
              <a:buSzPct val="100000"/>
              <a:buFont typeface="Arial"/>
              <a:buAutoNum type="arabicPeriod"/>
            </a:pPr>
            <a:r>
              <a:rPr sz="800" lang="en">
                <a:solidFill>
                  <a:srgbClr val="252525"/>
                </a:solidFill>
              </a:rPr>
              <a:t>Contribution: What product or service do you provide to that client?</a:t>
            </a:r>
          </a:p>
          <a:p>
            <a:pPr rtl="0" lvl="0" indent="-279400" marL="901700">
              <a:lnSpc>
                <a:spcPct val="160000"/>
              </a:lnSpc>
              <a:spcBef>
                <a:spcPts val="300"/>
              </a:spcBef>
              <a:spcAft>
                <a:spcPts val="100"/>
              </a:spcAft>
              <a:buClr>
                <a:srgbClr val="252525"/>
              </a:buClr>
              <a:buSzPct val="100000"/>
              <a:buFont typeface="Arial"/>
              <a:buAutoNum type="arabicPeriod"/>
            </a:pPr>
            <a:r>
              <a:rPr sz="800" lang="en">
                <a:solidFill>
                  <a:srgbClr val="252525"/>
                </a:solidFill>
              </a:rPr>
              <a:t>Distinction: What makes your product or service unique, so that the client would choose you?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Operation Smile</a:t>
            </a:r>
          </a:p>
          <a:p>
            <a:pPr rtl="0">
              <a:spcBef>
                <a:spcPts val="0"/>
              </a:spcBef>
              <a:buNone/>
            </a:pPr>
            <a:r>
              <a:rPr u="sng" lang="en">
                <a:solidFill>
                  <a:schemeClr val="hlink"/>
                </a:solidFill>
                <a:hlinkClick r:id="rId2"/>
              </a:rPr>
              <a:t>https://images.search.yahoo.com/images/view;_ylt=AwrTcdC.kK1UrQUAypIPxQt.;_ylu=X3oDMTBsOXB2YTRjBHNlYwNzYwRjb2xvA2dxMQR2dGlkAw--?p=operation+smile+logo&amp;back=https%3A%2F%2Fsearch.yahoo.com%2Fyhs%2Fsearch%3Fp%3Doperation%2Bsmile%2Blogo%26type%3Dmcy_frg02_15_2_sa%26param1%3Dyhsbeacon%26param2%3Df%253D4%2526b%253DChrome%2526cc%253DUS%2526p%253Dmcy%2526cd%253D2XzuyEtN2Y1L1Qzu0AtDyEyEtB0BtCtBtG0CyDyE0AtGyDyByE0CtG0AyCzztDtGyB0DtC0B0CtAyCtB0EtBzyyEtN1Q2Zzu0StCtCtDtDtN1L2XzutBtFtDtFtDtFzztN1L1Czu%2526cr%253D950653614%2526a%253Dmcy_frg02_15_2_sa%26hsimp%3Dyhs-fullyhosted_011%26hspart%3Diry%26ei%3DUTF-8&amp;w=208&amp;h=188&amp;imgurl=www.outsourcedsolutions.biz%2Fwp-content%2Fuploads%2F2013%2F06%2FOPERATION-SMILE.jpg&amp;size=60KB&amp;name=OPERATION-SMILE.jpg&amp;rcurl=http%3A%2F%2Fwww.outsourcedsolutions.biz%2Fbellevue%2Fresponsibility%2Foutsourced-solutions-reviews%2F&amp;rurl=http%3A%2F%2Fwww.outsourcedsolutions.biz%2Fbellevue%2Fresponsibility%2Foutsourced-solutions-reviews%2F&amp;type=&amp;no=2&amp;tt=108&amp;oid=457d4781fa8fd640a44d7ff2d38deabc&amp;tit=www.operationsmile.org&amp;sigr=12oer7fi4&amp;sigi=12avi111f&amp;sign=10jvi48cc&amp;sigt=103tlvovk&amp;sigb=1bn0ehf6d&amp;fr=yhs-iry-fullyhosted_011&amp;hspart=iry&amp;hsimp=yhs-fullyhosted_011</a:t>
            </a:r>
          </a:p>
          <a:p>
            <a:pPr rtl="0">
              <a:spcBef>
                <a:spcPts val="0"/>
              </a:spcBef>
              <a:buNone/>
            </a:pPr>
            <a:r>
              <a:t/>
            </a:r>
            <a:endParaRPr/>
          </a:p>
          <a:p>
            <a:pPr rtl="0">
              <a:spcBef>
                <a:spcPts val="0"/>
              </a:spcBef>
              <a:buNone/>
            </a:pPr>
            <a:r>
              <a:rPr lang="en"/>
              <a:t>United Way </a:t>
            </a:r>
          </a:p>
          <a:p>
            <a:pPr rtl="0">
              <a:spcBef>
                <a:spcPts val="0"/>
              </a:spcBef>
              <a:buNone/>
            </a:pPr>
            <a:r>
              <a:rPr u="sng" lang="en">
                <a:solidFill>
                  <a:schemeClr val="hlink"/>
                </a:solidFill>
                <a:hlinkClick r:id="rId3"/>
              </a:rPr>
              <a:t>https://images.search.yahoo.com/images/view;_ylt=AwrB8pOoka1U9n0Ad5SJzbkF;_ylu=X3oDMTIyYWZldnFkBHNlYwNzcgRzbGsDaW1nBG9pZAMyNTViNjVhMGM2YTkyY2JkN2VmMzdkNzQ4ZGM5M2JmZARncG9zAzcEaXQDYmluZw--?.origin=&amp;back=https%3A%2F%2Fimages.search.yahoo.com%2Fyhs%2Fsearch%3Fp%3Dunited%2Bway%2Blogo%26type%3Dmcy_frg02_15_2_sa%26fr2%3Dpiv-web%26hsimp%3Dyhs-fullyhosted_011%26hspart%3Diry%26tab%3Dorganic%26ri%3D7&amp;w=800&amp;h=592&amp;imgurl=d2wkegjj8g6j4.cloudfront.net%2Fimages%2Fcampaign_assets%2Fphotos%2F000%2F004%2F757%2Fwidth_800%2Funited-way-logo-colortif.gif&amp;rurl=http%3A%2F%2Fschwans.flipgive.com%2Fcampaigns%2F4294-scurry-county-united-way&amp;size=77.5KB&amp;name=%3Cb%3EUnited-way-logo%3C%2Fb%3E-colortif&amp;p=united+way+logo&amp;oid=255b65a0c6a92cbd7ef37d748dc93bfd&amp;fr2=piv-web&amp;fr=&amp;tt=%3Cb%3EUnited-way-logo%3C%2Fb%3E-colortif&amp;b=0&amp;ni=21&amp;no=7&amp;ts=&amp;tab=organic&amp;sigr=123k6a67r&amp;sigb=14ll0kgo0&amp;sigi=13dtfd61l&amp;sigt=10v58e0jt&amp;sign=10v58e0jt&amp;.crumb=7rWRt/I91Qf&amp;fr2=piv-web&amp;hsimp=yhs-fullyhosted_011&amp;hspart=iry&amp;type=mcy_frg02_15_2_sa</a:t>
            </a:r>
          </a:p>
          <a:p>
            <a:pPr rtl="0">
              <a:spcBef>
                <a:spcPts val="0"/>
              </a:spcBef>
              <a:buNone/>
            </a:pPr>
            <a:r>
              <a:t/>
            </a:r>
            <a:endParaRPr/>
          </a:p>
          <a:p>
            <a:pPr rtl="0">
              <a:spcBef>
                <a:spcPts val="0"/>
              </a:spcBef>
              <a:buNone/>
            </a:pPr>
            <a:r>
              <a:rPr lang="en"/>
              <a:t>Children’s Miracle Network</a:t>
            </a:r>
          </a:p>
          <a:p>
            <a:pPr rtl="0">
              <a:spcBef>
                <a:spcPts val="0"/>
              </a:spcBef>
              <a:buNone/>
            </a:pPr>
            <a:r>
              <a:rPr u="sng" lang="en">
                <a:solidFill>
                  <a:schemeClr val="hlink"/>
                </a:solidFill>
                <a:hlinkClick r:id="rId4"/>
              </a:rPr>
              <a:t>https://www.google.com/search?q=children%27s+miracle+network&amp;biw=813&amp;bih=393&amp;source=lnms&amp;tbm=isch&amp;sa=X&amp;ei=FZKtVOHWA8qnNqOVgqgE&amp;sqi=2&amp;ved=0CAYQ_AUoAQ#imgdii=_&amp;imgrc=H4OAJrMsxXXo_M%253A%3B-9UjnTJ67iYFFM%3Bhttp%253A%252F%252Fopentimez.com%252Fwp-content%252Fuploads%252F2013%252F03%252Fchildrensmiraclenetwork.jpg%3Bhttp%253A%252F%252Fopentimez.com%252Fchildrens-miracle-network%252F%3B2998%3B1635</a:t>
            </a:r>
          </a:p>
          <a:p>
            <a:pPr rtl="0">
              <a:spcBef>
                <a:spcPts val="0"/>
              </a:spcBef>
              <a:buNone/>
            </a:pPr>
            <a:r>
              <a:t/>
            </a:r>
            <a:endParaRPr/>
          </a:p>
          <a:p>
            <a:pPr rtl="0">
              <a:spcBef>
                <a:spcPts val="0"/>
              </a:spcBef>
              <a:buNone/>
            </a:pPr>
            <a:r>
              <a:rPr lang="en"/>
              <a:t>Make A Wish Foundation</a:t>
            </a:r>
          </a:p>
          <a:p>
            <a:pPr rtl="0">
              <a:spcBef>
                <a:spcPts val="0"/>
              </a:spcBef>
              <a:buNone/>
            </a:pPr>
            <a:r>
              <a:rPr u="sng" lang="en">
                <a:solidFill>
                  <a:schemeClr val="hlink"/>
                </a:solidFill>
                <a:hlinkClick r:id="rId5"/>
              </a:rPr>
              <a:t>https://images.search.yahoo.com/images/view;_ylt=AwrB8pKdk61UKE8AyHCJzbkF;_ylu=X3oDMTIyZDdqcmE5BHNlYwNzcgRzbGsDaW1nBG9pZANkYjczMzViZGJmZTUxZTZlN2NhY2EzNDk2NzQwYzIzMgRncG9zAzEEaXQDYmluZw--?.origin=&amp;back=https%3A%2F%2Fimages.search.yahoo.com%2Fyhs%2Fsearch%3Fp%3Dmake%2Ba%2Bwish%2Bfoundation%26type%3Dmcy_frg02_15_2_sa%26fr2%3Dpiv-web%26hsimp%3Dyhs-fullyhosted_011%26hspart%3Diry%26tab%3Dorganic%26ri%3D1&amp;w=1050&amp;h=300&amp;imgurl=www.relocatecolumbus.com%2Fvsites%2F000-briankemp%2Fimage%2Fmake-a-wish-logo.jpg&amp;rurl=http%3A%2F%2Fwww.relocatecolumbus.com%2Fhome%2Fabout-us%2Fmake-a-wish.html&amp;size=52.6KB&amp;name=Brian+Kemp+Real+Estate+Group+Supports+the+%3Cb%3EMake+a+Wish+Foundation%3C%2Fb%3E&amp;p=make-a-wish+foundation&amp;oid=db7335bdbfe51e6e7caca3496740c232&amp;fr2=piv-web&amp;fr=&amp;rw=make-a-wish+foundation&amp;tt=Brian+Kemp+Real+Estate+Group+Supports+the+%3Cb%3EMake+a+Wish+Foundation%3C%2Fb%3E&amp;b=0&amp;ni=21&amp;no=1&amp;ts=&amp;tab=organic&amp;sigr=11ul79c16&amp;sigb=14sg0utj2&amp;sigi=128e1oai4&amp;sigt=127506hbu&amp;sign=127506hbu&amp;.crumb=7rWRt/I91Qf&amp;fr2=piv-web&amp;hsimp=yhs-fullyhosted_011&amp;hspart=iry&amp;type=mcy_frg02_15_2_sa</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800" lang="en">
                <a:solidFill>
                  <a:srgbClr val="333333"/>
                </a:solidFill>
                <a:latin typeface="Verdana"/>
                <a:ea typeface="Verdana"/>
                <a:cs typeface="Verdana"/>
                <a:sym typeface="Verdana"/>
              </a:rPr>
              <a:t>650830197 | Astronauts Charles Conrad, left, and Gordon Cooper go over their Gemini 5 spacecraft after they were brought aboard the carrier Lake Champlain on August 30, 1965. They had just completed the longest manned spaceflight in history- 120 orbits in 190 hours, 55 minutes. (AP Photo)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sz="800" lang="en">
                <a:solidFill>
                  <a:srgbClr val="333333"/>
                </a:solidFill>
                <a:latin typeface="Verdana"/>
                <a:ea typeface="Verdana"/>
                <a:cs typeface="Verdana"/>
                <a:sym typeface="Verdana"/>
              </a:rPr>
              <a:t>54001083009 | FILE - In this undated file photo made available by Google, hundreds of fans funnel hot air from the </a:t>
            </a:r>
            <a:r>
              <a:rPr b="1" sz="800" lang="en">
                <a:solidFill>
                  <a:srgbClr val="FF0000"/>
                </a:solidFill>
                <a:latin typeface="Verdana"/>
                <a:ea typeface="Verdana"/>
                <a:cs typeface="Verdana"/>
                <a:sym typeface="Verdana"/>
              </a:rPr>
              <a:t>computerservers</a:t>
            </a:r>
            <a:r>
              <a:rPr sz="800" lang="en">
                <a:solidFill>
                  <a:srgbClr val="333333"/>
                </a:solidFill>
                <a:latin typeface="Verdana"/>
                <a:ea typeface="Verdana"/>
                <a:cs typeface="Verdana"/>
                <a:sym typeface="Verdana"/>
              </a:rPr>
              <a:t> into a cooling unit to be recirculated at a Google data center in Mayes County, Okla. The green lights are the </a:t>
            </a:r>
            <a:r>
              <a:rPr b="1" sz="800" lang="en">
                <a:solidFill>
                  <a:srgbClr val="FF0000"/>
                </a:solidFill>
                <a:latin typeface="Verdana"/>
                <a:ea typeface="Verdana"/>
                <a:cs typeface="Verdana"/>
                <a:sym typeface="Verdana"/>
              </a:rPr>
              <a:t>server</a:t>
            </a:r>
            <a:r>
              <a:rPr sz="800" lang="en">
                <a:solidFill>
                  <a:srgbClr val="333333"/>
                </a:solidFill>
                <a:latin typeface="Verdana"/>
                <a:ea typeface="Verdana"/>
                <a:cs typeface="Verdana"/>
                <a:sym typeface="Verdana"/>
              </a:rPr>
              <a:t> status LEDs reflecting from the front of the </a:t>
            </a:r>
            <a:r>
              <a:rPr b="1" sz="800" lang="en">
                <a:solidFill>
                  <a:srgbClr val="FF0000"/>
                </a:solidFill>
                <a:latin typeface="Verdana"/>
                <a:ea typeface="Verdana"/>
                <a:cs typeface="Verdana"/>
                <a:sym typeface="Verdana"/>
              </a:rPr>
              <a:t>servers</a:t>
            </a:r>
            <a:r>
              <a:rPr sz="800" lang="en">
                <a:solidFill>
                  <a:srgbClr val="333333"/>
                </a:solidFill>
                <a:latin typeface="Verdana"/>
                <a:ea typeface="Verdana"/>
                <a:cs typeface="Verdana"/>
                <a:sym typeface="Verdana"/>
              </a:rPr>
              <a:t>. Eight major technology companies, including Google, Facebook and Twitter, have joined forces to call for tighter controls on government surveillance, issuing an open letter Monday, Dec. 9, 2013 to President Barack Obama arguing for reforms in the way the U.S. snoops on people. (AP Photo/Google, Connie Zhou, File)utes. (AP Photo)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800" lang="en">
                <a:solidFill>
                  <a:srgbClr val="333333"/>
                </a:solidFill>
                <a:latin typeface="Verdana"/>
                <a:ea typeface="Verdana"/>
                <a:cs typeface="Verdana"/>
                <a:sym typeface="Verdana"/>
              </a:rPr>
              <a:t>502780764976, http://www.twoboysonetrip.com/wp-content/uploads/2013/12/panama-city1.jpg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u="sng" lang="en">
                <a:solidFill>
                  <a:schemeClr val="hlink"/>
                </a:solidFill>
                <a:hlinkClick r:id="rId2"/>
              </a:rPr>
              <a:t>http://static.giantbomb.com/uploads/scale_small/1/10227/285240-ea_sports_logo.jpg</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media/image00.pn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1020353"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801550" x="457200"/>
            <a:ext cy="28194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16" name="Shape 16"/>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7774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22" name="Shape 22"/>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txBox="1"/>
          <p:nvPr>
            <p:ph type="title"/>
          </p:nvPr>
        </p:nvSpPr>
        <p:spPr>
          <a:xfrm>
            <a:off y="777478" x="457200"/>
            <a:ext cy="857400" cx="8229600"/>
          </a:xfrm>
          <a:prstGeom prst="rect">
            <a:avLst/>
          </a:prstGeom>
        </p:spPr>
        <p:txBody>
          <a:bodyPr bIns="91425" rIns="91425" lIns="91425" tIns="91425" anchor="ctr" anchorCtr="0"/>
          <a:lstStyle>
            <a:lvl1pPr>
              <a:spcBef>
                <a:spcPts val="0"/>
              </a:spcBef>
              <a:buFont typeface="Verdana"/>
              <a:defRPr>
                <a:latin typeface="Verdana"/>
                <a:ea typeface="Verdana"/>
                <a:cs typeface="Verdana"/>
                <a:sym typeface="Verdana"/>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26" name="Shape 26"/>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30" name="Shape 30"/>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33" name="Shape 33"/>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34" name="Shape 34"/>
        <p:cNvGrpSpPr/>
        <p:nvPr/>
      </p:nvGrpSpPr>
      <p:grpSpPr>
        <a:xfrm>
          <a:off y="0" x="0"/>
          <a:ext cy="0" cx="0"/>
          <a:chOff y="0" x="0"/>
          <a:chExt cy="0" cx="0"/>
        </a:xfrm>
      </p:grpSpPr>
      <p:sp>
        <p:nvSpPr>
          <p:cNvPr id="35" name="Shape 3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pic>
        <p:nvPicPr>
          <p:cNvPr id="36" name="Shape 36"/>
          <p:cNvPicPr preferRelativeResize="0"/>
          <p:nvPr/>
        </p:nvPicPr>
        <p:blipFill>
          <a:blip r:embed="rId2">
            <a:alphaModFix/>
          </a:blip>
          <a:stretch>
            <a:fillRect/>
          </a:stretch>
        </p:blipFill>
        <p:spPr>
          <a:xfrm>
            <a:off y="383710" x="457204"/>
            <a:ext cy="501924" cx="2064125"/>
          </a:xfrm>
          <a:prstGeom prst="rect">
            <a:avLst/>
          </a:prstGeom>
          <a:noFill/>
          <a:ln>
            <a:noFill/>
          </a:ln>
        </p:spPr>
      </p:pic>
      <p:sp>
        <p:nvSpPr>
          <p:cNvPr id="37" name="Shape 37"/>
          <p:cNvSpPr txBox="1"/>
          <p:nvPr/>
        </p:nvSpPr>
        <p:spPr>
          <a:xfrm>
            <a:off y="2322137" x="324450"/>
            <a:ext cy="991199" cx="8495100"/>
          </a:xfrm>
          <a:prstGeom prst="rect">
            <a:avLst/>
          </a:prstGeom>
          <a:noFill/>
          <a:ln>
            <a:noFill/>
          </a:ln>
        </p:spPr>
        <p:txBody>
          <a:bodyPr bIns="91425" rIns="91425" lIns="91425" tIns="91425" anchor="t" anchorCtr="0">
            <a:noAutofit/>
          </a:bodyPr>
          <a:lstStyle/>
          <a:p>
            <a:pPr algn="ctr">
              <a:spcBef>
                <a:spcPts val="0"/>
              </a:spcBef>
              <a:buNone/>
            </a:pPr>
            <a:r>
              <a:rPr sz="3600" lang="en">
                <a:solidFill>
                  <a:srgbClr val="FFFFFF"/>
                </a:solidFill>
                <a:latin typeface="Verdana"/>
                <a:ea typeface="Verdana"/>
                <a:cs typeface="Verdana"/>
                <a:sym typeface="Verdana"/>
              </a:rPr>
              <a:t>Title</a:t>
            </a: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7774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Ubuntu"/>
              <a:buNone/>
              <a:defRPr sz="2400">
                <a:solidFill>
                  <a:schemeClr val="lt1"/>
                </a:solidFill>
                <a:latin typeface="Ubuntu"/>
                <a:ea typeface="Ubuntu"/>
                <a:cs typeface="Ubuntu"/>
                <a:sym typeface="Ubuntu"/>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755325" x="457200"/>
            <a:ext cy="2941799" cx="8229600"/>
          </a:xfrm>
          <a:prstGeom prst="rect">
            <a:avLst/>
          </a:prstGeom>
          <a:noFill/>
          <a:ln>
            <a:noFill/>
          </a:ln>
        </p:spPr>
        <p:txBody>
          <a:bodyPr bIns="91425" rIns="91425" lIns="91425" tIns="91425" anchor="t" anchorCtr="0"/>
          <a:lstStyle>
            <a:lvl1pPr>
              <a:spcBef>
                <a:spcPts val="600"/>
              </a:spcBef>
              <a:buClr>
                <a:schemeClr val="lt1"/>
              </a:buClr>
              <a:buSzPct val="100000"/>
              <a:buFont typeface="Verdana"/>
              <a:defRPr sz="2400">
                <a:solidFill>
                  <a:schemeClr val="lt1"/>
                </a:solidFill>
                <a:latin typeface="Verdana"/>
                <a:ea typeface="Verdana"/>
                <a:cs typeface="Verdana"/>
                <a:sym typeface="Verdana"/>
              </a:defRPr>
            </a:lvl1pPr>
            <a:lvl2pPr>
              <a:spcBef>
                <a:spcPts val="480"/>
              </a:spcBef>
              <a:buClr>
                <a:schemeClr val="lt1"/>
              </a:buClr>
              <a:buSzPct val="100000"/>
              <a:buFont typeface="Verdana"/>
              <a:defRPr sz="2400">
                <a:solidFill>
                  <a:schemeClr val="lt1"/>
                </a:solidFill>
                <a:latin typeface="Verdana"/>
                <a:ea typeface="Verdana"/>
                <a:cs typeface="Verdana"/>
                <a:sym typeface="Verdana"/>
              </a:defRPr>
            </a:lvl2pPr>
            <a:lvl3pPr>
              <a:spcBef>
                <a:spcPts val="480"/>
              </a:spcBef>
              <a:buClr>
                <a:schemeClr val="lt1"/>
              </a:buClr>
              <a:buSzPct val="100000"/>
              <a:buFont typeface="Verdana"/>
              <a:defRPr sz="2400">
                <a:solidFill>
                  <a:schemeClr val="lt1"/>
                </a:solidFill>
                <a:latin typeface="Verdana"/>
                <a:ea typeface="Verdana"/>
                <a:cs typeface="Verdana"/>
                <a:sym typeface="Verdana"/>
              </a:defRPr>
            </a:lvl3pPr>
            <a:lvl4pPr>
              <a:spcBef>
                <a:spcPts val="360"/>
              </a:spcBef>
              <a:buClr>
                <a:schemeClr val="lt1"/>
              </a:buClr>
              <a:buSzPct val="100000"/>
              <a:buFont typeface="Verdana"/>
              <a:defRPr sz="1800">
                <a:solidFill>
                  <a:schemeClr val="lt1"/>
                </a:solidFill>
                <a:latin typeface="Verdana"/>
                <a:ea typeface="Verdana"/>
                <a:cs typeface="Verdana"/>
                <a:sym typeface="Verdana"/>
              </a:defRPr>
            </a:lvl4pPr>
            <a:lvl5pPr>
              <a:spcBef>
                <a:spcPts val="360"/>
              </a:spcBef>
              <a:buClr>
                <a:schemeClr val="lt1"/>
              </a:buClr>
              <a:buSzPct val="100000"/>
              <a:buFont typeface="Verdana"/>
              <a:defRPr sz="1800">
                <a:solidFill>
                  <a:schemeClr val="lt1"/>
                </a:solidFill>
                <a:latin typeface="Verdana"/>
                <a:ea typeface="Verdana"/>
                <a:cs typeface="Verdana"/>
                <a:sym typeface="Verdana"/>
              </a:defRPr>
            </a:lvl5pPr>
            <a:lvl6pPr>
              <a:spcBef>
                <a:spcPts val="360"/>
              </a:spcBef>
              <a:buClr>
                <a:schemeClr val="lt1"/>
              </a:buClr>
              <a:buSzPct val="100000"/>
              <a:buFont typeface="Verdana"/>
              <a:defRPr sz="1800">
                <a:solidFill>
                  <a:schemeClr val="lt1"/>
                </a:solidFill>
                <a:latin typeface="Verdana"/>
                <a:ea typeface="Verdana"/>
                <a:cs typeface="Verdana"/>
                <a:sym typeface="Verdana"/>
              </a:defRPr>
            </a:lvl6pPr>
            <a:lvl7pPr>
              <a:spcBef>
                <a:spcPts val="360"/>
              </a:spcBef>
              <a:buClr>
                <a:schemeClr val="lt1"/>
              </a:buClr>
              <a:buSzPct val="100000"/>
              <a:buFont typeface="Verdana"/>
              <a:defRPr sz="1800">
                <a:solidFill>
                  <a:schemeClr val="lt1"/>
                </a:solidFill>
                <a:latin typeface="Verdana"/>
                <a:ea typeface="Verdana"/>
                <a:cs typeface="Verdana"/>
                <a:sym typeface="Verdana"/>
              </a:defRPr>
            </a:lvl7pPr>
            <a:lvl8pPr>
              <a:spcBef>
                <a:spcPts val="360"/>
              </a:spcBef>
              <a:buClr>
                <a:schemeClr val="lt1"/>
              </a:buClr>
              <a:buSzPct val="100000"/>
              <a:buFont typeface="Verdana"/>
              <a:defRPr sz="1800">
                <a:solidFill>
                  <a:schemeClr val="lt1"/>
                </a:solidFill>
                <a:latin typeface="Verdana"/>
                <a:ea typeface="Verdana"/>
                <a:cs typeface="Verdana"/>
                <a:sym typeface="Verdana"/>
              </a:defRPr>
            </a:lvl8pPr>
            <a:lvl9pPr>
              <a:spcBef>
                <a:spcPts val="360"/>
              </a:spcBef>
              <a:buClr>
                <a:schemeClr val="lt1"/>
              </a:buClr>
              <a:buSzPct val="100000"/>
              <a:buFont typeface="Verdana"/>
              <a:defRPr sz="1800">
                <a:solidFill>
                  <a:schemeClr val="lt1"/>
                </a:solidFill>
                <a:latin typeface="Verdana"/>
                <a:ea typeface="Verdana"/>
                <a:cs typeface="Verdana"/>
                <a:sym typeface="Verdana"/>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6.gif" Type="http://schemas.openxmlformats.org/officeDocument/2006/relationships/image" Id="rId4"/><Relationship Target="../media/image03.jpg" Type="http://schemas.openxmlformats.org/officeDocument/2006/relationships/image" Id="rId3"/><Relationship Target="../media/image08.jpg" Type="http://schemas.openxmlformats.org/officeDocument/2006/relationships/image" Id="rId6"/><Relationship Target="../media/image09.jp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peaceatmindalways.wix.com/pwa1-portfolio" Type="http://schemas.openxmlformats.org/officeDocument/2006/relationships/hyperlink" TargetMode="External" Id="rId4"/><Relationship Target="http://lkwamley.wix.com/pwa1-portfolio" Type="http://schemas.openxmlformats.org/officeDocument/2006/relationships/hyperlink" TargetMode="External" Id="rId3"/><Relationship Target="http://dwalker15.wix.com/pwa1-portfolio" Type="http://schemas.openxmlformats.org/officeDocument/2006/relationships/hyperlink" TargetMode="External"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4"/><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media/image02.jpg" Type="http://schemas.openxmlformats.org/officeDocument/2006/relationships/image" Id="rId3"/><Relationship Target="../media/image04.gif" Type="http://schemas.openxmlformats.org/officeDocument/2006/relationships/image" Id="rId6"/><Relationship Target="../media/image05.png" Type="http://schemas.openxmlformats.org/officeDocument/2006/relationships/image" Id="rId5"/><Relationship Target="../media/image07.jp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pic>
        <p:nvPicPr>
          <p:cNvPr id="39" name="Shape 39"/>
          <p:cNvPicPr preferRelativeResize="0"/>
          <p:nvPr/>
        </p:nvPicPr>
        <p:blipFill>
          <a:blip r:embed="rId3">
            <a:alphaModFix/>
          </a:blip>
          <a:stretch>
            <a:fillRect/>
          </a:stretch>
        </p:blipFill>
        <p:spPr>
          <a:xfrm>
            <a:off y="1053421" x="2235633"/>
            <a:ext cy="1136249" cx="4672724"/>
          </a:xfrm>
          <a:prstGeom prst="rect">
            <a:avLst/>
          </a:prstGeom>
          <a:noFill/>
          <a:ln>
            <a:noFill/>
          </a:ln>
        </p:spPr>
      </p:pic>
      <p:sp>
        <p:nvSpPr>
          <p:cNvPr id="40" name="Shape 40"/>
          <p:cNvSpPr txBox="1"/>
          <p:nvPr>
            <p:ph idx="1" type="subTitle"/>
          </p:nvPr>
        </p:nvSpPr>
        <p:spPr>
          <a:xfrm>
            <a:off y="2485475" x="685800"/>
            <a:ext cy="2581799" cx="7772400"/>
          </a:xfrm>
          <a:prstGeom prst="rect">
            <a:avLst/>
          </a:prstGeom>
        </p:spPr>
        <p:txBody>
          <a:bodyPr bIns="91425" rIns="91425" lIns="91425" tIns="91425" anchor="t" anchorCtr="0">
            <a:noAutofit/>
          </a:bodyPr>
          <a:lstStyle/>
          <a:p>
            <a:pPr rtl="0" lvl="0">
              <a:lnSpc>
                <a:spcPct val="150000"/>
              </a:lnSpc>
              <a:spcBef>
                <a:spcPts val="0"/>
              </a:spcBef>
              <a:buNone/>
            </a:pPr>
            <a:r>
              <a:rPr sz="1800" lang="en">
                <a:solidFill>
                  <a:srgbClr val="B7B7B7"/>
                </a:solidFill>
              </a:rPr>
              <a:t>primary principals:</a:t>
            </a:r>
          </a:p>
          <a:p>
            <a:pPr rtl="0" lvl="0">
              <a:spcBef>
                <a:spcPts val="0"/>
              </a:spcBef>
              <a:buNone/>
            </a:pPr>
            <a:r>
              <a:rPr sz="2200" lang="en">
                <a:solidFill>
                  <a:srgbClr val="F3F3F3"/>
                </a:solidFill>
              </a:rPr>
              <a:t>Debra Walker </a:t>
            </a:r>
            <a:r>
              <a:rPr sz="2200" lang="en"/>
              <a:t>| </a:t>
            </a:r>
            <a:r>
              <a:rPr sz="2200" lang="en">
                <a:solidFill>
                  <a:srgbClr val="F3F3F3"/>
                </a:solidFill>
              </a:rPr>
              <a:t>Selena Vargas </a:t>
            </a:r>
            <a:r>
              <a:rPr sz="2200" lang="en"/>
              <a:t>| </a:t>
            </a:r>
            <a:r>
              <a:rPr sz="2200" lang="en">
                <a:solidFill>
                  <a:srgbClr val="EFEFEF"/>
                </a:solidFill>
              </a:rPr>
              <a:t>Levance Wamley</a:t>
            </a:r>
          </a:p>
          <a:p>
            <a:pPr rtl="0" lvl="0">
              <a:spcBef>
                <a:spcPts val="0"/>
              </a:spcBef>
              <a:buNone/>
            </a:pPr>
            <a:r>
              <a:t/>
            </a:r>
            <a:endParaRPr sz="2400"/>
          </a:p>
          <a:p>
            <a:pPr rtl="0" lvl="0">
              <a:spcBef>
                <a:spcPts val="0"/>
              </a:spcBef>
              <a:buNone/>
            </a:pPr>
            <a:r>
              <a:rPr sz="1700" lang="en">
                <a:solidFill>
                  <a:srgbClr val="FFFFFF"/>
                </a:solidFill>
              </a:rPr>
              <a:t>{</a:t>
            </a:r>
            <a:r>
              <a:rPr sz="1700" lang="en">
                <a:solidFill>
                  <a:srgbClr val="F1C232"/>
                </a:solidFill>
              </a:rPr>
              <a:t>clearfix</a:t>
            </a:r>
            <a:r>
              <a:rPr sz="1700" lang="en">
                <a:solidFill>
                  <a:srgbClr val="FFFFFF"/>
                </a:solidFill>
              </a:rPr>
              <a:t>}</a:t>
            </a:r>
            <a:r>
              <a:rPr sz="1700" lang="en"/>
              <a:t> </a:t>
            </a:r>
            <a:r>
              <a:rPr sz="1700" lang="en">
                <a:solidFill>
                  <a:srgbClr val="F3F3F3"/>
                </a:solidFill>
              </a:rPr>
              <a:t>is a technological engine primarily made up of humans. </a:t>
            </a:r>
          </a:p>
          <a:p>
            <a:pPr rtl="0" lvl="0">
              <a:spcBef>
                <a:spcPts val="0"/>
              </a:spcBef>
              <a:buNone/>
            </a:pPr>
            <a:r>
              <a:rPr sz="1700" lang="en">
                <a:solidFill>
                  <a:srgbClr val="F3F3F3"/>
                </a:solidFill>
              </a:rPr>
              <a:t>Fueled by passion your designers, programmers and developers pride themselves on clean code and flawless execution and are supported by a world-class team of account service leaders.</a:t>
            </a:r>
          </a:p>
          <a:p>
            <a:pPr rtl="0" lvl="0">
              <a:spcBef>
                <a:spcPts val="0"/>
              </a:spcBef>
              <a:buNone/>
            </a:pPr>
            <a:r>
              <a:t/>
            </a:r>
            <a:endParaRPr sz="1700">
              <a:solidFill>
                <a:srgbClr val="F3F3F3"/>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t>Opportunities? No problem, we can help!</a:t>
            </a:r>
          </a:p>
        </p:txBody>
      </p:sp>
      <p:sp>
        <p:nvSpPr>
          <p:cNvPr id="112" name="Shape 112"/>
          <p:cNvSpPr txBox="1"/>
          <p:nvPr>
            <p:ph idx="1" type="body"/>
          </p:nvPr>
        </p:nvSpPr>
        <p:spPr>
          <a:xfrm>
            <a:off y="1801550" x="457200"/>
            <a:ext cy="2819400" cx="8229600"/>
          </a:xfrm>
          <a:prstGeom prst="rect">
            <a:avLst/>
          </a:prstGeom>
        </p:spPr>
        <p:txBody>
          <a:bodyPr bIns="91425" rIns="91425" lIns="91425" tIns="91425" anchor="t" anchorCtr="0">
            <a:noAutofit/>
          </a:bodyPr>
          <a:lstStyle/>
          <a:p>
            <a:pPr rtl="0" lvl="0">
              <a:spcBef>
                <a:spcPts val="0"/>
              </a:spcBef>
              <a:buNone/>
            </a:pPr>
            <a:r>
              <a:rPr sz="1700" lang="en"/>
              <a:t>Clearfix has an outstanding reputation for 100% customer satisfaction.</a:t>
            </a:r>
          </a:p>
          <a:p>
            <a:pPr rtl="0" lvl="0" indent="-336550" marL="457200">
              <a:spcBef>
                <a:spcPts val="0"/>
              </a:spcBef>
              <a:buClr>
                <a:schemeClr val="lt1"/>
              </a:buClr>
              <a:buSzPct val="100000"/>
              <a:buFont typeface="Verdana"/>
              <a:buChar char="-"/>
            </a:pPr>
            <a:r>
              <a:rPr sz="1700" lang="en"/>
              <a:t>We never meet expectations, we EXCEED</a:t>
            </a:r>
          </a:p>
          <a:p>
            <a:pPr rtl="0" lvl="1" indent="-336550" marL="914400">
              <a:spcBef>
                <a:spcPts val="0"/>
              </a:spcBef>
              <a:buClr>
                <a:schemeClr val="lt1"/>
              </a:buClr>
              <a:buSzPct val="100000"/>
              <a:buFont typeface="Verdana"/>
              <a:buChar char="-"/>
            </a:pPr>
            <a:r>
              <a:rPr sz="1700" lang="en"/>
              <a:t>Timing is everything: we live by deadlines</a:t>
            </a:r>
          </a:p>
          <a:p>
            <a:pPr rtl="0" lvl="1" indent="-336550" marL="914400">
              <a:spcBef>
                <a:spcPts val="0"/>
              </a:spcBef>
              <a:buClr>
                <a:schemeClr val="lt1"/>
              </a:buClr>
              <a:buSzPct val="100000"/>
              <a:buFont typeface="Verdana"/>
              <a:buChar char="-"/>
            </a:pPr>
            <a:r>
              <a:rPr sz="1700" lang="en"/>
              <a:t>We are available 24 hours a day (minus standard holidays)</a:t>
            </a:r>
          </a:p>
          <a:p>
            <a:pPr rtl="0" lvl="1" indent="-336550" marL="914400">
              <a:spcBef>
                <a:spcPts val="0"/>
              </a:spcBef>
              <a:buClr>
                <a:schemeClr val="lt1"/>
              </a:buClr>
              <a:buSzPct val="100000"/>
              <a:buFont typeface="Verdana"/>
              <a:buChar char="-"/>
            </a:pPr>
            <a:r>
              <a:rPr sz="1700" lang="en"/>
              <a:t>We are an extension of your office - weekly status meetings </a:t>
            </a:r>
          </a:p>
          <a:p>
            <a:pPr rtl="0" lvl="2" indent="-336550" marL="1371600">
              <a:spcBef>
                <a:spcPts val="0"/>
              </a:spcBef>
              <a:buClr>
                <a:schemeClr val="lt1"/>
              </a:buClr>
              <a:buSzPct val="100000"/>
              <a:buFont typeface="Verdana"/>
              <a:buChar char="-"/>
            </a:pPr>
            <a:r>
              <a:rPr sz="1700" lang="en"/>
              <a:t>Team building events: Every 6 months</a:t>
            </a:r>
          </a:p>
          <a:p>
            <a:pPr rtl="0" lvl="2" indent="-336550" marL="1371600">
              <a:spcBef>
                <a:spcPts val="0"/>
              </a:spcBef>
              <a:buClr>
                <a:schemeClr val="lt1"/>
              </a:buClr>
              <a:buSzPct val="100000"/>
              <a:buFont typeface="Verdana"/>
              <a:buChar char="-"/>
            </a:pPr>
            <a:r>
              <a:rPr sz="1700" lang="en"/>
              <a:t>Partnered:</a:t>
            </a:r>
          </a:p>
          <a:p>
            <a:pPr rtl="0" lvl="0" indent="0" marL="914400">
              <a:spcBef>
                <a:spcPts val="0"/>
              </a:spcBef>
              <a:buNone/>
            </a:pPr>
            <a:r>
              <a:t/>
            </a:r>
            <a:endParaRPr sz="1700"/>
          </a:p>
        </p:txBody>
      </p:sp>
      <p:sp>
        <p:nvSpPr>
          <p:cNvPr id="113" name="Shape 113"/>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pic>
        <p:nvPicPr>
          <p:cNvPr id="114" name="Shape 114"/>
          <p:cNvPicPr preferRelativeResize="0"/>
          <p:nvPr/>
        </p:nvPicPr>
        <p:blipFill>
          <a:blip r:embed="rId3">
            <a:alphaModFix/>
          </a:blip>
          <a:stretch>
            <a:fillRect/>
          </a:stretch>
        </p:blipFill>
        <p:spPr>
          <a:xfrm>
            <a:off y="3889375" x="457212"/>
            <a:ext cy="857399" cx="948612"/>
          </a:xfrm>
          <a:prstGeom prst="rect">
            <a:avLst/>
          </a:prstGeom>
          <a:noFill/>
          <a:ln>
            <a:noFill/>
          </a:ln>
        </p:spPr>
      </p:pic>
      <p:pic>
        <p:nvPicPr>
          <p:cNvPr id="115" name="Shape 115"/>
          <p:cNvPicPr preferRelativeResize="0"/>
          <p:nvPr/>
        </p:nvPicPr>
        <p:blipFill>
          <a:blip r:embed="rId4">
            <a:alphaModFix/>
          </a:blip>
          <a:stretch>
            <a:fillRect/>
          </a:stretch>
        </p:blipFill>
        <p:spPr>
          <a:xfrm>
            <a:off y="3934675" x="1743363"/>
            <a:ext cy="766799" cx="1036235"/>
          </a:xfrm>
          <a:prstGeom prst="rect">
            <a:avLst/>
          </a:prstGeom>
          <a:noFill/>
          <a:ln>
            <a:noFill/>
          </a:ln>
        </p:spPr>
      </p:pic>
      <p:pic>
        <p:nvPicPr>
          <p:cNvPr id="116" name="Shape 116"/>
          <p:cNvPicPr preferRelativeResize="0"/>
          <p:nvPr/>
        </p:nvPicPr>
        <p:blipFill>
          <a:blip r:embed="rId5">
            <a:alphaModFix/>
          </a:blip>
          <a:stretch>
            <a:fillRect/>
          </a:stretch>
        </p:blipFill>
        <p:spPr>
          <a:xfrm>
            <a:off y="4068783" x="2922149"/>
            <a:ext cy="677989" cx="1243203"/>
          </a:xfrm>
          <a:prstGeom prst="rect">
            <a:avLst/>
          </a:prstGeom>
          <a:noFill/>
          <a:ln>
            <a:noFill/>
          </a:ln>
        </p:spPr>
      </p:pic>
      <p:pic>
        <p:nvPicPr>
          <p:cNvPr id="117" name="Shape 117"/>
          <p:cNvPicPr preferRelativeResize="0"/>
          <p:nvPr/>
        </p:nvPicPr>
        <p:blipFill>
          <a:blip r:embed="rId6">
            <a:alphaModFix/>
          </a:blip>
          <a:stretch>
            <a:fillRect/>
          </a:stretch>
        </p:blipFill>
        <p:spPr>
          <a:xfrm>
            <a:off y="4128753" x="4391475"/>
            <a:ext cy="558050" cx="19532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Hosting Solutions</a:t>
            </a:r>
          </a:p>
        </p:txBody>
      </p:sp>
      <p:sp>
        <p:nvSpPr>
          <p:cNvPr id="123" name="Shape 123"/>
          <p:cNvSpPr txBox="1"/>
          <p:nvPr>
            <p:ph idx="1" type="body"/>
          </p:nvPr>
        </p:nvSpPr>
        <p:spPr>
          <a:xfrm>
            <a:off y="1801550" x="457200"/>
            <a:ext cy="2819400" cx="8229600"/>
          </a:xfrm>
          <a:prstGeom prst="rect">
            <a:avLst/>
          </a:prstGeom>
          <a:noFill/>
        </p:spPr>
        <p:txBody>
          <a:bodyPr bIns="91425" rIns="91425" lIns="91425" tIns="91425" anchor="t" anchorCtr="0">
            <a:noAutofit/>
          </a:bodyPr>
          <a:lstStyle/>
          <a:p>
            <a:pPr rtl="0" lvl="0">
              <a:spcBef>
                <a:spcPts val="0"/>
              </a:spcBef>
              <a:buClr>
                <a:schemeClr val="dk1"/>
              </a:buClr>
              <a:buSzPct val="61111"/>
              <a:buFont typeface="Arial"/>
              <a:buNone/>
            </a:pPr>
            <a:r>
              <a:rPr u="sng" sz="1800" lang="en">
                <a:solidFill>
                  <a:schemeClr val="accent4"/>
                </a:solidFill>
                <a:hlinkClick r:id="rId3"/>
              </a:rPr>
              <a:t>http://lkwamley.wix.com/pwa1-portfolio</a:t>
            </a:r>
          </a:p>
          <a:p>
            <a:pPr rtl="0" lvl="0">
              <a:spcBef>
                <a:spcPts val="0"/>
              </a:spcBef>
              <a:buClr>
                <a:schemeClr val="dk1"/>
              </a:buClr>
              <a:buFont typeface="Arial"/>
              <a:buNone/>
            </a:pPr>
            <a:r>
              <a:t/>
            </a:r>
            <a:endParaRPr sz="1800">
              <a:solidFill>
                <a:schemeClr val="accent4"/>
              </a:solidFill>
            </a:endParaRPr>
          </a:p>
          <a:p>
            <a:pPr rtl="0" lvl="0">
              <a:spcBef>
                <a:spcPts val="0"/>
              </a:spcBef>
              <a:buClr>
                <a:schemeClr val="dk1"/>
              </a:buClr>
              <a:buSzPct val="61111"/>
              <a:buFont typeface="Arial"/>
              <a:buNone/>
            </a:pPr>
            <a:r>
              <a:rPr u="sng" sz="1800" lang="en">
                <a:solidFill>
                  <a:schemeClr val="accent4"/>
                </a:solidFill>
                <a:hlinkClick r:id="rId4"/>
              </a:rPr>
              <a:t>http://peaceatmindalways.wix.com/pwa1-portfolio</a:t>
            </a:r>
          </a:p>
          <a:p>
            <a:pPr rtl="0" lvl="0">
              <a:spcBef>
                <a:spcPts val="0"/>
              </a:spcBef>
              <a:buClr>
                <a:schemeClr val="dk1"/>
              </a:buClr>
              <a:buFont typeface="Arial"/>
              <a:buNone/>
            </a:pPr>
            <a:r>
              <a:t/>
            </a:r>
            <a:endParaRPr sz="1800">
              <a:solidFill>
                <a:schemeClr val="accent4"/>
              </a:solidFill>
            </a:endParaRPr>
          </a:p>
          <a:p>
            <a:pPr rtl="0" lvl="0">
              <a:spcBef>
                <a:spcPts val="0"/>
              </a:spcBef>
              <a:buClr>
                <a:schemeClr val="dk1"/>
              </a:buClr>
              <a:buSzPct val="61111"/>
              <a:buFont typeface="Arial"/>
              <a:buNone/>
            </a:pPr>
            <a:r>
              <a:rPr u="sng" sz="1800" lang="en">
                <a:solidFill>
                  <a:schemeClr val="accent4"/>
                </a:solidFill>
                <a:hlinkClick r:id="rId5"/>
              </a:rPr>
              <a:t>http://dwalker15.wix.com/pwa1-portfolio</a:t>
            </a:r>
          </a:p>
          <a:p>
            <a:pPr>
              <a:spcBef>
                <a:spcPts val="0"/>
              </a:spcBef>
              <a:buNone/>
            </a:pPr>
            <a:r>
              <a:t/>
            </a:r>
            <a:endParaRPr sz="1800">
              <a:solidFill>
                <a:schemeClr val="accent4"/>
              </a:solidFill>
            </a:endParaRPr>
          </a:p>
        </p:txBody>
      </p:sp>
      <p:sp>
        <p:nvSpPr>
          <p:cNvPr id="124" name="Shape 124"/>
          <p:cNvSpPr txBox="1"/>
          <p:nvPr/>
        </p:nvSpPr>
        <p:spPr>
          <a:xfrm>
            <a:off y="3955250" x="432075"/>
            <a:ext cy="1022100" cx="8500499"/>
          </a:xfrm>
          <a:prstGeom prst="rect">
            <a:avLst/>
          </a:prstGeom>
          <a:noFill/>
          <a:ln>
            <a:noFill/>
          </a:ln>
        </p:spPr>
        <p:txBody>
          <a:bodyPr bIns="91425" rIns="91425" lIns="91425" tIns="91425" anchor="t" anchorCtr="0">
            <a:noAutofit/>
          </a:bodyPr>
          <a:lstStyle/>
          <a:p>
            <a:pPr rtl="0" lvl="0" indent="-317500" marL="457200">
              <a:spcBef>
                <a:spcPts val="0"/>
              </a:spcBef>
              <a:buClr>
                <a:srgbClr val="F3F3F3"/>
              </a:buClr>
              <a:buSzPct val="100000"/>
              <a:buFont typeface="Arial"/>
              <a:buAutoNum type="arabicPeriod"/>
            </a:pPr>
            <a:r>
              <a:rPr lang="en">
                <a:solidFill>
                  <a:srgbClr val="F3F3F3"/>
                </a:solidFill>
              </a:rPr>
              <a:t>Our main development and hosting sites are wix.com and FTP server.</a:t>
            </a:r>
          </a:p>
          <a:p>
            <a:pPr rtl="0" lvl="0" indent="-317500" marL="457200">
              <a:spcBef>
                <a:spcPts val="0"/>
              </a:spcBef>
              <a:buClr>
                <a:srgbClr val="F3F3F3"/>
              </a:buClr>
              <a:buSzPct val="100000"/>
              <a:buFont typeface="Arial"/>
              <a:buAutoNum type="alphaLcPeriod"/>
            </a:pPr>
            <a:r>
              <a:rPr lang="en">
                <a:solidFill>
                  <a:srgbClr val="F3F3F3"/>
                </a:solidFill>
              </a:rPr>
              <a:t>As a backup we will upload everything to git.hub and download work on a flash drive.</a:t>
            </a:r>
          </a:p>
          <a:p>
            <a:pPr lvl="0" indent="-317500" marL="457200">
              <a:spcBef>
                <a:spcPts val="0"/>
              </a:spcBef>
              <a:buClr>
                <a:srgbClr val="F3F3F3"/>
              </a:buClr>
              <a:buSzPct val="100000"/>
              <a:buFont typeface="Arial"/>
              <a:buAutoNum type="arabicPeriod"/>
            </a:pPr>
            <a:r>
              <a:rPr lang="en">
                <a:solidFill>
                  <a:srgbClr val="F3F3F3"/>
                </a:solidFill>
              </a:rPr>
              <a:t>We plan to backup the clients work daily.</a:t>
            </a:r>
          </a:p>
        </p:txBody>
      </p:sp>
      <p:sp>
        <p:nvSpPr>
          <p:cNvPr id="125" name="Shape 125"/>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None/>
            </a:pPr>
            <a:r>
              <a:rPr b="1" lang="en">
                <a:solidFill>
                  <a:srgbClr val="F3F3F3"/>
                </a:solidFill>
                <a:latin typeface="Verdana"/>
                <a:ea typeface="Verdana"/>
                <a:cs typeface="Verdana"/>
                <a:sym typeface="Verdana"/>
              </a:rPr>
              <a:t>PWAi</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Evaluations</a:t>
            </a:r>
          </a:p>
        </p:txBody>
      </p:sp>
      <p:sp>
        <p:nvSpPr>
          <p:cNvPr id="131" name="Shape 131"/>
          <p:cNvSpPr txBox="1"/>
          <p:nvPr>
            <p:ph idx="1" type="body"/>
          </p:nvPr>
        </p:nvSpPr>
        <p:spPr>
          <a:xfrm>
            <a:off y="1801550" x="457200"/>
            <a:ext cy="2819400" cx="8229600"/>
          </a:xfrm>
          <a:prstGeom prst="rect">
            <a:avLst/>
          </a:prstGeom>
        </p:spPr>
        <p:txBody>
          <a:bodyPr bIns="91425" rIns="91425" lIns="91425" tIns="91425" anchor="t" anchorCtr="0">
            <a:noAutofit/>
          </a:bodyPr>
          <a:lstStyle/>
          <a:p>
            <a:pPr rtl="0">
              <a:spcBef>
                <a:spcPts val="0"/>
              </a:spcBef>
              <a:buNone/>
            </a:pPr>
            <a:r>
              <a:rPr sz="1800" lang="en"/>
              <a:t>We all contributed to information presented on the side.</a:t>
            </a:r>
          </a:p>
          <a:p>
            <a:pPr rtl="0">
              <a:spcBef>
                <a:spcPts val="0"/>
              </a:spcBef>
              <a:buNone/>
            </a:pPr>
            <a:r>
              <a:rPr sz="1800" lang="en"/>
              <a:t>We also talked and listed to everyone’s ideas.</a:t>
            </a:r>
          </a:p>
          <a:p>
            <a:pPr rtl="0" lvl="0" indent="-342900" marL="457200">
              <a:spcBef>
                <a:spcPts val="0"/>
              </a:spcBef>
              <a:buClr>
                <a:schemeClr val="accent4"/>
              </a:buClr>
              <a:buSzPct val="100000"/>
              <a:buFont typeface="Verdana"/>
              <a:buChar char="●"/>
            </a:pPr>
            <a:r>
              <a:rPr sz="1800" lang="en" i="1">
                <a:solidFill>
                  <a:schemeClr val="accent4"/>
                </a:solidFill>
              </a:rPr>
              <a:t>Debbie made the company logo and came up with the name</a:t>
            </a:r>
          </a:p>
          <a:p>
            <a:pPr rtl="0" lvl="0" indent="-342900" marL="457200">
              <a:spcBef>
                <a:spcPts val="0"/>
              </a:spcBef>
              <a:buClr>
                <a:schemeClr val="accent4"/>
              </a:buClr>
              <a:buSzPct val="100000"/>
              <a:buFont typeface="Verdana"/>
              <a:buChar char="●"/>
            </a:pPr>
            <a:r>
              <a:rPr sz="1800" lang="en" i="1">
                <a:solidFill>
                  <a:schemeClr val="accent4"/>
                </a:solidFill>
              </a:rPr>
              <a:t>Levance typed the information on the slides</a:t>
            </a:r>
          </a:p>
          <a:p>
            <a:pPr rtl="0" lvl="0" indent="-342900" marL="457200">
              <a:spcBef>
                <a:spcPts val="0"/>
              </a:spcBef>
              <a:buClr>
                <a:schemeClr val="accent4"/>
              </a:buClr>
              <a:buSzPct val="100000"/>
              <a:buFont typeface="Verdana"/>
              <a:buChar char="●"/>
            </a:pPr>
            <a:r>
              <a:rPr sz="1800" lang="en" i="1">
                <a:solidFill>
                  <a:schemeClr val="accent4"/>
                </a:solidFill>
              </a:rPr>
              <a:t>Selena populated slide content</a:t>
            </a:r>
          </a:p>
          <a:p>
            <a:pPr rtl="0" indent="0" marL="0">
              <a:spcBef>
                <a:spcPts val="0"/>
              </a:spcBef>
              <a:buNone/>
            </a:pPr>
            <a:r>
              <a:t/>
            </a:r>
            <a:endParaRPr sz="1800"/>
          </a:p>
          <a:p>
            <a:pPr indent="0" marL="0">
              <a:spcBef>
                <a:spcPts val="0"/>
              </a:spcBef>
              <a:buNone/>
            </a:pPr>
            <a:r>
              <a:rPr sz="1800" lang="en"/>
              <a:t>We need to keep tweaking the presentation by gaining insights and feedback from the client(s).</a:t>
            </a:r>
          </a:p>
        </p:txBody>
      </p:sp>
      <p:sp>
        <p:nvSpPr>
          <p:cNvPr id="132" name="Shape 132"/>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Q &amp; A:</a:t>
            </a:r>
          </a:p>
        </p:txBody>
      </p:sp>
      <p:sp>
        <p:nvSpPr>
          <p:cNvPr id="138" name="Shape 138"/>
          <p:cNvSpPr txBox="1"/>
          <p:nvPr>
            <p:ph idx="1" type="body"/>
          </p:nvPr>
        </p:nvSpPr>
        <p:spPr>
          <a:xfrm>
            <a:off y="1801550" x="457200"/>
            <a:ext cy="2819400" cx="8229600"/>
          </a:xfrm>
          <a:prstGeom prst="rect">
            <a:avLst/>
          </a:prstGeom>
        </p:spPr>
        <p:txBody>
          <a:bodyPr bIns="91425" rIns="91425" lIns="91425" tIns="91425" anchor="t" anchorCtr="0">
            <a:noAutofit/>
          </a:bodyPr>
          <a:lstStyle/>
          <a:p>
            <a:pPr>
              <a:spcBef>
                <a:spcPts val="0"/>
              </a:spcBef>
              <a:buNone/>
            </a:pPr>
            <a:r>
              <a:rPr sz="2200" lang="en"/>
              <a:t>Questions are welcome at this time.</a:t>
            </a:r>
          </a:p>
        </p:txBody>
      </p:sp>
      <p:sp>
        <p:nvSpPr>
          <p:cNvPr id="139" name="Shape 139"/>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lang="en"/>
              <a:t>deb to do</a:t>
            </a:r>
          </a:p>
        </p:txBody>
      </p:sp>
      <p:sp>
        <p:nvSpPr>
          <p:cNvPr id="46" name="Shape 46"/>
          <p:cNvSpPr txBox="1"/>
          <p:nvPr>
            <p:ph type="ctrTitle"/>
          </p:nvPr>
        </p:nvSpPr>
        <p:spPr>
          <a:xfrm>
            <a:off y="1583342" x="685800"/>
            <a:ext cy="1159799" cx="7772400"/>
          </a:xfrm>
          <a:prstGeom prst="rect">
            <a:avLst/>
          </a:prstGeom>
        </p:spPr>
        <p:txBody>
          <a:bodyPr bIns="91425" rIns="91425" lIns="91425" tIns="91425" anchor="ctr" anchorCtr="0">
            <a:noAutofit/>
          </a:bodyPr>
          <a:lstStyle/>
          <a:p>
            <a:pPr>
              <a:spcBef>
                <a:spcPts val="0"/>
              </a:spcBef>
              <a:buNone/>
            </a:pPr>
            <a:r>
              <a:rPr lang="en"/>
              <a:t>rocket photo to go here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lang="en"/>
              <a:t>deb to do</a:t>
            </a:r>
          </a:p>
        </p:txBody>
      </p:sp>
      <p:sp>
        <p:nvSpPr>
          <p:cNvPr id="52" name="Shape 52"/>
          <p:cNvSpPr txBox="1"/>
          <p:nvPr>
            <p:ph type="ctrTitle"/>
          </p:nvPr>
        </p:nvSpPr>
        <p:spPr>
          <a:xfrm>
            <a:off y="1583342" x="685800"/>
            <a:ext cy="1159799" cx="7772400"/>
          </a:xfrm>
          <a:prstGeom prst="rect">
            <a:avLst/>
          </a:prstGeom>
        </p:spPr>
        <p:txBody>
          <a:bodyPr bIns="91425" rIns="91425" lIns="91425" tIns="91425" anchor="ctr" anchorCtr="0">
            <a:noAutofit/>
          </a:bodyPr>
          <a:lstStyle/>
          <a:p>
            <a:pPr rtl="0" lvl="0">
              <a:spcBef>
                <a:spcPts val="0"/>
              </a:spcBef>
              <a:buNone/>
            </a:pPr>
            <a:r>
              <a:rPr lang="en"/>
              <a:t>network photo to go here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idx="1" type="body"/>
          </p:nvPr>
        </p:nvSpPr>
        <p:spPr>
          <a:xfrm>
            <a:off y="1901575" x="457200"/>
            <a:ext cy="2345399" cx="8229600"/>
          </a:xfrm>
          <a:prstGeom prst="rect">
            <a:avLst/>
          </a:prstGeom>
          <a:ln w="9525" cap="flat">
            <a:solidFill>
              <a:srgbClr val="000000"/>
            </a:solidFill>
            <a:prstDash val="dot"/>
            <a:round/>
            <a:headEnd w="med" len="med" type="none"/>
            <a:tailEnd w="med" len="med" type="none"/>
          </a:ln>
        </p:spPr>
        <p:txBody>
          <a:bodyPr bIns="91425" rIns="91425" lIns="91425" tIns="91425" anchor="t" anchorCtr="0">
            <a:noAutofit/>
          </a:bodyPr>
          <a:lstStyle/>
          <a:p>
            <a:pPr rtl="0" lvl="0" indent="0" marL="0">
              <a:lnSpc>
                <a:spcPct val="115000"/>
              </a:lnSpc>
              <a:spcBef>
                <a:spcPts val="0"/>
              </a:spcBef>
              <a:buNone/>
            </a:pPr>
            <a:r>
              <a:rPr sz="2200" lang="en"/>
              <a:t>Successfully in business for 25 years. </a:t>
            </a:r>
          </a:p>
          <a:p>
            <a:pPr rtl="0" lvl="0">
              <a:lnSpc>
                <a:spcPct val="115000"/>
              </a:lnSpc>
              <a:spcBef>
                <a:spcPts val="0"/>
              </a:spcBef>
              <a:buNone/>
            </a:pPr>
            <a:r>
              <a:rPr sz="2200" lang="en"/>
              <a:t>Located in Panama, FL</a:t>
            </a:r>
          </a:p>
          <a:p>
            <a:pPr rtl="0" lvl="0" indent="-355600" marL="914400">
              <a:lnSpc>
                <a:spcPct val="115000"/>
              </a:lnSpc>
              <a:spcBef>
                <a:spcPts val="0"/>
              </a:spcBef>
              <a:buClr>
                <a:schemeClr val="lt1"/>
              </a:buClr>
              <a:buSzPct val="100000"/>
              <a:buFont typeface="Verdana"/>
              <a:buChar char="○"/>
            </a:pPr>
            <a:r>
              <a:rPr sz="2000" lang="en"/>
              <a:t>Full time staff of 50 full-time associates</a:t>
            </a:r>
          </a:p>
          <a:p>
            <a:pPr rtl="0" lvl="0" indent="-355600" marL="914400">
              <a:lnSpc>
                <a:spcPct val="115000"/>
              </a:lnSpc>
              <a:spcBef>
                <a:spcPts val="0"/>
              </a:spcBef>
              <a:buClr>
                <a:schemeClr val="lt1"/>
              </a:buClr>
              <a:buSzPct val="100000"/>
              <a:buFont typeface="Verdana"/>
              <a:buChar char="○"/>
            </a:pPr>
            <a:r>
              <a:rPr sz="2000" lang="en"/>
              <a:t>Everlasting supply of technical experts</a:t>
            </a:r>
          </a:p>
          <a:p>
            <a:pPr rtl="0" lvl="1" indent="-342900" marL="1371600">
              <a:lnSpc>
                <a:spcPct val="115000"/>
              </a:lnSpc>
              <a:spcBef>
                <a:spcPts val="0"/>
              </a:spcBef>
              <a:buClr>
                <a:schemeClr val="lt1"/>
              </a:buClr>
              <a:buSzPct val="100000"/>
              <a:buFont typeface="Courier New"/>
              <a:buChar char="o"/>
            </a:pPr>
            <a:r>
              <a:rPr sz="1800" lang="en"/>
              <a:t>Contracted on a need-to-have basis</a:t>
            </a:r>
          </a:p>
          <a:p>
            <a:pPr rtl="0" lvl="1" indent="-342900" marL="1371600">
              <a:lnSpc>
                <a:spcPct val="115000"/>
              </a:lnSpc>
              <a:spcBef>
                <a:spcPts val="0"/>
              </a:spcBef>
              <a:buClr>
                <a:schemeClr val="lt1"/>
              </a:buClr>
              <a:buSzPct val="100000"/>
              <a:buFont typeface="Courier New"/>
              <a:buChar char="o"/>
            </a:pPr>
            <a:r>
              <a:rPr sz="1800" lang="en"/>
              <a:t>Certified</a:t>
            </a:r>
          </a:p>
          <a:p>
            <a:pPr rtl="0" lvl="1" indent="-342900" marL="1371600">
              <a:lnSpc>
                <a:spcPct val="115000"/>
              </a:lnSpc>
              <a:spcBef>
                <a:spcPts val="0"/>
              </a:spcBef>
              <a:buClr>
                <a:schemeClr val="lt1"/>
              </a:buClr>
              <a:buSzPct val="100000"/>
              <a:buFont typeface="Courier New"/>
              <a:buChar char="o"/>
            </a:pPr>
            <a:r>
              <a:rPr sz="1800" lang="en"/>
              <a:t>Globally networked</a:t>
            </a:r>
          </a:p>
        </p:txBody>
      </p:sp>
      <p:pic>
        <p:nvPicPr>
          <p:cNvPr id="58" name="Shape 58"/>
          <p:cNvPicPr preferRelativeResize="0"/>
          <p:nvPr/>
        </p:nvPicPr>
        <p:blipFill>
          <a:blip r:embed="rId3">
            <a:alphaModFix/>
          </a:blip>
          <a:stretch>
            <a:fillRect/>
          </a:stretch>
        </p:blipFill>
        <p:spPr>
          <a:xfrm>
            <a:off y="383710" x="457204"/>
            <a:ext cy="501924" cx="2064125"/>
          </a:xfrm>
          <a:prstGeom prst="rect">
            <a:avLst/>
          </a:prstGeom>
          <a:noFill/>
          <a:ln>
            <a:noFill/>
          </a:ln>
        </p:spPr>
      </p:pic>
      <p:sp>
        <p:nvSpPr>
          <p:cNvPr id="59" name="Shape 59"/>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latin typeface="Verdana"/>
                <a:ea typeface="Verdana"/>
                <a:cs typeface="Verdana"/>
                <a:sym typeface="Verdana"/>
              </a:rPr>
              <a:t>Office</a:t>
            </a:r>
          </a:p>
        </p:txBody>
      </p:sp>
      <p:sp>
        <p:nvSpPr>
          <p:cNvPr id="60" name="Shape 60"/>
          <p:cNvSpPr txBox="1"/>
          <p:nvPr/>
        </p:nvSpPr>
        <p:spPr>
          <a:xfrm>
            <a:off y="441525" x="2765275"/>
            <a:ext cy="444000" cx="5251799"/>
          </a:xfrm>
          <a:prstGeom prst="rect">
            <a:avLst/>
          </a:prstGeom>
          <a:noFill/>
          <a:ln>
            <a:noFill/>
          </a:ln>
        </p:spPr>
        <p:txBody>
          <a:bodyPr bIns="91425" rIns="91425" lIns="91425" tIns="91425" anchor="t" anchorCtr="0">
            <a:noAutofit/>
          </a:bodyPr>
          <a:lstStyle/>
          <a:p>
            <a:pPr>
              <a:spcBef>
                <a:spcPts val="0"/>
              </a:spcBef>
              <a:buNone/>
            </a:pPr>
            <a:r>
              <a:t/>
            </a:r>
            <a:endParaRPr>
              <a:solidFill>
                <a:srgbClr val="F3F3F3"/>
              </a:solidFill>
            </a:endParaRPr>
          </a:p>
        </p:txBody>
      </p:sp>
      <p:sp>
        <p:nvSpPr>
          <p:cNvPr id="61" name="Shape 61"/>
          <p:cNvSpPr txBox="1"/>
          <p:nvPr/>
        </p:nvSpPr>
        <p:spPr>
          <a:xfrm>
            <a:off y="547450" x="2588275"/>
            <a:ext cy="766800" cx="1243200"/>
          </a:xfrm>
          <a:prstGeom prst="rect">
            <a:avLst/>
          </a:prstGeom>
          <a:noFill/>
          <a:ln>
            <a:noFill/>
          </a:ln>
        </p:spPr>
        <p:txBody>
          <a:bodyPr bIns="91425" rIns="91425" lIns="91425" tIns="91425" anchor="t" anchorCtr="0">
            <a:noAutofit/>
          </a:bodyPr>
          <a:lstStyle/>
          <a:p>
            <a:pPr>
              <a:spcBef>
                <a:spcPts val="0"/>
              </a:spcBef>
              <a:buNone/>
            </a:pPr>
            <a:r>
              <a:rPr b="1" lang="en">
                <a:solidFill>
                  <a:srgbClr val="F3F3F3"/>
                </a:solidFill>
                <a:latin typeface="Verdana"/>
                <a:ea typeface="Verdana"/>
                <a:cs typeface="Verdana"/>
                <a:sym typeface="Verdana"/>
              </a:rPr>
              <a:t>PWAi</a:t>
            </a:r>
          </a:p>
        </p:txBody>
      </p:sp>
      <p:pic>
        <p:nvPicPr>
          <p:cNvPr id="62" name="Shape 62"/>
          <p:cNvPicPr preferRelativeResize="0"/>
          <p:nvPr/>
        </p:nvPicPr>
        <p:blipFill>
          <a:blip r:embed="rId4">
            <a:alphaModFix/>
          </a:blip>
          <a:stretch>
            <a:fillRect/>
          </a:stretch>
        </p:blipFill>
        <p:spPr>
          <a:xfrm>
            <a:off y="1901575" x="6619450"/>
            <a:ext cy="3241924" cx="25245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latin typeface="Verdana"/>
                <a:ea typeface="Verdana"/>
                <a:cs typeface="Verdana"/>
                <a:sym typeface="Verdana"/>
              </a:rPr>
              <a:t>Services</a:t>
            </a:r>
          </a:p>
        </p:txBody>
      </p:sp>
      <p:sp>
        <p:nvSpPr>
          <p:cNvPr id="68" name="Shape 68"/>
          <p:cNvSpPr txBox="1"/>
          <p:nvPr>
            <p:ph idx="1" type="body"/>
          </p:nvPr>
        </p:nvSpPr>
        <p:spPr>
          <a:xfrm>
            <a:off y="1953950" x="457200"/>
            <a:ext cy="701100" cx="8229600"/>
          </a:xfrm>
          <a:prstGeom prst="rect">
            <a:avLst/>
          </a:prstGeom>
        </p:spPr>
        <p:txBody>
          <a:bodyPr bIns="91425" rIns="91425" lIns="91425" tIns="91425" anchor="t" anchorCtr="0">
            <a:noAutofit/>
          </a:bodyPr>
          <a:lstStyle/>
          <a:p>
            <a:pPr rtl="0" lvl="0">
              <a:spcBef>
                <a:spcPts val="0"/>
              </a:spcBef>
              <a:buNone/>
            </a:pPr>
            <a:r>
              <a:rPr sz="2200" lang="en"/>
              <a:t>We are an integrated, full-service interactive company.</a:t>
            </a:r>
          </a:p>
          <a:p>
            <a:pPr rtl="0">
              <a:lnSpc>
                <a:spcPct val="150000"/>
              </a:lnSpc>
              <a:spcBef>
                <a:spcPts val="0"/>
              </a:spcBef>
              <a:buNone/>
            </a:pPr>
            <a:r>
              <a:t/>
            </a:r>
            <a:endParaRPr sz="2200"/>
          </a:p>
        </p:txBody>
      </p:sp>
      <p:sp>
        <p:nvSpPr>
          <p:cNvPr id="69" name="Shape 69"/>
          <p:cNvSpPr txBox="1"/>
          <p:nvPr/>
        </p:nvSpPr>
        <p:spPr>
          <a:xfrm>
            <a:off y="2655050" x="470750"/>
            <a:ext cy="2018400" cx="2316599"/>
          </a:xfrm>
          <a:prstGeom prst="rect">
            <a:avLst/>
          </a:prstGeom>
          <a:noFill/>
          <a:ln>
            <a:noFill/>
          </a:ln>
        </p:spPr>
        <p:txBody>
          <a:bodyPr bIns="91425" rIns="91425" lIns="91425" tIns="91425" anchor="t" anchorCtr="0">
            <a:noAutofit/>
          </a:bodyPr>
          <a:lstStyle/>
          <a:p>
            <a:pPr rtl="0" lvl="0">
              <a:spcBef>
                <a:spcPts val="600"/>
              </a:spcBef>
              <a:buClr>
                <a:schemeClr val="dk1"/>
              </a:buClr>
              <a:buSzPct val="61111"/>
              <a:buFont typeface="Arial"/>
              <a:buNone/>
            </a:pPr>
            <a:r>
              <a:rPr sz="1800" lang="en">
                <a:solidFill>
                  <a:schemeClr val="lt1"/>
                </a:solidFill>
                <a:latin typeface="Verdana"/>
                <a:ea typeface="Verdana"/>
                <a:cs typeface="Verdana"/>
                <a:sym typeface="Verdana"/>
              </a:rPr>
              <a:t>Account Service</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Business Plans</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SWOT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Budget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Asset Management</a:t>
            </a:r>
          </a:p>
        </p:txBody>
      </p:sp>
      <p:sp>
        <p:nvSpPr>
          <p:cNvPr id="70" name="Shape 70"/>
          <p:cNvSpPr txBox="1"/>
          <p:nvPr/>
        </p:nvSpPr>
        <p:spPr>
          <a:xfrm>
            <a:off y="2655050" x="2587425"/>
            <a:ext cy="2018400" cx="2316599"/>
          </a:xfrm>
          <a:prstGeom prst="rect">
            <a:avLst/>
          </a:prstGeom>
          <a:noFill/>
          <a:ln>
            <a:noFill/>
          </a:ln>
        </p:spPr>
        <p:txBody>
          <a:bodyPr bIns="91425" rIns="91425" lIns="91425" tIns="91425" anchor="t" anchorCtr="0">
            <a:noAutofit/>
          </a:bodyPr>
          <a:lstStyle/>
          <a:p>
            <a:pPr rtl="0" lvl="0">
              <a:spcBef>
                <a:spcPts val="600"/>
              </a:spcBef>
              <a:buNone/>
            </a:pPr>
            <a:r>
              <a:rPr sz="1800" lang="en">
                <a:solidFill>
                  <a:schemeClr val="lt1"/>
                </a:solidFill>
                <a:latin typeface="Verdana"/>
                <a:ea typeface="Verdana"/>
                <a:cs typeface="Verdana"/>
                <a:sym typeface="Verdana"/>
              </a:rPr>
              <a:t>Creative Design</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Concept Development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Asset Development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Art Direction</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Production</a:t>
            </a:r>
          </a:p>
        </p:txBody>
      </p:sp>
      <p:sp>
        <p:nvSpPr>
          <p:cNvPr id="71" name="Shape 71"/>
          <p:cNvSpPr txBox="1"/>
          <p:nvPr/>
        </p:nvSpPr>
        <p:spPr>
          <a:xfrm>
            <a:off y="2655050" x="4609250"/>
            <a:ext cy="2018400" cx="2316599"/>
          </a:xfrm>
          <a:prstGeom prst="rect">
            <a:avLst/>
          </a:prstGeom>
          <a:noFill/>
          <a:ln>
            <a:noFill/>
          </a:ln>
        </p:spPr>
        <p:txBody>
          <a:bodyPr bIns="91425" rIns="91425" lIns="91425" tIns="91425" anchor="t" anchorCtr="0">
            <a:noAutofit/>
          </a:bodyPr>
          <a:lstStyle/>
          <a:p>
            <a:pPr rtl="0" lvl="0">
              <a:spcBef>
                <a:spcPts val="600"/>
              </a:spcBef>
              <a:buNone/>
            </a:pPr>
            <a:r>
              <a:rPr sz="1800" lang="en">
                <a:solidFill>
                  <a:schemeClr val="lt1"/>
                </a:solidFill>
                <a:latin typeface="Verdana"/>
                <a:ea typeface="Verdana"/>
                <a:cs typeface="Verdana"/>
                <a:sym typeface="Verdana"/>
              </a:rPr>
              <a:t>Development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ADDIO®</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Front End Design</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Debugging</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Asset Production</a:t>
            </a:r>
          </a:p>
        </p:txBody>
      </p:sp>
      <p:sp>
        <p:nvSpPr>
          <p:cNvPr id="72" name="Shape 72"/>
          <p:cNvSpPr txBox="1"/>
          <p:nvPr/>
        </p:nvSpPr>
        <p:spPr>
          <a:xfrm>
            <a:off y="2655050" x="6707175"/>
            <a:ext cy="2018400" cx="2316599"/>
          </a:xfrm>
          <a:prstGeom prst="rect">
            <a:avLst/>
          </a:prstGeom>
          <a:noFill/>
          <a:ln>
            <a:noFill/>
          </a:ln>
        </p:spPr>
        <p:txBody>
          <a:bodyPr bIns="91425" rIns="91425" lIns="91425" tIns="91425" anchor="t" anchorCtr="0">
            <a:noAutofit/>
          </a:bodyPr>
          <a:lstStyle/>
          <a:p>
            <a:pPr rtl="0" lvl="0">
              <a:spcBef>
                <a:spcPts val="600"/>
              </a:spcBef>
              <a:buNone/>
            </a:pPr>
            <a:r>
              <a:rPr sz="1800" lang="en">
                <a:solidFill>
                  <a:schemeClr val="lt1"/>
                </a:solidFill>
                <a:latin typeface="Verdana"/>
                <a:ea typeface="Verdana"/>
                <a:cs typeface="Verdana"/>
                <a:sym typeface="Verdana"/>
              </a:rPr>
              <a:t>Hosting</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Maintenance</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Firewall Security</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Multiple Site Backups (daily)</a:t>
            </a:r>
          </a:p>
        </p:txBody>
      </p:sp>
      <p:sp>
        <p:nvSpPr>
          <p:cNvPr id="73" name="Shape 73"/>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Service Packages</a:t>
            </a:r>
          </a:p>
        </p:txBody>
      </p:sp>
      <p:sp>
        <p:nvSpPr>
          <p:cNvPr id="79" name="Shape 79"/>
          <p:cNvSpPr txBox="1"/>
          <p:nvPr>
            <p:ph idx="1" type="body"/>
          </p:nvPr>
        </p:nvSpPr>
        <p:spPr>
          <a:xfrm>
            <a:off y="2106350" x="457200"/>
            <a:ext cy="2819400" cx="8229600"/>
          </a:xfrm>
          <a:prstGeom prst="rect">
            <a:avLst/>
          </a:prstGeom>
        </p:spPr>
        <p:txBody>
          <a:bodyPr bIns="91425" rIns="91425" lIns="91425" tIns="91425" anchor="t" anchorCtr="0">
            <a:noAutofit/>
          </a:bodyPr>
          <a:lstStyle/>
          <a:p>
            <a:pPr rtl="0" indent="457200" marL="914400">
              <a:lnSpc>
                <a:spcPct val="115000"/>
              </a:lnSpc>
              <a:spcBef>
                <a:spcPts val="0"/>
              </a:spcBef>
              <a:buNone/>
            </a:pPr>
            <a:r>
              <a:rPr sz="2200" lang="en"/>
              <a:t>     Full pack: $17,500</a:t>
            </a:r>
          </a:p>
          <a:p>
            <a:pPr rtl="0" indent="0" marL="914400">
              <a:lnSpc>
                <a:spcPct val="115000"/>
              </a:lnSpc>
              <a:spcBef>
                <a:spcPts val="0"/>
              </a:spcBef>
              <a:buNone/>
            </a:pPr>
            <a:r>
              <a:rPr sz="2200" lang="en"/>
              <a:t>     Design pack: $15,00</a:t>
            </a:r>
          </a:p>
          <a:p>
            <a:pPr rtl="0" indent="457200">
              <a:lnSpc>
                <a:spcPct val="115000"/>
              </a:lnSpc>
              <a:spcBef>
                <a:spcPts val="0"/>
              </a:spcBef>
              <a:buNone/>
            </a:pPr>
            <a:r>
              <a:rPr sz="2200" lang="en"/>
              <a:t>Programming Pack: $25,500</a:t>
            </a:r>
          </a:p>
          <a:p>
            <a:pPr rtl="0" indent="0" marL="914400">
              <a:lnSpc>
                <a:spcPct val="115000"/>
              </a:lnSpc>
              <a:spcBef>
                <a:spcPts val="0"/>
              </a:spcBef>
              <a:buNone/>
            </a:pPr>
            <a:r>
              <a:rPr sz="2200" lang="en"/>
              <a:t>    Hosting pack: $65/monthly</a:t>
            </a:r>
          </a:p>
          <a:p>
            <a:pPr indent="0" marL="0">
              <a:lnSpc>
                <a:spcPct val="200000"/>
              </a:lnSpc>
              <a:spcBef>
                <a:spcPts val="0"/>
              </a:spcBef>
              <a:buNone/>
            </a:pPr>
            <a:r>
              <a:rPr sz="1800" lang="en" i="1">
                <a:solidFill>
                  <a:schemeClr val="accent4"/>
                </a:solidFill>
              </a:rPr>
              <a:t>     Custom packages are negotiable.</a:t>
            </a:r>
          </a:p>
        </p:txBody>
      </p:sp>
      <p:sp>
        <p:nvSpPr>
          <p:cNvPr id="80" name="Shape 80"/>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idx="1" type="body"/>
          </p:nvPr>
        </p:nvSpPr>
        <p:spPr>
          <a:xfrm>
            <a:off y="2266950" x="457200"/>
            <a:ext cy="2354099" cx="8229600"/>
          </a:xfrm>
          <a:prstGeom prst="rect">
            <a:avLst/>
          </a:prstGeom>
        </p:spPr>
        <p:txBody>
          <a:bodyPr bIns="91425" rIns="91425" lIns="91425" tIns="91425" anchor="t" anchorCtr="0">
            <a:noAutofit/>
          </a:bodyPr>
          <a:lstStyle/>
          <a:p>
            <a:pPr rtl="0" lvl="0">
              <a:spcBef>
                <a:spcPts val="0"/>
              </a:spcBef>
              <a:buNone/>
            </a:pPr>
            <a:r>
              <a:t/>
            </a:r>
            <a:endParaRPr sz="2200"/>
          </a:p>
          <a:p>
            <a:pPr rtl="0">
              <a:spcBef>
                <a:spcPts val="0"/>
              </a:spcBef>
              <a:buNone/>
            </a:pPr>
            <a:r>
              <a:t/>
            </a:r>
            <a:endParaRPr sz="2200"/>
          </a:p>
          <a:p>
            <a:pPr rtl="0">
              <a:spcBef>
                <a:spcPts val="0"/>
              </a:spcBef>
              <a:buNone/>
            </a:pPr>
            <a:r>
              <a:t/>
            </a:r>
            <a:endParaRPr sz="2200"/>
          </a:p>
          <a:p>
            <a:pPr>
              <a:spcBef>
                <a:spcPts val="0"/>
              </a:spcBef>
              <a:buNone/>
            </a:pPr>
            <a:r>
              <a:t/>
            </a:r>
            <a:endParaRPr sz="2200"/>
          </a:p>
        </p:txBody>
      </p:sp>
      <p:pic>
        <p:nvPicPr>
          <p:cNvPr id="86" name="Shape 86"/>
          <p:cNvPicPr preferRelativeResize="0"/>
          <p:nvPr/>
        </p:nvPicPr>
        <p:blipFill>
          <a:blip r:embed="rId3">
            <a:alphaModFix/>
          </a:blip>
          <a:stretch>
            <a:fillRect/>
          </a:stretch>
        </p:blipFill>
        <p:spPr>
          <a:xfrm>
            <a:off y="2053875" x="457198"/>
            <a:ext cy="1089100" cx="1122600"/>
          </a:xfrm>
          <a:prstGeom prst="rect">
            <a:avLst/>
          </a:prstGeom>
          <a:noFill/>
          <a:ln>
            <a:noFill/>
          </a:ln>
        </p:spPr>
      </p:pic>
      <p:pic>
        <p:nvPicPr>
          <p:cNvPr id="87" name="Shape 87"/>
          <p:cNvPicPr preferRelativeResize="0"/>
          <p:nvPr/>
        </p:nvPicPr>
        <p:blipFill>
          <a:blip r:embed="rId4">
            <a:alphaModFix/>
          </a:blip>
          <a:stretch>
            <a:fillRect/>
          </a:stretch>
        </p:blipFill>
        <p:spPr>
          <a:xfrm>
            <a:off y="2053875" x="2209750"/>
            <a:ext cy="1089100" cx="1122600"/>
          </a:xfrm>
          <a:prstGeom prst="rect">
            <a:avLst/>
          </a:prstGeom>
          <a:noFill/>
          <a:ln>
            <a:noFill/>
          </a:ln>
        </p:spPr>
      </p:pic>
      <p:pic>
        <p:nvPicPr>
          <p:cNvPr id="88" name="Shape 88"/>
          <p:cNvPicPr preferRelativeResize="0"/>
          <p:nvPr/>
        </p:nvPicPr>
        <p:blipFill>
          <a:blip r:embed="rId5">
            <a:alphaModFix/>
          </a:blip>
          <a:stretch>
            <a:fillRect/>
          </a:stretch>
        </p:blipFill>
        <p:spPr>
          <a:xfrm>
            <a:off y="2037125" x="3956225"/>
            <a:ext cy="1122600" cx="1122600"/>
          </a:xfrm>
          <a:prstGeom prst="rect">
            <a:avLst/>
          </a:prstGeom>
          <a:noFill/>
          <a:ln>
            <a:noFill/>
          </a:ln>
        </p:spPr>
      </p:pic>
      <p:pic>
        <p:nvPicPr>
          <p:cNvPr id="89" name="Shape 89"/>
          <p:cNvPicPr preferRelativeResize="0"/>
          <p:nvPr/>
        </p:nvPicPr>
        <p:blipFill>
          <a:blip r:embed="rId6">
            <a:alphaModFix/>
          </a:blip>
          <a:stretch>
            <a:fillRect/>
          </a:stretch>
        </p:blipFill>
        <p:spPr>
          <a:xfrm>
            <a:off y="2027737" x="5702698"/>
            <a:ext cy="1141383" cx="1122599"/>
          </a:xfrm>
          <a:prstGeom prst="rect">
            <a:avLst/>
          </a:prstGeom>
          <a:noFill/>
          <a:ln>
            <a:noFill/>
          </a:ln>
        </p:spPr>
      </p:pic>
      <p:pic>
        <p:nvPicPr>
          <p:cNvPr id="90" name="Shape 90"/>
          <p:cNvPicPr preferRelativeResize="0"/>
          <p:nvPr/>
        </p:nvPicPr>
        <p:blipFill>
          <a:blip r:embed="rId7">
            <a:alphaModFix/>
          </a:blip>
          <a:stretch>
            <a:fillRect/>
          </a:stretch>
        </p:blipFill>
        <p:spPr>
          <a:xfrm>
            <a:off y="2027737" x="7443025"/>
            <a:ext cy="1141375" cx="1331174"/>
          </a:xfrm>
          <a:prstGeom prst="rect">
            <a:avLst/>
          </a:prstGeom>
          <a:noFill/>
          <a:ln>
            <a:noFill/>
          </a:ln>
        </p:spPr>
      </p:pic>
      <p:sp>
        <p:nvSpPr>
          <p:cNvPr id="91" name="Shape 91"/>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latin typeface="Verdana"/>
                <a:ea typeface="Verdana"/>
                <a:cs typeface="Verdana"/>
                <a:sym typeface="Verdana"/>
              </a:rPr>
              <a:t>Client Roster</a:t>
            </a:r>
          </a:p>
        </p:txBody>
      </p:sp>
      <p:sp>
        <p:nvSpPr>
          <p:cNvPr id="92" name="Shape 92"/>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Client proposals:</a:t>
            </a:r>
          </a:p>
        </p:txBody>
      </p:sp>
      <p:sp>
        <p:nvSpPr>
          <p:cNvPr id="98" name="Shape 98"/>
          <p:cNvSpPr txBox="1"/>
          <p:nvPr>
            <p:ph idx="1" type="body"/>
          </p:nvPr>
        </p:nvSpPr>
        <p:spPr>
          <a:xfrm>
            <a:off y="1801550" x="457200"/>
            <a:ext cy="2819400" cx="8229600"/>
          </a:xfrm>
          <a:prstGeom prst="rect">
            <a:avLst/>
          </a:prstGeom>
        </p:spPr>
        <p:txBody>
          <a:bodyPr bIns="91425" rIns="91425" lIns="91425" tIns="91425" anchor="t" anchorCtr="0">
            <a:noAutofit/>
          </a:bodyPr>
          <a:lstStyle/>
          <a:p>
            <a:pPr rtl="0" lvl="0" indent="-336550" marL="457200">
              <a:spcBef>
                <a:spcPts val="0"/>
              </a:spcBef>
              <a:buClr>
                <a:schemeClr val="lt1"/>
              </a:buClr>
              <a:buSzPct val="100000"/>
              <a:buFont typeface="Verdana"/>
              <a:buAutoNum type="arabicPeriod"/>
            </a:pPr>
            <a:r>
              <a:rPr sz="1700" lang="en"/>
              <a:t>Consultation for solutions and enhancements for two existing </a:t>
            </a:r>
            <a:br>
              <a:rPr sz="1700" lang="en"/>
            </a:br>
            <a:r>
              <a:rPr sz="1700" lang="en"/>
              <a:t>web applications and debugging a search engine.</a:t>
            </a:r>
          </a:p>
          <a:p>
            <a:pPr rtl="0" lvl="0">
              <a:spcBef>
                <a:spcPts val="0"/>
              </a:spcBef>
              <a:buNone/>
            </a:pPr>
            <a:r>
              <a:t/>
            </a:r>
            <a:endParaRPr sz="1700"/>
          </a:p>
          <a:p>
            <a:pPr rtl="0" lvl="1" indent="-336550" marL="914400">
              <a:lnSpc>
                <a:spcPct val="115000"/>
              </a:lnSpc>
              <a:spcBef>
                <a:spcPts val="0"/>
              </a:spcBef>
              <a:buClr>
                <a:schemeClr val="lt1"/>
              </a:buClr>
              <a:buSzPct val="100000"/>
              <a:buFont typeface="Verdana"/>
              <a:buAutoNum type="alphaLcPeriod"/>
            </a:pPr>
            <a:r>
              <a:rPr sz="1700" lang="en"/>
              <a:t>Must demonstrate all three Web Applications, as follows:</a:t>
            </a:r>
          </a:p>
          <a:p>
            <a:pPr rtl="0" lvl="0" indent="-336550" marL="1371600">
              <a:spcBef>
                <a:spcPts val="0"/>
              </a:spcBef>
              <a:buClr>
                <a:schemeClr val="lt1"/>
              </a:buClr>
              <a:buSzPct val="100000"/>
              <a:buFont typeface="Verdana"/>
              <a:buChar char="●"/>
            </a:pPr>
            <a:r>
              <a:rPr sz="1700" lang="en"/>
              <a:t>The Duel (Part 1‐‑3)</a:t>
            </a:r>
          </a:p>
          <a:p>
            <a:pPr rtl="0" lvl="0" indent="-336550" marL="1371600">
              <a:spcBef>
                <a:spcPts val="0"/>
              </a:spcBef>
              <a:buClr>
                <a:schemeClr val="lt1"/>
              </a:buClr>
              <a:buSzPct val="100000"/>
              <a:buFont typeface="Verdana"/>
              <a:buChar char="●"/>
            </a:pPr>
            <a:r>
              <a:rPr sz="1700" lang="en"/>
              <a:t>Buggy Search Engine (3 versions)</a:t>
            </a:r>
          </a:p>
          <a:p>
            <a:pPr rtl="0" lvl="0" indent="-336550" marL="1371600">
              <a:spcBef>
                <a:spcPts val="0"/>
              </a:spcBef>
              <a:buClr>
                <a:schemeClr val="lt1"/>
              </a:buClr>
              <a:buSzPct val="100000"/>
              <a:buFont typeface="Verdana"/>
              <a:buChar char="●"/>
            </a:pPr>
            <a:r>
              <a:rPr sz="1700" lang="en"/>
              <a:t>New Battleship application developed (4 weeks or less)</a:t>
            </a:r>
          </a:p>
          <a:p>
            <a:pPr>
              <a:spcBef>
                <a:spcPts val="0"/>
              </a:spcBef>
              <a:buNone/>
            </a:pPr>
            <a:r>
              <a:t/>
            </a:r>
            <a:endParaRPr sz="1700"/>
          </a:p>
        </p:txBody>
      </p:sp>
      <p:sp>
        <p:nvSpPr>
          <p:cNvPr id="99" name="Shape 99"/>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t>Who is PWA1?</a:t>
            </a:r>
          </a:p>
        </p:txBody>
      </p:sp>
      <p:sp>
        <p:nvSpPr>
          <p:cNvPr id="105" name="Shape 105"/>
          <p:cNvSpPr txBox="1"/>
          <p:nvPr>
            <p:ph idx="1" type="body"/>
          </p:nvPr>
        </p:nvSpPr>
        <p:spPr>
          <a:xfrm>
            <a:off y="1801550" x="457200"/>
            <a:ext cy="2819400" cx="8229600"/>
          </a:xfrm>
          <a:prstGeom prst="rect">
            <a:avLst/>
          </a:prstGeom>
        </p:spPr>
        <p:txBody>
          <a:bodyPr bIns="91425" rIns="91425" lIns="91425" tIns="91425" anchor="t" anchorCtr="0">
            <a:noAutofit/>
          </a:bodyPr>
          <a:lstStyle/>
          <a:p>
            <a:pPr rtl="0">
              <a:spcBef>
                <a:spcPts val="0"/>
              </a:spcBef>
              <a:buNone/>
            </a:pPr>
            <a:r>
              <a:rPr sz="1700" lang="en"/>
              <a:t>PWA-International</a:t>
            </a:r>
          </a:p>
          <a:p>
            <a:pPr rtl="0" lvl="0" indent="-336550" marL="457200">
              <a:spcBef>
                <a:spcPts val="0"/>
              </a:spcBef>
              <a:buClr>
                <a:schemeClr val="lt1"/>
              </a:buClr>
              <a:buSzPct val="100000"/>
              <a:buFont typeface="Verdana"/>
              <a:buChar char="-"/>
            </a:pPr>
            <a:r>
              <a:rPr sz="1700" lang="en"/>
              <a:t>Technology/gaming company</a:t>
            </a:r>
          </a:p>
          <a:p>
            <a:pPr rtl="0" lvl="0" indent="-336550" marL="457200">
              <a:spcBef>
                <a:spcPts val="0"/>
              </a:spcBef>
              <a:buClr>
                <a:schemeClr val="lt1"/>
              </a:buClr>
              <a:buSzPct val="100000"/>
              <a:buFont typeface="Verdana"/>
              <a:buChar char="-"/>
            </a:pPr>
            <a:r>
              <a:rPr sz="1700" lang="en"/>
              <a:t>Target audience: Primary teens, Secondary tweens (primarily male) Mom’s have the final say.</a:t>
            </a:r>
          </a:p>
          <a:p>
            <a:pPr rtl="0" lvl="0" indent="-336550" marL="457200">
              <a:spcBef>
                <a:spcPts val="0"/>
              </a:spcBef>
              <a:buClr>
                <a:schemeClr val="lt1"/>
              </a:buClr>
              <a:buSzPct val="100000"/>
              <a:buFont typeface="Verdana"/>
              <a:buChar char="-"/>
            </a:pPr>
            <a:r>
              <a:rPr sz="1700" lang="en"/>
              <a:t>Competitors:</a:t>
            </a:r>
          </a:p>
          <a:p>
            <a:pPr rtl="0">
              <a:spcBef>
                <a:spcPts val="0"/>
              </a:spcBef>
              <a:buNone/>
            </a:pPr>
            <a:r>
              <a:rPr sz="1700" lang="en"/>
              <a:t>EA</a:t>
            </a:r>
          </a:p>
          <a:p>
            <a:pPr rtl="0">
              <a:spcBef>
                <a:spcPts val="0"/>
              </a:spcBef>
              <a:buNone/>
            </a:pPr>
            <a:r>
              <a:rPr sz="1700" lang="en"/>
              <a:t>Sony</a:t>
            </a:r>
          </a:p>
          <a:p>
            <a:pPr rtl="0">
              <a:spcBef>
                <a:spcPts val="0"/>
              </a:spcBef>
              <a:buNone/>
            </a:pPr>
            <a:r>
              <a:rPr sz="1700" lang="en"/>
              <a:t>Microsoft</a:t>
            </a:r>
          </a:p>
          <a:p>
            <a:pPr rtl="0" lvl="0">
              <a:spcBef>
                <a:spcPts val="0"/>
              </a:spcBef>
              <a:buNone/>
            </a:pPr>
            <a:r>
              <a:rPr sz="1700" lang="en"/>
              <a:t>Naughty Dog</a:t>
            </a:r>
          </a:p>
        </p:txBody>
      </p:sp>
      <p:sp>
        <p:nvSpPr>
          <p:cNvPr id="106" name="Shape 106"/>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