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6" r:id="rId8"/>
    <p:sldId id="263" r:id="rId9"/>
    <p:sldId id="264" r:id="rId10"/>
    <p:sldId id="265" r:id="rId11"/>
    <p:sldId id="272" r:id="rId12"/>
    <p:sldId id="271" r:id="rId13"/>
    <p:sldId id="267" r:id="rId14"/>
    <p:sldId id="274" r:id="rId15"/>
    <p:sldId id="273" r:id="rId16"/>
    <p:sldId id="270" r:id="rId17"/>
    <p:sldId id="268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06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3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74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0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6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01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4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3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60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4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7EB1-44E4-4C62-BFCC-A33372BE341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E04C-8124-473D-9B88-EE298F9A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1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5551"/>
            <a:ext cx="121920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74700" algn="ctr">
              <a:lnSpc>
                <a:spcPct val="9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ОБЩЕГО И ПРОФЕССИОНАЛЬНОГО </a:t>
            </a:r>
          </a:p>
          <a:p>
            <a:pPr indent="774700" algn="ctr">
              <a:lnSpc>
                <a:spcPct val="9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 РОСТОВСКОЙ ОБЛАСТИ</a:t>
            </a:r>
          </a:p>
          <a:p>
            <a:pPr indent="774700" algn="ctr">
              <a:lnSpc>
                <a:spcPct val="9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</a:p>
          <a:p>
            <a:pPr indent="774700" algn="ctr">
              <a:lnSpc>
                <a:spcPct val="9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 РОСТОВСКОЙ ОБЛАСТИ</a:t>
            </a:r>
          </a:p>
          <a:p>
            <a:pPr indent="774700" algn="ctr">
              <a:lnSpc>
                <a:spcPct val="9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«РОСТОВСКИЙ-НА-ДОНУ КОЛЛЕДЖ РАДИОЭЛЕКТРОНИКИ, </a:t>
            </a:r>
          </a:p>
          <a:p>
            <a:pPr indent="774700" algn="ctr">
              <a:lnSpc>
                <a:spcPct val="9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 И ПРОМЫШЛЕННЫХ ТЕХНОЛОГИЙ»</a:t>
            </a:r>
          </a:p>
          <a:p>
            <a:pPr indent="774700" algn="ctr">
              <a:lnSpc>
                <a:spcPct val="9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(ГБПОУ РО «РКРИПТ»)</a:t>
            </a:r>
          </a:p>
          <a:p>
            <a:pPr indent="774700" algn="ctr">
              <a:lnSpc>
                <a:spcPct val="90000"/>
              </a:lnSpc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76300" y="2400300"/>
            <a:ext cx="10477500" cy="433070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Дипломный </a:t>
            </a:r>
            <a:r>
              <a:rPr lang="ru-RU" sz="2800" b="1" dirty="0"/>
              <a:t>проект </a:t>
            </a:r>
          </a:p>
          <a:p>
            <a:pPr algn="ctr"/>
            <a:r>
              <a:rPr lang="ru-RU" sz="2800" b="1" dirty="0"/>
              <a:t>ТЕМА: </a:t>
            </a:r>
            <a:r>
              <a:rPr lang="ru-RU" sz="2800" b="1" dirty="0" smtClean="0"/>
              <a:t>«Разработка электронного учебного пособия по дисциплине «Физика»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pPr algn="r"/>
            <a:r>
              <a:rPr lang="ru-RU" b="1" dirty="0"/>
              <a:t>Разработал</a:t>
            </a:r>
            <a:r>
              <a:rPr lang="ru-RU" b="1" dirty="0" smtClean="0"/>
              <a:t>: Кочубей Л.В.</a:t>
            </a:r>
            <a:endParaRPr lang="ru-RU" b="1" dirty="0"/>
          </a:p>
          <a:p>
            <a:pPr algn="r"/>
            <a:r>
              <a:rPr lang="ru-RU" b="1" dirty="0"/>
              <a:t>студент группы ПО-42 </a:t>
            </a:r>
          </a:p>
          <a:p>
            <a:pPr algn="r"/>
            <a:r>
              <a:rPr lang="ru-RU" b="1" dirty="0"/>
              <a:t>Руководитель</a:t>
            </a:r>
            <a:r>
              <a:rPr lang="ru-RU" b="1" dirty="0" smtClean="0"/>
              <a:t>: Шевченко М.В. 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783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799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Результаты этапа </a:t>
            </a:r>
            <a:r>
              <a:rPr lang="ru-RU" sz="4000" dirty="0" smtClean="0"/>
              <a:t>разработки.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Среда </a:t>
            </a:r>
            <a:r>
              <a:rPr lang="ru-RU" sz="4000" dirty="0"/>
              <a:t>разработки и язык программирования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46333" y="1605796"/>
            <a:ext cx="11183090" cy="4820403"/>
          </a:xfrm>
        </p:spPr>
        <p:txBody>
          <a:bodyPr/>
          <a:lstStyle/>
          <a:p>
            <a:pPr marL="0" indent="449263">
              <a:buNone/>
            </a:pPr>
            <a:r>
              <a:rPr lang="ru-RU" dirty="0" smtClean="0"/>
              <a:t>Выбранная среда разработки – </a:t>
            </a:r>
            <a:r>
              <a:rPr lang="en-US" dirty="0" smtClean="0"/>
              <a:t>Microsoft Visual Studio 2022</a:t>
            </a:r>
            <a:r>
              <a:rPr lang="ru-RU" dirty="0" smtClean="0"/>
              <a:t>.</a:t>
            </a:r>
          </a:p>
          <a:p>
            <a:pPr marL="0" indent="449263">
              <a:buNone/>
            </a:pPr>
            <a:r>
              <a:rPr lang="ru-RU" dirty="0" smtClean="0"/>
              <a:t>Язык программирования – </a:t>
            </a:r>
            <a:r>
              <a:rPr lang="en-US" dirty="0" smtClean="0"/>
              <a:t>C#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81" y="3083070"/>
            <a:ext cx="2416042" cy="25965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2" y="3003096"/>
            <a:ext cx="4762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558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80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Система управления базой данных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06632" y="1821697"/>
            <a:ext cx="11542467" cy="4351338"/>
          </a:xfrm>
        </p:spPr>
        <p:txBody>
          <a:bodyPr/>
          <a:lstStyle/>
          <a:p>
            <a:pPr marL="0" indent="449263">
              <a:buNone/>
            </a:pPr>
            <a:r>
              <a:rPr lang="ru-RU" dirty="0" smtClean="0"/>
              <a:t>Выбранная СУБД – </a:t>
            </a:r>
            <a:r>
              <a:rPr lang="en-US" dirty="0" smtClean="0"/>
              <a:t>Microsoft SQL Server Management Studio 2022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70" y="198181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932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799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Используемые  библиотеки и методы разработки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57433" y="1803399"/>
            <a:ext cx="6774888" cy="4666745"/>
          </a:xfrm>
        </p:spPr>
        <p:txBody>
          <a:bodyPr/>
          <a:lstStyle/>
          <a:p>
            <a:pPr marL="0" indent="449263">
              <a:buNone/>
            </a:pPr>
            <a:r>
              <a:rPr lang="ru-RU" dirty="0"/>
              <a:t>Метод разработки – Компонентно-ориентированное программирование (КОП</a:t>
            </a:r>
            <a:r>
              <a:rPr lang="ru-RU" dirty="0" smtClean="0"/>
              <a:t>).</a:t>
            </a:r>
            <a:endParaRPr lang="en-US" dirty="0"/>
          </a:p>
          <a:p>
            <a:pPr marL="0" indent="449263">
              <a:buNone/>
            </a:pPr>
            <a:r>
              <a:rPr lang="ru-RU" dirty="0" smtClean="0"/>
              <a:t>Пользовательский интерфейс представлен </a:t>
            </a:r>
            <a:r>
              <a:rPr lang="en-US" dirty="0" smtClean="0"/>
              <a:t>Windows Presentation Foundation (WPF).</a:t>
            </a:r>
          </a:p>
          <a:p>
            <a:pPr marL="0" indent="449263">
              <a:buNone/>
            </a:pPr>
            <a:r>
              <a:rPr lang="ru-RU" dirty="0" smtClean="0"/>
              <a:t>При разработке использовались </a:t>
            </a:r>
            <a:r>
              <a:rPr lang="ru-RU" dirty="0" smtClean="0"/>
              <a:t>расширения:</a:t>
            </a:r>
          </a:p>
          <a:p>
            <a:r>
              <a:rPr lang="en-US" dirty="0" err="1" smtClean="0"/>
              <a:t>EntityFramework</a:t>
            </a:r>
            <a:r>
              <a:rPr lang="en-US" dirty="0" smtClean="0"/>
              <a:t> </a:t>
            </a:r>
            <a:r>
              <a:rPr lang="en-US" dirty="0" smtClean="0"/>
              <a:t>(EF</a:t>
            </a:r>
            <a:r>
              <a:rPr lang="en-US" dirty="0" smtClean="0"/>
              <a:t>)</a:t>
            </a:r>
            <a:r>
              <a:rPr lang="ru-RU" dirty="0" smtClean="0"/>
              <a:t> – для работы с БД</a:t>
            </a:r>
            <a:r>
              <a:rPr lang="ru-RU" dirty="0" smtClean="0"/>
              <a:t>;</a:t>
            </a:r>
          </a:p>
          <a:p>
            <a:r>
              <a:rPr lang="en-US" dirty="0" err="1" smtClean="0"/>
              <a:t>Office.Interop.Excel</a:t>
            </a:r>
            <a:r>
              <a:rPr lang="ru-RU" dirty="0"/>
              <a:t> </a:t>
            </a:r>
            <a:r>
              <a:rPr lang="ru-RU" dirty="0" smtClean="0"/>
              <a:t>– для работы с </a:t>
            </a:r>
            <a:r>
              <a:rPr lang="en-US" dirty="0" smtClean="0"/>
              <a:t>Excel</a:t>
            </a:r>
            <a:r>
              <a:rPr lang="ru-RU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59" y="1125125"/>
            <a:ext cx="5187141" cy="36218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4507186"/>
            <a:ext cx="4239490" cy="218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813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473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Методы тестирование программного продукта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5124" y="1770332"/>
            <a:ext cx="11093569" cy="264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/>
            <a:r>
              <a:rPr lang="ru-RU" sz="2800" dirty="0" smtClean="0"/>
              <a:t>Использовались следующие виды тестирования:</a:t>
            </a:r>
          </a:p>
          <a:p>
            <a:pPr marL="71596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модульное тестирование</a:t>
            </a:r>
            <a:r>
              <a:rPr lang="en-US" sz="2800" dirty="0" smtClean="0"/>
              <a:t>;</a:t>
            </a:r>
          </a:p>
          <a:p>
            <a:pPr marL="71596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интеграционное тестирование</a:t>
            </a:r>
            <a:r>
              <a:rPr lang="ru-RU" sz="2800" dirty="0" smtClean="0"/>
              <a:t>;</a:t>
            </a:r>
            <a:endParaRPr lang="ru-RU" sz="2800" dirty="0"/>
          </a:p>
          <a:p>
            <a:pPr marL="71596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системное тестирование;</a:t>
            </a:r>
          </a:p>
          <a:p>
            <a:pPr marL="71596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 err="1" smtClean="0"/>
              <a:t>валидационное</a:t>
            </a:r>
            <a:r>
              <a:rPr lang="ru-RU" sz="2800" dirty="0" smtClean="0"/>
              <a:t> </a:t>
            </a:r>
            <a:r>
              <a:rPr lang="ru-RU" sz="2800" dirty="0"/>
              <a:t>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25890599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09622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Методы защиты данных </a:t>
            </a:r>
            <a:r>
              <a:rPr lang="ru-RU" sz="4000" dirty="0" smtClean="0"/>
              <a:t>и </a:t>
            </a:r>
            <a:r>
              <a:rPr lang="ru-RU" sz="4000" dirty="0"/>
              <a:t>программного продукта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959" y="1613886"/>
            <a:ext cx="4813062" cy="422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Данные пользователей защищены аутентификацией и авторизацией;</a:t>
            </a:r>
          </a:p>
          <a:p>
            <a:pPr marL="71596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Данные БД защищены средствами СУБД;</a:t>
            </a:r>
          </a:p>
          <a:p>
            <a:pPr marL="71596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Защита программного продукта производится авторским правом разработчика.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7466"/>
          <a:stretch/>
        </p:blipFill>
        <p:spPr bwMode="auto">
          <a:xfrm>
            <a:off x="5322020" y="1613886"/>
            <a:ext cx="6285780" cy="41926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557997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Демонстрация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349984422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3510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Экономическая часть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373563"/>
          </a:xfrm>
        </p:spPr>
        <p:txBody>
          <a:bodyPr/>
          <a:lstStyle/>
          <a:p>
            <a:pPr marL="0" indent="449263">
              <a:buNone/>
            </a:pPr>
            <a:r>
              <a:rPr lang="ru-RU" dirty="0" smtClean="0"/>
              <a:t>С помощью </a:t>
            </a:r>
            <a:r>
              <a:rPr lang="ru-RU" dirty="0"/>
              <a:t>средств разработки, предоставленных колледжем, </a:t>
            </a:r>
            <a:r>
              <a:rPr lang="ru-RU" dirty="0" smtClean="0"/>
              <a:t>затраты </a:t>
            </a:r>
            <a:r>
              <a:rPr lang="ru-RU" dirty="0"/>
              <a:t>на разработку снизились более чем на 50</a:t>
            </a:r>
            <a:r>
              <a:rPr lang="ru-RU" dirty="0" smtClean="0"/>
              <a:t>%.</a:t>
            </a:r>
            <a:endParaRPr lang="en-US" dirty="0" smtClean="0"/>
          </a:p>
          <a:p>
            <a:pPr marL="0" indent="449263">
              <a:buNone/>
            </a:pPr>
            <a:endParaRPr lang="ru-RU" dirty="0" smtClean="0"/>
          </a:p>
          <a:p>
            <a:pPr marL="0" indent="449263" algn="ctr">
              <a:buNone/>
            </a:pPr>
            <a:r>
              <a:rPr lang="ru-RU" dirty="0"/>
              <a:t>∆С = 15000 – 7705,29  = 7294,71 руб</a:t>
            </a:r>
            <a:r>
              <a:rPr lang="ru-RU" dirty="0" smtClean="0"/>
              <a:t>.</a:t>
            </a:r>
            <a:endParaRPr lang="ru-RU" dirty="0"/>
          </a:p>
          <a:p>
            <a:pPr marL="0" indent="449263">
              <a:buNone/>
            </a:pPr>
            <a:endParaRPr lang="en-US" dirty="0" smtClean="0"/>
          </a:p>
          <a:p>
            <a:pPr marL="0" indent="449263">
              <a:buNone/>
            </a:pPr>
            <a:r>
              <a:rPr lang="ru-RU" dirty="0" smtClean="0"/>
              <a:t>Разработка на </a:t>
            </a:r>
            <a:r>
              <a:rPr lang="ru-RU" dirty="0"/>
              <a:t>базе программного обеспечения колледжа позволила во много раз окупить общие затраты на создание данного программного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65878934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80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Выводы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373563"/>
          </a:xfrm>
        </p:spPr>
        <p:txBody>
          <a:bodyPr>
            <a:normAutofit fontScale="77500" lnSpcReduction="20000"/>
          </a:bodyPr>
          <a:lstStyle/>
          <a:p>
            <a:pPr marL="0" indent="449263">
              <a:buNone/>
            </a:pPr>
            <a:r>
              <a:rPr lang="ru-RU" dirty="0"/>
              <a:t>В результате выполнения выпускной квалификационной работы (ВКР) был разработан проект, позволяющий:</a:t>
            </a:r>
          </a:p>
          <a:p>
            <a:pPr marL="715963" lvl="0" indent="-266700">
              <a:lnSpc>
                <a:spcPct val="110000"/>
              </a:lnSpc>
            </a:pPr>
            <a:r>
              <a:rPr lang="ru-RU" sz="3000" dirty="0"/>
              <a:t>производить авторизацию преподавателей и студентов;</a:t>
            </a:r>
          </a:p>
          <a:p>
            <a:pPr marL="715963" lvl="0" indent="-266700">
              <a:lnSpc>
                <a:spcPct val="110000"/>
              </a:lnSpc>
            </a:pPr>
            <a:r>
              <a:rPr lang="ru-RU" sz="3000" dirty="0"/>
              <a:t>редактировать учебные материалы, то есть учебники и лабораторные работы и хранить их в базе данных;</a:t>
            </a:r>
          </a:p>
          <a:p>
            <a:pPr marL="715963" lvl="0" indent="-266700">
              <a:lnSpc>
                <a:spcPct val="110000"/>
              </a:lnSpc>
            </a:pPr>
            <a:r>
              <a:rPr lang="ru-RU" sz="3000" dirty="0"/>
              <a:t>хранить и редактировать отчёты студенческих работ;</a:t>
            </a:r>
          </a:p>
          <a:p>
            <a:pPr marL="715963" lvl="0" indent="-266700">
              <a:lnSpc>
                <a:spcPct val="110000"/>
              </a:lnSpc>
            </a:pPr>
            <a:r>
              <a:rPr lang="ru-RU" sz="3000" dirty="0"/>
              <a:t>выставлять оценки для студенческих работ и создать на основе выставленных оценок ведомость;</a:t>
            </a:r>
          </a:p>
          <a:p>
            <a:pPr marL="715963" lvl="0" indent="-266700">
              <a:lnSpc>
                <a:spcPct val="110000"/>
              </a:lnSpc>
            </a:pPr>
            <a:r>
              <a:rPr lang="ru-RU" sz="3000" dirty="0"/>
              <a:t>выполнять поиск учебных материалов и отчётов студентов в базе данных;</a:t>
            </a:r>
          </a:p>
          <a:p>
            <a:pPr marL="715963" lvl="0" indent="-266700">
              <a:lnSpc>
                <a:spcPct val="110000"/>
              </a:lnSpc>
            </a:pPr>
            <a:r>
              <a:rPr lang="ru-RU" sz="3000" dirty="0"/>
              <a:t>выполнять фильтрацию учебных материалов и отчётов студентов в базе данных.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32611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pPr algn="ctr"/>
            <a:r>
              <a:rPr lang="ru-RU" b="1" dirty="0"/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2117860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553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Цель разработки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014" y="1817638"/>
            <a:ext cx="11613972" cy="3450613"/>
          </a:xfrm>
        </p:spPr>
        <p:txBody>
          <a:bodyPr>
            <a:normAutofit/>
          </a:bodyPr>
          <a:lstStyle/>
          <a:p>
            <a:pPr marL="0" indent="449263">
              <a:buNone/>
            </a:pPr>
            <a:r>
              <a:rPr lang="ru-RU" dirty="0"/>
              <a:t>Целью разработки программного продукта </a:t>
            </a:r>
            <a:r>
              <a:rPr lang="ru-RU" dirty="0" smtClean="0"/>
              <a:t>являются создание автоматизированной системы хранения </a:t>
            </a:r>
            <a:r>
              <a:rPr lang="ru-RU" dirty="0"/>
              <a:t>учебных материалов и </a:t>
            </a:r>
            <a:r>
              <a:rPr lang="ru-RU" dirty="0" smtClean="0"/>
              <a:t>учёта студенческих работ</a:t>
            </a:r>
            <a:r>
              <a:rPr lang="ru-RU" dirty="0"/>
              <a:t> </a:t>
            </a:r>
            <a:r>
              <a:rPr lang="ru-RU" dirty="0" smtClean="0"/>
              <a:t>в учебных заведениях для дисциплины «Физика»</a:t>
            </a:r>
            <a:r>
              <a:rPr lang="ru-RU" b="1" dirty="0" smtClean="0"/>
              <a:t> 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983931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80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881" y="1807230"/>
            <a:ext cx="11698813" cy="3450613"/>
          </a:xfrm>
        </p:spPr>
        <p:txBody>
          <a:bodyPr>
            <a:normAutofit/>
          </a:bodyPr>
          <a:lstStyle/>
          <a:p>
            <a:pPr marL="0" indent="449263">
              <a:buNone/>
            </a:pPr>
            <a:r>
              <a:rPr lang="ru-RU" dirty="0" smtClean="0"/>
              <a:t>В любом учебном заведении преподавателям для </a:t>
            </a:r>
            <a:r>
              <a:rPr lang="ru-RU" dirty="0"/>
              <a:t>увеличения эффективности работы и уменьшения затрат времени и сил на обучение студентов необходима </a:t>
            </a:r>
            <a:r>
              <a:rPr lang="ru-RU" dirty="0" smtClean="0"/>
              <a:t>автоматизированная система, позволяющая осуществлять хранение и поиск учебных материалов.</a:t>
            </a:r>
            <a:endParaRPr lang="ru-RU" dirty="0"/>
          </a:p>
          <a:p>
            <a:pPr marL="0" indent="449263">
              <a:buNone/>
            </a:pPr>
            <a:r>
              <a:rPr lang="ru-RU" dirty="0"/>
              <a:t>Помимо этого, </a:t>
            </a:r>
            <a:r>
              <a:rPr lang="ru-RU" dirty="0" smtClean="0"/>
              <a:t>студентом для эффективной траты времени необходима возможность создания электронных отчётов по выполненным работам и их быстрая сдача преподавателю.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73422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041579" cy="144780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Основные 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959" y="1257300"/>
            <a:ext cx="11862619" cy="5257800"/>
          </a:xfrm>
        </p:spPr>
        <p:txBody>
          <a:bodyPr>
            <a:noAutofit/>
          </a:bodyPr>
          <a:lstStyle/>
          <a:p>
            <a:pPr marL="0" indent="449263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Для разработки дипломного проекта необходимо решить следующие задачи:</a:t>
            </a:r>
            <a:endParaRPr lang="en-US" sz="2400" dirty="0"/>
          </a:p>
          <a:p>
            <a:pPr marL="715963" lvl="0" indent="-266700"/>
            <a:r>
              <a:rPr lang="ru-RU" sz="2400" dirty="0"/>
              <a:t>выбрать методы реализации электронного учебного пособия;</a:t>
            </a:r>
          </a:p>
          <a:p>
            <a:pPr marL="715963" lvl="0" indent="-266700"/>
            <a:r>
              <a:rPr lang="ru-RU" sz="2400" dirty="0"/>
              <a:t>выполнить анализ предметной области и разработать структуру базы данных;</a:t>
            </a:r>
          </a:p>
          <a:p>
            <a:pPr marL="715963" lvl="0" indent="-266700"/>
            <a:r>
              <a:rPr lang="ru-RU" sz="2400" dirty="0"/>
              <a:t>выполнить анализ необходимых элементов управления и разработать макет необходимых страниц;</a:t>
            </a:r>
          </a:p>
          <a:p>
            <a:pPr marL="715963" lvl="0" indent="-266700"/>
            <a:r>
              <a:rPr lang="ru-RU" sz="2400" dirty="0"/>
              <a:t>выполнить анализ функциональных требований программы;</a:t>
            </a:r>
          </a:p>
          <a:p>
            <a:pPr marL="715963" lvl="0" indent="-266700"/>
            <a:r>
              <a:rPr lang="ru-RU" sz="2400" dirty="0"/>
              <a:t>создать диаграммы на основе анализа требований;</a:t>
            </a:r>
          </a:p>
          <a:p>
            <a:pPr marL="715963" lvl="0" indent="-266700"/>
            <a:r>
              <a:rPr lang="ru-RU" sz="2400" dirty="0"/>
              <a:t>разработать техническое задание;</a:t>
            </a:r>
          </a:p>
          <a:p>
            <a:pPr marL="715963" lvl="0" indent="-266700"/>
            <a:r>
              <a:rPr lang="ru-RU" sz="2400" dirty="0"/>
              <a:t>реализовать программный продукт по заданным требованиям;</a:t>
            </a:r>
          </a:p>
          <a:p>
            <a:pPr marL="715963" lvl="0" indent="-266700"/>
            <a:r>
              <a:rPr lang="ru-RU" sz="2400" dirty="0"/>
              <a:t>выполнить отладку и тестирование приложения;</a:t>
            </a:r>
          </a:p>
          <a:p>
            <a:pPr marL="715963" lvl="0" indent="-266700"/>
            <a:r>
              <a:rPr lang="ru-RU" sz="2400" dirty="0"/>
              <a:t>реализовать защиту программного продукта;</a:t>
            </a:r>
          </a:p>
          <a:p>
            <a:pPr marL="715963" lvl="0" indent="-266700"/>
            <a:r>
              <a:rPr lang="ru-RU" sz="2400" dirty="0"/>
              <a:t>разработать программную документацию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26271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47799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Результаты этапа анализа предметной области и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533" y="1638661"/>
            <a:ext cx="11862619" cy="2674547"/>
          </a:xfrm>
        </p:spPr>
        <p:txBody>
          <a:bodyPr>
            <a:noAutofit/>
          </a:bodyPr>
          <a:lstStyle/>
          <a:p>
            <a:pPr marL="0" indent="449263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В результате этапа </a:t>
            </a:r>
            <a:r>
              <a:rPr lang="ru-RU" dirty="0" smtClean="0"/>
              <a:t>анализа предметной области </a:t>
            </a:r>
            <a:r>
              <a:rPr lang="ru-RU" dirty="0"/>
              <a:t>были </a:t>
            </a:r>
            <a:r>
              <a:rPr lang="ru-RU" dirty="0" smtClean="0"/>
              <a:t>разработаны:</a:t>
            </a:r>
          </a:p>
          <a:p>
            <a:pPr marL="715963" indent="-266700"/>
            <a:r>
              <a:rPr lang="ru-RU" dirty="0"/>
              <a:t>Диаграмма вариантов использования;</a:t>
            </a:r>
          </a:p>
          <a:p>
            <a:pPr marL="715963" indent="-266700"/>
            <a:r>
              <a:rPr lang="ru-RU" dirty="0"/>
              <a:t>Диаграмма взаимодействия.</a:t>
            </a:r>
          </a:p>
          <a:p>
            <a:pPr marL="0" indent="449263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В результате этапа проектирования разработаны:</a:t>
            </a:r>
          </a:p>
          <a:p>
            <a:pPr marL="715963" indent="-266700"/>
            <a:r>
              <a:rPr lang="en-US" dirty="0"/>
              <a:t>ER-</a:t>
            </a:r>
            <a:r>
              <a:rPr lang="ru-RU" dirty="0"/>
              <a:t>диаграмма;</a:t>
            </a:r>
            <a:endParaRPr lang="en-US" dirty="0"/>
          </a:p>
          <a:p>
            <a:pPr marL="715963" indent="-266700"/>
            <a:r>
              <a:rPr lang="ru-RU" dirty="0"/>
              <a:t>Схема пользовательского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299762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799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Диаграмма вариантов использования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03" y="1352179"/>
            <a:ext cx="7479794" cy="52063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422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4780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Диаграмма взаимодействия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64" y="1206261"/>
            <a:ext cx="6661069" cy="5343994"/>
          </a:xfrm>
          <a:prstGeom prst="rect">
            <a:avLst/>
          </a:prstGeom>
          <a:ln w="63500" cap="rnd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8135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4779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ER-</a:t>
            </a:r>
            <a:r>
              <a:rPr lang="ru-RU" sz="4000" dirty="0"/>
              <a:t>диаграмма базы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34" y="1267123"/>
            <a:ext cx="6743730" cy="5374257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3578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799"/>
          </a:xfrm>
        </p:spPr>
        <p:txBody>
          <a:bodyPr>
            <a:normAutofit/>
          </a:bodyPr>
          <a:lstStyle/>
          <a:p>
            <a:pPr lvl="0" algn="ctr"/>
            <a:r>
              <a:rPr lang="ru-RU" sz="4000" cap="none" dirty="0">
                <a:cs typeface="Arial" pitchFamily="34" charset="0"/>
              </a:rPr>
              <a:t>Схема пользовательского </a:t>
            </a:r>
            <a:r>
              <a:rPr lang="ru-RU" sz="4000" cap="none" dirty="0" smtClean="0">
                <a:cs typeface="Arial" pitchFamily="34" charset="0"/>
              </a:rPr>
              <a:t>интерфейса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69" y="1447799"/>
            <a:ext cx="6580461" cy="483156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94337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522</Words>
  <Application>Microsoft Office PowerPoint</Application>
  <PresentationFormat>Широкоэкранный</PresentationFormat>
  <Paragraphs>80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разработки</vt:lpstr>
      <vt:lpstr>Актуальность</vt:lpstr>
      <vt:lpstr>Основные задачи проекта</vt:lpstr>
      <vt:lpstr>Результаты этапа анализа предметной области и проектирования</vt:lpstr>
      <vt:lpstr>Диаграмма вариантов использования</vt:lpstr>
      <vt:lpstr>Диаграмма взаимодействия</vt:lpstr>
      <vt:lpstr>ER-диаграмма базы данных</vt:lpstr>
      <vt:lpstr>Схема пользовательского интерфейса</vt:lpstr>
      <vt:lpstr>Результаты этапа разработки. Среда разработки и язык программирования</vt:lpstr>
      <vt:lpstr>Система управления базой данных</vt:lpstr>
      <vt:lpstr>Используемые  библиотеки и методы разработки</vt:lpstr>
      <vt:lpstr>Методы тестирование программного продукта</vt:lpstr>
      <vt:lpstr>Методы защиты данных и программного продукта</vt:lpstr>
      <vt:lpstr>Демонстрация программного продукта</vt:lpstr>
      <vt:lpstr>Экономическая часть</vt:lpstr>
      <vt:lpstr>Выводы</vt:lpstr>
      <vt:lpstr>Благодарю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Варессо</cp:lastModifiedBy>
  <cp:revision>17</cp:revision>
  <dcterms:created xsi:type="dcterms:W3CDTF">2020-05-21T15:31:11Z</dcterms:created>
  <dcterms:modified xsi:type="dcterms:W3CDTF">2023-06-16T09:12:00Z</dcterms:modified>
</cp:coreProperties>
</file>