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5"/>
  </p:notesMasterIdLst>
  <p:sldIdLst>
    <p:sldId id="256" r:id="rId5"/>
    <p:sldId id="295" r:id="rId6"/>
    <p:sldId id="302" r:id="rId7"/>
    <p:sldId id="306" r:id="rId8"/>
    <p:sldId id="303" r:id="rId9"/>
    <p:sldId id="307" r:id="rId10"/>
    <p:sldId id="309" r:id="rId11"/>
    <p:sldId id="310" r:id="rId12"/>
    <p:sldId id="304" r:id="rId13"/>
    <p:sldId id="315" r:id="rId14"/>
    <p:sldId id="316" r:id="rId15"/>
    <p:sldId id="317" r:id="rId16"/>
    <p:sldId id="319" r:id="rId17"/>
    <p:sldId id="320" r:id="rId18"/>
    <p:sldId id="318" r:id="rId19"/>
    <p:sldId id="305" r:id="rId20"/>
    <p:sldId id="324" r:id="rId21"/>
    <p:sldId id="325" r:id="rId22"/>
    <p:sldId id="326" r:id="rId23"/>
    <p:sldId id="327" r:id="rId24"/>
    <p:sldId id="328" r:id="rId25"/>
    <p:sldId id="308" r:id="rId26"/>
    <p:sldId id="323" r:id="rId27"/>
    <p:sldId id="311" r:id="rId28"/>
    <p:sldId id="312" r:id="rId29"/>
    <p:sldId id="313" r:id="rId30"/>
    <p:sldId id="331" r:id="rId31"/>
    <p:sldId id="329" r:id="rId32"/>
    <p:sldId id="330" r:id="rId33"/>
    <p:sldId id="29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Fira Sans" panose="020B0503050000020004" pitchFamily="34" charset="0"/>
      <p:regular r:id="rId40"/>
      <p:bold r:id="rId41"/>
      <p:italic r:id="rId42"/>
      <p:boldItalic r:id="rId43"/>
    </p:embeddedFont>
    <p:embeddedFont>
      <p:font typeface="Fira Sans Medium" panose="020B0603050000020004" pitchFamily="34" charset="0"/>
      <p:regular r:id="rId44"/>
      <p:bold r:id="rId45"/>
      <p:italic r:id="rId46"/>
      <p:boldItalic r:id="rId47"/>
    </p:embeddedFont>
    <p:embeddedFont>
      <p:font typeface="Fira Sans SemiBold" panose="020B06030500000200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2" userDrawn="1">
          <p15:clr>
            <a:srgbClr val="EA4335"/>
          </p15:clr>
        </p15:guide>
        <p15:guide id="2" pos="2832" userDrawn="1">
          <p15:clr>
            <a:srgbClr val="EA4335"/>
          </p15:clr>
        </p15:guide>
        <p15:guide id="3" pos="5496" userDrawn="1">
          <p15:clr>
            <a:srgbClr val="EA4335"/>
          </p15:clr>
        </p15:guide>
        <p15:guide id="4" orient="horz" pos="2964" userDrawn="1">
          <p15:clr>
            <a:srgbClr val="EA4335"/>
          </p15:clr>
        </p15:guide>
        <p15:guide id="5" orient="horz" pos="150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5A2D8-D859-2653-2DF4-2A7C154D3A1F}" v="1331" dt="2023-07-08T15:43:10.200"/>
    <p1510:client id="{306CDD38-F381-55F9-BEF6-C100466F9B1E}" v="123" dt="2023-07-07T13:58:52.088"/>
    <p1510:client id="{547CE486-A5C2-4AB4-8FC5-FA6B9B680841}" v="36" dt="2023-06-29T13:15:18.539"/>
    <p1510:client id="{6C49853C-3423-FDDE-E0AC-9ED49E5861F5}" v="89" dt="2023-06-28T16:06:17.991"/>
    <p1510:client id="{ACE0B24D-BB7F-5DC1-F5A9-3F699DDEDE6F}" v="65" dt="2023-07-07T06:27:34.882"/>
    <p1510:client id="{BA1AA8D6-0AF1-66FD-41C5-EC74FD40A71F}" v="2476" dt="2023-06-28T15:44:17.963"/>
    <p1510:client id="{C926D422-EBF8-400F-8420-74A5356C825C}" v="269" dt="2023-07-08T12:29:35.486"/>
    <p1510:client id="{CE84AAE4-C4FC-2DBC-2F8E-8DA6267D9CAE}" v="6" dt="2023-07-08T15:02:5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42" y="77"/>
      </p:cViewPr>
      <p:guideLst>
        <p:guide orient="horz" pos="252"/>
        <p:guide pos="2832"/>
        <p:guide pos="5496"/>
        <p:guide orient="horz" pos="2964"/>
        <p:guide orient="horz" pos="15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0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99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15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849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418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186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435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8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77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62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12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98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3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76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71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78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18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4" name="Google Shape;164;p13"/>
          <p:cNvSpPr txBox="1"/>
          <p:nvPr/>
        </p:nvSpPr>
        <p:spPr>
          <a:xfrm>
            <a:off x="1420877" y="143804"/>
            <a:ext cx="7265923" cy="8368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4400">
                <a:solidFill>
                  <a:schemeClr val="tx1"/>
                </a:solidFill>
                <a:highlight>
                  <a:srgbClr val="FFFFFF"/>
                </a:highlight>
                <a:latin typeface="Fira Sans SemiBold"/>
                <a:ea typeface="Fira Sans SemiBold"/>
                <a:cs typeface="Fira Sans SemiBold"/>
                <a:sym typeface="Fira Sans SemiBold"/>
              </a:rPr>
              <a:t>Tính toán đa phương tiện</a:t>
            </a:r>
            <a:endParaRPr sz="4400">
              <a:solidFill>
                <a:schemeClr val="tx1"/>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368425" y="3628694"/>
            <a:ext cx="4312115" cy="13710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Fira Sans"/>
                <a:ea typeface="Fira Sans"/>
                <a:cs typeface="Fira Sans"/>
                <a:sym typeface="Fira Sans"/>
              </a:rPr>
              <a:t>Nhóm X :</a:t>
            </a:r>
          </a:p>
          <a:p>
            <a:pPr marL="0" lvl="0" indent="0" algn="l" rtl="0">
              <a:spcBef>
                <a:spcPts val="0"/>
              </a:spcBef>
              <a:spcAft>
                <a:spcPts val="0"/>
              </a:spcAft>
              <a:buNone/>
            </a:pPr>
            <a:r>
              <a:rPr lang="en-US" sz="2000">
                <a:latin typeface="Fira Sans"/>
                <a:ea typeface="Fira Sans"/>
                <a:cs typeface="Fira Sans"/>
                <a:sym typeface="Fira Sans"/>
              </a:rPr>
              <a:t>Hoàng Đình Hữu – 20521384 </a:t>
            </a:r>
          </a:p>
          <a:p>
            <a:pPr marL="0" lvl="0" indent="0" algn="l" rtl="0">
              <a:spcBef>
                <a:spcPts val="0"/>
              </a:spcBef>
              <a:spcAft>
                <a:spcPts val="0"/>
              </a:spcAft>
              <a:buNone/>
            </a:pPr>
            <a:r>
              <a:rPr lang="en-US" sz="2000">
                <a:latin typeface="Fira Sans"/>
                <a:ea typeface="Fira Sans"/>
                <a:cs typeface="Fira Sans"/>
                <a:sym typeface="Fira Sans"/>
              </a:rPr>
              <a:t>Lê Văn Khoa – 20521467</a:t>
            </a:r>
          </a:p>
          <a:p>
            <a:pPr marL="0" lvl="0" indent="0" algn="l" rtl="0">
              <a:spcBef>
                <a:spcPts val="0"/>
              </a:spcBef>
              <a:spcAft>
                <a:spcPts val="0"/>
              </a:spcAft>
              <a:buNone/>
            </a:pPr>
            <a:r>
              <a:rPr lang="en-US" sz="2000">
                <a:latin typeface="Fira Sans"/>
                <a:ea typeface="Fira Sans"/>
                <a:cs typeface="Fira Sans"/>
                <a:sym typeface="Fira Sans"/>
              </a:rPr>
              <a:t>Nguyễn Nguyên Khôi - 21521009</a:t>
            </a:r>
          </a:p>
        </p:txBody>
      </p:sp>
      <p:grpSp>
        <p:nvGrpSpPr>
          <p:cNvPr id="3" name="Google Shape;2535;p29">
            <a:extLst>
              <a:ext uri="{FF2B5EF4-FFF2-40B4-BE49-F238E27FC236}">
                <a16:creationId xmlns:a16="http://schemas.microsoft.com/office/drawing/2014/main" id="{381D4C84-B706-19F6-94B9-DAED6CF9F33C}"/>
              </a:ext>
            </a:extLst>
          </p:cNvPr>
          <p:cNvGrpSpPr/>
          <p:nvPr/>
        </p:nvGrpSpPr>
        <p:grpSpPr>
          <a:xfrm>
            <a:off x="6360167" y="1631407"/>
            <a:ext cx="2112291" cy="3228610"/>
            <a:chOff x="680166" y="937073"/>
            <a:chExt cx="2112291" cy="3228610"/>
          </a:xfrm>
        </p:grpSpPr>
        <p:sp>
          <p:nvSpPr>
            <p:cNvPr id="4" name="Google Shape;2536;p29">
              <a:extLst>
                <a:ext uri="{FF2B5EF4-FFF2-40B4-BE49-F238E27FC236}">
                  <a16:creationId xmlns:a16="http://schemas.microsoft.com/office/drawing/2014/main" id="{B70219D3-A9CD-94A6-EFB6-6041CE1D345A}"/>
                </a:ext>
              </a:extLst>
            </p:cNvPr>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7;p29">
              <a:extLst>
                <a:ext uri="{FF2B5EF4-FFF2-40B4-BE49-F238E27FC236}">
                  <a16:creationId xmlns:a16="http://schemas.microsoft.com/office/drawing/2014/main" id="{70155682-F2CE-71D1-1FEB-BBEB6E91334D}"/>
                </a:ext>
              </a:extLst>
            </p:cNvPr>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8;p29">
              <a:extLst>
                <a:ext uri="{FF2B5EF4-FFF2-40B4-BE49-F238E27FC236}">
                  <a16:creationId xmlns:a16="http://schemas.microsoft.com/office/drawing/2014/main" id="{C374727A-361A-3973-43BD-34D59FF6C732}"/>
                </a:ext>
              </a:extLst>
            </p:cNvPr>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39;p29">
              <a:extLst>
                <a:ext uri="{FF2B5EF4-FFF2-40B4-BE49-F238E27FC236}">
                  <a16:creationId xmlns:a16="http://schemas.microsoft.com/office/drawing/2014/main" id="{2C438731-A196-550C-9DC1-8EA862466597}"/>
                </a:ext>
              </a:extLst>
            </p:cNvPr>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0;p29">
              <a:extLst>
                <a:ext uri="{FF2B5EF4-FFF2-40B4-BE49-F238E27FC236}">
                  <a16:creationId xmlns:a16="http://schemas.microsoft.com/office/drawing/2014/main" id="{0741FD7F-00D3-8173-9EC8-EC048409BDF2}"/>
                </a:ext>
              </a:extLst>
            </p:cNvPr>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1;p29">
              <a:extLst>
                <a:ext uri="{FF2B5EF4-FFF2-40B4-BE49-F238E27FC236}">
                  <a16:creationId xmlns:a16="http://schemas.microsoft.com/office/drawing/2014/main" id="{DDEB001F-51DE-B222-B689-7623BE9115EA}"/>
                </a:ext>
              </a:extLst>
            </p:cNvPr>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2;p29">
              <a:extLst>
                <a:ext uri="{FF2B5EF4-FFF2-40B4-BE49-F238E27FC236}">
                  <a16:creationId xmlns:a16="http://schemas.microsoft.com/office/drawing/2014/main" id="{D1C85CD6-36F5-FBBA-647E-41CA6CC273FF}"/>
                </a:ext>
              </a:extLst>
            </p:cNvPr>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3;p29">
              <a:extLst>
                <a:ext uri="{FF2B5EF4-FFF2-40B4-BE49-F238E27FC236}">
                  <a16:creationId xmlns:a16="http://schemas.microsoft.com/office/drawing/2014/main" id="{C5BF4FBC-95C0-2A9C-383C-AB06DD9C86AA}"/>
                </a:ext>
              </a:extLst>
            </p:cNvPr>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4;p29">
              <a:extLst>
                <a:ext uri="{FF2B5EF4-FFF2-40B4-BE49-F238E27FC236}">
                  <a16:creationId xmlns:a16="http://schemas.microsoft.com/office/drawing/2014/main" id="{5C2E23BA-E3BE-396F-F869-C1DDE2536F9C}"/>
                </a:ext>
              </a:extLst>
            </p:cNvPr>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5;p29">
              <a:extLst>
                <a:ext uri="{FF2B5EF4-FFF2-40B4-BE49-F238E27FC236}">
                  <a16:creationId xmlns:a16="http://schemas.microsoft.com/office/drawing/2014/main" id="{540ED1D8-3E12-6FA8-F597-942A2914108D}"/>
                </a:ext>
              </a:extLst>
            </p:cNvPr>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6;p29">
              <a:extLst>
                <a:ext uri="{FF2B5EF4-FFF2-40B4-BE49-F238E27FC236}">
                  <a16:creationId xmlns:a16="http://schemas.microsoft.com/office/drawing/2014/main" id="{D180FA82-D9DB-9B02-5220-4F8E54AA6D97}"/>
                </a:ext>
              </a:extLst>
            </p:cNvPr>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7;p29">
              <a:extLst>
                <a:ext uri="{FF2B5EF4-FFF2-40B4-BE49-F238E27FC236}">
                  <a16:creationId xmlns:a16="http://schemas.microsoft.com/office/drawing/2014/main" id="{F5EA2B92-1CEA-A8DC-2F21-2F480F85D182}"/>
                </a:ext>
              </a:extLst>
            </p:cNvPr>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8;p29">
              <a:extLst>
                <a:ext uri="{FF2B5EF4-FFF2-40B4-BE49-F238E27FC236}">
                  <a16:creationId xmlns:a16="http://schemas.microsoft.com/office/drawing/2014/main" id="{E7DB2DA4-8299-6040-7E47-5AF1FD8FBC5C}"/>
                </a:ext>
              </a:extLst>
            </p:cNvPr>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9;p29">
              <a:extLst>
                <a:ext uri="{FF2B5EF4-FFF2-40B4-BE49-F238E27FC236}">
                  <a16:creationId xmlns:a16="http://schemas.microsoft.com/office/drawing/2014/main" id="{06A59AD8-E705-D3D9-7547-9B146181F32B}"/>
                </a:ext>
              </a:extLst>
            </p:cNvPr>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0;p29">
              <a:extLst>
                <a:ext uri="{FF2B5EF4-FFF2-40B4-BE49-F238E27FC236}">
                  <a16:creationId xmlns:a16="http://schemas.microsoft.com/office/drawing/2014/main" id="{358F6A1C-4921-C74F-9E6B-557F7F242982}"/>
                </a:ext>
              </a:extLst>
            </p:cNvPr>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1;p29">
              <a:extLst>
                <a:ext uri="{FF2B5EF4-FFF2-40B4-BE49-F238E27FC236}">
                  <a16:creationId xmlns:a16="http://schemas.microsoft.com/office/drawing/2014/main" id="{1D54788C-C845-F4FA-07EB-31CBF18AD84D}"/>
                </a:ext>
              </a:extLst>
            </p:cNvPr>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2;p29">
              <a:extLst>
                <a:ext uri="{FF2B5EF4-FFF2-40B4-BE49-F238E27FC236}">
                  <a16:creationId xmlns:a16="http://schemas.microsoft.com/office/drawing/2014/main" id="{F9054C29-710E-219C-E45E-5D238FB1B723}"/>
                </a:ext>
              </a:extLst>
            </p:cNvPr>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3;p29">
              <a:extLst>
                <a:ext uri="{FF2B5EF4-FFF2-40B4-BE49-F238E27FC236}">
                  <a16:creationId xmlns:a16="http://schemas.microsoft.com/office/drawing/2014/main" id="{34EBCE07-6732-7C0C-8A6E-516D55081549}"/>
                </a:ext>
              </a:extLst>
            </p:cNvPr>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4;p29">
              <a:extLst>
                <a:ext uri="{FF2B5EF4-FFF2-40B4-BE49-F238E27FC236}">
                  <a16:creationId xmlns:a16="http://schemas.microsoft.com/office/drawing/2014/main" id="{1FE184AF-1C1C-C5A7-3803-747ED06EE1C0}"/>
                </a:ext>
              </a:extLst>
            </p:cNvPr>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5;p29">
              <a:extLst>
                <a:ext uri="{FF2B5EF4-FFF2-40B4-BE49-F238E27FC236}">
                  <a16:creationId xmlns:a16="http://schemas.microsoft.com/office/drawing/2014/main" id="{666D3316-A17B-9408-FC7E-1932F100B513}"/>
                </a:ext>
              </a:extLst>
            </p:cNvPr>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6;p29">
              <a:extLst>
                <a:ext uri="{FF2B5EF4-FFF2-40B4-BE49-F238E27FC236}">
                  <a16:creationId xmlns:a16="http://schemas.microsoft.com/office/drawing/2014/main" id="{31C44AE1-451A-4CB6-BD0A-F5D80C761F8B}"/>
                </a:ext>
              </a:extLst>
            </p:cNvPr>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7;p29">
              <a:extLst>
                <a:ext uri="{FF2B5EF4-FFF2-40B4-BE49-F238E27FC236}">
                  <a16:creationId xmlns:a16="http://schemas.microsoft.com/office/drawing/2014/main" id="{FBE4A49D-1BC6-75F0-09A6-6A8E29B7D6B1}"/>
                </a:ext>
              </a:extLst>
            </p:cNvPr>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8;p29">
              <a:extLst>
                <a:ext uri="{FF2B5EF4-FFF2-40B4-BE49-F238E27FC236}">
                  <a16:creationId xmlns:a16="http://schemas.microsoft.com/office/drawing/2014/main" id="{0C29C4E5-81F8-868A-D6A5-095527FA85B2}"/>
                </a:ext>
              </a:extLst>
            </p:cNvPr>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9;p29">
              <a:extLst>
                <a:ext uri="{FF2B5EF4-FFF2-40B4-BE49-F238E27FC236}">
                  <a16:creationId xmlns:a16="http://schemas.microsoft.com/office/drawing/2014/main" id="{8D3454E8-00A0-D9EB-F82C-E77AC1B2D885}"/>
                </a:ext>
              </a:extLst>
            </p:cNvPr>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0;p29">
              <a:extLst>
                <a:ext uri="{FF2B5EF4-FFF2-40B4-BE49-F238E27FC236}">
                  <a16:creationId xmlns:a16="http://schemas.microsoft.com/office/drawing/2014/main" id="{DDE62B5D-3ED9-02F5-8987-EB7F6D413D20}"/>
                </a:ext>
              </a:extLst>
            </p:cNvPr>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1;p29">
              <a:extLst>
                <a:ext uri="{FF2B5EF4-FFF2-40B4-BE49-F238E27FC236}">
                  <a16:creationId xmlns:a16="http://schemas.microsoft.com/office/drawing/2014/main" id="{002CDDC2-1783-72C8-E9A2-812776FA04EB}"/>
                </a:ext>
              </a:extLst>
            </p:cNvPr>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2;p29">
              <a:extLst>
                <a:ext uri="{FF2B5EF4-FFF2-40B4-BE49-F238E27FC236}">
                  <a16:creationId xmlns:a16="http://schemas.microsoft.com/office/drawing/2014/main" id="{9F112DF0-7464-5FD1-8D66-9EFE09B177FC}"/>
                </a:ext>
              </a:extLst>
            </p:cNvPr>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3;p29">
              <a:extLst>
                <a:ext uri="{FF2B5EF4-FFF2-40B4-BE49-F238E27FC236}">
                  <a16:creationId xmlns:a16="http://schemas.microsoft.com/office/drawing/2014/main" id="{F3EAFAD1-D83E-1F2D-B948-77305DDFA39D}"/>
                </a:ext>
              </a:extLst>
            </p:cNvPr>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4;p29">
              <a:extLst>
                <a:ext uri="{FF2B5EF4-FFF2-40B4-BE49-F238E27FC236}">
                  <a16:creationId xmlns:a16="http://schemas.microsoft.com/office/drawing/2014/main" id="{31DD4DEA-44DC-3CE5-24D1-942CB4569C08}"/>
                </a:ext>
              </a:extLst>
            </p:cNvPr>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5;p29">
              <a:extLst>
                <a:ext uri="{FF2B5EF4-FFF2-40B4-BE49-F238E27FC236}">
                  <a16:creationId xmlns:a16="http://schemas.microsoft.com/office/drawing/2014/main" id="{08BE633C-5966-DE84-BBE7-685264496AC5}"/>
                </a:ext>
              </a:extLst>
            </p:cNvPr>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6;p29">
              <a:extLst>
                <a:ext uri="{FF2B5EF4-FFF2-40B4-BE49-F238E27FC236}">
                  <a16:creationId xmlns:a16="http://schemas.microsoft.com/office/drawing/2014/main" id="{91848AF6-CD6B-04AF-ADFB-21DF14DF3375}"/>
                </a:ext>
              </a:extLst>
            </p:cNvPr>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7;p29">
              <a:extLst>
                <a:ext uri="{FF2B5EF4-FFF2-40B4-BE49-F238E27FC236}">
                  <a16:creationId xmlns:a16="http://schemas.microsoft.com/office/drawing/2014/main" id="{D8DA0A71-9530-1D0D-75A0-7F444CF34061}"/>
                </a:ext>
              </a:extLst>
            </p:cNvPr>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8;p29">
              <a:extLst>
                <a:ext uri="{FF2B5EF4-FFF2-40B4-BE49-F238E27FC236}">
                  <a16:creationId xmlns:a16="http://schemas.microsoft.com/office/drawing/2014/main" id="{23EB1B00-D7A5-0639-9E9D-EDD38DAAB071}"/>
                </a:ext>
              </a:extLst>
            </p:cNvPr>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69;p29">
              <a:extLst>
                <a:ext uri="{FF2B5EF4-FFF2-40B4-BE49-F238E27FC236}">
                  <a16:creationId xmlns:a16="http://schemas.microsoft.com/office/drawing/2014/main" id="{6D6E59FE-E2FF-CB0E-A2E7-03AA9F212BF3}"/>
                </a:ext>
              </a:extLst>
            </p:cNvPr>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0;p29">
              <a:extLst>
                <a:ext uri="{FF2B5EF4-FFF2-40B4-BE49-F238E27FC236}">
                  <a16:creationId xmlns:a16="http://schemas.microsoft.com/office/drawing/2014/main" id="{65D3866B-0CE9-65A9-4FAB-09C35C7B4C73}"/>
                </a:ext>
              </a:extLst>
            </p:cNvPr>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71;p29">
              <a:extLst>
                <a:ext uri="{FF2B5EF4-FFF2-40B4-BE49-F238E27FC236}">
                  <a16:creationId xmlns:a16="http://schemas.microsoft.com/office/drawing/2014/main" id="{155C779D-7183-657A-5CF1-1BF8E26B9098}"/>
                </a:ext>
              </a:extLst>
            </p:cNvPr>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64;p13">
            <a:extLst>
              <a:ext uri="{FF2B5EF4-FFF2-40B4-BE49-F238E27FC236}">
                <a16:creationId xmlns:a16="http://schemas.microsoft.com/office/drawing/2014/main" id="{BD66A9FD-8D27-CFAF-2DB9-165D3B033C27}"/>
              </a:ext>
            </a:extLst>
          </p:cNvPr>
          <p:cNvSpPr txBox="1"/>
          <p:nvPr/>
        </p:nvSpPr>
        <p:spPr>
          <a:xfrm>
            <a:off x="837434" y="1514806"/>
            <a:ext cx="5102148" cy="173823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3500">
                <a:solidFill>
                  <a:schemeClr val="accent1"/>
                </a:solidFill>
                <a:highlight>
                  <a:srgbClr val="FFFFFF"/>
                </a:highlight>
                <a:latin typeface="Fira Sans SemiBold"/>
                <a:ea typeface="Fira Sans SemiBold"/>
                <a:cs typeface="Fira Sans SemiBold"/>
                <a:sym typeface="Fira Sans SemiBold"/>
              </a:rPr>
              <a:t>Báo cáo đồ án</a:t>
            </a:r>
          </a:p>
          <a:p>
            <a:pPr marL="0" lvl="0" indent="0" rtl="0">
              <a:lnSpc>
                <a:spcPct val="100000"/>
              </a:lnSpc>
              <a:spcBef>
                <a:spcPts val="0"/>
              </a:spcBef>
              <a:spcAft>
                <a:spcPts val="0"/>
              </a:spcAft>
              <a:buNone/>
            </a:pPr>
            <a:r>
              <a:rPr lang="en-US" sz="3500">
                <a:solidFill>
                  <a:schemeClr val="tx1"/>
                </a:solidFill>
                <a:highlight>
                  <a:srgbClr val="FFFFFF"/>
                </a:highlight>
                <a:latin typeface="Fira Sans SemiBold"/>
                <a:ea typeface="Fira Sans SemiBold"/>
                <a:cs typeface="Fira Sans SemiBold"/>
                <a:sym typeface="Fira Sans SemiBold"/>
              </a:rPr>
              <a:t>Đánh giá thuật toán nén</a:t>
            </a:r>
          </a:p>
          <a:p>
            <a:pPr marL="0" lvl="0" indent="0" algn="ctr" rtl="0">
              <a:lnSpc>
                <a:spcPct val="100000"/>
              </a:lnSpc>
              <a:spcBef>
                <a:spcPts val="0"/>
              </a:spcBef>
              <a:spcAft>
                <a:spcPts val="0"/>
              </a:spcAft>
              <a:buNone/>
            </a:pPr>
            <a:r>
              <a:rPr lang="en-US" sz="3500">
                <a:solidFill>
                  <a:schemeClr val="tx1"/>
                </a:solidFill>
                <a:highlight>
                  <a:srgbClr val="FFFFFF"/>
                </a:highlight>
                <a:latin typeface="Fira Sans SemiBold"/>
                <a:ea typeface="Fira Sans SemiBold"/>
                <a:cs typeface="Fira Sans SemiBold"/>
                <a:sym typeface="Fira Sans SemiBold"/>
              </a:rPr>
              <a:t>RLE, Huffman, LZW</a:t>
            </a:r>
          </a:p>
        </p:txBody>
      </p:sp>
      <p:sp>
        <p:nvSpPr>
          <p:cNvPr id="41" name="Google Shape;165;p13">
            <a:extLst>
              <a:ext uri="{FF2B5EF4-FFF2-40B4-BE49-F238E27FC236}">
                <a16:creationId xmlns:a16="http://schemas.microsoft.com/office/drawing/2014/main" id="{EAFB789D-2D58-2D83-571C-999A220F1CB8}"/>
              </a:ext>
            </a:extLst>
          </p:cNvPr>
          <p:cNvSpPr txBox="1"/>
          <p:nvPr/>
        </p:nvSpPr>
        <p:spPr>
          <a:xfrm>
            <a:off x="6947796" y="811906"/>
            <a:ext cx="2005588" cy="3774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1"/>
                </a:solidFill>
                <a:latin typeface="Fira Sans"/>
                <a:ea typeface="Fira Sans"/>
                <a:cs typeface="Fira Sans"/>
                <a:sym typeface="Fira Sans"/>
              </a:rPr>
              <a:t>CS232.N21.KHCL</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2EC8B4F-6DC0-3B26-FBB4-A731D1AD24E4}"/>
              </a:ext>
            </a:extLst>
          </p:cNvPr>
          <p:cNvSpPr>
            <a:spLocks noGrp="1"/>
          </p:cNvSpPr>
          <p:nvPr>
            <p:ph type="body" idx="1"/>
          </p:nvPr>
        </p:nvSpPr>
        <p:spPr>
          <a:xfrm>
            <a:off x="-3358" y="1152475"/>
            <a:ext cx="9062790" cy="3790072"/>
          </a:xfrm>
        </p:spPr>
        <p:txBody>
          <a:bodyPr/>
          <a:lstStyle/>
          <a:p>
            <a:r>
              <a:rPr lang="vi-VN"/>
              <a:t>VD: cho chuỗi "</a:t>
            </a:r>
            <a:r>
              <a:rPr lang="vi-VN" err="1"/>
              <a:t>Hello</a:t>
            </a:r>
            <a:r>
              <a:rPr lang="vi-VN"/>
              <a:t> </a:t>
            </a:r>
            <a:r>
              <a:rPr lang="vi-VN" err="1"/>
              <a:t>World</a:t>
            </a:r>
            <a:r>
              <a:rPr lang="vi-VN"/>
              <a:t>"</a:t>
            </a:r>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r>
              <a:rPr lang="vi-VN"/>
              <a:t>Thực tế, chuỗi trên chỉ có 8 ký tự khác nhau nên chỉ cần dùng 3 </a:t>
            </a:r>
            <a:r>
              <a:rPr lang="vi-VN" err="1"/>
              <a:t>bit</a:t>
            </a:r>
            <a:r>
              <a:rPr lang="vi-VN"/>
              <a:t> để phân biệt chúng</a:t>
            </a:r>
          </a:p>
          <a:p>
            <a:pPr>
              <a:lnSpc>
                <a:spcPct val="114999"/>
              </a:lnSpc>
            </a:pPr>
            <a:endParaRPr lang="vi-VN"/>
          </a:p>
          <a:p>
            <a:pPr>
              <a:lnSpc>
                <a:spcPct val="114999"/>
              </a:lnSpc>
            </a:pPr>
            <a:r>
              <a:rPr lang="vi-VN" b="1"/>
              <a:t>Ý tưởng: sử dụng mã nhị phân có độ dài khác nhau cho các ký tự khác nhau</a:t>
            </a:r>
          </a:p>
          <a:p>
            <a:pPr marL="114300" indent="0">
              <a:lnSpc>
                <a:spcPct val="114999"/>
              </a:lnSpc>
              <a:buNone/>
            </a:pPr>
            <a:endParaRPr lang="vi-VN"/>
          </a:p>
          <a:p>
            <a:pPr marL="114300" indent="0">
              <a:lnSpc>
                <a:spcPct val="114999"/>
              </a:lnSpc>
              <a:buNone/>
            </a:pPr>
            <a:endParaRPr lang="vi-VN"/>
          </a:p>
        </p:txBody>
      </p:sp>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10</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3977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Huffman</a:t>
            </a:r>
            <a:endParaRPr sz="2100">
              <a:solidFill>
                <a:schemeClr val="accent1"/>
              </a:solidFill>
              <a:latin typeface="Fira Sans Medium"/>
              <a:ea typeface="Fira Sans Medium"/>
              <a:cs typeface="Fira Sans Medium"/>
              <a:sym typeface="Fira Sans Medium"/>
            </a:endParaRPr>
          </a:p>
        </p:txBody>
      </p:sp>
      <p:graphicFrame>
        <p:nvGraphicFramePr>
          <p:cNvPr id="7" name="Bảng 7">
            <a:extLst>
              <a:ext uri="{FF2B5EF4-FFF2-40B4-BE49-F238E27FC236}">
                <a16:creationId xmlns:a16="http://schemas.microsoft.com/office/drawing/2014/main" id="{B7025D53-927D-D6E3-4C16-CB0E0C09A2D1}"/>
              </a:ext>
            </a:extLst>
          </p:cNvPr>
          <p:cNvGraphicFramePr>
            <a:graphicFrameLocks noGrp="1"/>
          </p:cNvGraphicFramePr>
          <p:nvPr>
            <p:extLst>
              <p:ext uri="{D42A27DB-BD31-4B8C-83A1-F6EECF244321}">
                <p14:modId xmlns:p14="http://schemas.microsoft.com/office/powerpoint/2010/main" val="177931719"/>
              </p:ext>
            </p:extLst>
          </p:nvPr>
        </p:nvGraphicFramePr>
        <p:xfrm>
          <a:off x="934622" y="1548706"/>
          <a:ext cx="5705836" cy="939458"/>
        </p:xfrm>
        <a:graphic>
          <a:graphicData uri="http://schemas.openxmlformats.org/drawingml/2006/table">
            <a:tbl>
              <a:tblPr firstRow="1" bandRow="1">
                <a:tableStyleId>{5C22544A-7EE6-4342-B048-85BDC9FD1C3A}</a:tableStyleId>
              </a:tblPr>
              <a:tblGrid>
                <a:gridCol w="1007451">
                  <a:extLst>
                    <a:ext uri="{9D8B030D-6E8A-4147-A177-3AD203B41FA5}">
                      <a16:colId xmlns:a16="http://schemas.microsoft.com/office/drawing/2014/main" val="1064444217"/>
                    </a:ext>
                  </a:extLst>
                </a:gridCol>
                <a:gridCol w="961658">
                  <a:extLst>
                    <a:ext uri="{9D8B030D-6E8A-4147-A177-3AD203B41FA5}">
                      <a16:colId xmlns:a16="http://schemas.microsoft.com/office/drawing/2014/main" val="2948851969"/>
                    </a:ext>
                  </a:extLst>
                </a:gridCol>
                <a:gridCol w="961658">
                  <a:extLst>
                    <a:ext uri="{9D8B030D-6E8A-4147-A177-3AD203B41FA5}">
                      <a16:colId xmlns:a16="http://schemas.microsoft.com/office/drawing/2014/main" val="3421938856"/>
                    </a:ext>
                  </a:extLst>
                </a:gridCol>
                <a:gridCol w="952498">
                  <a:extLst>
                    <a:ext uri="{9D8B030D-6E8A-4147-A177-3AD203B41FA5}">
                      <a16:colId xmlns:a16="http://schemas.microsoft.com/office/drawing/2014/main" val="1637066460"/>
                    </a:ext>
                  </a:extLst>
                </a:gridCol>
                <a:gridCol w="934182">
                  <a:extLst>
                    <a:ext uri="{9D8B030D-6E8A-4147-A177-3AD203B41FA5}">
                      <a16:colId xmlns:a16="http://schemas.microsoft.com/office/drawing/2014/main" val="2057907951"/>
                    </a:ext>
                  </a:extLst>
                </a:gridCol>
                <a:gridCol w="888389">
                  <a:extLst>
                    <a:ext uri="{9D8B030D-6E8A-4147-A177-3AD203B41FA5}">
                      <a16:colId xmlns:a16="http://schemas.microsoft.com/office/drawing/2014/main" val="2716893955"/>
                    </a:ext>
                  </a:extLst>
                </a:gridCol>
              </a:tblGrid>
              <a:tr h="421298">
                <a:tc>
                  <a:txBody>
                    <a:bodyPr/>
                    <a:lstStyle/>
                    <a:p>
                      <a:r>
                        <a:rPr lang="vi-VN"/>
                        <a:t>H</a:t>
                      </a:r>
                    </a:p>
                  </a:txBody>
                  <a:tcPr/>
                </a:tc>
                <a:tc>
                  <a:txBody>
                    <a:bodyPr/>
                    <a:lstStyle/>
                    <a:p>
                      <a:r>
                        <a:rPr lang="vi-VN"/>
                        <a:t>e</a:t>
                      </a:r>
                    </a:p>
                  </a:txBody>
                  <a:tcPr/>
                </a:tc>
                <a:tc>
                  <a:txBody>
                    <a:bodyPr/>
                    <a:lstStyle/>
                    <a:p>
                      <a:r>
                        <a:rPr lang="vi-VN"/>
                        <a:t>l</a:t>
                      </a:r>
                    </a:p>
                  </a:txBody>
                  <a:tcPr/>
                </a:tc>
                <a:tc>
                  <a:txBody>
                    <a:bodyPr/>
                    <a:lstStyle/>
                    <a:p>
                      <a:r>
                        <a:rPr lang="vi-VN"/>
                        <a:t>l</a:t>
                      </a:r>
                    </a:p>
                  </a:txBody>
                  <a:tcPr/>
                </a:tc>
                <a:tc>
                  <a:txBody>
                    <a:bodyPr/>
                    <a:lstStyle/>
                    <a:p>
                      <a:r>
                        <a:rPr lang="vi-VN"/>
                        <a:t>o</a:t>
                      </a:r>
                    </a:p>
                  </a:txBody>
                  <a:tcPr/>
                </a:tc>
                <a:tc>
                  <a:txBody>
                    <a:bodyPr/>
                    <a:lstStyle/>
                    <a:p>
                      <a:endParaRPr lang="vi-VN"/>
                    </a:p>
                  </a:txBody>
                  <a:tcPr/>
                </a:tc>
                <a:extLst>
                  <a:ext uri="{0D108BD9-81ED-4DB2-BD59-A6C34878D82A}">
                    <a16:rowId xmlns:a16="http://schemas.microsoft.com/office/drawing/2014/main" val="2001533571"/>
                  </a:ext>
                </a:extLst>
              </a:tr>
              <a:tr h="370839">
                <a:tc>
                  <a:txBody>
                    <a:bodyPr/>
                    <a:lstStyle/>
                    <a:p>
                      <a:pPr lvl="0">
                        <a:buNone/>
                      </a:pPr>
                      <a:r>
                        <a:rPr lang="vi-VN"/>
                        <a:t>01001000</a:t>
                      </a:r>
                    </a:p>
                  </a:txBody>
                  <a:tcPr/>
                </a:tc>
                <a:tc>
                  <a:txBody>
                    <a:bodyPr/>
                    <a:lstStyle/>
                    <a:p>
                      <a:pPr lvl="0">
                        <a:buNone/>
                      </a:pPr>
                      <a:r>
                        <a:rPr lang="vi-VN"/>
                        <a:t>01100101</a:t>
                      </a:r>
                    </a:p>
                  </a:txBody>
                  <a:tcPr/>
                </a:tc>
                <a:tc>
                  <a:txBody>
                    <a:bodyPr/>
                    <a:lstStyle/>
                    <a:p>
                      <a:pPr lvl="0">
                        <a:buNone/>
                      </a:pPr>
                      <a:r>
                        <a:rPr lang="vi-VN"/>
                        <a:t>01101100</a:t>
                      </a:r>
                    </a:p>
                  </a:txBody>
                  <a:tcPr/>
                </a:tc>
                <a:tc>
                  <a:txBody>
                    <a:bodyPr/>
                    <a:lstStyle/>
                    <a:p>
                      <a:pPr lvl="0">
                        <a:buNone/>
                      </a:pPr>
                      <a:r>
                        <a:rPr lang="vi-VN" sz="1400" b="0" i="0" u="none" strike="noStrike" noProof="0">
                          <a:solidFill>
                            <a:srgbClr val="000000"/>
                          </a:solidFill>
                          <a:latin typeface="Arial"/>
                        </a:rPr>
                        <a:t>01101100</a:t>
                      </a:r>
                      <a:endParaRPr lang="vi-VN"/>
                    </a:p>
                  </a:txBody>
                  <a:tcPr/>
                </a:tc>
                <a:tc>
                  <a:txBody>
                    <a:bodyPr/>
                    <a:lstStyle/>
                    <a:p>
                      <a:pPr lvl="0">
                        <a:buNone/>
                      </a:pPr>
                      <a:r>
                        <a:rPr lang="vi-VN"/>
                        <a:t>01101111</a:t>
                      </a:r>
                    </a:p>
                  </a:txBody>
                  <a:tcPr/>
                </a:tc>
                <a:tc>
                  <a:txBody>
                    <a:bodyPr/>
                    <a:lstStyle/>
                    <a:p>
                      <a:pPr lvl="0">
                        <a:buNone/>
                      </a:pPr>
                      <a:r>
                        <a:rPr lang="vi-VN" sz="1400" b="0" i="0" u="none" strike="noStrike" noProof="0">
                          <a:latin typeface="Arial"/>
                        </a:rPr>
                        <a:t>0100000</a:t>
                      </a:r>
                      <a:endParaRPr lang="vi-VN"/>
                    </a:p>
                  </a:txBody>
                  <a:tcPr/>
                </a:tc>
                <a:extLst>
                  <a:ext uri="{0D108BD9-81ED-4DB2-BD59-A6C34878D82A}">
                    <a16:rowId xmlns:a16="http://schemas.microsoft.com/office/drawing/2014/main" val="318058701"/>
                  </a:ext>
                </a:extLst>
              </a:tr>
            </a:tbl>
          </a:graphicData>
        </a:graphic>
      </p:graphicFrame>
      <p:graphicFrame>
        <p:nvGraphicFramePr>
          <p:cNvPr id="8" name="Bảng 8">
            <a:extLst>
              <a:ext uri="{FF2B5EF4-FFF2-40B4-BE49-F238E27FC236}">
                <a16:creationId xmlns:a16="http://schemas.microsoft.com/office/drawing/2014/main" id="{D77DEFB1-B1A8-16BD-315B-04A4930039C1}"/>
              </a:ext>
            </a:extLst>
          </p:cNvPr>
          <p:cNvGraphicFramePr>
            <a:graphicFrameLocks noGrp="1"/>
          </p:cNvGraphicFramePr>
          <p:nvPr>
            <p:extLst>
              <p:ext uri="{D42A27DB-BD31-4B8C-83A1-F6EECF244321}">
                <p14:modId xmlns:p14="http://schemas.microsoft.com/office/powerpoint/2010/main" val="1141166815"/>
              </p:ext>
            </p:extLst>
          </p:nvPr>
        </p:nvGraphicFramePr>
        <p:xfrm>
          <a:off x="934622" y="2488164"/>
          <a:ext cx="4881558" cy="889000"/>
        </p:xfrm>
        <a:graphic>
          <a:graphicData uri="http://schemas.openxmlformats.org/drawingml/2006/table">
            <a:tbl>
              <a:tblPr firstRow="1" bandRow="1">
                <a:tableStyleId>{5C22544A-7EE6-4342-B048-85BDC9FD1C3A}</a:tableStyleId>
              </a:tblPr>
              <a:tblGrid>
                <a:gridCol w="1025767">
                  <a:extLst>
                    <a:ext uri="{9D8B030D-6E8A-4147-A177-3AD203B41FA5}">
                      <a16:colId xmlns:a16="http://schemas.microsoft.com/office/drawing/2014/main" val="2794588425"/>
                    </a:ext>
                  </a:extLst>
                </a:gridCol>
                <a:gridCol w="943341">
                  <a:extLst>
                    <a:ext uri="{9D8B030D-6E8A-4147-A177-3AD203B41FA5}">
                      <a16:colId xmlns:a16="http://schemas.microsoft.com/office/drawing/2014/main" val="3103390402"/>
                    </a:ext>
                  </a:extLst>
                </a:gridCol>
                <a:gridCol w="989134">
                  <a:extLst>
                    <a:ext uri="{9D8B030D-6E8A-4147-A177-3AD203B41FA5}">
                      <a16:colId xmlns:a16="http://schemas.microsoft.com/office/drawing/2014/main" val="1311224456"/>
                    </a:ext>
                  </a:extLst>
                </a:gridCol>
                <a:gridCol w="961658">
                  <a:extLst>
                    <a:ext uri="{9D8B030D-6E8A-4147-A177-3AD203B41FA5}">
                      <a16:colId xmlns:a16="http://schemas.microsoft.com/office/drawing/2014/main" val="3716589843"/>
                    </a:ext>
                  </a:extLst>
                </a:gridCol>
                <a:gridCol w="961658">
                  <a:extLst>
                    <a:ext uri="{9D8B030D-6E8A-4147-A177-3AD203B41FA5}">
                      <a16:colId xmlns:a16="http://schemas.microsoft.com/office/drawing/2014/main" val="3236042226"/>
                    </a:ext>
                  </a:extLst>
                </a:gridCol>
              </a:tblGrid>
              <a:tr h="370840">
                <a:tc>
                  <a:txBody>
                    <a:bodyPr/>
                    <a:lstStyle/>
                    <a:p>
                      <a:pPr lvl="0">
                        <a:buNone/>
                      </a:pPr>
                      <a:r>
                        <a:rPr lang="vi-VN"/>
                        <a:t>W</a:t>
                      </a:r>
                    </a:p>
                  </a:txBody>
                  <a:tcPr/>
                </a:tc>
                <a:tc>
                  <a:txBody>
                    <a:bodyPr/>
                    <a:lstStyle/>
                    <a:p>
                      <a:pPr lvl="0">
                        <a:buNone/>
                      </a:pPr>
                      <a:r>
                        <a:rPr lang="vi-VN"/>
                        <a:t>o</a:t>
                      </a:r>
                    </a:p>
                  </a:txBody>
                  <a:tcPr/>
                </a:tc>
                <a:tc>
                  <a:txBody>
                    <a:bodyPr/>
                    <a:lstStyle/>
                    <a:p>
                      <a:pPr lvl="0">
                        <a:buNone/>
                      </a:pPr>
                      <a:r>
                        <a:rPr lang="vi-VN"/>
                        <a:t>r</a:t>
                      </a:r>
                    </a:p>
                  </a:txBody>
                  <a:tcPr/>
                </a:tc>
                <a:tc>
                  <a:txBody>
                    <a:bodyPr/>
                    <a:lstStyle/>
                    <a:p>
                      <a:pPr lvl="0">
                        <a:buNone/>
                      </a:pPr>
                      <a:r>
                        <a:rPr lang="vi-VN"/>
                        <a:t>l</a:t>
                      </a:r>
                    </a:p>
                  </a:txBody>
                  <a:tcPr/>
                </a:tc>
                <a:tc>
                  <a:txBody>
                    <a:bodyPr/>
                    <a:lstStyle/>
                    <a:p>
                      <a:pPr lvl="0">
                        <a:buNone/>
                      </a:pPr>
                      <a:r>
                        <a:rPr lang="vi-VN"/>
                        <a:t>d</a:t>
                      </a:r>
                    </a:p>
                  </a:txBody>
                  <a:tcPr/>
                </a:tc>
                <a:extLst>
                  <a:ext uri="{0D108BD9-81ED-4DB2-BD59-A6C34878D82A}">
                    <a16:rowId xmlns:a16="http://schemas.microsoft.com/office/drawing/2014/main" val="2232861690"/>
                  </a:ext>
                </a:extLst>
              </a:tr>
              <a:tr h="370840">
                <a:tc>
                  <a:txBody>
                    <a:bodyPr/>
                    <a:lstStyle/>
                    <a:p>
                      <a:pPr lvl="0">
                        <a:buNone/>
                      </a:pPr>
                      <a:r>
                        <a:rPr lang="vi-VN" sz="1400" b="0" i="0" u="none" strike="noStrike" noProof="0">
                          <a:latin typeface="Arial"/>
                        </a:rPr>
                        <a:t>01010111</a:t>
                      </a:r>
                      <a:endParaRPr lang="vi-VN"/>
                    </a:p>
                  </a:txBody>
                  <a:tcPr/>
                </a:tc>
                <a:tc>
                  <a:txBody>
                    <a:bodyPr/>
                    <a:lstStyle/>
                    <a:p>
                      <a:pPr lvl="0">
                        <a:buNone/>
                      </a:pPr>
                      <a:r>
                        <a:rPr lang="vi-VN" sz="1400" b="0" i="0" u="none" strike="noStrike" noProof="0">
                          <a:solidFill>
                            <a:srgbClr val="000000"/>
                          </a:solidFill>
                          <a:latin typeface="Arial"/>
                        </a:rPr>
                        <a:t>01101111</a:t>
                      </a:r>
                      <a:endParaRPr lang="vi-VN"/>
                    </a:p>
                  </a:txBody>
                  <a:tcPr/>
                </a:tc>
                <a:tc>
                  <a:txBody>
                    <a:bodyPr/>
                    <a:lstStyle/>
                    <a:p>
                      <a:pPr lvl="0">
                        <a:buNone/>
                      </a:pPr>
                      <a:r>
                        <a:rPr lang="vi-VN" sz="1400" b="0" i="0" u="none" strike="noStrike" noProof="0">
                          <a:latin typeface="Arial"/>
                        </a:rPr>
                        <a:t>01110010</a:t>
                      </a:r>
                      <a:endParaRPr lang="vi-VN"/>
                    </a:p>
                  </a:txBody>
                  <a:tcPr/>
                </a:tc>
                <a:tc>
                  <a:txBody>
                    <a:bodyPr/>
                    <a:lstStyle/>
                    <a:p>
                      <a:pPr lvl="0">
                        <a:buNone/>
                      </a:pPr>
                      <a:r>
                        <a:rPr lang="vi-VN" sz="1400" b="0" i="0" u="none" strike="noStrike" noProof="0">
                          <a:solidFill>
                            <a:srgbClr val="000000"/>
                          </a:solidFill>
                          <a:latin typeface="Arial"/>
                        </a:rPr>
                        <a:t>01101100</a:t>
                      </a:r>
                      <a:endParaRPr lang="vi-VN"/>
                    </a:p>
                  </a:txBody>
                  <a:tcPr/>
                </a:tc>
                <a:tc>
                  <a:txBody>
                    <a:bodyPr/>
                    <a:lstStyle/>
                    <a:p>
                      <a:pPr lvl="0">
                        <a:buNone/>
                      </a:pPr>
                      <a:r>
                        <a:rPr lang="vi-VN" sz="1400" b="0" i="0" u="none" strike="noStrike" noProof="0">
                          <a:latin typeface="Arial"/>
                        </a:rPr>
                        <a:t>01100100</a:t>
                      </a:r>
                      <a:endParaRPr lang="vi-VN"/>
                    </a:p>
                  </a:txBody>
                  <a:tcPr/>
                </a:tc>
                <a:extLst>
                  <a:ext uri="{0D108BD9-81ED-4DB2-BD59-A6C34878D82A}">
                    <a16:rowId xmlns:a16="http://schemas.microsoft.com/office/drawing/2014/main" val="4269137128"/>
                  </a:ext>
                </a:extLst>
              </a:tr>
            </a:tbl>
          </a:graphicData>
        </a:graphic>
      </p:graphicFrame>
    </p:spTree>
    <p:extLst>
      <p:ext uri="{BB962C8B-B14F-4D97-AF65-F5344CB8AC3E}">
        <p14:creationId xmlns:p14="http://schemas.microsoft.com/office/powerpoint/2010/main" val="193042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11</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3977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Huffman</a:t>
            </a:r>
            <a:endParaRPr sz="2100">
              <a:solidFill>
                <a:schemeClr val="accent1"/>
              </a:solidFill>
              <a:latin typeface="Fira Sans Medium"/>
              <a:ea typeface="Fira Sans Medium"/>
              <a:cs typeface="Fira Sans Medium"/>
              <a:sym typeface="Fira Sans Medium"/>
            </a:endParaRPr>
          </a:p>
        </p:txBody>
      </p:sp>
      <p:sp>
        <p:nvSpPr>
          <p:cNvPr id="5" name="Chỗ dành sẵn cho Văn bản 4">
            <a:extLst>
              <a:ext uri="{FF2B5EF4-FFF2-40B4-BE49-F238E27FC236}">
                <a16:creationId xmlns:a16="http://schemas.microsoft.com/office/drawing/2014/main" id="{C8B08626-5EB0-F594-1CCA-2AD469DF9FA7}"/>
              </a:ext>
            </a:extLst>
          </p:cNvPr>
          <p:cNvSpPr>
            <a:spLocks noGrp="1"/>
          </p:cNvSpPr>
          <p:nvPr>
            <p:ph type="body" idx="1"/>
          </p:nvPr>
        </p:nvSpPr>
        <p:spPr>
          <a:xfrm>
            <a:off x="311700" y="1120278"/>
            <a:ext cx="8520600" cy="2726740"/>
          </a:xfrm>
        </p:spPr>
        <p:txBody>
          <a:bodyPr/>
          <a:lstStyle/>
          <a:p>
            <a:r>
              <a:rPr lang="vi-VN"/>
              <a:t>Thuật toán </a:t>
            </a:r>
            <a:r>
              <a:rPr lang="vi-VN" err="1"/>
              <a:t>Huffman</a:t>
            </a:r>
            <a:r>
              <a:rPr lang="vi-VN"/>
              <a:t> gồm 3 bước:</a:t>
            </a:r>
          </a:p>
          <a:p>
            <a:pPr lvl="1">
              <a:lnSpc>
                <a:spcPct val="114999"/>
              </a:lnSpc>
            </a:pPr>
            <a:r>
              <a:rPr lang="vi-VN" sz="1800"/>
              <a:t>Bước 1: Đếm tần suất xuất hiện của các phần tử trong chuỗi đầu vào.</a:t>
            </a:r>
          </a:p>
          <a:p>
            <a:pPr lvl="1">
              <a:lnSpc>
                <a:spcPct val="114999"/>
              </a:lnSpc>
            </a:pPr>
            <a:r>
              <a:rPr lang="vi-VN" sz="1800"/>
              <a:t>Bước 2: Xây dựng cây </a:t>
            </a:r>
            <a:r>
              <a:rPr lang="vi-VN" sz="1800" err="1"/>
              <a:t>Huffman</a:t>
            </a:r>
            <a:r>
              <a:rPr lang="vi-VN" sz="1800"/>
              <a:t> (cây nhị phân mã hóa) với quy ước bên trái mã 0, bên phải mã 1.</a:t>
            </a:r>
          </a:p>
          <a:p>
            <a:pPr lvl="1">
              <a:lnSpc>
                <a:spcPct val="114999"/>
              </a:lnSpc>
            </a:pPr>
            <a:r>
              <a:rPr lang="vi-VN" sz="1800"/>
              <a:t>Bước 3: Từ cây </a:t>
            </a:r>
            <a:r>
              <a:rPr lang="vi-VN" sz="1800" err="1"/>
              <a:t>Huffman</a:t>
            </a:r>
            <a:r>
              <a:rPr lang="vi-VN" sz="1800"/>
              <a:t>, ta có được các giá trị mã hóa. Lúc này, ta có thể xây dựng chuỗi mã hóa từ các giá trị này.</a:t>
            </a:r>
          </a:p>
          <a:p>
            <a:pPr>
              <a:lnSpc>
                <a:spcPct val="114999"/>
              </a:lnSpc>
            </a:pPr>
            <a:endParaRPr lang="vi-VN"/>
          </a:p>
        </p:txBody>
      </p:sp>
    </p:spTree>
    <p:extLst>
      <p:ext uri="{BB962C8B-B14F-4D97-AF65-F5344CB8AC3E}">
        <p14:creationId xmlns:p14="http://schemas.microsoft.com/office/powerpoint/2010/main" val="419864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12</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7" name="Bảng 7">
            <a:extLst>
              <a:ext uri="{FF2B5EF4-FFF2-40B4-BE49-F238E27FC236}">
                <a16:creationId xmlns:a16="http://schemas.microsoft.com/office/drawing/2014/main" id="{8B955168-3BA7-9A5B-508F-431C67FB762E}"/>
              </a:ext>
            </a:extLst>
          </p:cNvPr>
          <p:cNvGraphicFramePr>
            <a:graphicFrameLocks noGrp="1"/>
          </p:cNvGraphicFramePr>
          <p:nvPr>
            <p:extLst>
              <p:ext uri="{D42A27DB-BD31-4B8C-83A1-F6EECF244321}">
                <p14:modId xmlns:p14="http://schemas.microsoft.com/office/powerpoint/2010/main" val="862330735"/>
              </p:ext>
            </p:extLst>
          </p:nvPr>
        </p:nvGraphicFramePr>
        <p:xfrm>
          <a:off x="1601809" y="1456922"/>
          <a:ext cx="5503961" cy="3513672"/>
        </p:xfrm>
        <a:graphic>
          <a:graphicData uri="http://schemas.openxmlformats.org/drawingml/2006/table">
            <a:tbl>
              <a:tblPr firstRow="1" bandRow="1">
                <a:tableStyleId>{5C22544A-7EE6-4342-B048-85BDC9FD1C3A}</a:tableStyleId>
              </a:tblPr>
              <a:tblGrid>
                <a:gridCol w="2980310">
                  <a:extLst>
                    <a:ext uri="{9D8B030D-6E8A-4147-A177-3AD203B41FA5}">
                      <a16:colId xmlns:a16="http://schemas.microsoft.com/office/drawing/2014/main" val="1994199393"/>
                    </a:ext>
                  </a:extLst>
                </a:gridCol>
                <a:gridCol w="2523651">
                  <a:extLst>
                    <a:ext uri="{9D8B030D-6E8A-4147-A177-3AD203B41FA5}">
                      <a16:colId xmlns:a16="http://schemas.microsoft.com/office/drawing/2014/main" val="633670061"/>
                    </a:ext>
                  </a:extLst>
                </a:gridCol>
              </a:tblGrid>
              <a:tr h="439209">
                <a:tc>
                  <a:txBody>
                    <a:bodyPr/>
                    <a:lstStyle/>
                    <a:p>
                      <a:pPr algn="ctr"/>
                      <a:r>
                        <a:rPr lang="vi-VN" sz="2000"/>
                        <a:t>l</a:t>
                      </a:r>
                    </a:p>
                  </a:txBody>
                  <a:tcPr/>
                </a:tc>
                <a:tc>
                  <a:txBody>
                    <a:bodyPr/>
                    <a:lstStyle/>
                    <a:p>
                      <a:pPr algn="ctr"/>
                      <a:r>
                        <a:rPr lang="vi-VN" sz="2000"/>
                        <a:t>3</a:t>
                      </a:r>
                    </a:p>
                  </a:txBody>
                  <a:tcPr/>
                </a:tc>
                <a:extLst>
                  <a:ext uri="{0D108BD9-81ED-4DB2-BD59-A6C34878D82A}">
                    <a16:rowId xmlns:a16="http://schemas.microsoft.com/office/drawing/2014/main" val="3395761011"/>
                  </a:ext>
                </a:extLst>
              </a:tr>
              <a:tr h="439209">
                <a:tc>
                  <a:txBody>
                    <a:bodyPr/>
                    <a:lstStyle/>
                    <a:p>
                      <a:pPr algn="ctr"/>
                      <a:r>
                        <a:rPr lang="vi-VN" sz="2000"/>
                        <a:t>o</a:t>
                      </a:r>
                    </a:p>
                  </a:txBody>
                  <a:tcPr/>
                </a:tc>
                <a:tc>
                  <a:txBody>
                    <a:bodyPr/>
                    <a:lstStyle/>
                    <a:p>
                      <a:pPr algn="ctr"/>
                      <a:r>
                        <a:rPr lang="vi-VN" sz="2000"/>
                        <a:t>2</a:t>
                      </a:r>
                    </a:p>
                  </a:txBody>
                  <a:tcPr/>
                </a:tc>
                <a:extLst>
                  <a:ext uri="{0D108BD9-81ED-4DB2-BD59-A6C34878D82A}">
                    <a16:rowId xmlns:a16="http://schemas.microsoft.com/office/drawing/2014/main" val="543253784"/>
                  </a:ext>
                </a:extLst>
              </a:tr>
              <a:tr h="439209">
                <a:tc>
                  <a:txBody>
                    <a:bodyPr/>
                    <a:lstStyle/>
                    <a:p>
                      <a:pPr algn="ctr"/>
                      <a:r>
                        <a:rPr lang="vi-VN" sz="2000"/>
                        <a:t>H</a:t>
                      </a:r>
                    </a:p>
                  </a:txBody>
                  <a:tcPr/>
                </a:tc>
                <a:tc>
                  <a:txBody>
                    <a:bodyPr/>
                    <a:lstStyle/>
                    <a:p>
                      <a:pPr algn="ctr"/>
                      <a:r>
                        <a:rPr lang="vi-VN" sz="2000"/>
                        <a:t>1</a:t>
                      </a:r>
                    </a:p>
                  </a:txBody>
                  <a:tcPr/>
                </a:tc>
                <a:extLst>
                  <a:ext uri="{0D108BD9-81ED-4DB2-BD59-A6C34878D82A}">
                    <a16:rowId xmlns:a16="http://schemas.microsoft.com/office/drawing/2014/main" val="3154472240"/>
                  </a:ext>
                </a:extLst>
              </a:tr>
              <a:tr h="439209">
                <a:tc>
                  <a:txBody>
                    <a:bodyPr/>
                    <a:lstStyle/>
                    <a:p>
                      <a:pPr algn="ctr"/>
                      <a:r>
                        <a:rPr lang="vi-VN" sz="2000"/>
                        <a:t>e</a:t>
                      </a:r>
                    </a:p>
                  </a:txBody>
                  <a:tcPr/>
                </a:tc>
                <a:tc>
                  <a:txBody>
                    <a:bodyPr/>
                    <a:lstStyle/>
                    <a:p>
                      <a:pPr algn="ctr"/>
                      <a:r>
                        <a:rPr lang="vi-VN" sz="2000"/>
                        <a:t>1</a:t>
                      </a:r>
                    </a:p>
                  </a:txBody>
                  <a:tcPr/>
                </a:tc>
                <a:extLst>
                  <a:ext uri="{0D108BD9-81ED-4DB2-BD59-A6C34878D82A}">
                    <a16:rowId xmlns:a16="http://schemas.microsoft.com/office/drawing/2014/main" val="3841495587"/>
                  </a:ext>
                </a:extLst>
              </a:tr>
              <a:tr h="439209">
                <a:tc>
                  <a:txBody>
                    <a:bodyPr/>
                    <a:lstStyle/>
                    <a:p>
                      <a:pPr algn="ctr"/>
                      <a:r>
                        <a:rPr lang="vi-VN" sz="2000"/>
                        <a:t>W</a:t>
                      </a:r>
                    </a:p>
                  </a:txBody>
                  <a:tcPr/>
                </a:tc>
                <a:tc>
                  <a:txBody>
                    <a:bodyPr/>
                    <a:lstStyle/>
                    <a:p>
                      <a:pPr algn="ctr"/>
                      <a:r>
                        <a:rPr lang="vi-VN" sz="2000"/>
                        <a:t>1</a:t>
                      </a:r>
                    </a:p>
                  </a:txBody>
                  <a:tcPr/>
                </a:tc>
                <a:extLst>
                  <a:ext uri="{0D108BD9-81ED-4DB2-BD59-A6C34878D82A}">
                    <a16:rowId xmlns:a16="http://schemas.microsoft.com/office/drawing/2014/main" val="2062904706"/>
                  </a:ext>
                </a:extLst>
              </a:tr>
              <a:tr h="439209">
                <a:tc>
                  <a:txBody>
                    <a:bodyPr/>
                    <a:lstStyle/>
                    <a:p>
                      <a:pPr algn="ctr"/>
                      <a:r>
                        <a:rPr lang="vi-VN" sz="2000"/>
                        <a:t>[</a:t>
                      </a:r>
                      <a:r>
                        <a:rPr lang="vi-VN" sz="2000" err="1"/>
                        <a:t>backspace</a:t>
                      </a:r>
                      <a:r>
                        <a:rPr lang="vi-VN" sz="2000"/>
                        <a:t>]</a:t>
                      </a:r>
                    </a:p>
                  </a:txBody>
                  <a:tcPr/>
                </a:tc>
                <a:tc>
                  <a:txBody>
                    <a:bodyPr/>
                    <a:lstStyle/>
                    <a:p>
                      <a:pPr algn="ctr"/>
                      <a:r>
                        <a:rPr lang="vi-VN" sz="2000"/>
                        <a:t>1</a:t>
                      </a:r>
                    </a:p>
                  </a:txBody>
                  <a:tcPr/>
                </a:tc>
                <a:extLst>
                  <a:ext uri="{0D108BD9-81ED-4DB2-BD59-A6C34878D82A}">
                    <a16:rowId xmlns:a16="http://schemas.microsoft.com/office/drawing/2014/main" val="1981735653"/>
                  </a:ext>
                </a:extLst>
              </a:tr>
              <a:tr h="439209">
                <a:tc>
                  <a:txBody>
                    <a:bodyPr/>
                    <a:lstStyle/>
                    <a:p>
                      <a:pPr algn="ctr"/>
                      <a:r>
                        <a:rPr lang="vi-VN" sz="2000"/>
                        <a:t>r</a:t>
                      </a:r>
                    </a:p>
                  </a:txBody>
                  <a:tcPr/>
                </a:tc>
                <a:tc>
                  <a:txBody>
                    <a:bodyPr/>
                    <a:lstStyle/>
                    <a:p>
                      <a:pPr algn="ctr"/>
                      <a:r>
                        <a:rPr lang="vi-VN" sz="2000"/>
                        <a:t>1</a:t>
                      </a:r>
                    </a:p>
                  </a:txBody>
                  <a:tcPr/>
                </a:tc>
                <a:extLst>
                  <a:ext uri="{0D108BD9-81ED-4DB2-BD59-A6C34878D82A}">
                    <a16:rowId xmlns:a16="http://schemas.microsoft.com/office/drawing/2014/main" val="3365277028"/>
                  </a:ext>
                </a:extLst>
              </a:tr>
              <a:tr h="439209">
                <a:tc>
                  <a:txBody>
                    <a:bodyPr/>
                    <a:lstStyle/>
                    <a:p>
                      <a:pPr algn="ctr"/>
                      <a:r>
                        <a:rPr lang="vi-VN" sz="2000"/>
                        <a:t>d</a:t>
                      </a:r>
                    </a:p>
                  </a:txBody>
                  <a:tcPr/>
                </a:tc>
                <a:tc>
                  <a:txBody>
                    <a:bodyPr/>
                    <a:lstStyle/>
                    <a:p>
                      <a:pPr algn="ctr"/>
                      <a:r>
                        <a:rPr lang="vi-VN" sz="2000"/>
                        <a:t>1</a:t>
                      </a:r>
                    </a:p>
                  </a:txBody>
                  <a:tcPr/>
                </a:tc>
                <a:extLst>
                  <a:ext uri="{0D108BD9-81ED-4DB2-BD59-A6C34878D82A}">
                    <a16:rowId xmlns:a16="http://schemas.microsoft.com/office/drawing/2014/main" val="2774710566"/>
                  </a:ext>
                </a:extLst>
              </a:tr>
            </a:tbl>
          </a:graphicData>
        </a:graphic>
      </p:graphicFrame>
      <p:sp>
        <p:nvSpPr>
          <p:cNvPr id="8" name="Hộp Văn bản 7">
            <a:extLst>
              <a:ext uri="{FF2B5EF4-FFF2-40B4-BE49-F238E27FC236}">
                <a16:creationId xmlns:a16="http://schemas.microsoft.com/office/drawing/2014/main" id="{65773FD2-E74E-F6C9-C811-4E62E26A3D95}"/>
              </a:ext>
            </a:extLst>
          </p:cNvPr>
          <p:cNvSpPr txBox="1"/>
          <p:nvPr/>
        </p:nvSpPr>
        <p:spPr>
          <a:xfrm>
            <a:off x="2511380" y="907556"/>
            <a:ext cx="45699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err="1"/>
              <a:t>Hello</a:t>
            </a:r>
            <a:r>
              <a:rPr lang="vi-VN" sz="2400" b="1"/>
              <a:t> </a:t>
            </a:r>
            <a:r>
              <a:rPr lang="vi-VN" sz="2400" b="1" err="1"/>
              <a:t>World</a:t>
            </a:r>
            <a:endParaRPr lang="vi-VN" sz="2400" b="1"/>
          </a:p>
        </p:txBody>
      </p:sp>
    </p:spTree>
    <p:extLst>
      <p:ext uri="{BB962C8B-B14F-4D97-AF65-F5344CB8AC3E}">
        <p14:creationId xmlns:p14="http://schemas.microsoft.com/office/powerpoint/2010/main" val="260633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76;p14">
            <a:extLst>
              <a:ext uri="{FF2B5EF4-FFF2-40B4-BE49-F238E27FC236}">
                <a16:creationId xmlns:a16="http://schemas.microsoft.com/office/drawing/2014/main" id="{A533A88F-96DE-47F2-E8BB-1946852BFD25}"/>
              </a:ext>
            </a:extLst>
          </p:cNvPr>
          <p:cNvSpPr txBox="1"/>
          <p:nvPr/>
        </p:nvSpPr>
        <p:spPr>
          <a:xfrm>
            <a:off x="213126" y="260886"/>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pic>
        <p:nvPicPr>
          <p:cNvPr id="22" name="Hình ảnh 22" descr="Ảnh có chứa biểu đồ&#10;&#10;Mô tả được tự động tạo">
            <a:extLst>
              <a:ext uri="{FF2B5EF4-FFF2-40B4-BE49-F238E27FC236}">
                <a16:creationId xmlns:a16="http://schemas.microsoft.com/office/drawing/2014/main" id="{852AA60E-077D-A5D3-82B7-32EACAD74BAF}"/>
              </a:ext>
            </a:extLst>
          </p:cNvPr>
          <p:cNvPicPr>
            <a:picLocks noChangeAspect="1"/>
          </p:cNvPicPr>
          <p:nvPr/>
        </p:nvPicPr>
        <p:blipFill>
          <a:blip r:embed="rId2"/>
          <a:stretch>
            <a:fillRect/>
          </a:stretch>
        </p:blipFill>
        <p:spPr>
          <a:xfrm>
            <a:off x="825858" y="929921"/>
            <a:ext cx="6775896" cy="3734419"/>
          </a:xfrm>
          <a:prstGeom prst="rect">
            <a:avLst/>
          </a:prstGeom>
        </p:spPr>
      </p:pic>
    </p:spTree>
    <p:extLst>
      <p:ext uri="{BB962C8B-B14F-4D97-AF65-F5344CB8AC3E}">
        <p14:creationId xmlns:p14="http://schemas.microsoft.com/office/powerpoint/2010/main" val="117072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2" descr="Ảnh có chứa biểu đồ&#10;&#10;Mô tả được tự động tạo">
            <a:extLst>
              <a:ext uri="{FF2B5EF4-FFF2-40B4-BE49-F238E27FC236}">
                <a16:creationId xmlns:a16="http://schemas.microsoft.com/office/drawing/2014/main" id="{4B2F2058-E3C9-EE8A-2965-49B7D4BA5219}"/>
              </a:ext>
            </a:extLst>
          </p:cNvPr>
          <p:cNvPicPr>
            <a:picLocks noChangeAspect="1"/>
          </p:cNvPicPr>
          <p:nvPr/>
        </p:nvPicPr>
        <p:blipFill>
          <a:blip r:embed="rId2"/>
          <a:stretch>
            <a:fillRect/>
          </a:stretch>
        </p:blipFill>
        <p:spPr>
          <a:xfrm>
            <a:off x="101422" y="1171400"/>
            <a:ext cx="4956757" cy="2728258"/>
          </a:xfrm>
          <a:prstGeom prst="rect">
            <a:avLst/>
          </a:prstGeom>
        </p:spPr>
      </p:pic>
      <p:sp>
        <p:nvSpPr>
          <p:cNvPr id="4" name="Chỗ dành sẵn cho Số hiệu Bản chiếu 3">
            <a:extLst>
              <a:ext uri="{FF2B5EF4-FFF2-40B4-BE49-F238E27FC236}">
                <a16:creationId xmlns:a16="http://schemas.microsoft.com/office/drawing/2014/main" id="{7346F096-64F9-7C6C-2365-F0A19A42E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14</a:t>
            </a:fld>
            <a:endParaRPr lang="en"/>
          </a:p>
        </p:txBody>
      </p:sp>
      <p:sp>
        <p:nvSpPr>
          <p:cNvPr id="6" name="Google Shape;176;p14">
            <a:extLst>
              <a:ext uri="{FF2B5EF4-FFF2-40B4-BE49-F238E27FC236}">
                <a16:creationId xmlns:a16="http://schemas.microsoft.com/office/drawing/2014/main" id="{D1E9028B-AE5F-AA14-EC73-E56090480562}"/>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10" name="Bảng 7">
            <a:extLst>
              <a:ext uri="{FF2B5EF4-FFF2-40B4-BE49-F238E27FC236}">
                <a16:creationId xmlns:a16="http://schemas.microsoft.com/office/drawing/2014/main" id="{78E0C4CE-DDE4-5A34-BF9B-239B09D8C1CE}"/>
              </a:ext>
            </a:extLst>
          </p:cNvPr>
          <p:cNvGraphicFramePr>
            <a:graphicFrameLocks noGrp="1"/>
          </p:cNvGraphicFramePr>
          <p:nvPr>
            <p:extLst>
              <p:ext uri="{D42A27DB-BD31-4B8C-83A1-F6EECF244321}">
                <p14:modId xmlns:p14="http://schemas.microsoft.com/office/powerpoint/2010/main" val="3674406434"/>
              </p:ext>
            </p:extLst>
          </p:nvPr>
        </p:nvGraphicFramePr>
        <p:xfrm>
          <a:off x="5288388" y="1086654"/>
          <a:ext cx="3360580" cy="3513672"/>
        </p:xfrm>
        <a:graphic>
          <a:graphicData uri="http://schemas.openxmlformats.org/drawingml/2006/table">
            <a:tbl>
              <a:tblPr firstRow="1" bandRow="1">
                <a:tableStyleId>{5C22544A-7EE6-4342-B048-85BDC9FD1C3A}</a:tableStyleId>
              </a:tblPr>
              <a:tblGrid>
                <a:gridCol w="1670228">
                  <a:extLst>
                    <a:ext uri="{9D8B030D-6E8A-4147-A177-3AD203B41FA5}">
                      <a16:colId xmlns:a16="http://schemas.microsoft.com/office/drawing/2014/main" val="1994199393"/>
                    </a:ext>
                  </a:extLst>
                </a:gridCol>
                <a:gridCol w="1690352">
                  <a:extLst>
                    <a:ext uri="{9D8B030D-6E8A-4147-A177-3AD203B41FA5}">
                      <a16:colId xmlns:a16="http://schemas.microsoft.com/office/drawing/2014/main" val="633670061"/>
                    </a:ext>
                  </a:extLst>
                </a:gridCol>
              </a:tblGrid>
              <a:tr h="439209">
                <a:tc>
                  <a:txBody>
                    <a:bodyPr/>
                    <a:lstStyle/>
                    <a:p>
                      <a:pPr algn="ctr"/>
                      <a:r>
                        <a:rPr lang="vi-VN" sz="2000"/>
                        <a:t>l</a:t>
                      </a:r>
                    </a:p>
                  </a:txBody>
                  <a:tcPr/>
                </a:tc>
                <a:tc>
                  <a:txBody>
                    <a:bodyPr/>
                    <a:lstStyle/>
                    <a:p>
                      <a:pPr algn="ctr"/>
                      <a:r>
                        <a:rPr lang="vi-VN" sz="2000"/>
                        <a:t>10</a:t>
                      </a:r>
                    </a:p>
                  </a:txBody>
                  <a:tcPr/>
                </a:tc>
                <a:extLst>
                  <a:ext uri="{0D108BD9-81ED-4DB2-BD59-A6C34878D82A}">
                    <a16:rowId xmlns:a16="http://schemas.microsoft.com/office/drawing/2014/main" val="3395761011"/>
                  </a:ext>
                </a:extLst>
              </a:tr>
              <a:tr h="439209">
                <a:tc>
                  <a:txBody>
                    <a:bodyPr/>
                    <a:lstStyle/>
                    <a:p>
                      <a:pPr algn="ctr"/>
                      <a:r>
                        <a:rPr lang="vi-VN" sz="2000"/>
                        <a:t>o</a:t>
                      </a:r>
                    </a:p>
                  </a:txBody>
                  <a:tcPr/>
                </a:tc>
                <a:tc>
                  <a:txBody>
                    <a:bodyPr/>
                    <a:lstStyle/>
                    <a:p>
                      <a:pPr algn="ctr"/>
                      <a:r>
                        <a:rPr lang="vi-VN" sz="2000"/>
                        <a:t>00</a:t>
                      </a:r>
                    </a:p>
                  </a:txBody>
                  <a:tcPr/>
                </a:tc>
                <a:extLst>
                  <a:ext uri="{0D108BD9-81ED-4DB2-BD59-A6C34878D82A}">
                    <a16:rowId xmlns:a16="http://schemas.microsoft.com/office/drawing/2014/main" val="543253784"/>
                  </a:ext>
                </a:extLst>
              </a:tr>
              <a:tr h="439209">
                <a:tc>
                  <a:txBody>
                    <a:bodyPr/>
                    <a:lstStyle/>
                    <a:p>
                      <a:pPr algn="ctr"/>
                      <a:r>
                        <a:rPr lang="vi-VN" sz="2000"/>
                        <a:t>H</a:t>
                      </a:r>
                    </a:p>
                  </a:txBody>
                  <a:tcPr/>
                </a:tc>
                <a:tc>
                  <a:txBody>
                    <a:bodyPr/>
                    <a:lstStyle/>
                    <a:p>
                      <a:pPr algn="ctr"/>
                      <a:r>
                        <a:rPr lang="vi-VN" sz="2000"/>
                        <a:t>1100</a:t>
                      </a:r>
                    </a:p>
                  </a:txBody>
                  <a:tcPr/>
                </a:tc>
                <a:extLst>
                  <a:ext uri="{0D108BD9-81ED-4DB2-BD59-A6C34878D82A}">
                    <a16:rowId xmlns:a16="http://schemas.microsoft.com/office/drawing/2014/main" val="3154472240"/>
                  </a:ext>
                </a:extLst>
              </a:tr>
              <a:tr h="439209">
                <a:tc>
                  <a:txBody>
                    <a:bodyPr/>
                    <a:lstStyle/>
                    <a:p>
                      <a:pPr algn="ctr"/>
                      <a:r>
                        <a:rPr lang="vi-VN" sz="2000"/>
                        <a:t>e</a:t>
                      </a:r>
                    </a:p>
                  </a:txBody>
                  <a:tcPr/>
                </a:tc>
                <a:tc>
                  <a:txBody>
                    <a:bodyPr/>
                    <a:lstStyle/>
                    <a:p>
                      <a:pPr algn="ctr"/>
                      <a:r>
                        <a:rPr lang="vi-VN" sz="2000"/>
                        <a:t>010</a:t>
                      </a:r>
                    </a:p>
                  </a:txBody>
                  <a:tcPr/>
                </a:tc>
                <a:extLst>
                  <a:ext uri="{0D108BD9-81ED-4DB2-BD59-A6C34878D82A}">
                    <a16:rowId xmlns:a16="http://schemas.microsoft.com/office/drawing/2014/main" val="3841495587"/>
                  </a:ext>
                </a:extLst>
              </a:tr>
              <a:tr h="439209">
                <a:tc>
                  <a:txBody>
                    <a:bodyPr/>
                    <a:lstStyle/>
                    <a:p>
                      <a:pPr algn="ctr"/>
                      <a:r>
                        <a:rPr lang="vi-VN" sz="2000"/>
                        <a:t>W</a:t>
                      </a:r>
                    </a:p>
                  </a:txBody>
                  <a:tcPr/>
                </a:tc>
                <a:tc>
                  <a:txBody>
                    <a:bodyPr/>
                    <a:lstStyle/>
                    <a:p>
                      <a:pPr algn="ctr"/>
                      <a:r>
                        <a:rPr lang="vi-VN" sz="2000"/>
                        <a:t>1101</a:t>
                      </a:r>
                    </a:p>
                  </a:txBody>
                  <a:tcPr/>
                </a:tc>
                <a:extLst>
                  <a:ext uri="{0D108BD9-81ED-4DB2-BD59-A6C34878D82A}">
                    <a16:rowId xmlns:a16="http://schemas.microsoft.com/office/drawing/2014/main" val="2062904706"/>
                  </a:ext>
                </a:extLst>
              </a:tr>
              <a:tr h="439209">
                <a:tc>
                  <a:txBody>
                    <a:bodyPr/>
                    <a:lstStyle/>
                    <a:p>
                      <a:pPr algn="ctr"/>
                      <a:r>
                        <a:rPr lang="vi-VN" sz="2000"/>
                        <a:t>[</a:t>
                      </a:r>
                      <a:r>
                        <a:rPr lang="vi-VN" sz="2000" err="1"/>
                        <a:t>backspace</a:t>
                      </a:r>
                      <a:r>
                        <a:rPr lang="vi-VN" sz="2000"/>
                        <a:t>]</a:t>
                      </a:r>
                    </a:p>
                  </a:txBody>
                  <a:tcPr/>
                </a:tc>
                <a:tc>
                  <a:txBody>
                    <a:bodyPr/>
                    <a:lstStyle/>
                    <a:p>
                      <a:pPr algn="ctr"/>
                      <a:r>
                        <a:rPr lang="vi-VN" sz="2000"/>
                        <a:t>011</a:t>
                      </a:r>
                    </a:p>
                  </a:txBody>
                  <a:tcPr/>
                </a:tc>
                <a:extLst>
                  <a:ext uri="{0D108BD9-81ED-4DB2-BD59-A6C34878D82A}">
                    <a16:rowId xmlns:a16="http://schemas.microsoft.com/office/drawing/2014/main" val="1981735653"/>
                  </a:ext>
                </a:extLst>
              </a:tr>
              <a:tr h="439209">
                <a:tc>
                  <a:txBody>
                    <a:bodyPr/>
                    <a:lstStyle/>
                    <a:p>
                      <a:pPr algn="ctr"/>
                      <a:r>
                        <a:rPr lang="vi-VN" sz="2000"/>
                        <a:t>r</a:t>
                      </a:r>
                    </a:p>
                  </a:txBody>
                  <a:tcPr/>
                </a:tc>
                <a:tc>
                  <a:txBody>
                    <a:bodyPr/>
                    <a:lstStyle/>
                    <a:p>
                      <a:pPr algn="ctr"/>
                      <a:r>
                        <a:rPr lang="vi-VN" sz="2000"/>
                        <a:t>1110</a:t>
                      </a:r>
                    </a:p>
                  </a:txBody>
                  <a:tcPr/>
                </a:tc>
                <a:extLst>
                  <a:ext uri="{0D108BD9-81ED-4DB2-BD59-A6C34878D82A}">
                    <a16:rowId xmlns:a16="http://schemas.microsoft.com/office/drawing/2014/main" val="3365277028"/>
                  </a:ext>
                </a:extLst>
              </a:tr>
              <a:tr h="439209">
                <a:tc>
                  <a:txBody>
                    <a:bodyPr/>
                    <a:lstStyle/>
                    <a:p>
                      <a:pPr algn="ctr"/>
                      <a:r>
                        <a:rPr lang="vi-VN" sz="2000"/>
                        <a:t>d</a:t>
                      </a:r>
                    </a:p>
                  </a:txBody>
                  <a:tcPr/>
                </a:tc>
                <a:tc>
                  <a:txBody>
                    <a:bodyPr/>
                    <a:lstStyle/>
                    <a:p>
                      <a:pPr algn="ctr"/>
                      <a:r>
                        <a:rPr lang="vi-VN" sz="2000"/>
                        <a:t>1111</a:t>
                      </a:r>
                    </a:p>
                  </a:txBody>
                  <a:tcPr/>
                </a:tc>
                <a:extLst>
                  <a:ext uri="{0D108BD9-81ED-4DB2-BD59-A6C34878D82A}">
                    <a16:rowId xmlns:a16="http://schemas.microsoft.com/office/drawing/2014/main" val="2774710566"/>
                  </a:ext>
                </a:extLst>
              </a:tr>
            </a:tbl>
          </a:graphicData>
        </a:graphic>
      </p:graphicFrame>
    </p:spTree>
    <p:extLst>
      <p:ext uri="{BB962C8B-B14F-4D97-AF65-F5344CB8AC3E}">
        <p14:creationId xmlns:p14="http://schemas.microsoft.com/office/powerpoint/2010/main" val="285708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7ECFDAF4-FFD0-D1AA-21D0-A003A4B5C6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sp>
        <p:nvSpPr>
          <p:cNvPr id="6" name="Google Shape;176;p14">
            <a:extLst>
              <a:ext uri="{FF2B5EF4-FFF2-40B4-BE49-F238E27FC236}">
                <a16:creationId xmlns:a16="http://schemas.microsoft.com/office/drawing/2014/main" id="{498CFEF3-89F3-27D2-663E-20BB5A20CFDE}"/>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18" name="Bảng 7">
            <a:extLst>
              <a:ext uri="{FF2B5EF4-FFF2-40B4-BE49-F238E27FC236}">
                <a16:creationId xmlns:a16="http://schemas.microsoft.com/office/drawing/2014/main" id="{F88F87CE-C40B-CFD1-C457-046299340BA6}"/>
              </a:ext>
            </a:extLst>
          </p:cNvPr>
          <p:cNvGraphicFramePr>
            <a:graphicFrameLocks noGrp="1"/>
          </p:cNvGraphicFramePr>
          <p:nvPr>
            <p:extLst>
              <p:ext uri="{D42A27DB-BD31-4B8C-83A1-F6EECF244321}">
                <p14:modId xmlns:p14="http://schemas.microsoft.com/office/powerpoint/2010/main" val="1273141262"/>
              </p:ext>
            </p:extLst>
          </p:nvPr>
        </p:nvGraphicFramePr>
        <p:xfrm>
          <a:off x="885423" y="1931832"/>
          <a:ext cx="6990901" cy="1150471"/>
        </p:xfrm>
        <a:graphic>
          <a:graphicData uri="http://schemas.openxmlformats.org/drawingml/2006/table">
            <a:tbl>
              <a:tblPr firstRow="1" bandRow="1">
                <a:tableStyleId>{5C22544A-7EE6-4342-B048-85BDC9FD1C3A}</a:tableStyleId>
              </a:tblPr>
              <a:tblGrid>
                <a:gridCol w="744559">
                  <a:extLst>
                    <a:ext uri="{9D8B030D-6E8A-4147-A177-3AD203B41FA5}">
                      <a16:colId xmlns:a16="http://schemas.microsoft.com/office/drawing/2014/main" val="1064444217"/>
                    </a:ext>
                  </a:extLst>
                </a:gridCol>
                <a:gridCol w="664065">
                  <a:extLst>
                    <a:ext uri="{9D8B030D-6E8A-4147-A177-3AD203B41FA5}">
                      <a16:colId xmlns:a16="http://schemas.microsoft.com/office/drawing/2014/main" val="2948851969"/>
                    </a:ext>
                  </a:extLst>
                </a:gridCol>
                <a:gridCol w="472896">
                  <a:extLst>
                    <a:ext uri="{9D8B030D-6E8A-4147-A177-3AD203B41FA5}">
                      <a16:colId xmlns:a16="http://schemas.microsoft.com/office/drawing/2014/main" val="3421938856"/>
                    </a:ext>
                  </a:extLst>
                </a:gridCol>
                <a:gridCol w="465846">
                  <a:extLst>
                    <a:ext uri="{9D8B030D-6E8A-4147-A177-3AD203B41FA5}">
                      <a16:colId xmlns:a16="http://schemas.microsoft.com/office/drawing/2014/main" val="1637066460"/>
                    </a:ext>
                  </a:extLst>
                </a:gridCol>
                <a:gridCol w="533263">
                  <a:extLst>
                    <a:ext uri="{9D8B030D-6E8A-4147-A177-3AD203B41FA5}">
                      <a16:colId xmlns:a16="http://schemas.microsoft.com/office/drawing/2014/main" val="2057907951"/>
                    </a:ext>
                  </a:extLst>
                </a:gridCol>
                <a:gridCol w="654004">
                  <a:extLst>
                    <a:ext uri="{9D8B030D-6E8A-4147-A177-3AD203B41FA5}">
                      <a16:colId xmlns:a16="http://schemas.microsoft.com/office/drawing/2014/main" val="2716893955"/>
                    </a:ext>
                  </a:extLst>
                </a:gridCol>
                <a:gridCol w="744559">
                  <a:extLst>
                    <a:ext uri="{9D8B030D-6E8A-4147-A177-3AD203B41FA5}">
                      <a16:colId xmlns:a16="http://schemas.microsoft.com/office/drawing/2014/main" val="3334565494"/>
                    </a:ext>
                  </a:extLst>
                </a:gridCol>
                <a:gridCol w="493018">
                  <a:extLst>
                    <a:ext uri="{9D8B030D-6E8A-4147-A177-3AD203B41FA5}">
                      <a16:colId xmlns:a16="http://schemas.microsoft.com/office/drawing/2014/main" val="2892909726"/>
                    </a:ext>
                  </a:extLst>
                </a:gridCol>
                <a:gridCol w="754621">
                  <a:extLst>
                    <a:ext uri="{9D8B030D-6E8A-4147-A177-3AD203B41FA5}">
                      <a16:colId xmlns:a16="http://schemas.microsoft.com/office/drawing/2014/main" val="615990696"/>
                    </a:ext>
                  </a:extLst>
                </a:gridCol>
                <a:gridCol w="573512">
                  <a:extLst>
                    <a:ext uri="{9D8B030D-6E8A-4147-A177-3AD203B41FA5}">
                      <a16:colId xmlns:a16="http://schemas.microsoft.com/office/drawing/2014/main" val="3491805232"/>
                    </a:ext>
                  </a:extLst>
                </a:gridCol>
                <a:gridCol w="890558">
                  <a:extLst>
                    <a:ext uri="{9D8B030D-6E8A-4147-A177-3AD203B41FA5}">
                      <a16:colId xmlns:a16="http://schemas.microsoft.com/office/drawing/2014/main" val="90873275"/>
                    </a:ext>
                  </a:extLst>
                </a:gridCol>
              </a:tblGrid>
              <a:tr h="449431">
                <a:tc>
                  <a:txBody>
                    <a:bodyPr/>
                    <a:lstStyle/>
                    <a:p>
                      <a:r>
                        <a:rPr lang="vi-VN" sz="2000"/>
                        <a:t>H</a:t>
                      </a:r>
                    </a:p>
                  </a:txBody>
                  <a:tcPr/>
                </a:tc>
                <a:tc>
                  <a:txBody>
                    <a:bodyPr/>
                    <a:lstStyle/>
                    <a:p>
                      <a:r>
                        <a:rPr lang="vi-VN" sz="2000"/>
                        <a:t>e</a:t>
                      </a:r>
                    </a:p>
                  </a:txBody>
                  <a:tcPr/>
                </a:tc>
                <a:tc>
                  <a:txBody>
                    <a:bodyPr/>
                    <a:lstStyle/>
                    <a:p>
                      <a:r>
                        <a:rPr lang="vi-VN" sz="2000"/>
                        <a:t>l</a:t>
                      </a:r>
                    </a:p>
                  </a:txBody>
                  <a:tcPr/>
                </a:tc>
                <a:tc>
                  <a:txBody>
                    <a:bodyPr/>
                    <a:lstStyle/>
                    <a:p>
                      <a:r>
                        <a:rPr lang="vi-VN" sz="2000"/>
                        <a:t>l</a:t>
                      </a:r>
                    </a:p>
                  </a:txBody>
                  <a:tcPr/>
                </a:tc>
                <a:tc>
                  <a:txBody>
                    <a:bodyPr/>
                    <a:lstStyle/>
                    <a:p>
                      <a:r>
                        <a:rPr lang="vi-VN" sz="2000"/>
                        <a:t>o</a:t>
                      </a:r>
                    </a:p>
                  </a:txBody>
                  <a:tcPr/>
                </a:tc>
                <a:tc>
                  <a:txBody>
                    <a:bodyPr/>
                    <a:lstStyle/>
                    <a:p>
                      <a:endParaRPr lang="vi-VN" sz="2000"/>
                    </a:p>
                  </a:txBody>
                  <a:tcPr/>
                </a:tc>
                <a:tc>
                  <a:txBody>
                    <a:bodyPr/>
                    <a:lstStyle/>
                    <a:p>
                      <a:pPr lvl="0">
                        <a:buNone/>
                      </a:pPr>
                      <a:r>
                        <a:rPr lang="vi-VN" sz="2000"/>
                        <a:t>W</a:t>
                      </a:r>
                    </a:p>
                  </a:txBody>
                  <a:tcPr/>
                </a:tc>
                <a:tc>
                  <a:txBody>
                    <a:bodyPr/>
                    <a:lstStyle/>
                    <a:p>
                      <a:pPr lvl="0">
                        <a:buNone/>
                      </a:pPr>
                      <a:r>
                        <a:rPr lang="vi-VN" sz="2000"/>
                        <a:t>o</a:t>
                      </a:r>
                    </a:p>
                  </a:txBody>
                  <a:tcPr/>
                </a:tc>
                <a:tc>
                  <a:txBody>
                    <a:bodyPr/>
                    <a:lstStyle/>
                    <a:p>
                      <a:pPr lvl="0">
                        <a:buNone/>
                      </a:pPr>
                      <a:r>
                        <a:rPr lang="vi-VN" sz="2000"/>
                        <a:t>r</a:t>
                      </a:r>
                    </a:p>
                  </a:txBody>
                  <a:tcPr/>
                </a:tc>
                <a:tc>
                  <a:txBody>
                    <a:bodyPr/>
                    <a:lstStyle/>
                    <a:p>
                      <a:pPr lvl="0">
                        <a:buNone/>
                      </a:pPr>
                      <a:r>
                        <a:rPr lang="vi-VN" sz="2000"/>
                        <a:t>l</a:t>
                      </a:r>
                    </a:p>
                  </a:txBody>
                  <a:tcPr/>
                </a:tc>
                <a:tc>
                  <a:txBody>
                    <a:bodyPr/>
                    <a:lstStyle/>
                    <a:p>
                      <a:pPr lvl="0">
                        <a:buNone/>
                      </a:pPr>
                      <a:r>
                        <a:rPr lang="vi-VN" sz="2000"/>
                        <a:t>d</a:t>
                      </a:r>
                    </a:p>
                  </a:txBody>
                  <a:tcPr/>
                </a:tc>
                <a:extLst>
                  <a:ext uri="{0D108BD9-81ED-4DB2-BD59-A6C34878D82A}">
                    <a16:rowId xmlns:a16="http://schemas.microsoft.com/office/drawing/2014/main" val="2001533571"/>
                  </a:ext>
                </a:extLst>
              </a:tr>
              <a:tr h="395927">
                <a:tc>
                  <a:txBody>
                    <a:bodyPr/>
                    <a:lstStyle/>
                    <a:p>
                      <a:pPr lvl="0">
                        <a:buNone/>
                      </a:pPr>
                      <a:r>
                        <a:rPr lang="vi-VN" sz="2000"/>
                        <a:t>1100</a:t>
                      </a:r>
                    </a:p>
                  </a:txBody>
                  <a:tcPr/>
                </a:tc>
                <a:tc>
                  <a:txBody>
                    <a:bodyPr/>
                    <a:lstStyle/>
                    <a:p>
                      <a:pPr lvl="0">
                        <a:buNone/>
                      </a:pPr>
                      <a:r>
                        <a:rPr lang="vi-VN" sz="2000"/>
                        <a:t>010</a:t>
                      </a:r>
                    </a:p>
                  </a:txBody>
                  <a:tcPr/>
                </a:tc>
                <a:tc>
                  <a:txBody>
                    <a:bodyPr/>
                    <a:lstStyle/>
                    <a:p>
                      <a:pPr lvl="0">
                        <a:buNone/>
                      </a:pPr>
                      <a:r>
                        <a:rPr lang="vi-VN" sz="2000"/>
                        <a:t>10</a:t>
                      </a:r>
                    </a:p>
                  </a:txBody>
                  <a:tcPr/>
                </a:tc>
                <a:tc>
                  <a:txBody>
                    <a:bodyPr/>
                    <a:lstStyle/>
                    <a:p>
                      <a:pPr lvl="0">
                        <a:buNone/>
                      </a:pPr>
                      <a:r>
                        <a:rPr lang="vi-VN" sz="2000"/>
                        <a:t>10</a:t>
                      </a:r>
                    </a:p>
                  </a:txBody>
                  <a:tcPr/>
                </a:tc>
                <a:tc>
                  <a:txBody>
                    <a:bodyPr/>
                    <a:lstStyle/>
                    <a:p>
                      <a:pPr lvl="0">
                        <a:buNone/>
                      </a:pPr>
                      <a:r>
                        <a:rPr lang="vi-VN" sz="2000"/>
                        <a:t>00</a:t>
                      </a:r>
                    </a:p>
                  </a:txBody>
                  <a:tcPr/>
                </a:tc>
                <a:tc>
                  <a:txBody>
                    <a:bodyPr/>
                    <a:lstStyle/>
                    <a:p>
                      <a:pPr lvl="0">
                        <a:buNone/>
                      </a:pPr>
                      <a:r>
                        <a:rPr lang="vi-VN" sz="2000"/>
                        <a:t>011</a:t>
                      </a:r>
                    </a:p>
                  </a:txBody>
                  <a:tcPr/>
                </a:tc>
                <a:tc>
                  <a:txBody>
                    <a:bodyPr/>
                    <a:lstStyle/>
                    <a:p>
                      <a:pPr lvl="0">
                        <a:buNone/>
                      </a:pPr>
                      <a:r>
                        <a:rPr lang="vi-VN" sz="2000"/>
                        <a:t>1101</a:t>
                      </a:r>
                    </a:p>
                  </a:txBody>
                  <a:tcPr/>
                </a:tc>
                <a:tc>
                  <a:txBody>
                    <a:bodyPr/>
                    <a:lstStyle/>
                    <a:p>
                      <a:pPr lvl="0">
                        <a:buNone/>
                      </a:pPr>
                      <a:r>
                        <a:rPr lang="vi-VN" sz="2000"/>
                        <a:t>00</a:t>
                      </a:r>
                    </a:p>
                  </a:txBody>
                  <a:tcPr/>
                </a:tc>
                <a:tc>
                  <a:txBody>
                    <a:bodyPr/>
                    <a:lstStyle/>
                    <a:p>
                      <a:pPr lvl="0">
                        <a:buNone/>
                      </a:pPr>
                      <a:r>
                        <a:rPr lang="vi-VN" sz="2000"/>
                        <a:t>1110</a:t>
                      </a:r>
                    </a:p>
                  </a:txBody>
                  <a:tcPr/>
                </a:tc>
                <a:tc>
                  <a:txBody>
                    <a:bodyPr/>
                    <a:lstStyle/>
                    <a:p>
                      <a:pPr lvl="0">
                        <a:buNone/>
                      </a:pPr>
                      <a:r>
                        <a:rPr lang="vi-VN" sz="2000"/>
                        <a:t>10</a:t>
                      </a:r>
                    </a:p>
                  </a:txBody>
                  <a:tcPr/>
                </a:tc>
                <a:tc>
                  <a:txBody>
                    <a:bodyPr/>
                    <a:lstStyle/>
                    <a:p>
                      <a:pPr lvl="0">
                        <a:buNone/>
                      </a:pPr>
                      <a:r>
                        <a:rPr lang="vi-VN" sz="2000"/>
                        <a:t>1111</a:t>
                      </a:r>
                    </a:p>
                  </a:txBody>
                  <a:tcPr/>
                </a:tc>
                <a:extLst>
                  <a:ext uri="{0D108BD9-81ED-4DB2-BD59-A6C34878D82A}">
                    <a16:rowId xmlns:a16="http://schemas.microsoft.com/office/drawing/2014/main" val="318058701"/>
                  </a:ext>
                </a:extLst>
              </a:tr>
            </a:tbl>
          </a:graphicData>
        </a:graphic>
      </p:graphicFrame>
      <p:sp>
        <p:nvSpPr>
          <p:cNvPr id="22" name="Hộp Văn bản 21">
            <a:extLst>
              <a:ext uri="{FF2B5EF4-FFF2-40B4-BE49-F238E27FC236}">
                <a16:creationId xmlns:a16="http://schemas.microsoft.com/office/drawing/2014/main" id="{3672662E-F19C-FC1A-5358-3A88E9119AC5}"/>
              </a:ext>
            </a:extLst>
          </p:cNvPr>
          <p:cNvSpPr txBox="1"/>
          <p:nvPr/>
        </p:nvSpPr>
        <p:spPr>
          <a:xfrm>
            <a:off x="1730599" y="3149287"/>
            <a:ext cx="51736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4000" b="1"/>
              <a:t>32 chữ số nhị phân</a:t>
            </a:r>
          </a:p>
        </p:txBody>
      </p:sp>
    </p:spTree>
    <p:extLst>
      <p:ext uri="{BB962C8B-B14F-4D97-AF65-F5344CB8AC3E}">
        <p14:creationId xmlns:p14="http://schemas.microsoft.com/office/powerpoint/2010/main" val="228031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Thuật toán LZW </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8661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5FB7E19-6AC8-B2BA-7194-4170A6DD74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sp>
        <p:nvSpPr>
          <p:cNvPr id="5" name="Google Shape;176;p14">
            <a:extLst>
              <a:ext uri="{FF2B5EF4-FFF2-40B4-BE49-F238E27FC236}">
                <a16:creationId xmlns:a16="http://schemas.microsoft.com/office/drawing/2014/main" id="{202E8A68-89B0-99AE-7C3B-CAC6A45B5906}"/>
              </a:ext>
            </a:extLst>
          </p:cNvPr>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LZW (Lempel-Ziv-Welch)</a:t>
            </a:r>
            <a:endParaRPr sz="2100">
              <a:solidFill>
                <a:schemeClr val="accent1"/>
              </a:solidFill>
              <a:latin typeface="Fira Sans Medium"/>
              <a:ea typeface="Fira Sans Medium"/>
              <a:cs typeface="Fira Sans Medium"/>
              <a:sym typeface="Fira Sans Medium"/>
            </a:endParaRPr>
          </a:p>
        </p:txBody>
      </p:sp>
      <p:sp>
        <p:nvSpPr>
          <p:cNvPr id="6" name="Hộp Văn bản 5">
            <a:extLst>
              <a:ext uri="{FF2B5EF4-FFF2-40B4-BE49-F238E27FC236}">
                <a16:creationId xmlns:a16="http://schemas.microsoft.com/office/drawing/2014/main" id="{A586B7D0-D4DA-7B44-8BC7-30F0242B8610}"/>
              </a:ext>
            </a:extLst>
          </p:cNvPr>
          <p:cNvSpPr txBox="1"/>
          <p:nvPr/>
        </p:nvSpPr>
        <p:spPr>
          <a:xfrm>
            <a:off x="362218" y="1056469"/>
            <a:ext cx="851213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1800"/>
              <a:t>LZW là thuật toán nén dữ liệu không mất thông tin, được sử dụng phổ biến trong việc giảm kích thước của các tệp tin văn bản.</a:t>
            </a:r>
          </a:p>
          <a:p>
            <a:pPr marL="285750" indent="-285750">
              <a:buFont typeface="Calibri"/>
              <a:buChar char="-"/>
            </a:pPr>
            <a:endParaRPr lang="vi-VN" sz="1800"/>
          </a:p>
          <a:p>
            <a:pPr marL="285750" indent="-285750">
              <a:buFont typeface="Calibri"/>
              <a:buChar char="-"/>
            </a:pPr>
            <a:r>
              <a:rPr lang="vi-VN" sz="1800"/>
              <a:t>Thuật toán này mã hóa và giải mã chuỗi ký tự thông qua việc xây dựng từ điển.</a:t>
            </a:r>
          </a:p>
          <a:p>
            <a:pPr marL="285750" indent="-285750">
              <a:buFont typeface="Calibri"/>
              <a:buChar char="-"/>
            </a:pPr>
            <a:endParaRPr lang="vi-VN" sz="1800"/>
          </a:p>
          <a:p>
            <a:pPr marL="285750" indent="-285750">
              <a:buFont typeface="Calibri"/>
              <a:buChar char="-"/>
            </a:pPr>
            <a:r>
              <a:rPr lang="vi-VN" sz="1800"/>
              <a:t>Ví dụ: Mã chuỗi kí tự ABCD </a:t>
            </a:r>
          </a:p>
          <a:p>
            <a:pPr marL="285750" indent="-285750">
              <a:buFont typeface="Calibri"/>
              <a:buChar char="-"/>
            </a:pPr>
            <a:endParaRPr lang="vi-VN" sz="1800"/>
          </a:p>
          <a:p>
            <a:r>
              <a:rPr lang="vi-VN" sz="1800"/>
              <a:t>     Trong mã ASCII, A,B,C,D có mã tương ứng là 65, 66, 67 và 68. </a:t>
            </a:r>
          </a:p>
          <a:p>
            <a:endParaRPr lang="vi-VN" sz="1800"/>
          </a:p>
          <a:p>
            <a:r>
              <a:rPr lang="vi-VN" sz="1800"/>
              <a:t>     Nên mã hóa của chuỗi ký tự [ABCD] này sẽ là [65, 66, 67, 68].</a:t>
            </a:r>
            <a:endParaRPr lang="vi-VN"/>
          </a:p>
          <a:p>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p:txBody>
      </p:sp>
    </p:spTree>
    <p:extLst>
      <p:ext uri="{BB962C8B-B14F-4D97-AF65-F5344CB8AC3E}">
        <p14:creationId xmlns:p14="http://schemas.microsoft.com/office/powerpoint/2010/main" val="28857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EDF086F-83CB-F446-AA8E-69769F57D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sp>
        <p:nvSpPr>
          <p:cNvPr id="3" name="Hộp Văn bản 2">
            <a:extLst>
              <a:ext uri="{FF2B5EF4-FFF2-40B4-BE49-F238E27FC236}">
                <a16:creationId xmlns:a16="http://schemas.microsoft.com/office/drawing/2014/main" id="{8B7142BD-079E-BDCF-E8ED-9173C4536A8C}"/>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4" name="Hộp Văn bản 3">
            <a:extLst>
              <a:ext uri="{FF2B5EF4-FFF2-40B4-BE49-F238E27FC236}">
                <a16:creationId xmlns:a16="http://schemas.microsoft.com/office/drawing/2014/main" id="{C2CC04FD-DA01-EA62-7EF1-B7D27F48F314}"/>
              </a:ext>
            </a:extLst>
          </p:cNvPr>
          <p:cNvSpPr txBox="1"/>
          <p:nvPr/>
        </p:nvSpPr>
        <p:spPr>
          <a:xfrm>
            <a:off x="241478" y="814990"/>
            <a:ext cx="869323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Ý tưởng thuật toán (</a:t>
            </a:r>
            <a:r>
              <a:rPr lang="vi-VN" sz="1800" b="1" err="1"/>
              <a:t>Encode</a:t>
            </a:r>
            <a:r>
              <a:rPr lang="vi-VN" sz="1800" b="1"/>
              <a:t>):</a:t>
            </a:r>
          </a:p>
          <a:p>
            <a:endParaRPr lang="vi-VN" sz="1800" b="1"/>
          </a:p>
          <a:p>
            <a:pPr marL="285750" indent="-285750">
              <a:buFont typeface="Calibri"/>
              <a:buChar char="-"/>
            </a:pPr>
            <a:r>
              <a:rPr lang="vi-VN" sz="1800" b="1"/>
              <a:t>Bước 1:</a:t>
            </a:r>
            <a:r>
              <a:rPr lang="vi-VN" sz="1800"/>
              <a:t> Khởi tạo từ điển ban đầu chứa các ký tự đơn (thường sẽ dùng bộ mã ASCII với 256 ký tự).</a:t>
            </a:r>
          </a:p>
          <a:p>
            <a:pPr marL="285750" indent="-285750">
              <a:buFont typeface="Calibri"/>
              <a:buChar char="-"/>
            </a:pPr>
            <a:endParaRPr lang="vi-VN" sz="1800"/>
          </a:p>
          <a:p>
            <a:pPr marL="285750" indent="-285750">
              <a:buFont typeface="Calibri"/>
              <a:buChar char="-"/>
            </a:pPr>
            <a:r>
              <a:rPr lang="vi-VN" sz="1800" b="1"/>
              <a:t>Bước 2</a:t>
            </a:r>
            <a:r>
              <a:rPr lang="vi-VN" sz="1800"/>
              <a:t>: Đọc vào một chuỗi ký tự và tiến hành nén chuỗi bằng cách tìm chuỗi con trong từ điển trùng với chuỗi được đọc vào.</a:t>
            </a:r>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r>
              <a:rPr lang="vi-VN" sz="1800" b="1"/>
              <a:t>Bước 3</a:t>
            </a:r>
            <a:r>
              <a:rPr lang="vi-VN" sz="1800"/>
              <a:t>: Lưu lại thông tin về mã hóa vào tệp tin đích.</a:t>
            </a:r>
          </a:p>
          <a:p>
            <a:endParaRPr lang="vi-VN" sz="1800"/>
          </a:p>
          <a:p>
            <a:pPr lvl="1"/>
            <a:endParaRPr lang="vi-VN" sz="1800"/>
          </a:p>
          <a:p>
            <a:endParaRPr lang="vi-VN" sz="1800" b="1"/>
          </a:p>
        </p:txBody>
      </p:sp>
      <p:sp>
        <p:nvSpPr>
          <p:cNvPr id="5" name="Hộp Văn bản 4">
            <a:extLst>
              <a:ext uri="{FF2B5EF4-FFF2-40B4-BE49-F238E27FC236}">
                <a16:creationId xmlns:a16="http://schemas.microsoft.com/office/drawing/2014/main" id="{FF7A34A0-1596-DACC-E555-103CF5CE1FF3}"/>
              </a:ext>
            </a:extLst>
          </p:cNvPr>
          <p:cNvSpPr txBox="1"/>
          <p:nvPr/>
        </p:nvSpPr>
        <p:spPr>
          <a:xfrm>
            <a:off x="575524" y="2845426"/>
            <a:ext cx="83511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vi-VN" sz="1800"/>
              <a:t>Nếu chuỗi con đó không có trong từ điển thì thêm chuỗi con đó vào từ điển và đưa ra mã hóa của chuỗi ký tự trước đó.</a:t>
            </a:r>
          </a:p>
          <a:p>
            <a:pPr marL="285750" indent="-285750">
              <a:buChar char="•"/>
            </a:pPr>
            <a:r>
              <a:rPr lang="vi-VN" sz="1800"/>
              <a:t>Nếu chuỗi con đó đã có trong từ điển thì sử dụng mã hóa đã có của chuỗi con đó để nén chuỗi ký tự trước đó</a:t>
            </a:r>
          </a:p>
        </p:txBody>
      </p:sp>
    </p:spTree>
    <p:extLst>
      <p:ext uri="{BB962C8B-B14F-4D97-AF65-F5344CB8AC3E}">
        <p14:creationId xmlns:p14="http://schemas.microsoft.com/office/powerpoint/2010/main" val="411017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2D7505AE-525A-3BF0-A114-362DF9D145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19</a:t>
            </a:fld>
            <a:endParaRPr lang="en"/>
          </a:p>
        </p:txBody>
      </p:sp>
      <p:sp>
        <p:nvSpPr>
          <p:cNvPr id="4" name="Hộp Văn bản 3">
            <a:extLst>
              <a:ext uri="{FF2B5EF4-FFF2-40B4-BE49-F238E27FC236}">
                <a16:creationId xmlns:a16="http://schemas.microsoft.com/office/drawing/2014/main" id="{D8FDBBA8-E1AD-98D5-04D4-166DCAEFDF4C}"/>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49664D3A-027F-8025-E07D-06E91CBD1C8E}"/>
              </a:ext>
            </a:extLst>
          </p:cNvPr>
          <p:cNvSpPr txBox="1"/>
          <p:nvPr/>
        </p:nvSpPr>
        <p:spPr>
          <a:xfrm>
            <a:off x="241478" y="814990"/>
            <a:ext cx="816198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Ví dụ: </a:t>
            </a:r>
            <a:r>
              <a:rPr lang="vi-VN" sz="1800"/>
              <a:t>Mã hóa chuỗi kí tự XYWXYZ</a:t>
            </a:r>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r>
              <a:rPr lang="vi-VN" sz="1800"/>
              <a:t> Mã hóa của chuỗi XYWXYZ là [88,89,87,256,90]</a:t>
            </a:r>
          </a:p>
          <a:p>
            <a:endParaRPr lang="vi-VN" sz="1800"/>
          </a:p>
        </p:txBody>
      </p:sp>
      <p:graphicFrame>
        <p:nvGraphicFramePr>
          <p:cNvPr id="7" name="Bảng 7">
            <a:extLst>
              <a:ext uri="{FF2B5EF4-FFF2-40B4-BE49-F238E27FC236}">
                <a16:creationId xmlns:a16="http://schemas.microsoft.com/office/drawing/2014/main" id="{AD65B78E-D81B-C532-034B-17A22E9F21C6}"/>
              </a:ext>
            </a:extLst>
          </p:cNvPr>
          <p:cNvGraphicFramePr>
            <a:graphicFrameLocks noGrp="1"/>
          </p:cNvGraphicFramePr>
          <p:nvPr>
            <p:extLst>
              <p:ext uri="{D42A27DB-BD31-4B8C-83A1-F6EECF244321}">
                <p14:modId xmlns:p14="http://schemas.microsoft.com/office/powerpoint/2010/main" val="2430375126"/>
              </p:ext>
            </p:extLst>
          </p:nvPr>
        </p:nvGraphicFramePr>
        <p:xfrm>
          <a:off x="1987532" y="1366320"/>
          <a:ext cx="5114170" cy="2595877"/>
        </p:xfrm>
        <a:graphic>
          <a:graphicData uri="http://schemas.openxmlformats.org/drawingml/2006/table">
            <a:tbl>
              <a:tblPr firstRow="1" bandRow="1">
                <a:tableStyleId>{073A0DAA-6AF3-43AB-8588-CEC1D06C72B9}</a:tableStyleId>
              </a:tblPr>
              <a:tblGrid>
                <a:gridCol w="850205">
                  <a:extLst>
                    <a:ext uri="{9D8B030D-6E8A-4147-A177-3AD203B41FA5}">
                      <a16:colId xmlns:a16="http://schemas.microsoft.com/office/drawing/2014/main" val="2066601752"/>
                    </a:ext>
                  </a:extLst>
                </a:gridCol>
                <a:gridCol w="850205">
                  <a:extLst>
                    <a:ext uri="{9D8B030D-6E8A-4147-A177-3AD203B41FA5}">
                      <a16:colId xmlns:a16="http://schemas.microsoft.com/office/drawing/2014/main" val="3091779919"/>
                    </a:ext>
                  </a:extLst>
                </a:gridCol>
                <a:gridCol w="1706880">
                  <a:extLst>
                    <a:ext uri="{9D8B030D-6E8A-4147-A177-3AD203B41FA5}">
                      <a16:colId xmlns:a16="http://schemas.microsoft.com/office/drawing/2014/main" val="4265341011"/>
                    </a:ext>
                  </a:extLst>
                </a:gridCol>
                <a:gridCol w="1706880">
                  <a:extLst>
                    <a:ext uri="{9D8B030D-6E8A-4147-A177-3AD203B41FA5}">
                      <a16:colId xmlns:a16="http://schemas.microsoft.com/office/drawing/2014/main" val="1821287695"/>
                    </a:ext>
                  </a:extLst>
                </a:gridCol>
              </a:tblGrid>
              <a:tr h="370840">
                <a:tc gridSpan="2">
                  <a:txBody>
                    <a:bodyPr/>
                    <a:lstStyle/>
                    <a:p>
                      <a:pPr algn="ctr"/>
                      <a:r>
                        <a:rPr lang="vi-VN"/>
                        <a:t>Kết quả trả về</a:t>
                      </a:r>
                      <a:endParaRPr lang="vi-VN" err="1"/>
                    </a:p>
                  </a:txBody>
                  <a:tcPr/>
                </a:tc>
                <a:tc hMerge="1">
                  <a:txBody>
                    <a:bodyPr/>
                    <a:lstStyle/>
                    <a:p>
                      <a:endParaRPr lang="vi-VN"/>
                    </a:p>
                  </a:txBody>
                  <a:tcPr/>
                </a:tc>
                <a:tc gridSpan="2">
                  <a:txBody>
                    <a:bodyPr/>
                    <a:lstStyle/>
                    <a:p>
                      <a:pPr algn="ctr"/>
                      <a:r>
                        <a:rPr lang="vi-VN"/>
                        <a:t>Từ điển</a:t>
                      </a:r>
                    </a:p>
                  </a:txBody>
                  <a:tcPr/>
                </a:tc>
                <a:tc hMerge="1">
                  <a:txBody>
                    <a:bodyPr/>
                    <a:lstStyle/>
                    <a:p>
                      <a:endParaRPr lang="vi-VN"/>
                    </a:p>
                  </a:txBody>
                  <a:tcPr/>
                </a:tc>
                <a:extLst>
                  <a:ext uri="{0D108BD9-81ED-4DB2-BD59-A6C34878D82A}">
                    <a16:rowId xmlns:a16="http://schemas.microsoft.com/office/drawing/2014/main" val="3410586099"/>
                  </a:ext>
                </a:extLst>
              </a:tr>
              <a:tr h="370840">
                <a:tc>
                  <a:txBody>
                    <a:bodyPr/>
                    <a:lstStyle/>
                    <a:p>
                      <a:pPr lvl="0" algn="ctr">
                        <a:buNone/>
                      </a:pPr>
                      <a:r>
                        <a:rPr lang="vi-VN"/>
                        <a:t>Mã</a:t>
                      </a:r>
                    </a:p>
                  </a:txBody>
                  <a:tcPr/>
                </a:tc>
                <a:tc>
                  <a:txBody>
                    <a:bodyPr/>
                    <a:lstStyle/>
                    <a:p>
                      <a:pPr lvl="0" algn="ctr">
                        <a:buNone/>
                      </a:pPr>
                      <a:r>
                        <a:rPr lang="vi-VN"/>
                        <a:t>Kí tự</a:t>
                      </a:r>
                    </a:p>
                  </a:txBody>
                  <a:tcPr/>
                </a:tc>
                <a:tc>
                  <a:txBody>
                    <a:bodyPr/>
                    <a:lstStyle/>
                    <a:p>
                      <a:pPr algn="ctr"/>
                      <a:r>
                        <a:rPr lang="vi-VN"/>
                        <a:t>Mã hóa</a:t>
                      </a:r>
                    </a:p>
                  </a:txBody>
                  <a:tcPr/>
                </a:tc>
                <a:tc>
                  <a:txBody>
                    <a:bodyPr/>
                    <a:lstStyle/>
                    <a:p>
                      <a:pPr algn="ctr"/>
                      <a:r>
                        <a:rPr lang="vi-VN"/>
                        <a:t>Chuỗi</a:t>
                      </a:r>
                    </a:p>
                  </a:txBody>
                  <a:tcPr/>
                </a:tc>
                <a:extLst>
                  <a:ext uri="{0D108BD9-81ED-4DB2-BD59-A6C34878D82A}">
                    <a16:rowId xmlns:a16="http://schemas.microsoft.com/office/drawing/2014/main" val="733785001"/>
                  </a:ext>
                </a:extLst>
              </a:tr>
              <a:tr h="370840">
                <a:tc>
                  <a:txBody>
                    <a:bodyPr/>
                    <a:lstStyle/>
                    <a:p>
                      <a:pPr algn="ctr"/>
                      <a:r>
                        <a:rPr lang="vi-VN"/>
                        <a:t>88</a:t>
                      </a:r>
                    </a:p>
                  </a:txBody>
                  <a:tcPr/>
                </a:tc>
                <a:tc>
                  <a:txBody>
                    <a:bodyPr/>
                    <a:lstStyle/>
                    <a:p>
                      <a:pPr lvl="0" algn="ctr">
                        <a:buNone/>
                      </a:pPr>
                      <a:r>
                        <a:rPr lang="vi-VN"/>
                        <a:t>X</a:t>
                      </a:r>
                    </a:p>
                  </a:txBody>
                  <a:tcPr/>
                </a:tc>
                <a:tc>
                  <a:txBody>
                    <a:bodyPr/>
                    <a:lstStyle/>
                    <a:p>
                      <a:pPr algn="ctr"/>
                      <a:r>
                        <a:rPr lang="vi-VN"/>
                        <a:t>256</a:t>
                      </a:r>
                    </a:p>
                  </a:txBody>
                  <a:tcPr/>
                </a:tc>
                <a:tc>
                  <a:txBody>
                    <a:bodyPr/>
                    <a:lstStyle/>
                    <a:p>
                      <a:pPr algn="ctr"/>
                      <a:r>
                        <a:rPr lang="vi-VN"/>
                        <a:t>XY</a:t>
                      </a:r>
                    </a:p>
                  </a:txBody>
                  <a:tcPr/>
                </a:tc>
                <a:extLst>
                  <a:ext uri="{0D108BD9-81ED-4DB2-BD59-A6C34878D82A}">
                    <a16:rowId xmlns:a16="http://schemas.microsoft.com/office/drawing/2014/main" val="3859473776"/>
                  </a:ext>
                </a:extLst>
              </a:tr>
              <a:tr h="370840">
                <a:tc>
                  <a:txBody>
                    <a:bodyPr/>
                    <a:lstStyle/>
                    <a:p>
                      <a:pPr algn="ctr"/>
                      <a:r>
                        <a:rPr lang="vi-VN"/>
                        <a:t>89</a:t>
                      </a:r>
                    </a:p>
                  </a:txBody>
                  <a:tcPr/>
                </a:tc>
                <a:tc>
                  <a:txBody>
                    <a:bodyPr/>
                    <a:lstStyle/>
                    <a:p>
                      <a:pPr lvl="0" algn="ctr">
                        <a:buNone/>
                      </a:pPr>
                      <a:r>
                        <a:rPr lang="vi-VN"/>
                        <a:t>Y</a:t>
                      </a:r>
                    </a:p>
                  </a:txBody>
                  <a:tcPr/>
                </a:tc>
                <a:tc>
                  <a:txBody>
                    <a:bodyPr/>
                    <a:lstStyle/>
                    <a:p>
                      <a:pPr algn="ctr"/>
                      <a:r>
                        <a:rPr lang="vi-VN"/>
                        <a:t>257</a:t>
                      </a:r>
                    </a:p>
                  </a:txBody>
                  <a:tcPr/>
                </a:tc>
                <a:tc>
                  <a:txBody>
                    <a:bodyPr/>
                    <a:lstStyle/>
                    <a:p>
                      <a:pPr algn="ctr"/>
                      <a:r>
                        <a:rPr lang="vi-VN"/>
                        <a:t>YW</a:t>
                      </a:r>
                    </a:p>
                  </a:txBody>
                  <a:tcPr/>
                </a:tc>
                <a:extLst>
                  <a:ext uri="{0D108BD9-81ED-4DB2-BD59-A6C34878D82A}">
                    <a16:rowId xmlns:a16="http://schemas.microsoft.com/office/drawing/2014/main" val="3987672810"/>
                  </a:ext>
                </a:extLst>
              </a:tr>
              <a:tr h="370840">
                <a:tc>
                  <a:txBody>
                    <a:bodyPr/>
                    <a:lstStyle/>
                    <a:p>
                      <a:pPr algn="ctr"/>
                      <a:r>
                        <a:rPr lang="vi-VN"/>
                        <a:t>87</a:t>
                      </a:r>
                    </a:p>
                  </a:txBody>
                  <a:tcPr/>
                </a:tc>
                <a:tc>
                  <a:txBody>
                    <a:bodyPr/>
                    <a:lstStyle/>
                    <a:p>
                      <a:pPr lvl="0" algn="ctr">
                        <a:buNone/>
                      </a:pPr>
                      <a:r>
                        <a:rPr lang="vi-VN"/>
                        <a:t>W</a:t>
                      </a:r>
                    </a:p>
                  </a:txBody>
                  <a:tcPr/>
                </a:tc>
                <a:tc>
                  <a:txBody>
                    <a:bodyPr/>
                    <a:lstStyle/>
                    <a:p>
                      <a:pPr algn="ctr"/>
                      <a:r>
                        <a:rPr lang="vi-VN"/>
                        <a:t>258</a:t>
                      </a:r>
                    </a:p>
                  </a:txBody>
                  <a:tcPr/>
                </a:tc>
                <a:tc>
                  <a:txBody>
                    <a:bodyPr/>
                    <a:lstStyle/>
                    <a:p>
                      <a:pPr algn="ctr"/>
                      <a:r>
                        <a:rPr lang="vi-VN"/>
                        <a:t>WX</a:t>
                      </a:r>
                    </a:p>
                  </a:txBody>
                  <a:tcPr/>
                </a:tc>
                <a:extLst>
                  <a:ext uri="{0D108BD9-81ED-4DB2-BD59-A6C34878D82A}">
                    <a16:rowId xmlns:a16="http://schemas.microsoft.com/office/drawing/2014/main" val="1744177144"/>
                  </a:ext>
                </a:extLst>
              </a:tr>
              <a:tr h="370839">
                <a:tc>
                  <a:txBody>
                    <a:bodyPr/>
                    <a:lstStyle/>
                    <a:p>
                      <a:pPr lvl="0" algn="ctr">
                        <a:buNone/>
                      </a:pPr>
                      <a:r>
                        <a:rPr lang="vi-VN"/>
                        <a:t>256</a:t>
                      </a:r>
                    </a:p>
                  </a:txBody>
                  <a:tcPr/>
                </a:tc>
                <a:tc>
                  <a:txBody>
                    <a:bodyPr/>
                    <a:lstStyle/>
                    <a:p>
                      <a:pPr lvl="0" algn="ctr">
                        <a:buNone/>
                      </a:pPr>
                      <a:r>
                        <a:rPr lang="vi-VN"/>
                        <a:t>XY</a:t>
                      </a:r>
                    </a:p>
                  </a:txBody>
                  <a:tcPr/>
                </a:tc>
                <a:tc>
                  <a:txBody>
                    <a:bodyPr/>
                    <a:lstStyle/>
                    <a:p>
                      <a:pPr lvl="0" algn="ctr">
                        <a:buNone/>
                      </a:pPr>
                      <a:r>
                        <a:rPr lang="vi-VN"/>
                        <a:t>259</a:t>
                      </a:r>
                    </a:p>
                  </a:txBody>
                  <a:tcPr/>
                </a:tc>
                <a:tc>
                  <a:txBody>
                    <a:bodyPr/>
                    <a:lstStyle/>
                    <a:p>
                      <a:pPr lvl="0" algn="ctr">
                        <a:buNone/>
                      </a:pPr>
                      <a:r>
                        <a:rPr lang="vi-VN"/>
                        <a:t>XYZ </a:t>
                      </a:r>
                    </a:p>
                  </a:txBody>
                  <a:tcPr/>
                </a:tc>
                <a:extLst>
                  <a:ext uri="{0D108BD9-81ED-4DB2-BD59-A6C34878D82A}">
                    <a16:rowId xmlns:a16="http://schemas.microsoft.com/office/drawing/2014/main" val="4162926800"/>
                  </a:ext>
                </a:extLst>
              </a:tr>
              <a:tr h="370838">
                <a:tc>
                  <a:txBody>
                    <a:bodyPr/>
                    <a:lstStyle/>
                    <a:p>
                      <a:pPr lvl="0" algn="ctr">
                        <a:buNone/>
                      </a:pPr>
                      <a:r>
                        <a:rPr lang="vi-VN"/>
                        <a:t>90</a:t>
                      </a:r>
                    </a:p>
                  </a:txBody>
                  <a:tcPr/>
                </a:tc>
                <a:tc>
                  <a:txBody>
                    <a:bodyPr/>
                    <a:lstStyle/>
                    <a:p>
                      <a:pPr lvl="0" algn="ctr">
                        <a:buNone/>
                      </a:pPr>
                      <a:r>
                        <a:rPr lang="vi-VN"/>
                        <a:t>Z</a:t>
                      </a:r>
                    </a:p>
                  </a:txBody>
                  <a:tcPr/>
                </a:tc>
                <a:tc>
                  <a:txBody>
                    <a:bodyPr/>
                    <a:lstStyle/>
                    <a:p>
                      <a:pPr lvl="0" algn="ctr">
                        <a:buNone/>
                      </a:pPr>
                      <a:endParaRPr lang="vi-VN"/>
                    </a:p>
                  </a:txBody>
                  <a:tcPr/>
                </a:tc>
                <a:tc>
                  <a:txBody>
                    <a:bodyPr/>
                    <a:lstStyle/>
                    <a:p>
                      <a:pPr lvl="0" algn="ctr">
                        <a:buNone/>
                      </a:pPr>
                      <a:endParaRPr lang="vi-VN"/>
                    </a:p>
                  </a:txBody>
                  <a:tcPr/>
                </a:tc>
                <a:extLst>
                  <a:ext uri="{0D108BD9-81ED-4DB2-BD59-A6C34878D82A}">
                    <a16:rowId xmlns:a16="http://schemas.microsoft.com/office/drawing/2014/main" val="4016318555"/>
                  </a:ext>
                </a:extLst>
              </a:tr>
            </a:tbl>
          </a:graphicData>
        </a:graphic>
      </p:graphicFrame>
    </p:spTree>
    <p:extLst>
      <p:ext uri="{BB962C8B-B14F-4D97-AF65-F5344CB8AC3E}">
        <p14:creationId xmlns:p14="http://schemas.microsoft.com/office/powerpoint/2010/main" val="162981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2" name="Group 31">
            <a:extLst>
              <a:ext uri="{FF2B5EF4-FFF2-40B4-BE49-F238E27FC236}">
                <a16:creationId xmlns:a16="http://schemas.microsoft.com/office/drawing/2014/main" id="{C8AA62A5-764C-7614-290B-F9F42B439A6A}"/>
              </a:ext>
            </a:extLst>
          </p:cNvPr>
          <p:cNvGrpSpPr/>
          <p:nvPr/>
        </p:nvGrpSpPr>
        <p:grpSpPr>
          <a:xfrm>
            <a:off x="4438017" y="4149162"/>
            <a:ext cx="4188670" cy="1034985"/>
            <a:chOff x="4506506" y="3967088"/>
            <a:chExt cx="4188670" cy="1034985"/>
          </a:xfrm>
        </p:grpSpPr>
        <p:grpSp>
          <p:nvGrpSpPr>
            <p:cNvPr id="11" name="Group 14">
              <a:extLst>
                <a:ext uri="{FF2B5EF4-FFF2-40B4-BE49-F238E27FC236}">
                  <a16:creationId xmlns:a16="http://schemas.microsoft.com/office/drawing/2014/main" id="{C67B1F2E-6990-58BE-D88A-F2AC6E304451}"/>
                </a:ext>
              </a:extLst>
            </p:cNvPr>
            <p:cNvGrpSpPr/>
            <p:nvPr/>
          </p:nvGrpSpPr>
          <p:grpSpPr>
            <a:xfrm>
              <a:off x="4506506" y="3967088"/>
              <a:ext cx="4188670" cy="1034985"/>
              <a:chOff x="4499422" y="878382"/>
              <a:chExt cx="4188670" cy="1034985"/>
            </a:xfrm>
          </p:grpSpPr>
          <p:sp>
            <p:nvSpPr>
              <p:cNvPr id="21" name="Google Shape;436;p16">
                <a:extLst>
                  <a:ext uri="{FF2B5EF4-FFF2-40B4-BE49-F238E27FC236}">
                    <a16:creationId xmlns:a16="http://schemas.microsoft.com/office/drawing/2014/main" id="{32399C41-E688-FB31-5AD7-2D635B8A37B2}"/>
                  </a:ext>
                </a:extLst>
              </p:cNvPr>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17;p16">
                <a:extLst>
                  <a:ext uri="{FF2B5EF4-FFF2-40B4-BE49-F238E27FC236}">
                    <a16:creationId xmlns:a16="http://schemas.microsoft.com/office/drawing/2014/main" id="{55CB9AEE-838B-A45C-3B9E-C2B597DEE51B}"/>
                  </a:ext>
                </a:extLst>
              </p:cNvPr>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18;p16">
                <a:extLst>
                  <a:ext uri="{FF2B5EF4-FFF2-40B4-BE49-F238E27FC236}">
                    <a16:creationId xmlns:a16="http://schemas.microsoft.com/office/drawing/2014/main" id="{9A7150A5-041B-6C6E-B461-914CCF607CF6}"/>
                  </a:ext>
                </a:extLst>
              </p:cNvPr>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19;p16">
                <a:extLst>
                  <a:ext uri="{FF2B5EF4-FFF2-40B4-BE49-F238E27FC236}">
                    <a16:creationId xmlns:a16="http://schemas.microsoft.com/office/drawing/2014/main" id="{99FEE1CE-E34F-7585-B775-C8ED3DADB1CD}"/>
                  </a:ext>
                </a:extLst>
              </p:cNvPr>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20;p16">
                <a:extLst>
                  <a:ext uri="{FF2B5EF4-FFF2-40B4-BE49-F238E27FC236}">
                    <a16:creationId xmlns:a16="http://schemas.microsoft.com/office/drawing/2014/main" id="{F02F0E4C-C520-511A-18F9-F1C1F9647D46}"/>
                  </a:ext>
                </a:extLst>
              </p:cNvPr>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3;p16">
                <a:extLst>
                  <a:ext uri="{FF2B5EF4-FFF2-40B4-BE49-F238E27FC236}">
                    <a16:creationId xmlns:a16="http://schemas.microsoft.com/office/drawing/2014/main" id="{0D4FFE43-AE53-0127-5866-CFB397747F53}"/>
                  </a:ext>
                </a:extLst>
              </p:cNvPr>
              <p:cNvSpPr txBox="1"/>
              <p:nvPr/>
            </p:nvSpPr>
            <p:spPr>
              <a:xfrm>
                <a:off x="5636172" y="919056"/>
                <a:ext cx="2991737" cy="624085"/>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DEMO</a:t>
                </a:r>
                <a:endParaRPr lang="en-US" sz="1300" err="1">
                  <a:latin typeface="Fira Sans Medium"/>
                  <a:ea typeface="Fira Sans Medium"/>
                  <a:cs typeface="Fira Sans Medium"/>
                </a:endParaRPr>
              </a:p>
            </p:txBody>
          </p:sp>
        </p:grpSp>
        <p:sp>
          <p:nvSpPr>
            <p:cNvPr id="14" name="TextBox 27">
              <a:extLst>
                <a:ext uri="{FF2B5EF4-FFF2-40B4-BE49-F238E27FC236}">
                  <a16:creationId xmlns:a16="http://schemas.microsoft.com/office/drawing/2014/main" id="{15E63D44-05AA-BD2B-B35D-B22B2EECB96F}"/>
                </a:ext>
              </a:extLst>
            </p:cNvPr>
            <p:cNvSpPr txBox="1"/>
            <p:nvPr/>
          </p:nvSpPr>
          <p:spPr>
            <a:xfrm>
              <a:off x="4909232" y="4158691"/>
              <a:ext cx="437204" cy="400110"/>
            </a:xfrm>
            <a:prstGeom prst="rect">
              <a:avLst/>
            </a:prstGeom>
            <a:noFill/>
          </p:spPr>
          <p:txBody>
            <a:bodyPr wrap="square" lIns="91440" tIns="45720" rIns="91440" bIns="45720" rtlCol="0" anchor="t">
              <a:spAutoFit/>
            </a:bodyPr>
            <a:lstStyle/>
            <a:p>
              <a:pPr algn="ctr"/>
              <a:r>
                <a:rPr lang="en-US" sz="2000">
                  <a:latin typeface="Fira Sans Medium" panose="020B0603050000020004" pitchFamily="34" charset="0"/>
                </a:rPr>
                <a:t>6</a:t>
              </a:r>
            </a:p>
          </p:txBody>
        </p:sp>
      </p:grpSp>
      <p:sp>
        <p:nvSpPr>
          <p:cNvPr id="1456" name="Google Shape;1456;p16"/>
          <p:cNvSpPr txBox="1"/>
          <p:nvPr/>
        </p:nvSpPr>
        <p:spPr>
          <a:xfrm>
            <a:off x="420840" y="167056"/>
            <a:ext cx="2156822"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latin typeface="Fira Sans Medium"/>
                <a:ea typeface="Fira Sans Medium"/>
                <a:cs typeface="Fira Sans Medium"/>
                <a:sym typeface="Fira Sans Medium"/>
              </a:rPr>
              <a:t>Tổng quan</a:t>
            </a:r>
            <a:endParaRPr sz="2800">
              <a:latin typeface="Fira Sans Medium"/>
              <a:ea typeface="Fira Sans Medium"/>
              <a:cs typeface="Fira Sans Medium"/>
              <a:sym typeface="Fira Sans Medium"/>
            </a:endParaRPr>
          </a:p>
        </p:txBody>
      </p:sp>
      <p:grpSp>
        <p:nvGrpSpPr>
          <p:cNvPr id="30" name="Group 29">
            <a:extLst>
              <a:ext uri="{FF2B5EF4-FFF2-40B4-BE49-F238E27FC236}">
                <a16:creationId xmlns:a16="http://schemas.microsoft.com/office/drawing/2014/main" id="{E1A6F0B4-12E3-CB83-73A2-94028F2C4587}"/>
              </a:ext>
            </a:extLst>
          </p:cNvPr>
          <p:cNvGrpSpPr/>
          <p:nvPr/>
        </p:nvGrpSpPr>
        <p:grpSpPr>
          <a:xfrm>
            <a:off x="4422142" y="1561198"/>
            <a:ext cx="4188670" cy="1034985"/>
            <a:chOff x="4506506" y="1922667"/>
            <a:chExt cx="4188670" cy="1034985"/>
          </a:xfrm>
        </p:grpSpPr>
        <p:grpSp>
          <p:nvGrpSpPr>
            <p:cNvPr id="4" name="Group 3">
              <a:extLst>
                <a:ext uri="{FF2B5EF4-FFF2-40B4-BE49-F238E27FC236}">
                  <a16:creationId xmlns:a16="http://schemas.microsoft.com/office/drawing/2014/main" id="{6078394C-844E-8404-299C-B80FCBA376DE}"/>
                </a:ext>
              </a:extLst>
            </p:cNvPr>
            <p:cNvGrpSpPr/>
            <p:nvPr/>
          </p:nvGrpSpPr>
          <p:grpSpPr>
            <a:xfrm>
              <a:off x="4506506" y="1922667"/>
              <a:ext cx="4188670" cy="1034985"/>
              <a:chOff x="4499422" y="878382"/>
              <a:chExt cx="4188670" cy="1034985"/>
            </a:xfrm>
          </p:grpSpPr>
          <p:sp>
            <p:nvSpPr>
              <p:cNvPr id="436" name="Google Shape;436;p16"/>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txBox="1"/>
              <p:nvPr/>
            </p:nvSpPr>
            <p:spPr>
              <a:xfrm>
                <a:off x="5634021" y="919056"/>
                <a:ext cx="2993888" cy="6649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Thuật toán nén RLE</a:t>
                </a:r>
              </a:p>
            </p:txBody>
          </p:sp>
        </p:grpSp>
        <p:sp>
          <p:nvSpPr>
            <p:cNvPr id="26" name="TextBox 25">
              <a:extLst>
                <a:ext uri="{FF2B5EF4-FFF2-40B4-BE49-F238E27FC236}">
                  <a16:creationId xmlns:a16="http://schemas.microsoft.com/office/drawing/2014/main" id="{EE9BA844-6FA1-E04C-E7E3-0848F9720EA3}"/>
                </a:ext>
              </a:extLst>
            </p:cNvPr>
            <p:cNvSpPr txBox="1"/>
            <p:nvPr/>
          </p:nvSpPr>
          <p:spPr>
            <a:xfrm>
              <a:off x="4916453" y="2095739"/>
              <a:ext cx="437204" cy="400110"/>
            </a:xfrm>
            <a:prstGeom prst="rect">
              <a:avLst/>
            </a:prstGeom>
            <a:noFill/>
          </p:spPr>
          <p:txBody>
            <a:bodyPr wrap="square" rtlCol="0">
              <a:spAutoFit/>
            </a:bodyPr>
            <a:lstStyle/>
            <a:p>
              <a:pPr algn="ctr"/>
              <a:r>
                <a:rPr lang="en-US" sz="2000">
                  <a:latin typeface="Fira Sans Medium" panose="020B0603050000020004" pitchFamily="34" charset="0"/>
                </a:rPr>
                <a:t>2</a:t>
              </a:r>
            </a:p>
          </p:txBody>
        </p:sp>
      </p:grpSp>
      <p:grpSp>
        <p:nvGrpSpPr>
          <p:cNvPr id="32" name="Group 31">
            <a:extLst>
              <a:ext uri="{FF2B5EF4-FFF2-40B4-BE49-F238E27FC236}">
                <a16:creationId xmlns:a16="http://schemas.microsoft.com/office/drawing/2014/main" id="{5B5D09F9-8085-BADD-35DA-B11E3BD19BE7}"/>
              </a:ext>
            </a:extLst>
          </p:cNvPr>
          <p:cNvGrpSpPr/>
          <p:nvPr/>
        </p:nvGrpSpPr>
        <p:grpSpPr>
          <a:xfrm>
            <a:off x="4422142" y="2998225"/>
            <a:ext cx="4188670" cy="1034985"/>
            <a:chOff x="4506506" y="3967088"/>
            <a:chExt cx="4188670" cy="1034985"/>
          </a:xfrm>
        </p:grpSpPr>
        <p:grpSp>
          <p:nvGrpSpPr>
            <p:cNvPr id="15" name="Group 14">
              <a:extLst>
                <a:ext uri="{FF2B5EF4-FFF2-40B4-BE49-F238E27FC236}">
                  <a16:creationId xmlns:a16="http://schemas.microsoft.com/office/drawing/2014/main" id="{B848B932-958F-560D-7463-D5A57485422A}"/>
                </a:ext>
              </a:extLst>
            </p:cNvPr>
            <p:cNvGrpSpPr/>
            <p:nvPr/>
          </p:nvGrpSpPr>
          <p:grpSpPr>
            <a:xfrm>
              <a:off x="4506506" y="3967088"/>
              <a:ext cx="4188670" cy="1034985"/>
              <a:chOff x="4499422" y="878382"/>
              <a:chExt cx="4188670" cy="1034985"/>
            </a:xfrm>
          </p:grpSpPr>
          <p:sp>
            <p:nvSpPr>
              <p:cNvPr id="16" name="Google Shape;436;p16">
                <a:extLst>
                  <a:ext uri="{FF2B5EF4-FFF2-40B4-BE49-F238E27FC236}">
                    <a16:creationId xmlns:a16="http://schemas.microsoft.com/office/drawing/2014/main" id="{4D39EE94-4A91-E122-173D-CF581FBB4727}"/>
                  </a:ext>
                </a:extLst>
              </p:cNvPr>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17;p16">
                <a:extLst>
                  <a:ext uri="{FF2B5EF4-FFF2-40B4-BE49-F238E27FC236}">
                    <a16:creationId xmlns:a16="http://schemas.microsoft.com/office/drawing/2014/main" id="{2E31F62A-CD75-6DEC-A878-AF6730C9985F}"/>
                  </a:ext>
                </a:extLst>
              </p:cNvPr>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18;p16">
                <a:extLst>
                  <a:ext uri="{FF2B5EF4-FFF2-40B4-BE49-F238E27FC236}">
                    <a16:creationId xmlns:a16="http://schemas.microsoft.com/office/drawing/2014/main" id="{6F59EF44-F57A-B38E-724B-8CECF2031B96}"/>
                  </a:ext>
                </a:extLst>
              </p:cNvPr>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19;p16">
                <a:extLst>
                  <a:ext uri="{FF2B5EF4-FFF2-40B4-BE49-F238E27FC236}">
                    <a16:creationId xmlns:a16="http://schemas.microsoft.com/office/drawing/2014/main" id="{9B8B24DD-77AE-8A06-6ABA-25743FA931E3}"/>
                  </a:ext>
                </a:extLst>
              </p:cNvPr>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0;p16">
                <a:extLst>
                  <a:ext uri="{FF2B5EF4-FFF2-40B4-BE49-F238E27FC236}">
                    <a16:creationId xmlns:a16="http://schemas.microsoft.com/office/drawing/2014/main" id="{31A628F3-4D22-2E59-57ED-40F02BD858DD}"/>
                  </a:ext>
                </a:extLst>
              </p:cNvPr>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63;p16">
                <a:extLst>
                  <a:ext uri="{FF2B5EF4-FFF2-40B4-BE49-F238E27FC236}">
                    <a16:creationId xmlns:a16="http://schemas.microsoft.com/office/drawing/2014/main" id="{F430A2C1-73A1-60ED-8326-4D74D123BF5B}"/>
                  </a:ext>
                </a:extLst>
              </p:cNvPr>
              <p:cNvSpPr txBox="1"/>
              <p:nvPr/>
            </p:nvSpPr>
            <p:spPr>
              <a:xfrm>
                <a:off x="5636172" y="919056"/>
                <a:ext cx="2991737" cy="624085"/>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Thuật toán nén LZW</a:t>
                </a:r>
              </a:p>
            </p:txBody>
          </p:sp>
        </p:grpSp>
        <p:sp>
          <p:nvSpPr>
            <p:cNvPr id="28" name="TextBox 27">
              <a:extLst>
                <a:ext uri="{FF2B5EF4-FFF2-40B4-BE49-F238E27FC236}">
                  <a16:creationId xmlns:a16="http://schemas.microsoft.com/office/drawing/2014/main" id="{DF4E21C0-87F1-54BE-AA26-0C20EF6ACB21}"/>
                </a:ext>
              </a:extLst>
            </p:cNvPr>
            <p:cNvSpPr txBox="1"/>
            <p:nvPr/>
          </p:nvSpPr>
          <p:spPr>
            <a:xfrm>
              <a:off x="4909232" y="4158691"/>
              <a:ext cx="437204" cy="400110"/>
            </a:xfrm>
            <a:prstGeom prst="rect">
              <a:avLst/>
            </a:prstGeom>
            <a:noFill/>
          </p:spPr>
          <p:txBody>
            <a:bodyPr wrap="square" rtlCol="0">
              <a:spAutoFit/>
            </a:bodyPr>
            <a:lstStyle/>
            <a:p>
              <a:pPr algn="ctr"/>
              <a:r>
                <a:rPr lang="en-US" sz="2000">
                  <a:latin typeface="Fira Sans Medium" panose="020B0603050000020004" pitchFamily="34" charset="0"/>
                </a:rPr>
                <a:t>4</a:t>
              </a:r>
            </a:p>
          </p:txBody>
        </p:sp>
      </p:grpSp>
      <p:cxnSp>
        <p:nvCxnSpPr>
          <p:cNvPr id="38" name="Straight Arrow Connector 37">
            <a:extLst>
              <a:ext uri="{FF2B5EF4-FFF2-40B4-BE49-F238E27FC236}">
                <a16:creationId xmlns:a16="http://schemas.microsoft.com/office/drawing/2014/main" id="{AE00294F-F7AA-8A2A-944D-7492BBEC5D3C}"/>
              </a:ext>
            </a:extLst>
          </p:cNvPr>
          <p:cNvCxnSpPr>
            <a:cxnSpLocks/>
            <a:stCxn id="41" idx="4"/>
          </p:cNvCxnSpPr>
          <p:nvPr/>
        </p:nvCxnSpPr>
        <p:spPr>
          <a:xfrm>
            <a:off x="4493843" y="871608"/>
            <a:ext cx="1957" cy="39234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9" name="Group 28">
            <a:extLst>
              <a:ext uri="{FF2B5EF4-FFF2-40B4-BE49-F238E27FC236}">
                <a16:creationId xmlns:a16="http://schemas.microsoft.com/office/drawing/2014/main" id="{8AC5FA4D-1716-8848-C835-4D20A59E0AD3}"/>
              </a:ext>
            </a:extLst>
          </p:cNvPr>
          <p:cNvGrpSpPr/>
          <p:nvPr/>
        </p:nvGrpSpPr>
        <p:grpSpPr>
          <a:xfrm>
            <a:off x="351736" y="880677"/>
            <a:ext cx="4218095" cy="995852"/>
            <a:chOff x="292456" y="1134711"/>
            <a:chExt cx="4218095" cy="995852"/>
          </a:xfrm>
        </p:grpSpPr>
        <p:grpSp>
          <p:nvGrpSpPr>
            <p:cNvPr id="3" name="Group 2">
              <a:extLst>
                <a:ext uri="{FF2B5EF4-FFF2-40B4-BE49-F238E27FC236}">
                  <a16:creationId xmlns:a16="http://schemas.microsoft.com/office/drawing/2014/main" id="{C02DDDAB-C701-A13A-A43C-9C357DCF5C41}"/>
                </a:ext>
              </a:extLst>
            </p:cNvPr>
            <p:cNvGrpSpPr/>
            <p:nvPr/>
          </p:nvGrpSpPr>
          <p:grpSpPr>
            <a:xfrm>
              <a:off x="292456" y="1134711"/>
              <a:ext cx="4218095" cy="995852"/>
              <a:chOff x="281327" y="1210322"/>
              <a:chExt cx="4218095" cy="995852"/>
            </a:xfrm>
          </p:grpSpPr>
          <p:sp>
            <p:nvSpPr>
              <p:cNvPr id="437" name="Google Shape;437;p16"/>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txBox="1"/>
              <p:nvPr/>
            </p:nvSpPr>
            <p:spPr>
              <a:xfrm>
                <a:off x="281327" y="1258525"/>
                <a:ext cx="3082502" cy="6573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Giới thiệu chung về nén dữ liệu</a:t>
                </a:r>
              </a:p>
            </p:txBody>
          </p:sp>
        </p:grpSp>
        <p:sp>
          <p:nvSpPr>
            <p:cNvPr id="25" name="TextBox 24">
              <a:extLst>
                <a:ext uri="{FF2B5EF4-FFF2-40B4-BE49-F238E27FC236}">
                  <a16:creationId xmlns:a16="http://schemas.microsoft.com/office/drawing/2014/main" id="{4E08D3D0-118D-B640-8639-CE10E5F0F83A}"/>
                </a:ext>
              </a:extLst>
            </p:cNvPr>
            <p:cNvSpPr txBox="1"/>
            <p:nvPr/>
          </p:nvSpPr>
          <p:spPr>
            <a:xfrm>
              <a:off x="3658735" y="1319907"/>
              <a:ext cx="437204" cy="400110"/>
            </a:xfrm>
            <a:prstGeom prst="rect">
              <a:avLst/>
            </a:prstGeom>
            <a:noFill/>
          </p:spPr>
          <p:txBody>
            <a:bodyPr wrap="square" rtlCol="0">
              <a:spAutoFit/>
            </a:bodyPr>
            <a:lstStyle/>
            <a:p>
              <a:pPr algn="ctr"/>
              <a:r>
                <a:rPr lang="en-US" sz="2000">
                  <a:latin typeface="Fira Sans Medium" panose="020B0603050000020004" pitchFamily="34" charset="0"/>
                </a:rPr>
                <a:t>1</a:t>
              </a:r>
            </a:p>
          </p:txBody>
        </p:sp>
      </p:grpSp>
      <p:grpSp>
        <p:nvGrpSpPr>
          <p:cNvPr id="31" name="Group 30">
            <a:extLst>
              <a:ext uri="{FF2B5EF4-FFF2-40B4-BE49-F238E27FC236}">
                <a16:creationId xmlns:a16="http://schemas.microsoft.com/office/drawing/2014/main" id="{538D2122-8456-B369-4823-785C382A71B7}"/>
              </a:ext>
            </a:extLst>
          </p:cNvPr>
          <p:cNvGrpSpPr/>
          <p:nvPr/>
        </p:nvGrpSpPr>
        <p:grpSpPr>
          <a:xfrm>
            <a:off x="384877" y="2275482"/>
            <a:ext cx="4189665" cy="995852"/>
            <a:chOff x="295487" y="2971236"/>
            <a:chExt cx="4189665" cy="995852"/>
          </a:xfrm>
        </p:grpSpPr>
        <p:grpSp>
          <p:nvGrpSpPr>
            <p:cNvPr id="5" name="Group 4">
              <a:extLst>
                <a:ext uri="{FF2B5EF4-FFF2-40B4-BE49-F238E27FC236}">
                  <a16:creationId xmlns:a16="http://schemas.microsoft.com/office/drawing/2014/main" id="{672FB5FB-85B1-368E-63D3-9AF928ABD90C}"/>
                </a:ext>
              </a:extLst>
            </p:cNvPr>
            <p:cNvGrpSpPr/>
            <p:nvPr/>
          </p:nvGrpSpPr>
          <p:grpSpPr>
            <a:xfrm>
              <a:off x="295487" y="2971236"/>
              <a:ext cx="4189665" cy="995852"/>
              <a:chOff x="309757" y="1210322"/>
              <a:chExt cx="4189665" cy="995852"/>
            </a:xfrm>
          </p:grpSpPr>
          <p:sp>
            <p:nvSpPr>
              <p:cNvPr id="6" name="Google Shape;437;p16">
                <a:extLst>
                  <a:ext uri="{FF2B5EF4-FFF2-40B4-BE49-F238E27FC236}">
                    <a16:creationId xmlns:a16="http://schemas.microsoft.com/office/drawing/2014/main" id="{F28B4F99-5255-F77F-2982-F20A07AE3CC0}"/>
                  </a:ext>
                </a:extLst>
              </p:cNvPr>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3;p16">
                <a:extLst>
                  <a:ext uri="{FF2B5EF4-FFF2-40B4-BE49-F238E27FC236}">
                    <a16:creationId xmlns:a16="http://schemas.microsoft.com/office/drawing/2014/main" id="{46BCC7C4-07DC-D202-9204-30715D9323E7}"/>
                  </a:ext>
                </a:extLst>
              </p:cNvPr>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24;p16">
                <a:extLst>
                  <a:ext uri="{FF2B5EF4-FFF2-40B4-BE49-F238E27FC236}">
                    <a16:creationId xmlns:a16="http://schemas.microsoft.com/office/drawing/2014/main" id="{7C571A50-7FC2-D489-B63E-E7183D907921}"/>
                  </a:ext>
                </a:extLst>
              </p:cNvPr>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5;p16">
                <a:extLst>
                  <a:ext uri="{FF2B5EF4-FFF2-40B4-BE49-F238E27FC236}">
                    <a16:creationId xmlns:a16="http://schemas.microsoft.com/office/drawing/2014/main" id="{81083EB7-CB8E-6A61-6E59-92B3347491C1}"/>
                  </a:ext>
                </a:extLst>
              </p:cNvPr>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6;p16">
                <a:extLst>
                  <a:ext uri="{FF2B5EF4-FFF2-40B4-BE49-F238E27FC236}">
                    <a16:creationId xmlns:a16="http://schemas.microsoft.com/office/drawing/2014/main" id="{71335C37-34FB-781F-7B9F-9AC75958628C}"/>
                  </a:ext>
                </a:extLst>
              </p:cNvPr>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59;p16">
                <a:extLst>
                  <a:ext uri="{FF2B5EF4-FFF2-40B4-BE49-F238E27FC236}">
                    <a16:creationId xmlns:a16="http://schemas.microsoft.com/office/drawing/2014/main" id="{690B064A-4610-6A64-F342-7809099E2BF1}"/>
                  </a:ext>
                </a:extLst>
              </p:cNvPr>
              <p:cNvSpPr txBox="1"/>
              <p:nvPr/>
            </p:nvSpPr>
            <p:spPr>
              <a:xfrm>
                <a:off x="350430" y="1252023"/>
                <a:ext cx="3008293" cy="663880"/>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Thuật toán nén Huffman</a:t>
                </a:r>
              </a:p>
            </p:txBody>
          </p:sp>
        </p:grpSp>
        <p:sp>
          <p:nvSpPr>
            <p:cNvPr id="27" name="TextBox 26">
              <a:extLst>
                <a:ext uri="{FF2B5EF4-FFF2-40B4-BE49-F238E27FC236}">
                  <a16:creationId xmlns:a16="http://schemas.microsoft.com/office/drawing/2014/main" id="{E14D7BD4-AD2A-6058-FD0D-861F05F68904}"/>
                </a:ext>
              </a:extLst>
            </p:cNvPr>
            <p:cNvSpPr txBox="1"/>
            <p:nvPr/>
          </p:nvSpPr>
          <p:spPr>
            <a:xfrm>
              <a:off x="3648394" y="3144821"/>
              <a:ext cx="437204" cy="400110"/>
            </a:xfrm>
            <a:prstGeom prst="rect">
              <a:avLst/>
            </a:prstGeom>
            <a:noFill/>
          </p:spPr>
          <p:txBody>
            <a:bodyPr wrap="square" rtlCol="0">
              <a:spAutoFit/>
            </a:bodyPr>
            <a:lstStyle/>
            <a:p>
              <a:pPr algn="ctr"/>
              <a:r>
                <a:rPr lang="en-US" sz="2000">
                  <a:latin typeface="Fira Sans Medium" panose="020B0603050000020004" pitchFamily="34" charset="0"/>
                </a:rPr>
                <a:t>3</a:t>
              </a:r>
            </a:p>
          </p:txBody>
        </p:sp>
      </p:grpSp>
      <p:sp>
        <p:nvSpPr>
          <p:cNvPr id="41" name="Oval 40">
            <a:extLst>
              <a:ext uri="{FF2B5EF4-FFF2-40B4-BE49-F238E27FC236}">
                <a16:creationId xmlns:a16="http://schemas.microsoft.com/office/drawing/2014/main" id="{44ABCF6B-FC9B-2559-8798-2F8E96A1EE15}"/>
              </a:ext>
            </a:extLst>
          </p:cNvPr>
          <p:cNvSpPr/>
          <p:nvPr/>
        </p:nvSpPr>
        <p:spPr>
          <a:xfrm>
            <a:off x="4411547" y="707016"/>
            <a:ext cx="164591" cy="16459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CCDBD55E-3A17-B710-3250-97CAF0A89A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pSp>
        <p:nvGrpSpPr>
          <p:cNvPr id="36" name="Group 35">
            <a:extLst>
              <a:ext uri="{FF2B5EF4-FFF2-40B4-BE49-F238E27FC236}">
                <a16:creationId xmlns:a16="http://schemas.microsoft.com/office/drawing/2014/main" id="{2C388643-3D39-D821-6F0B-6A21803A5C70}"/>
              </a:ext>
            </a:extLst>
          </p:cNvPr>
          <p:cNvGrpSpPr/>
          <p:nvPr/>
        </p:nvGrpSpPr>
        <p:grpSpPr>
          <a:xfrm>
            <a:off x="354360" y="3610752"/>
            <a:ext cx="4218095" cy="995852"/>
            <a:chOff x="292456" y="1134711"/>
            <a:chExt cx="4218095" cy="995852"/>
          </a:xfrm>
        </p:grpSpPr>
        <p:grpSp>
          <p:nvGrpSpPr>
            <p:cNvPr id="37" name="Group 36">
              <a:extLst>
                <a:ext uri="{FF2B5EF4-FFF2-40B4-BE49-F238E27FC236}">
                  <a16:creationId xmlns:a16="http://schemas.microsoft.com/office/drawing/2014/main" id="{78A26710-D057-F1DF-EC8F-5D920396D8E4}"/>
                </a:ext>
              </a:extLst>
            </p:cNvPr>
            <p:cNvGrpSpPr/>
            <p:nvPr/>
          </p:nvGrpSpPr>
          <p:grpSpPr>
            <a:xfrm>
              <a:off x="292456" y="1134711"/>
              <a:ext cx="4218095" cy="995852"/>
              <a:chOff x="281327" y="1210322"/>
              <a:chExt cx="4218095" cy="995852"/>
            </a:xfrm>
          </p:grpSpPr>
          <p:sp>
            <p:nvSpPr>
              <p:cNvPr id="40" name="Google Shape;437;p16">
                <a:extLst>
                  <a:ext uri="{FF2B5EF4-FFF2-40B4-BE49-F238E27FC236}">
                    <a16:creationId xmlns:a16="http://schemas.microsoft.com/office/drawing/2014/main" id="{E4DE9F16-CD9D-4E83-8EB9-8A80D2EBBD87}"/>
                  </a:ext>
                </a:extLst>
              </p:cNvPr>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23;p16">
                <a:extLst>
                  <a:ext uri="{FF2B5EF4-FFF2-40B4-BE49-F238E27FC236}">
                    <a16:creationId xmlns:a16="http://schemas.microsoft.com/office/drawing/2014/main" id="{7865536B-416B-F2BE-DC56-4B2333DEF0B6}"/>
                  </a:ext>
                </a:extLst>
              </p:cNvPr>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24;p16">
                <a:extLst>
                  <a:ext uri="{FF2B5EF4-FFF2-40B4-BE49-F238E27FC236}">
                    <a16:creationId xmlns:a16="http://schemas.microsoft.com/office/drawing/2014/main" id="{50F2E131-EC98-2D7B-1EE5-B5FC60C92074}"/>
                  </a:ext>
                </a:extLst>
              </p:cNvPr>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25;p16">
                <a:extLst>
                  <a:ext uri="{FF2B5EF4-FFF2-40B4-BE49-F238E27FC236}">
                    <a16:creationId xmlns:a16="http://schemas.microsoft.com/office/drawing/2014/main" id="{C5962ED0-09A5-FABD-2849-B27F59A47396}"/>
                  </a:ext>
                </a:extLst>
              </p:cNvPr>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26;p16">
                <a:extLst>
                  <a:ext uri="{FF2B5EF4-FFF2-40B4-BE49-F238E27FC236}">
                    <a16:creationId xmlns:a16="http://schemas.microsoft.com/office/drawing/2014/main" id="{9B8F6CB4-D1A8-4AE1-2228-D2B45ED4E0E5}"/>
                  </a:ext>
                </a:extLst>
              </p:cNvPr>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59;p16">
                <a:extLst>
                  <a:ext uri="{FF2B5EF4-FFF2-40B4-BE49-F238E27FC236}">
                    <a16:creationId xmlns:a16="http://schemas.microsoft.com/office/drawing/2014/main" id="{3F1CE0CF-C7F3-DA51-CDA0-7A8A25EEBD70}"/>
                  </a:ext>
                </a:extLst>
              </p:cNvPr>
              <p:cNvSpPr txBox="1"/>
              <p:nvPr/>
            </p:nvSpPr>
            <p:spPr>
              <a:xfrm>
                <a:off x="281327" y="1258525"/>
                <a:ext cx="3082502" cy="6573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So sánh và đánh giá các thuật toán</a:t>
                </a:r>
              </a:p>
            </p:txBody>
          </p:sp>
        </p:grpSp>
        <p:sp>
          <p:nvSpPr>
            <p:cNvPr id="39" name="TextBox 38">
              <a:extLst>
                <a:ext uri="{FF2B5EF4-FFF2-40B4-BE49-F238E27FC236}">
                  <a16:creationId xmlns:a16="http://schemas.microsoft.com/office/drawing/2014/main" id="{49B937D1-2957-9FC6-FA96-70C320641E67}"/>
                </a:ext>
              </a:extLst>
            </p:cNvPr>
            <p:cNvSpPr txBox="1"/>
            <p:nvPr/>
          </p:nvSpPr>
          <p:spPr>
            <a:xfrm>
              <a:off x="3658735" y="1319907"/>
              <a:ext cx="437204" cy="400110"/>
            </a:xfrm>
            <a:prstGeom prst="rect">
              <a:avLst/>
            </a:prstGeom>
            <a:noFill/>
          </p:spPr>
          <p:txBody>
            <a:bodyPr wrap="square" rtlCol="0">
              <a:spAutoFit/>
            </a:bodyPr>
            <a:lstStyle/>
            <a:p>
              <a:pPr algn="ctr"/>
              <a:r>
                <a:rPr lang="en-US" sz="2000">
                  <a:latin typeface="Fira Sans Medium" panose="020B0603050000020004" pitchFamily="34" charset="0"/>
                </a:rPr>
                <a:t>5</a:t>
              </a:r>
            </a:p>
          </p:txBody>
        </p:sp>
      </p:grpSp>
    </p:spTree>
    <p:extLst>
      <p:ext uri="{BB962C8B-B14F-4D97-AF65-F5344CB8AC3E}">
        <p14:creationId xmlns:p14="http://schemas.microsoft.com/office/powerpoint/2010/main" val="4127367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EB33ABD2-4D8A-6911-6536-EC299A9A1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20</a:t>
            </a:fld>
            <a:endParaRPr lang="en"/>
          </a:p>
        </p:txBody>
      </p:sp>
      <p:sp>
        <p:nvSpPr>
          <p:cNvPr id="4" name="Hộp Văn bản 3">
            <a:extLst>
              <a:ext uri="{FF2B5EF4-FFF2-40B4-BE49-F238E27FC236}">
                <a16:creationId xmlns:a16="http://schemas.microsoft.com/office/drawing/2014/main" id="{9DB933FA-D53D-0BC5-DFD0-9E0430CBEA4F}"/>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4BFF4FE6-2458-95F9-969E-BAB9E1A4D5A7}"/>
              </a:ext>
            </a:extLst>
          </p:cNvPr>
          <p:cNvSpPr txBox="1"/>
          <p:nvPr/>
        </p:nvSpPr>
        <p:spPr>
          <a:xfrm>
            <a:off x="241478" y="814990"/>
            <a:ext cx="869323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Quá trình giải nén (</a:t>
            </a:r>
            <a:r>
              <a:rPr lang="vi-VN" sz="1800" b="1" err="1"/>
              <a:t>Decode</a:t>
            </a:r>
            <a:r>
              <a:rPr lang="vi-VN" sz="1800" b="1"/>
              <a:t>):</a:t>
            </a:r>
          </a:p>
          <a:p>
            <a:endParaRPr lang="vi-VN" sz="1800" b="1"/>
          </a:p>
          <a:p>
            <a:pPr marL="285750" indent="-285750">
              <a:buFont typeface="Calibri"/>
              <a:buChar char="-"/>
            </a:pPr>
            <a:r>
              <a:rPr lang="vi-VN" sz="1800" b="1"/>
              <a:t>Bước 1</a:t>
            </a:r>
            <a:r>
              <a:rPr lang="vi-VN" sz="1800"/>
              <a:t>: Khởi tạo từ điển chứa các ký tự đơn (ASCII).</a:t>
            </a:r>
          </a:p>
          <a:p>
            <a:pPr marL="285750" indent="-285750">
              <a:buFont typeface="Calibri"/>
              <a:buChar char="-"/>
            </a:pPr>
            <a:endParaRPr lang="vi-VN" sz="1800"/>
          </a:p>
          <a:p>
            <a:pPr marL="285750" indent="-285750">
              <a:buFont typeface="Calibri"/>
              <a:buChar char="-"/>
            </a:pPr>
            <a:r>
              <a:rPr lang="vi-VN" sz="1800" b="1"/>
              <a:t>Bước 2</a:t>
            </a:r>
            <a:r>
              <a:rPr lang="vi-VN" sz="1800"/>
              <a:t>: Đọc một mã từ tệp tin nén và tiến hành tìm kiếm mã trong từ điển.</a:t>
            </a:r>
            <a:endParaRPr lang="vi-VN"/>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r>
              <a:rPr lang="vi-VN" sz="1800" b="1"/>
              <a:t>Bước 3</a:t>
            </a:r>
            <a:r>
              <a:rPr lang="vi-VN" sz="1800"/>
              <a:t>: Lưu lại chuỗi ký tự tương ứng với mã vừa giải được.</a:t>
            </a:r>
          </a:p>
          <a:p>
            <a:pPr marL="285750" indent="-285750">
              <a:buFont typeface="Calibri"/>
              <a:buChar char="-"/>
            </a:pPr>
            <a:endParaRPr lang="vi-VN" sz="1800"/>
          </a:p>
          <a:p>
            <a:endParaRPr lang="vi-VN" sz="1800"/>
          </a:p>
          <a:p>
            <a:pPr lvl="1"/>
            <a:endParaRPr lang="vi-VN" sz="1800"/>
          </a:p>
          <a:p>
            <a:endParaRPr lang="vi-VN" sz="1800" b="1"/>
          </a:p>
        </p:txBody>
      </p:sp>
      <p:sp>
        <p:nvSpPr>
          <p:cNvPr id="8" name="Hộp Văn bản 7">
            <a:extLst>
              <a:ext uri="{FF2B5EF4-FFF2-40B4-BE49-F238E27FC236}">
                <a16:creationId xmlns:a16="http://schemas.microsoft.com/office/drawing/2014/main" id="{D2D1E21B-E361-3F5F-8856-6B46D5993691}"/>
              </a:ext>
            </a:extLst>
          </p:cNvPr>
          <p:cNvSpPr txBox="1"/>
          <p:nvPr/>
        </p:nvSpPr>
        <p:spPr>
          <a:xfrm>
            <a:off x="575524" y="2193433"/>
            <a:ext cx="83511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vi-VN" sz="1800"/>
              <a:t>Nếu mã không có trong từ điển thì thêm mã vào từ điển và đưa ra ký tự với mã trước đó.</a:t>
            </a:r>
          </a:p>
          <a:p>
            <a:pPr marL="285750" indent="-285750">
              <a:buChar char="•"/>
            </a:pPr>
            <a:r>
              <a:rPr lang="vi-VN" sz="1800"/>
              <a:t>Nếu mã đã có trong từ điển thì đưa ra ký tự tương ứng với mã hiện tại.</a:t>
            </a:r>
          </a:p>
        </p:txBody>
      </p:sp>
    </p:spTree>
    <p:extLst>
      <p:ext uri="{BB962C8B-B14F-4D97-AF65-F5344CB8AC3E}">
        <p14:creationId xmlns:p14="http://schemas.microsoft.com/office/powerpoint/2010/main" val="105618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1E21EC0B-1EF1-CEE6-4B60-064E5469B5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21</a:t>
            </a:fld>
            <a:endParaRPr lang="en"/>
          </a:p>
        </p:txBody>
      </p:sp>
      <p:sp>
        <p:nvSpPr>
          <p:cNvPr id="4" name="Hộp Văn bản 3">
            <a:extLst>
              <a:ext uri="{FF2B5EF4-FFF2-40B4-BE49-F238E27FC236}">
                <a16:creationId xmlns:a16="http://schemas.microsoft.com/office/drawing/2014/main" id="{AEA041A8-04CE-DC1E-B72E-8BE7FE46AC84}"/>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A1B20756-C61B-4A9C-D031-3A8D8D85239A}"/>
              </a:ext>
            </a:extLst>
          </p:cNvPr>
          <p:cNvSpPr txBox="1"/>
          <p:nvPr/>
        </p:nvSpPr>
        <p:spPr>
          <a:xfrm>
            <a:off x="241478" y="814990"/>
            <a:ext cx="816198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Ví dụ:  </a:t>
            </a:r>
            <a:r>
              <a:rPr lang="vi-VN" sz="1800"/>
              <a:t>Giải nén mã [67,68,256,69]</a:t>
            </a:r>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r>
              <a:rPr lang="vi-VN" sz="1800"/>
              <a:t> Chuỗi ký tự sau khi giải nén mã là : CDCDE</a:t>
            </a:r>
          </a:p>
          <a:p>
            <a:endParaRPr lang="vi-VN" sz="1800"/>
          </a:p>
        </p:txBody>
      </p:sp>
      <p:graphicFrame>
        <p:nvGraphicFramePr>
          <p:cNvPr id="14" name="Bảng 13">
            <a:extLst>
              <a:ext uri="{FF2B5EF4-FFF2-40B4-BE49-F238E27FC236}">
                <a16:creationId xmlns:a16="http://schemas.microsoft.com/office/drawing/2014/main" id="{033278ED-E5D1-7EC1-6572-DC4AE3E07BC7}"/>
              </a:ext>
            </a:extLst>
          </p:cNvPr>
          <p:cNvGraphicFramePr>
            <a:graphicFrameLocks noGrp="1"/>
          </p:cNvGraphicFramePr>
          <p:nvPr>
            <p:extLst>
              <p:ext uri="{D42A27DB-BD31-4B8C-83A1-F6EECF244321}">
                <p14:modId xmlns:p14="http://schemas.microsoft.com/office/powerpoint/2010/main" val="3735737851"/>
              </p:ext>
            </p:extLst>
          </p:nvPr>
        </p:nvGraphicFramePr>
        <p:xfrm>
          <a:off x="1745798" y="1343064"/>
          <a:ext cx="5652403" cy="2106318"/>
        </p:xfrm>
        <a:graphic>
          <a:graphicData uri="http://schemas.openxmlformats.org/drawingml/2006/table">
            <a:tbl>
              <a:tblPr firstRow="1" bandRow="1">
                <a:tableStyleId>{5C22544A-7EE6-4342-B048-85BDC9FD1C3A}</a:tableStyleId>
              </a:tblPr>
              <a:tblGrid>
                <a:gridCol w="804853">
                  <a:extLst>
                    <a:ext uri="{9D8B030D-6E8A-4147-A177-3AD203B41FA5}">
                      <a16:colId xmlns:a16="http://schemas.microsoft.com/office/drawing/2014/main" val="3801620674"/>
                    </a:ext>
                  </a:extLst>
                </a:gridCol>
                <a:gridCol w="1615850">
                  <a:extLst>
                    <a:ext uri="{9D8B030D-6E8A-4147-A177-3AD203B41FA5}">
                      <a16:colId xmlns:a16="http://schemas.microsoft.com/office/drawing/2014/main" val="325928626"/>
                    </a:ext>
                  </a:extLst>
                </a:gridCol>
                <a:gridCol w="1615850">
                  <a:extLst>
                    <a:ext uri="{9D8B030D-6E8A-4147-A177-3AD203B41FA5}">
                      <a16:colId xmlns:a16="http://schemas.microsoft.com/office/drawing/2014/main" val="2501973340"/>
                    </a:ext>
                  </a:extLst>
                </a:gridCol>
                <a:gridCol w="1615850">
                  <a:extLst>
                    <a:ext uri="{9D8B030D-6E8A-4147-A177-3AD203B41FA5}">
                      <a16:colId xmlns:a16="http://schemas.microsoft.com/office/drawing/2014/main" val="1611144836"/>
                    </a:ext>
                  </a:extLst>
                </a:gridCol>
              </a:tblGrid>
              <a:tr h="351053">
                <a:tc gridSpan="2">
                  <a:txBody>
                    <a:bodyPr/>
                    <a:lstStyle/>
                    <a:p>
                      <a:pPr algn="ctr" rtl="0" fontAlgn="base"/>
                      <a:r>
                        <a:rPr lang="vi-VN" sz="1400">
                          <a:effectLst/>
                        </a:rPr>
                        <a:t>Kết quả trả về​</a:t>
                      </a:r>
                      <a:endParaRPr lang="vi-VN" b="1">
                        <a:solidFill>
                          <a:srgbClr val="FFFFFF"/>
                        </a:solidFill>
                        <a:effectLst/>
                      </a:endParaRPr>
                    </a:p>
                  </a:txBody>
                  <a:tcPr/>
                </a:tc>
                <a:tc hMerge="1">
                  <a:txBody>
                    <a:bodyPr/>
                    <a:lstStyle/>
                    <a:p>
                      <a:endParaRPr lang="vi-VN"/>
                    </a:p>
                  </a:txBody>
                  <a:tcPr/>
                </a:tc>
                <a:tc gridSpan="2">
                  <a:txBody>
                    <a:bodyPr/>
                    <a:lstStyle/>
                    <a:p>
                      <a:pPr algn="ctr" rtl="0" fontAlgn="base"/>
                      <a:r>
                        <a:rPr lang="vi-VN" sz="1400">
                          <a:effectLst/>
                        </a:rPr>
                        <a:t>Từ điển​</a:t>
                      </a:r>
                      <a:endParaRPr lang="vi-VN" b="1">
                        <a:solidFill>
                          <a:srgbClr val="FFFFFF"/>
                        </a:solidFill>
                        <a:effectLst/>
                      </a:endParaRPr>
                    </a:p>
                  </a:txBody>
                  <a:tcPr/>
                </a:tc>
                <a:tc hMerge="1">
                  <a:txBody>
                    <a:bodyPr/>
                    <a:lstStyle/>
                    <a:p>
                      <a:endParaRPr lang="vi-VN"/>
                    </a:p>
                  </a:txBody>
                  <a:tcPr/>
                </a:tc>
                <a:extLst>
                  <a:ext uri="{0D108BD9-81ED-4DB2-BD59-A6C34878D82A}">
                    <a16:rowId xmlns:a16="http://schemas.microsoft.com/office/drawing/2014/main" val="931564469"/>
                  </a:ext>
                </a:extLst>
              </a:tr>
              <a:tr h="351053">
                <a:tc>
                  <a:txBody>
                    <a:bodyPr/>
                    <a:lstStyle/>
                    <a:p>
                      <a:pPr algn="ctr" rtl="0" fontAlgn="base"/>
                      <a:r>
                        <a:rPr lang="vi-VN" sz="1400">
                          <a:effectLst/>
                        </a:rPr>
                        <a:t>Mã​</a:t>
                      </a:r>
                      <a:endParaRPr lang="vi-VN">
                        <a:effectLst/>
                      </a:endParaRPr>
                    </a:p>
                  </a:txBody>
                  <a:tcPr/>
                </a:tc>
                <a:tc>
                  <a:txBody>
                    <a:bodyPr/>
                    <a:lstStyle/>
                    <a:p>
                      <a:pPr algn="ctr" rtl="0" fontAlgn="base"/>
                      <a:r>
                        <a:rPr lang="vi-VN" sz="1400">
                          <a:effectLst/>
                        </a:rPr>
                        <a:t>Kí tự​</a:t>
                      </a:r>
                      <a:endParaRPr lang="vi-VN">
                        <a:effectLst/>
                      </a:endParaRPr>
                    </a:p>
                  </a:txBody>
                  <a:tcPr/>
                </a:tc>
                <a:tc>
                  <a:txBody>
                    <a:bodyPr/>
                    <a:lstStyle/>
                    <a:p>
                      <a:pPr algn="ctr" rtl="0" fontAlgn="base"/>
                      <a:r>
                        <a:rPr lang="vi-VN" sz="1400">
                          <a:effectLst/>
                        </a:rPr>
                        <a:t>Mã hóa​</a:t>
                      </a:r>
                      <a:endParaRPr lang="vi-VN">
                        <a:effectLst/>
                      </a:endParaRPr>
                    </a:p>
                  </a:txBody>
                  <a:tcPr/>
                </a:tc>
                <a:tc>
                  <a:txBody>
                    <a:bodyPr/>
                    <a:lstStyle/>
                    <a:p>
                      <a:pPr algn="ctr" rtl="0" fontAlgn="base"/>
                      <a:r>
                        <a:rPr lang="vi-VN" sz="1400">
                          <a:effectLst/>
                        </a:rPr>
                        <a:t>Chuỗi​</a:t>
                      </a:r>
                      <a:endParaRPr lang="vi-VN">
                        <a:effectLst/>
                      </a:endParaRPr>
                    </a:p>
                  </a:txBody>
                  <a:tcPr/>
                </a:tc>
                <a:extLst>
                  <a:ext uri="{0D108BD9-81ED-4DB2-BD59-A6C34878D82A}">
                    <a16:rowId xmlns:a16="http://schemas.microsoft.com/office/drawing/2014/main" val="1019175008"/>
                  </a:ext>
                </a:extLst>
              </a:tr>
              <a:tr h="351053">
                <a:tc>
                  <a:txBody>
                    <a:bodyPr/>
                    <a:lstStyle/>
                    <a:p>
                      <a:pPr algn="ctr" rtl="0" fontAlgn="base"/>
                      <a:r>
                        <a:rPr lang="vi-VN" sz="1400">
                          <a:effectLst/>
                        </a:rPr>
                        <a:t>67</a:t>
                      </a:r>
                    </a:p>
                  </a:txBody>
                  <a:tcPr/>
                </a:tc>
                <a:tc>
                  <a:txBody>
                    <a:bodyPr/>
                    <a:lstStyle/>
                    <a:p>
                      <a:pPr algn="ctr" rtl="0" fontAlgn="base"/>
                      <a:r>
                        <a:rPr lang="vi-VN" sz="1400">
                          <a:effectLst/>
                        </a:rPr>
                        <a:t>C</a:t>
                      </a:r>
                    </a:p>
                  </a:txBody>
                  <a:tcPr/>
                </a:tc>
                <a:tc>
                  <a:txBody>
                    <a:bodyPr/>
                    <a:lstStyle/>
                    <a:p>
                      <a:pPr algn="ctr" rtl="0" fontAlgn="base"/>
                      <a:r>
                        <a:rPr lang="vi-VN" sz="1400">
                          <a:effectLst/>
                        </a:rPr>
                        <a:t>256​</a:t>
                      </a:r>
                      <a:endParaRPr lang="vi-VN">
                        <a:effectLst/>
                      </a:endParaRPr>
                    </a:p>
                  </a:txBody>
                  <a:tcPr/>
                </a:tc>
                <a:tc>
                  <a:txBody>
                    <a:bodyPr/>
                    <a:lstStyle/>
                    <a:p>
                      <a:pPr algn="ctr" rtl="0" fontAlgn="base"/>
                      <a:r>
                        <a:rPr lang="vi-VN" sz="1400">
                          <a:effectLst/>
                        </a:rPr>
                        <a:t>CD</a:t>
                      </a:r>
                    </a:p>
                  </a:txBody>
                  <a:tcPr/>
                </a:tc>
                <a:extLst>
                  <a:ext uri="{0D108BD9-81ED-4DB2-BD59-A6C34878D82A}">
                    <a16:rowId xmlns:a16="http://schemas.microsoft.com/office/drawing/2014/main" val="4156532421"/>
                  </a:ext>
                </a:extLst>
              </a:tr>
              <a:tr h="351053">
                <a:tc>
                  <a:txBody>
                    <a:bodyPr/>
                    <a:lstStyle/>
                    <a:p>
                      <a:pPr algn="ctr" rtl="0" fontAlgn="base"/>
                      <a:r>
                        <a:rPr lang="vi-VN" sz="1400">
                          <a:effectLst/>
                        </a:rPr>
                        <a:t>68</a:t>
                      </a:r>
                    </a:p>
                  </a:txBody>
                  <a:tcPr/>
                </a:tc>
                <a:tc>
                  <a:txBody>
                    <a:bodyPr/>
                    <a:lstStyle/>
                    <a:p>
                      <a:pPr algn="ctr" rtl="0" fontAlgn="base"/>
                      <a:r>
                        <a:rPr lang="vi-VN" sz="1400">
                          <a:effectLst/>
                        </a:rPr>
                        <a:t>D</a:t>
                      </a:r>
                    </a:p>
                  </a:txBody>
                  <a:tcPr/>
                </a:tc>
                <a:tc>
                  <a:txBody>
                    <a:bodyPr/>
                    <a:lstStyle/>
                    <a:p>
                      <a:pPr algn="ctr" rtl="0" fontAlgn="base"/>
                      <a:r>
                        <a:rPr lang="vi-VN" sz="1400">
                          <a:effectLst/>
                        </a:rPr>
                        <a:t>257​</a:t>
                      </a:r>
                      <a:endParaRPr lang="vi-VN">
                        <a:effectLst/>
                      </a:endParaRPr>
                    </a:p>
                  </a:txBody>
                  <a:tcPr/>
                </a:tc>
                <a:tc>
                  <a:txBody>
                    <a:bodyPr/>
                    <a:lstStyle/>
                    <a:p>
                      <a:pPr algn="ctr" rtl="0" fontAlgn="base"/>
                      <a:r>
                        <a:rPr lang="vi-VN" sz="1400">
                          <a:effectLst/>
                        </a:rPr>
                        <a:t>DC</a:t>
                      </a:r>
                    </a:p>
                  </a:txBody>
                  <a:tcPr/>
                </a:tc>
                <a:extLst>
                  <a:ext uri="{0D108BD9-81ED-4DB2-BD59-A6C34878D82A}">
                    <a16:rowId xmlns:a16="http://schemas.microsoft.com/office/drawing/2014/main" val="45985705"/>
                  </a:ext>
                </a:extLst>
              </a:tr>
              <a:tr h="351053">
                <a:tc>
                  <a:txBody>
                    <a:bodyPr/>
                    <a:lstStyle/>
                    <a:p>
                      <a:pPr algn="ctr" rtl="0" fontAlgn="base"/>
                      <a:r>
                        <a:rPr lang="vi-VN" sz="1400">
                          <a:effectLst/>
                        </a:rPr>
                        <a:t>256</a:t>
                      </a:r>
                    </a:p>
                  </a:txBody>
                  <a:tcPr/>
                </a:tc>
                <a:tc>
                  <a:txBody>
                    <a:bodyPr/>
                    <a:lstStyle/>
                    <a:p>
                      <a:pPr algn="ctr" rtl="0" fontAlgn="base"/>
                      <a:r>
                        <a:rPr lang="vi-VN" sz="1400">
                          <a:effectLst/>
                        </a:rPr>
                        <a:t>CD​</a:t>
                      </a:r>
                      <a:endParaRPr lang="vi-VN">
                        <a:effectLst/>
                      </a:endParaRPr>
                    </a:p>
                  </a:txBody>
                  <a:tcPr/>
                </a:tc>
                <a:tc>
                  <a:txBody>
                    <a:bodyPr/>
                    <a:lstStyle/>
                    <a:p>
                      <a:pPr algn="ctr" rtl="0" fontAlgn="base"/>
                      <a:r>
                        <a:rPr lang="vi-VN" sz="1400">
                          <a:effectLst/>
                        </a:rPr>
                        <a:t>258​</a:t>
                      </a:r>
                      <a:endParaRPr lang="vi-VN">
                        <a:effectLst/>
                      </a:endParaRPr>
                    </a:p>
                  </a:txBody>
                  <a:tcPr/>
                </a:tc>
                <a:tc>
                  <a:txBody>
                    <a:bodyPr/>
                    <a:lstStyle/>
                    <a:p>
                      <a:pPr algn="ctr" rtl="0" fontAlgn="base"/>
                      <a:r>
                        <a:rPr lang="vi-VN" sz="1400">
                          <a:effectLst/>
                        </a:rPr>
                        <a:t>CDE</a:t>
                      </a:r>
                    </a:p>
                  </a:txBody>
                  <a:tcPr/>
                </a:tc>
                <a:extLst>
                  <a:ext uri="{0D108BD9-81ED-4DB2-BD59-A6C34878D82A}">
                    <a16:rowId xmlns:a16="http://schemas.microsoft.com/office/drawing/2014/main" val="713769277"/>
                  </a:ext>
                </a:extLst>
              </a:tr>
              <a:tr h="351053">
                <a:tc>
                  <a:txBody>
                    <a:bodyPr/>
                    <a:lstStyle/>
                    <a:p>
                      <a:pPr algn="ctr" rtl="0" fontAlgn="base"/>
                      <a:r>
                        <a:rPr lang="vi-VN" sz="1400">
                          <a:effectLst/>
                        </a:rPr>
                        <a:t>69</a:t>
                      </a:r>
                    </a:p>
                  </a:txBody>
                  <a:tcPr/>
                </a:tc>
                <a:tc>
                  <a:txBody>
                    <a:bodyPr/>
                    <a:lstStyle/>
                    <a:p>
                      <a:pPr algn="ctr" rtl="0" fontAlgn="base"/>
                      <a:r>
                        <a:rPr lang="vi-VN" sz="1400">
                          <a:effectLst/>
                        </a:rPr>
                        <a:t>E</a:t>
                      </a:r>
                    </a:p>
                  </a:txBody>
                  <a:tcPr/>
                </a:tc>
                <a:tc>
                  <a:txBody>
                    <a:bodyPr/>
                    <a:lstStyle/>
                    <a:p>
                      <a:pPr algn="ctr" rtl="0" fontAlgn="base"/>
                      <a:endParaRPr lang="vi-VN" sz="1400">
                        <a:effectLst/>
                      </a:endParaRPr>
                    </a:p>
                  </a:txBody>
                  <a:tcPr/>
                </a:tc>
                <a:tc>
                  <a:txBody>
                    <a:bodyPr/>
                    <a:lstStyle/>
                    <a:p>
                      <a:pPr algn="ctr" rtl="0" fontAlgn="base"/>
                      <a:endParaRPr lang="vi-VN" sz="1400">
                        <a:effectLst/>
                      </a:endParaRPr>
                    </a:p>
                  </a:txBody>
                  <a:tcPr/>
                </a:tc>
                <a:extLst>
                  <a:ext uri="{0D108BD9-81ED-4DB2-BD59-A6C34878D82A}">
                    <a16:rowId xmlns:a16="http://schemas.microsoft.com/office/drawing/2014/main" val="2153532880"/>
                  </a:ext>
                </a:extLst>
              </a:tr>
            </a:tbl>
          </a:graphicData>
        </a:graphic>
      </p:graphicFrame>
    </p:spTree>
    <p:extLst>
      <p:ext uri="{BB962C8B-B14F-4D97-AF65-F5344CB8AC3E}">
        <p14:creationId xmlns:p14="http://schemas.microsoft.com/office/powerpoint/2010/main" val="420027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So sánh và đánh giá thuật toán</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4851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735394C2-E9A1-E2F9-878C-00705B464FC5}"/>
              </a:ext>
            </a:extLst>
          </p:cNvPr>
          <p:cNvSpPr>
            <a:spLocks noGrp="1"/>
          </p:cNvSpPr>
          <p:nvPr>
            <p:ph type="body" idx="1"/>
          </p:nvPr>
        </p:nvSpPr>
        <p:spPr>
          <a:xfrm>
            <a:off x="311700" y="1321510"/>
            <a:ext cx="8520600" cy="3416400"/>
          </a:xfrm>
        </p:spPr>
        <p:txBody>
          <a:bodyPr/>
          <a:lstStyle/>
          <a:p>
            <a:r>
              <a:rPr lang="vi-VN" sz="2400">
                <a:solidFill>
                  <a:schemeClr val="tx1"/>
                </a:solidFill>
              </a:rPr>
              <a:t>Môi trường thử nghiệm:</a:t>
            </a:r>
          </a:p>
          <a:p>
            <a:pPr lvl="1">
              <a:lnSpc>
                <a:spcPct val="114999"/>
              </a:lnSpc>
            </a:pPr>
            <a:r>
              <a:rPr lang="vi-VN" sz="2400" err="1">
                <a:solidFill>
                  <a:schemeClr val="tx1"/>
                </a:solidFill>
              </a:rPr>
              <a:t>Google</a:t>
            </a:r>
            <a:r>
              <a:rPr lang="vi-VN" sz="2400">
                <a:solidFill>
                  <a:schemeClr val="tx1"/>
                </a:solidFill>
              </a:rPr>
              <a:t> </a:t>
            </a:r>
            <a:r>
              <a:rPr lang="vi-VN" sz="2400" err="1">
                <a:solidFill>
                  <a:schemeClr val="tx1"/>
                </a:solidFill>
              </a:rPr>
              <a:t>Colab</a:t>
            </a:r>
            <a:r>
              <a:rPr lang="vi-VN" sz="2400">
                <a:solidFill>
                  <a:schemeClr val="tx1"/>
                </a:solidFill>
              </a:rPr>
              <a:t> </a:t>
            </a:r>
            <a:r>
              <a:rPr lang="vi-VN" sz="2400" err="1">
                <a:solidFill>
                  <a:schemeClr val="tx1"/>
                </a:solidFill>
              </a:rPr>
              <a:t>Free</a:t>
            </a:r>
            <a:endParaRPr lang="vi-VN" sz="2400">
              <a:solidFill>
                <a:schemeClr val="tx1"/>
              </a:solidFill>
            </a:endParaRPr>
          </a:p>
          <a:p>
            <a:pPr lvl="1">
              <a:lnSpc>
                <a:spcPct val="114999"/>
              </a:lnSpc>
            </a:pPr>
            <a:r>
              <a:rPr lang="vi-VN" sz="2400" err="1">
                <a:solidFill>
                  <a:schemeClr val="tx1"/>
                </a:solidFill>
              </a:rPr>
              <a:t>System</a:t>
            </a:r>
            <a:r>
              <a:rPr lang="vi-VN" sz="2400">
                <a:solidFill>
                  <a:schemeClr val="tx1"/>
                </a:solidFill>
              </a:rPr>
              <a:t> RAM: 12GB</a:t>
            </a:r>
          </a:p>
          <a:p>
            <a:pPr lvl="1">
              <a:lnSpc>
                <a:spcPct val="114999"/>
              </a:lnSpc>
            </a:pPr>
            <a:r>
              <a:rPr lang="vi-VN" sz="2400">
                <a:solidFill>
                  <a:schemeClr val="tx1"/>
                </a:solidFill>
              </a:rPr>
              <a:t>GPU: T4</a:t>
            </a:r>
          </a:p>
        </p:txBody>
      </p:sp>
      <p:sp>
        <p:nvSpPr>
          <p:cNvPr id="4" name="Chỗ dành sẵn cho Số hiệu Bản chiếu 3">
            <a:extLst>
              <a:ext uri="{FF2B5EF4-FFF2-40B4-BE49-F238E27FC236}">
                <a16:creationId xmlns:a16="http://schemas.microsoft.com/office/drawing/2014/main" id="{2C582479-09C3-C05E-191C-E4FCCA5F41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23</a:t>
            </a:fld>
            <a:endParaRPr lang="en"/>
          </a:p>
        </p:txBody>
      </p:sp>
      <p:sp>
        <p:nvSpPr>
          <p:cNvPr id="6" name="Google Shape;164;p13">
            <a:extLst>
              <a:ext uri="{FF2B5EF4-FFF2-40B4-BE49-F238E27FC236}">
                <a16:creationId xmlns:a16="http://schemas.microsoft.com/office/drawing/2014/main" id="{AECC3C7C-B1E0-559B-EE6F-145052D05B0E}"/>
              </a:ext>
            </a:extLst>
          </p:cNvPr>
          <p:cNvSpPr txBox="1"/>
          <p:nvPr/>
        </p:nvSpPr>
        <p:spPr>
          <a:xfrm>
            <a:off x="312764" y="244995"/>
            <a:ext cx="7455965"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So sánh và đánh giá thuật toán</a:t>
            </a:r>
          </a:p>
        </p:txBody>
      </p:sp>
    </p:spTree>
    <p:extLst>
      <p:ext uri="{BB962C8B-B14F-4D97-AF65-F5344CB8AC3E}">
        <p14:creationId xmlns:p14="http://schemas.microsoft.com/office/powerpoint/2010/main" val="3218823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So sánh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4" name="Table 4">
            <a:extLst>
              <a:ext uri="{FF2B5EF4-FFF2-40B4-BE49-F238E27FC236}">
                <a16:creationId xmlns:a16="http://schemas.microsoft.com/office/drawing/2014/main" id="{E0DCFB75-E923-6BBC-890E-58A99B1E118C}"/>
              </a:ext>
            </a:extLst>
          </p:cNvPr>
          <p:cNvGraphicFramePr>
            <a:graphicFrameLocks noGrp="1"/>
          </p:cNvGraphicFramePr>
          <p:nvPr>
            <p:extLst>
              <p:ext uri="{D42A27DB-BD31-4B8C-83A1-F6EECF244321}">
                <p14:modId xmlns:p14="http://schemas.microsoft.com/office/powerpoint/2010/main" val="395954203"/>
              </p:ext>
            </p:extLst>
          </p:nvPr>
        </p:nvGraphicFramePr>
        <p:xfrm>
          <a:off x="1038359" y="3292161"/>
          <a:ext cx="6544558" cy="1569440"/>
        </p:xfrm>
        <a:graphic>
          <a:graphicData uri="http://schemas.openxmlformats.org/drawingml/2006/table">
            <a:tbl>
              <a:tblPr firstRow="1" bandRow="1">
                <a:tableStyleId>{5940675A-B579-460E-94D1-54222C63F5DA}</a:tableStyleId>
              </a:tblPr>
              <a:tblGrid>
                <a:gridCol w="2495281">
                  <a:extLst>
                    <a:ext uri="{9D8B030D-6E8A-4147-A177-3AD203B41FA5}">
                      <a16:colId xmlns:a16="http://schemas.microsoft.com/office/drawing/2014/main" val="1331116115"/>
                    </a:ext>
                  </a:extLst>
                </a:gridCol>
                <a:gridCol w="1308551">
                  <a:extLst>
                    <a:ext uri="{9D8B030D-6E8A-4147-A177-3AD203B41FA5}">
                      <a16:colId xmlns:a16="http://schemas.microsoft.com/office/drawing/2014/main" val="2769021512"/>
                    </a:ext>
                  </a:extLst>
                </a:gridCol>
                <a:gridCol w="1378527">
                  <a:extLst>
                    <a:ext uri="{9D8B030D-6E8A-4147-A177-3AD203B41FA5}">
                      <a16:colId xmlns:a16="http://schemas.microsoft.com/office/drawing/2014/main" val="1529067706"/>
                    </a:ext>
                  </a:extLst>
                </a:gridCol>
                <a:gridCol w="1362199">
                  <a:extLst>
                    <a:ext uri="{9D8B030D-6E8A-4147-A177-3AD203B41FA5}">
                      <a16:colId xmlns:a16="http://schemas.microsoft.com/office/drawing/2014/main" val="2891263152"/>
                    </a:ext>
                  </a:extLst>
                </a:gridCol>
              </a:tblGrid>
              <a:tr h="313888">
                <a:tc>
                  <a:txBody>
                    <a:bodyPr/>
                    <a:lstStyle/>
                    <a:p>
                      <a:pPr algn="ctr"/>
                      <a:r>
                        <a:rPr lang="en-US" sz="1200" b="1"/>
                        <a:t>ĐÁNH GIÁ</a:t>
                      </a:r>
                    </a:p>
                  </a:txBody>
                  <a:tcPr/>
                </a:tc>
                <a:tc>
                  <a:txBody>
                    <a:bodyPr/>
                    <a:lstStyle/>
                    <a:p>
                      <a:pPr algn="ctr"/>
                      <a:r>
                        <a:rPr lang="en-US" sz="1200" b="1"/>
                        <a:t>RLE</a:t>
                      </a:r>
                    </a:p>
                  </a:txBody>
                  <a:tcPr/>
                </a:tc>
                <a:tc>
                  <a:txBody>
                    <a:bodyPr/>
                    <a:lstStyle/>
                    <a:p>
                      <a:pPr algn="ctr"/>
                      <a:r>
                        <a:rPr lang="en-US" sz="1200" b="1"/>
                        <a:t>Huffman</a:t>
                      </a:r>
                    </a:p>
                  </a:txBody>
                  <a:tcPr/>
                </a:tc>
                <a:tc>
                  <a:txBody>
                    <a:bodyPr/>
                    <a:lstStyle/>
                    <a:p>
                      <a:pPr algn="ctr"/>
                      <a:r>
                        <a:rPr lang="en-US" sz="1200" b="1"/>
                        <a:t>LZW</a:t>
                      </a:r>
                    </a:p>
                  </a:txBody>
                  <a:tcPr/>
                </a:tc>
                <a:extLst>
                  <a:ext uri="{0D108BD9-81ED-4DB2-BD59-A6C34878D82A}">
                    <a16:rowId xmlns:a16="http://schemas.microsoft.com/office/drawing/2014/main" val="1038207426"/>
                  </a:ext>
                </a:extLst>
              </a:tr>
              <a:tr h="313888">
                <a:tc>
                  <a:txBody>
                    <a:bodyPr/>
                    <a:lstStyle/>
                    <a:p>
                      <a:pPr algn="ctr"/>
                      <a:r>
                        <a:rPr lang="en-US" sz="1200" err="1"/>
                        <a:t>Kích</a:t>
                      </a:r>
                      <a:r>
                        <a:rPr lang="en-US" sz="1200"/>
                        <a:t> </a:t>
                      </a:r>
                      <a:r>
                        <a:rPr lang="en-US" sz="1200" err="1"/>
                        <a:t>thước</a:t>
                      </a:r>
                      <a:r>
                        <a:rPr lang="en-US" sz="1200"/>
                        <a:t> </a:t>
                      </a:r>
                      <a:r>
                        <a:rPr lang="en-US" sz="1200" err="1"/>
                        <a:t>sau</a:t>
                      </a:r>
                      <a:r>
                        <a:rPr lang="en-US" sz="1200"/>
                        <a:t> </a:t>
                      </a:r>
                      <a:r>
                        <a:rPr lang="en-US" sz="1200" err="1"/>
                        <a:t>khi</a:t>
                      </a:r>
                      <a:r>
                        <a:rPr lang="en-US" sz="1200"/>
                        <a:t> </a:t>
                      </a:r>
                      <a:r>
                        <a:rPr lang="en-US" sz="1200" err="1"/>
                        <a:t>nén</a:t>
                      </a:r>
                      <a:r>
                        <a:rPr lang="en-US" sz="1200"/>
                        <a:t> (bytes)</a:t>
                      </a:r>
                      <a:endParaRPr lang="en-US" sz="1200" err="1"/>
                    </a:p>
                  </a:txBody>
                  <a:tcPr/>
                </a:tc>
                <a:tc>
                  <a:txBody>
                    <a:bodyPr/>
                    <a:lstStyle/>
                    <a:p>
                      <a:pPr lvl="0" algn="ctr">
                        <a:buNone/>
                      </a:pPr>
                      <a:r>
                        <a:rPr lang="en-US" sz="1200" b="0" i="0" u="none" strike="noStrike" noProof="0">
                          <a:latin typeface="Arial"/>
                        </a:rPr>
                        <a:t>3705</a:t>
                      </a:r>
                      <a:endParaRPr lang="en-US" sz="1200"/>
                    </a:p>
                  </a:txBody>
                  <a:tcPr/>
                </a:tc>
                <a:tc>
                  <a:txBody>
                    <a:bodyPr/>
                    <a:lstStyle/>
                    <a:p>
                      <a:pPr lvl="0" algn="ctr">
                        <a:buNone/>
                      </a:pPr>
                      <a:r>
                        <a:rPr lang="vi-VN" sz="1200" b="0" i="0" u="none" strike="noStrike" noProof="0"/>
                        <a:t>7958.125</a:t>
                      </a:r>
                      <a:endParaRPr lang="vi-VN"/>
                    </a:p>
                  </a:txBody>
                  <a:tcPr/>
                </a:tc>
                <a:tc>
                  <a:txBody>
                    <a:bodyPr/>
                    <a:lstStyle/>
                    <a:p>
                      <a:pPr algn="ctr"/>
                      <a:r>
                        <a:rPr lang="en-US" sz="1200"/>
                        <a:t>176 </a:t>
                      </a:r>
                    </a:p>
                  </a:txBody>
                  <a:tcPr/>
                </a:tc>
                <a:extLst>
                  <a:ext uri="{0D108BD9-81ED-4DB2-BD59-A6C34878D82A}">
                    <a16:rowId xmlns:a16="http://schemas.microsoft.com/office/drawing/2014/main" val="1156826934"/>
                  </a:ext>
                </a:extLst>
              </a:tr>
              <a:tr h="313888">
                <a:tc>
                  <a:txBody>
                    <a:bodyPr/>
                    <a:lstStyle/>
                    <a:p>
                      <a:pPr algn="ctr"/>
                      <a:r>
                        <a:rPr lang="en-US" sz="1200" err="1"/>
                        <a:t>Tỉ</a:t>
                      </a:r>
                      <a:r>
                        <a:rPr lang="en-US" sz="1200"/>
                        <a:t> </a:t>
                      </a:r>
                      <a:r>
                        <a:rPr lang="en-US" sz="1200" err="1"/>
                        <a:t>lệ</a:t>
                      </a:r>
                      <a:r>
                        <a:rPr lang="en-US" sz="1200"/>
                        <a:t> </a:t>
                      </a:r>
                      <a:r>
                        <a:rPr lang="en-US" sz="1200" err="1"/>
                        <a:t>nén</a:t>
                      </a:r>
                    </a:p>
                  </a:txBody>
                  <a:tcPr/>
                </a:tc>
                <a:tc>
                  <a:txBody>
                    <a:bodyPr/>
                    <a:lstStyle/>
                    <a:p>
                      <a:pPr algn="ctr"/>
                      <a:r>
                        <a:rPr lang="en-US" sz="1200"/>
                        <a:t>0.24</a:t>
                      </a:r>
                    </a:p>
                  </a:txBody>
                  <a:tcPr/>
                </a:tc>
                <a:tc>
                  <a:txBody>
                    <a:bodyPr/>
                    <a:lstStyle/>
                    <a:p>
                      <a:pPr lvl="0" algn="ctr">
                        <a:buNone/>
                      </a:pPr>
                      <a:r>
                        <a:rPr lang="vi-VN" sz="1200" b="0" i="0" u="none" strike="noStrike" noProof="0">
                          <a:latin typeface="Arial"/>
                        </a:rPr>
                        <a:t>0.5183</a:t>
                      </a:r>
                      <a:endParaRPr lang="vi-VN" sz="1200"/>
                    </a:p>
                  </a:txBody>
                  <a:tcPr/>
                </a:tc>
                <a:tc>
                  <a:txBody>
                    <a:bodyPr/>
                    <a:lstStyle/>
                    <a:p>
                      <a:pPr algn="ctr"/>
                      <a:r>
                        <a:rPr lang="en-US" sz="1200"/>
                        <a:t>0.01146</a:t>
                      </a:r>
                    </a:p>
                  </a:txBody>
                  <a:tcPr/>
                </a:tc>
                <a:extLst>
                  <a:ext uri="{0D108BD9-81ED-4DB2-BD59-A6C34878D82A}">
                    <a16:rowId xmlns:a16="http://schemas.microsoft.com/office/drawing/2014/main" val="2338403760"/>
                  </a:ext>
                </a:extLst>
              </a:tr>
              <a:tr h="313888">
                <a:tc>
                  <a:txBody>
                    <a:bodyPr/>
                    <a:lstStyle/>
                    <a:p>
                      <a:pPr algn="ctr"/>
                      <a:r>
                        <a:rPr lang="en-US" sz="1200" err="1"/>
                        <a:t>Thời</a:t>
                      </a:r>
                      <a:r>
                        <a:rPr lang="en-US" sz="1200"/>
                        <a:t> </a:t>
                      </a:r>
                      <a:r>
                        <a:rPr lang="en-US" sz="1200" err="1"/>
                        <a:t>gian</a:t>
                      </a:r>
                      <a:r>
                        <a:rPr lang="en-US" sz="1200"/>
                        <a:t> </a:t>
                      </a:r>
                      <a:r>
                        <a:rPr lang="en-US" sz="1200" err="1"/>
                        <a:t>nén</a:t>
                      </a:r>
                      <a:r>
                        <a:rPr lang="en-US" sz="1200"/>
                        <a:t> (s)</a:t>
                      </a:r>
                    </a:p>
                  </a:txBody>
                  <a:tcPr/>
                </a:tc>
                <a:tc>
                  <a:txBody>
                    <a:bodyPr/>
                    <a:lstStyle/>
                    <a:p>
                      <a:pPr algn="ctr"/>
                      <a:r>
                        <a:rPr lang="en-US" sz="1200"/>
                        <a:t>0.003</a:t>
                      </a:r>
                    </a:p>
                  </a:txBody>
                  <a:tcPr/>
                </a:tc>
                <a:tc>
                  <a:txBody>
                    <a:bodyPr/>
                    <a:lstStyle/>
                    <a:p>
                      <a:pPr lvl="0" algn="ctr">
                        <a:buNone/>
                      </a:pPr>
                      <a:r>
                        <a:rPr lang="vi-VN" sz="1200" b="0" i="0" u="none" strike="noStrike" noProof="0">
                          <a:latin typeface="Arial"/>
                        </a:rPr>
                        <a:t>0.009</a:t>
                      </a:r>
                      <a:endParaRPr lang="vi-VN" sz="1200"/>
                    </a:p>
                  </a:txBody>
                  <a:tcPr/>
                </a:tc>
                <a:tc>
                  <a:txBody>
                    <a:bodyPr/>
                    <a:lstStyle/>
                    <a:p>
                      <a:pPr algn="ctr"/>
                      <a:r>
                        <a:rPr lang="en-US" sz="1200"/>
                        <a:t>0.0</a:t>
                      </a:r>
                      <a:endParaRPr lang="vi-VN"/>
                    </a:p>
                  </a:txBody>
                  <a:tcPr/>
                </a:tc>
                <a:extLst>
                  <a:ext uri="{0D108BD9-81ED-4DB2-BD59-A6C34878D82A}">
                    <a16:rowId xmlns:a16="http://schemas.microsoft.com/office/drawing/2014/main" val="4097194188"/>
                  </a:ext>
                </a:extLst>
              </a:tr>
              <a:tr h="313888">
                <a:tc>
                  <a:txBody>
                    <a:bodyPr/>
                    <a:lstStyle/>
                    <a:p>
                      <a:pPr algn="ctr"/>
                      <a:r>
                        <a:rPr lang="en-US" sz="1200" err="1"/>
                        <a:t>Thời</a:t>
                      </a:r>
                      <a:r>
                        <a:rPr lang="en-US" sz="1200"/>
                        <a:t> </a:t>
                      </a:r>
                      <a:r>
                        <a:rPr lang="en-US" sz="1200" err="1"/>
                        <a:t>gian</a:t>
                      </a:r>
                      <a:r>
                        <a:rPr lang="en-US" sz="1200"/>
                        <a:t> </a:t>
                      </a:r>
                      <a:r>
                        <a:rPr lang="en-US" sz="1200" err="1"/>
                        <a:t>giải</a:t>
                      </a:r>
                      <a:r>
                        <a:rPr lang="en-US" sz="1200"/>
                        <a:t> </a:t>
                      </a:r>
                      <a:r>
                        <a:rPr lang="en-US" sz="1200" err="1"/>
                        <a:t>nén</a:t>
                      </a:r>
                      <a:r>
                        <a:rPr lang="en-US" sz="1200"/>
                        <a:t> (s)</a:t>
                      </a:r>
                    </a:p>
                  </a:txBody>
                  <a:tcPr/>
                </a:tc>
                <a:tc>
                  <a:txBody>
                    <a:bodyPr/>
                    <a:lstStyle/>
                    <a:p>
                      <a:pPr algn="ctr"/>
                      <a:r>
                        <a:rPr lang="en-US" sz="1200"/>
                        <a:t>0.0</a:t>
                      </a:r>
                    </a:p>
                  </a:txBody>
                  <a:tcPr/>
                </a:tc>
                <a:tc>
                  <a:txBody>
                    <a:bodyPr/>
                    <a:lstStyle/>
                    <a:p>
                      <a:pPr lvl="0" algn="ctr">
                        <a:buNone/>
                      </a:pPr>
                      <a:r>
                        <a:rPr lang="vi-VN" sz="1200" b="0" i="0" u="none" strike="noStrike" noProof="0">
                          <a:latin typeface="Arial"/>
                        </a:rPr>
                        <a:t>0.022</a:t>
                      </a:r>
                      <a:endParaRPr lang="vi-VN" sz="1200"/>
                    </a:p>
                  </a:txBody>
                  <a:tcPr/>
                </a:tc>
                <a:tc>
                  <a:txBody>
                    <a:bodyPr/>
                    <a:lstStyle/>
                    <a:p>
                      <a:pPr algn="ctr"/>
                      <a:r>
                        <a:rPr lang="en-US" sz="1200"/>
                        <a:t>0.0</a:t>
                      </a:r>
                    </a:p>
                  </a:txBody>
                  <a:tcPr/>
                </a:tc>
                <a:extLst>
                  <a:ext uri="{0D108BD9-81ED-4DB2-BD59-A6C34878D82A}">
                    <a16:rowId xmlns:a16="http://schemas.microsoft.com/office/drawing/2014/main" val="2313558319"/>
                  </a:ext>
                </a:extLst>
              </a:tr>
            </a:tbl>
          </a:graphicData>
        </a:graphic>
      </p:graphicFrame>
      <p:sp>
        <p:nvSpPr>
          <p:cNvPr id="7" name="Google Shape;171;p14">
            <a:extLst>
              <a:ext uri="{FF2B5EF4-FFF2-40B4-BE49-F238E27FC236}">
                <a16:creationId xmlns:a16="http://schemas.microsoft.com/office/drawing/2014/main" id="{62667C3B-21A7-7579-3021-C9AF55017FB4}"/>
              </a:ext>
            </a:extLst>
          </p:cNvPr>
          <p:cNvSpPr txBox="1"/>
          <p:nvPr/>
        </p:nvSpPr>
        <p:spPr>
          <a:xfrm>
            <a:off x="162560" y="688424"/>
            <a:ext cx="8047231" cy="481200"/>
          </a:xfrm>
          <a:prstGeom prst="rect">
            <a:avLst/>
          </a:prstGeom>
          <a:noFill/>
          <a:ln>
            <a:noFill/>
          </a:ln>
        </p:spPr>
        <p:txBody>
          <a:bodyPr spcFirstLastPara="1" wrap="square" lIns="91425" tIns="91425" rIns="91425" bIns="91425" anchor="t" anchorCtr="0">
            <a:noAutofit/>
          </a:bodyPr>
          <a:lstStyle/>
          <a:p>
            <a:r>
              <a:rPr lang="en-US" sz="1600" b="1">
                <a:latin typeface="Fira Sans"/>
                <a:ea typeface="Fira Sans"/>
                <a:cs typeface="Fira Sans"/>
                <a:sym typeface="Fira Sans"/>
              </a:rPr>
              <a:t>TEST 1: </a:t>
            </a:r>
            <a:r>
              <a:rPr lang="en-US" sz="1600" err="1">
                <a:latin typeface="Fira Sans"/>
                <a:ea typeface="Fira Sans"/>
                <a:cs typeface="Fira Sans"/>
                <a:sym typeface="Fira Sans"/>
              </a:rPr>
              <a:t>Là</a:t>
            </a:r>
            <a:r>
              <a:rPr lang="en-US" sz="1600">
                <a:latin typeface="Fira Sans"/>
                <a:ea typeface="Fira Sans"/>
                <a:cs typeface="Fira Sans"/>
                <a:sym typeface="Fira Sans"/>
              </a:rPr>
              <a:t> </a:t>
            </a:r>
            <a:r>
              <a:rPr lang="en-US" sz="1600" err="1">
                <a:latin typeface="Fira Sans"/>
                <a:ea typeface="Fira Sans"/>
                <a:cs typeface="Fira Sans"/>
                <a:sym typeface="Fira Sans"/>
              </a:rPr>
              <a:t>một</a:t>
            </a:r>
            <a:r>
              <a:rPr lang="en-US" sz="1600">
                <a:latin typeface="Fira Sans"/>
                <a:ea typeface="Fira Sans"/>
                <a:cs typeface="Fira Sans"/>
                <a:sym typeface="Fira Sans"/>
              </a:rPr>
              <a:t> file </a:t>
            </a:r>
            <a:r>
              <a:rPr lang="en-US" sz="1600" err="1">
                <a:latin typeface="Fira Sans"/>
                <a:ea typeface="Fira Sans"/>
                <a:cs typeface="Fira Sans"/>
                <a:sym typeface="Fira Sans"/>
              </a:rPr>
              <a:t>chứa</a:t>
            </a:r>
            <a:r>
              <a:rPr lang="en-US" sz="1600">
                <a:latin typeface="Fira Sans"/>
                <a:ea typeface="Fira Sans"/>
                <a:cs typeface="Fira Sans"/>
                <a:sym typeface="Fira Sans"/>
              </a:rPr>
              <a:t> </a:t>
            </a:r>
            <a:r>
              <a:rPr lang="en-US" sz="1600" err="1">
                <a:latin typeface="Fira Sans"/>
                <a:ea typeface="Fira Sans"/>
                <a:cs typeface="Fira Sans"/>
                <a:sym typeface="Fira Sans"/>
              </a:rPr>
              <a:t>các</a:t>
            </a:r>
            <a:r>
              <a:rPr lang="en-US" sz="1600">
                <a:latin typeface="Fira Sans"/>
                <a:ea typeface="Fira Sans"/>
                <a:cs typeface="Fira Sans"/>
                <a:sym typeface="Fira Sans"/>
              </a:rPr>
              <a:t> </a:t>
            </a:r>
            <a:r>
              <a:rPr lang="en-US" sz="1600" err="1">
                <a:latin typeface="Fira Sans"/>
                <a:ea typeface="Fira Sans"/>
                <a:cs typeface="Fira Sans"/>
                <a:sym typeface="Fira Sans"/>
              </a:rPr>
              <a:t>chuỗi</a:t>
            </a:r>
            <a:r>
              <a:rPr lang="en-US" sz="1600">
                <a:latin typeface="Fira Sans"/>
                <a:ea typeface="Fira Sans"/>
                <a:cs typeface="Fira Sans"/>
                <a:sym typeface="Fira Sans"/>
              </a:rPr>
              <a:t> </a:t>
            </a:r>
            <a:r>
              <a:rPr lang="en-US" sz="1600" err="1">
                <a:latin typeface="Fira Sans"/>
                <a:ea typeface="Fira Sans"/>
                <a:cs typeface="Fira Sans"/>
                <a:sym typeface="Fira Sans"/>
              </a:rPr>
              <a:t>lặp</a:t>
            </a:r>
            <a:r>
              <a:rPr lang="en-US" sz="1600">
                <a:latin typeface="Fira Sans"/>
                <a:ea typeface="Fira Sans"/>
                <a:cs typeface="Fira Sans"/>
                <a:sym typeface="Fira Sans"/>
              </a:rPr>
              <a:t> </a:t>
            </a:r>
            <a:r>
              <a:rPr lang="en-US" sz="1600" err="1">
                <a:latin typeface="Fira Sans"/>
                <a:ea typeface="Fira Sans"/>
                <a:cs typeface="Fira Sans"/>
                <a:sym typeface="Fira Sans"/>
              </a:rPr>
              <a:t>lại</a:t>
            </a:r>
            <a:r>
              <a:rPr lang="en-US" sz="1600">
                <a:latin typeface="Fira Sans"/>
                <a:ea typeface="Fira Sans"/>
                <a:cs typeface="Fira Sans"/>
                <a:sym typeface="Fira Sans"/>
              </a:rPr>
              <a:t> (</a:t>
            </a:r>
            <a:r>
              <a:rPr lang="en-US" sz="1600" err="1">
                <a:latin typeface="Fira Sans"/>
                <a:ea typeface="Fira Sans"/>
                <a:cs typeface="Fira Sans"/>
                <a:sym typeface="Fira Sans"/>
              </a:rPr>
              <a:t>kích</a:t>
            </a:r>
            <a:r>
              <a:rPr lang="en-US" sz="1600">
                <a:latin typeface="Fira Sans"/>
                <a:ea typeface="Fira Sans"/>
                <a:cs typeface="Fira Sans"/>
                <a:sym typeface="Fira Sans"/>
              </a:rPr>
              <a:t> </a:t>
            </a:r>
            <a:r>
              <a:rPr lang="en-US" sz="1600" err="1">
                <a:latin typeface="Fira Sans"/>
                <a:ea typeface="Fira Sans"/>
                <a:cs typeface="Fira Sans"/>
                <a:sym typeface="Fira Sans"/>
              </a:rPr>
              <a:t>thước</a:t>
            </a:r>
            <a:r>
              <a:rPr lang="en-US" sz="1600">
                <a:latin typeface="Fira Sans"/>
                <a:ea typeface="Fira Sans"/>
                <a:cs typeface="Fira Sans"/>
                <a:sym typeface="Fira Sans"/>
              </a:rPr>
              <a:t>: 15KB ~ </a:t>
            </a:r>
            <a:r>
              <a:rPr lang="en-US" sz="1600">
                <a:ea typeface="Fira Sans"/>
                <a:sym typeface="Fira Sans"/>
              </a:rPr>
              <a:t>15,355 bytes</a:t>
            </a:r>
            <a:r>
              <a:rPr lang="en-US" sz="1600">
                <a:latin typeface="Fira Sans"/>
                <a:ea typeface="Fira Sans"/>
                <a:cs typeface="Fira Sans"/>
                <a:sym typeface="Fira Sans"/>
              </a:rPr>
              <a:t>)</a:t>
            </a:r>
            <a:endParaRPr lang="en-US" sz="1600" b="1">
              <a:latin typeface="Fira Sans"/>
              <a:ea typeface="Fira Sans"/>
              <a:cs typeface="Fira Sans"/>
              <a:sym typeface="Fira Sans"/>
            </a:endParaRPr>
          </a:p>
        </p:txBody>
      </p:sp>
      <p:pic>
        <p:nvPicPr>
          <p:cNvPr id="2" name="Hình ảnh 5" descr="Ảnh có chứa ảnh chụp màn hình, mẫu, mạch điện, thiết kế&#10;&#10;Mô tả được tự động tạo">
            <a:extLst>
              <a:ext uri="{FF2B5EF4-FFF2-40B4-BE49-F238E27FC236}">
                <a16:creationId xmlns:a16="http://schemas.microsoft.com/office/drawing/2014/main" id="{F52425E3-DAF6-D5A8-E5CD-B3C79FD5C023}"/>
              </a:ext>
            </a:extLst>
          </p:cNvPr>
          <p:cNvPicPr>
            <a:picLocks noChangeAspect="1"/>
          </p:cNvPicPr>
          <p:nvPr/>
        </p:nvPicPr>
        <p:blipFill>
          <a:blip r:embed="rId3"/>
          <a:stretch>
            <a:fillRect/>
          </a:stretch>
        </p:blipFill>
        <p:spPr>
          <a:xfrm>
            <a:off x="1208088" y="1111059"/>
            <a:ext cx="6727824" cy="2064131"/>
          </a:xfrm>
          <a:prstGeom prst="rect">
            <a:avLst/>
          </a:prstGeom>
        </p:spPr>
      </p:pic>
    </p:spTree>
    <p:extLst>
      <p:ext uri="{BB962C8B-B14F-4D97-AF65-F5344CB8AC3E}">
        <p14:creationId xmlns:p14="http://schemas.microsoft.com/office/powerpoint/2010/main" val="27548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So sánh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4" name="Table 4">
            <a:extLst>
              <a:ext uri="{FF2B5EF4-FFF2-40B4-BE49-F238E27FC236}">
                <a16:creationId xmlns:a16="http://schemas.microsoft.com/office/drawing/2014/main" id="{E0DCFB75-E923-6BBC-890E-58A99B1E118C}"/>
              </a:ext>
            </a:extLst>
          </p:cNvPr>
          <p:cNvGraphicFramePr>
            <a:graphicFrameLocks noGrp="1"/>
          </p:cNvGraphicFramePr>
          <p:nvPr>
            <p:extLst>
              <p:ext uri="{D42A27DB-BD31-4B8C-83A1-F6EECF244321}">
                <p14:modId xmlns:p14="http://schemas.microsoft.com/office/powerpoint/2010/main" val="2208271669"/>
              </p:ext>
            </p:extLst>
          </p:nvPr>
        </p:nvGraphicFramePr>
        <p:xfrm>
          <a:off x="1199345" y="3485345"/>
          <a:ext cx="6383570" cy="1569440"/>
        </p:xfrm>
        <a:graphic>
          <a:graphicData uri="http://schemas.openxmlformats.org/drawingml/2006/table">
            <a:tbl>
              <a:tblPr firstRow="1" bandRow="1">
                <a:tableStyleId>{5940675A-B579-460E-94D1-54222C63F5DA}</a:tableStyleId>
              </a:tblPr>
              <a:tblGrid>
                <a:gridCol w="2334295">
                  <a:extLst>
                    <a:ext uri="{9D8B030D-6E8A-4147-A177-3AD203B41FA5}">
                      <a16:colId xmlns:a16="http://schemas.microsoft.com/office/drawing/2014/main" val="1331116115"/>
                    </a:ext>
                  </a:extLst>
                </a:gridCol>
                <a:gridCol w="1308550">
                  <a:extLst>
                    <a:ext uri="{9D8B030D-6E8A-4147-A177-3AD203B41FA5}">
                      <a16:colId xmlns:a16="http://schemas.microsoft.com/office/drawing/2014/main" val="2769021512"/>
                    </a:ext>
                  </a:extLst>
                </a:gridCol>
                <a:gridCol w="1378527">
                  <a:extLst>
                    <a:ext uri="{9D8B030D-6E8A-4147-A177-3AD203B41FA5}">
                      <a16:colId xmlns:a16="http://schemas.microsoft.com/office/drawing/2014/main" val="1529067706"/>
                    </a:ext>
                  </a:extLst>
                </a:gridCol>
                <a:gridCol w="1362198">
                  <a:extLst>
                    <a:ext uri="{9D8B030D-6E8A-4147-A177-3AD203B41FA5}">
                      <a16:colId xmlns:a16="http://schemas.microsoft.com/office/drawing/2014/main" val="2891263152"/>
                    </a:ext>
                  </a:extLst>
                </a:gridCol>
              </a:tblGrid>
              <a:tr h="313888">
                <a:tc>
                  <a:txBody>
                    <a:bodyPr/>
                    <a:lstStyle/>
                    <a:p>
                      <a:pPr algn="ctr"/>
                      <a:r>
                        <a:rPr lang="en-US" sz="1200" b="1"/>
                        <a:t>ĐÁNH GIÁ</a:t>
                      </a:r>
                    </a:p>
                  </a:txBody>
                  <a:tcPr/>
                </a:tc>
                <a:tc>
                  <a:txBody>
                    <a:bodyPr/>
                    <a:lstStyle/>
                    <a:p>
                      <a:pPr algn="ctr"/>
                      <a:r>
                        <a:rPr lang="en-US" sz="1200" b="1"/>
                        <a:t>RLE</a:t>
                      </a:r>
                    </a:p>
                  </a:txBody>
                  <a:tcPr/>
                </a:tc>
                <a:tc>
                  <a:txBody>
                    <a:bodyPr/>
                    <a:lstStyle/>
                    <a:p>
                      <a:pPr algn="ctr"/>
                      <a:r>
                        <a:rPr lang="en-US" sz="1200" b="1"/>
                        <a:t>Huffman</a:t>
                      </a:r>
                    </a:p>
                  </a:txBody>
                  <a:tcPr/>
                </a:tc>
                <a:tc>
                  <a:txBody>
                    <a:bodyPr/>
                    <a:lstStyle/>
                    <a:p>
                      <a:pPr algn="ctr"/>
                      <a:r>
                        <a:rPr lang="en-US" sz="1200" b="1"/>
                        <a:t>LZW</a:t>
                      </a:r>
                    </a:p>
                  </a:txBody>
                  <a:tcPr/>
                </a:tc>
                <a:extLst>
                  <a:ext uri="{0D108BD9-81ED-4DB2-BD59-A6C34878D82A}">
                    <a16:rowId xmlns:a16="http://schemas.microsoft.com/office/drawing/2014/main" val="1038207426"/>
                  </a:ext>
                </a:extLst>
              </a:tr>
              <a:tr h="313888">
                <a:tc>
                  <a:txBody>
                    <a:bodyPr/>
                    <a:lstStyle/>
                    <a:p>
                      <a:pPr algn="ctr"/>
                      <a:r>
                        <a:rPr lang="en-US" sz="1200" err="1"/>
                        <a:t>Kích</a:t>
                      </a:r>
                      <a:r>
                        <a:rPr lang="en-US" sz="1200"/>
                        <a:t> </a:t>
                      </a:r>
                      <a:r>
                        <a:rPr lang="en-US" sz="1200" err="1"/>
                        <a:t>thước</a:t>
                      </a:r>
                      <a:r>
                        <a:rPr lang="en-US" sz="1200"/>
                        <a:t> </a:t>
                      </a:r>
                      <a:r>
                        <a:rPr lang="en-US" sz="1200" err="1"/>
                        <a:t>sau</a:t>
                      </a:r>
                      <a:r>
                        <a:rPr lang="en-US" sz="1200"/>
                        <a:t> </a:t>
                      </a:r>
                      <a:r>
                        <a:rPr lang="en-US" sz="1200" err="1"/>
                        <a:t>khi</a:t>
                      </a:r>
                      <a:r>
                        <a:rPr lang="en-US" sz="1200"/>
                        <a:t> </a:t>
                      </a:r>
                      <a:r>
                        <a:rPr lang="en-US" sz="1200" err="1"/>
                        <a:t>nén</a:t>
                      </a:r>
                      <a:r>
                        <a:rPr lang="en-US" sz="1200"/>
                        <a:t> (bytes)</a:t>
                      </a:r>
                      <a:endParaRPr lang="en-US" sz="1200" err="1"/>
                    </a:p>
                  </a:txBody>
                  <a:tcPr/>
                </a:tc>
                <a:tc>
                  <a:txBody>
                    <a:bodyPr/>
                    <a:lstStyle/>
                    <a:p>
                      <a:pPr algn="ctr"/>
                      <a:r>
                        <a:rPr lang="en-US" sz="1200"/>
                        <a:t>2,173,443</a:t>
                      </a:r>
                    </a:p>
                  </a:txBody>
                  <a:tcPr/>
                </a:tc>
                <a:tc>
                  <a:txBody>
                    <a:bodyPr/>
                    <a:lstStyle/>
                    <a:p>
                      <a:pPr lvl="0" algn="ctr">
                        <a:buNone/>
                      </a:pPr>
                      <a:r>
                        <a:rPr lang="en-US" sz="1200" b="0" i="0" u="none" strike="noStrike" noProof="0">
                          <a:latin typeface="Arial"/>
                        </a:rPr>
                        <a:t>1,145,519.625</a:t>
                      </a:r>
                      <a:endParaRPr lang="vi-VN"/>
                    </a:p>
                  </a:txBody>
                  <a:tcPr/>
                </a:tc>
                <a:tc>
                  <a:txBody>
                    <a:bodyPr/>
                    <a:lstStyle/>
                    <a:p>
                      <a:pPr lvl="0" algn="ctr">
                        <a:buNone/>
                      </a:pPr>
                      <a:r>
                        <a:rPr lang="en-US" sz="1200" b="0" i="0" u="none" strike="noStrike" baseline="0" noProof="0">
                          <a:solidFill>
                            <a:srgbClr val="000000"/>
                          </a:solidFill>
                          <a:latin typeface="Arial"/>
                        </a:rPr>
                        <a:t>1,119,173</a:t>
                      </a:r>
                      <a:endParaRPr lang="vi-VN"/>
                    </a:p>
                  </a:txBody>
                  <a:tcPr/>
                </a:tc>
                <a:extLst>
                  <a:ext uri="{0D108BD9-81ED-4DB2-BD59-A6C34878D82A}">
                    <a16:rowId xmlns:a16="http://schemas.microsoft.com/office/drawing/2014/main" val="1156826934"/>
                  </a:ext>
                </a:extLst>
              </a:tr>
              <a:tr h="313888">
                <a:tc>
                  <a:txBody>
                    <a:bodyPr/>
                    <a:lstStyle/>
                    <a:p>
                      <a:pPr algn="ctr"/>
                      <a:r>
                        <a:rPr lang="en-US" sz="1200" err="1"/>
                        <a:t>Tỉ</a:t>
                      </a:r>
                      <a:r>
                        <a:rPr lang="en-US" sz="1200"/>
                        <a:t> </a:t>
                      </a:r>
                      <a:r>
                        <a:rPr lang="en-US" sz="1200" err="1"/>
                        <a:t>lệ</a:t>
                      </a:r>
                      <a:r>
                        <a:rPr lang="en-US" sz="1200"/>
                        <a:t> </a:t>
                      </a:r>
                      <a:r>
                        <a:rPr lang="en-US" sz="1200" err="1"/>
                        <a:t>nén</a:t>
                      </a:r>
                    </a:p>
                  </a:txBody>
                  <a:tcPr/>
                </a:tc>
                <a:tc>
                  <a:txBody>
                    <a:bodyPr/>
                    <a:lstStyle/>
                    <a:p>
                      <a:pPr algn="ctr"/>
                      <a:r>
                        <a:rPr lang="en-US" sz="1200"/>
                        <a:t>1.002</a:t>
                      </a:r>
                    </a:p>
                  </a:txBody>
                  <a:tcPr/>
                </a:tc>
                <a:tc>
                  <a:txBody>
                    <a:bodyPr/>
                    <a:lstStyle/>
                    <a:p>
                      <a:pPr lvl="0" algn="ctr">
                        <a:buNone/>
                      </a:pPr>
                      <a:r>
                        <a:rPr lang="en-US" sz="1200" b="0" i="0" u="none" strike="noStrike" noProof="0">
                          <a:latin typeface="Arial"/>
                        </a:rPr>
                        <a:t>0.5284</a:t>
                      </a:r>
                    </a:p>
                  </a:txBody>
                  <a:tcPr/>
                </a:tc>
                <a:tc>
                  <a:txBody>
                    <a:bodyPr/>
                    <a:lstStyle/>
                    <a:p>
                      <a:pPr lvl="0" algn="ctr">
                        <a:buNone/>
                      </a:pPr>
                      <a:r>
                        <a:rPr lang="en-US" sz="1200"/>
                        <a:t>0.5163</a:t>
                      </a:r>
                    </a:p>
                  </a:txBody>
                  <a:tcPr/>
                </a:tc>
                <a:extLst>
                  <a:ext uri="{0D108BD9-81ED-4DB2-BD59-A6C34878D82A}">
                    <a16:rowId xmlns:a16="http://schemas.microsoft.com/office/drawing/2014/main" val="2338403760"/>
                  </a:ext>
                </a:extLst>
              </a:tr>
              <a:tr h="313888">
                <a:tc>
                  <a:txBody>
                    <a:bodyPr/>
                    <a:lstStyle/>
                    <a:p>
                      <a:pPr algn="ctr"/>
                      <a:r>
                        <a:rPr lang="en-US" sz="1200" err="1"/>
                        <a:t>Thời</a:t>
                      </a:r>
                      <a:r>
                        <a:rPr lang="en-US" sz="1200"/>
                        <a:t> </a:t>
                      </a:r>
                      <a:r>
                        <a:rPr lang="en-US" sz="1200" err="1"/>
                        <a:t>gian</a:t>
                      </a:r>
                      <a:r>
                        <a:rPr lang="en-US" sz="1200"/>
                        <a:t> </a:t>
                      </a:r>
                      <a:r>
                        <a:rPr lang="en-US" sz="1200" err="1"/>
                        <a:t>nén</a:t>
                      </a:r>
                      <a:r>
                        <a:rPr lang="en-US" sz="1200"/>
                        <a:t> (s)</a:t>
                      </a:r>
                      <a:endParaRPr lang="en-US" sz="1200" err="1"/>
                    </a:p>
                  </a:txBody>
                  <a:tcPr/>
                </a:tc>
                <a:tc>
                  <a:txBody>
                    <a:bodyPr/>
                    <a:lstStyle/>
                    <a:p>
                      <a:pPr algn="ctr"/>
                      <a:r>
                        <a:rPr lang="en-US" sz="1200"/>
                        <a:t>1.053</a:t>
                      </a:r>
                      <a:endParaRPr lang="vi-VN"/>
                    </a:p>
                  </a:txBody>
                  <a:tcPr/>
                </a:tc>
                <a:tc>
                  <a:txBody>
                    <a:bodyPr/>
                    <a:lstStyle/>
                    <a:p>
                      <a:pPr lvl="0" algn="ctr">
                        <a:buNone/>
                      </a:pPr>
                      <a:r>
                        <a:rPr lang="en-US" sz="1200" b="0" i="0" u="none" strike="noStrike" noProof="0">
                          <a:latin typeface="Arial"/>
                        </a:rPr>
                        <a:t>1.046</a:t>
                      </a:r>
                    </a:p>
                  </a:txBody>
                  <a:tcPr/>
                </a:tc>
                <a:tc>
                  <a:txBody>
                    <a:bodyPr/>
                    <a:lstStyle/>
                    <a:p>
                      <a:pPr lvl="0" algn="ctr">
                        <a:buNone/>
                      </a:pPr>
                      <a:r>
                        <a:rPr lang="en-US" sz="1200" b="0" i="0" u="none" strike="noStrike" noProof="0">
                          <a:solidFill>
                            <a:srgbClr val="000000"/>
                          </a:solidFill>
                          <a:latin typeface="Arial"/>
                        </a:rPr>
                        <a:t>1311.03</a:t>
                      </a:r>
                      <a:endParaRPr lang="vi-VN"/>
                    </a:p>
                  </a:txBody>
                  <a:tcPr/>
                </a:tc>
                <a:extLst>
                  <a:ext uri="{0D108BD9-81ED-4DB2-BD59-A6C34878D82A}">
                    <a16:rowId xmlns:a16="http://schemas.microsoft.com/office/drawing/2014/main" val="4097194188"/>
                  </a:ext>
                </a:extLst>
              </a:tr>
              <a:tr h="313888">
                <a:tc>
                  <a:txBody>
                    <a:bodyPr/>
                    <a:lstStyle/>
                    <a:p>
                      <a:pPr algn="ctr"/>
                      <a:r>
                        <a:rPr lang="en-US" sz="1200" err="1"/>
                        <a:t>Thời</a:t>
                      </a:r>
                      <a:r>
                        <a:rPr lang="en-US" sz="1200"/>
                        <a:t> </a:t>
                      </a:r>
                      <a:r>
                        <a:rPr lang="en-US" sz="1200" err="1"/>
                        <a:t>gian</a:t>
                      </a:r>
                      <a:r>
                        <a:rPr lang="en-US" sz="1200"/>
                        <a:t> </a:t>
                      </a:r>
                      <a:r>
                        <a:rPr lang="en-US" sz="1200" err="1"/>
                        <a:t>giải</a:t>
                      </a:r>
                      <a:r>
                        <a:rPr lang="en-US" sz="1200"/>
                        <a:t> </a:t>
                      </a:r>
                      <a:r>
                        <a:rPr lang="en-US" sz="1200" err="1"/>
                        <a:t>nén</a:t>
                      </a:r>
                      <a:r>
                        <a:rPr lang="en-US" sz="1200"/>
                        <a:t> (s)</a:t>
                      </a:r>
                      <a:endParaRPr lang="en-US" sz="1200" err="1"/>
                    </a:p>
                  </a:txBody>
                  <a:tcPr/>
                </a:tc>
                <a:tc>
                  <a:txBody>
                    <a:bodyPr/>
                    <a:lstStyle/>
                    <a:p>
                      <a:pPr algn="ctr"/>
                      <a:r>
                        <a:rPr lang="en-US" sz="1200"/>
                        <a:t>0.72</a:t>
                      </a:r>
                    </a:p>
                  </a:txBody>
                  <a:tcPr/>
                </a:tc>
                <a:tc>
                  <a:txBody>
                    <a:bodyPr/>
                    <a:lstStyle/>
                    <a:p>
                      <a:pPr lvl="0" algn="ctr">
                        <a:buNone/>
                      </a:pPr>
                      <a:r>
                        <a:rPr lang="en-US" sz="1200" b="0" i="0" u="none" strike="noStrike" noProof="0"/>
                        <a:t>3.366</a:t>
                      </a:r>
                      <a:endParaRPr lang="vi-VN"/>
                    </a:p>
                  </a:txBody>
                  <a:tcPr/>
                </a:tc>
                <a:tc>
                  <a:txBody>
                    <a:bodyPr/>
                    <a:lstStyle/>
                    <a:p>
                      <a:pPr algn="ctr"/>
                      <a:r>
                        <a:rPr lang="en-US" sz="1200"/>
                        <a:t>0.35</a:t>
                      </a:r>
                    </a:p>
                  </a:txBody>
                  <a:tcPr/>
                </a:tc>
                <a:extLst>
                  <a:ext uri="{0D108BD9-81ED-4DB2-BD59-A6C34878D82A}">
                    <a16:rowId xmlns:a16="http://schemas.microsoft.com/office/drawing/2014/main" val="2313558319"/>
                  </a:ext>
                </a:extLst>
              </a:tr>
            </a:tbl>
          </a:graphicData>
        </a:graphic>
      </p:graphicFrame>
      <p:sp>
        <p:nvSpPr>
          <p:cNvPr id="7" name="Google Shape;171;p14">
            <a:extLst>
              <a:ext uri="{FF2B5EF4-FFF2-40B4-BE49-F238E27FC236}">
                <a16:creationId xmlns:a16="http://schemas.microsoft.com/office/drawing/2014/main" id="{62667C3B-21A7-7579-3021-C9AF55017FB4}"/>
              </a:ext>
            </a:extLst>
          </p:cNvPr>
          <p:cNvSpPr txBox="1"/>
          <p:nvPr/>
        </p:nvSpPr>
        <p:spPr>
          <a:xfrm>
            <a:off x="60084" y="688424"/>
            <a:ext cx="9407109" cy="393600"/>
          </a:xfrm>
          <a:prstGeom prst="rect">
            <a:avLst/>
          </a:prstGeom>
          <a:noFill/>
          <a:ln>
            <a:noFill/>
          </a:ln>
        </p:spPr>
        <p:txBody>
          <a:bodyPr spcFirstLastPara="1" wrap="square" lIns="91425" tIns="91425" rIns="91425" bIns="91425" anchor="t" anchorCtr="0">
            <a:noAutofit/>
          </a:bodyPr>
          <a:lstStyle/>
          <a:p>
            <a:r>
              <a:rPr lang="en-US" sz="1600" b="1">
                <a:latin typeface="Fira Sans"/>
                <a:ea typeface="Fira Sans"/>
                <a:cs typeface="Fira Sans"/>
                <a:sym typeface="Fira Sans"/>
              </a:rPr>
              <a:t>TEST 2: </a:t>
            </a:r>
            <a:r>
              <a:rPr lang="en-US" sz="1600">
                <a:latin typeface="Fira Sans"/>
                <a:ea typeface="Fira Sans"/>
                <a:cs typeface="Fira Sans"/>
                <a:sym typeface="Fira Sans"/>
              </a:rPr>
              <a:t>Bộ data bao gồm nhiều kí tự khác nhau không lặp lại (kích thước: 2.06MB ~ 2.167.737 bytes)</a:t>
            </a:r>
            <a:endParaRPr lang="en-US" sz="1600" b="1">
              <a:latin typeface="Fira Sans"/>
              <a:ea typeface="Fira Sans"/>
              <a:cs typeface="Fira Sans"/>
              <a:sym typeface="Fira Sans"/>
            </a:endParaRPr>
          </a:p>
        </p:txBody>
      </p:sp>
      <p:pic>
        <p:nvPicPr>
          <p:cNvPr id="5" name="Picture 4">
            <a:extLst>
              <a:ext uri="{FF2B5EF4-FFF2-40B4-BE49-F238E27FC236}">
                <a16:creationId xmlns:a16="http://schemas.microsoft.com/office/drawing/2014/main" id="{467D1E2A-9CDE-032C-DC76-6AD1067DF969}"/>
              </a:ext>
            </a:extLst>
          </p:cNvPr>
          <p:cNvPicPr>
            <a:picLocks noChangeAspect="1"/>
          </p:cNvPicPr>
          <p:nvPr/>
        </p:nvPicPr>
        <p:blipFill rotWithShape="1">
          <a:blip r:embed="rId3"/>
          <a:srcRect b="13744"/>
          <a:stretch/>
        </p:blipFill>
        <p:spPr>
          <a:xfrm>
            <a:off x="1330969" y="1169624"/>
            <a:ext cx="6482062" cy="2166304"/>
          </a:xfrm>
          <a:prstGeom prst="rect">
            <a:avLst/>
          </a:prstGeom>
        </p:spPr>
      </p:pic>
    </p:spTree>
    <p:extLst>
      <p:ext uri="{BB962C8B-B14F-4D97-AF65-F5344CB8AC3E}">
        <p14:creationId xmlns:p14="http://schemas.microsoft.com/office/powerpoint/2010/main" val="2978695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Đánh giá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7" name="Google Shape;171;p14">
            <a:extLst>
              <a:ext uri="{FF2B5EF4-FFF2-40B4-BE49-F238E27FC236}">
                <a16:creationId xmlns:a16="http://schemas.microsoft.com/office/drawing/2014/main" id="{62667C3B-21A7-7579-3021-C9AF55017FB4}"/>
              </a:ext>
            </a:extLst>
          </p:cNvPr>
          <p:cNvSpPr txBox="1"/>
          <p:nvPr/>
        </p:nvSpPr>
        <p:spPr>
          <a:xfrm>
            <a:off x="162560" y="688424"/>
            <a:ext cx="8520636" cy="4378995"/>
          </a:xfrm>
          <a:prstGeom prst="rect">
            <a:avLst/>
          </a:prstGeom>
          <a:noFill/>
          <a:ln>
            <a:noFill/>
          </a:ln>
        </p:spPr>
        <p:txBody>
          <a:bodyPr spcFirstLastPara="1" wrap="square" lIns="91425" tIns="91425" rIns="91425" bIns="91425" anchor="t" anchorCtr="0">
            <a:noAutofit/>
          </a:bodyPr>
          <a:lstStyle/>
          <a:p>
            <a:pPr marL="285750" indent="-285750">
              <a:buFont typeface="Calibri"/>
              <a:buChar char="-"/>
            </a:pPr>
            <a:r>
              <a:rPr lang="en-US" sz="1600" err="1">
                <a:latin typeface="Fira Sans"/>
                <a:ea typeface="Fira Sans"/>
                <a:cs typeface="Fira Sans"/>
                <a:sym typeface="Fira Sans"/>
              </a:rPr>
              <a:t>Đối</a:t>
            </a:r>
            <a:r>
              <a:rPr lang="en-US" sz="1600">
                <a:latin typeface="Fira Sans"/>
                <a:ea typeface="Fira Sans"/>
                <a:cs typeface="Fira Sans"/>
                <a:sym typeface="Fira Sans"/>
              </a:rPr>
              <a:t> </a:t>
            </a:r>
            <a:r>
              <a:rPr lang="en-US" sz="1600" err="1">
                <a:latin typeface="Fira Sans"/>
                <a:ea typeface="Fira Sans"/>
                <a:cs typeface="Fira Sans"/>
                <a:sym typeface="Fira Sans"/>
              </a:rPr>
              <a:t>với</a:t>
            </a:r>
            <a:r>
              <a:rPr lang="en-US" sz="1600">
                <a:latin typeface="Fira Sans"/>
                <a:ea typeface="Fira Sans"/>
                <a:cs typeface="Fira Sans"/>
                <a:sym typeface="Fira Sans"/>
              </a:rPr>
              <a:t> file </a:t>
            </a:r>
            <a:r>
              <a:rPr lang="en-US" sz="1600" err="1">
                <a:latin typeface="Fira Sans"/>
                <a:ea typeface="Fira Sans"/>
                <a:cs typeface="Fira Sans"/>
                <a:sym typeface="Fira Sans"/>
              </a:rPr>
              <a:t>chứa</a:t>
            </a:r>
            <a:r>
              <a:rPr lang="en-US" sz="1600">
                <a:latin typeface="Fira Sans"/>
                <a:ea typeface="Fira Sans"/>
                <a:cs typeface="Fira Sans"/>
                <a:sym typeface="Fira Sans"/>
              </a:rPr>
              <a:t> </a:t>
            </a:r>
            <a:r>
              <a:rPr lang="en-US" sz="1600" err="1">
                <a:latin typeface="Fira Sans"/>
                <a:ea typeface="Fira Sans"/>
                <a:cs typeface="Fira Sans"/>
                <a:sym typeface="Fira Sans"/>
              </a:rPr>
              <a:t>các</a:t>
            </a:r>
            <a:r>
              <a:rPr lang="en-US" sz="1600">
                <a:latin typeface="Fira Sans"/>
                <a:ea typeface="Fira Sans"/>
                <a:cs typeface="Fira Sans"/>
                <a:sym typeface="Fira Sans"/>
              </a:rPr>
              <a:t> </a:t>
            </a:r>
            <a:r>
              <a:rPr lang="en-US" sz="1600" err="1">
                <a:latin typeface="Fira Sans"/>
                <a:ea typeface="Fira Sans"/>
                <a:cs typeface="Fira Sans"/>
                <a:sym typeface="Fira Sans"/>
              </a:rPr>
              <a:t>kí</a:t>
            </a:r>
            <a:r>
              <a:rPr lang="en-US" sz="1600">
                <a:latin typeface="Fira Sans"/>
                <a:ea typeface="Fira Sans"/>
                <a:cs typeface="Fira Sans"/>
                <a:sym typeface="Fira Sans"/>
              </a:rPr>
              <a:t> </a:t>
            </a:r>
            <a:r>
              <a:rPr lang="en-US" sz="1600" err="1">
                <a:latin typeface="Fira Sans"/>
                <a:ea typeface="Fira Sans"/>
                <a:cs typeface="Fira Sans"/>
                <a:sym typeface="Fira Sans"/>
              </a:rPr>
              <a:t>tự</a:t>
            </a:r>
            <a:r>
              <a:rPr lang="en-US" sz="1600">
                <a:latin typeface="Fira Sans"/>
                <a:ea typeface="Fira Sans"/>
                <a:cs typeface="Fira Sans"/>
                <a:sym typeface="Fira Sans"/>
              </a:rPr>
              <a:t> </a:t>
            </a:r>
            <a:r>
              <a:rPr lang="en-US" sz="1600" err="1">
                <a:latin typeface="Fira Sans"/>
                <a:ea typeface="Fira Sans"/>
                <a:cs typeface="Fira Sans"/>
                <a:sym typeface="Fira Sans"/>
              </a:rPr>
              <a:t>khác</a:t>
            </a:r>
            <a:r>
              <a:rPr lang="en-US" sz="1600">
                <a:latin typeface="Fira Sans"/>
                <a:ea typeface="Fira Sans"/>
                <a:cs typeface="Fira Sans"/>
                <a:sym typeface="Fira Sans"/>
              </a:rPr>
              <a:t> </a:t>
            </a:r>
            <a:r>
              <a:rPr lang="en-US" sz="1600" err="1">
                <a:latin typeface="Fira Sans"/>
                <a:ea typeface="Fira Sans"/>
                <a:cs typeface="Fira Sans"/>
                <a:sym typeface="Fira Sans"/>
              </a:rPr>
              <a:t>nhau</a:t>
            </a:r>
            <a:r>
              <a:rPr lang="en-US" sz="1600">
                <a:latin typeface="Fira Sans"/>
                <a:ea typeface="Fira Sans"/>
                <a:cs typeface="Fira Sans"/>
                <a:sym typeface="Fira Sans"/>
              </a:rPr>
              <a:t>, </a:t>
            </a:r>
            <a:r>
              <a:rPr lang="en-US" sz="1600" err="1">
                <a:latin typeface="Fira Sans"/>
                <a:ea typeface="Fira Sans"/>
                <a:cs typeface="Fira Sans"/>
                <a:sym typeface="Fira Sans"/>
              </a:rPr>
              <a:t>không</a:t>
            </a:r>
            <a:r>
              <a:rPr lang="en-US" sz="1600">
                <a:latin typeface="Fira Sans"/>
                <a:ea typeface="Fira Sans"/>
                <a:cs typeface="Fira Sans"/>
                <a:sym typeface="Fira Sans"/>
              </a:rPr>
              <a:t> </a:t>
            </a:r>
            <a:r>
              <a:rPr lang="en-US" sz="1600" err="1">
                <a:latin typeface="Fira Sans"/>
                <a:ea typeface="Fira Sans"/>
                <a:cs typeface="Fira Sans"/>
                <a:sym typeface="Fira Sans"/>
              </a:rPr>
              <a:t>lặp</a:t>
            </a:r>
            <a:r>
              <a:rPr lang="en-US" sz="1600">
                <a:latin typeface="Fira Sans"/>
                <a:ea typeface="Fira Sans"/>
                <a:cs typeface="Fira Sans"/>
                <a:sym typeface="Fira Sans"/>
              </a:rPr>
              <a:t> </a:t>
            </a:r>
            <a:r>
              <a:rPr lang="en-US" sz="1600" err="1">
                <a:latin typeface="Fira Sans"/>
                <a:ea typeface="Fira Sans"/>
                <a:cs typeface="Fira Sans"/>
                <a:sym typeface="Fira Sans"/>
              </a:rPr>
              <a:t>lại</a:t>
            </a:r>
            <a:r>
              <a:rPr lang="en-US" sz="1600">
                <a:latin typeface="Fira Sans"/>
                <a:ea typeface="Fira Sans"/>
                <a:cs typeface="Fira Sans"/>
                <a:sym typeface="Fira Sans"/>
              </a:rPr>
              <a:t> </a:t>
            </a:r>
            <a:r>
              <a:rPr lang="en-US" sz="1600" err="1">
                <a:latin typeface="Fira Sans"/>
                <a:ea typeface="Fira Sans"/>
                <a:cs typeface="Fira Sans"/>
                <a:sym typeface="Fira Sans"/>
              </a:rPr>
              <a:t>nhiều</a:t>
            </a:r>
            <a:r>
              <a:rPr lang="en-US" sz="1600">
                <a:latin typeface="Fira Sans"/>
                <a:ea typeface="Fira Sans"/>
                <a:cs typeface="Fira Sans"/>
                <a:sym typeface="Fira Sans"/>
              </a:rPr>
              <a:t> </a:t>
            </a:r>
            <a:r>
              <a:rPr lang="en-US" sz="1600" err="1">
                <a:latin typeface="Fira Sans"/>
                <a:ea typeface="Fira Sans"/>
                <a:cs typeface="Fira Sans"/>
                <a:sym typeface="Fira Sans"/>
              </a:rPr>
              <a:t>thì</a:t>
            </a:r>
            <a:r>
              <a:rPr lang="en-US" sz="1600">
                <a:latin typeface="Fira Sans"/>
                <a:ea typeface="Fira Sans"/>
                <a:cs typeface="Fira Sans"/>
                <a:sym typeface="Fira Sans"/>
              </a:rPr>
              <a:t> </a:t>
            </a:r>
            <a:r>
              <a:rPr lang="en-US" sz="1600" err="1">
                <a:latin typeface="Fira Sans"/>
                <a:ea typeface="Fira Sans"/>
                <a:cs typeface="Fira Sans"/>
                <a:sym typeface="Fira Sans"/>
              </a:rPr>
              <a:t>thuật</a:t>
            </a:r>
            <a:r>
              <a:rPr lang="en-US" sz="1600">
                <a:latin typeface="Fira Sans"/>
                <a:ea typeface="Fira Sans"/>
                <a:cs typeface="Fira Sans"/>
                <a:sym typeface="Fira Sans"/>
              </a:rPr>
              <a:t> </a:t>
            </a:r>
            <a:r>
              <a:rPr lang="en-US" sz="1600" err="1">
                <a:latin typeface="Fira Sans"/>
                <a:ea typeface="Fira Sans"/>
                <a:cs typeface="Fira Sans"/>
                <a:sym typeface="Fira Sans"/>
              </a:rPr>
              <a:t>toán</a:t>
            </a:r>
            <a:r>
              <a:rPr lang="en-US" sz="1600">
                <a:latin typeface="Fira Sans"/>
                <a:ea typeface="Fira Sans"/>
                <a:cs typeface="Fira Sans"/>
                <a:sym typeface="Fira Sans"/>
              </a:rPr>
              <a:t> </a:t>
            </a:r>
            <a:r>
              <a:rPr lang="en-US" sz="1600" err="1">
                <a:latin typeface="Fira Sans"/>
                <a:ea typeface="Fira Sans"/>
                <a:cs typeface="Fira Sans"/>
                <a:sym typeface="Fira Sans"/>
              </a:rPr>
              <a:t>nén</a:t>
            </a:r>
            <a:r>
              <a:rPr lang="en-US" sz="1600">
                <a:latin typeface="Fira Sans"/>
                <a:ea typeface="Fira Sans"/>
                <a:cs typeface="Fira Sans"/>
                <a:sym typeface="Fira Sans"/>
              </a:rPr>
              <a:t> </a:t>
            </a:r>
            <a:r>
              <a:rPr lang="en-US" sz="1600" b="1">
                <a:latin typeface="Fira Sans"/>
                <a:ea typeface="Fira Sans"/>
                <a:cs typeface="Fira Sans"/>
                <a:sym typeface="Fira Sans"/>
              </a:rPr>
              <a:t>RLE</a:t>
            </a:r>
            <a:r>
              <a:rPr lang="en-US" sz="1600">
                <a:latin typeface="Fira Sans"/>
                <a:ea typeface="Fira Sans"/>
                <a:cs typeface="Fira Sans"/>
                <a:sym typeface="Fira Sans"/>
              </a:rPr>
              <a:t> </a:t>
            </a:r>
            <a:r>
              <a:rPr lang="en-US" sz="1600" err="1">
                <a:latin typeface="Fira Sans"/>
                <a:ea typeface="Fira Sans"/>
                <a:cs typeface="Fira Sans"/>
                <a:sym typeface="Fira Sans"/>
              </a:rPr>
              <a:t>không</a:t>
            </a:r>
            <a:r>
              <a:rPr lang="en-US" sz="1600">
                <a:latin typeface="Fira Sans"/>
                <a:ea typeface="Fira Sans"/>
                <a:cs typeface="Fira Sans"/>
                <a:sym typeface="Fira Sans"/>
              </a:rPr>
              <a:t> </a:t>
            </a:r>
            <a:r>
              <a:rPr lang="en-US" sz="1600" err="1">
                <a:latin typeface="Fira Sans"/>
                <a:ea typeface="Fira Sans"/>
                <a:cs typeface="Fira Sans"/>
                <a:sym typeface="Fira Sans"/>
              </a:rPr>
              <a:t>thật</a:t>
            </a:r>
            <a:r>
              <a:rPr lang="en-US" sz="1600">
                <a:latin typeface="Fira Sans"/>
                <a:ea typeface="Fira Sans"/>
                <a:cs typeface="Fira Sans"/>
                <a:sym typeface="Fira Sans"/>
              </a:rPr>
              <a:t> </a:t>
            </a:r>
            <a:r>
              <a:rPr lang="en-US" sz="1600" err="1">
                <a:latin typeface="Fira Sans"/>
                <a:ea typeface="Fira Sans"/>
                <a:cs typeface="Fira Sans"/>
                <a:sym typeface="Fira Sans"/>
              </a:rPr>
              <a:t>sự</a:t>
            </a:r>
            <a:r>
              <a:rPr lang="en-US" sz="1600">
                <a:latin typeface="Fira Sans"/>
                <a:ea typeface="Fira Sans"/>
                <a:cs typeface="Fira Sans"/>
                <a:sym typeface="Fira Sans"/>
              </a:rPr>
              <a:t> </a:t>
            </a:r>
            <a:r>
              <a:rPr lang="en-US" sz="1600" err="1">
                <a:latin typeface="Fira Sans"/>
                <a:ea typeface="Fira Sans"/>
                <a:cs typeface="Fira Sans"/>
                <a:sym typeface="Fira Sans"/>
              </a:rPr>
              <a:t>hiệu</a:t>
            </a:r>
            <a:r>
              <a:rPr lang="en-US" sz="1600">
                <a:latin typeface="Fira Sans"/>
                <a:ea typeface="Fira Sans"/>
                <a:cs typeface="Fira Sans"/>
                <a:sym typeface="Fira Sans"/>
              </a:rPr>
              <a:t> </a:t>
            </a:r>
            <a:r>
              <a:rPr lang="en-US" sz="1600" err="1">
                <a:latin typeface="Fira Sans"/>
                <a:ea typeface="Fira Sans"/>
                <a:cs typeface="Fira Sans"/>
                <a:sym typeface="Fira Sans"/>
              </a:rPr>
              <a:t>quả</a:t>
            </a:r>
            <a:r>
              <a:rPr lang="en-US" sz="1600">
                <a:latin typeface="Fira Sans"/>
                <a:ea typeface="Fira Sans"/>
                <a:cs typeface="Fira Sans"/>
                <a:sym typeface="Fira Sans"/>
              </a:rPr>
              <a:t>, </a:t>
            </a:r>
            <a:r>
              <a:rPr lang="en-US" sz="1600" err="1">
                <a:latin typeface="Fira Sans"/>
                <a:ea typeface="Fira Sans"/>
                <a:cs typeface="Fira Sans"/>
                <a:sym typeface="Fira Sans"/>
              </a:rPr>
              <a:t>tạo</a:t>
            </a:r>
            <a:r>
              <a:rPr lang="en-US" sz="1600">
                <a:latin typeface="Fira Sans"/>
                <a:ea typeface="Fira Sans"/>
                <a:cs typeface="Fira Sans"/>
                <a:sym typeface="Fira Sans"/>
              </a:rPr>
              <a:t> </a:t>
            </a:r>
            <a:r>
              <a:rPr lang="en-US" sz="1600" err="1">
                <a:latin typeface="Fira Sans"/>
                <a:ea typeface="Fira Sans"/>
                <a:cs typeface="Fira Sans"/>
                <a:sym typeface="Fira Sans"/>
              </a:rPr>
              <a:t>ra</a:t>
            </a:r>
            <a:r>
              <a:rPr lang="en-US" sz="1600">
                <a:latin typeface="Fira Sans"/>
                <a:ea typeface="Fira Sans"/>
                <a:cs typeface="Fira Sans"/>
                <a:sym typeface="Fira Sans"/>
              </a:rPr>
              <a:t> </a:t>
            </a:r>
            <a:r>
              <a:rPr lang="en-US" sz="1600" err="1">
                <a:latin typeface="Fira Sans"/>
                <a:ea typeface="Fira Sans"/>
                <a:cs typeface="Fira Sans"/>
                <a:sym typeface="Fira Sans"/>
              </a:rPr>
              <a:t>dữ</a:t>
            </a:r>
            <a:r>
              <a:rPr lang="en-US" sz="1600">
                <a:latin typeface="Fira Sans"/>
                <a:ea typeface="Fira Sans"/>
                <a:cs typeface="Fira Sans"/>
                <a:sym typeface="Fira Sans"/>
              </a:rPr>
              <a:t> </a:t>
            </a:r>
            <a:r>
              <a:rPr lang="en-US" sz="1600" err="1">
                <a:latin typeface="Fira Sans"/>
                <a:ea typeface="Fira Sans"/>
                <a:cs typeface="Fira Sans"/>
                <a:sym typeface="Fira Sans"/>
              </a:rPr>
              <a:t>liệu</a:t>
            </a:r>
            <a:r>
              <a:rPr lang="en-US" sz="1600">
                <a:latin typeface="Fira Sans"/>
                <a:ea typeface="Fira Sans"/>
                <a:cs typeface="Fira Sans"/>
                <a:sym typeface="Fira Sans"/>
              </a:rPr>
              <a:t> </a:t>
            </a:r>
            <a:r>
              <a:rPr lang="en-US" sz="1600" err="1">
                <a:latin typeface="Fira Sans"/>
                <a:ea typeface="Fira Sans"/>
                <a:cs typeface="Fira Sans"/>
                <a:sym typeface="Fira Sans"/>
              </a:rPr>
              <a:t>nén</a:t>
            </a:r>
            <a:r>
              <a:rPr lang="en-US" sz="1600">
                <a:latin typeface="Fira Sans"/>
                <a:ea typeface="Fira Sans"/>
                <a:cs typeface="Fira Sans"/>
                <a:sym typeface="Fira Sans"/>
              </a:rPr>
              <a:t> </a:t>
            </a:r>
            <a:r>
              <a:rPr lang="en-US" sz="1600" err="1">
                <a:latin typeface="Fira Sans"/>
                <a:ea typeface="Fira Sans"/>
                <a:cs typeface="Fira Sans"/>
                <a:sym typeface="Fira Sans"/>
              </a:rPr>
              <a:t>có</a:t>
            </a:r>
            <a:r>
              <a:rPr lang="en-US" sz="1600">
                <a:latin typeface="Fira Sans"/>
                <a:ea typeface="Fira Sans"/>
                <a:cs typeface="Fira Sans"/>
                <a:sym typeface="Fira Sans"/>
              </a:rPr>
              <a:t> dung </a:t>
            </a:r>
            <a:r>
              <a:rPr lang="en-US" sz="1600" err="1">
                <a:latin typeface="Fira Sans"/>
                <a:ea typeface="Fira Sans"/>
                <a:cs typeface="Fira Sans"/>
                <a:sym typeface="Fira Sans"/>
              </a:rPr>
              <a:t>lượng</a:t>
            </a:r>
            <a:r>
              <a:rPr lang="en-US" sz="1600">
                <a:latin typeface="Fira Sans"/>
                <a:ea typeface="Fira Sans"/>
                <a:cs typeface="Fira Sans"/>
                <a:sym typeface="Fira Sans"/>
              </a:rPr>
              <a:t> </a:t>
            </a:r>
            <a:r>
              <a:rPr lang="en-US" sz="1600" err="1">
                <a:latin typeface="Fira Sans"/>
                <a:ea typeface="Fira Sans"/>
                <a:cs typeface="Fira Sans"/>
                <a:sym typeface="Fira Sans"/>
              </a:rPr>
              <a:t>lớn</a:t>
            </a:r>
            <a:r>
              <a:rPr lang="en-US" sz="1600">
                <a:latin typeface="Fira Sans"/>
                <a:ea typeface="Fira Sans"/>
                <a:cs typeface="Fira Sans"/>
                <a:sym typeface="Fira Sans"/>
              </a:rPr>
              <a:t> </a:t>
            </a:r>
            <a:r>
              <a:rPr lang="en-US" sz="1600" err="1">
                <a:latin typeface="Fira Sans"/>
                <a:ea typeface="Fira Sans"/>
                <a:cs typeface="Fira Sans"/>
                <a:sym typeface="Fira Sans"/>
              </a:rPr>
              <a:t>hơn</a:t>
            </a:r>
            <a:r>
              <a:rPr lang="en-US" sz="1600">
                <a:latin typeface="Fira Sans"/>
                <a:ea typeface="Fira Sans"/>
                <a:cs typeface="Fira Sans"/>
                <a:sym typeface="Fira Sans"/>
              </a:rPr>
              <a:t> </a:t>
            </a:r>
            <a:r>
              <a:rPr lang="en-US" sz="1600" err="1">
                <a:latin typeface="Fira Sans"/>
                <a:ea typeface="Fira Sans"/>
                <a:cs typeface="Fira Sans"/>
                <a:sym typeface="Fira Sans"/>
              </a:rPr>
              <a:t>dữ</a:t>
            </a:r>
            <a:r>
              <a:rPr lang="en-US" sz="1600">
                <a:latin typeface="Fira Sans"/>
                <a:ea typeface="Fira Sans"/>
                <a:cs typeface="Fira Sans"/>
                <a:sym typeface="Fira Sans"/>
              </a:rPr>
              <a:t> </a:t>
            </a:r>
            <a:r>
              <a:rPr lang="en-US" sz="1600" err="1">
                <a:latin typeface="Fira Sans"/>
                <a:ea typeface="Fira Sans"/>
                <a:cs typeface="Fira Sans"/>
                <a:sym typeface="Fira Sans"/>
              </a:rPr>
              <a:t>liệu</a:t>
            </a:r>
            <a:r>
              <a:rPr lang="en-US" sz="1600">
                <a:latin typeface="Fira Sans"/>
                <a:ea typeface="Fira Sans"/>
                <a:cs typeface="Fira Sans"/>
                <a:sym typeface="Fira Sans"/>
              </a:rPr>
              <a:t> </a:t>
            </a:r>
            <a:r>
              <a:rPr lang="en-US" sz="1600" err="1">
                <a:latin typeface="Fira Sans"/>
                <a:ea typeface="Fira Sans"/>
                <a:cs typeface="Fira Sans"/>
                <a:sym typeface="Fira Sans"/>
              </a:rPr>
              <a:t>gốc</a:t>
            </a:r>
            <a:r>
              <a:rPr lang="en-US" sz="1600">
                <a:latin typeface="Fira Sans"/>
                <a:ea typeface="Fira Sans"/>
                <a:cs typeface="Fira Sans"/>
                <a:sym typeface="Fira Sans"/>
              </a:rPr>
              <a:t>. </a:t>
            </a:r>
            <a:r>
              <a:rPr lang="en-US" sz="1600" err="1">
                <a:latin typeface="Fira Sans"/>
                <a:ea typeface="Fira Sans"/>
                <a:cs typeface="Fira Sans"/>
                <a:sym typeface="Fira Sans"/>
              </a:rPr>
              <a:t>Nó</a:t>
            </a:r>
            <a:r>
              <a:rPr lang="en-US" sz="1600">
                <a:latin typeface="Fira Sans"/>
                <a:ea typeface="Fira Sans"/>
                <a:cs typeface="Fira Sans"/>
                <a:sym typeface="Fira Sans"/>
              </a:rPr>
              <a:t> </a:t>
            </a:r>
            <a:r>
              <a:rPr lang="en-US" sz="1600" err="1">
                <a:latin typeface="Fira Sans"/>
                <a:ea typeface="Fira Sans"/>
                <a:cs typeface="Fira Sans"/>
                <a:sym typeface="Fira Sans"/>
              </a:rPr>
              <a:t>không</a:t>
            </a:r>
            <a:r>
              <a:rPr lang="en-US" sz="1600">
                <a:latin typeface="Fira Sans"/>
                <a:ea typeface="Fira Sans"/>
                <a:cs typeface="Fira Sans"/>
                <a:sym typeface="Fira Sans"/>
              </a:rPr>
              <a:t> </a:t>
            </a:r>
            <a:r>
              <a:rPr lang="en-US" sz="1600" err="1">
                <a:latin typeface="Fira Sans"/>
                <a:ea typeface="Fira Sans"/>
                <a:cs typeface="Fira Sans"/>
                <a:sym typeface="Fira Sans"/>
              </a:rPr>
              <a:t>thể</a:t>
            </a:r>
            <a:r>
              <a:rPr lang="en-US" sz="1600">
                <a:latin typeface="Fira Sans"/>
                <a:ea typeface="Fira Sans"/>
                <a:cs typeface="Fira Sans"/>
                <a:sym typeface="Fira Sans"/>
              </a:rPr>
              <a:t> </a:t>
            </a:r>
            <a:r>
              <a:rPr lang="en-US" sz="1600" err="1">
                <a:latin typeface="Fira Sans"/>
                <a:ea typeface="Fira Sans"/>
                <a:cs typeface="Fira Sans"/>
                <a:sym typeface="Fira Sans"/>
              </a:rPr>
              <a:t>nén</a:t>
            </a:r>
            <a:r>
              <a:rPr lang="en-US" sz="1600">
                <a:latin typeface="Fira Sans"/>
                <a:ea typeface="Fira Sans"/>
                <a:cs typeface="Fira Sans"/>
                <a:sym typeface="Fira Sans"/>
              </a:rPr>
              <a:t> </a:t>
            </a:r>
            <a:r>
              <a:rPr lang="en-US" sz="1600" err="1">
                <a:latin typeface="Fira Sans"/>
                <a:ea typeface="Fira Sans"/>
                <a:cs typeface="Fira Sans"/>
                <a:sym typeface="Fira Sans"/>
              </a:rPr>
              <a:t>các</a:t>
            </a:r>
            <a:r>
              <a:rPr lang="en-US" sz="1600">
                <a:latin typeface="Fira Sans"/>
                <a:ea typeface="Fira Sans"/>
                <a:cs typeface="Fira Sans"/>
                <a:sym typeface="Fira Sans"/>
              </a:rPr>
              <a:t> </a:t>
            </a:r>
            <a:r>
              <a:rPr lang="en-US" sz="1600" err="1">
                <a:latin typeface="Fira Sans"/>
                <a:ea typeface="Fira Sans"/>
                <a:cs typeface="Fira Sans"/>
                <a:sym typeface="Fira Sans"/>
              </a:rPr>
              <a:t>loại</a:t>
            </a:r>
            <a:r>
              <a:rPr lang="en-US" sz="1600">
                <a:latin typeface="Fira Sans"/>
                <a:ea typeface="Fira Sans"/>
                <a:cs typeface="Fira Sans"/>
                <a:sym typeface="Fira Sans"/>
              </a:rPr>
              <a:t> </a:t>
            </a:r>
            <a:r>
              <a:rPr lang="en-US" sz="1600" err="1">
                <a:latin typeface="Fira Sans"/>
                <a:ea typeface="Fira Sans"/>
                <a:cs typeface="Fira Sans"/>
                <a:sym typeface="Fira Sans"/>
              </a:rPr>
              <a:t>dữ</a:t>
            </a:r>
            <a:r>
              <a:rPr lang="en-US" sz="1600">
                <a:latin typeface="Fira Sans"/>
                <a:ea typeface="Fira Sans"/>
                <a:cs typeface="Fira Sans"/>
                <a:sym typeface="Fira Sans"/>
              </a:rPr>
              <a:t> </a:t>
            </a:r>
            <a:r>
              <a:rPr lang="en-US" sz="1600" err="1">
                <a:latin typeface="Fira Sans"/>
                <a:ea typeface="Fira Sans"/>
                <a:cs typeface="Fira Sans"/>
                <a:sym typeface="Fira Sans"/>
              </a:rPr>
              <a:t>liệu</a:t>
            </a:r>
            <a:r>
              <a:rPr lang="en-US" sz="1600">
                <a:latin typeface="Fira Sans"/>
                <a:ea typeface="Fira Sans"/>
                <a:cs typeface="Fira Sans"/>
                <a:sym typeface="Fira Sans"/>
              </a:rPr>
              <a:t> </a:t>
            </a:r>
            <a:r>
              <a:rPr lang="en-US" sz="1600" err="1">
                <a:latin typeface="Fira Sans"/>
                <a:ea typeface="Fira Sans"/>
                <a:cs typeface="Fira Sans"/>
                <a:sym typeface="Fira Sans"/>
              </a:rPr>
              <a:t>phức</a:t>
            </a:r>
            <a:r>
              <a:rPr lang="en-US" sz="1600">
                <a:latin typeface="Fira Sans"/>
                <a:ea typeface="Fira Sans"/>
                <a:cs typeface="Fira Sans"/>
                <a:sym typeface="Fira Sans"/>
              </a:rPr>
              <a:t> </a:t>
            </a:r>
            <a:r>
              <a:rPr lang="en-US" sz="1600" err="1">
                <a:latin typeface="Fira Sans"/>
                <a:ea typeface="Fira Sans"/>
                <a:cs typeface="Fira Sans"/>
                <a:sym typeface="Fira Sans"/>
              </a:rPr>
              <a:t>tạp</a:t>
            </a:r>
            <a:r>
              <a:rPr lang="en-US" sz="1600">
                <a:latin typeface="Fira Sans"/>
                <a:ea typeface="Fira Sans"/>
                <a:cs typeface="Fira Sans"/>
                <a:sym typeface="Fira Sans"/>
              </a:rPr>
              <a:t>.</a:t>
            </a:r>
            <a:endParaRPr lang="vi-VN"/>
          </a:p>
          <a:p>
            <a:pPr marL="285750" indent="-285750">
              <a:buFont typeface="Calibri"/>
              <a:buChar char="-"/>
            </a:pPr>
            <a:endParaRPr lang="en-US" sz="1600">
              <a:latin typeface="Fira Sans"/>
            </a:endParaRPr>
          </a:p>
          <a:p>
            <a:pPr marL="285750" indent="-285750">
              <a:buFont typeface="Calibri"/>
              <a:buChar char="-"/>
            </a:pPr>
            <a:r>
              <a:rPr lang="en-US" sz="1600" err="1">
                <a:latin typeface="Fira Sans"/>
              </a:rPr>
              <a:t>Thuật</a:t>
            </a:r>
            <a:r>
              <a:rPr lang="en-US" sz="1600">
                <a:latin typeface="Fira Sans"/>
              </a:rPr>
              <a:t> </a:t>
            </a:r>
            <a:r>
              <a:rPr lang="en-US" sz="1600" err="1">
                <a:latin typeface="Fira Sans"/>
              </a:rPr>
              <a:t>toán</a:t>
            </a:r>
            <a:r>
              <a:rPr lang="en-US" sz="1600">
                <a:latin typeface="Fira Sans"/>
              </a:rPr>
              <a:t> </a:t>
            </a:r>
            <a:r>
              <a:rPr lang="en-US" sz="1600" err="1">
                <a:latin typeface="Fira Sans"/>
              </a:rPr>
              <a:t>nén</a:t>
            </a:r>
            <a:r>
              <a:rPr lang="en-US" sz="1600">
                <a:latin typeface="Fira Sans"/>
              </a:rPr>
              <a:t> </a:t>
            </a:r>
            <a:r>
              <a:rPr lang="en-US" sz="1600" b="1">
                <a:latin typeface="Fira Sans"/>
              </a:rPr>
              <a:t>LZW </a:t>
            </a:r>
            <a:r>
              <a:rPr lang="en-US" sz="1600" err="1">
                <a:latin typeface="Fira Sans"/>
              </a:rPr>
              <a:t>đạt</a:t>
            </a:r>
            <a:r>
              <a:rPr lang="en-US" sz="1600">
                <a:latin typeface="Fira Sans"/>
              </a:rPr>
              <a:t> </a:t>
            </a:r>
            <a:r>
              <a:rPr lang="en-US" sz="1600" err="1">
                <a:latin typeface="Fira Sans"/>
              </a:rPr>
              <a:t>được</a:t>
            </a:r>
            <a:r>
              <a:rPr lang="en-US" sz="1600">
                <a:latin typeface="Fira Sans"/>
              </a:rPr>
              <a:t> </a:t>
            </a:r>
            <a:r>
              <a:rPr lang="en-US" sz="1600" err="1">
                <a:latin typeface="Fira Sans"/>
              </a:rPr>
              <a:t>tỷ</a:t>
            </a:r>
            <a:r>
              <a:rPr lang="en-US" sz="1600">
                <a:latin typeface="Fira Sans"/>
              </a:rPr>
              <a:t> </a:t>
            </a:r>
            <a:r>
              <a:rPr lang="en-US" sz="1600" err="1">
                <a:latin typeface="Fira Sans"/>
              </a:rPr>
              <a:t>lệ</a:t>
            </a:r>
            <a:r>
              <a:rPr lang="en-US" sz="1600">
                <a:latin typeface="Fira Sans"/>
              </a:rPr>
              <a:t> </a:t>
            </a:r>
            <a:r>
              <a:rPr lang="en-US" sz="1600" err="1">
                <a:latin typeface="Fira Sans"/>
              </a:rPr>
              <a:t>nén</a:t>
            </a:r>
            <a:r>
              <a:rPr lang="en-US" sz="1600">
                <a:latin typeface="Fira Sans"/>
              </a:rPr>
              <a:t> </a:t>
            </a:r>
            <a:r>
              <a:rPr lang="en-US" sz="1600" err="1">
                <a:latin typeface="Fira Sans"/>
              </a:rPr>
              <a:t>tốt</a:t>
            </a:r>
            <a:r>
              <a:rPr lang="en-US" sz="1600">
                <a:latin typeface="Fira Sans"/>
              </a:rPr>
              <a:t> </a:t>
            </a:r>
            <a:r>
              <a:rPr lang="en-US" sz="1600" err="1">
                <a:latin typeface="Fira Sans"/>
              </a:rPr>
              <a:t>nhất</a:t>
            </a:r>
            <a:r>
              <a:rPr lang="en-US" sz="1600">
                <a:latin typeface="Fira Sans"/>
              </a:rPr>
              <a:t> </a:t>
            </a:r>
            <a:r>
              <a:rPr lang="en-US" sz="1600" err="1">
                <a:latin typeface="Fira Sans"/>
              </a:rPr>
              <a:t>với</a:t>
            </a:r>
            <a:r>
              <a:rPr lang="en-US" sz="1600">
                <a:latin typeface="Fira Sans"/>
              </a:rPr>
              <a:t> 2 testcase </a:t>
            </a:r>
            <a:r>
              <a:rPr lang="en-US" sz="1600" err="1">
                <a:latin typeface="Fira Sans"/>
              </a:rPr>
              <a:t>trong</a:t>
            </a:r>
            <a:r>
              <a:rPr lang="en-US" sz="1600">
                <a:latin typeface="Fira Sans"/>
              </a:rPr>
              <a:t> </a:t>
            </a:r>
            <a:r>
              <a:rPr lang="en-US" sz="1600" err="1">
                <a:latin typeface="Fira Sans"/>
              </a:rPr>
              <a:t>cả</a:t>
            </a:r>
            <a:r>
              <a:rPr lang="en-US" sz="1600">
                <a:latin typeface="Fira Sans"/>
              </a:rPr>
              <a:t> 3 </a:t>
            </a:r>
            <a:r>
              <a:rPr lang="en-US" sz="1600" err="1">
                <a:latin typeface="Fira Sans"/>
              </a:rPr>
              <a:t>thuật</a:t>
            </a:r>
            <a:r>
              <a:rPr lang="en-US" sz="1600">
                <a:latin typeface="Fira Sans"/>
              </a:rPr>
              <a:t> </a:t>
            </a:r>
            <a:r>
              <a:rPr lang="en-US" sz="1600" err="1">
                <a:latin typeface="Fira Sans"/>
              </a:rPr>
              <a:t>toán</a:t>
            </a:r>
            <a:r>
              <a:rPr lang="en-US" sz="1600">
                <a:latin typeface="Fira Sans"/>
              </a:rPr>
              <a:t>. Tuy </a:t>
            </a:r>
            <a:r>
              <a:rPr lang="en-US" sz="1600" err="1">
                <a:latin typeface="Fira Sans"/>
              </a:rPr>
              <a:t>nhiên</a:t>
            </a:r>
            <a:r>
              <a:rPr lang="en-US" sz="1600">
                <a:latin typeface="Fira Sans"/>
              </a:rPr>
              <a:t> </a:t>
            </a:r>
            <a:r>
              <a:rPr lang="en-US" sz="1600" err="1">
                <a:latin typeface="Fira Sans"/>
              </a:rPr>
              <a:t>việc</a:t>
            </a:r>
            <a:r>
              <a:rPr lang="en-US" sz="1600">
                <a:latin typeface="Fira Sans"/>
              </a:rPr>
              <a:t> </a:t>
            </a:r>
            <a:r>
              <a:rPr lang="en-US" sz="1600" err="1">
                <a:latin typeface="Fira Sans"/>
              </a:rPr>
              <a:t>xây</a:t>
            </a:r>
            <a:r>
              <a:rPr lang="en-US" sz="1600">
                <a:latin typeface="Fira Sans"/>
              </a:rPr>
              <a:t> </a:t>
            </a:r>
            <a:r>
              <a:rPr lang="en-US" sz="1600" err="1">
                <a:latin typeface="Fira Sans"/>
              </a:rPr>
              <a:t>dựng</a:t>
            </a:r>
            <a:r>
              <a:rPr lang="en-US" sz="1600">
                <a:latin typeface="Fira Sans"/>
              </a:rPr>
              <a:t> </a:t>
            </a:r>
            <a:r>
              <a:rPr lang="en-US" sz="1600" err="1">
                <a:latin typeface="Fira Sans"/>
              </a:rPr>
              <a:t>và</a:t>
            </a:r>
            <a:r>
              <a:rPr lang="en-US" sz="1600">
                <a:latin typeface="Fira Sans"/>
              </a:rPr>
              <a:t> </a:t>
            </a:r>
            <a:r>
              <a:rPr lang="en-US" sz="1600" err="1">
                <a:latin typeface="Fira Sans"/>
              </a:rPr>
              <a:t>duy</a:t>
            </a:r>
            <a:r>
              <a:rPr lang="en-US" sz="1600">
                <a:latin typeface="Fira Sans"/>
              </a:rPr>
              <a:t> </a:t>
            </a:r>
            <a:r>
              <a:rPr lang="en-US" sz="1600" err="1">
                <a:latin typeface="Fira Sans"/>
              </a:rPr>
              <a:t>trì</a:t>
            </a:r>
            <a:r>
              <a:rPr lang="en-US" sz="1600">
                <a:latin typeface="Fira Sans"/>
              </a:rPr>
              <a:t> </a:t>
            </a:r>
            <a:r>
              <a:rPr lang="en-US" sz="1600" err="1">
                <a:latin typeface="Fira Sans"/>
              </a:rPr>
              <a:t>từ</a:t>
            </a:r>
            <a:r>
              <a:rPr lang="en-US" sz="1600">
                <a:latin typeface="Fira Sans"/>
              </a:rPr>
              <a:t> </a:t>
            </a:r>
            <a:r>
              <a:rPr lang="en-US" sz="1600" err="1">
                <a:latin typeface="Fira Sans"/>
              </a:rPr>
              <a:t>điển</a:t>
            </a:r>
            <a:r>
              <a:rPr lang="en-US" sz="1600">
                <a:latin typeface="Fira Sans"/>
              </a:rPr>
              <a:t> </a:t>
            </a:r>
            <a:r>
              <a:rPr lang="en-US" sz="1600" err="1">
                <a:latin typeface="Fira Sans"/>
              </a:rPr>
              <a:t>có</a:t>
            </a:r>
            <a:r>
              <a:rPr lang="en-US" sz="1600">
                <a:latin typeface="Fira Sans"/>
              </a:rPr>
              <a:t> </a:t>
            </a:r>
            <a:r>
              <a:rPr lang="en-US" sz="1600" err="1">
                <a:latin typeface="Fira Sans"/>
              </a:rPr>
              <a:t>thể</a:t>
            </a:r>
            <a:r>
              <a:rPr lang="en-US" sz="1600">
                <a:latin typeface="Fira Sans"/>
              </a:rPr>
              <a:t> </a:t>
            </a:r>
            <a:r>
              <a:rPr lang="en-US" sz="1600" err="1">
                <a:latin typeface="Fira Sans"/>
              </a:rPr>
              <a:t>tốn</a:t>
            </a:r>
            <a:r>
              <a:rPr lang="en-US" sz="1600">
                <a:latin typeface="Fira Sans"/>
              </a:rPr>
              <a:t> </a:t>
            </a:r>
            <a:r>
              <a:rPr lang="en-US" sz="1600" err="1">
                <a:latin typeface="Fira Sans"/>
              </a:rPr>
              <a:t>kém</a:t>
            </a:r>
            <a:r>
              <a:rPr lang="en-US" sz="1600">
                <a:latin typeface="Fira Sans"/>
              </a:rPr>
              <a:t> </a:t>
            </a:r>
            <a:r>
              <a:rPr lang="en-US" sz="1600" err="1">
                <a:latin typeface="Fira Sans"/>
              </a:rPr>
              <a:t>về</a:t>
            </a:r>
            <a:r>
              <a:rPr lang="en-US" sz="1600">
                <a:latin typeface="Fira Sans"/>
              </a:rPr>
              <a:t> </a:t>
            </a:r>
            <a:r>
              <a:rPr lang="en-US" sz="1600" err="1">
                <a:latin typeface="Fira Sans"/>
              </a:rPr>
              <a:t>mặt</a:t>
            </a:r>
            <a:r>
              <a:rPr lang="en-US" sz="1600">
                <a:latin typeface="Fira Sans"/>
              </a:rPr>
              <a:t> </a:t>
            </a:r>
            <a:r>
              <a:rPr lang="en-US" sz="1600" err="1">
                <a:latin typeface="Fira Sans"/>
              </a:rPr>
              <a:t>tài</a:t>
            </a:r>
            <a:r>
              <a:rPr lang="en-US" sz="1600">
                <a:latin typeface="Fira Sans"/>
              </a:rPr>
              <a:t> </a:t>
            </a:r>
            <a:r>
              <a:rPr lang="en-US" sz="1600" err="1">
                <a:latin typeface="Fira Sans"/>
              </a:rPr>
              <a:t>nguyên</a:t>
            </a:r>
            <a:r>
              <a:rPr lang="en-US" sz="1600">
                <a:latin typeface="Fira Sans"/>
              </a:rPr>
              <a:t>, </a:t>
            </a:r>
            <a:r>
              <a:rPr lang="en-US" sz="1600" err="1">
                <a:latin typeface="Fira Sans"/>
              </a:rPr>
              <a:t>đặc</a:t>
            </a:r>
            <a:r>
              <a:rPr lang="en-US" sz="1600">
                <a:latin typeface="Fira Sans"/>
              </a:rPr>
              <a:t> </a:t>
            </a:r>
            <a:r>
              <a:rPr lang="en-US" sz="1600" err="1">
                <a:latin typeface="Fira Sans"/>
              </a:rPr>
              <a:t>biệt</a:t>
            </a:r>
            <a:r>
              <a:rPr lang="en-US" sz="1600">
                <a:latin typeface="Fira Sans"/>
              </a:rPr>
              <a:t> </a:t>
            </a:r>
            <a:r>
              <a:rPr lang="en-US" sz="1600" err="1">
                <a:latin typeface="Fira Sans"/>
              </a:rPr>
              <a:t>là</a:t>
            </a:r>
            <a:r>
              <a:rPr lang="en-US" sz="1600">
                <a:latin typeface="Fira Sans"/>
              </a:rPr>
              <a:t> </a:t>
            </a:r>
            <a:r>
              <a:rPr lang="en-US" sz="1600" err="1">
                <a:latin typeface="Fira Sans"/>
              </a:rPr>
              <a:t>đối</a:t>
            </a:r>
            <a:r>
              <a:rPr lang="en-US" sz="1600">
                <a:latin typeface="Fira Sans"/>
              </a:rPr>
              <a:t> </a:t>
            </a:r>
            <a:r>
              <a:rPr lang="en-US" sz="1600" err="1">
                <a:latin typeface="Fira Sans"/>
              </a:rPr>
              <a:t>với</a:t>
            </a:r>
            <a:r>
              <a:rPr lang="en-US" sz="1600">
                <a:latin typeface="Fira Sans"/>
              </a:rPr>
              <a:t> </a:t>
            </a:r>
            <a:r>
              <a:rPr lang="en-US" sz="1600" err="1">
                <a:latin typeface="Fira Sans"/>
              </a:rPr>
              <a:t>các</a:t>
            </a:r>
            <a:r>
              <a:rPr lang="en-US" sz="1600">
                <a:latin typeface="Fira Sans"/>
              </a:rPr>
              <a:t> </a:t>
            </a:r>
            <a:r>
              <a:rPr lang="en-US" sz="1600" err="1">
                <a:latin typeface="Fira Sans"/>
              </a:rPr>
              <a:t>dữ</a:t>
            </a:r>
            <a:r>
              <a:rPr lang="en-US" sz="1600">
                <a:latin typeface="Fira Sans"/>
              </a:rPr>
              <a:t> </a:t>
            </a:r>
            <a:r>
              <a:rPr lang="en-US" sz="1600" err="1">
                <a:latin typeface="Fira Sans"/>
              </a:rPr>
              <a:t>liệu</a:t>
            </a:r>
            <a:r>
              <a:rPr lang="en-US" sz="1600">
                <a:latin typeface="Fira Sans"/>
              </a:rPr>
              <a:t> </a:t>
            </a:r>
            <a:r>
              <a:rPr lang="en-US" sz="1600" err="1">
                <a:latin typeface="Fira Sans"/>
              </a:rPr>
              <a:t>lớn</a:t>
            </a:r>
            <a:r>
              <a:rPr lang="en-US" sz="1600">
                <a:latin typeface="Fira Sans"/>
              </a:rPr>
              <a:t>. </a:t>
            </a:r>
            <a:r>
              <a:rPr lang="en-US" sz="1600" err="1">
                <a:latin typeface="Fira Sans"/>
              </a:rPr>
              <a:t>Đồng</a:t>
            </a:r>
            <a:r>
              <a:rPr lang="en-US" sz="1600">
                <a:latin typeface="Fira Sans"/>
              </a:rPr>
              <a:t> </a:t>
            </a:r>
            <a:r>
              <a:rPr lang="en-US" sz="1600" err="1">
                <a:latin typeface="Fira Sans"/>
              </a:rPr>
              <a:t>thời</a:t>
            </a:r>
            <a:r>
              <a:rPr lang="en-US" sz="1600">
                <a:latin typeface="Fira Sans"/>
              </a:rPr>
              <a:t>, </a:t>
            </a:r>
            <a:r>
              <a:rPr lang="en-US" sz="1600" err="1">
                <a:latin typeface="Fira Sans"/>
              </a:rPr>
              <a:t>quá</a:t>
            </a:r>
            <a:r>
              <a:rPr lang="en-US" sz="1600">
                <a:latin typeface="Fira Sans"/>
              </a:rPr>
              <a:t> </a:t>
            </a:r>
            <a:r>
              <a:rPr lang="en-US" sz="1600" err="1">
                <a:latin typeface="Fira Sans"/>
              </a:rPr>
              <a:t>trình</a:t>
            </a:r>
            <a:r>
              <a:rPr lang="en-US" sz="1600">
                <a:latin typeface="Fira Sans"/>
              </a:rPr>
              <a:t> decode </a:t>
            </a:r>
            <a:r>
              <a:rPr lang="en-US" sz="1600" err="1">
                <a:latin typeface="Fira Sans"/>
              </a:rPr>
              <a:t>yêu</a:t>
            </a:r>
            <a:r>
              <a:rPr lang="en-US" sz="1600">
                <a:latin typeface="Fira Sans"/>
              </a:rPr>
              <a:t> </a:t>
            </a:r>
            <a:r>
              <a:rPr lang="en-US" sz="1600" err="1">
                <a:latin typeface="Fira Sans"/>
              </a:rPr>
              <a:t>cầu</a:t>
            </a:r>
            <a:r>
              <a:rPr lang="en-US" sz="1600">
                <a:latin typeface="Fira Sans"/>
              </a:rPr>
              <a:t> </a:t>
            </a:r>
            <a:r>
              <a:rPr lang="en-US" sz="1600" err="1">
                <a:latin typeface="Fira Sans"/>
              </a:rPr>
              <a:t>sử</a:t>
            </a:r>
            <a:r>
              <a:rPr lang="en-US" sz="1600">
                <a:latin typeface="Fira Sans"/>
              </a:rPr>
              <a:t> </a:t>
            </a:r>
            <a:r>
              <a:rPr lang="en-US" sz="1600" err="1">
                <a:latin typeface="Fira Sans"/>
              </a:rPr>
              <a:t>dụng</a:t>
            </a:r>
            <a:r>
              <a:rPr lang="en-US" sz="1600">
                <a:latin typeface="Fira Sans"/>
              </a:rPr>
              <a:t> </a:t>
            </a:r>
            <a:r>
              <a:rPr lang="en-US" sz="1600" err="1">
                <a:latin typeface="Fira Sans"/>
              </a:rPr>
              <a:t>từ</a:t>
            </a:r>
            <a:r>
              <a:rPr lang="en-US" sz="1600">
                <a:latin typeface="Fira Sans"/>
              </a:rPr>
              <a:t> </a:t>
            </a:r>
            <a:r>
              <a:rPr lang="en-US" sz="1600" err="1">
                <a:latin typeface="Fira Sans"/>
              </a:rPr>
              <a:t>điển</a:t>
            </a:r>
            <a:r>
              <a:rPr lang="en-US" sz="1600">
                <a:latin typeface="Fira Sans"/>
              </a:rPr>
              <a:t> </a:t>
            </a:r>
            <a:r>
              <a:rPr lang="en-US" sz="1600" err="1">
                <a:latin typeface="Fira Sans"/>
              </a:rPr>
              <a:t>giống</a:t>
            </a:r>
            <a:r>
              <a:rPr lang="en-US" sz="1600">
                <a:latin typeface="Fira Sans"/>
              </a:rPr>
              <a:t> </a:t>
            </a:r>
            <a:r>
              <a:rPr lang="en-US" sz="1600" err="1">
                <a:latin typeface="Fira Sans"/>
              </a:rPr>
              <a:t>nhau</a:t>
            </a:r>
            <a:r>
              <a:rPr lang="en-US" sz="1600">
                <a:latin typeface="Fira Sans"/>
              </a:rPr>
              <a:t> </a:t>
            </a:r>
            <a:r>
              <a:rPr lang="en-US" sz="1600" err="1">
                <a:latin typeface="Fira Sans"/>
              </a:rPr>
              <a:t>gây</a:t>
            </a:r>
            <a:r>
              <a:rPr lang="en-US" sz="1600">
                <a:latin typeface="Fira Sans"/>
              </a:rPr>
              <a:t> </a:t>
            </a:r>
            <a:r>
              <a:rPr lang="en-US" sz="1600" err="1">
                <a:latin typeface="Fira Sans"/>
              </a:rPr>
              <a:t>nên</a:t>
            </a:r>
            <a:r>
              <a:rPr lang="en-US" sz="1600">
                <a:latin typeface="Fira Sans"/>
              </a:rPr>
              <a:t> </a:t>
            </a:r>
            <a:r>
              <a:rPr lang="en-US" sz="1600" err="1">
                <a:latin typeface="Fira Sans"/>
              </a:rPr>
              <a:t>độ</a:t>
            </a:r>
            <a:r>
              <a:rPr lang="en-US" sz="1600">
                <a:latin typeface="Fira Sans"/>
              </a:rPr>
              <a:t> </a:t>
            </a:r>
            <a:r>
              <a:rPr lang="en-US" sz="1600" err="1">
                <a:latin typeface="Fira Sans"/>
              </a:rPr>
              <a:t>phức</a:t>
            </a:r>
            <a:r>
              <a:rPr lang="en-US" sz="1600">
                <a:latin typeface="Fira Sans"/>
              </a:rPr>
              <a:t> </a:t>
            </a:r>
            <a:r>
              <a:rPr lang="en-US" sz="1600" err="1">
                <a:latin typeface="Fira Sans"/>
              </a:rPr>
              <a:t>tạp</a:t>
            </a:r>
            <a:r>
              <a:rPr lang="en-US" sz="1600">
                <a:latin typeface="Fira Sans"/>
              </a:rPr>
              <a:t> </a:t>
            </a:r>
            <a:r>
              <a:rPr lang="en-US" sz="1600" err="1">
                <a:latin typeface="Fira Sans"/>
              </a:rPr>
              <a:t>và</a:t>
            </a:r>
            <a:r>
              <a:rPr lang="en-US" sz="1600">
                <a:latin typeface="Fira Sans"/>
              </a:rPr>
              <a:t> </a:t>
            </a:r>
            <a:r>
              <a:rPr lang="en-US" sz="1600" err="1">
                <a:latin typeface="Fira Sans"/>
              </a:rPr>
              <a:t>tốn</a:t>
            </a:r>
            <a:r>
              <a:rPr lang="en-US" sz="1600">
                <a:latin typeface="Fira Sans"/>
              </a:rPr>
              <a:t> </a:t>
            </a:r>
            <a:r>
              <a:rPr lang="en-US" sz="1600" err="1">
                <a:latin typeface="Fira Sans"/>
              </a:rPr>
              <a:t>thời</a:t>
            </a:r>
            <a:r>
              <a:rPr lang="en-US" sz="1600">
                <a:latin typeface="Fira Sans"/>
              </a:rPr>
              <a:t> </a:t>
            </a:r>
            <a:r>
              <a:rPr lang="en-US" sz="1600" err="1">
                <a:latin typeface="Fira Sans"/>
              </a:rPr>
              <a:t>gian</a:t>
            </a:r>
            <a:r>
              <a:rPr lang="en-US" sz="1600">
                <a:latin typeface="Fira Sans"/>
              </a:rPr>
              <a:t>.</a:t>
            </a:r>
          </a:p>
          <a:p>
            <a:pPr marL="285750" indent="-285750">
              <a:buFont typeface="Calibri"/>
              <a:buChar char="-"/>
            </a:pPr>
            <a:endParaRPr lang="en-US" sz="1600">
              <a:latin typeface="Fira Sans"/>
            </a:endParaRPr>
          </a:p>
          <a:p>
            <a:pPr marL="285750" indent="-285750">
              <a:buFont typeface="Calibri"/>
              <a:buChar char="-"/>
            </a:pPr>
            <a:r>
              <a:rPr lang="en-US" sz="1600" err="1">
                <a:latin typeface="Fira Sans"/>
              </a:rPr>
              <a:t>Thuật</a:t>
            </a:r>
            <a:r>
              <a:rPr lang="en-US" sz="1600">
                <a:latin typeface="Fira Sans"/>
              </a:rPr>
              <a:t> </a:t>
            </a:r>
            <a:r>
              <a:rPr lang="en-US" sz="1600" err="1">
                <a:latin typeface="Fira Sans"/>
              </a:rPr>
              <a:t>toán</a:t>
            </a:r>
            <a:r>
              <a:rPr lang="en-US" sz="1600">
                <a:latin typeface="Fira Sans"/>
              </a:rPr>
              <a:t> </a:t>
            </a:r>
            <a:r>
              <a:rPr lang="en-US" sz="1600" err="1">
                <a:latin typeface="Fira Sans"/>
              </a:rPr>
              <a:t>nén</a:t>
            </a:r>
            <a:r>
              <a:rPr lang="en-US" sz="1600">
                <a:latin typeface="Fira Sans"/>
              </a:rPr>
              <a:t> </a:t>
            </a:r>
            <a:r>
              <a:rPr lang="en-US" sz="1600" b="1">
                <a:latin typeface="Fira Sans"/>
              </a:rPr>
              <a:t>Huffman Coding</a:t>
            </a:r>
            <a:r>
              <a:rPr lang="en-US" sz="1600">
                <a:latin typeface="Fira Sans"/>
              </a:rPr>
              <a:t> </a:t>
            </a:r>
            <a:r>
              <a:rPr lang="en-US" sz="1600" err="1">
                <a:latin typeface="Fira Sans"/>
              </a:rPr>
              <a:t>cũng</a:t>
            </a:r>
            <a:r>
              <a:rPr lang="en-US" sz="1600">
                <a:latin typeface="Fira Sans"/>
              </a:rPr>
              <a:t> </a:t>
            </a:r>
            <a:r>
              <a:rPr lang="en-US" sz="1600" err="1">
                <a:latin typeface="Fira Sans"/>
              </a:rPr>
              <a:t>đạt</a:t>
            </a:r>
            <a:r>
              <a:rPr lang="en-US" sz="1600">
                <a:latin typeface="Fira Sans"/>
              </a:rPr>
              <a:t> </a:t>
            </a:r>
            <a:r>
              <a:rPr lang="en-US" sz="1600" err="1">
                <a:latin typeface="Fira Sans"/>
              </a:rPr>
              <a:t>được</a:t>
            </a:r>
            <a:r>
              <a:rPr lang="en-US" sz="1600">
                <a:latin typeface="Fira Sans"/>
              </a:rPr>
              <a:t> </a:t>
            </a:r>
            <a:r>
              <a:rPr lang="en-US" sz="1600" err="1">
                <a:latin typeface="Fira Sans"/>
              </a:rPr>
              <a:t>tỉ</a:t>
            </a:r>
            <a:r>
              <a:rPr lang="en-US" sz="1600">
                <a:latin typeface="Fira Sans"/>
              </a:rPr>
              <a:t> </a:t>
            </a:r>
            <a:r>
              <a:rPr lang="en-US" sz="1600" err="1">
                <a:latin typeface="Fira Sans"/>
              </a:rPr>
              <a:t>lệ</a:t>
            </a:r>
            <a:r>
              <a:rPr lang="en-US" sz="1600">
                <a:latin typeface="Fira Sans"/>
              </a:rPr>
              <a:t> </a:t>
            </a:r>
            <a:r>
              <a:rPr lang="en-US" sz="1600" err="1">
                <a:latin typeface="Fira Sans"/>
              </a:rPr>
              <a:t>nén</a:t>
            </a:r>
            <a:r>
              <a:rPr lang="en-US" sz="1600">
                <a:latin typeface="Fira Sans"/>
              </a:rPr>
              <a:t> </a:t>
            </a:r>
            <a:r>
              <a:rPr lang="en-US" sz="1600" err="1">
                <a:latin typeface="Fira Sans"/>
              </a:rPr>
              <a:t>khá</a:t>
            </a:r>
            <a:r>
              <a:rPr lang="en-US" sz="1600">
                <a:latin typeface="Fira Sans"/>
              </a:rPr>
              <a:t> </a:t>
            </a:r>
            <a:r>
              <a:rPr lang="en-US" sz="1600" err="1">
                <a:latin typeface="Fira Sans"/>
              </a:rPr>
              <a:t>tốt</a:t>
            </a:r>
            <a:r>
              <a:rPr lang="en-US" sz="1600">
                <a:latin typeface="Fira Sans"/>
              </a:rPr>
              <a:t> </a:t>
            </a:r>
            <a:r>
              <a:rPr lang="en-US" sz="1600" err="1">
                <a:latin typeface="Fira Sans"/>
              </a:rPr>
              <a:t>cho</a:t>
            </a:r>
            <a:r>
              <a:rPr lang="en-US" sz="1600">
                <a:latin typeface="Fira Sans"/>
              </a:rPr>
              <a:t> </a:t>
            </a:r>
            <a:r>
              <a:rPr lang="en-US" sz="1600" err="1">
                <a:latin typeface="Fira Sans"/>
              </a:rPr>
              <a:t>các</a:t>
            </a:r>
            <a:r>
              <a:rPr lang="en-US" sz="1600">
                <a:latin typeface="Fira Sans"/>
              </a:rPr>
              <a:t> </a:t>
            </a:r>
            <a:r>
              <a:rPr lang="en-US" sz="1600" err="1">
                <a:latin typeface="Fira Sans"/>
              </a:rPr>
              <a:t>tập</a:t>
            </a:r>
            <a:r>
              <a:rPr lang="en-US" sz="1600">
                <a:latin typeface="Fira Sans"/>
              </a:rPr>
              <a:t> tin </a:t>
            </a:r>
            <a:r>
              <a:rPr lang="en-US" sz="1600" err="1">
                <a:latin typeface="Fira Sans"/>
              </a:rPr>
              <a:t>có</a:t>
            </a:r>
            <a:r>
              <a:rPr lang="en-US" sz="1600">
                <a:latin typeface="Fira Sans"/>
              </a:rPr>
              <a:t> </a:t>
            </a:r>
            <a:r>
              <a:rPr lang="en-US" sz="1600" err="1">
                <a:latin typeface="Fira Sans"/>
              </a:rPr>
              <a:t>tần</a:t>
            </a:r>
            <a:r>
              <a:rPr lang="en-US" sz="1600">
                <a:latin typeface="Fira Sans"/>
              </a:rPr>
              <a:t> </a:t>
            </a:r>
            <a:r>
              <a:rPr lang="en-US" sz="1600" err="1">
                <a:latin typeface="Fira Sans"/>
              </a:rPr>
              <a:t>suất</a:t>
            </a:r>
            <a:r>
              <a:rPr lang="en-US" sz="1600">
                <a:latin typeface="Fira Sans"/>
              </a:rPr>
              <a:t> </a:t>
            </a:r>
            <a:r>
              <a:rPr lang="en-US" sz="1600" err="1">
                <a:latin typeface="Fira Sans"/>
              </a:rPr>
              <a:t>xuất</a:t>
            </a:r>
            <a:r>
              <a:rPr lang="en-US" sz="1600">
                <a:latin typeface="Fira Sans"/>
              </a:rPr>
              <a:t> </a:t>
            </a:r>
            <a:r>
              <a:rPr lang="en-US" sz="1600" err="1">
                <a:latin typeface="Fira Sans"/>
              </a:rPr>
              <a:t>hiện</a:t>
            </a:r>
            <a:r>
              <a:rPr lang="en-US" sz="1600">
                <a:latin typeface="Fira Sans"/>
              </a:rPr>
              <a:t> </a:t>
            </a:r>
            <a:r>
              <a:rPr lang="en-US" sz="1600" err="1">
                <a:latin typeface="Fira Sans"/>
              </a:rPr>
              <a:t>của</a:t>
            </a:r>
            <a:r>
              <a:rPr lang="en-US" sz="1600">
                <a:latin typeface="Fira Sans"/>
              </a:rPr>
              <a:t> </a:t>
            </a:r>
            <a:r>
              <a:rPr lang="en-US" sz="1600" err="1">
                <a:latin typeface="Fira Sans"/>
              </a:rPr>
              <a:t>ký</a:t>
            </a:r>
            <a:r>
              <a:rPr lang="en-US" sz="1600">
                <a:latin typeface="Fira Sans"/>
              </a:rPr>
              <a:t> </a:t>
            </a:r>
            <a:r>
              <a:rPr lang="en-US" sz="1600" err="1">
                <a:latin typeface="Fira Sans"/>
              </a:rPr>
              <a:t>tự</a:t>
            </a:r>
            <a:r>
              <a:rPr lang="en-US" sz="1600">
                <a:latin typeface="Fira Sans"/>
              </a:rPr>
              <a:t> </a:t>
            </a:r>
            <a:r>
              <a:rPr lang="en-US" sz="1600" err="1">
                <a:latin typeface="Fira Sans"/>
              </a:rPr>
              <a:t>không</a:t>
            </a:r>
            <a:r>
              <a:rPr lang="en-US" sz="1600">
                <a:latin typeface="Fira Sans"/>
              </a:rPr>
              <a:t> </a:t>
            </a:r>
            <a:r>
              <a:rPr lang="en-US" sz="1600" err="1">
                <a:latin typeface="Fira Sans"/>
              </a:rPr>
              <a:t>đồng</a:t>
            </a:r>
            <a:r>
              <a:rPr lang="en-US" sz="1600">
                <a:latin typeface="Fira Sans"/>
              </a:rPr>
              <a:t> </a:t>
            </a:r>
            <a:r>
              <a:rPr lang="en-US" sz="1600" err="1">
                <a:latin typeface="Fira Sans"/>
              </a:rPr>
              <a:t>đều</a:t>
            </a:r>
            <a:r>
              <a:rPr lang="en-US" sz="1600">
                <a:latin typeface="Fira Sans"/>
              </a:rPr>
              <a:t>. Tuy </a:t>
            </a:r>
            <a:r>
              <a:rPr lang="en-US" sz="1600" err="1">
                <a:latin typeface="Fira Sans"/>
              </a:rPr>
              <a:t>nhiên</a:t>
            </a:r>
            <a:r>
              <a:rPr lang="en-US" sz="1600">
                <a:latin typeface="Fira Sans"/>
              </a:rPr>
              <a:t> </a:t>
            </a:r>
            <a:r>
              <a:rPr lang="en-US" sz="1600" b="1">
                <a:latin typeface="Fira Sans"/>
              </a:rPr>
              <a:t>Huffman </a:t>
            </a:r>
            <a:r>
              <a:rPr lang="en-US" sz="1600" err="1">
                <a:latin typeface="Fira Sans"/>
              </a:rPr>
              <a:t>không</a:t>
            </a:r>
            <a:r>
              <a:rPr lang="en-US" sz="1600">
                <a:latin typeface="Fira Sans"/>
              </a:rPr>
              <a:t> </a:t>
            </a:r>
            <a:r>
              <a:rPr lang="en-US" sz="1600" err="1">
                <a:latin typeface="Fira Sans"/>
              </a:rPr>
              <a:t>thế</a:t>
            </a:r>
            <a:r>
              <a:rPr lang="en-US" sz="1600">
                <a:latin typeface="Fira Sans"/>
              </a:rPr>
              <a:t> </a:t>
            </a:r>
            <a:r>
              <a:rPr lang="en-US" sz="1600" err="1">
                <a:latin typeface="Fira Sans"/>
              </a:rPr>
              <a:t>nén</a:t>
            </a:r>
            <a:r>
              <a:rPr lang="en-US" sz="1600">
                <a:latin typeface="Fira Sans"/>
              </a:rPr>
              <a:t> </a:t>
            </a:r>
            <a:r>
              <a:rPr lang="en-US" sz="1600" err="1">
                <a:latin typeface="Fira Sans"/>
              </a:rPr>
              <a:t>tốt</a:t>
            </a:r>
            <a:r>
              <a:rPr lang="en-US" sz="1600">
                <a:latin typeface="Fira Sans"/>
              </a:rPr>
              <a:t> </a:t>
            </a:r>
            <a:r>
              <a:rPr lang="en-US" sz="1600" err="1">
                <a:latin typeface="Fira Sans"/>
              </a:rPr>
              <a:t>cho</a:t>
            </a:r>
            <a:r>
              <a:rPr lang="en-US" sz="1600">
                <a:latin typeface="Fira Sans"/>
              </a:rPr>
              <a:t> </a:t>
            </a:r>
            <a:r>
              <a:rPr lang="en-US" sz="1600" err="1">
                <a:latin typeface="Fira Sans"/>
              </a:rPr>
              <a:t>các</a:t>
            </a:r>
            <a:r>
              <a:rPr lang="en-US" sz="1600">
                <a:latin typeface="Fira Sans"/>
              </a:rPr>
              <a:t> </a:t>
            </a:r>
            <a:r>
              <a:rPr lang="en-US" sz="1600" err="1">
                <a:latin typeface="Fira Sans"/>
              </a:rPr>
              <a:t>tập</a:t>
            </a:r>
            <a:r>
              <a:rPr lang="en-US" sz="1600">
                <a:latin typeface="Fira Sans"/>
              </a:rPr>
              <a:t> tin </a:t>
            </a:r>
            <a:r>
              <a:rPr lang="en-US" sz="1600" err="1">
                <a:latin typeface="Fira Sans"/>
              </a:rPr>
              <a:t>có</a:t>
            </a:r>
            <a:r>
              <a:rPr lang="en-US" sz="1600">
                <a:latin typeface="Fira Sans"/>
              </a:rPr>
              <a:t> </a:t>
            </a:r>
            <a:r>
              <a:rPr lang="en-US" sz="1600" err="1">
                <a:latin typeface="Fira Sans"/>
              </a:rPr>
              <a:t>số</a:t>
            </a:r>
            <a:r>
              <a:rPr lang="en-US" sz="1600">
                <a:latin typeface="Fira Sans"/>
              </a:rPr>
              <a:t> </a:t>
            </a:r>
            <a:r>
              <a:rPr lang="en-US" sz="1600" err="1">
                <a:latin typeface="Fira Sans"/>
              </a:rPr>
              <a:t>lượng</a:t>
            </a:r>
            <a:r>
              <a:rPr lang="en-US" sz="1600">
                <a:latin typeface="Fira Sans"/>
              </a:rPr>
              <a:t> </a:t>
            </a:r>
            <a:r>
              <a:rPr lang="en-US" sz="1600" err="1">
                <a:latin typeface="Fira Sans"/>
              </a:rPr>
              <a:t>ký</a:t>
            </a:r>
            <a:r>
              <a:rPr lang="en-US" sz="1600">
                <a:latin typeface="Fira Sans"/>
              </a:rPr>
              <a:t> </a:t>
            </a:r>
            <a:r>
              <a:rPr lang="en-US" sz="1600" err="1">
                <a:latin typeface="Fira Sans"/>
              </a:rPr>
              <a:t>tự</a:t>
            </a:r>
            <a:r>
              <a:rPr lang="en-US" sz="1600">
                <a:latin typeface="Fira Sans"/>
              </a:rPr>
              <a:t> </a:t>
            </a:r>
            <a:r>
              <a:rPr lang="en-US" sz="1600" err="1">
                <a:latin typeface="Fira Sans"/>
              </a:rPr>
              <a:t>quá</a:t>
            </a:r>
            <a:r>
              <a:rPr lang="en-US" sz="1600">
                <a:latin typeface="Fira Sans"/>
              </a:rPr>
              <a:t> </a:t>
            </a:r>
            <a:r>
              <a:rPr lang="en-US" sz="1600" err="1">
                <a:latin typeface="Fira Sans"/>
              </a:rPr>
              <a:t>lớn</a:t>
            </a:r>
            <a:r>
              <a:rPr lang="en-US" sz="1600">
                <a:latin typeface="Fira Sans"/>
              </a:rPr>
              <a:t>.</a:t>
            </a:r>
            <a:r>
              <a:rPr lang="en-US" sz="1600" b="1">
                <a:latin typeface="Fira Sans"/>
              </a:rPr>
              <a:t> </a:t>
            </a:r>
            <a:r>
              <a:rPr lang="en-US" sz="1600" err="1">
                <a:latin typeface="Fira Sans"/>
              </a:rPr>
              <a:t>Ngoài</a:t>
            </a:r>
            <a:r>
              <a:rPr lang="en-US" sz="1600">
                <a:latin typeface="Fira Sans"/>
              </a:rPr>
              <a:t> </a:t>
            </a:r>
            <a:r>
              <a:rPr lang="en-US" sz="1600" err="1">
                <a:latin typeface="Fira Sans"/>
              </a:rPr>
              <a:t>ra</a:t>
            </a:r>
            <a:r>
              <a:rPr lang="en-US" sz="1600">
                <a:latin typeface="Fira Sans"/>
              </a:rPr>
              <a:t> </a:t>
            </a:r>
            <a:r>
              <a:rPr lang="en-US" sz="1600" err="1">
                <a:latin typeface="Fira Sans"/>
              </a:rPr>
              <a:t>phải</a:t>
            </a:r>
            <a:r>
              <a:rPr lang="en-US" sz="1600">
                <a:latin typeface="Fira Sans"/>
              </a:rPr>
              <a:t> </a:t>
            </a:r>
            <a:r>
              <a:rPr lang="en-US" sz="1600" err="1">
                <a:latin typeface="Fira Sans"/>
              </a:rPr>
              <a:t>lưu</a:t>
            </a:r>
            <a:r>
              <a:rPr lang="en-US" sz="1600">
                <a:latin typeface="Fira Sans"/>
              </a:rPr>
              <a:t> </a:t>
            </a:r>
            <a:r>
              <a:rPr lang="en-US" sz="1600" err="1">
                <a:latin typeface="Fira Sans"/>
              </a:rPr>
              <a:t>trữ</a:t>
            </a:r>
            <a:r>
              <a:rPr lang="en-US" sz="1600">
                <a:latin typeface="Fira Sans"/>
              </a:rPr>
              <a:t> </a:t>
            </a:r>
            <a:r>
              <a:rPr lang="en-US" sz="1600" err="1">
                <a:latin typeface="Fira Sans"/>
              </a:rPr>
              <a:t>bảng</a:t>
            </a:r>
            <a:r>
              <a:rPr lang="en-US" sz="1600">
                <a:latin typeface="Fira Sans"/>
              </a:rPr>
              <a:t> </a:t>
            </a:r>
            <a:r>
              <a:rPr lang="en-US" sz="1600" err="1">
                <a:latin typeface="Fira Sans"/>
              </a:rPr>
              <a:t>tần</a:t>
            </a:r>
            <a:r>
              <a:rPr lang="en-US" sz="1600">
                <a:latin typeface="Fira Sans"/>
              </a:rPr>
              <a:t> </a:t>
            </a:r>
            <a:r>
              <a:rPr lang="en-US" sz="1600" err="1">
                <a:latin typeface="Fira Sans"/>
              </a:rPr>
              <a:t>suất</a:t>
            </a:r>
            <a:r>
              <a:rPr lang="en-US" sz="1600">
                <a:latin typeface="Fira Sans"/>
              </a:rPr>
              <a:t> </a:t>
            </a:r>
            <a:r>
              <a:rPr lang="en-US" sz="1600" err="1">
                <a:latin typeface="Fira Sans"/>
              </a:rPr>
              <a:t>hoặc</a:t>
            </a:r>
            <a:r>
              <a:rPr lang="en-US" sz="1600">
                <a:latin typeface="Fira Sans"/>
              </a:rPr>
              <a:t> </a:t>
            </a:r>
            <a:r>
              <a:rPr lang="en-US" sz="1600" err="1">
                <a:latin typeface="Fira Sans"/>
              </a:rPr>
              <a:t>cây</a:t>
            </a:r>
            <a:r>
              <a:rPr lang="en-US" sz="1600">
                <a:latin typeface="Fira Sans"/>
              </a:rPr>
              <a:t> Huffman </a:t>
            </a:r>
            <a:r>
              <a:rPr lang="en-US" sz="1600" err="1">
                <a:latin typeface="Fira Sans"/>
              </a:rPr>
              <a:t>cùng</a:t>
            </a:r>
            <a:r>
              <a:rPr lang="en-US" sz="1600">
                <a:latin typeface="Fira Sans"/>
              </a:rPr>
              <a:t> </a:t>
            </a:r>
            <a:r>
              <a:rPr lang="en-US" sz="1600" err="1">
                <a:latin typeface="Fira Sans"/>
              </a:rPr>
              <a:t>với</a:t>
            </a:r>
            <a:r>
              <a:rPr lang="en-US" sz="1600">
                <a:latin typeface="Fira Sans"/>
              </a:rPr>
              <a:t> </a:t>
            </a:r>
            <a:r>
              <a:rPr lang="en-US" sz="1600" err="1">
                <a:latin typeface="Fira Sans"/>
              </a:rPr>
              <a:t>dữ</a:t>
            </a:r>
            <a:r>
              <a:rPr lang="en-US" sz="1600">
                <a:latin typeface="Fira Sans"/>
              </a:rPr>
              <a:t> </a:t>
            </a:r>
            <a:r>
              <a:rPr lang="en-US" sz="1600" err="1">
                <a:latin typeface="Fira Sans"/>
              </a:rPr>
              <a:t>liệu</a:t>
            </a:r>
            <a:r>
              <a:rPr lang="en-US" sz="1600">
                <a:latin typeface="Fira Sans"/>
              </a:rPr>
              <a:t> </a:t>
            </a:r>
            <a:r>
              <a:rPr lang="en-US" sz="1600" err="1">
                <a:latin typeface="Fira Sans"/>
              </a:rPr>
              <a:t>gốc</a:t>
            </a:r>
            <a:r>
              <a:rPr lang="en-US" sz="1600">
                <a:latin typeface="Fira Sans"/>
              </a:rPr>
              <a:t> </a:t>
            </a:r>
            <a:r>
              <a:rPr lang="en-US" sz="1600" err="1">
                <a:latin typeface="Fira Sans"/>
              </a:rPr>
              <a:t>để</a:t>
            </a:r>
            <a:r>
              <a:rPr lang="en-US" sz="1600">
                <a:latin typeface="Fira Sans"/>
              </a:rPr>
              <a:t> decode, </a:t>
            </a:r>
            <a:r>
              <a:rPr lang="en-US" sz="1600" err="1">
                <a:latin typeface="Fira Sans"/>
              </a:rPr>
              <a:t>làm</a:t>
            </a:r>
            <a:r>
              <a:rPr lang="en-US" sz="1600">
                <a:latin typeface="Fira Sans"/>
              </a:rPr>
              <a:t> </a:t>
            </a:r>
            <a:r>
              <a:rPr lang="en-US" sz="1600" err="1">
                <a:latin typeface="Fira Sans"/>
              </a:rPr>
              <a:t>tăng</a:t>
            </a:r>
            <a:r>
              <a:rPr lang="en-US" sz="1600">
                <a:latin typeface="Fira Sans"/>
              </a:rPr>
              <a:t> </a:t>
            </a:r>
            <a:r>
              <a:rPr lang="en-US" sz="1600" err="1">
                <a:latin typeface="Fira Sans"/>
              </a:rPr>
              <a:t>kích</a:t>
            </a:r>
            <a:r>
              <a:rPr lang="en-US" sz="1600">
                <a:latin typeface="Fira Sans"/>
              </a:rPr>
              <a:t> </a:t>
            </a:r>
            <a:r>
              <a:rPr lang="en-US" sz="1600" err="1">
                <a:latin typeface="Fira Sans"/>
              </a:rPr>
              <a:t>thước</a:t>
            </a:r>
            <a:r>
              <a:rPr lang="en-US" sz="1600">
                <a:latin typeface="Fira Sans"/>
              </a:rPr>
              <a:t> </a:t>
            </a:r>
            <a:r>
              <a:rPr lang="en-US" sz="1600" err="1">
                <a:latin typeface="Fira Sans"/>
              </a:rPr>
              <a:t>lưu</a:t>
            </a:r>
            <a:r>
              <a:rPr lang="en-US" sz="1600">
                <a:latin typeface="Fira Sans"/>
              </a:rPr>
              <a:t> </a:t>
            </a:r>
            <a:r>
              <a:rPr lang="en-US" sz="1600" err="1">
                <a:latin typeface="Fira Sans"/>
              </a:rPr>
              <a:t>trữ</a:t>
            </a:r>
            <a:r>
              <a:rPr lang="en-US" sz="1600">
                <a:latin typeface="Fira Sans"/>
              </a:rPr>
              <a:t> </a:t>
            </a:r>
            <a:r>
              <a:rPr lang="en-US" sz="1600" err="1">
                <a:latin typeface="Fira Sans"/>
              </a:rPr>
              <a:t>hoặc</a:t>
            </a:r>
            <a:r>
              <a:rPr lang="en-US" sz="1600">
                <a:latin typeface="Fira Sans"/>
              </a:rPr>
              <a:t> </a:t>
            </a:r>
            <a:r>
              <a:rPr lang="en-US" sz="1600" err="1">
                <a:latin typeface="Fira Sans"/>
              </a:rPr>
              <a:t>truyền</a:t>
            </a:r>
            <a:r>
              <a:rPr lang="en-US" sz="1600">
                <a:latin typeface="Fira Sans"/>
              </a:rPr>
              <a:t> </a:t>
            </a:r>
            <a:r>
              <a:rPr lang="en-US" sz="1600" err="1">
                <a:latin typeface="Fira Sans"/>
              </a:rPr>
              <a:t>tải</a:t>
            </a:r>
            <a:endParaRPr lang="en-US" sz="1600">
              <a:latin typeface="Fira Sans"/>
            </a:endParaRPr>
          </a:p>
          <a:p>
            <a:pPr marL="285750" indent="-285750">
              <a:buFont typeface="Calibri"/>
              <a:buChar char="-"/>
            </a:pPr>
            <a:endParaRPr lang="en-US" sz="1600" b="1">
              <a:latin typeface="Fira Sans"/>
            </a:endParaRPr>
          </a:p>
          <a:p>
            <a:r>
              <a:rPr lang="en-US" sz="1600" b="1">
                <a:latin typeface="Fira Sans"/>
              </a:rPr>
              <a:t>             Các </a:t>
            </a:r>
            <a:r>
              <a:rPr lang="en-US" sz="1600" b="1" err="1">
                <a:latin typeface="Fira Sans"/>
              </a:rPr>
              <a:t>thuật</a:t>
            </a:r>
            <a:r>
              <a:rPr lang="en-US" sz="1600" b="1">
                <a:latin typeface="Fira Sans"/>
              </a:rPr>
              <a:t> </a:t>
            </a:r>
            <a:r>
              <a:rPr lang="en-US" sz="1600" b="1" err="1">
                <a:latin typeface="Fira Sans"/>
              </a:rPr>
              <a:t>toán</a:t>
            </a:r>
            <a:r>
              <a:rPr lang="en-US" sz="1600" b="1">
                <a:latin typeface="Fira Sans"/>
              </a:rPr>
              <a:t> </a:t>
            </a:r>
            <a:r>
              <a:rPr lang="en-US" sz="1600" b="1" err="1">
                <a:latin typeface="Fira Sans"/>
              </a:rPr>
              <a:t>này</a:t>
            </a:r>
            <a:r>
              <a:rPr lang="en-US" sz="1600" b="1">
                <a:latin typeface="Fira Sans"/>
              </a:rPr>
              <a:t> </a:t>
            </a:r>
            <a:r>
              <a:rPr lang="en-US" sz="1600" b="1" err="1">
                <a:latin typeface="Fira Sans"/>
              </a:rPr>
              <a:t>có</a:t>
            </a:r>
            <a:r>
              <a:rPr lang="en-US" sz="1600" b="1">
                <a:latin typeface="Fira Sans"/>
              </a:rPr>
              <a:t> </a:t>
            </a:r>
            <a:r>
              <a:rPr lang="en-US" sz="1600" b="1" err="1">
                <a:latin typeface="Fira Sans"/>
              </a:rPr>
              <a:t>thể</a:t>
            </a:r>
            <a:r>
              <a:rPr lang="en-US" sz="1600" b="1">
                <a:latin typeface="Fira Sans"/>
              </a:rPr>
              <a:t> </a:t>
            </a:r>
            <a:r>
              <a:rPr lang="en-US" sz="1600" b="1" err="1">
                <a:latin typeface="Fira Sans"/>
              </a:rPr>
              <a:t>được</a:t>
            </a:r>
            <a:r>
              <a:rPr lang="en-US" sz="1600" b="1">
                <a:latin typeface="Fira Sans"/>
              </a:rPr>
              <a:t> </a:t>
            </a:r>
            <a:r>
              <a:rPr lang="en-US" sz="1600" b="1" err="1">
                <a:latin typeface="Fira Sans"/>
              </a:rPr>
              <a:t>kết</a:t>
            </a:r>
            <a:r>
              <a:rPr lang="en-US" sz="1600" b="1">
                <a:latin typeface="Fira Sans"/>
              </a:rPr>
              <a:t> </a:t>
            </a:r>
            <a:r>
              <a:rPr lang="en-US" sz="1600" b="1" err="1">
                <a:latin typeface="Fira Sans"/>
              </a:rPr>
              <a:t>hợp</a:t>
            </a:r>
            <a:r>
              <a:rPr lang="en-US" sz="1600" b="1">
                <a:latin typeface="Fira Sans"/>
              </a:rPr>
              <a:t> </a:t>
            </a:r>
            <a:r>
              <a:rPr lang="en-US" sz="1600" b="1" err="1">
                <a:latin typeface="Fira Sans"/>
              </a:rPr>
              <a:t>hoặc</a:t>
            </a:r>
            <a:r>
              <a:rPr lang="en-US" sz="1600" b="1">
                <a:latin typeface="Fira Sans"/>
              </a:rPr>
              <a:t> </a:t>
            </a:r>
            <a:r>
              <a:rPr lang="en-US" sz="1600" b="1" err="1">
                <a:latin typeface="Fira Sans"/>
              </a:rPr>
              <a:t>sử</a:t>
            </a:r>
            <a:r>
              <a:rPr lang="en-US" sz="1600" b="1">
                <a:latin typeface="Fira Sans"/>
              </a:rPr>
              <a:t> </a:t>
            </a:r>
            <a:r>
              <a:rPr lang="en-US" sz="1600" b="1" err="1">
                <a:latin typeface="Fira Sans"/>
              </a:rPr>
              <a:t>dụng</a:t>
            </a:r>
            <a:r>
              <a:rPr lang="en-US" sz="1600" b="1">
                <a:latin typeface="Fira Sans"/>
              </a:rPr>
              <a:t> </a:t>
            </a:r>
            <a:r>
              <a:rPr lang="en-US" sz="1600" b="1" err="1">
                <a:latin typeface="Fira Sans"/>
              </a:rPr>
              <a:t>kết</a:t>
            </a:r>
            <a:r>
              <a:rPr lang="en-US" sz="1600" b="1">
                <a:latin typeface="Fira Sans"/>
              </a:rPr>
              <a:t> </a:t>
            </a:r>
            <a:r>
              <a:rPr lang="en-US" sz="1600" b="1" err="1">
                <a:latin typeface="Fira Sans"/>
              </a:rPr>
              <a:t>hợp</a:t>
            </a:r>
            <a:r>
              <a:rPr lang="en-US" sz="1600" b="1">
                <a:latin typeface="Fira Sans"/>
              </a:rPr>
              <a:t> </a:t>
            </a:r>
            <a:r>
              <a:rPr lang="en-US" sz="1600" b="1" err="1">
                <a:latin typeface="Fira Sans"/>
              </a:rPr>
              <a:t>với</a:t>
            </a:r>
            <a:r>
              <a:rPr lang="en-US" sz="1600" b="1">
                <a:latin typeface="Fira Sans"/>
              </a:rPr>
              <a:t> </a:t>
            </a:r>
            <a:r>
              <a:rPr lang="en-US" sz="1600" b="1" err="1">
                <a:latin typeface="Fira Sans"/>
              </a:rPr>
              <a:t>các</a:t>
            </a:r>
            <a:r>
              <a:rPr lang="en-US" sz="1600" b="1">
                <a:latin typeface="Fira Sans"/>
              </a:rPr>
              <a:t> </a:t>
            </a:r>
            <a:r>
              <a:rPr lang="en-US" sz="1600" b="1" err="1">
                <a:latin typeface="Fira Sans"/>
              </a:rPr>
              <a:t>phương</a:t>
            </a:r>
            <a:r>
              <a:rPr lang="en-US" sz="1600" b="1">
                <a:latin typeface="Fira Sans"/>
              </a:rPr>
              <a:t> </a:t>
            </a:r>
            <a:r>
              <a:rPr lang="en-US" sz="1600" b="1" err="1">
                <a:latin typeface="Fira Sans"/>
              </a:rPr>
              <a:t>pháp</a:t>
            </a:r>
            <a:r>
              <a:rPr lang="en-US" sz="1600" b="1">
                <a:latin typeface="Fira Sans"/>
              </a:rPr>
              <a:t> </a:t>
            </a:r>
            <a:r>
              <a:rPr lang="en-US" sz="1600" b="1" err="1">
                <a:latin typeface="Fira Sans"/>
              </a:rPr>
              <a:t>khác</a:t>
            </a:r>
            <a:r>
              <a:rPr lang="en-US" sz="1600" b="1">
                <a:latin typeface="Fira Sans"/>
              </a:rPr>
              <a:t> </a:t>
            </a:r>
            <a:r>
              <a:rPr lang="en-US" sz="1600" b="1" err="1">
                <a:latin typeface="Fira Sans"/>
              </a:rPr>
              <a:t>để</a:t>
            </a:r>
            <a:r>
              <a:rPr lang="en-US" sz="1600" b="1">
                <a:latin typeface="Fira Sans"/>
              </a:rPr>
              <a:t> </a:t>
            </a:r>
            <a:r>
              <a:rPr lang="en-US" sz="1600" b="1" err="1">
                <a:latin typeface="Fira Sans"/>
              </a:rPr>
              <a:t>đạt</a:t>
            </a:r>
            <a:r>
              <a:rPr lang="en-US" sz="1600" b="1">
                <a:latin typeface="Fira Sans"/>
              </a:rPr>
              <a:t> </a:t>
            </a:r>
            <a:r>
              <a:rPr lang="en-US" sz="1600" b="1" err="1">
                <a:latin typeface="Fira Sans"/>
              </a:rPr>
              <a:t>được</a:t>
            </a:r>
            <a:r>
              <a:rPr lang="en-US" sz="1600" b="1">
                <a:latin typeface="Fira Sans"/>
              </a:rPr>
              <a:t> </a:t>
            </a:r>
            <a:r>
              <a:rPr lang="en-US" sz="1600" b="1" err="1">
                <a:latin typeface="Fira Sans"/>
              </a:rPr>
              <a:t>hiệu</a:t>
            </a:r>
            <a:r>
              <a:rPr lang="en-US" sz="1600" b="1">
                <a:latin typeface="Fira Sans"/>
              </a:rPr>
              <a:t> </a:t>
            </a:r>
            <a:r>
              <a:rPr lang="en-US" sz="1600" b="1" err="1">
                <a:latin typeface="Fira Sans"/>
              </a:rPr>
              <a:t>suất</a:t>
            </a:r>
            <a:r>
              <a:rPr lang="en-US" sz="1600" b="1">
                <a:latin typeface="Fira Sans"/>
              </a:rPr>
              <a:t> </a:t>
            </a:r>
            <a:r>
              <a:rPr lang="en-US" sz="1600" b="1" err="1">
                <a:latin typeface="Fira Sans"/>
              </a:rPr>
              <a:t>nén</a:t>
            </a:r>
            <a:r>
              <a:rPr lang="en-US" sz="1600" b="1">
                <a:latin typeface="Fira Sans"/>
              </a:rPr>
              <a:t> </a:t>
            </a:r>
            <a:r>
              <a:rPr lang="en-US" sz="1600" b="1" err="1">
                <a:latin typeface="Fira Sans"/>
              </a:rPr>
              <a:t>tốt</a:t>
            </a:r>
            <a:r>
              <a:rPr lang="en-US" sz="1600" b="1">
                <a:latin typeface="Fira Sans"/>
              </a:rPr>
              <a:t> </a:t>
            </a:r>
            <a:r>
              <a:rPr lang="en-US" sz="1600" b="1" err="1">
                <a:latin typeface="Fira Sans"/>
              </a:rPr>
              <a:t>hơn</a:t>
            </a:r>
            <a:r>
              <a:rPr lang="en-US" sz="1600" b="1">
                <a:latin typeface="Fira Sans"/>
              </a:rPr>
              <a:t>.</a:t>
            </a:r>
          </a:p>
        </p:txBody>
      </p:sp>
      <p:sp>
        <p:nvSpPr>
          <p:cNvPr id="2" name="Mũi tên: Phải 1">
            <a:extLst>
              <a:ext uri="{FF2B5EF4-FFF2-40B4-BE49-F238E27FC236}">
                <a16:creationId xmlns:a16="http://schemas.microsoft.com/office/drawing/2014/main" id="{327C9129-5462-7129-E3DD-B05F590F4296}"/>
              </a:ext>
            </a:extLst>
          </p:cNvPr>
          <p:cNvSpPr/>
          <p:nvPr/>
        </p:nvSpPr>
        <p:spPr>
          <a:xfrm>
            <a:off x="335359" y="4250531"/>
            <a:ext cx="404812" cy="206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06483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marL="0" lvl="0" indent="0" algn="ctr">
              <a:lnSpc>
                <a:spcPct val="100000"/>
              </a:lnSpc>
              <a:spcBef>
                <a:spcPts val="0"/>
              </a:spcBef>
              <a:spcAft>
                <a:spcPts val="0"/>
              </a:spcAft>
              <a:buNone/>
            </a:pPr>
            <a:r>
              <a:rPr lang="en-US" sz="4000">
                <a:solidFill>
                  <a:schemeClr val="accent1"/>
                </a:solidFill>
                <a:highlight>
                  <a:srgbClr val="FFFFFF"/>
                </a:highlight>
                <a:latin typeface="Fira Sans SemiBold"/>
                <a:sym typeface="Fira Sans SemiBold"/>
              </a:rPr>
              <a:t>DEMO</a:t>
            </a:r>
            <a:endParaRPr lang="vi-VN"/>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272835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algn="ctr"/>
            <a:r>
              <a:rPr lang="en-US" sz="4000" err="1">
                <a:solidFill>
                  <a:schemeClr val="accent1"/>
                </a:solidFill>
                <a:highlight>
                  <a:srgbClr val="FFFFFF"/>
                </a:highlight>
                <a:latin typeface="Fira Sans SemiBold"/>
                <a:ea typeface="Fira Sans SemiBold"/>
                <a:cs typeface="Fira Sans SemiBold"/>
                <a:sym typeface="Fira Sans SemiBold"/>
              </a:rPr>
              <a:t>Phân</a:t>
            </a:r>
            <a:r>
              <a:rPr lang="en-US" sz="4000">
                <a:solidFill>
                  <a:schemeClr val="accent1"/>
                </a:solidFill>
                <a:highlight>
                  <a:srgbClr val="FFFFFF"/>
                </a:highlight>
                <a:latin typeface="Fira Sans SemiBold"/>
                <a:ea typeface="Fira Sans SemiBold"/>
                <a:cs typeface="Fira Sans SemiBold"/>
                <a:sym typeface="Fira Sans SemiBold"/>
              </a:rPr>
              <a:t> chia </a:t>
            </a:r>
            <a:r>
              <a:rPr lang="en-US" sz="4000" err="1">
                <a:solidFill>
                  <a:schemeClr val="accent1"/>
                </a:solidFill>
                <a:highlight>
                  <a:srgbClr val="FFFFFF"/>
                </a:highlight>
                <a:latin typeface="Fira Sans SemiBold"/>
                <a:ea typeface="Fira Sans SemiBold"/>
                <a:cs typeface="Fira Sans SemiBold"/>
                <a:sym typeface="Fira Sans SemiBold"/>
              </a:rPr>
              <a:t>công</a:t>
            </a:r>
            <a:r>
              <a:rPr lang="en-US" sz="4000">
                <a:solidFill>
                  <a:schemeClr val="accent1"/>
                </a:solidFill>
                <a:highlight>
                  <a:srgbClr val="FFFFFF"/>
                </a:highlight>
                <a:latin typeface="Fira Sans SemiBold"/>
                <a:ea typeface="Fira Sans SemiBold"/>
                <a:cs typeface="Fira Sans SemiBold"/>
                <a:sym typeface="Fira Sans SemiBold"/>
              </a:rPr>
              <a:t> </a:t>
            </a:r>
            <a:r>
              <a:rPr lang="en-US" sz="4000" err="1">
                <a:solidFill>
                  <a:schemeClr val="accent1"/>
                </a:solidFill>
                <a:highlight>
                  <a:srgbClr val="FFFFFF"/>
                </a:highlight>
                <a:latin typeface="Fira Sans SemiBold"/>
                <a:ea typeface="Fira Sans SemiBold"/>
                <a:cs typeface="Fira Sans SemiBold"/>
                <a:sym typeface="Fira Sans SemiBold"/>
              </a:rPr>
              <a:t>việc</a:t>
            </a:r>
            <a:endParaRPr lang="en-US" sz="4000" err="1">
              <a:solidFill>
                <a:schemeClr val="accent1"/>
              </a:solidFill>
              <a:highlight>
                <a:srgbClr val="FFFFFF"/>
              </a:highlight>
              <a:latin typeface="Fira Sans SemiBold"/>
              <a:ea typeface="Fira Sans SemiBold"/>
              <a:cs typeface="Fira Sans SemiBold"/>
            </a:endParaRP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469709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60858" y="79649"/>
            <a:ext cx="3407840" cy="570951"/>
          </a:xfrm>
          <a:prstGeom prst="rect">
            <a:avLst/>
          </a:prstGeom>
          <a:noFill/>
          <a:ln>
            <a:noFill/>
          </a:ln>
        </p:spPr>
        <p:txBody>
          <a:bodyPr spcFirstLastPara="1" wrap="square" lIns="91425" tIns="91425" rIns="91425" bIns="91425" anchor="t" anchorCtr="0">
            <a:noAutofit/>
          </a:bodyPr>
          <a:lstStyle/>
          <a:p>
            <a:pPr algn="ctr"/>
            <a:r>
              <a:rPr lang="en-US" sz="2500" err="1">
                <a:solidFill>
                  <a:schemeClr val="accent1"/>
                </a:solidFill>
                <a:highlight>
                  <a:srgbClr val="FFFFFF"/>
                </a:highlight>
                <a:latin typeface="Fira Sans SemiBold"/>
                <a:ea typeface="Fira Sans SemiBold"/>
                <a:cs typeface="Fira Sans SemiBold"/>
                <a:sym typeface="Fira Sans SemiBold"/>
              </a:rPr>
              <a:t>Phân</a:t>
            </a:r>
            <a:r>
              <a:rPr lang="en-US" sz="2500">
                <a:solidFill>
                  <a:schemeClr val="accent1"/>
                </a:solidFill>
                <a:highlight>
                  <a:srgbClr val="FFFFFF"/>
                </a:highlight>
                <a:latin typeface="Fira Sans SemiBold"/>
                <a:ea typeface="Fira Sans SemiBold"/>
                <a:cs typeface="Fira Sans SemiBold"/>
                <a:sym typeface="Fira Sans SemiBold"/>
              </a:rPr>
              <a:t> chia </a:t>
            </a:r>
            <a:r>
              <a:rPr lang="en-US" sz="2500" err="1">
                <a:solidFill>
                  <a:schemeClr val="accent1"/>
                </a:solidFill>
                <a:highlight>
                  <a:srgbClr val="FFFFFF"/>
                </a:highlight>
                <a:latin typeface="Fira Sans SemiBold"/>
                <a:ea typeface="Fira Sans SemiBold"/>
                <a:cs typeface="Fira Sans SemiBold"/>
                <a:sym typeface="Fira Sans SemiBold"/>
              </a:rPr>
              <a:t>công</a:t>
            </a:r>
            <a:r>
              <a:rPr lang="en-US" sz="2500">
                <a:solidFill>
                  <a:schemeClr val="accent1"/>
                </a:solidFill>
                <a:highlight>
                  <a:srgbClr val="FFFFFF"/>
                </a:highlight>
                <a:latin typeface="Fira Sans SemiBold"/>
                <a:ea typeface="Fira Sans SemiBold"/>
                <a:cs typeface="Fira Sans SemiBold"/>
                <a:sym typeface="Fira Sans SemiBold"/>
              </a:rPr>
              <a:t> </a:t>
            </a:r>
            <a:r>
              <a:rPr lang="en-US" sz="2500" err="1">
                <a:solidFill>
                  <a:schemeClr val="accent1"/>
                </a:solidFill>
                <a:highlight>
                  <a:srgbClr val="FFFFFF"/>
                </a:highlight>
                <a:latin typeface="Fira Sans SemiBold"/>
                <a:ea typeface="Fira Sans SemiBold"/>
                <a:cs typeface="Fira Sans SemiBold"/>
                <a:sym typeface="Fira Sans SemiBold"/>
              </a:rPr>
              <a:t>việc</a:t>
            </a:r>
            <a:endParaRPr lang="en-US" sz="2500" err="1">
              <a:solidFill>
                <a:schemeClr val="accent1"/>
              </a:solidFill>
              <a:highlight>
                <a:srgbClr val="FFFFFF"/>
              </a:highlight>
              <a:latin typeface="Fira Sans SemiBold"/>
              <a:ea typeface="Fira Sans SemiBold"/>
              <a:cs typeface="Fira Sans SemiBold"/>
            </a:endParaRP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3" name="Bảng 3">
            <a:extLst>
              <a:ext uri="{FF2B5EF4-FFF2-40B4-BE49-F238E27FC236}">
                <a16:creationId xmlns:a16="http://schemas.microsoft.com/office/drawing/2014/main" id="{04E2DC83-F679-38D8-6730-B04A7D31A784}"/>
              </a:ext>
            </a:extLst>
          </p:cNvPr>
          <p:cNvGraphicFramePr>
            <a:graphicFrameLocks noGrp="1"/>
          </p:cNvGraphicFramePr>
          <p:nvPr>
            <p:extLst>
              <p:ext uri="{D42A27DB-BD31-4B8C-83A1-F6EECF244321}">
                <p14:modId xmlns:p14="http://schemas.microsoft.com/office/powerpoint/2010/main" val="1985122592"/>
              </p:ext>
            </p:extLst>
          </p:nvPr>
        </p:nvGraphicFramePr>
        <p:xfrm>
          <a:off x="1333500" y="944562"/>
          <a:ext cx="6569306" cy="1483360"/>
        </p:xfrm>
        <a:graphic>
          <a:graphicData uri="http://schemas.openxmlformats.org/drawingml/2006/table">
            <a:tbl>
              <a:tblPr firstRow="1" bandRow="1">
                <a:tableStyleId>{5C22544A-7EE6-4342-B048-85BDC9FD1C3A}</a:tableStyleId>
              </a:tblPr>
              <a:tblGrid>
                <a:gridCol w="2152969">
                  <a:extLst>
                    <a:ext uri="{9D8B030D-6E8A-4147-A177-3AD203B41FA5}">
                      <a16:colId xmlns:a16="http://schemas.microsoft.com/office/drawing/2014/main" val="261004845"/>
                    </a:ext>
                  </a:extLst>
                </a:gridCol>
                <a:gridCol w="1693962">
                  <a:extLst>
                    <a:ext uri="{9D8B030D-6E8A-4147-A177-3AD203B41FA5}">
                      <a16:colId xmlns:a16="http://schemas.microsoft.com/office/drawing/2014/main" val="709022904"/>
                    </a:ext>
                  </a:extLst>
                </a:gridCol>
                <a:gridCol w="1289843">
                  <a:extLst>
                    <a:ext uri="{9D8B030D-6E8A-4147-A177-3AD203B41FA5}">
                      <a16:colId xmlns:a16="http://schemas.microsoft.com/office/drawing/2014/main" val="990545688"/>
                    </a:ext>
                  </a:extLst>
                </a:gridCol>
                <a:gridCol w="1432532">
                  <a:extLst>
                    <a:ext uri="{9D8B030D-6E8A-4147-A177-3AD203B41FA5}">
                      <a16:colId xmlns:a16="http://schemas.microsoft.com/office/drawing/2014/main" val="1669641042"/>
                    </a:ext>
                  </a:extLst>
                </a:gridCol>
              </a:tblGrid>
              <a:tr h="370840">
                <a:tc>
                  <a:txBody>
                    <a:bodyPr/>
                    <a:lstStyle/>
                    <a:p>
                      <a:endParaRPr lang="vi-VN"/>
                    </a:p>
                  </a:txBody>
                  <a:tcPr/>
                </a:tc>
                <a:tc>
                  <a:txBody>
                    <a:bodyPr/>
                    <a:lstStyle/>
                    <a:p>
                      <a:pPr algn="ctr"/>
                      <a:r>
                        <a:rPr lang="vi-VN" err="1"/>
                        <a:t>Huffman</a:t>
                      </a:r>
                      <a:r>
                        <a:rPr lang="vi-VN"/>
                        <a:t> </a:t>
                      </a:r>
                      <a:r>
                        <a:rPr lang="vi-VN" err="1"/>
                        <a:t>Coding</a:t>
                      </a:r>
                    </a:p>
                  </a:txBody>
                  <a:tcPr/>
                </a:tc>
                <a:tc>
                  <a:txBody>
                    <a:bodyPr/>
                    <a:lstStyle/>
                    <a:p>
                      <a:pPr algn="ctr"/>
                      <a:r>
                        <a:rPr lang="vi-VN"/>
                        <a:t>LZW</a:t>
                      </a:r>
                    </a:p>
                  </a:txBody>
                  <a:tcPr/>
                </a:tc>
                <a:tc>
                  <a:txBody>
                    <a:bodyPr/>
                    <a:lstStyle/>
                    <a:p>
                      <a:pPr algn="ctr"/>
                      <a:r>
                        <a:rPr lang="vi-VN"/>
                        <a:t>RLE</a:t>
                      </a:r>
                    </a:p>
                  </a:txBody>
                  <a:tcPr/>
                </a:tc>
                <a:extLst>
                  <a:ext uri="{0D108BD9-81ED-4DB2-BD59-A6C34878D82A}">
                    <a16:rowId xmlns:a16="http://schemas.microsoft.com/office/drawing/2014/main" val="2127381131"/>
                  </a:ext>
                </a:extLst>
              </a:tr>
              <a:tr h="370840">
                <a:tc>
                  <a:txBody>
                    <a:bodyPr/>
                    <a:lstStyle/>
                    <a:p>
                      <a:r>
                        <a:rPr lang="vi-VN"/>
                        <a:t>Lê Văn Khoa</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4039355254"/>
                  </a:ext>
                </a:extLst>
              </a:tr>
              <a:tr h="370840">
                <a:tc>
                  <a:txBody>
                    <a:bodyPr/>
                    <a:lstStyle/>
                    <a:p>
                      <a:r>
                        <a:rPr lang="vi-VN"/>
                        <a:t>Hoàng Đình Hữu</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2703723943"/>
                  </a:ext>
                </a:extLst>
              </a:tr>
              <a:tr h="370840">
                <a:tc>
                  <a:txBody>
                    <a:bodyPr/>
                    <a:lstStyle/>
                    <a:p>
                      <a:r>
                        <a:rPr lang="vi-VN"/>
                        <a:t>Nguyễn Nguyên Khôi</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4276958976"/>
                  </a:ext>
                </a:extLst>
              </a:tr>
            </a:tbl>
          </a:graphicData>
        </a:graphic>
      </p:graphicFrame>
      <p:pic>
        <p:nvPicPr>
          <p:cNvPr id="4" name="Hình ảnh 4" descr="Ảnh có chứa Đồ họa, thiết kế đồ họa, hình mẫu&#10;&#10;Mô tả được tự động tạo">
            <a:extLst>
              <a:ext uri="{FF2B5EF4-FFF2-40B4-BE49-F238E27FC236}">
                <a16:creationId xmlns:a16="http://schemas.microsoft.com/office/drawing/2014/main" id="{FC4D7FD8-0599-F36A-7E7E-8A6F7F37BD7C}"/>
              </a:ext>
            </a:extLst>
          </p:cNvPr>
          <p:cNvPicPr>
            <a:picLocks noChangeAspect="1"/>
          </p:cNvPicPr>
          <p:nvPr/>
        </p:nvPicPr>
        <p:blipFill>
          <a:blip r:embed="rId3"/>
          <a:stretch>
            <a:fillRect/>
          </a:stretch>
        </p:blipFill>
        <p:spPr>
          <a:xfrm>
            <a:off x="7050087" y="1366837"/>
            <a:ext cx="274638" cy="266701"/>
          </a:xfrm>
          <a:prstGeom prst="rect">
            <a:avLst/>
          </a:prstGeom>
        </p:spPr>
      </p:pic>
      <p:pic>
        <p:nvPicPr>
          <p:cNvPr id="5" name="Hình ảnh 4" descr="Ảnh có chứa Đồ họa, thiết kế đồ họa, hình mẫu&#10;&#10;Mô tả được tự động tạo">
            <a:extLst>
              <a:ext uri="{FF2B5EF4-FFF2-40B4-BE49-F238E27FC236}">
                <a16:creationId xmlns:a16="http://schemas.microsoft.com/office/drawing/2014/main" id="{384240B8-8F05-21AC-D0BC-5DA6E2C6D464}"/>
              </a:ext>
            </a:extLst>
          </p:cNvPr>
          <p:cNvPicPr>
            <a:picLocks noChangeAspect="1"/>
          </p:cNvPicPr>
          <p:nvPr/>
        </p:nvPicPr>
        <p:blipFill>
          <a:blip r:embed="rId3"/>
          <a:stretch>
            <a:fillRect/>
          </a:stretch>
        </p:blipFill>
        <p:spPr>
          <a:xfrm>
            <a:off x="4176711" y="2105023"/>
            <a:ext cx="274638" cy="266701"/>
          </a:xfrm>
          <a:prstGeom prst="rect">
            <a:avLst/>
          </a:prstGeom>
        </p:spPr>
      </p:pic>
      <p:pic>
        <p:nvPicPr>
          <p:cNvPr id="6" name="Hình ảnh 4" descr="Ảnh có chứa Đồ họa, thiết kế đồ họa, hình mẫu&#10;&#10;Mô tả được tự động tạo">
            <a:extLst>
              <a:ext uri="{FF2B5EF4-FFF2-40B4-BE49-F238E27FC236}">
                <a16:creationId xmlns:a16="http://schemas.microsoft.com/office/drawing/2014/main" id="{6BA1A363-7455-0B7A-D8AE-74468B0D5DF8}"/>
              </a:ext>
            </a:extLst>
          </p:cNvPr>
          <p:cNvPicPr>
            <a:picLocks noChangeAspect="1"/>
          </p:cNvPicPr>
          <p:nvPr/>
        </p:nvPicPr>
        <p:blipFill>
          <a:blip r:embed="rId3"/>
          <a:stretch>
            <a:fillRect/>
          </a:stretch>
        </p:blipFill>
        <p:spPr>
          <a:xfrm>
            <a:off x="5708650" y="1763712"/>
            <a:ext cx="274638" cy="266701"/>
          </a:xfrm>
          <a:prstGeom prst="rect">
            <a:avLst/>
          </a:prstGeom>
        </p:spPr>
      </p:pic>
      <p:sp>
        <p:nvSpPr>
          <p:cNvPr id="8" name="Hộp Văn bản 7">
            <a:extLst>
              <a:ext uri="{FF2B5EF4-FFF2-40B4-BE49-F238E27FC236}">
                <a16:creationId xmlns:a16="http://schemas.microsoft.com/office/drawing/2014/main" id="{32E7AD41-D64C-3EE8-04EA-987C231AE5BE}"/>
              </a:ext>
            </a:extLst>
          </p:cNvPr>
          <p:cNvSpPr txBox="1"/>
          <p:nvPr/>
        </p:nvSpPr>
        <p:spPr>
          <a:xfrm>
            <a:off x="201791" y="2926364"/>
            <a:ext cx="82169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500" b="1"/>
              <a:t>Mỗi thành viên trong nhóm sẽ chọn 1 thuật toán sau đó sẽ thực hiện các nhiệm vụ:</a:t>
            </a:r>
          </a:p>
          <a:p>
            <a:pPr marL="285750" indent="-285750">
              <a:buFont typeface="Calibri"/>
              <a:buChar char="-"/>
            </a:pPr>
            <a:r>
              <a:rPr lang="vi-VN" sz="1500" b="1"/>
              <a:t>Tìm hiểu kĩ thuật </a:t>
            </a:r>
            <a:r>
              <a:rPr lang="vi-VN" sz="1500" b="1" err="1"/>
              <a:t>Encode</a:t>
            </a:r>
            <a:r>
              <a:rPr lang="vi-VN" sz="1500" b="1"/>
              <a:t> và </a:t>
            </a:r>
            <a:r>
              <a:rPr lang="vi-VN" sz="1500" b="1" err="1"/>
              <a:t>Decode</a:t>
            </a:r>
            <a:r>
              <a:rPr lang="vi-VN" sz="1500" b="1"/>
              <a:t> </a:t>
            </a:r>
          </a:p>
          <a:p>
            <a:pPr marL="285750" indent="-285750">
              <a:buFont typeface="Calibri"/>
              <a:buChar char="-"/>
            </a:pPr>
            <a:r>
              <a:rPr lang="vi-VN" sz="1500" b="1" err="1"/>
              <a:t>Code</a:t>
            </a:r>
            <a:r>
              <a:rPr lang="vi-VN" sz="1500" b="1"/>
              <a:t> thuật toán nén, giải nén và đưa ra các đánh giá.</a:t>
            </a:r>
          </a:p>
          <a:p>
            <a:pPr marL="285750" indent="-285750">
              <a:buFont typeface="Calibri"/>
              <a:buChar char="-"/>
            </a:pPr>
            <a:r>
              <a:rPr lang="vi-VN" sz="1500" b="1"/>
              <a:t>Làm </a:t>
            </a:r>
            <a:r>
              <a:rPr lang="vi-VN" sz="1500" b="1" err="1"/>
              <a:t>slide</a:t>
            </a:r>
            <a:r>
              <a:rPr lang="vi-VN" sz="1500" b="1"/>
              <a:t> về thuật toán</a:t>
            </a:r>
          </a:p>
        </p:txBody>
      </p:sp>
    </p:spTree>
    <p:extLst>
      <p:ext uri="{BB962C8B-B14F-4D97-AF65-F5344CB8AC3E}">
        <p14:creationId xmlns:p14="http://schemas.microsoft.com/office/powerpoint/2010/main" val="245134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Giới thiệu về nén dữ liệu</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83169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2" name="Picture 2" descr="Give — Salt Church">
            <a:extLst>
              <a:ext uri="{FF2B5EF4-FFF2-40B4-BE49-F238E27FC236}">
                <a16:creationId xmlns:a16="http://schemas.microsoft.com/office/drawing/2014/main" id="{5CB8A029-3E7F-BA8E-D53F-FC2242BBB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252538"/>
            <a:ext cx="766762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EFBCF58-D5ED-6C60-E5F1-215A74AEF7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57196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Giới thiệu về nén dữ liệu</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74526" y="916755"/>
            <a:ext cx="8047231" cy="3943262"/>
          </a:xfrm>
          <a:prstGeom prst="rect">
            <a:avLst/>
          </a:prstGeom>
          <a:noFill/>
          <a:ln>
            <a:noFill/>
          </a:ln>
        </p:spPr>
        <p:txBody>
          <a:bodyPr spcFirstLastPara="1" wrap="square" lIns="91425" tIns="91425" rIns="91425" bIns="91425" anchor="t" anchorCtr="0">
            <a:noAutofit/>
          </a:bodyPr>
          <a:lstStyle/>
          <a:p>
            <a:pPr marL="285750" indent="-285750">
              <a:buFontTx/>
              <a:buChar char="-"/>
            </a:pPr>
            <a:r>
              <a:rPr lang="en-US" sz="1500" b="1" err="1">
                <a:latin typeface="Fira Sans"/>
                <a:ea typeface="Fira Sans"/>
                <a:cs typeface="Fira Sans"/>
                <a:sym typeface="Fira Sans"/>
              </a:rPr>
              <a:t>Mục</a:t>
            </a:r>
            <a:r>
              <a:rPr lang="en-US" sz="1500" b="1">
                <a:latin typeface="Fira Sans"/>
                <a:ea typeface="Fira Sans"/>
                <a:cs typeface="Fira Sans"/>
                <a:sym typeface="Fira Sans"/>
              </a:rPr>
              <a:t> </a:t>
            </a:r>
            <a:r>
              <a:rPr lang="en-US" sz="1500" b="1" err="1">
                <a:latin typeface="Fira Sans"/>
                <a:ea typeface="Fira Sans"/>
                <a:cs typeface="Fira Sans"/>
                <a:sym typeface="Fira Sans"/>
              </a:rPr>
              <a:t>đích</a:t>
            </a:r>
            <a:r>
              <a:rPr lang="en-US" sz="1500" b="1">
                <a:latin typeface="Fira Sans"/>
                <a:ea typeface="Fira Sans"/>
                <a:cs typeface="Fira Sans"/>
                <a:sym typeface="Fira Sans"/>
              </a:rPr>
              <a:t> </a:t>
            </a:r>
          </a:p>
          <a:p>
            <a:pPr lvl="1"/>
            <a:r>
              <a:rPr lang="en-US" sz="1500">
                <a:latin typeface="Fira Sans"/>
                <a:ea typeface="Fira Sans"/>
                <a:cs typeface="Fira Sans"/>
                <a:sym typeface="Fira Sans"/>
              </a:rPr>
              <a:t>        + </a:t>
            </a:r>
            <a:r>
              <a:rPr lang="en-US" sz="1500" err="1">
                <a:latin typeface="Fira Sans"/>
                <a:ea typeface="Fira Sans"/>
                <a:cs typeface="Fira Sans"/>
                <a:sym typeface="Fira Sans"/>
              </a:rPr>
              <a:t>Giảm</a:t>
            </a:r>
            <a:r>
              <a:rPr lang="en-US" sz="1500">
                <a:latin typeface="Fira Sans"/>
                <a:ea typeface="Fira Sans"/>
                <a:cs typeface="Fira Sans"/>
                <a:sym typeface="Fira Sans"/>
              </a:rPr>
              <a:t> </a:t>
            </a:r>
            <a:r>
              <a:rPr lang="en-US" sz="1500" err="1">
                <a:latin typeface="Fira Sans"/>
                <a:ea typeface="Fira Sans"/>
                <a:cs typeface="Fira Sans"/>
                <a:sym typeface="Fira Sans"/>
              </a:rPr>
              <a:t>kích</a:t>
            </a:r>
            <a:r>
              <a:rPr lang="en-US" sz="1500">
                <a:latin typeface="Fira Sans"/>
                <a:ea typeface="Fira Sans"/>
                <a:cs typeface="Fira Sans"/>
                <a:sym typeface="Fira Sans"/>
              </a:rPr>
              <a:t> </a:t>
            </a:r>
            <a:r>
              <a:rPr lang="en-US" sz="1500" err="1">
                <a:latin typeface="Fira Sans"/>
                <a:ea typeface="Fira Sans"/>
                <a:cs typeface="Fira Sans"/>
                <a:sym typeface="Fira Sans"/>
              </a:rPr>
              <a:t>thước</a:t>
            </a:r>
            <a:r>
              <a:rPr lang="en-US" sz="1500">
                <a:latin typeface="Fira Sans"/>
                <a:ea typeface="Fira Sans"/>
                <a:cs typeface="Fira Sans"/>
                <a:sym typeface="Fira Sans"/>
              </a:rPr>
              <a:t> </a:t>
            </a:r>
            <a:r>
              <a:rPr lang="en-US" sz="1500" err="1">
                <a:latin typeface="Fira Sans"/>
                <a:ea typeface="Fira Sans"/>
                <a:cs typeface="Fira Sans"/>
                <a:sym typeface="Fira Sans"/>
              </a:rPr>
              <a:t>dữ</a:t>
            </a:r>
            <a:r>
              <a:rPr lang="en-US" sz="1500">
                <a:latin typeface="Fira Sans"/>
                <a:ea typeface="Fira Sans"/>
                <a:cs typeface="Fira Sans"/>
                <a:sym typeface="Fira Sans"/>
              </a:rPr>
              <a:t> </a:t>
            </a:r>
            <a:r>
              <a:rPr lang="en-US" sz="1500" err="1">
                <a:latin typeface="Fira Sans"/>
                <a:ea typeface="Fira Sans"/>
                <a:cs typeface="Fira Sans"/>
                <a:sym typeface="Fira Sans"/>
              </a:rPr>
              <a:t>liệu</a:t>
            </a:r>
            <a:r>
              <a:rPr lang="en-US" sz="1500">
                <a:latin typeface="Fira Sans"/>
                <a:ea typeface="Fira Sans"/>
                <a:cs typeface="Fira Sans"/>
                <a:sym typeface="Fira Sans"/>
              </a:rPr>
              <a:t>: Khi </a:t>
            </a:r>
            <a:r>
              <a:rPr lang="en-US" sz="1500" err="1">
                <a:latin typeface="Fira Sans"/>
                <a:ea typeface="Fira Sans"/>
                <a:cs typeface="Fira Sans"/>
                <a:sym typeface="Fira Sans"/>
              </a:rPr>
              <a:t>lưu</a:t>
            </a:r>
            <a:r>
              <a:rPr lang="en-US" sz="1500">
                <a:latin typeface="Fira Sans"/>
                <a:ea typeface="Fira Sans"/>
                <a:cs typeface="Fira Sans"/>
                <a:sym typeface="Fira Sans"/>
              </a:rPr>
              <a:t> </a:t>
            </a:r>
            <a:r>
              <a:rPr lang="en-US" sz="1500" err="1">
                <a:latin typeface="Fira Sans"/>
                <a:ea typeface="Fira Sans"/>
                <a:cs typeface="Fira Sans"/>
                <a:sym typeface="Fira Sans"/>
              </a:rPr>
              <a:t>trữ</a:t>
            </a:r>
            <a:r>
              <a:rPr lang="en-US" sz="1500">
                <a:latin typeface="Fira Sans"/>
                <a:ea typeface="Fira Sans"/>
                <a:cs typeface="Fira Sans"/>
                <a:sym typeface="Fira Sans"/>
              </a:rPr>
              <a:t> </a:t>
            </a:r>
            <a:r>
              <a:rPr lang="en-US" sz="1500" err="1">
                <a:latin typeface="Fira Sans"/>
                <a:ea typeface="Fira Sans"/>
                <a:cs typeface="Fira Sans"/>
                <a:sym typeface="Fira Sans"/>
              </a:rPr>
              <a:t>hoặc</a:t>
            </a:r>
            <a:r>
              <a:rPr lang="en-US" sz="1500">
                <a:latin typeface="Fira Sans"/>
                <a:ea typeface="Fira Sans"/>
                <a:cs typeface="Fira Sans"/>
                <a:sym typeface="Fira Sans"/>
              </a:rPr>
              <a:t> </a:t>
            </a:r>
            <a:r>
              <a:rPr lang="en-US" sz="1500" err="1">
                <a:latin typeface="Fira Sans"/>
                <a:ea typeface="Fira Sans"/>
                <a:cs typeface="Fira Sans"/>
                <a:sym typeface="Fira Sans"/>
              </a:rPr>
              <a:t>khi</a:t>
            </a:r>
            <a:r>
              <a:rPr lang="en-US" sz="1500">
                <a:latin typeface="Fira Sans"/>
                <a:ea typeface="Fira Sans"/>
                <a:cs typeface="Fira Sans"/>
                <a:sym typeface="Fira Sans"/>
              </a:rPr>
              <a:t> </a:t>
            </a:r>
            <a:r>
              <a:rPr lang="en-US" sz="1500" err="1">
                <a:latin typeface="Fira Sans"/>
                <a:ea typeface="Fira Sans"/>
                <a:cs typeface="Fira Sans"/>
                <a:sym typeface="Fira Sans"/>
              </a:rPr>
              <a:t>truyền</a:t>
            </a:r>
            <a:r>
              <a:rPr lang="en-US" sz="1500">
                <a:latin typeface="Fira Sans"/>
                <a:ea typeface="Fira Sans"/>
                <a:cs typeface="Fira Sans"/>
                <a:sym typeface="Fira Sans"/>
              </a:rPr>
              <a:t> </a:t>
            </a:r>
            <a:r>
              <a:rPr lang="en-US" sz="1500" err="1">
                <a:latin typeface="Fira Sans"/>
                <a:ea typeface="Fira Sans"/>
                <a:cs typeface="Fira Sans"/>
                <a:sym typeface="Fira Sans"/>
              </a:rPr>
              <a:t>dữ</a:t>
            </a:r>
            <a:r>
              <a:rPr lang="en-US" sz="1500">
                <a:latin typeface="Fira Sans"/>
                <a:ea typeface="Fira Sans"/>
                <a:cs typeface="Fira Sans"/>
                <a:sym typeface="Fira Sans"/>
              </a:rPr>
              <a:t> </a:t>
            </a:r>
            <a:r>
              <a:rPr lang="en-US" sz="1500" err="1">
                <a:latin typeface="Fira Sans"/>
                <a:ea typeface="Fira Sans"/>
                <a:cs typeface="Fira Sans"/>
                <a:sym typeface="Fira Sans"/>
              </a:rPr>
              <a:t>liệu</a:t>
            </a:r>
            <a:endParaRPr lang="en-US" sz="1500" err="1">
              <a:latin typeface="Fira Sans"/>
              <a:ea typeface="Fira Sans"/>
              <a:cs typeface="Fira Sans"/>
            </a:endParaRPr>
          </a:p>
          <a:p>
            <a:pPr lvl="1"/>
            <a:r>
              <a:rPr lang="en-US" sz="1500">
                <a:latin typeface="Fira Sans"/>
                <a:ea typeface="Fira Sans"/>
                <a:cs typeface="Fira Sans"/>
                <a:sym typeface="Fira Sans"/>
              </a:rPr>
              <a:t>        + Tăng </a:t>
            </a:r>
            <a:r>
              <a:rPr lang="en-US" sz="1500" err="1">
                <a:latin typeface="Fira Sans"/>
                <a:ea typeface="Fira Sans"/>
                <a:cs typeface="Fira Sans"/>
                <a:sym typeface="Fira Sans"/>
              </a:rPr>
              <a:t>tính</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mật</a:t>
            </a:r>
            <a:endParaRPr lang="en-US" sz="1500" err="1">
              <a:latin typeface="Fira Sans"/>
              <a:ea typeface="Fira Sans"/>
              <a:cs typeface="Fira Sans"/>
            </a:endParaRPr>
          </a:p>
          <a:p>
            <a:pPr lvl="1"/>
            <a:endParaRPr lang="en-US" sz="1500">
              <a:latin typeface="Fira Sans"/>
              <a:ea typeface="Fira Sans"/>
              <a:cs typeface="Fira Sans"/>
              <a:sym typeface="Fira Sans"/>
            </a:endParaRPr>
          </a:p>
          <a:p>
            <a:pPr marL="285750" lvl="1" indent="-285750">
              <a:buFontTx/>
              <a:buChar char="-"/>
            </a:pPr>
            <a:r>
              <a:rPr lang="en-US" sz="1500" b="1" err="1">
                <a:latin typeface="Fira Sans"/>
                <a:ea typeface="Fira Sans"/>
                <a:cs typeface="Fira Sans"/>
                <a:sym typeface="Fira Sans"/>
              </a:rPr>
              <a:t>Có</a:t>
            </a:r>
            <a:r>
              <a:rPr lang="en-US" sz="1500" b="1">
                <a:latin typeface="Fira Sans"/>
                <a:ea typeface="Fira Sans"/>
                <a:cs typeface="Fira Sans"/>
                <a:sym typeface="Fira Sans"/>
              </a:rPr>
              <a:t> 2 </a:t>
            </a:r>
            <a:r>
              <a:rPr lang="en-US" sz="1500" b="1" err="1">
                <a:latin typeface="Fira Sans"/>
                <a:ea typeface="Fira Sans"/>
                <a:cs typeface="Fira Sans"/>
                <a:sym typeface="Fira Sans"/>
              </a:rPr>
              <a:t>hình</a:t>
            </a:r>
            <a:r>
              <a:rPr lang="en-US" sz="1500" b="1">
                <a:latin typeface="Fira Sans"/>
                <a:ea typeface="Fira Sans"/>
                <a:cs typeface="Fira Sans"/>
                <a:sym typeface="Fira Sans"/>
              </a:rPr>
              <a:t> </a:t>
            </a:r>
            <a:r>
              <a:rPr lang="en-US" sz="1500" b="1" err="1">
                <a:latin typeface="Fira Sans"/>
                <a:ea typeface="Fira Sans"/>
                <a:cs typeface="Fira Sans"/>
                <a:sym typeface="Fira Sans"/>
              </a:rPr>
              <a:t>thức</a:t>
            </a:r>
            <a:r>
              <a:rPr lang="en-US" sz="1500" b="1">
                <a:latin typeface="Fira Sans"/>
                <a:ea typeface="Fira Sans"/>
                <a:cs typeface="Fira Sans"/>
                <a:sym typeface="Fira Sans"/>
              </a:rPr>
              <a:t> </a:t>
            </a:r>
            <a:r>
              <a:rPr lang="en-US" sz="1500" b="1" err="1">
                <a:latin typeface="Fira Sans"/>
                <a:ea typeface="Fira Sans"/>
                <a:cs typeface="Fira Sans"/>
                <a:sym typeface="Fira Sans"/>
              </a:rPr>
              <a:t>nén</a:t>
            </a:r>
            <a:endParaRPr lang="en-US" sz="1500" b="1" err="1">
              <a:latin typeface="Fira Sans"/>
              <a:ea typeface="Fira Sans"/>
              <a:cs typeface="Fira Sans"/>
            </a:endParaRPr>
          </a:p>
          <a:p>
            <a:pPr lvl="1"/>
            <a:r>
              <a:rPr lang="en-US" sz="1500">
                <a:latin typeface="Fira Sans"/>
                <a:ea typeface="Fira Sans"/>
                <a:cs typeface="Fira Sans"/>
                <a:sym typeface="Fira Sans"/>
              </a:rPr>
              <a:t>        + </a:t>
            </a:r>
            <a:r>
              <a:rPr lang="en-US" sz="1500" err="1">
                <a:latin typeface="Fira Sans"/>
                <a:ea typeface="Fira Sans"/>
                <a:cs typeface="Fira Sans"/>
                <a:sym typeface="Fira Sans"/>
              </a:rPr>
              <a:t>Nén</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toàn</a:t>
            </a:r>
            <a:r>
              <a:rPr lang="en-US" sz="1500">
                <a:latin typeface="Fira Sans"/>
                <a:ea typeface="Fira Sans"/>
                <a:cs typeface="Fira Sans"/>
                <a:sym typeface="Fira Sans"/>
              </a:rPr>
              <a:t> </a:t>
            </a:r>
            <a:r>
              <a:rPr lang="en-US" sz="1500" err="1">
                <a:latin typeface="Fira Sans"/>
                <a:ea typeface="Fira Sans"/>
                <a:cs typeface="Fira Sans"/>
                <a:sym typeface="Fira Sans"/>
              </a:rPr>
              <a:t>thông</a:t>
            </a:r>
            <a:r>
              <a:rPr lang="en-US" sz="1500">
                <a:latin typeface="Fira Sans"/>
                <a:ea typeface="Fira Sans"/>
                <a:cs typeface="Fira Sans"/>
                <a:sym typeface="Fira Sans"/>
              </a:rPr>
              <a:t> tin (Lossless Compression)</a:t>
            </a:r>
            <a:endParaRPr lang="en-US" sz="1500">
              <a:latin typeface="Fira Sans"/>
              <a:ea typeface="Fira Sans"/>
              <a:cs typeface="Fira Sans"/>
            </a:endParaRPr>
          </a:p>
          <a:p>
            <a:pPr lvl="1"/>
            <a:r>
              <a:rPr lang="en-US" sz="1500">
                <a:latin typeface="Fira Sans"/>
                <a:ea typeface="Fira Sans"/>
                <a:cs typeface="Fira Sans"/>
                <a:sym typeface="Fira Sans"/>
              </a:rPr>
              <a:t>        + </a:t>
            </a:r>
            <a:r>
              <a:rPr lang="en-US" sz="1500" err="1">
                <a:latin typeface="Fira Sans"/>
                <a:ea typeface="Fira Sans"/>
                <a:cs typeface="Fira Sans"/>
                <a:sym typeface="Fira Sans"/>
              </a:rPr>
              <a:t>Nén</a:t>
            </a:r>
            <a:r>
              <a:rPr lang="en-US" sz="1500">
                <a:latin typeface="Fira Sans"/>
                <a:ea typeface="Fira Sans"/>
                <a:cs typeface="Fira Sans"/>
                <a:sym typeface="Fira Sans"/>
              </a:rPr>
              <a:t> </a:t>
            </a:r>
            <a:r>
              <a:rPr lang="en-US" sz="1500" err="1">
                <a:latin typeface="Fira Sans"/>
                <a:ea typeface="Fira Sans"/>
                <a:cs typeface="Fira Sans"/>
                <a:sym typeface="Fira Sans"/>
              </a:rPr>
              <a:t>không</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toàn</a:t>
            </a:r>
            <a:r>
              <a:rPr lang="en-US" sz="1500">
                <a:latin typeface="Fira Sans"/>
                <a:ea typeface="Fira Sans"/>
                <a:cs typeface="Fira Sans"/>
                <a:sym typeface="Fira Sans"/>
              </a:rPr>
              <a:t> </a:t>
            </a:r>
            <a:r>
              <a:rPr lang="en-US" sz="1500" err="1">
                <a:latin typeface="Fira Sans"/>
                <a:ea typeface="Fira Sans"/>
                <a:cs typeface="Fira Sans"/>
                <a:sym typeface="Fira Sans"/>
              </a:rPr>
              <a:t>thông</a:t>
            </a:r>
            <a:r>
              <a:rPr lang="en-US" sz="1500">
                <a:latin typeface="Fira Sans"/>
                <a:ea typeface="Fira Sans"/>
                <a:cs typeface="Fira Sans"/>
                <a:sym typeface="Fira Sans"/>
              </a:rPr>
              <a:t> tin (Lossy Compression)</a:t>
            </a:r>
            <a:endParaRPr lang="en-US" sz="1500">
              <a:latin typeface="Fira Sans"/>
              <a:ea typeface="Fira Sans"/>
              <a:cs typeface="Fira Sans"/>
            </a:endParaRPr>
          </a:p>
          <a:p>
            <a:pPr lvl="1"/>
            <a:endParaRPr lang="en-US" sz="1500">
              <a:latin typeface="Fira Sans"/>
              <a:ea typeface="Fira Sans"/>
              <a:cs typeface="Fira Sans"/>
              <a:sym typeface="Fira Sans"/>
            </a:endParaRPr>
          </a:p>
          <a:p>
            <a:pPr marL="285750" lvl="2" indent="-285750">
              <a:buFontTx/>
              <a:buChar char="-"/>
            </a:pPr>
            <a:r>
              <a:rPr lang="en-US" sz="1500" b="1" err="1">
                <a:latin typeface="Fira Sans"/>
                <a:ea typeface="Fira Sans"/>
                <a:cs typeface="Fira Sans"/>
                <a:sym typeface="Fira Sans"/>
              </a:rPr>
              <a:t>Cách</a:t>
            </a:r>
            <a:r>
              <a:rPr lang="en-US" sz="1500" b="1">
                <a:latin typeface="Fira Sans"/>
                <a:ea typeface="Fira Sans"/>
                <a:cs typeface="Fira Sans"/>
                <a:sym typeface="Fira Sans"/>
              </a:rPr>
              <a:t> </a:t>
            </a:r>
            <a:r>
              <a:rPr lang="en-US" sz="1500" b="1" err="1">
                <a:latin typeface="Fira Sans"/>
                <a:ea typeface="Fira Sans"/>
                <a:cs typeface="Fira Sans"/>
                <a:sym typeface="Fira Sans"/>
              </a:rPr>
              <a:t>đánh</a:t>
            </a:r>
            <a:r>
              <a:rPr lang="en-US" sz="1500" b="1">
                <a:latin typeface="Fira Sans"/>
                <a:ea typeface="Fira Sans"/>
                <a:cs typeface="Fira Sans"/>
                <a:sym typeface="Fira Sans"/>
              </a:rPr>
              <a:t> </a:t>
            </a:r>
            <a:r>
              <a:rPr lang="en-US" sz="1500" b="1" err="1">
                <a:latin typeface="Fira Sans"/>
                <a:ea typeface="Fira Sans"/>
                <a:cs typeface="Fira Sans"/>
                <a:sym typeface="Fira Sans"/>
              </a:rPr>
              <a:t>giá</a:t>
            </a:r>
            <a:r>
              <a:rPr lang="en-US" sz="1500" b="1">
                <a:latin typeface="Fira Sans"/>
                <a:ea typeface="Fira Sans"/>
                <a:cs typeface="Fira Sans"/>
                <a:sym typeface="Fira Sans"/>
              </a:rPr>
              <a:t> </a:t>
            </a:r>
            <a:r>
              <a:rPr lang="en-US" sz="1500" b="1" err="1">
                <a:latin typeface="Fira Sans"/>
                <a:ea typeface="Fira Sans"/>
                <a:cs typeface="Fira Sans"/>
                <a:sym typeface="Fira Sans"/>
              </a:rPr>
              <a:t>thuật</a:t>
            </a:r>
            <a:r>
              <a:rPr lang="en-US" sz="1500" b="1">
                <a:latin typeface="Fira Sans"/>
                <a:ea typeface="Fira Sans"/>
                <a:cs typeface="Fira Sans"/>
                <a:sym typeface="Fira Sans"/>
              </a:rPr>
              <a:t> </a:t>
            </a:r>
            <a:r>
              <a:rPr lang="en-US" sz="1500" b="1" err="1">
                <a:latin typeface="Fira Sans"/>
                <a:ea typeface="Fira Sans"/>
                <a:cs typeface="Fira Sans"/>
                <a:sym typeface="Fira Sans"/>
              </a:rPr>
              <a:t>toán</a:t>
            </a:r>
            <a:endParaRPr lang="en-US" sz="1500" b="1" err="1">
              <a:latin typeface="Fira Sans"/>
              <a:ea typeface="Fira Sans"/>
              <a:cs typeface="Fira Sans"/>
            </a:endParaRPr>
          </a:p>
          <a:p>
            <a:pPr lvl="2"/>
            <a:r>
              <a:rPr lang="en-US" sz="1500" b="1">
                <a:latin typeface="Fira Sans"/>
                <a:ea typeface="Fira Sans"/>
                <a:cs typeface="Fira Sans"/>
                <a:sym typeface="Fira Sans"/>
              </a:rPr>
              <a:t> </a:t>
            </a:r>
            <a:r>
              <a:rPr lang="en-US" sz="1500">
                <a:latin typeface="Fira Sans"/>
                <a:ea typeface="Fira Sans"/>
                <a:cs typeface="Fira Sans"/>
                <a:sym typeface="Fira Sans"/>
              </a:rPr>
              <a:t>        + </a:t>
            </a:r>
            <a:r>
              <a:rPr lang="en-US" sz="1500" err="1">
                <a:latin typeface="Fira Sans"/>
                <a:ea typeface="Fira Sans"/>
                <a:cs typeface="Fira Sans"/>
                <a:sym typeface="Fira Sans"/>
              </a:rPr>
              <a:t>Tỉ</a:t>
            </a:r>
            <a:r>
              <a:rPr lang="en-US" sz="1500">
                <a:latin typeface="Fira Sans"/>
                <a:ea typeface="Fira Sans"/>
                <a:cs typeface="Fira Sans"/>
                <a:sym typeface="Fira Sans"/>
              </a:rPr>
              <a:t> </a:t>
            </a:r>
            <a:r>
              <a:rPr lang="en-US" sz="1500" err="1">
                <a:latin typeface="Fira Sans"/>
                <a:ea typeface="Fira Sans"/>
                <a:cs typeface="Fira Sans"/>
                <a:sym typeface="Fira Sans"/>
              </a:rPr>
              <a:t>lệ</a:t>
            </a:r>
            <a:r>
              <a:rPr lang="en-US" sz="1500">
                <a:latin typeface="Fira Sans"/>
                <a:ea typeface="Fira Sans"/>
                <a:cs typeface="Fira Sans"/>
                <a:sym typeface="Fira Sans"/>
              </a:rPr>
              <a:t> </a:t>
            </a:r>
            <a:r>
              <a:rPr lang="en-US" sz="1500" err="1">
                <a:latin typeface="Fira Sans"/>
                <a:ea typeface="Fira Sans"/>
                <a:cs typeface="Fira Sans"/>
                <a:sym typeface="Fira Sans"/>
              </a:rPr>
              <a:t>nén</a:t>
            </a:r>
            <a:endParaRPr lang="en-US" sz="1500" err="1">
              <a:latin typeface="Fira Sans"/>
              <a:ea typeface="Fira Sans"/>
              <a:cs typeface="Fira Sans"/>
            </a:endParaRPr>
          </a:p>
          <a:p>
            <a:pPr lvl="2"/>
            <a:r>
              <a:rPr lang="en-US" sz="1500">
                <a:latin typeface="Fira Sans"/>
                <a:ea typeface="Fira Sans"/>
                <a:cs typeface="Fira Sans"/>
                <a:sym typeface="Fira Sans"/>
              </a:rPr>
              <a:t>         + </a:t>
            </a:r>
            <a:r>
              <a:rPr lang="en-US" sz="1500" err="1">
                <a:latin typeface="Fira Sans"/>
                <a:ea typeface="Fira Sans"/>
                <a:cs typeface="Fira Sans"/>
                <a:sym typeface="Fira Sans"/>
              </a:rPr>
              <a:t>Chất</a:t>
            </a:r>
            <a:r>
              <a:rPr lang="en-US" sz="1500">
                <a:latin typeface="Fira Sans"/>
                <a:ea typeface="Fira Sans"/>
                <a:cs typeface="Fira Sans"/>
                <a:sym typeface="Fira Sans"/>
              </a:rPr>
              <a:t> </a:t>
            </a:r>
            <a:r>
              <a:rPr lang="en-US" sz="1500" err="1">
                <a:latin typeface="Fira Sans"/>
                <a:ea typeface="Fira Sans"/>
                <a:cs typeface="Fira Sans"/>
                <a:sym typeface="Fira Sans"/>
              </a:rPr>
              <a:t>lượng</a:t>
            </a:r>
            <a:r>
              <a:rPr lang="en-US" sz="1500">
                <a:latin typeface="Fira Sans"/>
                <a:ea typeface="Fira Sans"/>
                <a:cs typeface="Fira Sans"/>
                <a:sym typeface="Fira Sans"/>
              </a:rPr>
              <a:t> </a:t>
            </a:r>
            <a:r>
              <a:rPr lang="en-US" sz="1500" err="1">
                <a:latin typeface="Fira Sans"/>
                <a:ea typeface="Fira Sans"/>
                <a:cs typeface="Fira Sans"/>
                <a:sym typeface="Fira Sans"/>
              </a:rPr>
              <a:t>nén</a:t>
            </a:r>
            <a:endParaRPr lang="en-US" sz="1500" err="1">
              <a:latin typeface="Fira Sans"/>
              <a:ea typeface="Fira Sans"/>
              <a:cs typeface="Fira Sans"/>
            </a:endParaRPr>
          </a:p>
          <a:p>
            <a:pPr lvl="2"/>
            <a:r>
              <a:rPr lang="en-US" sz="1500">
                <a:latin typeface="Fira Sans"/>
                <a:ea typeface="Fira Sans"/>
                <a:cs typeface="Fira Sans"/>
                <a:sym typeface="Fira Sans"/>
              </a:rPr>
              <a:t>         + </a:t>
            </a:r>
            <a:r>
              <a:rPr lang="en-US" sz="1500" err="1">
                <a:latin typeface="Fira Sans"/>
                <a:ea typeface="Fira Sans"/>
                <a:cs typeface="Fira Sans"/>
                <a:sym typeface="Fira Sans"/>
              </a:rPr>
              <a:t>Tốc</a:t>
            </a:r>
            <a:r>
              <a:rPr lang="en-US" sz="1500">
                <a:latin typeface="Fira Sans"/>
                <a:ea typeface="Fira Sans"/>
                <a:cs typeface="Fira Sans"/>
                <a:sym typeface="Fira Sans"/>
              </a:rPr>
              <a:t> </a:t>
            </a:r>
            <a:r>
              <a:rPr lang="en-US" sz="1500" err="1">
                <a:latin typeface="Fira Sans"/>
                <a:ea typeface="Fira Sans"/>
                <a:cs typeface="Fira Sans"/>
                <a:sym typeface="Fira Sans"/>
              </a:rPr>
              <a:t>độ</a:t>
            </a:r>
            <a:r>
              <a:rPr lang="en-US" sz="1500">
                <a:latin typeface="Fira Sans"/>
                <a:ea typeface="Fira Sans"/>
                <a:cs typeface="Fira Sans"/>
                <a:sym typeface="Fira Sans"/>
              </a:rPr>
              <a:t> </a:t>
            </a:r>
            <a:r>
              <a:rPr lang="en-US" sz="1500" err="1">
                <a:latin typeface="Fira Sans"/>
                <a:ea typeface="Fira Sans"/>
                <a:cs typeface="Fira Sans"/>
                <a:sym typeface="Fira Sans"/>
              </a:rPr>
              <a:t>của</a:t>
            </a:r>
            <a:r>
              <a:rPr lang="en-US" sz="1500">
                <a:latin typeface="Fira Sans"/>
                <a:ea typeface="Fira Sans"/>
                <a:cs typeface="Fira Sans"/>
                <a:sym typeface="Fira Sans"/>
              </a:rPr>
              <a:t> </a:t>
            </a:r>
            <a:r>
              <a:rPr lang="en-US" sz="1500" err="1">
                <a:latin typeface="Fira Sans"/>
                <a:ea typeface="Fira Sans"/>
                <a:cs typeface="Fira Sans"/>
                <a:sym typeface="Fira Sans"/>
              </a:rPr>
              <a:t>các</a:t>
            </a:r>
            <a:r>
              <a:rPr lang="en-US" sz="1500">
                <a:latin typeface="Fira Sans"/>
                <a:ea typeface="Fira Sans"/>
                <a:cs typeface="Fira Sans"/>
                <a:sym typeface="Fira Sans"/>
              </a:rPr>
              <a:t> </a:t>
            </a:r>
            <a:r>
              <a:rPr lang="en-US" sz="1500" err="1">
                <a:latin typeface="Fira Sans"/>
                <a:ea typeface="Fira Sans"/>
                <a:cs typeface="Fira Sans"/>
                <a:sym typeface="Fira Sans"/>
              </a:rPr>
              <a:t>thuật</a:t>
            </a:r>
            <a:r>
              <a:rPr lang="en-US" sz="1500">
                <a:latin typeface="Fira Sans"/>
                <a:ea typeface="Fira Sans"/>
                <a:cs typeface="Fira Sans"/>
                <a:sym typeface="Fira Sans"/>
              </a:rPr>
              <a:t> </a:t>
            </a:r>
            <a:r>
              <a:rPr lang="en-US" sz="1500" err="1">
                <a:latin typeface="Fira Sans"/>
                <a:ea typeface="Fira Sans"/>
                <a:cs typeface="Fira Sans"/>
                <a:sym typeface="Fira Sans"/>
              </a:rPr>
              <a:t>toán</a:t>
            </a:r>
          </a:p>
          <a:p>
            <a:pPr lvl="2"/>
            <a:endParaRPr lang="en-US" sz="1500">
              <a:latin typeface="Fira Sans"/>
              <a:ea typeface="Fira Sans"/>
            </a:endParaRPr>
          </a:p>
          <a:p>
            <a:pPr marL="285750" lvl="2" indent="-285750">
              <a:buFont typeface="Calibri"/>
              <a:buChar char="-"/>
            </a:pPr>
            <a:r>
              <a:rPr lang="en-US" sz="1500" err="1">
                <a:latin typeface="Fira Sans"/>
                <a:ea typeface="Fira Sans"/>
              </a:rPr>
              <a:t>Ứng</a:t>
            </a:r>
            <a:r>
              <a:rPr lang="en-US" sz="1500">
                <a:latin typeface="Fira Sans"/>
                <a:ea typeface="Fira Sans"/>
              </a:rPr>
              <a:t> </a:t>
            </a:r>
            <a:r>
              <a:rPr lang="en-US" sz="1500" err="1">
                <a:latin typeface="Fira Sans"/>
                <a:ea typeface="Fira Sans"/>
              </a:rPr>
              <a:t>dụng</a:t>
            </a:r>
            <a:r>
              <a:rPr lang="en-US" sz="1500">
                <a:latin typeface="Fira Sans"/>
                <a:ea typeface="Fira Sans"/>
              </a:rPr>
              <a:t> </a:t>
            </a:r>
            <a:r>
              <a:rPr lang="en-US" sz="1500" err="1">
                <a:latin typeface="Fira Sans"/>
                <a:ea typeface="Fira Sans"/>
              </a:rPr>
              <a:t>rộng</a:t>
            </a:r>
            <a:r>
              <a:rPr lang="en-US" sz="1500">
                <a:latin typeface="Fira Sans"/>
                <a:ea typeface="Fira Sans"/>
              </a:rPr>
              <a:t> </a:t>
            </a:r>
            <a:r>
              <a:rPr lang="en-US" sz="1500" err="1">
                <a:latin typeface="Fira Sans"/>
                <a:ea typeface="Fira Sans"/>
              </a:rPr>
              <a:t>rãi</a:t>
            </a:r>
            <a:r>
              <a:rPr lang="en-US" sz="1500">
                <a:latin typeface="Fira Sans"/>
                <a:ea typeface="Fira Sans"/>
              </a:rPr>
              <a:t> </a:t>
            </a:r>
            <a:r>
              <a:rPr lang="en-US" sz="1500" err="1">
                <a:latin typeface="Fira Sans"/>
                <a:ea typeface="Fira Sans"/>
              </a:rPr>
              <a:t>trong</a:t>
            </a:r>
            <a:r>
              <a:rPr lang="en-US" sz="1500">
                <a:latin typeface="Fira Sans"/>
                <a:ea typeface="Fira Sans"/>
              </a:rPr>
              <a:t> </a:t>
            </a:r>
            <a:r>
              <a:rPr lang="en-US" sz="1500" err="1">
                <a:latin typeface="Fira Sans"/>
                <a:ea typeface="Fira Sans"/>
              </a:rPr>
              <a:t>nhiều</a:t>
            </a:r>
            <a:r>
              <a:rPr lang="en-US" sz="1500">
                <a:latin typeface="Fira Sans"/>
                <a:ea typeface="Fira Sans"/>
              </a:rPr>
              <a:t> </a:t>
            </a:r>
            <a:r>
              <a:rPr lang="en-US" sz="1500" err="1">
                <a:latin typeface="Fira Sans"/>
                <a:ea typeface="Fira Sans"/>
              </a:rPr>
              <a:t>lĩnh</a:t>
            </a:r>
            <a:r>
              <a:rPr lang="en-US" sz="1500">
                <a:latin typeface="Fira Sans"/>
                <a:ea typeface="Fira Sans"/>
              </a:rPr>
              <a:t> </a:t>
            </a:r>
            <a:r>
              <a:rPr lang="en-US" sz="1500" err="1">
                <a:latin typeface="Fira Sans"/>
                <a:ea typeface="Fira Sans"/>
              </a:rPr>
              <a:t>vực</a:t>
            </a:r>
            <a:r>
              <a:rPr lang="en-US" sz="1500">
                <a:latin typeface="Fira Sans"/>
                <a:ea typeface="Fira Sans"/>
              </a:rPr>
              <a:t>, </a:t>
            </a:r>
            <a:r>
              <a:rPr lang="en-US" sz="1500" err="1">
                <a:latin typeface="Fira Sans"/>
                <a:ea typeface="Fira Sans"/>
              </a:rPr>
              <a:t>giúp</a:t>
            </a:r>
            <a:r>
              <a:rPr lang="en-US" sz="1500">
                <a:latin typeface="Fira Sans"/>
                <a:ea typeface="Fira Sans"/>
              </a:rPr>
              <a:t> </a:t>
            </a:r>
            <a:r>
              <a:rPr lang="en-US" sz="1500" err="1">
                <a:latin typeface="Fira Sans"/>
                <a:ea typeface="Fira Sans"/>
              </a:rPr>
              <a:t>tối</a:t>
            </a:r>
            <a:r>
              <a:rPr lang="en-US" sz="1500">
                <a:latin typeface="Fira Sans"/>
                <a:ea typeface="Fira Sans"/>
              </a:rPr>
              <a:t> </a:t>
            </a:r>
            <a:r>
              <a:rPr lang="en-US" sz="1500" err="1">
                <a:latin typeface="Fira Sans"/>
                <a:ea typeface="Fira Sans"/>
              </a:rPr>
              <a:t>ưu</a:t>
            </a:r>
            <a:r>
              <a:rPr lang="en-US" sz="1500">
                <a:latin typeface="Fira Sans"/>
                <a:ea typeface="Fira Sans"/>
              </a:rPr>
              <a:t> </a:t>
            </a:r>
            <a:r>
              <a:rPr lang="en-US" sz="1500" err="1">
                <a:latin typeface="Fira Sans"/>
                <a:ea typeface="Fira Sans"/>
              </a:rPr>
              <a:t>hóa</a:t>
            </a:r>
            <a:r>
              <a:rPr lang="en-US" sz="1500">
                <a:latin typeface="Fira Sans"/>
                <a:ea typeface="Fira Sans"/>
              </a:rPr>
              <a:t> </a:t>
            </a:r>
            <a:r>
              <a:rPr lang="en-US" sz="1500" err="1">
                <a:latin typeface="Fira Sans"/>
                <a:ea typeface="Fira Sans"/>
              </a:rPr>
              <a:t>việc</a:t>
            </a:r>
          </a:p>
          <a:p>
            <a:pPr lvl="2"/>
            <a:r>
              <a:rPr lang="en-US" sz="1500">
                <a:latin typeface="Fira Sans"/>
              </a:rPr>
              <a:t>Lưu </a:t>
            </a:r>
            <a:r>
              <a:rPr lang="en-US" sz="1500" err="1">
                <a:latin typeface="Fira Sans"/>
              </a:rPr>
              <a:t>trữ</a:t>
            </a:r>
            <a:r>
              <a:rPr lang="en-US" sz="1500">
                <a:latin typeface="Fira Sans"/>
              </a:rPr>
              <a:t>, </a:t>
            </a:r>
            <a:r>
              <a:rPr lang="en-US" sz="1500" err="1">
                <a:latin typeface="Fira Sans"/>
              </a:rPr>
              <a:t>truyền</a:t>
            </a:r>
            <a:r>
              <a:rPr lang="en-US" sz="1500">
                <a:latin typeface="Fira Sans"/>
              </a:rPr>
              <a:t> </a:t>
            </a:r>
            <a:r>
              <a:rPr lang="en-US" sz="1500" err="1">
                <a:latin typeface="Fira Sans"/>
              </a:rPr>
              <a:t>tải</a:t>
            </a:r>
            <a:r>
              <a:rPr lang="en-US" sz="1500">
                <a:latin typeface="Fira Sans"/>
              </a:rPr>
              <a:t> </a:t>
            </a:r>
            <a:r>
              <a:rPr lang="en-US" sz="1500" err="1">
                <a:latin typeface="Fira Sans"/>
              </a:rPr>
              <a:t>và</a:t>
            </a:r>
            <a:r>
              <a:rPr lang="en-US" sz="1500">
                <a:latin typeface="Fira Sans"/>
              </a:rPr>
              <a:t> </a:t>
            </a:r>
            <a:r>
              <a:rPr lang="en-US" sz="1500" err="1">
                <a:latin typeface="Fira Sans"/>
              </a:rPr>
              <a:t>xử</a:t>
            </a:r>
            <a:r>
              <a:rPr lang="en-US" sz="1500">
                <a:latin typeface="Fira Sans"/>
              </a:rPr>
              <a:t> </a:t>
            </a:r>
            <a:r>
              <a:rPr lang="en-US" sz="1500" err="1">
                <a:latin typeface="Fira Sans"/>
              </a:rPr>
              <a:t>lý</a:t>
            </a:r>
            <a:r>
              <a:rPr lang="en-US" sz="1500">
                <a:latin typeface="Fira Sans"/>
              </a:rPr>
              <a:t> </a:t>
            </a:r>
            <a:r>
              <a:rPr lang="en-US" sz="1500" err="1">
                <a:latin typeface="Fira Sans"/>
              </a:rPr>
              <a:t>dữ</a:t>
            </a:r>
            <a:r>
              <a:rPr lang="en-US" sz="1500">
                <a:latin typeface="Fira Sans"/>
              </a:rPr>
              <a:t> </a:t>
            </a:r>
            <a:r>
              <a:rPr lang="en-US" sz="1500" err="1">
                <a:latin typeface="Fira Sans"/>
              </a:rPr>
              <a:t>liệu</a:t>
            </a:r>
            <a:r>
              <a:rPr lang="en-US" sz="1500">
                <a:latin typeface="Fira Sans"/>
              </a:rPr>
              <a:t> </a:t>
            </a:r>
            <a:r>
              <a:rPr lang="en-US" sz="1500" err="1">
                <a:latin typeface="Fira Sans"/>
              </a:rPr>
              <a:t>trong</a:t>
            </a:r>
            <a:r>
              <a:rPr lang="en-US" sz="1500">
                <a:latin typeface="Fira Sans"/>
              </a:rPr>
              <a:t> </a:t>
            </a:r>
            <a:r>
              <a:rPr lang="en-US" sz="1500" err="1">
                <a:latin typeface="Fira Sans"/>
              </a:rPr>
              <a:t>các</a:t>
            </a:r>
            <a:r>
              <a:rPr lang="en-US" sz="1500">
                <a:latin typeface="Fira Sans"/>
              </a:rPr>
              <a:t> </a:t>
            </a:r>
            <a:r>
              <a:rPr lang="en-US" sz="1500" err="1">
                <a:latin typeface="Fira Sans"/>
              </a:rPr>
              <a:t>hệ</a:t>
            </a:r>
            <a:r>
              <a:rPr lang="en-US" sz="1500">
                <a:latin typeface="Fira Sans"/>
              </a:rPr>
              <a:t> </a:t>
            </a:r>
            <a:r>
              <a:rPr lang="en-US" sz="1500" err="1">
                <a:latin typeface="Fira Sans"/>
              </a:rPr>
              <a:t>thống</a:t>
            </a:r>
            <a:r>
              <a:rPr lang="en-US" sz="1500">
                <a:latin typeface="Fira Sans"/>
              </a:rPr>
              <a:t> </a:t>
            </a:r>
            <a:r>
              <a:rPr lang="en-US" sz="1500" err="1">
                <a:latin typeface="Fira Sans"/>
              </a:rPr>
              <a:t>và</a:t>
            </a:r>
            <a:r>
              <a:rPr lang="en-US" sz="1500">
                <a:latin typeface="Fira Sans"/>
              </a:rPr>
              <a:t> </a:t>
            </a:r>
            <a:r>
              <a:rPr lang="en-US" sz="1500" err="1">
                <a:latin typeface="Fira Sans"/>
              </a:rPr>
              <a:t>ứng</a:t>
            </a:r>
            <a:r>
              <a:rPr lang="en-US" sz="1500">
                <a:latin typeface="Fira Sans"/>
              </a:rPr>
              <a:t> </a:t>
            </a:r>
            <a:r>
              <a:rPr lang="en-US" sz="1500" err="1">
                <a:latin typeface="Fira Sans"/>
              </a:rPr>
              <a:t>dụng</a:t>
            </a:r>
            <a:endParaRPr lang="en-US" err="1"/>
          </a:p>
          <a:p>
            <a:pPr lvl="2"/>
            <a:r>
              <a:rPr lang="en-US" sz="1500">
                <a:latin typeface="Fira Sans"/>
              </a:rPr>
              <a:t>Công </a:t>
            </a:r>
            <a:r>
              <a:rPr lang="en-US" sz="1500" err="1">
                <a:latin typeface="Fira Sans"/>
              </a:rPr>
              <a:t>nghệ</a:t>
            </a:r>
            <a:r>
              <a:rPr lang="en-US" sz="1500">
                <a:latin typeface="Fira Sans"/>
              </a:rPr>
              <a:t> </a:t>
            </a:r>
            <a:r>
              <a:rPr lang="en-US" sz="1500" err="1">
                <a:latin typeface="Fira Sans"/>
              </a:rPr>
              <a:t>thông</a:t>
            </a:r>
            <a:r>
              <a:rPr lang="en-US" sz="1500">
                <a:latin typeface="Fira Sans"/>
              </a:rPr>
              <a:t> tin. </a:t>
            </a:r>
            <a:endParaRPr lang="en-US"/>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026" name="Picture 2" descr="Data compression - Free computer icons">
            <a:extLst>
              <a:ext uri="{FF2B5EF4-FFF2-40B4-BE49-F238E27FC236}">
                <a16:creationId xmlns:a16="http://schemas.microsoft.com/office/drawing/2014/main" id="{23194F37-019F-1CB3-9C9D-8FDCBBA85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468" y="1070249"/>
            <a:ext cx="2808890" cy="280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8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Thuật toán RLE</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5242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74526" y="916755"/>
            <a:ext cx="8047231" cy="3943262"/>
          </a:xfrm>
          <a:prstGeom prst="rect">
            <a:avLst/>
          </a:prstGeom>
          <a:noFill/>
          <a:ln>
            <a:noFill/>
          </a:ln>
        </p:spPr>
        <p:txBody>
          <a:bodyPr spcFirstLastPara="1" wrap="square" lIns="91425" tIns="91425" rIns="91425" bIns="91425" anchor="t" anchorCtr="0">
            <a:noAutofit/>
          </a:bodyPr>
          <a:lstStyle/>
          <a:p>
            <a:pPr marL="285750" indent="-285750">
              <a:buFontTx/>
              <a:buChar char="-"/>
            </a:pPr>
            <a:r>
              <a:rPr lang="en-US" sz="1600" b="1">
                <a:latin typeface="Fira Sans"/>
                <a:ea typeface="Fira Sans"/>
                <a:cs typeface="Fira Sans"/>
                <a:sym typeface="Fira Sans"/>
              </a:rPr>
              <a:t>RLE</a:t>
            </a:r>
            <a:r>
              <a:rPr lang="en-US" sz="1600">
                <a:latin typeface="Fira Sans"/>
                <a:ea typeface="Fira Sans"/>
                <a:cs typeface="Fira Sans"/>
                <a:sym typeface="Fira Sans"/>
              </a:rPr>
              <a:t> là phương pháp đơn giản để nén dữ liệu, trong đó các chuỗi dữ liệu lặp lại (run) được thay thế bằng </a:t>
            </a:r>
            <a:r>
              <a:rPr lang="en-US" sz="1600" b="1">
                <a:solidFill>
                  <a:schemeClr val="accent1"/>
                </a:solidFill>
                <a:latin typeface="Fira Sans"/>
                <a:ea typeface="Fira Sans"/>
                <a:cs typeface="Fira Sans"/>
                <a:sym typeface="Fira Sans"/>
              </a:rPr>
              <a:t>một ký tự</a:t>
            </a:r>
            <a:r>
              <a:rPr lang="en-US" sz="1600" b="1">
                <a:latin typeface="Fira Sans"/>
                <a:ea typeface="Fira Sans"/>
                <a:cs typeface="Fira Sans"/>
                <a:sym typeface="Fira Sans"/>
              </a:rPr>
              <a:t> </a:t>
            </a:r>
            <a:r>
              <a:rPr lang="en-US" sz="1600">
                <a:latin typeface="Fira Sans"/>
                <a:ea typeface="Fira Sans"/>
                <a:cs typeface="Fira Sans"/>
                <a:sym typeface="Fira Sans"/>
              </a:rPr>
              <a:t>và </a:t>
            </a:r>
            <a:r>
              <a:rPr lang="en-US" sz="1600" b="1">
                <a:solidFill>
                  <a:schemeClr val="accent1"/>
                </a:solidFill>
                <a:latin typeface="Fira Sans"/>
                <a:ea typeface="Fira Sans"/>
                <a:cs typeface="Fira Sans"/>
                <a:sym typeface="Fira Sans"/>
              </a:rPr>
              <a:t>số lần lặp lại</a:t>
            </a:r>
            <a:r>
              <a:rPr lang="en-US" sz="1600">
                <a:latin typeface="Fira Sans"/>
                <a:ea typeface="Fira Sans"/>
                <a:cs typeface="Fira Sans"/>
                <a:sym typeface="Fira Sans"/>
              </a:rPr>
              <a:t> của nó.</a:t>
            </a:r>
          </a:p>
          <a:p>
            <a:endParaRPr lang="en-US" sz="1600">
              <a:latin typeface="Fira Sans"/>
              <a:ea typeface="Fira Sans"/>
              <a:cs typeface="Fira Sans"/>
              <a:sym typeface="Fira Sans"/>
            </a:endParaRPr>
          </a:p>
          <a:p>
            <a:pPr marL="0" marR="0" indent="457200">
              <a:lnSpc>
                <a:spcPct val="107000"/>
              </a:lnSpc>
              <a:spcBef>
                <a:spcPts val="0"/>
              </a:spcBef>
              <a:spcAft>
                <a:spcPts val="800"/>
              </a:spcAft>
            </a:pPr>
            <a:r>
              <a:rPr lang="en-US" sz="1600">
                <a:latin typeface="Fira Sans"/>
                <a:ea typeface="Fira Sans"/>
                <a:cs typeface="Fira Sans"/>
                <a:sym typeface="Fira Sans"/>
              </a:rPr>
              <a:t>Ví dụ: Ta có chuỗi: “</a:t>
            </a:r>
            <a:r>
              <a:rPr lang="en-US" sz="1800" kern="100">
                <a:effectLst/>
                <a:latin typeface="Calibri" panose="020F0502020204030204" pitchFamily="34" charset="0"/>
                <a:ea typeface="Calibri" panose="020F0502020204030204" pitchFamily="34" charset="0"/>
                <a:cs typeface="Times New Roman" panose="02020603050405020304" pitchFamily="18" charset="0"/>
              </a:rPr>
              <a:t>AAABBBBCCCCCCD” (14 bytes)</a:t>
            </a:r>
          </a:p>
          <a:p>
            <a:pPr marL="0" marR="0" indent="45720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Sau khi nén bằng RLE: 3A4B6C1D </a:t>
            </a:r>
            <a:r>
              <a:rPr lang="en-US" sz="1800" kern="1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(8 bytes)</a:t>
            </a:r>
          </a:p>
          <a:p>
            <a:pPr marL="0" marR="0" indent="457200">
              <a:lnSpc>
                <a:spcPct val="107000"/>
              </a:lnSpc>
              <a:spcBef>
                <a:spcPts val="0"/>
              </a:spcBef>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en-US" sz="1600">
                <a:latin typeface="Fira Sans"/>
                <a:ea typeface="Fira Sans"/>
                <a:cs typeface="Fira Sans"/>
                <a:sym typeface="Fira Sans"/>
              </a:rPr>
              <a:t> Tuy nhiên có trường hợp “phản tác dụng” đối với trường hợp ‘run’ có 1 ký tự </a:t>
            </a:r>
          </a:p>
          <a:p>
            <a:pPr marL="285750" indent="-285750">
              <a:buFontTx/>
              <a:buChar char="-"/>
            </a:pPr>
            <a:endParaRPr lang="en-US" sz="1800">
              <a:latin typeface="Fira Sans"/>
              <a:ea typeface="Fira Sans"/>
              <a:cs typeface="Fira Sans"/>
              <a:sym typeface="Fira Sans"/>
            </a:endParaRPr>
          </a:p>
          <a:p>
            <a:pPr>
              <a:lnSpc>
                <a:spcPct val="150000"/>
              </a:lnSpc>
            </a:pPr>
            <a:r>
              <a:rPr lang="en-US" sz="1800">
                <a:latin typeface="Fira Sans"/>
                <a:ea typeface="Fira Sans"/>
                <a:cs typeface="Fira Sans"/>
                <a:sym typeface="Fira Sans"/>
              </a:rPr>
              <a:t>        Ví dụ: Ta có chuỗi: “</a:t>
            </a:r>
            <a:r>
              <a:rPr lang="en-US" sz="1800" kern="100">
                <a:effectLst/>
                <a:latin typeface="Calibri" panose="020F0502020204030204" pitchFamily="34" charset="0"/>
                <a:ea typeface="Calibri" panose="020F0502020204030204" pitchFamily="34" charset="0"/>
                <a:cs typeface="Times New Roman" panose="02020603050405020304" pitchFamily="18" charset="0"/>
              </a:rPr>
              <a:t>AAABBCDE” (8 bytes)</a:t>
            </a:r>
          </a:p>
          <a:p>
            <a:pPr marL="0" marR="0" indent="457200">
              <a:lnSpc>
                <a:spcPct val="150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 Sau khi nén bằng RLE: 3A2B1C1D1E </a:t>
            </a:r>
            <a:r>
              <a:rPr lang="en-US" sz="18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(10 bytes)</a:t>
            </a:r>
          </a:p>
          <a:p>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69179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51376" y="704189"/>
            <a:ext cx="8047231" cy="3943262"/>
          </a:xfrm>
          <a:prstGeom prst="rect">
            <a:avLst/>
          </a:prstGeom>
          <a:noFill/>
          <a:ln>
            <a:noFill/>
          </a:ln>
        </p:spPr>
        <p:txBody>
          <a:bodyPr spcFirstLastPara="1" wrap="square" lIns="91425" tIns="91425" rIns="91425" bIns="91425" anchor="t" anchorCtr="0">
            <a:noAutofit/>
          </a:bodyPr>
          <a:lstStyle/>
          <a:p>
            <a:pPr>
              <a:lnSpc>
                <a:spcPct val="150000"/>
              </a:lnSpc>
            </a:pPr>
            <a:r>
              <a:rPr lang="en-US" sz="1800" b="1" kern="100">
                <a:effectLst/>
                <a:latin typeface="Fira Sans"/>
                <a:ea typeface="Calibri" panose="020F0502020204030204" pitchFamily="34" charset="0"/>
                <a:cs typeface="Times New Roman" panose="02020603050405020304" pitchFamily="18" charset="0"/>
                <a:sym typeface="Fira Sans"/>
              </a:rPr>
              <a:t>QUÁ TRÌNH NÉN (ENCODE)</a:t>
            </a:r>
          </a:p>
          <a:p>
            <a:pPr marL="285750" indent="-285750">
              <a:lnSpc>
                <a:spcPct val="150000"/>
              </a:lnSpc>
              <a:buFontTx/>
              <a:buChar char="-"/>
            </a:pPr>
            <a:r>
              <a:rPr lang="en-US" sz="1600" b="1" kern="100">
                <a:effectLst/>
                <a:latin typeface="Fira Sans"/>
                <a:ea typeface="Calibri" panose="020F0502020204030204" pitchFamily="34" charset="0"/>
                <a:cs typeface="Times New Roman" panose="02020603050405020304" pitchFamily="18" charset="0"/>
                <a:sym typeface="Fira Sans"/>
              </a:rPr>
              <a:t>B1: </a:t>
            </a:r>
            <a:r>
              <a:rPr lang="en-US" sz="1600" kern="100">
                <a:effectLst/>
                <a:latin typeface="Fira Sans"/>
                <a:ea typeface="Calibri" panose="020F0502020204030204" pitchFamily="34" charset="0"/>
                <a:cs typeface="Times New Roman" panose="02020603050405020304" pitchFamily="18" charset="0"/>
                <a:sym typeface="Fira Sans"/>
              </a:rPr>
              <a:t>Bắt đầu từ đầu dữ liệu, xem xét từng ký tự theo thứ tự</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B2: </a:t>
            </a:r>
            <a:r>
              <a:rPr lang="en-US" sz="1600" kern="100">
                <a:latin typeface="Fira Sans"/>
                <a:ea typeface="Calibri" panose="020F0502020204030204" pitchFamily="34" charset="0"/>
                <a:cs typeface="Times New Roman" panose="02020603050405020304" pitchFamily="18" charset="0"/>
                <a:sym typeface="Fira Sans"/>
              </a:rPr>
              <a:t>Xác định số lượng ký tự lặp lại liên tiếp, bắt đầu từ ký tự hiện tại. Đếm số lượng ký tự liên tiếp cho đến khi gặp một ký tự khác.</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B3:</a:t>
            </a:r>
            <a:r>
              <a:rPr lang="en-US" sz="1600" kern="100">
                <a:latin typeface="Fira Sans"/>
                <a:ea typeface="Calibri" panose="020F0502020204030204" pitchFamily="34" charset="0"/>
                <a:cs typeface="Times New Roman" panose="02020603050405020304" pitchFamily="18" charset="0"/>
                <a:sym typeface="Fira Sans"/>
              </a:rPr>
              <a:t> Ghi lại ký tự hiện tại và số lần lặp lại vào output.</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B4: </a:t>
            </a:r>
            <a:r>
              <a:rPr lang="en-US" sz="1600" kern="100">
                <a:latin typeface="Fira Sans"/>
                <a:ea typeface="Calibri" panose="020F0502020204030204" pitchFamily="34" charset="0"/>
                <a:cs typeface="Times New Roman" panose="02020603050405020304" pitchFamily="18" charset="0"/>
                <a:sym typeface="Fira Sans"/>
              </a:rPr>
              <a:t>Di chuyển đến ký tự tiếp theo và quay lại </a:t>
            </a:r>
            <a:r>
              <a:rPr lang="en-US" sz="1600" b="1" kern="100">
                <a:latin typeface="Fira Sans"/>
                <a:ea typeface="Calibri" panose="020F0502020204030204" pitchFamily="34" charset="0"/>
                <a:cs typeface="Times New Roman" panose="02020603050405020304" pitchFamily="18" charset="0"/>
                <a:sym typeface="Fira Sans"/>
              </a:rPr>
              <a:t>B2</a:t>
            </a:r>
            <a:r>
              <a:rPr lang="en-US" sz="1600" kern="100">
                <a:latin typeface="Fira Sans"/>
                <a:ea typeface="Calibri" panose="020F0502020204030204" pitchFamily="34" charset="0"/>
                <a:cs typeface="Times New Roman" panose="02020603050405020304" pitchFamily="18" charset="0"/>
                <a:sym typeface="Fira Sans"/>
              </a:rPr>
              <a:t> cho đến khi đi qua toàn bộ dữ liệu nén RLE</a:t>
            </a:r>
          </a:p>
          <a:p>
            <a:pPr marL="285750" indent="-285750">
              <a:lnSpc>
                <a:spcPct val="150000"/>
              </a:lnSpc>
              <a:buFontTx/>
              <a:buChar char="-"/>
            </a:pPr>
            <a:endParaRPr lang="en-US" sz="1600" b="1"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600"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4" name="Table 4">
            <a:extLst>
              <a:ext uri="{FF2B5EF4-FFF2-40B4-BE49-F238E27FC236}">
                <a16:creationId xmlns:a16="http://schemas.microsoft.com/office/drawing/2014/main" id="{B44C34BA-4F9A-D38F-6576-E389B5047505}"/>
              </a:ext>
            </a:extLst>
          </p:cNvPr>
          <p:cNvGraphicFramePr>
            <a:graphicFrameLocks noGrp="1"/>
          </p:cNvGraphicFramePr>
          <p:nvPr>
            <p:extLst>
              <p:ext uri="{D42A27DB-BD31-4B8C-83A1-F6EECF244321}">
                <p14:modId xmlns:p14="http://schemas.microsoft.com/office/powerpoint/2010/main" val="35650310"/>
              </p:ext>
            </p:extLst>
          </p:nvPr>
        </p:nvGraphicFramePr>
        <p:xfrm>
          <a:off x="1447800" y="3538982"/>
          <a:ext cx="6096000" cy="3048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6280405"/>
                    </a:ext>
                  </a:extLst>
                </a:gridCol>
                <a:gridCol w="762000">
                  <a:extLst>
                    <a:ext uri="{9D8B030D-6E8A-4147-A177-3AD203B41FA5}">
                      <a16:colId xmlns:a16="http://schemas.microsoft.com/office/drawing/2014/main" val="3076222070"/>
                    </a:ext>
                  </a:extLst>
                </a:gridCol>
                <a:gridCol w="762000">
                  <a:extLst>
                    <a:ext uri="{9D8B030D-6E8A-4147-A177-3AD203B41FA5}">
                      <a16:colId xmlns:a16="http://schemas.microsoft.com/office/drawing/2014/main" val="2280032082"/>
                    </a:ext>
                  </a:extLst>
                </a:gridCol>
                <a:gridCol w="762000">
                  <a:extLst>
                    <a:ext uri="{9D8B030D-6E8A-4147-A177-3AD203B41FA5}">
                      <a16:colId xmlns:a16="http://schemas.microsoft.com/office/drawing/2014/main" val="3281579319"/>
                    </a:ext>
                  </a:extLst>
                </a:gridCol>
                <a:gridCol w="762000">
                  <a:extLst>
                    <a:ext uri="{9D8B030D-6E8A-4147-A177-3AD203B41FA5}">
                      <a16:colId xmlns:a16="http://schemas.microsoft.com/office/drawing/2014/main" val="1017381132"/>
                    </a:ext>
                  </a:extLst>
                </a:gridCol>
                <a:gridCol w="762000">
                  <a:extLst>
                    <a:ext uri="{9D8B030D-6E8A-4147-A177-3AD203B41FA5}">
                      <a16:colId xmlns:a16="http://schemas.microsoft.com/office/drawing/2014/main" val="1578079511"/>
                    </a:ext>
                  </a:extLst>
                </a:gridCol>
                <a:gridCol w="762000">
                  <a:extLst>
                    <a:ext uri="{9D8B030D-6E8A-4147-A177-3AD203B41FA5}">
                      <a16:colId xmlns:a16="http://schemas.microsoft.com/office/drawing/2014/main" val="2971421521"/>
                    </a:ext>
                  </a:extLst>
                </a:gridCol>
                <a:gridCol w="762000">
                  <a:extLst>
                    <a:ext uri="{9D8B030D-6E8A-4147-A177-3AD203B41FA5}">
                      <a16:colId xmlns:a16="http://schemas.microsoft.com/office/drawing/2014/main" val="953023091"/>
                    </a:ext>
                  </a:extLst>
                </a:gridCol>
              </a:tblGrid>
              <a:tr h="240538">
                <a:tc>
                  <a:txBody>
                    <a:bodyPr/>
                    <a:lstStyle/>
                    <a:p>
                      <a:pPr algn="ctr"/>
                      <a:r>
                        <a:rPr lang="en-US"/>
                        <a:t>A</a:t>
                      </a:r>
                    </a:p>
                  </a:txBody>
                  <a:tcPr/>
                </a:tc>
                <a:tc>
                  <a:txBody>
                    <a:bodyPr/>
                    <a:lstStyle/>
                    <a:p>
                      <a:pPr algn="ctr"/>
                      <a:r>
                        <a:rPr lang="en-US"/>
                        <a:t>A</a:t>
                      </a:r>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extLst>
                  <a:ext uri="{0D108BD9-81ED-4DB2-BD59-A6C34878D82A}">
                    <a16:rowId xmlns:a16="http://schemas.microsoft.com/office/drawing/2014/main" val="805416257"/>
                  </a:ext>
                </a:extLst>
              </a:tr>
            </a:tbl>
          </a:graphicData>
        </a:graphic>
      </p:graphicFrame>
      <p:graphicFrame>
        <p:nvGraphicFramePr>
          <p:cNvPr id="5" name="Table 5">
            <a:extLst>
              <a:ext uri="{FF2B5EF4-FFF2-40B4-BE49-F238E27FC236}">
                <a16:creationId xmlns:a16="http://schemas.microsoft.com/office/drawing/2014/main" id="{C756BFA3-CDC8-B0AD-2A3F-2DEA9BD14FF3}"/>
              </a:ext>
            </a:extLst>
          </p:cNvPr>
          <p:cNvGraphicFramePr>
            <a:graphicFrameLocks noGrp="1"/>
          </p:cNvGraphicFramePr>
          <p:nvPr>
            <p:extLst>
              <p:ext uri="{D42A27DB-BD31-4B8C-83A1-F6EECF244321}">
                <p14:modId xmlns:p14="http://schemas.microsoft.com/office/powerpoint/2010/main" val="1448551249"/>
              </p:ext>
            </p:extLst>
          </p:nvPr>
        </p:nvGraphicFramePr>
        <p:xfrm>
          <a:off x="2663952" y="4552950"/>
          <a:ext cx="3816096" cy="304800"/>
        </p:xfrm>
        <a:graphic>
          <a:graphicData uri="http://schemas.openxmlformats.org/drawingml/2006/table">
            <a:tbl>
              <a:tblPr firstRow="1" bandRow="1">
                <a:tableStyleId>{5940675A-B579-460E-94D1-54222C63F5DA}</a:tableStyleId>
              </a:tblPr>
              <a:tblGrid>
                <a:gridCol w="636016">
                  <a:extLst>
                    <a:ext uri="{9D8B030D-6E8A-4147-A177-3AD203B41FA5}">
                      <a16:colId xmlns:a16="http://schemas.microsoft.com/office/drawing/2014/main" val="1790443535"/>
                    </a:ext>
                  </a:extLst>
                </a:gridCol>
                <a:gridCol w="636016">
                  <a:extLst>
                    <a:ext uri="{9D8B030D-6E8A-4147-A177-3AD203B41FA5}">
                      <a16:colId xmlns:a16="http://schemas.microsoft.com/office/drawing/2014/main" val="3302293902"/>
                    </a:ext>
                  </a:extLst>
                </a:gridCol>
                <a:gridCol w="636016">
                  <a:extLst>
                    <a:ext uri="{9D8B030D-6E8A-4147-A177-3AD203B41FA5}">
                      <a16:colId xmlns:a16="http://schemas.microsoft.com/office/drawing/2014/main" val="1906726327"/>
                    </a:ext>
                  </a:extLst>
                </a:gridCol>
                <a:gridCol w="636016">
                  <a:extLst>
                    <a:ext uri="{9D8B030D-6E8A-4147-A177-3AD203B41FA5}">
                      <a16:colId xmlns:a16="http://schemas.microsoft.com/office/drawing/2014/main" val="2820428482"/>
                    </a:ext>
                  </a:extLst>
                </a:gridCol>
                <a:gridCol w="636016">
                  <a:extLst>
                    <a:ext uri="{9D8B030D-6E8A-4147-A177-3AD203B41FA5}">
                      <a16:colId xmlns:a16="http://schemas.microsoft.com/office/drawing/2014/main" val="2191394882"/>
                    </a:ext>
                  </a:extLst>
                </a:gridCol>
                <a:gridCol w="636016">
                  <a:extLst>
                    <a:ext uri="{9D8B030D-6E8A-4147-A177-3AD203B41FA5}">
                      <a16:colId xmlns:a16="http://schemas.microsoft.com/office/drawing/2014/main" val="2942036017"/>
                    </a:ext>
                  </a:extLst>
                </a:gridCol>
              </a:tblGrid>
              <a:tr h="304800">
                <a:tc>
                  <a:txBody>
                    <a:bodyPr/>
                    <a:lstStyle/>
                    <a:p>
                      <a:pPr algn="ctr"/>
                      <a:r>
                        <a:rPr lang="en-US"/>
                        <a:t>3</a:t>
                      </a:r>
                    </a:p>
                  </a:txBody>
                  <a:tcPr/>
                </a:tc>
                <a:tc>
                  <a:txBody>
                    <a:bodyPr/>
                    <a:lstStyle/>
                    <a:p>
                      <a:pPr algn="ctr"/>
                      <a:r>
                        <a:rPr lang="en-US"/>
                        <a:t>A</a:t>
                      </a:r>
                    </a:p>
                  </a:txBody>
                  <a:tcPr/>
                </a:tc>
                <a:tc>
                  <a:txBody>
                    <a:bodyPr/>
                    <a:lstStyle/>
                    <a:p>
                      <a:pPr algn="ctr"/>
                      <a:r>
                        <a:rPr lang="en-US"/>
                        <a:t>1</a:t>
                      </a:r>
                    </a:p>
                  </a:txBody>
                  <a:tcPr/>
                </a:tc>
                <a:tc>
                  <a:txBody>
                    <a:bodyPr/>
                    <a:lstStyle/>
                    <a:p>
                      <a:pPr algn="ctr"/>
                      <a:r>
                        <a:rPr lang="en-US"/>
                        <a:t>B</a:t>
                      </a:r>
                    </a:p>
                  </a:txBody>
                  <a:tcPr/>
                </a:tc>
                <a:tc>
                  <a:txBody>
                    <a:bodyPr/>
                    <a:lstStyle/>
                    <a:p>
                      <a:pPr algn="ctr"/>
                      <a:r>
                        <a:rPr lang="en-US"/>
                        <a:t>4</a:t>
                      </a:r>
                    </a:p>
                  </a:txBody>
                  <a:tcPr/>
                </a:tc>
                <a:tc>
                  <a:txBody>
                    <a:bodyPr/>
                    <a:lstStyle/>
                    <a:p>
                      <a:pPr algn="ctr"/>
                      <a:r>
                        <a:rPr lang="en-US"/>
                        <a:t>C</a:t>
                      </a:r>
                    </a:p>
                  </a:txBody>
                  <a:tcPr/>
                </a:tc>
                <a:extLst>
                  <a:ext uri="{0D108BD9-81ED-4DB2-BD59-A6C34878D82A}">
                    <a16:rowId xmlns:a16="http://schemas.microsoft.com/office/drawing/2014/main" val="1926927109"/>
                  </a:ext>
                </a:extLst>
              </a:tr>
            </a:tbl>
          </a:graphicData>
        </a:graphic>
      </p:graphicFrame>
      <p:sp>
        <p:nvSpPr>
          <p:cNvPr id="6" name="Arrow: Down 5">
            <a:extLst>
              <a:ext uri="{FF2B5EF4-FFF2-40B4-BE49-F238E27FC236}">
                <a16:creationId xmlns:a16="http://schemas.microsoft.com/office/drawing/2014/main" id="{6834BB8C-6519-04E2-0466-7C734E880FEC}"/>
              </a:ext>
            </a:extLst>
          </p:cNvPr>
          <p:cNvSpPr/>
          <p:nvPr/>
        </p:nvSpPr>
        <p:spPr>
          <a:xfrm>
            <a:off x="4330262" y="3947917"/>
            <a:ext cx="331076" cy="5364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7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21186" y="688424"/>
            <a:ext cx="8047231" cy="3943262"/>
          </a:xfrm>
          <a:prstGeom prst="rect">
            <a:avLst/>
          </a:prstGeom>
          <a:noFill/>
          <a:ln>
            <a:noFill/>
          </a:ln>
        </p:spPr>
        <p:txBody>
          <a:bodyPr spcFirstLastPara="1" wrap="square" lIns="91425" tIns="91425" rIns="91425" bIns="91425" anchor="t" anchorCtr="0">
            <a:noAutofit/>
          </a:bodyPr>
          <a:lstStyle/>
          <a:p>
            <a:pPr>
              <a:lnSpc>
                <a:spcPct val="150000"/>
              </a:lnSpc>
            </a:pPr>
            <a:r>
              <a:rPr lang="en-US" sz="1800" b="1" kern="100">
                <a:effectLst/>
                <a:latin typeface="Fira Sans"/>
                <a:ea typeface="Calibri" panose="020F0502020204030204" pitchFamily="34" charset="0"/>
                <a:cs typeface="Times New Roman" panose="02020603050405020304" pitchFamily="18" charset="0"/>
                <a:sym typeface="Fira Sans"/>
              </a:rPr>
              <a:t>QUÁ TRÌNH GIẢI NÉN (DECODE)</a:t>
            </a:r>
          </a:p>
          <a:p>
            <a:pPr marL="285750" indent="-285750">
              <a:lnSpc>
                <a:spcPct val="150000"/>
              </a:lnSpc>
              <a:buFontTx/>
              <a:buChar char="-"/>
            </a:pPr>
            <a:r>
              <a:rPr lang="en-US" sz="1600" b="1" kern="100">
                <a:effectLst/>
                <a:latin typeface="Fira Sans"/>
                <a:ea typeface="Calibri" panose="020F0502020204030204" pitchFamily="34" charset="0"/>
                <a:cs typeface="Times New Roman" panose="02020603050405020304" pitchFamily="18" charset="0"/>
                <a:sym typeface="Fira Sans"/>
              </a:rPr>
              <a:t>B1: </a:t>
            </a:r>
            <a:r>
              <a:rPr lang="en-US" sz="1600" kern="100">
                <a:effectLst/>
                <a:latin typeface="Fira Sans"/>
                <a:ea typeface="Calibri" panose="020F0502020204030204" pitchFamily="34" charset="0"/>
                <a:cs typeface="Times New Roman" panose="02020603050405020304" pitchFamily="18" charset="0"/>
                <a:sym typeface="Fira Sans"/>
              </a:rPr>
              <a:t>Bắt đầu từ đầu dữ liệu, xem xét từng ký tự theo thứ tự</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B2: </a:t>
            </a:r>
            <a:r>
              <a:rPr lang="vi-VN" sz="1600" kern="100">
                <a:latin typeface="Fira Sans"/>
                <a:ea typeface="Calibri" panose="020F0502020204030204" pitchFamily="34" charset="0"/>
                <a:cs typeface="Times New Roman" panose="02020603050405020304" pitchFamily="18" charset="0"/>
                <a:sym typeface="Fira Sans"/>
              </a:rPr>
              <a:t>Đọc ký tự hiện tại và xác định số lần lặp lại tương ứng.</a:t>
            </a:r>
            <a:endParaRPr lang="en-US" sz="1600" kern="100">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B3:</a:t>
            </a:r>
            <a:r>
              <a:rPr lang="en-US" sz="1600" kern="100">
                <a:latin typeface="Fira Sans"/>
                <a:ea typeface="Calibri" panose="020F0502020204030204" pitchFamily="34" charset="0"/>
                <a:cs typeface="Times New Roman" panose="02020603050405020304" pitchFamily="18" charset="0"/>
                <a:sym typeface="Fira Sans"/>
              </a:rPr>
              <a:t> Ghi lại ký tự hiện tại vào đầu đầu ra giải nén RLE, lặp lại nó theo số lần lặp lại đã xác định.</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B4: </a:t>
            </a:r>
            <a:r>
              <a:rPr lang="en-US" sz="1600" kern="100">
                <a:latin typeface="Fira Sans"/>
                <a:ea typeface="Calibri" panose="020F0502020204030204" pitchFamily="34" charset="0"/>
                <a:cs typeface="Times New Roman" panose="02020603050405020304" pitchFamily="18" charset="0"/>
                <a:sym typeface="Fira Sans"/>
              </a:rPr>
              <a:t>Di chuyển đến ký tự tiếp theo và quay lại </a:t>
            </a:r>
            <a:r>
              <a:rPr lang="en-US" sz="1600" b="1" kern="100">
                <a:latin typeface="Fira Sans"/>
                <a:ea typeface="Calibri" panose="020F0502020204030204" pitchFamily="34" charset="0"/>
                <a:cs typeface="Times New Roman" panose="02020603050405020304" pitchFamily="18" charset="0"/>
                <a:sym typeface="Fira Sans"/>
              </a:rPr>
              <a:t>B2</a:t>
            </a:r>
            <a:r>
              <a:rPr lang="en-US" sz="1600" kern="100">
                <a:latin typeface="Fira Sans"/>
                <a:ea typeface="Calibri" panose="020F0502020204030204" pitchFamily="34" charset="0"/>
                <a:cs typeface="Times New Roman" panose="02020603050405020304" pitchFamily="18" charset="0"/>
                <a:sym typeface="Fira Sans"/>
              </a:rPr>
              <a:t> cho đến khi đi qua toàn bộ dữ liệu</a:t>
            </a:r>
          </a:p>
          <a:p>
            <a:pPr marL="285750" indent="-285750">
              <a:lnSpc>
                <a:spcPct val="150000"/>
              </a:lnSpc>
              <a:buFontTx/>
              <a:buChar char="-"/>
            </a:pPr>
            <a:endParaRPr lang="en-US" sz="1600" b="1"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600"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aphicFrame>
        <p:nvGraphicFramePr>
          <p:cNvPr id="4" name="Table 4">
            <a:extLst>
              <a:ext uri="{FF2B5EF4-FFF2-40B4-BE49-F238E27FC236}">
                <a16:creationId xmlns:a16="http://schemas.microsoft.com/office/drawing/2014/main" id="{3F58AE41-B1AB-7E45-DFC0-B298AAA09272}"/>
              </a:ext>
            </a:extLst>
          </p:cNvPr>
          <p:cNvGraphicFramePr>
            <a:graphicFrameLocks noGrp="1"/>
          </p:cNvGraphicFramePr>
          <p:nvPr>
            <p:extLst>
              <p:ext uri="{D42A27DB-BD31-4B8C-83A1-F6EECF244321}">
                <p14:modId xmlns:p14="http://schemas.microsoft.com/office/powerpoint/2010/main" val="346187703"/>
              </p:ext>
            </p:extLst>
          </p:nvPr>
        </p:nvGraphicFramePr>
        <p:xfrm>
          <a:off x="1524000" y="4455076"/>
          <a:ext cx="6096000" cy="3048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6280405"/>
                    </a:ext>
                  </a:extLst>
                </a:gridCol>
                <a:gridCol w="762000">
                  <a:extLst>
                    <a:ext uri="{9D8B030D-6E8A-4147-A177-3AD203B41FA5}">
                      <a16:colId xmlns:a16="http://schemas.microsoft.com/office/drawing/2014/main" val="3076222070"/>
                    </a:ext>
                  </a:extLst>
                </a:gridCol>
                <a:gridCol w="762000">
                  <a:extLst>
                    <a:ext uri="{9D8B030D-6E8A-4147-A177-3AD203B41FA5}">
                      <a16:colId xmlns:a16="http://schemas.microsoft.com/office/drawing/2014/main" val="2280032082"/>
                    </a:ext>
                  </a:extLst>
                </a:gridCol>
                <a:gridCol w="762000">
                  <a:extLst>
                    <a:ext uri="{9D8B030D-6E8A-4147-A177-3AD203B41FA5}">
                      <a16:colId xmlns:a16="http://schemas.microsoft.com/office/drawing/2014/main" val="3281579319"/>
                    </a:ext>
                  </a:extLst>
                </a:gridCol>
                <a:gridCol w="762000">
                  <a:extLst>
                    <a:ext uri="{9D8B030D-6E8A-4147-A177-3AD203B41FA5}">
                      <a16:colId xmlns:a16="http://schemas.microsoft.com/office/drawing/2014/main" val="1017381132"/>
                    </a:ext>
                  </a:extLst>
                </a:gridCol>
                <a:gridCol w="762000">
                  <a:extLst>
                    <a:ext uri="{9D8B030D-6E8A-4147-A177-3AD203B41FA5}">
                      <a16:colId xmlns:a16="http://schemas.microsoft.com/office/drawing/2014/main" val="1578079511"/>
                    </a:ext>
                  </a:extLst>
                </a:gridCol>
                <a:gridCol w="762000">
                  <a:extLst>
                    <a:ext uri="{9D8B030D-6E8A-4147-A177-3AD203B41FA5}">
                      <a16:colId xmlns:a16="http://schemas.microsoft.com/office/drawing/2014/main" val="2971421521"/>
                    </a:ext>
                  </a:extLst>
                </a:gridCol>
                <a:gridCol w="762000">
                  <a:extLst>
                    <a:ext uri="{9D8B030D-6E8A-4147-A177-3AD203B41FA5}">
                      <a16:colId xmlns:a16="http://schemas.microsoft.com/office/drawing/2014/main" val="953023091"/>
                    </a:ext>
                  </a:extLst>
                </a:gridCol>
              </a:tblGrid>
              <a:tr h="240538">
                <a:tc>
                  <a:txBody>
                    <a:bodyPr/>
                    <a:lstStyle/>
                    <a:p>
                      <a:pPr algn="ctr"/>
                      <a:r>
                        <a:rPr lang="en-US"/>
                        <a:t>A</a:t>
                      </a:r>
                    </a:p>
                  </a:txBody>
                  <a:tcPr/>
                </a:tc>
                <a:tc>
                  <a:txBody>
                    <a:bodyPr/>
                    <a:lstStyle/>
                    <a:p>
                      <a:pPr algn="ctr"/>
                      <a:r>
                        <a:rPr lang="en-US"/>
                        <a:t>A</a:t>
                      </a:r>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extLst>
                  <a:ext uri="{0D108BD9-81ED-4DB2-BD59-A6C34878D82A}">
                    <a16:rowId xmlns:a16="http://schemas.microsoft.com/office/drawing/2014/main" val="805416257"/>
                  </a:ext>
                </a:extLst>
              </a:tr>
            </a:tbl>
          </a:graphicData>
        </a:graphic>
      </p:graphicFrame>
      <p:graphicFrame>
        <p:nvGraphicFramePr>
          <p:cNvPr id="5" name="Table 5">
            <a:extLst>
              <a:ext uri="{FF2B5EF4-FFF2-40B4-BE49-F238E27FC236}">
                <a16:creationId xmlns:a16="http://schemas.microsoft.com/office/drawing/2014/main" id="{01E70BDF-41DF-2F56-22CB-E545A3947EF7}"/>
              </a:ext>
            </a:extLst>
          </p:cNvPr>
          <p:cNvGraphicFramePr>
            <a:graphicFrameLocks noGrp="1"/>
          </p:cNvGraphicFramePr>
          <p:nvPr>
            <p:extLst>
              <p:ext uri="{D42A27DB-BD31-4B8C-83A1-F6EECF244321}">
                <p14:modId xmlns:p14="http://schemas.microsoft.com/office/powerpoint/2010/main" val="2967126290"/>
              </p:ext>
            </p:extLst>
          </p:nvPr>
        </p:nvGraphicFramePr>
        <p:xfrm>
          <a:off x="2587752" y="3471288"/>
          <a:ext cx="3816096" cy="304800"/>
        </p:xfrm>
        <a:graphic>
          <a:graphicData uri="http://schemas.openxmlformats.org/drawingml/2006/table">
            <a:tbl>
              <a:tblPr firstRow="1" bandRow="1">
                <a:tableStyleId>{5940675A-B579-460E-94D1-54222C63F5DA}</a:tableStyleId>
              </a:tblPr>
              <a:tblGrid>
                <a:gridCol w="636016">
                  <a:extLst>
                    <a:ext uri="{9D8B030D-6E8A-4147-A177-3AD203B41FA5}">
                      <a16:colId xmlns:a16="http://schemas.microsoft.com/office/drawing/2014/main" val="1790443535"/>
                    </a:ext>
                  </a:extLst>
                </a:gridCol>
                <a:gridCol w="636016">
                  <a:extLst>
                    <a:ext uri="{9D8B030D-6E8A-4147-A177-3AD203B41FA5}">
                      <a16:colId xmlns:a16="http://schemas.microsoft.com/office/drawing/2014/main" val="3302293902"/>
                    </a:ext>
                  </a:extLst>
                </a:gridCol>
                <a:gridCol w="636016">
                  <a:extLst>
                    <a:ext uri="{9D8B030D-6E8A-4147-A177-3AD203B41FA5}">
                      <a16:colId xmlns:a16="http://schemas.microsoft.com/office/drawing/2014/main" val="1906726327"/>
                    </a:ext>
                  </a:extLst>
                </a:gridCol>
                <a:gridCol w="636016">
                  <a:extLst>
                    <a:ext uri="{9D8B030D-6E8A-4147-A177-3AD203B41FA5}">
                      <a16:colId xmlns:a16="http://schemas.microsoft.com/office/drawing/2014/main" val="2820428482"/>
                    </a:ext>
                  </a:extLst>
                </a:gridCol>
                <a:gridCol w="636016">
                  <a:extLst>
                    <a:ext uri="{9D8B030D-6E8A-4147-A177-3AD203B41FA5}">
                      <a16:colId xmlns:a16="http://schemas.microsoft.com/office/drawing/2014/main" val="2191394882"/>
                    </a:ext>
                  </a:extLst>
                </a:gridCol>
                <a:gridCol w="636016">
                  <a:extLst>
                    <a:ext uri="{9D8B030D-6E8A-4147-A177-3AD203B41FA5}">
                      <a16:colId xmlns:a16="http://schemas.microsoft.com/office/drawing/2014/main" val="2942036017"/>
                    </a:ext>
                  </a:extLst>
                </a:gridCol>
              </a:tblGrid>
              <a:tr h="304800">
                <a:tc>
                  <a:txBody>
                    <a:bodyPr/>
                    <a:lstStyle/>
                    <a:p>
                      <a:pPr algn="ctr"/>
                      <a:r>
                        <a:rPr lang="en-US"/>
                        <a:t>3</a:t>
                      </a:r>
                    </a:p>
                  </a:txBody>
                  <a:tcPr/>
                </a:tc>
                <a:tc>
                  <a:txBody>
                    <a:bodyPr/>
                    <a:lstStyle/>
                    <a:p>
                      <a:pPr algn="ctr"/>
                      <a:r>
                        <a:rPr lang="en-US"/>
                        <a:t>A</a:t>
                      </a:r>
                    </a:p>
                  </a:txBody>
                  <a:tcPr/>
                </a:tc>
                <a:tc>
                  <a:txBody>
                    <a:bodyPr/>
                    <a:lstStyle/>
                    <a:p>
                      <a:pPr algn="ctr"/>
                      <a:r>
                        <a:rPr lang="en-US"/>
                        <a:t>1</a:t>
                      </a:r>
                    </a:p>
                  </a:txBody>
                  <a:tcPr/>
                </a:tc>
                <a:tc>
                  <a:txBody>
                    <a:bodyPr/>
                    <a:lstStyle/>
                    <a:p>
                      <a:pPr algn="ctr"/>
                      <a:r>
                        <a:rPr lang="en-US"/>
                        <a:t>B</a:t>
                      </a:r>
                    </a:p>
                  </a:txBody>
                  <a:tcPr/>
                </a:tc>
                <a:tc>
                  <a:txBody>
                    <a:bodyPr/>
                    <a:lstStyle/>
                    <a:p>
                      <a:pPr algn="ctr"/>
                      <a:r>
                        <a:rPr lang="en-US"/>
                        <a:t>4</a:t>
                      </a:r>
                    </a:p>
                  </a:txBody>
                  <a:tcPr/>
                </a:tc>
                <a:tc>
                  <a:txBody>
                    <a:bodyPr/>
                    <a:lstStyle/>
                    <a:p>
                      <a:pPr algn="ctr"/>
                      <a:r>
                        <a:rPr lang="en-US"/>
                        <a:t>C</a:t>
                      </a:r>
                    </a:p>
                  </a:txBody>
                  <a:tcPr/>
                </a:tc>
                <a:extLst>
                  <a:ext uri="{0D108BD9-81ED-4DB2-BD59-A6C34878D82A}">
                    <a16:rowId xmlns:a16="http://schemas.microsoft.com/office/drawing/2014/main" val="1926927109"/>
                  </a:ext>
                </a:extLst>
              </a:tr>
            </a:tbl>
          </a:graphicData>
        </a:graphic>
      </p:graphicFrame>
      <p:sp>
        <p:nvSpPr>
          <p:cNvPr id="6" name="Arrow: Down 5">
            <a:extLst>
              <a:ext uri="{FF2B5EF4-FFF2-40B4-BE49-F238E27FC236}">
                <a16:creationId xmlns:a16="http://schemas.microsoft.com/office/drawing/2014/main" id="{548D25D2-E547-ADDC-2B7F-8ABF800C4362}"/>
              </a:ext>
            </a:extLst>
          </p:cNvPr>
          <p:cNvSpPr/>
          <p:nvPr/>
        </p:nvSpPr>
        <p:spPr>
          <a:xfrm>
            <a:off x="4330262" y="3864288"/>
            <a:ext cx="331076" cy="5364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3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400">
                <a:solidFill>
                  <a:schemeClr val="accent1"/>
                </a:solidFill>
                <a:highlight>
                  <a:srgbClr val="FFFFFF"/>
                </a:highlight>
                <a:latin typeface="Fira Sans SemiBold"/>
                <a:ea typeface="Fira Sans SemiBold"/>
                <a:cs typeface="Fira Sans SemiBold"/>
                <a:sym typeface="Fira Sans SemiBold"/>
              </a:rPr>
              <a:t>Thuật toán Huffman</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671583498"/>
      </p:ext>
    </p:extLst>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8b53866-fdfd-416a-aee2-e50c3ae941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A30F3884CD43244294355762AE14FDC0" ma:contentTypeVersion="11" ma:contentTypeDescription="Tạo tài liệu mới." ma:contentTypeScope="" ma:versionID="2cbd713d61012f1703d66544a1d7cccd">
  <xsd:schema xmlns:xsd="http://www.w3.org/2001/XMLSchema" xmlns:xs="http://www.w3.org/2001/XMLSchema" xmlns:p="http://schemas.microsoft.com/office/2006/metadata/properties" xmlns:ns3="c8b53866-fdfd-416a-aee2-e50c3ae941dd" xmlns:ns4="9d433cf1-fba1-428a-9634-baf48b90bf9f" targetNamespace="http://schemas.microsoft.com/office/2006/metadata/properties" ma:root="true" ma:fieldsID="830fd26d1111b70bf43f29135ba27bf4" ns3:_="" ns4:_="">
    <xsd:import namespace="c8b53866-fdfd-416a-aee2-e50c3ae941dd"/>
    <xsd:import namespace="9d433cf1-fba1-428a-9634-baf48b90bf9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b53866-fdfd-416a-aee2-e50c3ae941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d433cf1-fba1-428a-9634-baf48b90bf9f" elementFormDefault="qualified">
    <xsd:import namespace="http://schemas.microsoft.com/office/2006/documentManagement/types"/>
    <xsd:import namespace="http://schemas.microsoft.com/office/infopath/2007/PartnerControls"/>
    <xsd:element name="SharedWithUsers" ma:index="15"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hia sẻ Có Chi tiết" ma:internalName="SharedWithDetails" ma:readOnly="true">
      <xsd:simpleType>
        <xsd:restriction base="dms:Note">
          <xsd:maxLength value="255"/>
        </xsd:restriction>
      </xsd:simpleType>
    </xsd:element>
    <xsd:element name="SharingHintHash" ma:index="17"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0722FB-8B3F-4544-8F21-E84B2CC52399}">
  <ds:schemaRefs>
    <ds:schemaRef ds:uri="9d433cf1-fba1-428a-9634-baf48b90bf9f"/>
    <ds:schemaRef ds:uri="c8b53866-fdfd-416a-aee2-e50c3ae941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F763F53-0E6E-4057-B09F-C4112E94C35C}">
  <ds:schemaRefs>
    <ds:schemaRef ds:uri="9d433cf1-fba1-428a-9634-baf48b90bf9f"/>
    <ds:schemaRef ds:uri="c8b53866-fdfd-416a-aee2-e50c3ae941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AB81FB-B340-4731-B809-25DB0E9F7B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1767</Words>
  <Application>Microsoft Office PowerPoint</Application>
  <PresentationFormat>On-screen Show (16:9)</PresentationFormat>
  <Paragraphs>405</Paragraphs>
  <Slides>30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Fira Sans Medium</vt:lpstr>
      <vt:lpstr>Calibri</vt:lpstr>
      <vt:lpstr>Fira Sans SemiBold</vt:lpstr>
      <vt:lpstr>Fira Sans</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Lê Văn Khoa</cp:lastModifiedBy>
  <cp:revision>3</cp:revision>
  <dcterms:modified xsi:type="dcterms:W3CDTF">2023-07-09T06:47:37Z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0x010100A30F3884CD43244294355762AE14FDC0</vt:lpwstr>
  </property>
</Properties>
</file>