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6"/>
  </p:notesMasterIdLst>
  <p:sldIdLst>
    <p:sldId id="256" r:id="rId5"/>
    <p:sldId id="295" r:id="rId6"/>
    <p:sldId id="302" r:id="rId7"/>
    <p:sldId id="306" r:id="rId8"/>
    <p:sldId id="332" r:id="rId9"/>
    <p:sldId id="304" r:id="rId10"/>
    <p:sldId id="315" r:id="rId11"/>
    <p:sldId id="316" r:id="rId12"/>
    <p:sldId id="317" r:id="rId13"/>
    <p:sldId id="319" r:id="rId14"/>
    <p:sldId id="320" r:id="rId15"/>
    <p:sldId id="318" r:id="rId16"/>
    <p:sldId id="305" r:id="rId17"/>
    <p:sldId id="324" r:id="rId18"/>
    <p:sldId id="325" r:id="rId19"/>
    <p:sldId id="326" r:id="rId20"/>
    <p:sldId id="327" r:id="rId21"/>
    <p:sldId id="328" r:id="rId22"/>
    <p:sldId id="303" r:id="rId23"/>
    <p:sldId id="307" r:id="rId24"/>
    <p:sldId id="309" r:id="rId25"/>
    <p:sldId id="310" r:id="rId26"/>
    <p:sldId id="308" r:id="rId27"/>
    <p:sldId id="323" r:id="rId28"/>
    <p:sldId id="311" r:id="rId29"/>
    <p:sldId id="312" r:id="rId30"/>
    <p:sldId id="313" r:id="rId31"/>
    <p:sldId id="331" r:id="rId32"/>
    <p:sldId id="329" r:id="rId33"/>
    <p:sldId id="330" r:id="rId34"/>
    <p:sldId id="298"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Fira Sans" panose="020B0503050000020004" pitchFamily="34" charset="0"/>
      <p:regular r:id="rId41"/>
      <p:bold r:id="rId42"/>
      <p:italic r:id="rId43"/>
      <p:boldItalic r:id="rId44"/>
    </p:embeddedFont>
    <p:embeddedFont>
      <p:font typeface="Fira Sans Medium" panose="020B0603050000020004" pitchFamily="34" charset="0"/>
      <p:regular r:id="rId45"/>
      <p:bold r:id="rId46"/>
      <p:italic r:id="rId47"/>
      <p:boldItalic r:id="rId48"/>
    </p:embeddedFont>
    <p:embeddedFont>
      <p:font typeface="Fira Sans SemiBold" panose="020B06030500000200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2" userDrawn="1">
          <p15:clr>
            <a:srgbClr val="EA4335"/>
          </p15:clr>
        </p15:guide>
        <p15:guide id="2" pos="2832" userDrawn="1">
          <p15:clr>
            <a:srgbClr val="EA4335"/>
          </p15:clr>
        </p15:guide>
        <p15:guide id="3" pos="5496" userDrawn="1">
          <p15:clr>
            <a:srgbClr val="EA4335"/>
          </p15:clr>
        </p15:guide>
        <p15:guide id="4" orient="horz" pos="2964" userDrawn="1">
          <p15:clr>
            <a:srgbClr val="EA4335"/>
          </p15:clr>
        </p15:guide>
        <p15:guide id="5" orient="horz" pos="150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A3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B5A2D8-D859-2653-2DF4-2A7C154D3A1F}" v="1331" dt="2023-07-08T15:43:10.200"/>
    <p1510:client id="{306CDD38-F381-55F9-BEF6-C100466F9B1E}" v="123" dt="2023-07-07T13:58:52.088"/>
    <p1510:client id="{547CE486-A5C2-4AB4-8FC5-FA6B9B680841}" v="36" dt="2023-06-29T13:15:18.539"/>
    <p1510:client id="{6C49853C-3423-FDDE-E0AC-9ED49E5861F5}" v="89" dt="2023-06-28T16:06:17.991"/>
    <p1510:client id="{ACE0B24D-BB7F-5DC1-F5A9-3F699DDEDE6F}" v="65" dt="2023-07-07T06:27:34.882"/>
    <p1510:client id="{BA1AA8D6-0AF1-66FD-41C5-EC74FD40A71F}" v="2476" dt="2023-06-28T15:44:17.963"/>
    <p1510:client id="{C926D422-EBF8-400F-8420-74A5356C825C}" v="269" dt="2023-07-08T12:29:35.486"/>
    <p1510:client id="{CE84AAE4-C4FC-2DBC-2F8E-8DA6267D9CAE}" v="6" dt="2023-07-08T15:02:5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77"/>
      </p:cViewPr>
      <p:guideLst>
        <p:guide orient="horz" pos="252"/>
        <p:guide pos="2832"/>
        <p:guide pos="5496"/>
        <p:guide orient="horz" pos="2964"/>
        <p:guide orient="horz" pos="15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711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785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992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152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849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418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186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43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80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77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624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129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6987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91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181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204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136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1ed6c2d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1ed6c2d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76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164" name="Google Shape;164;p13"/>
          <p:cNvSpPr txBox="1"/>
          <p:nvPr/>
        </p:nvSpPr>
        <p:spPr>
          <a:xfrm>
            <a:off x="1420877" y="143804"/>
            <a:ext cx="7265923" cy="83680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4400">
                <a:solidFill>
                  <a:schemeClr val="tx1"/>
                </a:solidFill>
                <a:highlight>
                  <a:srgbClr val="FFFFFF"/>
                </a:highlight>
                <a:latin typeface="Fira Sans SemiBold"/>
                <a:ea typeface="Fira Sans SemiBold"/>
                <a:cs typeface="Fira Sans SemiBold"/>
                <a:sym typeface="Fira Sans SemiBold"/>
              </a:rPr>
              <a:t>Tính toán đa phương tiện</a:t>
            </a:r>
            <a:endParaRPr sz="4400">
              <a:solidFill>
                <a:schemeClr val="tx1"/>
              </a:solidFill>
              <a:highlight>
                <a:srgbClr val="FFFFFF"/>
              </a:highlight>
              <a:latin typeface="Fira Sans SemiBold"/>
              <a:ea typeface="Fira Sans SemiBold"/>
              <a:cs typeface="Fira Sans SemiBold"/>
              <a:sym typeface="Fira Sans SemiBold"/>
            </a:endParaRPr>
          </a:p>
        </p:txBody>
      </p:sp>
      <p:sp>
        <p:nvSpPr>
          <p:cNvPr id="165" name="Google Shape;165;p13"/>
          <p:cNvSpPr txBox="1"/>
          <p:nvPr/>
        </p:nvSpPr>
        <p:spPr>
          <a:xfrm>
            <a:off x="368425" y="3628694"/>
            <a:ext cx="4312115" cy="137100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Fira Sans"/>
                <a:ea typeface="Fira Sans"/>
                <a:cs typeface="Fira Sans"/>
                <a:sym typeface="Fira Sans"/>
              </a:rPr>
              <a:t>Nhóm X :</a:t>
            </a:r>
          </a:p>
          <a:p>
            <a:pPr marL="0" lvl="0" indent="0" algn="l" rtl="0">
              <a:spcBef>
                <a:spcPts val="0"/>
              </a:spcBef>
              <a:spcAft>
                <a:spcPts val="0"/>
              </a:spcAft>
              <a:buNone/>
            </a:pPr>
            <a:r>
              <a:rPr lang="en-US" sz="2000">
                <a:latin typeface="Fira Sans"/>
                <a:ea typeface="Fira Sans"/>
                <a:cs typeface="Fira Sans"/>
                <a:sym typeface="Fira Sans"/>
              </a:rPr>
              <a:t>Hoàng Đình Hữu – 20521384 </a:t>
            </a:r>
          </a:p>
          <a:p>
            <a:pPr marL="0" lvl="0" indent="0" algn="l" rtl="0">
              <a:spcBef>
                <a:spcPts val="0"/>
              </a:spcBef>
              <a:spcAft>
                <a:spcPts val="0"/>
              </a:spcAft>
              <a:buNone/>
            </a:pPr>
            <a:r>
              <a:rPr lang="en-US" sz="2000">
                <a:latin typeface="Fira Sans"/>
                <a:ea typeface="Fira Sans"/>
                <a:cs typeface="Fira Sans"/>
                <a:sym typeface="Fira Sans"/>
              </a:rPr>
              <a:t>Lê Văn Khoa – 20521467</a:t>
            </a:r>
          </a:p>
          <a:p>
            <a:pPr marL="0" lvl="0" indent="0" algn="l" rtl="0">
              <a:spcBef>
                <a:spcPts val="0"/>
              </a:spcBef>
              <a:spcAft>
                <a:spcPts val="0"/>
              </a:spcAft>
              <a:buNone/>
            </a:pPr>
            <a:r>
              <a:rPr lang="en-US" sz="2000">
                <a:latin typeface="Fira Sans"/>
                <a:ea typeface="Fira Sans"/>
                <a:cs typeface="Fira Sans"/>
                <a:sym typeface="Fira Sans"/>
              </a:rPr>
              <a:t>Nguyễn Nguyên Khôi - 21521009</a:t>
            </a:r>
          </a:p>
        </p:txBody>
      </p:sp>
      <p:grpSp>
        <p:nvGrpSpPr>
          <p:cNvPr id="3" name="Google Shape;2535;p29">
            <a:extLst>
              <a:ext uri="{FF2B5EF4-FFF2-40B4-BE49-F238E27FC236}">
                <a16:creationId xmlns:a16="http://schemas.microsoft.com/office/drawing/2014/main" id="{381D4C84-B706-19F6-94B9-DAED6CF9F33C}"/>
              </a:ext>
            </a:extLst>
          </p:cNvPr>
          <p:cNvGrpSpPr/>
          <p:nvPr/>
        </p:nvGrpSpPr>
        <p:grpSpPr>
          <a:xfrm>
            <a:off x="6360167" y="1631407"/>
            <a:ext cx="2112291" cy="3228610"/>
            <a:chOff x="680166" y="937073"/>
            <a:chExt cx="2112291" cy="3228610"/>
          </a:xfrm>
        </p:grpSpPr>
        <p:sp>
          <p:nvSpPr>
            <p:cNvPr id="4" name="Google Shape;2536;p29">
              <a:extLst>
                <a:ext uri="{FF2B5EF4-FFF2-40B4-BE49-F238E27FC236}">
                  <a16:creationId xmlns:a16="http://schemas.microsoft.com/office/drawing/2014/main" id="{B70219D3-A9CD-94A6-EFB6-6041CE1D345A}"/>
                </a:ext>
              </a:extLst>
            </p:cNvPr>
            <p:cNvSpPr/>
            <p:nvPr/>
          </p:nvSpPr>
          <p:spPr>
            <a:xfrm>
              <a:off x="1065189" y="3325504"/>
              <a:ext cx="579599" cy="579599"/>
            </a:xfrm>
            <a:custGeom>
              <a:avLst/>
              <a:gdLst/>
              <a:ahLst/>
              <a:cxnLst/>
              <a:rect l="l" t="t" r="r" b="b"/>
              <a:pathLst>
                <a:path w="17545" h="17545" extrusionOk="0">
                  <a:moveTo>
                    <a:pt x="8772" y="0"/>
                  </a:moveTo>
                  <a:cubicBezTo>
                    <a:pt x="3927" y="0"/>
                    <a:pt x="0" y="3927"/>
                    <a:pt x="0" y="8773"/>
                  </a:cubicBezTo>
                  <a:cubicBezTo>
                    <a:pt x="0" y="13618"/>
                    <a:pt x="3927" y="17545"/>
                    <a:pt x="8772" y="17545"/>
                  </a:cubicBezTo>
                  <a:cubicBezTo>
                    <a:pt x="13618" y="17545"/>
                    <a:pt x="17545" y="13618"/>
                    <a:pt x="17545" y="8773"/>
                  </a:cubicBezTo>
                  <a:cubicBezTo>
                    <a:pt x="17545" y="3927"/>
                    <a:pt x="13618" y="0"/>
                    <a:pt x="87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37;p29">
              <a:extLst>
                <a:ext uri="{FF2B5EF4-FFF2-40B4-BE49-F238E27FC236}">
                  <a16:creationId xmlns:a16="http://schemas.microsoft.com/office/drawing/2014/main" id="{70155682-F2CE-71D1-1FEB-BBEB6E91334D}"/>
                </a:ext>
              </a:extLst>
            </p:cNvPr>
            <p:cNvSpPr/>
            <p:nvPr/>
          </p:nvSpPr>
          <p:spPr>
            <a:xfrm>
              <a:off x="1118540" y="3379912"/>
              <a:ext cx="472896" cy="471839"/>
            </a:xfrm>
            <a:custGeom>
              <a:avLst/>
              <a:gdLst/>
              <a:ahLst/>
              <a:cxnLst/>
              <a:rect l="l" t="t" r="r" b="b"/>
              <a:pathLst>
                <a:path w="14315" h="14283" extrusionOk="0">
                  <a:moveTo>
                    <a:pt x="7157" y="0"/>
                  </a:moveTo>
                  <a:cubicBezTo>
                    <a:pt x="3199" y="0"/>
                    <a:pt x="0" y="3199"/>
                    <a:pt x="0" y="7126"/>
                  </a:cubicBezTo>
                  <a:cubicBezTo>
                    <a:pt x="0" y="11084"/>
                    <a:pt x="3199" y="14283"/>
                    <a:pt x="7157" y="14283"/>
                  </a:cubicBezTo>
                  <a:cubicBezTo>
                    <a:pt x="11116" y="14283"/>
                    <a:pt x="14315" y="11084"/>
                    <a:pt x="14315" y="7126"/>
                  </a:cubicBezTo>
                  <a:cubicBezTo>
                    <a:pt x="14315" y="3199"/>
                    <a:pt x="11116" y="0"/>
                    <a:pt x="7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38;p29">
              <a:extLst>
                <a:ext uri="{FF2B5EF4-FFF2-40B4-BE49-F238E27FC236}">
                  <a16:creationId xmlns:a16="http://schemas.microsoft.com/office/drawing/2014/main" id="{C374727A-361A-3973-43BD-34D59FF6C732}"/>
                </a:ext>
              </a:extLst>
            </p:cNvPr>
            <p:cNvSpPr/>
            <p:nvPr/>
          </p:nvSpPr>
          <p:spPr>
            <a:xfrm>
              <a:off x="1992085" y="1448653"/>
              <a:ext cx="556607" cy="556607"/>
            </a:xfrm>
            <a:custGeom>
              <a:avLst/>
              <a:gdLst/>
              <a:ahLst/>
              <a:cxnLst/>
              <a:rect l="l" t="t" r="r" b="b"/>
              <a:pathLst>
                <a:path w="16849" h="16849" extrusionOk="0">
                  <a:moveTo>
                    <a:pt x="8425" y="0"/>
                  </a:moveTo>
                  <a:cubicBezTo>
                    <a:pt x="3770" y="0"/>
                    <a:pt x="1" y="3769"/>
                    <a:pt x="1" y="8424"/>
                  </a:cubicBezTo>
                  <a:cubicBezTo>
                    <a:pt x="1" y="13080"/>
                    <a:pt x="3770" y="16848"/>
                    <a:pt x="8425" y="16848"/>
                  </a:cubicBezTo>
                  <a:cubicBezTo>
                    <a:pt x="13080" y="16848"/>
                    <a:pt x="16849" y="13080"/>
                    <a:pt x="16849" y="8424"/>
                  </a:cubicBezTo>
                  <a:cubicBezTo>
                    <a:pt x="16849" y="3769"/>
                    <a:pt x="13080" y="0"/>
                    <a:pt x="8425"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39;p29">
              <a:extLst>
                <a:ext uri="{FF2B5EF4-FFF2-40B4-BE49-F238E27FC236}">
                  <a16:creationId xmlns:a16="http://schemas.microsoft.com/office/drawing/2014/main" id="{2C438731-A196-550C-9DC1-8EA862466597}"/>
                </a:ext>
              </a:extLst>
            </p:cNvPr>
            <p:cNvSpPr/>
            <p:nvPr/>
          </p:nvSpPr>
          <p:spPr>
            <a:xfrm>
              <a:off x="2237964" y="1698497"/>
              <a:ext cx="63824" cy="56093"/>
            </a:xfrm>
            <a:custGeom>
              <a:avLst/>
              <a:gdLst/>
              <a:ahLst/>
              <a:cxnLst/>
              <a:rect l="l" t="t" r="r" b="b"/>
              <a:pathLst>
                <a:path w="1932" h="1698" extrusionOk="0">
                  <a:moveTo>
                    <a:pt x="982" y="1"/>
                  </a:moveTo>
                  <a:cubicBezTo>
                    <a:pt x="700" y="1"/>
                    <a:pt x="417" y="141"/>
                    <a:pt x="254" y="386"/>
                  </a:cubicBezTo>
                  <a:cubicBezTo>
                    <a:pt x="0" y="766"/>
                    <a:pt x="95" y="1305"/>
                    <a:pt x="507" y="1558"/>
                  </a:cubicBezTo>
                  <a:cubicBezTo>
                    <a:pt x="647" y="1652"/>
                    <a:pt x="810" y="1698"/>
                    <a:pt x="971" y="1698"/>
                  </a:cubicBezTo>
                  <a:cubicBezTo>
                    <a:pt x="1246" y="1698"/>
                    <a:pt x="1519" y="1564"/>
                    <a:pt x="1679" y="1305"/>
                  </a:cubicBezTo>
                  <a:cubicBezTo>
                    <a:pt x="1932" y="925"/>
                    <a:pt x="1805" y="386"/>
                    <a:pt x="1425" y="133"/>
                  </a:cubicBezTo>
                  <a:cubicBezTo>
                    <a:pt x="1291" y="43"/>
                    <a:pt x="1136" y="1"/>
                    <a:pt x="98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40;p29">
              <a:extLst>
                <a:ext uri="{FF2B5EF4-FFF2-40B4-BE49-F238E27FC236}">
                  <a16:creationId xmlns:a16="http://schemas.microsoft.com/office/drawing/2014/main" id="{0741FD7F-00D3-8173-9EC8-EC048409BDF2}"/>
                </a:ext>
              </a:extLst>
            </p:cNvPr>
            <p:cNvSpPr/>
            <p:nvPr/>
          </p:nvSpPr>
          <p:spPr>
            <a:xfrm>
              <a:off x="2107179" y="1563714"/>
              <a:ext cx="326452" cy="325692"/>
            </a:xfrm>
            <a:custGeom>
              <a:avLst/>
              <a:gdLst/>
              <a:ahLst/>
              <a:cxnLst/>
              <a:rect l="l" t="t" r="r" b="b"/>
              <a:pathLst>
                <a:path w="9882" h="9859" extrusionOk="0">
                  <a:moveTo>
                    <a:pt x="4933" y="2888"/>
                  </a:moveTo>
                  <a:cubicBezTo>
                    <a:pt x="5192" y="2888"/>
                    <a:pt x="5453" y="2938"/>
                    <a:pt x="5701" y="3041"/>
                  </a:cubicBezTo>
                  <a:cubicBezTo>
                    <a:pt x="7063" y="3611"/>
                    <a:pt x="7411" y="5321"/>
                    <a:pt x="6366" y="6366"/>
                  </a:cubicBezTo>
                  <a:cubicBezTo>
                    <a:pt x="5988" y="6765"/>
                    <a:pt x="5471" y="6969"/>
                    <a:pt x="4944" y="6969"/>
                  </a:cubicBezTo>
                  <a:cubicBezTo>
                    <a:pt x="4676" y="6969"/>
                    <a:pt x="4405" y="6916"/>
                    <a:pt x="4149" y="6810"/>
                  </a:cubicBezTo>
                  <a:cubicBezTo>
                    <a:pt x="2787" y="6271"/>
                    <a:pt x="2439" y="4529"/>
                    <a:pt x="3484" y="3484"/>
                  </a:cubicBezTo>
                  <a:cubicBezTo>
                    <a:pt x="3868" y="3100"/>
                    <a:pt x="4397" y="2888"/>
                    <a:pt x="4933" y="2888"/>
                  </a:cubicBezTo>
                  <a:close/>
                  <a:moveTo>
                    <a:pt x="4529" y="1"/>
                  </a:moveTo>
                  <a:lnTo>
                    <a:pt x="3357" y="254"/>
                  </a:lnTo>
                  <a:cubicBezTo>
                    <a:pt x="3231" y="286"/>
                    <a:pt x="3167" y="381"/>
                    <a:pt x="3167" y="508"/>
                  </a:cubicBezTo>
                  <a:lnTo>
                    <a:pt x="3167" y="1711"/>
                  </a:lnTo>
                  <a:cubicBezTo>
                    <a:pt x="2977" y="1806"/>
                    <a:pt x="2756" y="1964"/>
                    <a:pt x="2566" y="2123"/>
                  </a:cubicBezTo>
                  <a:lnTo>
                    <a:pt x="1457" y="1648"/>
                  </a:lnTo>
                  <a:cubicBezTo>
                    <a:pt x="1431" y="1630"/>
                    <a:pt x="1402" y="1622"/>
                    <a:pt x="1372" y="1622"/>
                  </a:cubicBezTo>
                  <a:cubicBezTo>
                    <a:pt x="1297" y="1622"/>
                    <a:pt x="1218" y="1674"/>
                    <a:pt x="1172" y="1743"/>
                  </a:cubicBezTo>
                  <a:lnTo>
                    <a:pt x="507" y="2724"/>
                  </a:lnTo>
                  <a:cubicBezTo>
                    <a:pt x="444" y="2819"/>
                    <a:pt x="444" y="2946"/>
                    <a:pt x="539" y="3041"/>
                  </a:cubicBezTo>
                  <a:lnTo>
                    <a:pt x="1394" y="3864"/>
                  </a:lnTo>
                  <a:cubicBezTo>
                    <a:pt x="1331" y="4118"/>
                    <a:pt x="1267" y="4371"/>
                    <a:pt x="1267" y="4593"/>
                  </a:cubicBezTo>
                  <a:lnTo>
                    <a:pt x="159" y="5068"/>
                  </a:lnTo>
                  <a:cubicBezTo>
                    <a:pt x="64" y="5100"/>
                    <a:pt x="1" y="5226"/>
                    <a:pt x="1" y="5321"/>
                  </a:cubicBezTo>
                  <a:lnTo>
                    <a:pt x="254" y="6493"/>
                  </a:lnTo>
                  <a:cubicBezTo>
                    <a:pt x="286" y="6620"/>
                    <a:pt x="381" y="6683"/>
                    <a:pt x="507" y="6683"/>
                  </a:cubicBezTo>
                  <a:lnTo>
                    <a:pt x="1679" y="6683"/>
                  </a:lnTo>
                  <a:cubicBezTo>
                    <a:pt x="1806" y="6873"/>
                    <a:pt x="1932" y="7095"/>
                    <a:pt x="2091" y="7285"/>
                  </a:cubicBezTo>
                  <a:lnTo>
                    <a:pt x="1616" y="8393"/>
                  </a:lnTo>
                  <a:cubicBezTo>
                    <a:pt x="1584" y="8488"/>
                    <a:pt x="1616" y="8615"/>
                    <a:pt x="1711" y="8678"/>
                  </a:cubicBezTo>
                  <a:lnTo>
                    <a:pt x="2692" y="9343"/>
                  </a:lnTo>
                  <a:cubicBezTo>
                    <a:pt x="2729" y="9367"/>
                    <a:pt x="2774" y="9378"/>
                    <a:pt x="2820" y="9378"/>
                  </a:cubicBezTo>
                  <a:cubicBezTo>
                    <a:pt x="2895" y="9378"/>
                    <a:pt x="2970" y="9351"/>
                    <a:pt x="3009" y="9311"/>
                  </a:cubicBezTo>
                  <a:lnTo>
                    <a:pt x="3833" y="8456"/>
                  </a:lnTo>
                  <a:cubicBezTo>
                    <a:pt x="4086" y="8520"/>
                    <a:pt x="4339" y="8583"/>
                    <a:pt x="4593" y="8583"/>
                  </a:cubicBezTo>
                  <a:lnTo>
                    <a:pt x="5036" y="9723"/>
                  </a:lnTo>
                  <a:cubicBezTo>
                    <a:pt x="5062" y="9801"/>
                    <a:pt x="5152" y="9858"/>
                    <a:pt x="5254" y="9858"/>
                  </a:cubicBezTo>
                  <a:cubicBezTo>
                    <a:pt x="5276" y="9858"/>
                    <a:pt x="5299" y="9855"/>
                    <a:pt x="5321" y="9850"/>
                  </a:cubicBezTo>
                  <a:lnTo>
                    <a:pt x="6493" y="9628"/>
                  </a:lnTo>
                  <a:cubicBezTo>
                    <a:pt x="6588" y="9597"/>
                    <a:pt x="6683" y="9502"/>
                    <a:pt x="6683" y="9375"/>
                  </a:cubicBezTo>
                  <a:lnTo>
                    <a:pt x="6651" y="8171"/>
                  </a:lnTo>
                  <a:cubicBezTo>
                    <a:pt x="6873" y="8076"/>
                    <a:pt x="7094" y="7918"/>
                    <a:pt x="7284" y="7760"/>
                  </a:cubicBezTo>
                  <a:lnTo>
                    <a:pt x="8393" y="8235"/>
                  </a:lnTo>
                  <a:cubicBezTo>
                    <a:pt x="8417" y="8243"/>
                    <a:pt x="8442" y="8247"/>
                    <a:pt x="8469" y="8247"/>
                  </a:cubicBezTo>
                  <a:cubicBezTo>
                    <a:pt x="8547" y="8247"/>
                    <a:pt x="8630" y="8211"/>
                    <a:pt x="8678" y="8140"/>
                  </a:cubicBezTo>
                  <a:lnTo>
                    <a:pt x="9343" y="7126"/>
                  </a:lnTo>
                  <a:cubicBezTo>
                    <a:pt x="9406" y="7031"/>
                    <a:pt x="9375" y="6905"/>
                    <a:pt x="9311" y="6810"/>
                  </a:cubicBezTo>
                  <a:lnTo>
                    <a:pt x="8456" y="5986"/>
                  </a:lnTo>
                  <a:cubicBezTo>
                    <a:pt x="8520" y="5765"/>
                    <a:pt x="8551" y="5511"/>
                    <a:pt x="8583" y="5258"/>
                  </a:cubicBezTo>
                  <a:lnTo>
                    <a:pt x="9723" y="4815"/>
                  </a:lnTo>
                  <a:cubicBezTo>
                    <a:pt x="9818" y="4751"/>
                    <a:pt x="9881" y="4624"/>
                    <a:pt x="9850" y="4529"/>
                  </a:cubicBezTo>
                  <a:lnTo>
                    <a:pt x="9628" y="3358"/>
                  </a:lnTo>
                  <a:cubicBezTo>
                    <a:pt x="9596" y="3263"/>
                    <a:pt x="9501" y="3168"/>
                    <a:pt x="9375" y="3168"/>
                  </a:cubicBezTo>
                  <a:lnTo>
                    <a:pt x="8171" y="3199"/>
                  </a:lnTo>
                  <a:cubicBezTo>
                    <a:pt x="8045" y="2978"/>
                    <a:pt x="7918" y="2756"/>
                    <a:pt x="7728" y="2566"/>
                  </a:cubicBezTo>
                  <a:lnTo>
                    <a:pt x="8203" y="1458"/>
                  </a:lnTo>
                  <a:cubicBezTo>
                    <a:pt x="8235" y="1363"/>
                    <a:pt x="8203" y="1236"/>
                    <a:pt x="8108" y="1173"/>
                  </a:cubicBezTo>
                  <a:lnTo>
                    <a:pt x="7126" y="508"/>
                  </a:lnTo>
                  <a:cubicBezTo>
                    <a:pt x="7083" y="479"/>
                    <a:pt x="7028" y="463"/>
                    <a:pt x="6974" y="463"/>
                  </a:cubicBezTo>
                  <a:cubicBezTo>
                    <a:pt x="6908" y="463"/>
                    <a:pt x="6844" y="487"/>
                    <a:pt x="6809" y="539"/>
                  </a:cubicBezTo>
                  <a:lnTo>
                    <a:pt x="5954" y="1394"/>
                  </a:lnTo>
                  <a:cubicBezTo>
                    <a:pt x="5733" y="1331"/>
                    <a:pt x="5479" y="1299"/>
                    <a:pt x="5258" y="1268"/>
                  </a:cubicBezTo>
                  <a:lnTo>
                    <a:pt x="4783" y="159"/>
                  </a:lnTo>
                  <a:cubicBezTo>
                    <a:pt x="4751" y="64"/>
                    <a:pt x="4624" y="1"/>
                    <a:pt x="452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1;p29">
              <a:extLst>
                <a:ext uri="{FF2B5EF4-FFF2-40B4-BE49-F238E27FC236}">
                  <a16:creationId xmlns:a16="http://schemas.microsoft.com/office/drawing/2014/main" id="{DDEB001F-51DE-B222-B689-7623BE9115EA}"/>
                </a:ext>
              </a:extLst>
            </p:cNvPr>
            <p:cNvSpPr/>
            <p:nvPr/>
          </p:nvSpPr>
          <p:spPr>
            <a:xfrm>
              <a:off x="2447208" y="1159894"/>
              <a:ext cx="330614" cy="327245"/>
            </a:xfrm>
            <a:custGeom>
              <a:avLst/>
              <a:gdLst/>
              <a:ahLst/>
              <a:cxnLst/>
              <a:rect l="l" t="t" r="r" b="b"/>
              <a:pathLst>
                <a:path w="10008" h="9906" extrusionOk="0">
                  <a:moveTo>
                    <a:pt x="1583" y="1"/>
                  </a:moveTo>
                  <a:cubicBezTo>
                    <a:pt x="665" y="1"/>
                    <a:pt x="0" y="634"/>
                    <a:pt x="0" y="1616"/>
                  </a:cubicBezTo>
                  <a:lnTo>
                    <a:pt x="0" y="6081"/>
                  </a:lnTo>
                  <a:cubicBezTo>
                    <a:pt x="0" y="6968"/>
                    <a:pt x="602" y="7696"/>
                    <a:pt x="1583" y="7696"/>
                  </a:cubicBezTo>
                  <a:lnTo>
                    <a:pt x="1995" y="7696"/>
                  </a:lnTo>
                  <a:cubicBezTo>
                    <a:pt x="2185" y="7696"/>
                    <a:pt x="2407" y="7886"/>
                    <a:pt x="2439" y="8140"/>
                  </a:cubicBezTo>
                  <a:lnTo>
                    <a:pt x="2755" y="9691"/>
                  </a:lnTo>
                  <a:cubicBezTo>
                    <a:pt x="2775" y="9829"/>
                    <a:pt x="2856" y="9906"/>
                    <a:pt x="2960" y="9906"/>
                  </a:cubicBezTo>
                  <a:cubicBezTo>
                    <a:pt x="3023" y="9906"/>
                    <a:pt x="3095" y="9878"/>
                    <a:pt x="3167" y="9818"/>
                  </a:cubicBezTo>
                  <a:lnTo>
                    <a:pt x="4909" y="8013"/>
                  </a:lnTo>
                  <a:cubicBezTo>
                    <a:pt x="5099" y="7823"/>
                    <a:pt x="5447" y="7696"/>
                    <a:pt x="5700" y="7696"/>
                  </a:cubicBezTo>
                  <a:lnTo>
                    <a:pt x="8424" y="7696"/>
                  </a:lnTo>
                  <a:cubicBezTo>
                    <a:pt x="9374" y="7696"/>
                    <a:pt x="10007" y="6904"/>
                    <a:pt x="10007" y="6081"/>
                  </a:cubicBezTo>
                  <a:lnTo>
                    <a:pt x="10007" y="1616"/>
                  </a:lnTo>
                  <a:cubicBezTo>
                    <a:pt x="10007" y="666"/>
                    <a:pt x="9342" y="1"/>
                    <a:pt x="842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2;p29">
              <a:extLst>
                <a:ext uri="{FF2B5EF4-FFF2-40B4-BE49-F238E27FC236}">
                  <a16:creationId xmlns:a16="http://schemas.microsoft.com/office/drawing/2014/main" id="{D1C85CD6-36F5-FBBA-647E-41CA6CC273FF}"/>
                </a:ext>
              </a:extLst>
            </p:cNvPr>
            <p:cNvSpPr/>
            <p:nvPr/>
          </p:nvSpPr>
          <p:spPr>
            <a:xfrm>
              <a:off x="2507860" y="1191443"/>
              <a:ext cx="207196" cy="183840"/>
            </a:xfrm>
            <a:custGeom>
              <a:avLst/>
              <a:gdLst/>
              <a:ahLst/>
              <a:cxnLst/>
              <a:rect l="l" t="t" r="r" b="b"/>
              <a:pathLst>
                <a:path w="6272" h="5565" extrusionOk="0">
                  <a:moveTo>
                    <a:pt x="3152" y="1"/>
                  </a:moveTo>
                  <a:cubicBezTo>
                    <a:pt x="2853" y="1"/>
                    <a:pt x="2549" y="50"/>
                    <a:pt x="2249" y="154"/>
                  </a:cubicBezTo>
                  <a:cubicBezTo>
                    <a:pt x="793" y="629"/>
                    <a:pt x="1" y="2213"/>
                    <a:pt x="508" y="3669"/>
                  </a:cubicBezTo>
                  <a:cubicBezTo>
                    <a:pt x="885" y="4827"/>
                    <a:pt x="1962" y="5564"/>
                    <a:pt x="3120" y="5564"/>
                  </a:cubicBezTo>
                  <a:cubicBezTo>
                    <a:pt x="3419" y="5564"/>
                    <a:pt x="3724" y="5515"/>
                    <a:pt x="4023" y="5411"/>
                  </a:cubicBezTo>
                  <a:cubicBezTo>
                    <a:pt x="5480" y="4936"/>
                    <a:pt x="6271" y="3353"/>
                    <a:pt x="5765" y="1896"/>
                  </a:cubicBezTo>
                  <a:cubicBezTo>
                    <a:pt x="5387" y="738"/>
                    <a:pt x="4310" y="1"/>
                    <a:pt x="315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3;p29">
              <a:extLst>
                <a:ext uri="{FF2B5EF4-FFF2-40B4-BE49-F238E27FC236}">
                  <a16:creationId xmlns:a16="http://schemas.microsoft.com/office/drawing/2014/main" id="{C5BF4FBC-95C0-2A9C-383C-AB06DD9C86AA}"/>
                </a:ext>
              </a:extLst>
            </p:cNvPr>
            <p:cNvSpPr/>
            <p:nvPr/>
          </p:nvSpPr>
          <p:spPr>
            <a:xfrm>
              <a:off x="2559131" y="1226856"/>
              <a:ext cx="106736" cy="137095"/>
            </a:xfrm>
            <a:custGeom>
              <a:avLst/>
              <a:gdLst/>
              <a:ahLst/>
              <a:cxnLst/>
              <a:rect l="l" t="t" r="r" b="b"/>
              <a:pathLst>
                <a:path w="3231" h="4150" extrusionOk="0">
                  <a:moveTo>
                    <a:pt x="1616" y="0"/>
                  </a:moveTo>
                  <a:cubicBezTo>
                    <a:pt x="1141" y="0"/>
                    <a:pt x="761" y="380"/>
                    <a:pt x="697" y="856"/>
                  </a:cubicBezTo>
                  <a:cubicBezTo>
                    <a:pt x="634" y="1236"/>
                    <a:pt x="729" y="1616"/>
                    <a:pt x="887" y="1964"/>
                  </a:cubicBezTo>
                  <a:cubicBezTo>
                    <a:pt x="919" y="2059"/>
                    <a:pt x="982" y="2186"/>
                    <a:pt x="1046" y="2281"/>
                  </a:cubicBezTo>
                  <a:lnTo>
                    <a:pt x="1046" y="2502"/>
                  </a:lnTo>
                  <a:cubicBezTo>
                    <a:pt x="1046" y="2597"/>
                    <a:pt x="1014" y="2661"/>
                    <a:pt x="951" y="2692"/>
                  </a:cubicBezTo>
                  <a:lnTo>
                    <a:pt x="349" y="3009"/>
                  </a:lnTo>
                  <a:cubicBezTo>
                    <a:pt x="127" y="3136"/>
                    <a:pt x="1" y="3326"/>
                    <a:pt x="1" y="3547"/>
                  </a:cubicBezTo>
                  <a:cubicBezTo>
                    <a:pt x="444" y="3927"/>
                    <a:pt x="1014" y="4149"/>
                    <a:pt x="1616" y="4149"/>
                  </a:cubicBezTo>
                  <a:cubicBezTo>
                    <a:pt x="2249" y="4149"/>
                    <a:pt x="2787" y="3927"/>
                    <a:pt x="3231" y="3547"/>
                  </a:cubicBezTo>
                  <a:cubicBezTo>
                    <a:pt x="3231" y="3326"/>
                    <a:pt x="3072" y="3136"/>
                    <a:pt x="2882" y="3009"/>
                  </a:cubicBezTo>
                  <a:lnTo>
                    <a:pt x="2217" y="2692"/>
                  </a:lnTo>
                  <a:cubicBezTo>
                    <a:pt x="2154" y="2661"/>
                    <a:pt x="2122" y="2597"/>
                    <a:pt x="2122" y="2534"/>
                  </a:cubicBezTo>
                  <a:cubicBezTo>
                    <a:pt x="2122" y="2407"/>
                    <a:pt x="2091" y="2312"/>
                    <a:pt x="2154" y="2217"/>
                  </a:cubicBezTo>
                  <a:cubicBezTo>
                    <a:pt x="2502" y="1711"/>
                    <a:pt x="2566" y="1299"/>
                    <a:pt x="2471" y="792"/>
                  </a:cubicBezTo>
                  <a:cubicBezTo>
                    <a:pt x="2407" y="317"/>
                    <a:pt x="2091" y="0"/>
                    <a:pt x="16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4;p29">
              <a:extLst>
                <a:ext uri="{FF2B5EF4-FFF2-40B4-BE49-F238E27FC236}">
                  <a16:creationId xmlns:a16="http://schemas.microsoft.com/office/drawing/2014/main" id="{5C2E23BA-E3BE-396F-F869-C1DDE2536F9C}"/>
                </a:ext>
              </a:extLst>
            </p:cNvPr>
            <p:cNvSpPr/>
            <p:nvPr/>
          </p:nvSpPr>
          <p:spPr>
            <a:xfrm>
              <a:off x="771210" y="3734543"/>
              <a:ext cx="418487" cy="351823"/>
            </a:xfrm>
            <a:custGeom>
              <a:avLst/>
              <a:gdLst/>
              <a:ahLst/>
              <a:cxnLst/>
              <a:rect l="l" t="t" r="r" b="b"/>
              <a:pathLst>
                <a:path w="12668" h="10650" extrusionOk="0">
                  <a:moveTo>
                    <a:pt x="10514" y="1"/>
                  </a:moveTo>
                  <a:lnTo>
                    <a:pt x="887" y="7538"/>
                  </a:lnTo>
                  <a:cubicBezTo>
                    <a:pt x="127" y="8140"/>
                    <a:pt x="0" y="9248"/>
                    <a:pt x="602" y="10008"/>
                  </a:cubicBezTo>
                  <a:cubicBezTo>
                    <a:pt x="932" y="10430"/>
                    <a:pt x="1442" y="10650"/>
                    <a:pt x="1961" y="10650"/>
                  </a:cubicBezTo>
                  <a:cubicBezTo>
                    <a:pt x="2338" y="10650"/>
                    <a:pt x="2720" y="10533"/>
                    <a:pt x="3040" y="10293"/>
                  </a:cubicBezTo>
                  <a:lnTo>
                    <a:pt x="12668" y="2724"/>
                  </a:lnTo>
                  <a:cubicBezTo>
                    <a:pt x="11939" y="1838"/>
                    <a:pt x="11274" y="856"/>
                    <a:pt x="1051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5;p29">
              <a:extLst>
                <a:ext uri="{FF2B5EF4-FFF2-40B4-BE49-F238E27FC236}">
                  <a16:creationId xmlns:a16="http://schemas.microsoft.com/office/drawing/2014/main" id="{540ED1D8-3E12-6FA8-F597-942A2914108D}"/>
                </a:ext>
              </a:extLst>
            </p:cNvPr>
            <p:cNvSpPr/>
            <p:nvPr/>
          </p:nvSpPr>
          <p:spPr>
            <a:xfrm>
              <a:off x="680166" y="3780165"/>
              <a:ext cx="397609" cy="346735"/>
            </a:xfrm>
            <a:custGeom>
              <a:avLst/>
              <a:gdLst/>
              <a:ahLst/>
              <a:cxnLst/>
              <a:rect l="l" t="t" r="r" b="b"/>
              <a:pathLst>
                <a:path w="12036" h="10496" extrusionOk="0">
                  <a:moveTo>
                    <a:pt x="10255" y="0"/>
                  </a:moveTo>
                  <a:cubicBezTo>
                    <a:pt x="10056" y="0"/>
                    <a:pt x="9856" y="66"/>
                    <a:pt x="9692" y="203"/>
                  </a:cubicBezTo>
                  <a:lnTo>
                    <a:pt x="1394" y="6885"/>
                  </a:lnTo>
                  <a:cubicBezTo>
                    <a:pt x="318" y="7740"/>
                    <a:pt x="1" y="9292"/>
                    <a:pt x="761" y="10464"/>
                  </a:cubicBezTo>
                  <a:cubicBezTo>
                    <a:pt x="761" y="10464"/>
                    <a:pt x="761" y="10464"/>
                    <a:pt x="761" y="10496"/>
                  </a:cubicBezTo>
                  <a:lnTo>
                    <a:pt x="12035" y="1723"/>
                  </a:lnTo>
                  <a:cubicBezTo>
                    <a:pt x="11655" y="1280"/>
                    <a:pt x="11307" y="805"/>
                    <a:pt x="10958" y="330"/>
                  </a:cubicBezTo>
                  <a:cubicBezTo>
                    <a:pt x="10779" y="114"/>
                    <a:pt x="10517" y="0"/>
                    <a:pt x="10255"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6;p29">
              <a:extLst>
                <a:ext uri="{FF2B5EF4-FFF2-40B4-BE49-F238E27FC236}">
                  <a16:creationId xmlns:a16="http://schemas.microsoft.com/office/drawing/2014/main" id="{D180FA82-D9DB-9B02-5220-4F8E54AA6D97}"/>
                </a:ext>
              </a:extLst>
            </p:cNvPr>
            <p:cNvSpPr/>
            <p:nvPr/>
          </p:nvSpPr>
          <p:spPr>
            <a:xfrm>
              <a:off x="705306" y="3837084"/>
              <a:ext cx="419544" cy="328599"/>
            </a:xfrm>
            <a:custGeom>
              <a:avLst/>
              <a:gdLst/>
              <a:ahLst/>
              <a:cxnLst/>
              <a:rect l="l" t="t" r="r" b="b"/>
              <a:pathLst>
                <a:path w="12700" h="9947" extrusionOk="0">
                  <a:moveTo>
                    <a:pt x="11243" y="0"/>
                  </a:moveTo>
                  <a:lnTo>
                    <a:pt x="0" y="8773"/>
                  </a:lnTo>
                  <a:cubicBezTo>
                    <a:pt x="527" y="9544"/>
                    <a:pt x="1368" y="9947"/>
                    <a:pt x="2215" y="9947"/>
                  </a:cubicBezTo>
                  <a:cubicBezTo>
                    <a:pt x="2794" y="9947"/>
                    <a:pt x="3376" y="9760"/>
                    <a:pt x="3864" y="9374"/>
                  </a:cubicBezTo>
                  <a:lnTo>
                    <a:pt x="12351" y="2534"/>
                  </a:lnTo>
                  <a:cubicBezTo>
                    <a:pt x="12668" y="2280"/>
                    <a:pt x="12699" y="1869"/>
                    <a:pt x="12478" y="1552"/>
                  </a:cubicBezTo>
                  <a:cubicBezTo>
                    <a:pt x="12066" y="1045"/>
                    <a:pt x="11654" y="539"/>
                    <a:pt x="11243" y="0"/>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7;p29">
              <a:extLst>
                <a:ext uri="{FF2B5EF4-FFF2-40B4-BE49-F238E27FC236}">
                  <a16:creationId xmlns:a16="http://schemas.microsoft.com/office/drawing/2014/main" id="{F5EA2B92-1CEA-A8DC-2F21-2F480F85D182}"/>
                </a:ext>
              </a:extLst>
            </p:cNvPr>
            <p:cNvSpPr/>
            <p:nvPr/>
          </p:nvSpPr>
          <p:spPr>
            <a:xfrm>
              <a:off x="1227325" y="3473798"/>
              <a:ext cx="255328" cy="296357"/>
            </a:xfrm>
            <a:custGeom>
              <a:avLst/>
              <a:gdLst/>
              <a:ahLst/>
              <a:cxnLst/>
              <a:rect l="l" t="t" r="r" b="b"/>
              <a:pathLst>
                <a:path w="7729" h="8971" extrusionOk="0">
                  <a:moveTo>
                    <a:pt x="3864" y="0"/>
                  </a:moveTo>
                  <a:cubicBezTo>
                    <a:pt x="3785" y="0"/>
                    <a:pt x="3706" y="24"/>
                    <a:pt x="3643" y="72"/>
                  </a:cubicBezTo>
                  <a:cubicBezTo>
                    <a:pt x="2788" y="927"/>
                    <a:pt x="1774" y="1307"/>
                    <a:pt x="444" y="1307"/>
                  </a:cubicBezTo>
                  <a:cubicBezTo>
                    <a:pt x="254" y="1307"/>
                    <a:pt x="128" y="1433"/>
                    <a:pt x="128" y="1623"/>
                  </a:cubicBezTo>
                  <a:cubicBezTo>
                    <a:pt x="128" y="1845"/>
                    <a:pt x="128" y="2067"/>
                    <a:pt x="96" y="2288"/>
                  </a:cubicBezTo>
                  <a:cubicBezTo>
                    <a:pt x="64" y="4569"/>
                    <a:pt x="1" y="7640"/>
                    <a:pt x="3769" y="8939"/>
                  </a:cubicBezTo>
                  <a:lnTo>
                    <a:pt x="3864" y="8971"/>
                  </a:lnTo>
                  <a:lnTo>
                    <a:pt x="3960" y="8939"/>
                  </a:lnTo>
                  <a:cubicBezTo>
                    <a:pt x="7728" y="7640"/>
                    <a:pt x="7665" y="4569"/>
                    <a:pt x="7633" y="2288"/>
                  </a:cubicBezTo>
                  <a:cubicBezTo>
                    <a:pt x="7633" y="2067"/>
                    <a:pt x="7633" y="1845"/>
                    <a:pt x="7633" y="1623"/>
                  </a:cubicBezTo>
                  <a:cubicBezTo>
                    <a:pt x="7633" y="1433"/>
                    <a:pt x="7475" y="1307"/>
                    <a:pt x="7285" y="1307"/>
                  </a:cubicBezTo>
                  <a:cubicBezTo>
                    <a:pt x="5955" y="1307"/>
                    <a:pt x="4941" y="895"/>
                    <a:pt x="4086" y="72"/>
                  </a:cubicBezTo>
                  <a:cubicBezTo>
                    <a:pt x="4023" y="24"/>
                    <a:pt x="3944" y="0"/>
                    <a:pt x="386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8;p29">
              <a:extLst>
                <a:ext uri="{FF2B5EF4-FFF2-40B4-BE49-F238E27FC236}">
                  <a16:creationId xmlns:a16="http://schemas.microsoft.com/office/drawing/2014/main" id="{E7DB2DA4-8299-6040-7E47-5AF1FD8FBC5C}"/>
                </a:ext>
              </a:extLst>
            </p:cNvPr>
            <p:cNvSpPr/>
            <p:nvPr/>
          </p:nvSpPr>
          <p:spPr>
            <a:xfrm>
              <a:off x="1290124" y="3557211"/>
              <a:ext cx="129728" cy="118265"/>
            </a:xfrm>
            <a:custGeom>
              <a:avLst/>
              <a:gdLst/>
              <a:ahLst/>
              <a:cxnLst/>
              <a:rect l="l" t="t" r="r" b="b"/>
              <a:pathLst>
                <a:path w="3927" h="3580" extrusionOk="0">
                  <a:moveTo>
                    <a:pt x="1330" y="365"/>
                  </a:moveTo>
                  <a:lnTo>
                    <a:pt x="1330" y="365"/>
                  </a:lnTo>
                  <a:cubicBezTo>
                    <a:pt x="1235" y="492"/>
                    <a:pt x="1172" y="618"/>
                    <a:pt x="1108" y="777"/>
                  </a:cubicBezTo>
                  <a:cubicBezTo>
                    <a:pt x="1045" y="713"/>
                    <a:pt x="982" y="682"/>
                    <a:pt x="950" y="618"/>
                  </a:cubicBezTo>
                  <a:cubicBezTo>
                    <a:pt x="1045" y="523"/>
                    <a:pt x="1203" y="428"/>
                    <a:pt x="1330" y="365"/>
                  </a:cubicBezTo>
                  <a:close/>
                  <a:moveTo>
                    <a:pt x="2597" y="365"/>
                  </a:moveTo>
                  <a:lnTo>
                    <a:pt x="2597" y="365"/>
                  </a:lnTo>
                  <a:cubicBezTo>
                    <a:pt x="2724" y="428"/>
                    <a:pt x="2882" y="523"/>
                    <a:pt x="3009" y="618"/>
                  </a:cubicBezTo>
                  <a:cubicBezTo>
                    <a:pt x="2945" y="682"/>
                    <a:pt x="2882" y="713"/>
                    <a:pt x="2819" y="777"/>
                  </a:cubicBezTo>
                  <a:cubicBezTo>
                    <a:pt x="2755" y="618"/>
                    <a:pt x="2692" y="492"/>
                    <a:pt x="2597" y="365"/>
                  </a:cubicBezTo>
                  <a:close/>
                  <a:moveTo>
                    <a:pt x="1868" y="238"/>
                  </a:moveTo>
                  <a:lnTo>
                    <a:pt x="1868" y="998"/>
                  </a:lnTo>
                  <a:cubicBezTo>
                    <a:pt x="1678" y="998"/>
                    <a:pt x="1488" y="935"/>
                    <a:pt x="1330" y="872"/>
                  </a:cubicBezTo>
                  <a:cubicBezTo>
                    <a:pt x="1425" y="618"/>
                    <a:pt x="1583" y="333"/>
                    <a:pt x="1868" y="238"/>
                  </a:cubicBezTo>
                  <a:close/>
                  <a:moveTo>
                    <a:pt x="2090" y="238"/>
                  </a:moveTo>
                  <a:cubicBezTo>
                    <a:pt x="2344" y="333"/>
                    <a:pt x="2502" y="618"/>
                    <a:pt x="2597" y="872"/>
                  </a:cubicBezTo>
                  <a:cubicBezTo>
                    <a:pt x="2439" y="935"/>
                    <a:pt x="2280" y="998"/>
                    <a:pt x="2090" y="998"/>
                  </a:cubicBezTo>
                  <a:lnTo>
                    <a:pt x="2090" y="238"/>
                  </a:lnTo>
                  <a:close/>
                  <a:moveTo>
                    <a:pt x="2692" y="1093"/>
                  </a:moveTo>
                  <a:cubicBezTo>
                    <a:pt x="2724" y="1252"/>
                    <a:pt x="2755" y="1474"/>
                    <a:pt x="2755" y="1664"/>
                  </a:cubicBezTo>
                  <a:lnTo>
                    <a:pt x="2090" y="1664"/>
                  </a:lnTo>
                  <a:lnTo>
                    <a:pt x="2090" y="1220"/>
                  </a:lnTo>
                  <a:cubicBezTo>
                    <a:pt x="2280" y="1220"/>
                    <a:pt x="2502" y="1157"/>
                    <a:pt x="2692" y="1093"/>
                  </a:cubicBezTo>
                  <a:close/>
                  <a:moveTo>
                    <a:pt x="792" y="777"/>
                  </a:moveTo>
                  <a:cubicBezTo>
                    <a:pt x="855" y="872"/>
                    <a:pt x="950" y="935"/>
                    <a:pt x="1045" y="998"/>
                  </a:cubicBezTo>
                  <a:cubicBezTo>
                    <a:pt x="982" y="1188"/>
                    <a:pt x="950" y="1442"/>
                    <a:pt x="950" y="1695"/>
                  </a:cubicBezTo>
                  <a:lnTo>
                    <a:pt x="412" y="1695"/>
                  </a:lnTo>
                  <a:cubicBezTo>
                    <a:pt x="443" y="1347"/>
                    <a:pt x="570" y="1030"/>
                    <a:pt x="792" y="777"/>
                  </a:cubicBezTo>
                  <a:close/>
                  <a:moveTo>
                    <a:pt x="1267" y="1093"/>
                  </a:moveTo>
                  <a:cubicBezTo>
                    <a:pt x="1425" y="1188"/>
                    <a:pt x="1647" y="1220"/>
                    <a:pt x="1868" y="1252"/>
                  </a:cubicBezTo>
                  <a:lnTo>
                    <a:pt x="1868" y="1695"/>
                  </a:lnTo>
                  <a:lnTo>
                    <a:pt x="1172" y="1695"/>
                  </a:lnTo>
                  <a:cubicBezTo>
                    <a:pt x="1172" y="1474"/>
                    <a:pt x="1203" y="1283"/>
                    <a:pt x="1267" y="1093"/>
                  </a:cubicBezTo>
                  <a:close/>
                  <a:moveTo>
                    <a:pt x="3167" y="777"/>
                  </a:moveTo>
                  <a:cubicBezTo>
                    <a:pt x="3389" y="1030"/>
                    <a:pt x="3515" y="1347"/>
                    <a:pt x="3515" y="1695"/>
                  </a:cubicBezTo>
                  <a:lnTo>
                    <a:pt x="3009" y="1695"/>
                  </a:lnTo>
                  <a:cubicBezTo>
                    <a:pt x="2977" y="1442"/>
                    <a:pt x="2945" y="1188"/>
                    <a:pt x="2882" y="998"/>
                  </a:cubicBezTo>
                  <a:cubicBezTo>
                    <a:pt x="2977" y="935"/>
                    <a:pt x="3072" y="872"/>
                    <a:pt x="3167" y="777"/>
                  </a:cubicBezTo>
                  <a:close/>
                  <a:moveTo>
                    <a:pt x="1868" y="1917"/>
                  </a:moveTo>
                  <a:lnTo>
                    <a:pt x="1868" y="2360"/>
                  </a:lnTo>
                  <a:cubicBezTo>
                    <a:pt x="1647" y="2360"/>
                    <a:pt x="1457" y="2424"/>
                    <a:pt x="1267" y="2487"/>
                  </a:cubicBezTo>
                  <a:cubicBezTo>
                    <a:pt x="1203" y="2329"/>
                    <a:pt x="1172" y="2107"/>
                    <a:pt x="1172" y="1917"/>
                  </a:cubicBezTo>
                  <a:close/>
                  <a:moveTo>
                    <a:pt x="2755" y="1917"/>
                  </a:moveTo>
                  <a:cubicBezTo>
                    <a:pt x="2755" y="2107"/>
                    <a:pt x="2724" y="2297"/>
                    <a:pt x="2692" y="2487"/>
                  </a:cubicBezTo>
                  <a:cubicBezTo>
                    <a:pt x="2502" y="2424"/>
                    <a:pt x="2280" y="2360"/>
                    <a:pt x="2090" y="2360"/>
                  </a:cubicBezTo>
                  <a:lnTo>
                    <a:pt x="2090" y="1917"/>
                  </a:lnTo>
                  <a:close/>
                  <a:moveTo>
                    <a:pt x="950" y="1917"/>
                  </a:moveTo>
                  <a:cubicBezTo>
                    <a:pt x="950" y="2139"/>
                    <a:pt x="982" y="2392"/>
                    <a:pt x="1045" y="2614"/>
                  </a:cubicBezTo>
                  <a:cubicBezTo>
                    <a:pt x="950" y="2645"/>
                    <a:pt x="855" y="2740"/>
                    <a:pt x="760" y="2804"/>
                  </a:cubicBezTo>
                  <a:cubicBezTo>
                    <a:pt x="570" y="2550"/>
                    <a:pt x="443" y="2234"/>
                    <a:pt x="412" y="1917"/>
                  </a:cubicBezTo>
                  <a:close/>
                  <a:moveTo>
                    <a:pt x="3515" y="1917"/>
                  </a:moveTo>
                  <a:cubicBezTo>
                    <a:pt x="3515" y="2234"/>
                    <a:pt x="3357" y="2550"/>
                    <a:pt x="3167" y="2804"/>
                  </a:cubicBezTo>
                  <a:cubicBezTo>
                    <a:pt x="3072" y="2740"/>
                    <a:pt x="2977" y="2677"/>
                    <a:pt x="2882" y="2614"/>
                  </a:cubicBezTo>
                  <a:cubicBezTo>
                    <a:pt x="2945" y="2392"/>
                    <a:pt x="2977" y="2170"/>
                    <a:pt x="3009" y="1917"/>
                  </a:cubicBezTo>
                  <a:close/>
                  <a:moveTo>
                    <a:pt x="1108" y="2835"/>
                  </a:moveTo>
                  <a:cubicBezTo>
                    <a:pt x="1172" y="2962"/>
                    <a:pt x="1235" y="3120"/>
                    <a:pt x="1330" y="3215"/>
                  </a:cubicBezTo>
                  <a:cubicBezTo>
                    <a:pt x="1203" y="3152"/>
                    <a:pt x="1045" y="3089"/>
                    <a:pt x="950" y="2962"/>
                  </a:cubicBezTo>
                  <a:cubicBezTo>
                    <a:pt x="982" y="2930"/>
                    <a:pt x="1045" y="2867"/>
                    <a:pt x="1108" y="2835"/>
                  </a:cubicBezTo>
                  <a:close/>
                  <a:moveTo>
                    <a:pt x="2819" y="2835"/>
                  </a:moveTo>
                  <a:cubicBezTo>
                    <a:pt x="2882" y="2867"/>
                    <a:pt x="2945" y="2930"/>
                    <a:pt x="3009" y="2962"/>
                  </a:cubicBezTo>
                  <a:cubicBezTo>
                    <a:pt x="2882" y="3089"/>
                    <a:pt x="2724" y="3152"/>
                    <a:pt x="2597" y="3215"/>
                  </a:cubicBezTo>
                  <a:cubicBezTo>
                    <a:pt x="2692" y="3120"/>
                    <a:pt x="2755" y="2962"/>
                    <a:pt x="2819" y="2835"/>
                  </a:cubicBezTo>
                  <a:close/>
                  <a:moveTo>
                    <a:pt x="1868" y="2582"/>
                  </a:moveTo>
                  <a:lnTo>
                    <a:pt x="1868" y="3342"/>
                  </a:lnTo>
                  <a:cubicBezTo>
                    <a:pt x="1583" y="3279"/>
                    <a:pt x="1425" y="2962"/>
                    <a:pt x="1330" y="2709"/>
                  </a:cubicBezTo>
                  <a:cubicBezTo>
                    <a:pt x="1488" y="2645"/>
                    <a:pt x="1678" y="2614"/>
                    <a:pt x="1868" y="2582"/>
                  </a:cubicBezTo>
                  <a:close/>
                  <a:moveTo>
                    <a:pt x="2090" y="2582"/>
                  </a:moveTo>
                  <a:cubicBezTo>
                    <a:pt x="2280" y="2582"/>
                    <a:pt x="2439" y="2645"/>
                    <a:pt x="2597" y="2709"/>
                  </a:cubicBezTo>
                  <a:cubicBezTo>
                    <a:pt x="2502" y="2962"/>
                    <a:pt x="2344" y="3279"/>
                    <a:pt x="2090" y="3342"/>
                  </a:cubicBezTo>
                  <a:lnTo>
                    <a:pt x="2090" y="2582"/>
                  </a:lnTo>
                  <a:close/>
                  <a:moveTo>
                    <a:pt x="1963" y="1"/>
                  </a:moveTo>
                  <a:cubicBezTo>
                    <a:pt x="1504" y="1"/>
                    <a:pt x="1045" y="175"/>
                    <a:pt x="697" y="523"/>
                  </a:cubicBezTo>
                  <a:cubicBezTo>
                    <a:pt x="0" y="1220"/>
                    <a:pt x="0" y="2360"/>
                    <a:pt x="697" y="3057"/>
                  </a:cubicBezTo>
                  <a:cubicBezTo>
                    <a:pt x="1045" y="3405"/>
                    <a:pt x="1504" y="3579"/>
                    <a:pt x="1963" y="3579"/>
                  </a:cubicBezTo>
                  <a:cubicBezTo>
                    <a:pt x="2423" y="3579"/>
                    <a:pt x="2882" y="3405"/>
                    <a:pt x="3230" y="3057"/>
                  </a:cubicBezTo>
                  <a:cubicBezTo>
                    <a:pt x="3927" y="2360"/>
                    <a:pt x="3927" y="1220"/>
                    <a:pt x="3230" y="523"/>
                  </a:cubicBezTo>
                  <a:cubicBezTo>
                    <a:pt x="2882" y="175"/>
                    <a:pt x="2423" y="1"/>
                    <a:pt x="19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9;p29">
              <a:extLst>
                <a:ext uri="{FF2B5EF4-FFF2-40B4-BE49-F238E27FC236}">
                  <a16:creationId xmlns:a16="http://schemas.microsoft.com/office/drawing/2014/main" id="{06A59AD8-E705-D3D9-7547-9B146181F32B}"/>
                </a:ext>
              </a:extLst>
            </p:cNvPr>
            <p:cNvSpPr/>
            <p:nvPr/>
          </p:nvSpPr>
          <p:spPr>
            <a:xfrm>
              <a:off x="1231520" y="1700776"/>
              <a:ext cx="1161312" cy="1980448"/>
            </a:xfrm>
            <a:custGeom>
              <a:avLst/>
              <a:gdLst/>
              <a:ahLst/>
              <a:cxnLst/>
              <a:rect l="l" t="t" r="r" b="b"/>
              <a:pathLst>
                <a:path w="35154" h="59950" extrusionOk="0">
                  <a:moveTo>
                    <a:pt x="127" y="0"/>
                  </a:moveTo>
                  <a:cubicBezTo>
                    <a:pt x="64" y="0"/>
                    <a:pt x="1" y="64"/>
                    <a:pt x="1" y="159"/>
                  </a:cubicBezTo>
                  <a:cubicBezTo>
                    <a:pt x="1" y="222"/>
                    <a:pt x="64" y="285"/>
                    <a:pt x="127" y="285"/>
                  </a:cubicBezTo>
                  <a:lnTo>
                    <a:pt x="666" y="285"/>
                  </a:lnTo>
                  <a:cubicBezTo>
                    <a:pt x="729" y="285"/>
                    <a:pt x="792" y="222"/>
                    <a:pt x="792" y="159"/>
                  </a:cubicBezTo>
                  <a:cubicBezTo>
                    <a:pt x="792" y="64"/>
                    <a:pt x="761" y="0"/>
                    <a:pt x="666" y="0"/>
                  </a:cubicBezTo>
                  <a:close/>
                  <a:moveTo>
                    <a:pt x="1742" y="0"/>
                  </a:moveTo>
                  <a:cubicBezTo>
                    <a:pt x="1647" y="0"/>
                    <a:pt x="1616" y="64"/>
                    <a:pt x="1616" y="159"/>
                  </a:cubicBezTo>
                  <a:cubicBezTo>
                    <a:pt x="1616" y="222"/>
                    <a:pt x="1647" y="285"/>
                    <a:pt x="1742" y="285"/>
                  </a:cubicBezTo>
                  <a:lnTo>
                    <a:pt x="2281" y="285"/>
                  </a:lnTo>
                  <a:cubicBezTo>
                    <a:pt x="2344" y="285"/>
                    <a:pt x="2407" y="222"/>
                    <a:pt x="2407" y="159"/>
                  </a:cubicBezTo>
                  <a:cubicBezTo>
                    <a:pt x="2407" y="64"/>
                    <a:pt x="2344" y="0"/>
                    <a:pt x="2281" y="0"/>
                  </a:cubicBezTo>
                  <a:close/>
                  <a:moveTo>
                    <a:pt x="3326" y="0"/>
                  </a:moveTo>
                  <a:cubicBezTo>
                    <a:pt x="3262" y="0"/>
                    <a:pt x="3199" y="64"/>
                    <a:pt x="3199" y="159"/>
                  </a:cubicBezTo>
                  <a:cubicBezTo>
                    <a:pt x="3199" y="222"/>
                    <a:pt x="3262" y="285"/>
                    <a:pt x="3326" y="285"/>
                  </a:cubicBezTo>
                  <a:lnTo>
                    <a:pt x="3864" y="285"/>
                  </a:lnTo>
                  <a:cubicBezTo>
                    <a:pt x="3928" y="285"/>
                    <a:pt x="3991" y="222"/>
                    <a:pt x="3991" y="159"/>
                  </a:cubicBezTo>
                  <a:cubicBezTo>
                    <a:pt x="3991" y="64"/>
                    <a:pt x="3928" y="0"/>
                    <a:pt x="3864" y="0"/>
                  </a:cubicBezTo>
                  <a:close/>
                  <a:moveTo>
                    <a:pt x="4941" y="0"/>
                  </a:moveTo>
                  <a:cubicBezTo>
                    <a:pt x="4846" y="0"/>
                    <a:pt x="4783" y="64"/>
                    <a:pt x="4783" y="159"/>
                  </a:cubicBezTo>
                  <a:cubicBezTo>
                    <a:pt x="4783" y="222"/>
                    <a:pt x="4846" y="285"/>
                    <a:pt x="4941" y="285"/>
                  </a:cubicBezTo>
                  <a:lnTo>
                    <a:pt x="5448" y="285"/>
                  </a:lnTo>
                  <a:cubicBezTo>
                    <a:pt x="5543" y="285"/>
                    <a:pt x="5606" y="222"/>
                    <a:pt x="5606" y="159"/>
                  </a:cubicBezTo>
                  <a:cubicBezTo>
                    <a:pt x="5606" y="64"/>
                    <a:pt x="5543" y="0"/>
                    <a:pt x="5448" y="0"/>
                  </a:cubicBezTo>
                  <a:close/>
                  <a:moveTo>
                    <a:pt x="6524" y="0"/>
                  </a:moveTo>
                  <a:cubicBezTo>
                    <a:pt x="6461" y="0"/>
                    <a:pt x="6398" y="64"/>
                    <a:pt x="6398" y="159"/>
                  </a:cubicBezTo>
                  <a:cubicBezTo>
                    <a:pt x="6398" y="222"/>
                    <a:pt x="6461" y="285"/>
                    <a:pt x="6524" y="285"/>
                  </a:cubicBezTo>
                  <a:lnTo>
                    <a:pt x="7063" y="285"/>
                  </a:lnTo>
                  <a:cubicBezTo>
                    <a:pt x="7126" y="285"/>
                    <a:pt x="7189" y="222"/>
                    <a:pt x="7189" y="159"/>
                  </a:cubicBezTo>
                  <a:cubicBezTo>
                    <a:pt x="7189" y="64"/>
                    <a:pt x="7126" y="0"/>
                    <a:pt x="7063" y="0"/>
                  </a:cubicBezTo>
                  <a:close/>
                  <a:moveTo>
                    <a:pt x="8108" y="0"/>
                  </a:moveTo>
                  <a:cubicBezTo>
                    <a:pt x="8044" y="0"/>
                    <a:pt x="7981" y="64"/>
                    <a:pt x="7981" y="159"/>
                  </a:cubicBezTo>
                  <a:cubicBezTo>
                    <a:pt x="7981" y="222"/>
                    <a:pt x="8044" y="285"/>
                    <a:pt x="8108" y="285"/>
                  </a:cubicBezTo>
                  <a:lnTo>
                    <a:pt x="8646" y="285"/>
                  </a:lnTo>
                  <a:cubicBezTo>
                    <a:pt x="8741" y="285"/>
                    <a:pt x="8773" y="222"/>
                    <a:pt x="8773" y="159"/>
                  </a:cubicBezTo>
                  <a:cubicBezTo>
                    <a:pt x="8773" y="64"/>
                    <a:pt x="8741" y="0"/>
                    <a:pt x="8646" y="0"/>
                  </a:cubicBezTo>
                  <a:close/>
                  <a:moveTo>
                    <a:pt x="9723" y="0"/>
                  </a:moveTo>
                  <a:cubicBezTo>
                    <a:pt x="9660" y="0"/>
                    <a:pt x="9596" y="64"/>
                    <a:pt x="9596" y="159"/>
                  </a:cubicBezTo>
                  <a:cubicBezTo>
                    <a:pt x="9596" y="222"/>
                    <a:pt x="9660" y="285"/>
                    <a:pt x="9723" y="285"/>
                  </a:cubicBezTo>
                  <a:lnTo>
                    <a:pt x="10261" y="285"/>
                  </a:lnTo>
                  <a:cubicBezTo>
                    <a:pt x="10325" y="285"/>
                    <a:pt x="10388" y="222"/>
                    <a:pt x="10388" y="159"/>
                  </a:cubicBezTo>
                  <a:cubicBezTo>
                    <a:pt x="10388" y="64"/>
                    <a:pt x="10325" y="0"/>
                    <a:pt x="10261" y="0"/>
                  </a:cubicBezTo>
                  <a:close/>
                  <a:moveTo>
                    <a:pt x="11306" y="0"/>
                  </a:moveTo>
                  <a:cubicBezTo>
                    <a:pt x="11243" y="0"/>
                    <a:pt x="11180" y="64"/>
                    <a:pt x="11180" y="159"/>
                  </a:cubicBezTo>
                  <a:cubicBezTo>
                    <a:pt x="11180" y="222"/>
                    <a:pt x="11243" y="285"/>
                    <a:pt x="11306" y="285"/>
                  </a:cubicBezTo>
                  <a:lnTo>
                    <a:pt x="11845" y="285"/>
                  </a:lnTo>
                  <a:cubicBezTo>
                    <a:pt x="11908" y="285"/>
                    <a:pt x="11971" y="222"/>
                    <a:pt x="11971" y="159"/>
                  </a:cubicBezTo>
                  <a:cubicBezTo>
                    <a:pt x="11971" y="64"/>
                    <a:pt x="11908" y="0"/>
                    <a:pt x="11845" y="0"/>
                  </a:cubicBezTo>
                  <a:close/>
                  <a:moveTo>
                    <a:pt x="12922" y="0"/>
                  </a:moveTo>
                  <a:cubicBezTo>
                    <a:pt x="12827" y="0"/>
                    <a:pt x="12763" y="64"/>
                    <a:pt x="12763" y="159"/>
                  </a:cubicBezTo>
                  <a:cubicBezTo>
                    <a:pt x="12763" y="222"/>
                    <a:pt x="12827" y="285"/>
                    <a:pt x="12922" y="285"/>
                  </a:cubicBezTo>
                  <a:lnTo>
                    <a:pt x="13428" y="285"/>
                  </a:lnTo>
                  <a:cubicBezTo>
                    <a:pt x="13523" y="285"/>
                    <a:pt x="13587" y="222"/>
                    <a:pt x="13587" y="159"/>
                  </a:cubicBezTo>
                  <a:cubicBezTo>
                    <a:pt x="13587" y="64"/>
                    <a:pt x="13523" y="0"/>
                    <a:pt x="13428" y="0"/>
                  </a:cubicBezTo>
                  <a:close/>
                  <a:moveTo>
                    <a:pt x="14505" y="0"/>
                  </a:moveTo>
                  <a:cubicBezTo>
                    <a:pt x="14442" y="0"/>
                    <a:pt x="14378" y="64"/>
                    <a:pt x="14378" y="159"/>
                  </a:cubicBezTo>
                  <a:cubicBezTo>
                    <a:pt x="14378" y="222"/>
                    <a:pt x="14442" y="285"/>
                    <a:pt x="14505" y="285"/>
                  </a:cubicBezTo>
                  <a:lnTo>
                    <a:pt x="15043" y="285"/>
                  </a:lnTo>
                  <a:cubicBezTo>
                    <a:pt x="15107" y="285"/>
                    <a:pt x="15170" y="222"/>
                    <a:pt x="15170" y="159"/>
                  </a:cubicBezTo>
                  <a:cubicBezTo>
                    <a:pt x="15170" y="64"/>
                    <a:pt x="15107" y="0"/>
                    <a:pt x="15043" y="0"/>
                  </a:cubicBezTo>
                  <a:close/>
                  <a:moveTo>
                    <a:pt x="15962" y="159"/>
                  </a:moveTo>
                  <a:cubicBezTo>
                    <a:pt x="15867" y="159"/>
                    <a:pt x="15803" y="222"/>
                    <a:pt x="15803" y="317"/>
                  </a:cubicBezTo>
                  <a:lnTo>
                    <a:pt x="15803" y="824"/>
                  </a:lnTo>
                  <a:cubicBezTo>
                    <a:pt x="15803" y="919"/>
                    <a:pt x="15867" y="982"/>
                    <a:pt x="15962" y="982"/>
                  </a:cubicBezTo>
                  <a:cubicBezTo>
                    <a:pt x="16025" y="982"/>
                    <a:pt x="16088" y="919"/>
                    <a:pt x="16088" y="824"/>
                  </a:cubicBezTo>
                  <a:lnTo>
                    <a:pt x="16088" y="317"/>
                  </a:lnTo>
                  <a:cubicBezTo>
                    <a:pt x="16088" y="222"/>
                    <a:pt x="16025" y="159"/>
                    <a:pt x="15962" y="159"/>
                  </a:cubicBezTo>
                  <a:close/>
                  <a:moveTo>
                    <a:pt x="15962" y="1774"/>
                  </a:moveTo>
                  <a:cubicBezTo>
                    <a:pt x="15867" y="1774"/>
                    <a:pt x="15803" y="1837"/>
                    <a:pt x="15803" y="1901"/>
                  </a:cubicBezTo>
                  <a:lnTo>
                    <a:pt x="15803" y="2439"/>
                  </a:lnTo>
                  <a:cubicBezTo>
                    <a:pt x="15803" y="2502"/>
                    <a:pt x="15867" y="2566"/>
                    <a:pt x="15962" y="2566"/>
                  </a:cubicBezTo>
                  <a:cubicBezTo>
                    <a:pt x="16025" y="2566"/>
                    <a:pt x="16088" y="2502"/>
                    <a:pt x="16088" y="2439"/>
                  </a:cubicBezTo>
                  <a:lnTo>
                    <a:pt x="16088" y="1901"/>
                  </a:lnTo>
                  <a:cubicBezTo>
                    <a:pt x="16088" y="1837"/>
                    <a:pt x="16025" y="1774"/>
                    <a:pt x="15962" y="1774"/>
                  </a:cubicBezTo>
                  <a:close/>
                  <a:moveTo>
                    <a:pt x="15962" y="3357"/>
                  </a:moveTo>
                  <a:cubicBezTo>
                    <a:pt x="15867" y="3357"/>
                    <a:pt x="15803" y="3421"/>
                    <a:pt x="15803" y="3484"/>
                  </a:cubicBezTo>
                  <a:lnTo>
                    <a:pt x="15803" y="4022"/>
                  </a:lnTo>
                  <a:cubicBezTo>
                    <a:pt x="15803" y="4086"/>
                    <a:pt x="15867" y="4149"/>
                    <a:pt x="15962" y="4149"/>
                  </a:cubicBezTo>
                  <a:cubicBezTo>
                    <a:pt x="16025" y="4149"/>
                    <a:pt x="16088" y="4086"/>
                    <a:pt x="16088" y="4022"/>
                  </a:cubicBezTo>
                  <a:lnTo>
                    <a:pt x="16088" y="3484"/>
                  </a:lnTo>
                  <a:cubicBezTo>
                    <a:pt x="16088" y="3421"/>
                    <a:pt x="16025" y="3357"/>
                    <a:pt x="15962" y="3357"/>
                  </a:cubicBezTo>
                  <a:close/>
                  <a:moveTo>
                    <a:pt x="15962" y="4972"/>
                  </a:moveTo>
                  <a:cubicBezTo>
                    <a:pt x="15867" y="4972"/>
                    <a:pt x="15803" y="5004"/>
                    <a:pt x="15803" y="5099"/>
                  </a:cubicBezTo>
                  <a:lnTo>
                    <a:pt x="15803" y="5638"/>
                  </a:lnTo>
                  <a:cubicBezTo>
                    <a:pt x="15803" y="5701"/>
                    <a:pt x="15867" y="5764"/>
                    <a:pt x="15962" y="5764"/>
                  </a:cubicBezTo>
                  <a:cubicBezTo>
                    <a:pt x="16025" y="5764"/>
                    <a:pt x="16088" y="5701"/>
                    <a:pt x="16088" y="5638"/>
                  </a:cubicBezTo>
                  <a:lnTo>
                    <a:pt x="16088" y="5099"/>
                  </a:lnTo>
                  <a:cubicBezTo>
                    <a:pt x="16088" y="5004"/>
                    <a:pt x="16025" y="4972"/>
                    <a:pt x="15962" y="4972"/>
                  </a:cubicBezTo>
                  <a:close/>
                  <a:moveTo>
                    <a:pt x="15962" y="6556"/>
                  </a:moveTo>
                  <a:cubicBezTo>
                    <a:pt x="15867" y="6556"/>
                    <a:pt x="15803" y="6619"/>
                    <a:pt x="15803" y="6683"/>
                  </a:cubicBezTo>
                  <a:lnTo>
                    <a:pt x="15803" y="7221"/>
                  </a:lnTo>
                  <a:cubicBezTo>
                    <a:pt x="15803" y="7284"/>
                    <a:pt x="15867" y="7348"/>
                    <a:pt x="15962" y="7348"/>
                  </a:cubicBezTo>
                  <a:cubicBezTo>
                    <a:pt x="16025" y="7348"/>
                    <a:pt x="16088" y="7284"/>
                    <a:pt x="16088" y="7221"/>
                  </a:cubicBezTo>
                  <a:lnTo>
                    <a:pt x="16088" y="6683"/>
                  </a:lnTo>
                  <a:cubicBezTo>
                    <a:pt x="16088" y="6619"/>
                    <a:pt x="16025" y="6556"/>
                    <a:pt x="15962" y="6556"/>
                  </a:cubicBezTo>
                  <a:close/>
                  <a:moveTo>
                    <a:pt x="15962" y="8139"/>
                  </a:moveTo>
                  <a:cubicBezTo>
                    <a:pt x="15867" y="8139"/>
                    <a:pt x="15803" y="8203"/>
                    <a:pt x="15803" y="8298"/>
                  </a:cubicBezTo>
                  <a:lnTo>
                    <a:pt x="15803" y="8804"/>
                  </a:lnTo>
                  <a:cubicBezTo>
                    <a:pt x="15803" y="8899"/>
                    <a:pt x="15867" y="8963"/>
                    <a:pt x="15962" y="8963"/>
                  </a:cubicBezTo>
                  <a:cubicBezTo>
                    <a:pt x="16025" y="8963"/>
                    <a:pt x="16088" y="8899"/>
                    <a:pt x="16088" y="8804"/>
                  </a:cubicBezTo>
                  <a:lnTo>
                    <a:pt x="16088" y="8298"/>
                  </a:lnTo>
                  <a:cubicBezTo>
                    <a:pt x="16088" y="8203"/>
                    <a:pt x="16025" y="8139"/>
                    <a:pt x="15962" y="8139"/>
                  </a:cubicBezTo>
                  <a:close/>
                  <a:moveTo>
                    <a:pt x="15962" y="9754"/>
                  </a:moveTo>
                  <a:cubicBezTo>
                    <a:pt x="15867" y="9754"/>
                    <a:pt x="15803" y="9818"/>
                    <a:pt x="15803" y="9881"/>
                  </a:cubicBezTo>
                  <a:lnTo>
                    <a:pt x="15803" y="10420"/>
                  </a:lnTo>
                  <a:cubicBezTo>
                    <a:pt x="15803" y="10483"/>
                    <a:pt x="15867" y="10546"/>
                    <a:pt x="15962" y="10546"/>
                  </a:cubicBezTo>
                  <a:cubicBezTo>
                    <a:pt x="16025" y="10546"/>
                    <a:pt x="16088" y="10483"/>
                    <a:pt x="16088" y="10420"/>
                  </a:cubicBezTo>
                  <a:lnTo>
                    <a:pt x="16088" y="9881"/>
                  </a:lnTo>
                  <a:cubicBezTo>
                    <a:pt x="16088" y="9818"/>
                    <a:pt x="16025" y="9754"/>
                    <a:pt x="15962" y="9754"/>
                  </a:cubicBezTo>
                  <a:close/>
                  <a:moveTo>
                    <a:pt x="15962" y="11338"/>
                  </a:moveTo>
                  <a:cubicBezTo>
                    <a:pt x="15867" y="11338"/>
                    <a:pt x="15803" y="11401"/>
                    <a:pt x="15803" y="11465"/>
                  </a:cubicBezTo>
                  <a:lnTo>
                    <a:pt x="15803" y="12003"/>
                  </a:lnTo>
                  <a:cubicBezTo>
                    <a:pt x="15803" y="12098"/>
                    <a:pt x="15867" y="12130"/>
                    <a:pt x="15962" y="12130"/>
                  </a:cubicBezTo>
                  <a:cubicBezTo>
                    <a:pt x="16025" y="12130"/>
                    <a:pt x="16088" y="12098"/>
                    <a:pt x="16088" y="12003"/>
                  </a:cubicBezTo>
                  <a:lnTo>
                    <a:pt x="16088" y="11465"/>
                  </a:lnTo>
                  <a:cubicBezTo>
                    <a:pt x="16088" y="11401"/>
                    <a:pt x="16025" y="11338"/>
                    <a:pt x="15962" y="11338"/>
                  </a:cubicBezTo>
                  <a:close/>
                  <a:moveTo>
                    <a:pt x="15962" y="12921"/>
                  </a:moveTo>
                  <a:cubicBezTo>
                    <a:pt x="15867" y="12921"/>
                    <a:pt x="15803" y="12985"/>
                    <a:pt x="15803" y="13080"/>
                  </a:cubicBezTo>
                  <a:lnTo>
                    <a:pt x="15803" y="13618"/>
                  </a:lnTo>
                  <a:cubicBezTo>
                    <a:pt x="15803" y="13681"/>
                    <a:pt x="15867" y="13745"/>
                    <a:pt x="15962" y="13745"/>
                  </a:cubicBezTo>
                  <a:cubicBezTo>
                    <a:pt x="16025" y="13745"/>
                    <a:pt x="16088" y="13681"/>
                    <a:pt x="16088" y="13618"/>
                  </a:cubicBezTo>
                  <a:lnTo>
                    <a:pt x="16088" y="13080"/>
                  </a:lnTo>
                  <a:cubicBezTo>
                    <a:pt x="16088" y="12985"/>
                    <a:pt x="16025" y="12921"/>
                    <a:pt x="15962" y="12921"/>
                  </a:cubicBezTo>
                  <a:close/>
                  <a:moveTo>
                    <a:pt x="15962" y="14536"/>
                  </a:moveTo>
                  <a:cubicBezTo>
                    <a:pt x="15867" y="14536"/>
                    <a:pt x="15803" y="14600"/>
                    <a:pt x="15803" y="14663"/>
                  </a:cubicBezTo>
                  <a:lnTo>
                    <a:pt x="15803" y="15202"/>
                  </a:lnTo>
                  <a:cubicBezTo>
                    <a:pt x="15803" y="15265"/>
                    <a:pt x="15867" y="15328"/>
                    <a:pt x="15962" y="15328"/>
                  </a:cubicBezTo>
                  <a:cubicBezTo>
                    <a:pt x="16025" y="15328"/>
                    <a:pt x="16088" y="15265"/>
                    <a:pt x="16088" y="15202"/>
                  </a:cubicBezTo>
                  <a:lnTo>
                    <a:pt x="16088" y="14663"/>
                  </a:lnTo>
                  <a:cubicBezTo>
                    <a:pt x="16088" y="14600"/>
                    <a:pt x="16025" y="14536"/>
                    <a:pt x="15962" y="14536"/>
                  </a:cubicBezTo>
                  <a:close/>
                  <a:moveTo>
                    <a:pt x="15962" y="16120"/>
                  </a:moveTo>
                  <a:cubicBezTo>
                    <a:pt x="15867" y="16120"/>
                    <a:pt x="15803" y="16183"/>
                    <a:pt x="15803" y="16278"/>
                  </a:cubicBezTo>
                  <a:lnTo>
                    <a:pt x="15803" y="16785"/>
                  </a:lnTo>
                  <a:cubicBezTo>
                    <a:pt x="15803" y="16880"/>
                    <a:pt x="15867" y="16943"/>
                    <a:pt x="15962" y="16943"/>
                  </a:cubicBezTo>
                  <a:cubicBezTo>
                    <a:pt x="16025" y="16943"/>
                    <a:pt x="16088" y="16880"/>
                    <a:pt x="16088" y="16785"/>
                  </a:cubicBezTo>
                  <a:lnTo>
                    <a:pt x="16088" y="16278"/>
                  </a:lnTo>
                  <a:cubicBezTo>
                    <a:pt x="16088" y="16183"/>
                    <a:pt x="16025" y="16120"/>
                    <a:pt x="15962" y="16120"/>
                  </a:cubicBezTo>
                  <a:close/>
                  <a:moveTo>
                    <a:pt x="15962" y="17735"/>
                  </a:moveTo>
                  <a:cubicBezTo>
                    <a:pt x="15867" y="17735"/>
                    <a:pt x="15803" y="17798"/>
                    <a:pt x="15803" y="17862"/>
                  </a:cubicBezTo>
                  <a:lnTo>
                    <a:pt x="15803" y="18400"/>
                  </a:lnTo>
                  <a:cubicBezTo>
                    <a:pt x="15803" y="18463"/>
                    <a:pt x="15867" y="18527"/>
                    <a:pt x="15962" y="18527"/>
                  </a:cubicBezTo>
                  <a:cubicBezTo>
                    <a:pt x="16025" y="18527"/>
                    <a:pt x="16088" y="18463"/>
                    <a:pt x="16088" y="18400"/>
                  </a:cubicBezTo>
                  <a:lnTo>
                    <a:pt x="16088" y="17862"/>
                  </a:lnTo>
                  <a:cubicBezTo>
                    <a:pt x="16088" y="17798"/>
                    <a:pt x="16025" y="17735"/>
                    <a:pt x="15962" y="17735"/>
                  </a:cubicBezTo>
                  <a:close/>
                  <a:moveTo>
                    <a:pt x="15962" y="19318"/>
                  </a:moveTo>
                  <a:cubicBezTo>
                    <a:pt x="15867" y="19318"/>
                    <a:pt x="15803" y="19382"/>
                    <a:pt x="15803" y="19477"/>
                  </a:cubicBezTo>
                  <a:lnTo>
                    <a:pt x="15803" y="19984"/>
                  </a:lnTo>
                  <a:cubicBezTo>
                    <a:pt x="15803" y="20079"/>
                    <a:pt x="15867" y="20142"/>
                    <a:pt x="15962" y="20142"/>
                  </a:cubicBezTo>
                  <a:cubicBezTo>
                    <a:pt x="16025" y="20142"/>
                    <a:pt x="16088" y="20079"/>
                    <a:pt x="16088" y="19984"/>
                  </a:cubicBezTo>
                  <a:lnTo>
                    <a:pt x="16088" y="19477"/>
                  </a:lnTo>
                  <a:cubicBezTo>
                    <a:pt x="16088" y="19382"/>
                    <a:pt x="16025" y="19318"/>
                    <a:pt x="15962" y="19318"/>
                  </a:cubicBezTo>
                  <a:close/>
                  <a:moveTo>
                    <a:pt x="15962" y="20934"/>
                  </a:moveTo>
                  <a:cubicBezTo>
                    <a:pt x="15867" y="20934"/>
                    <a:pt x="15803" y="20997"/>
                    <a:pt x="15803" y="21060"/>
                  </a:cubicBezTo>
                  <a:lnTo>
                    <a:pt x="15803" y="21599"/>
                  </a:lnTo>
                  <a:cubicBezTo>
                    <a:pt x="15803" y="21662"/>
                    <a:pt x="15867" y="21725"/>
                    <a:pt x="15962" y="21725"/>
                  </a:cubicBezTo>
                  <a:cubicBezTo>
                    <a:pt x="16025" y="21725"/>
                    <a:pt x="16088" y="21662"/>
                    <a:pt x="16088" y="21599"/>
                  </a:cubicBezTo>
                  <a:lnTo>
                    <a:pt x="16088" y="21060"/>
                  </a:lnTo>
                  <a:cubicBezTo>
                    <a:pt x="16088" y="20997"/>
                    <a:pt x="16025" y="20934"/>
                    <a:pt x="15962" y="20934"/>
                  </a:cubicBezTo>
                  <a:close/>
                  <a:moveTo>
                    <a:pt x="15962" y="22517"/>
                  </a:moveTo>
                  <a:cubicBezTo>
                    <a:pt x="15867" y="22517"/>
                    <a:pt x="15803" y="22580"/>
                    <a:pt x="15803" y="22644"/>
                  </a:cubicBezTo>
                  <a:lnTo>
                    <a:pt x="15803" y="23182"/>
                  </a:lnTo>
                  <a:cubicBezTo>
                    <a:pt x="15803" y="23245"/>
                    <a:pt x="15867" y="23309"/>
                    <a:pt x="15962" y="23309"/>
                  </a:cubicBezTo>
                  <a:cubicBezTo>
                    <a:pt x="16025" y="23309"/>
                    <a:pt x="16088" y="23245"/>
                    <a:pt x="16088" y="23182"/>
                  </a:cubicBezTo>
                  <a:lnTo>
                    <a:pt x="16088" y="22644"/>
                  </a:lnTo>
                  <a:cubicBezTo>
                    <a:pt x="16088" y="22580"/>
                    <a:pt x="16025" y="22517"/>
                    <a:pt x="15962" y="22517"/>
                  </a:cubicBezTo>
                  <a:close/>
                  <a:moveTo>
                    <a:pt x="15962" y="24132"/>
                  </a:moveTo>
                  <a:cubicBezTo>
                    <a:pt x="15867" y="24132"/>
                    <a:pt x="15803" y="24164"/>
                    <a:pt x="15803" y="24259"/>
                  </a:cubicBezTo>
                  <a:lnTo>
                    <a:pt x="15803" y="24797"/>
                  </a:lnTo>
                  <a:cubicBezTo>
                    <a:pt x="15803" y="24861"/>
                    <a:pt x="15867" y="24924"/>
                    <a:pt x="15962" y="24924"/>
                  </a:cubicBezTo>
                  <a:cubicBezTo>
                    <a:pt x="16025" y="24924"/>
                    <a:pt x="16088" y="24861"/>
                    <a:pt x="16088" y="24797"/>
                  </a:cubicBezTo>
                  <a:lnTo>
                    <a:pt x="16088" y="24259"/>
                  </a:lnTo>
                  <a:cubicBezTo>
                    <a:pt x="16088" y="24164"/>
                    <a:pt x="16025" y="24132"/>
                    <a:pt x="15962" y="24132"/>
                  </a:cubicBezTo>
                  <a:close/>
                  <a:moveTo>
                    <a:pt x="15962" y="25716"/>
                  </a:moveTo>
                  <a:cubicBezTo>
                    <a:pt x="15867" y="25716"/>
                    <a:pt x="15803" y="25779"/>
                    <a:pt x="15803" y="25842"/>
                  </a:cubicBezTo>
                  <a:lnTo>
                    <a:pt x="15803" y="26381"/>
                  </a:lnTo>
                  <a:cubicBezTo>
                    <a:pt x="15803" y="26444"/>
                    <a:pt x="15867" y="26507"/>
                    <a:pt x="15962" y="26507"/>
                  </a:cubicBezTo>
                  <a:cubicBezTo>
                    <a:pt x="16025" y="26507"/>
                    <a:pt x="16088" y="26444"/>
                    <a:pt x="16088" y="26381"/>
                  </a:cubicBezTo>
                  <a:lnTo>
                    <a:pt x="16088" y="25842"/>
                  </a:lnTo>
                  <a:cubicBezTo>
                    <a:pt x="16088" y="25779"/>
                    <a:pt x="16025" y="25716"/>
                    <a:pt x="15962" y="25716"/>
                  </a:cubicBezTo>
                  <a:close/>
                  <a:moveTo>
                    <a:pt x="15962" y="27299"/>
                  </a:moveTo>
                  <a:cubicBezTo>
                    <a:pt x="15867" y="27299"/>
                    <a:pt x="15803" y="27362"/>
                    <a:pt x="15803" y="27457"/>
                  </a:cubicBezTo>
                  <a:lnTo>
                    <a:pt x="15803" y="27964"/>
                  </a:lnTo>
                  <a:cubicBezTo>
                    <a:pt x="15803" y="28059"/>
                    <a:pt x="15867" y="28122"/>
                    <a:pt x="15962" y="28122"/>
                  </a:cubicBezTo>
                  <a:cubicBezTo>
                    <a:pt x="16025" y="28122"/>
                    <a:pt x="16088" y="28059"/>
                    <a:pt x="16088" y="27964"/>
                  </a:cubicBezTo>
                  <a:lnTo>
                    <a:pt x="16088" y="27457"/>
                  </a:lnTo>
                  <a:cubicBezTo>
                    <a:pt x="16088" y="27362"/>
                    <a:pt x="16025" y="27299"/>
                    <a:pt x="15962" y="27299"/>
                  </a:cubicBezTo>
                  <a:close/>
                  <a:moveTo>
                    <a:pt x="15962" y="28914"/>
                  </a:moveTo>
                  <a:cubicBezTo>
                    <a:pt x="15867" y="28914"/>
                    <a:pt x="15803" y="28977"/>
                    <a:pt x="15803" y="29041"/>
                  </a:cubicBezTo>
                  <a:lnTo>
                    <a:pt x="15803" y="29579"/>
                  </a:lnTo>
                  <a:cubicBezTo>
                    <a:pt x="15803" y="29643"/>
                    <a:pt x="15867" y="29706"/>
                    <a:pt x="15962" y="29706"/>
                  </a:cubicBezTo>
                  <a:cubicBezTo>
                    <a:pt x="16025" y="29706"/>
                    <a:pt x="16088" y="29643"/>
                    <a:pt x="16088" y="29579"/>
                  </a:cubicBezTo>
                  <a:lnTo>
                    <a:pt x="16088" y="29041"/>
                  </a:lnTo>
                  <a:cubicBezTo>
                    <a:pt x="16088" y="28977"/>
                    <a:pt x="16025" y="28914"/>
                    <a:pt x="15962" y="28914"/>
                  </a:cubicBezTo>
                  <a:close/>
                  <a:moveTo>
                    <a:pt x="15962" y="30498"/>
                  </a:moveTo>
                  <a:cubicBezTo>
                    <a:pt x="15867" y="30498"/>
                    <a:pt x="15803" y="30561"/>
                    <a:pt x="15803" y="30624"/>
                  </a:cubicBezTo>
                  <a:lnTo>
                    <a:pt x="15803" y="31163"/>
                  </a:lnTo>
                  <a:cubicBezTo>
                    <a:pt x="15803" y="31258"/>
                    <a:pt x="15867" y="31289"/>
                    <a:pt x="15962" y="31289"/>
                  </a:cubicBezTo>
                  <a:cubicBezTo>
                    <a:pt x="16025" y="31289"/>
                    <a:pt x="16088" y="31258"/>
                    <a:pt x="16088" y="31163"/>
                  </a:cubicBezTo>
                  <a:lnTo>
                    <a:pt x="16088" y="30624"/>
                  </a:lnTo>
                  <a:cubicBezTo>
                    <a:pt x="16088" y="30561"/>
                    <a:pt x="16025" y="30498"/>
                    <a:pt x="15962" y="30498"/>
                  </a:cubicBezTo>
                  <a:close/>
                  <a:moveTo>
                    <a:pt x="15962" y="32113"/>
                  </a:moveTo>
                  <a:cubicBezTo>
                    <a:pt x="15867" y="32113"/>
                    <a:pt x="15803" y="32144"/>
                    <a:pt x="15803" y="32239"/>
                  </a:cubicBezTo>
                  <a:lnTo>
                    <a:pt x="15803" y="32778"/>
                  </a:lnTo>
                  <a:cubicBezTo>
                    <a:pt x="15803" y="32841"/>
                    <a:pt x="15867" y="32904"/>
                    <a:pt x="15962" y="32904"/>
                  </a:cubicBezTo>
                  <a:cubicBezTo>
                    <a:pt x="16025" y="32904"/>
                    <a:pt x="16088" y="32841"/>
                    <a:pt x="16088" y="32778"/>
                  </a:cubicBezTo>
                  <a:lnTo>
                    <a:pt x="16088" y="32239"/>
                  </a:lnTo>
                  <a:cubicBezTo>
                    <a:pt x="16088" y="32144"/>
                    <a:pt x="16025" y="32113"/>
                    <a:pt x="15962" y="32113"/>
                  </a:cubicBezTo>
                  <a:close/>
                  <a:moveTo>
                    <a:pt x="15962" y="33696"/>
                  </a:moveTo>
                  <a:cubicBezTo>
                    <a:pt x="15867" y="33696"/>
                    <a:pt x="15803" y="33759"/>
                    <a:pt x="15803" y="33823"/>
                  </a:cubicBezTo>
                  <a:lnTo>
                    <a:pt x="15803" y="34361"/>
                  </a:lnTo>
                  <a:cubicBezTo>
                    <a:pt x="15803" y="34425"/>
                    <a:pt x="15867" y="34488"/>
                    <a:pt x="15962" y="34488"/>
                  </a:cubicBezTo>
                  <a:cubicBezTo>
                    <a:pt x="16025" y="34488"/>
                    <a:pt x="16088" y="34425"/>
                    <a:pt x="16088" y="34361"/>
                  </a:cubicBezTo>
                  <a:lnTo>
                    <a:pt x="16088" y="33823"/>
                  </a:lnTo>
                  <a:cubicBezTo>
                    <a:pt x="16088" y="33759"/>
                    <a:pt x="16025" y="33696"/>
                    <a:pt x="15962" y="33696"/>
                  </a:cubicBezTo>
                  <a:close/>
                  <a:moveTo>
                    <a:pt x="15962" y="35280"/>
                  </a:moveTo>
                  <a:cubicBezTo>
                    <a:pt x="15867" y="35280"/>
                    <a:pt x="15803" y="35343"/>
                    <a:pt x="15803" y="35438"/>
                  </a:cubicBezTo>
                  <a:lnTo>
                    <a:pt x="15803" y="35945"/>
                  </a:lnTo>
                  <a:cubicBezTo>
                    <a:pt x="15803" y="36040"/>
                    <a:pt x="15867" y="36103"/>
                    <a:pt x="15962" y="36103"/>
                  </a:cubicBezTo>
                  <a:cubicBezTo>
                    <a:pt x="16025" y="36103"/>
                    <a:pt x="16088" y="36040"/>
                    <a:pt x="16088" y="35945"/>
                  </a:cubicBezTo>
                  <a:lnTo>
                    <a:pt x="16088" y="35438"/>
                  </a:lnTo>
                  <a:cubicBezTo>
                    <a:pt x="16088" y="35343"/>
                    <a:pt x="16025" y="35280"/>
                    <a:pt x="15962" y="35280"/>
                  </a:cubicBezTo>
                  <a:close/>
                  <a:moveTo>
                    <a:pt x="15962" y="36895"/>
                  </a:moveTo>
                  <a:cubicBezTo>
                    <a:pt x="15867" y="36895"/>
                    <a:pt x="15803" y="36958"/>
                    <a:pt x="15803" y="37021"/>
                  </a:cubicBezTo>
                  <a:lnTo>
                    <a:pt x="15803" y="37560"/>
                  </a:lnTo>
                  <a:cubicBezTo>
                    <a:pt x="15803" y="37623"/>
                    <a:pt x="15867" y="37686"/>
                    <a:pt x="15962" y="37686"/>
                  </a:cubicBezTo>
                  <a:cubicBezTo>
                    <a:pt x="16025" y="37686"/>
                    <a:pt x="16088" y="37623"/>
                    <a:pt x="16088" y="37560"/>
                  </a:cubicBezTo>
                  <a:lnTo>
                    <a:pt x="16088" y="37021"/>
                  </a:lnTo>
                  <a:cubicBezTo>
                    <a:pt x="16088" y="36958"/>
                    <a:pt x="16025" y="36895"/>
                    <a:pt x="15962" y="36895"/>
                  </a:cubicBezTo>
                  <a:close/>
                  <a:moveTo>
                    <a:pt x="15962" y="38478"/>
                  </a:moveTo>
                  <a:cubicBezTo>
                    <a:pt x="15867" y="38478"/>
                    <a:pt x="15803" y="38542"/>
                    <a:pt x="15803" y="38637"/>
                  </a:cubicBezTo>
                  <a:lnTo>
                    <a:pt x="15803" y="39143"/>
                  </a:lnTo>
                  <a:cubicBezTo>
                    <a:pt x="15803" y="39238"/>
                    <a:pt x="15867" y="39302"/>
                    <a:pt x="15962" y="39302"/>
                  </a:cubicBezTo>
                  <a:cubicBezTo>
                    <a:pt x="16025" y="39302"/>
                    <a:pt x="16088" y="39238"/>
                    <a:pt x="16088" y="39143"/>
                  </a:cubicBezTo>
                  <a:lnTo>
                    <a:pt x="16088" y="38637"/>
                  </a:lnTo>
                  <a:cubicBezTo>
                    <a:pt x="16088" y="38542"/>
                    <a:pt x="16025" y="38478"/>
                    <a:pt x="15962" y="38478"/>
                  </a:cubicBezTo>
                  <a:close/>
                  <a:moveTo>
                    <a:pt x="15962" y="40093"/>
                  </a:moveTo>
                  <a:cubicBezTo>
                    <a:pt x="15867" y="40093"/>
                    <a:pt x="15803" y="40157"/>
                    <a:pt x="15803" y="40220"/>
                  </a:cubicBezTo>
                  <a:lnTo>
                    <a:pt x="15803" y="40758"/>
                  </a:lnTo>
                  <a:cubicBezTo>
                    <a:pt x="15803" y="40822"/>
                    <a:pt x="15867" y="40885"/>
                    <a:pt x="15962" y="40885"/>
                  </a:cubicBezTo>
                  <a:cubicBezTo>
                    <a:pt x="16025" y="40885"/>
                    <a:pt x="16088" y="40822"/>
                    <a:pt x="16088" y="40758"/>
                  </a:cubicBezTo>
                  <a:lnTo>
                    <a:pt x="16088" y="40220"/>
                  </a:lnTo>
                  <a:cubicBezTo>
                    <a:pt x="16088" y="40157"/>
                    <a:pt x="16025" y="40093"/>
                    <a:pt x="15962" y="40093"/>
                  </a:cubicBezTo>
                  <a:close/>
                  <a:moveTo>
                    <a:pt x="15962" y="41677"/>
                  </a:moveTo>
                  <a:cubicBezTo>
                    <a:pt x="15867" y="41677"/>
                    <a:pt x="15803" y="41740"/>
                    <a:pt x="15803" y="41803"/>
                  </a:cubicBezTo>
                  <a:lnTo>
                    <a:pt x="15803" y="42342"/>
                  </a:lnTo>
                  <a:cubicBezTo>
                    <a:pt x="15803" y="42405"/>
                    <a:pt x="15867" y="42468"/>
                    <a:pt x="15962" y="42468"/>
                  </a:cubicBezTo>
                  <a:cubicBezTo>
                    <a:pt x="16025" y="42468"/>
                    <a:pt x="16088" y="42405"/>
                    <a:pt x="16088" y="42342"/>
                  </a:cubicBezTo>
                  <a:lnTo>
                    <a:pt x="16088" y="41803"/>
                  </a:lnTo>
                  <a:cubicBezTo>
                    <a:pt x="16088" y="41740"/>
                    <a:pt x="16025" y="41677"/>
                    <a:pt x="15962" y="41677"/>
                  </a:cubicBezTo>
                  <a:close/>
                  <a:moveTo>
                    <a:pt x="15962" y="43292"/>
                  </a:moveTo>
                  <a:cubicBezTo>
                    <a:pt x="15867" y="43292"/>
                    <a:pt x="15803" y="43324"/>
                    <a:pt x="15803" y="43419"/>
                  </a:cubicBezTo>
                  <a:lnTo>
                    <a:pt x="15803" y="43957"/>
                  </a:lnTo>
                  <a:cubicBezTo>
                    <a:pt x="15803" y="44020"/>
                    <a:pt x="15867" y="44084"/>
                    <a:pt x="15962" y="44084"/>
                  </a:cubicBezTo>
                  <a:cubicBezTo>
                    <a:pt x="16025" y="44084"/>
                    <a:pt x="16088" y="44020"/>
                    <a:pt x="16088" y="43957"/>
                  </a:cubicBezTo>
                  <a:lnTo>
                    <a:pt x="16088" y="43419"/>
                  </a:lnTo>
                  <a:cubicBezTo>
                    <a:pt x="16088" y="43324"/>
                    <a:pt x="16025" y="43292"/>
                    <a:pt x="15962" y="43292"/>
                  </a:cubicBezTo>
                  <a:close/>
                  <a:moveTo>
                    <a:pt x="15962" y="44875"/>
                  </a:moveTo>
                  <a:cubicBezTo>
                    <a:pt x="15867" y="44875"/>
                    <a:pt x="15803" y="44939"/>
                    <a:pt x="15803" y="45002"/>
                  </a:cubicBezTo>
                  <a:lnTo>
                    <a:pt x="15803" y="45540"/>
                  </a:lnTo>
                  <a:cubicBezTo>
                    <a:pt x="15803" y="45604"/>
                    <a:pt x="15867" y="45667"/>
                    <a:pt x="15962" y="45667"/>
                  </a:cubicBezTo>
                  <a:cubicBezTo>
                    <a:pt x="16025" y="45667"/>
                    <a:pt x="16088" y="45604"/>
                    <a:pt x="16088" y="45540"/>
                  </a:cubicBezTo>
                  <a:lnTo>
                    <a:pt x="16088" y="45002"/>
                  </a:lnTo>
                  <a:cubicBezTo>
                    <a:pt x="16088" y="44939"/>
                    <a:pt x="16025" y="44875"/>
                    <a:pt x="15962" y="44875"/>
                  </a:cubicBezTo>
                  <a:close/>
                  <a:moveTo>
                    <a:pt x="15962" y="46459"/>
                  </a:moveTo>
                  <a:cubicBezTo>
                    <a:pt x="15867" y="46459"/>
                    <a:pt x="15803" y="46522"/>
                    <a:pt x="15803" y="46617"/>
                  </a:cubicBezTo>
                  <a:lnTo>
                    <a:pt x="15803" y="47124"/>
                  </a:lnTo>
                  <a:cubicBezTo>
                    <a:pt x="15803" y="47219"/>
                    <a:pt x="15867" y="47250"/>
                    <a:pt x="15962" y="47250"/>
                  </a:cubicBezTo>
                  <a:cubicBezTo>
                    <a:pt x="16025" y="47250"/>
                    <a:pt x="16088" y="47219"/>
                    <a:pt x="16088" y="47124"/>
                  </a:cubicBezTo>
                  <a:lnTo>
                    <a:pt x="16088" y="46617"/>
                  </a:lnTo>
                  <a:cubicBezTo>
                    <a:pt x="16088" y="46522"/>
                    <a:pt x="16025" y="46459"/>
                    <a:pt x="15962" y="46459"/>
                  </a:cubicBezTo>
                  <a:close/>
                  <a:moveTo>
                    <a:pt x="15962" y="48074"/>
                  </a:moveTo>
                  <a:cubicBezTo>
                    <a:pt x="15867" y="48074"/>
                    <a:pt x="15803" y="48137"/>
                    <a:pt x="15803" y="48201"/>
                  </a:cubicBezTo>
                  <a:lnTo>
                    <a:pt x="15803" y="48739"/>
                  </a:lnTo>
                  <a:cubicBezTo>
                    <a:pt x="15803" y="48802"/>
                    <a:pt x="15867" y="48866"/>
                    <a:pt x="15962" y="48866"/>
                  </a:cubicBezTo>
                  <a:cubicBezTo>
                    <a:pt x="16025" y="48866"/>
                    <a:pt x="16088" y="48802"/>
                    <a:pt x="16088" y="48739"/>
                  </a:cubicBezTo>
                  <a:lnTo>
                    <a:pt x="16088" y="48201"/>
                  </a:lnTo>
                  <a:cubicBezTo>
                    <a:pt x="16088" y="48137"/>
                    <a:pt x="16025" y="48074"/>
                    <a:pt x="15962" y="48074"/>
                  </a:cubicBezTo>
                  <a:close/>
                  <a:moveTo>
                    <a:pt x="15962" y="49657"/>
                  </a:moveTo>
                  <a:cubicBezTo>
                    <a:pt x="15867" y="49657"/>
                    <a:pt x="15803" y="49721"/>
                    <a:pt x="15803" y="49784"/>
                  </a:cubicBezTo>
                  <a:lnTo>
                    <a:pt x="15803" y="50322"/>
                  </a:lnTo>
                  <a:cubicBezTo>
                    <a:pt x="15803" y="50417"/>
                    <a:pt x="15867" y="50449"/>
                    <a:pt x="15962" y="50449"/>
                  </a:cubicBezTo>
                  <a:cubicBezTo>
                    <a:pt x="16025" y="50449"/>
                    <a:pt x="16088" y="50417"/>
                    <a:pt x="16088" y="50322"/>
                  </a:cubicBezTo>
                  <a:lnTo>
                    <a:pt x="16088" y="49784"/>
                  </a:lnTo>
                  <a:cubicBezTo>
                    <a:pt x="16088" y="49721"/>
                    <a:pt x="16025" y="49657"/>
                    <a:pt x="15962" y="49657"/>
                  </a:cubicBezTo>
                  <a:close/>
                  <a:moveTo>
                    <a:pt x="15962" y="51272"/>
                  </a:moveTo>
                  <a:cubicBezTo>
                    <a:pt x="15867" y="51272"/>
                    <a:pt x="15803" y="51304"/>
                    <a:pt x="15803" y="51399"/>
                  </a:cubicBezTo>
                  <a:lnTo>
                    <a:pt x="15803" y="51937"/>
                  </a:lnTo>
                  <a:cubicBezTo>
                    <a:pt x="15803" y="52001"/>
                    <a:pt x="15867" y="52064"/>
                    <a:pt x="15962" y="52064"/>
                  </a:cubicBezTo>
                  <a:cubicBezTo>
                    <a:pt x="16025" y="52064"/>
                    <a:pt x="16088" y="52001"/>
                    <a:pt x="16088" y="51937"/>
                  </a:cubicBezTo>
                  <a:lnTo>
                    <a:pt x="16088" y="51399"/>
                  </a:lnTo>
                  <a:cubicBezTo>
                    <a:pt x="16088" y="51304"/>
                    <a:pt x="16025" y="51272"/>
                    <a:pt x="15962" y="51272"/>
                  </a:cubicBezTo>
                  <a:close/>
                  <a:moveTo>
                    <a:pt x="15962" y="52856"/>
                  </a:moveTo>
                  <a:cubicBezTo>
                    <a:pt x="15867" y="52856"/>
                    <a:pt x="15803" y="52919"/>
                    <a:pt x="15803" y="52983"/>
                  </a:cubicBezTo>
                  <a:lnTo>
                    <a:pt x="15803" y="53521"/>
                  </a:lnTo>
                  <a:cubicBezTo>
                    <a:pt x="15803" y="53584"/>
                    <a:pt x="15867" y="53648"/>
                    <a:pt x="15962" y="53648"/>
                  </a:cubicBezTo>
                  <a:cubicBezTo>
                    <a:pt x="16025" y="53648"/>
                    <a:pt x="16088" y="53584"/>
                    <a:pt x="16088" y="53521"/>
                  </a:cubicBezTo>
                  <a:lnTo>
                    <a:pt x="16088" y="52983"/>
                  </a:lnTo>
                  <a:cubicBezTo>
                    <a:pt x="16088" y="52919"/>
                    <a:pt x="16025" y="52856"/>
                    <a:pt x="15962" y="52856"/>
                  </a:cubicBezTo>
                  <a:close/>
                  <a:moveTo>
                    <a:pt x="15962" y="54439"/>
                  </a:moveTo>
                  <a:cubicBezTo>
                    <a:pt x="15867" y="54439"/>
                    <a:pt x="15803" y="54503"/>
                    <a:pt x="15803" y="54598"/>
                  </a:cubicBezTo>
                  <a:lnTo>
                    <a:pt x="15803" y="55104"/>
                  </a:lnTo>
                  <a:cubicBezTo>
                    <a:pt x="15803" y="55199"/>
                    <a:pt x="15867" y="55263"/>
                    <a:pt x="15962" y="55263"/>
                  </a:cubicBezTo>
                  <a:cubicBezTo>
                    <a:pt x="16025" y="55263"/>
                    <a:pt x="16088" y="55199"/>
                    <a:pt x="16088" y="55104"/>
                  </a:cubicBezTo>
                  <a:lnTo>
                    <a:pt x="16088" y="54598"/>
                  </a:lnTo>
                  <a:cubicBezTo>
                    <a:pt x="16088" y="54503"/>
                    <a:pt x="16025" y="54439"/>
                    <a:pt x="15962" y="54439"/>
                  </a:cubicBezTo>
                  <a:close/>
                  <a:moveTo>
                    <a:pt x="15962" y="56054"/>
                  </a:moveTo>
                  <a:cubicBezTo>
                    <a:pt x="15867" y="56054"/>
                    <a:pt x="15803" y="56118"/>
                    <a:pt x="15803" y="56181"/>
                  </a:cubicBezTo>
                  <a:lnTo>
                    <a:pt x="15803" y="56719"/>
                  </a:lnTo>
                  <a:cubicBezTo>
                    <a:pt x="15803" y="56783"/>
                    <a:pt x="15867" y="56846"/>
                    <a:pt x="15962" y="56846"/>
                  </a:cubicBezTo>
                  <a:cubicBezTo>
                    <a:pt x="16025" y="56846"/>
                    <a:pt x="16088" y="56783"/>
                    <a:pt x="16088" y="56719"/>
                  </a:cubicBezTo>
                  <a:lnTo>
                    <a:pt x="16088" y="56181"/>
                  </a:lnTo>
                  <a:cubicBezTo>
                    <a:pt x="16088" y="56118"/>
                    <a:pt x="16025" y="56054"/>
                    <a:pt x="15962" y="56054"/>
                  </a:cubicBezTo>
                  <a:close/>
                  <a:moveTo>
                    <a:pt x="15962" y="57638"/>
                  </a:moveTo>
                  <a:cubicBezTo>
                    <a:pt x="15867" y="57638"/>
                    <a:pt x="15803" y="57701"/>
                    <a:pt x="15803" y="57796"/>
                  </a:cubicBezTo>
                  <a:lnTo>
                    <a:pt x="15803" y="58303"/>
                  </a:lnTo>
                  <a:cubicBezTo>
                    <a:pt x="15803" y="58398"/>
                    <a:pt x="15867" y="58461"/>
                    <a:pt x="15962" y="58461"/>
                  </a:cubicBezTo>
                  <a:cubicBezTo>
                    <a:pt x="16025" y="58461"/>
                    <a:pt x="16088" y="58398"/>
                    <a:pt x="16088" y="58303"/>
                  </a:cubicBezTo>
                  <a:lnTo>
                    <a:pt x="16088" y="57796"/>
                  </a:lnTo>
                  <a:cubicBezTo>
                    <a:pt x="16088" y="57701"/>
                    <a:pt x="16025" y="57638"/>
                    <a:pt x="15962" y="57638"/>
                  </a:cubicBezTo>
                  <a:close/>
                  <a:moveTo>
                    <a:pt x="15962" y="59253"/>
                  </a:moveTo>
                  <a:cubicBezTo>
                    <a:pt x="15867" y="59253"/>
                    <a:pt x="15803" y="59285"/>
                    <a:pt x="15803" y="59380"/>
                  </a:cubicBezTo>
                  <a:lnTo>
                    <a:pt x="15803" y="59823"/>
                  </a:lnTo>
                  <a:cubicBezTo>
                    <a:pt x="15803" y="59886"/>
                    <a:pt x="15867" y="59950"/>
                    <a:pt x="15962" y="59950"/>
                  </a:cubicBezTo>
                  <a:lnTo>
                    <a:pt x="16025" y="59950"/>
                  </a:lnTo>
                  <a:cubicBezTo>
                    <a:pt x="16120" y="59950"/>
                    <a:pt x="16183" y="59886"/>
                    <a:pt x="16183" y="59823"/>
                  </a:cubicBezTo>
                  <a:cubicBezTo>
                    <a:pt x="16183" y="59760"/>
                    <a:pt x="16152" y="59728"/>
                    <a:pt x="16088" y="59696"/>
                  </a:cubicBezTo>
                  <a:lnTo>
                    <a:pt x="16088" y="59380"/>
                  </a:lnTo>
                  <a:cubicBezTo>
                    <a:pt x="16088" y="59285"/>
                    <a:pt x="16025" y="59253"/>
                    <a:pt x="15962" y="59253"/>
                  </a:cubicBezTo>
                  <a:close/>
                  <a:moveTo>
                    <a:pt x="17102" y="59696"/>
                  </a:moveTo>
                  <a:cubicBezTo>
                    <a:pt x="17039" y="59696"/>
                    <a:pt x="16975" y="59760"/>
                    <a:pt x="16975" y="59823"/>
                  </a:cubicBezTo>
                  <a:cubicBezTo>
                    <a:pt x="16975" y="59886"/>
                    <a:pt x="17039" y="59950"/>
                    <a:pt x="17102" y="59950"/>
                  </a:cubicBezTo>
                  <a:lnTo>
                    <a:pt x="17640" y="59950"/>
                  </a:lnTo>
                  <a:cubicBezTo>
                    <a:pt x="17704" y="59950"/>
                    <a:pt x="17767" y="59886"/>
                    <a:pt x="17767" y="59823"/>
                  </a:cubicBezTo>
                  <a:cubicBezTo>
                    <a:pt x="17767" y="59760"/>
                    <a:pt x="17704" y="59696"/>
                    <a:pt x="17640" y="59696"/>
                  </a:cubicBezTo>
                  <a:close/>
                  <a:moveTo>
                    <a:pt x="18685" y="59696"/>
                  </a:moveTo>
                  <a:cubicBezTo>
                    <a:pt x="18622" y="59696"/>
                    <a:pt x="18559" y="59760"/>
                    <a:pt x="18559" y="59823"/>
                  </a:cubicBezTo>
                  <a:cubicBezTo>
                    <a:pt x="18559" y="59886"/>
                    <a:pt x="18622" y="59950"/>
                    <a:pt x="18685" y="59950"/>
                  </a:cubicBezTo>
                  <a:lnTo>
                    <a:pt x="19224" y="59950"/>
                  </a:lnTo>
                  <a:cubicBezTo>
                    <a:pt x="19319" y="59950"/>
                    <a:pt x="19382" y="59886"/>
                    <a:pt x="19382" y="59823"/>
                  </a:cubicBezTo>
                  <a:cubicBezTo>
                    <a:pt x="19382" y="59760"/>
                    <a:pt x="19319" y="59696"/>
                    <a:pt x="19224" y="59696"/>
                  </a:cubicBezTo>
                  <a:close/>
                  <a:moveTo>
                    <a:pt x="20300" y="59696"/>
                  </a:moveTo>
                  <a:cubicBezTo>
                    <a:pt x="20205" y="59696"/>
                    <a:pt x="20174" y="59760"/>
                    <a:pt x="20174" y="59823"/>
                  </a:cubicBezTo>
                  <a:cubicBezTo>
                    <a:pt x="20174" y="59886"/>
                    <a:pt x="20205" y="59950"/>
                    <a:pt x="20300" y="59950"/>
                  </a:cubicBezTo>
                  <a:lnTo>
                    <a:pt x="20839" y="59950"/>
                  </a:lnTo>
                  <a:cubicBezTo>
                    <a:pt x="20902" y="59950"/>
                    <a:pt x="20965" y="59886"/>
                    <a:pt x="20965" y="59823"/>
                  </a:cubicBezTo>
                  <a:cubicBezTo>
                    <a:pt x="20965" y="59760"/>
                    <a:pt x="20902" y="59696"/>
                    <a:pt x="20839" y="59696"/>
                  </a:cubicBezTo>
                  <a:close/>
                  <a:moveTo>
                    <a:pt x="21884" y="59696"/>
                  </a:moveTo>
                  <a:cubicBezTo>
                    <a:pt x="21821" y="59696"/>
                    <a:pt x="21757" y="59760"/>
                    <a:pt x="21757" y="59823"/>
                  </a:cubicBezTo>
                  <a:cubicBezTo>
                    <a:pt x="21757" y="59886"/>
                    <a:pt x="21821" y="59950"/>
                    <a:pt x="21884" y="59950"/>
                  </a:cubicBezTo>
                  <a:lnTo>
                    <a:pt x="22422" y="59950"/>
                  </a:lnTo>
                  <a:cubicBezTo>
                    <a:pt x="22486" y="59950"/>
                    <a:pt x="22549" y="59886"/>
                    <a:pt x="22549" y="59823"/>
                  </a:cubicBezTo>
                  <a:cubicBezTo>
                    <a:pt x="22549" y="59760"/>
                    <a:pt x="22517" y="59696"/>
                    <a:pt x="22422" y="59696"/>
                  </a:cubicBezTo>
                  <a:close/>
                  <a:moveTo>
                    <a:pt x="23499" y="59696"/>
                  </a:moveTo>
                  <a:cubicBezTo>
                    <a:pt x="23404" y="59696"/>
                    <a:pt x="23372" y="59760"/>
                    <a:pt x="23372" y="59823"/>
                  </a:cubicBezTo>
                  <a:cubicBezTo>
                    <a:pt x="23372" y="59886"/>
                    <a:pt x="23404" y="59950"/>
                    <a:pt x="23499" y="59950"/>
                  </a:cubicBezTo>
                  <a:lnTo>
                    <a:pt x="24037" y="59950"/>
                  </a:lnTo>
                  <a:cubicBezTo>
                    <a:pt x="24101" y="59950"/>
                    <a:pt x="24164" y="59886"/>
                    <a:pt x="24164" y="59823"/>
                  </a:cubicBezTo>
                  <a:cubicBezTo>
                    <a:pt x="24164" y="59760"/>
                    <a:pt x="24101" y="59696"/>
                    <a:pt x="24037" y="59696"/>
                  </a:cubicBezTo>
                  <a:close/>
                  <a:moveTo>
                    <a:pt x="25082" y="59696"/>
                  </a:moveTo>
                  <a:cubicBezTo>
                    <a:pt x="25019" y="59696"/>
                    <a:pt x="24956" y="59760"/>
                    <a:pt x="24956" y="59823"/>
                  </a:cubicBezTo>
                  <a:cubicBezTo>
                    <a:pt x="24956" y="59886"/>
                    <a:pt x="25019" y="59950"/>
                    <a:pt x="25082" y="59950"/>
                  </a:cubicBezTo>
                  <a:lnTo>
                    <a:pt x="25621" y="59950"/>
                  </a:lnTo>
                  <a:cubicBezTo>
                    <a:pt x="25684" y="59950"/>
                    <a:pt x="25747" y="59886"/>
                    <a:pt x="25747" y="59823"/>
                  </a:cubicBezTo>
                  <a:cubicBezTo>
                    <a:pt x="25747" y="59760"/>
                    <a:pt x="25684" y="59696"/>
                    <a:pt x="25621" y="59696"/>
                  </a:cubicBezTo>
                  <a:close/>
                  <a:moveTo>
                    <a:pt x="26698" y="59696"/>
                  </a:moveTo>
                  <a:cubicBezTo>
                    <a:pt x="26603" y="59696"/>
                    <a:pt x="26539" y="59760"/>
                    <a:pt x="26539" y="59823"/>
                  </a:cubicBezTo>
                  <a:cubicBezTo>
                    <a:pt x="26539" y="59886"/>
                    <a:pt x="26603" y="59950"/>
                    <a:pt x="26698" y="59950"/>
                  </a:cubicBezTo>
                  <a:lnTo>
                    <a:pt x="27204" y="59950"/>
                  </a:lnTo>
                  <a:cubicBezTo>
                    <a:pt x="27299" y="59950"/>
                    <a:pt x="27363" y="59886"/>
                    <a:pt x="27363" y="59823"/>
                  </a:cubicBezTo>
                  <a:cubicBezTo>
                    <a:pt x="27363" y="59760"/>
                    <a:pt x="27299" y="59696"/>
                    <a:pt x="27204" y="59696"/>
                  </a:cubicBezTo>
                  <a:close/>
                  <a:moveTo>
                    <a:pt x="28281" y="59696"/>
                  </a:moveTo>
                  <a:cubicBezTo>
                    <a:pt x="28218" y="59696"/>
                    <a:pt x="28154" y="59760"/>
                    <a:pt x="28154" y="59823"/>
                  </a:cubicBezTo>
                  <a:cubicBezTo>
                    <a:pt x="28154" y="59886"/>
                    <a:pt x="28218" y="59950"/>
                    <a:pt x="28281" y="59950"/>
                  </a:cubicBezTo>
                  <a:lnTo>
                    <a:pt x="28819" y="59950"/>
                  </a:lnTo>
                  <a:cubicBezTo>
                    <a:pt x="28883" y="59950"/>
                    <a:pt x="28946" y="59886"/>
                    <a:pt x="28946" y="59823"/>
                  </a:cubicBezTo>
                  <a:cubicBezTo>
                    <a:pt x="28946" y="59760"/>
                    <a:pt x="28883" y="59696"/>
                    <a:pt x="28819" y="59696"/>
                  </a:cubicBezTo>
                  <a:close/>
                  <a:moveTo>
                    <a:pt x="29864" y="59696"/>
                  </a:moveTo>
                  <a:cubicBezTo>
                    <a:pt x="29801" y="59696"/>
                    <a:pt x="29738" y="59760"/>
                    <a:pt x="29738" y="59823"/>
                  </a:cubicBezTo>
                  <a:cubicBezTo>
                    <a:pt x="29738" y="59886"/>
                    <a:pt x="29801" y="59950"/>
                    <a:pt x="29864" y="59950"/>
                  </a:cubicBezTo>
                  <a:lnTo>
                    <a:pt x="30403" y="59950"/>
                  </a:lnTo>
                  <a:cubicBezTo>
                    <a:pt x="30498" y="59950"/>
                    <a:pt x="30530" y="59886"/>
                    <a:pt x="30530" y="59823"/>
                  </a:cubicBezTo>
                  <a:cubicBezTo>
                    <a:pt x="30530" y="59760"/>
                    <a:pt x="30498" y="59696"/>
                    <a:pt x="30403" y="59696"/>
                  </a:cubicBezTo>
                  <a:close/>
                  <a:moveTo>
                    <a:pt x="31480" y="59696"/>
                  </a:moveTo>
                  <a:cubicBezTo>
                    <a:pt x="31416" y="59696"/>
                    <a:pt x="31353" y="59760"/>
                    <a:pt x="31353" y="59823"/>
                  </a:cubicBezTo>
                  <a:cubicBezTo>
                    <a:pt x="31353" y="59886"/>
                    <a:pt x="31416" y="59950"/>
                    <a:pt x="31480" y="59950"/>
                  </a:cubicBezTo>
                  <a:lnTo>
                    <a:pt x="32018" y="59950"/>
                  </a:lnTo>
                  <a:cubicBezTo>
                    <a:pt x="32081" y="59950"/>
                    <a:pt x="32145" y="59886"/>
                    <a:pt x="32145" y="59823"/>
                  </a:cubicBezTo>
                  <a:cubicBezTo>
                    <a:pt x="32145" y="59760"/>
                    <a:pt x="32081" y="59696"/>
                    <a:pt x="32018" y="59696"/>
                  </a:cubicBezTo>
                  <a:close/>
                  <a:moveTo>
                    <a:pt x="33063" y="59696"/>
                  </a:moveTo>
                  <a:cubicBezTo>
                    <a:pt x="33000" y="59696"/>
                    <a:pt x="32936" y="59760"/>
                    <a:pt x="32936" y="59823"/>
                  </a:cubicBezTo>
                  <a:cubicBezTo>
                    <a:pt x="32936" y="59886"/>
                    <a:pt x="33000" y="59950"/>
                    <a:pt x="33063" y="59950"/>
                  </a:cubicBezTo>
                  <a:lnTo>
                    <a:pt x="33601" y="59950"/>
                  </a:lnTo>
                  <a:cubicBezTo>
                    <a:pt x="33665" y="59950"/>
                    <a:pt x="33728" y="59886"/>
                    <a:pt x="33728" y="59823"/>
                  </a:cubicBezTo>
                  <a:cubicBezTo>
                    <a:pt x="33728" y="59760"/>
                    <a:pt x="33665" y="59696"/>
                    <a:pt x="33601" y="59696"/>
                  </a:cubicBezTo>
                  <a:close/>
                  <a:moveTo>
                    <a:pt x="34678" y="59696"/>
                  </a:moveTo>
                  <a:cubicBezTo>
                    <a:pt x="34583" y="59696"/>
                    <a:pt x="34520" y="59760"/>
                    <a:pt x="34520" y="59823"/>
                  </a:cubicBezTo>
                  <a:cubicBezTo>
                    <a:pt x="34520" y="59886"/>
                    <a:pt x="34583" y="59950"/>
                    <a:pt x="34678" y="59950"/>
                  </a:cubicBezTo>
                  <a:lnTo>
                    <a:pt x="34995" y="59950"/>
                  </a:lnTo>
                  <a:cubicBezTo>
                    <a:pt x="35090" y="59950"/>
                    <a:pt x="35153" y="59886"/>
                    <a:pt x="35153" y="59823"/>
                  </a:cubicBezTo>
                  <a:cubicBezTo>
                    <a:pt x="35153" y="59760"/>
                    <a:pt x="35090" y="59696"/>
                    <a:pt x="34995" y="59696"/>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50;p29">
              <a:extLst>
                <a:ext uri="{FF2B5EF4-FFF2-40B4-BE49-F238E27FC236}">
                  <a16:creationId xmlns:a16="http://schemas.microsoft.com/office/drawing/2014/main" id="{358F6A1C-4921-C74F-9E6B-557F7F242982}"/>
                </a:ext>
              </a:extLst>
            </p:cNvPr>
            <p:cNvSpPr/>
            <p:nvPr/>
          </p:nvSpPr>
          <p:spPr>
            <a:xfrm>
              <a:off x="2174141" y="3233435"/>
              <a:ext cx="473953" cy="865220"/>
            </a:xfrm>
            <a:custGeom>
              <a:avLst/>
              <a:gdLst/>
              <a:ahLst/>
              <a:cxnLst/>
              <a:rect l="l" t="t" r="r" b="b"/>
              <a:pathLst>
                <a:path w="14347" h="26191" extrusionOk="0">
                  <a:moveTo>
                    <a:pt x="2787" y="0"/>
                  </a:moveTo>
                  <a:cubicBezTo>
                    <a:pt x="1267" y="0"/>
                    <a:pt x="0" y="1235"/>
                    <a:pt x="0" y="2724"/>
                  </a:cubicBezTo>
                  <a:lnTo>
                    <a:pt x="0" y="23467"/>
                  </a:lnTo>
                  <a:cubicBezTo>
                    <a:pt x="0" y="24955"/>
                    <a:pt x="1267" y="26191"/>
                    <a:pt x="2756" y="26191"/>
                  </a:cubicBezTo>
                  <a:lnTo>
                    <a:pt x="11591" y="26159"/>
                  </a:lnTo>
                  <a:cubicBezTo>
                    <a:pt x="13111" y="26159"/>
                    <a:pt x="14346" y="24955"/>
                    <a:pt x="14346" y="23435"/>
                  </a:cubicBezTo>
                  <a:lnTo>
                    <a:pt x="14346" y="2724"/>
                  </a:lnTo>
                  <a:cubicBezTo>
                    <a:pt x="14346" y="1235"/>
                    <a:pt x="13143" y="0"/>
                    <a:pt x="11623"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1;p29">
              <a:extLst>
                <a:ext uri="{FF2B5EF4-FFF2-40B4-BE49-F238E27FC236}">
                  <a16:creationId xmlns:a16="http://schemas.microsoft.com/office/drawing/2014/main" id="{1D54788C-C845-F4FA-07EB-31CBF18AD84D}"/>
                </a:ext>
              </a:extLst>
            </p:cNvPr>
            <p:cNvSpPr/>
            <p:nvPr/>
          </p:nvSpPr>
          <p:spPr>
            <a:xfrm>
              <a:off x="2155311" y="3249127"/>
              <a:ext cx="469758" cy="855805"/>
            </a:xfrm>
            <a:custGeom>
              <a:avLst/>
              <a:gdLst/>
              <a:ahLst/>
              <a:cxnLst/>
              <a:rect l="l" t="t" r="r" b="b"/>
              <a:pathLst>
                <a:path w="14220" h="25906" extrusionOk="0">
                  <a:moveTo>
                    <a:pt x="2756" y="0"/>
                  </a:moveTo>
                  <a:cubicBezTo>
                    <a:pt x="1267" y="0"/>
                    <a:pt x="0" y="1236"/>
                    <a:pt x="0" y="2724"/>
                  </a:cubicBezTo>
                  <a:lnTo>
                    <a:pt x="0" y="23214"/>
                  </a:lnTo>
                  <a:cubicBezTo>
                    <a:pt x="0" y="24670"/>
                    <a:pt x="1235" y="25906"/>
                    <a:pt x="2724" y="25906"/>
                  </a:cubicBezTo>
                  <a:lnTo>
                    <a:pt x="11496" y="25874"/>
                  </a:lnTo>
                  <a:cubicBezTo>
                    <a:pt x="12985" y="25874"/>
                    <a:pt x="14188" y="24670"/>
                    <a:pt x="14188" y="23182"/>
                  </a:cubicBezTo>
                  <a:lnTo>
                    <a:pt x="14188" y="2724"/>
                  </a:lnTo>
                  <a:cubicBezTo>
                    <a:pt x="14220" y="1204"/>
                    <a:pt x="12985" y="0"/>
                    <a:pt x="1149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2;p29">
              <a:extLst>
                <a:ext uri="{FF2B5EF4-FFF2-40B4-BE49-F238E27FC236}">
                  <a16:creationId xmlns:a16="http://schemas.microsoft.com/office/drawing/2014/main" id="{F9054C29-710E-219C-E45E-5D238FB1B723}"/>
                </a:ext>
              </a:extLst>
            </p:cNvPr>
            <p:cNvSpPr/>
            <p:nvPr/>
          </p:nvSpPr>
          <p:spPr>
            <a:xfrm>
              <a:off x="2335252" y="3302478"/>
              <a:ext cx="110932" cy="27221"/>
            </a:xfrm>
            <a:custGeom>
              <a:avLst/>
              <a:gdLst/>
              <a:ahLst/>
              <a:cxnLst/>
              <a:rect l="l" t="t" r="r" b="b"/>
              <a:pathLst>
                <a:path w="3358" h="824" extrusionOk="0">
                  <a:moveTo>
                    <a:pt x="412" y="1"/>
                  </a:moveTo>
                  <a:cubicBezTo>
                    <a:pt x="190" y="1"/>
                    <a:pt x="0" y="191"/>
                    <a:pt x="0" y="412"/>
                  </a:cubicBezTo>
                  <a:cubicBezTo>
                    <a:pt x="0" y="634"/>
                    <a:pt x="190" y="824"/>
                    <a:pt x="412" y="824"/>
                  </a:cubicBezTo>
                  <a:lnTo>
                    <a:pt x="2946" y="824"/>
                  </a:lnTo>
                  <a:cubicBezTo>
                    <a:pt x="3167" y="824"/>
                    <a:pt x="3357" y="634"/>
                    <a:pt x="3357" y="412"/>
                  </a:cubicBezTo>
                  <a:cubicBezTo>
                    <a:pt x="3357" y="191"/>
                    <a:pt x="3167" y="1"/>
                    <a:pt x="29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3;p29">
              <a:extLst>
                <a:ext uri="{FF2B5EF4-FFF2-40B4-BE49-F238E27FC236}">
                  <a16:creationId xmlns:a16="http://schemas.microsoft.com/office/drawing/2014/main" id="{34EBCE07-6732-7C0C-8A6E-516D55081549}"/>
                </a:ext>
              </a:extLst>
            </p:cNvPr>
            <p:cNvSpPr/>
            <p:nvPr/>
          </p:nvSpPr>
          <p:spPr>
            <a:xfrm>
              <a:off x="2294454" y="3303536"/>
              <a:ext cx="27221" cy="26164"/>
            </a:xfrm>
            <a:custGeom>
              <a:avLst/>
              <a:gdLst/>
              <a:ahLst/>
              <a:cxnLst/>
              <a:rect l="l" t="t" r="r" b="b"/>
              <a:pathLst>
                <a:path w="824" h="792" extrusionOk="0">
                  <a:moveTo>
                    <a:pt x="412" y="0"/>
                  </a:moveTo>
                  <a:cubicBezTo>
                    <a:pt x="309" y="0"/>
                    <a:pt x="206" y="32"/>
                    <a:pt x="127" y="95"/>
                  </a:cubicBezTo>
                  <a:cubicBezTo>
                    <a:pt x="64" y="190"/>
                    <a:pt x="0" y="285"/>
                    <a:pt x="0" y="412"/>
                  </a:cubicBezTo>
                  <a:cubicBezTo>
                    <a:pt x="0" y="507"/>
                    <a:pt x="64" y="602"/>
                    <a:pt x="127" y="697"/>
                  </a:cubicBezTo>
                  <a:cubicBezTo>
                    <a:pt x="222" y="760"/>
                    <a:pt x="317" y="792"/>
                    <a:pt x="412" y="792"/>
                  </a:cubicBezTo>
                  <a:cubicBezTo>
                    <a:pt x="539" y="792"/>
                    <a:pt x="634" y="760"/>
                    <a:pt x="697" y="697"/>
                  </a:cubicBezTo>
                  <a:cubicBezTo>
                    <a:pt x="792" y="602"/>
                    <a:pt x="824" y="507"/>
                    <a:pt x="824" y="412"/>
                  </a:cubicBezTo>
                  <a:cubicBezTo>
                    <a:pt x="824" y="285"/>
                    <a:pt x="792" y="190"/>
                    <a:pt x="697" y="95"/>
                  </a:cubicBezTo>
                  <a:cubicBezTo>
                    <a:pt x="618" y="32"/>
                    <a:pt x="515" y="0"/>
                    <a:pt x="412"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54;p29">
              <a:extLst>
                <a:ext uri="{FF2B5EF4-FFF2-40B4-BE49-F238E27FC236}">
                  <a16:creationId xmlns:a16="http://schemas.microsoft.com/office/drawing/2014/main" id="{1FE184AF-1C1C-C5A7-3803-747ED06EE1C0}"/>
                </a:ext>
              </a:extLst>
            </p:cNvPr>
            <p:cNvSpPr/>
            <p:nvPr/>
          </p:nvSpPr>
          <p:spPr>
            <a:xfrm>
              <a:off x="2347806" y="3998196"/>
              <a:ext cx="80572" cy="79548"/>
            </a:xfrm>
            <a:custGeom>
              <a:avLst/>
              <a:gdLst/>
              <a:ahLst/>
              <a:cxnLst/>
              <a:rect l="l" t="t" r="r" b="b"/>
              <a:pathLst>
                <a:path w="2439" h="2408" extrusionOk="0">
                  <a:moveTo>
                    <a:pt x="1236" y="0"/>
                  </a:moveTo>
                  <a:cubicBezTo>
                    <a:pt x="570" y="0"/>
                    <a:pt x="0" y="539"/>
                    <a:pt x="0" y="1204"/>
                  </a:cubicBezTo>
                  <a:cubicBezTo>
                    <a:pt x="0" y="1869"/>
                    <a:pt x="570" y="2407"/>
                    <a:pt x="1236" y="2407"/>
                  </a:cubicBezTo>
                  <a:cubicBezTo>
                    <a:pt x="1901" y="2407"/>
                    <a:pt x="2439" y="1869"/>
                    <a:pt x="2439" y="1204"/>
                  </a:cubicBezTo>
                  <a:cubicBezTo>
                    <a:pt x="2439" y="539"/>
                    <a:pt x="1901" y="0"/>
                    <a:pt x="1236" y="0"/>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55;p29">
              <a:extLst>
                <a:ext uri="{FF2B5EF4-FFF2-40B4-BE49-F238E27FC236}">
                  <a16:creationId xmlns:a16="http://schemas.microsoft.com/office/drawing/2014/main" id="{666D3316-A17B-9408-FC7E-1932F100B513}"/>
                </a:ext>
              </a:extLst>
            </p:cNvPr>
            <p:cNvSpPr/>
            <p:nvPr/>
          </p:nvSpPr>
          <p:spPr>
            <a:xfrm>
              <a:off x="2202386" y="3376774"/>
              <a:ext cx="380827" cy="594234"/>
            </a:xfrm>
            <a:custGeom>
              <a:avLst/>
              <a:gdLst/>
              <a:ahLst/>
              <a:cxnLst/>
              <a:rect l="l" t="t" r="r" b="b"/>
              <a:pathLst>
                <a:path w="11528" h="17988" extrusionOk="0">
                  <a:moveTo>
                    <a:pt x="919" y="0"/>
                  </a:moveTo>
                  <a:cubicBezTo>
                    <a:pt x="412" y="0"/>
                    <a:pt x="0" y="412"/>
                    <a:pt x="0" y="918"/>
                  </a:cubicBezTo>
                  <a:lnTo>
                    <a:pt x="0" y="17070"/>
                  </a:lnTo>
                  <a:cubicBezTo>
                    <a:pt x="0" y="17576"/>
                    <a:pt x="412" y="17988"/>
                    <a:pt x="919" y="17988"/>
                  </a:cubicBezTo>
                  <a:lnTo>
                    <a:pt x="10515" y="17988"/>
                  </a:lnTo>
                  <a:cubicBezTo>
                    <a:pt x="11053" y="17988"/>
                    <a:pt x="11528" y="17513"/>
                    <a:pt x="11528" y="16975"/>
                  </a:cubicBezTo>
                  <a:lnTo>
                    <a:pt x="11528" y="918"/>
                  </a:lnTo>
                  <a:cubicBezTo>
                    <a:pt x="11528" y="412"/>
                    <a:pt x="11116" y="0"/>
                    <a:pt x="106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6;p29">
              <a:extLst>
                <a:ext uri="{FF2B5EF4-FFF2-40B4-BE49-F238E27FC236}">
                  <a16:creationId xmlns:a16="http://schemas.microsoft.com/office/drawing/2014/main" id="{31C44AE1-451A-4CB6-BD0A-F5D80C761F8B}"/>
                </a:ext>
              </a:extLst>
            </p:cNvPr>
            <p:cNvSpPr/>
            <p:nvPr/>
          </p:nvSpPr>
          <p:spPr>
            <a:xfrm>
              <a:off x="2230631" y="3522194"/>
              <a:ext cx="326452" cy="297381"/>
            </a:xfrm>
            <a:custGeom>
              <a:avLst/>
              <a:gdLst/>
              <a:ahLst/>
              <a:cxnLst/>
              <a:rect l="l" t="t" r="r" b="b"/>
              <a:pathLst>
                <a:path w="9882" h="9002" extrusionOk="0">
                  <a:moveTo>
                    <a:pt x="4941" y="0"/>
                  </a:moveTo>
                  <a:cubicBezTo>
                    <a:pt x="3793" y="0"/>
                    <a:pt x="2645" y="443"/>
                    <a:pt x="1774" y="1330"/>
                  </a:cubicBezTo>
                  <a:cubicBezTo>
                    <a:pt x="1" y="3072"/>
                    <a:pt x="1" y="5922"/>
                    <a:pt x="1774" y="7696"/>
                  </a:cubicBezTo>
                  <a:cubicBezTo>
                    <a:pt x="2645" y="8566"/>
                    <a:pt x="3793" y="9002"/>
                    <a:pt x="4941" y="9002"/>
                  </a:cubicBezTo>
                  <a:cubicBezTo>
                    <a:pt x="6089" y="9002"/>
                    <a:pt x="7237" y="8566"/>
                    <a:pt x="8108" y="7696"/>
                  </a:cubicBezTo>
                  <a:cubicBezTo>
                    <a:pt x="9881" y="5922"/>
                    <a:pt x="9881" y="3072"/>
                    <a:pt x="8108" y="1330"/>
                  </a:cubicBezTo>
                  <a:cubicBezTo>
                    <a:pt x="7237" y="443"/>
                    <a:pt x="6089" y="0"/>
                    <a:pt x="494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7;p29">
              <a:extLst>
                <a:ext uri="{FF2B5EF4-FFF2-40B4-BE49-F238E27FC236}">
                  <a16:creationId xmlns:a16="http://schemas.microsoft.com/office/drawing/2014/main" id="{FBE4A49D-1BC6-75F0-09A6-6A8E29B7D6B1}"/>
                </a:ext>
              </a:extLst>
            </p:cNvPr>
            <p:cNvSpPr/>
            <p:nvPr/>
          </p:nvSpPr>
          <p:spPr>
            <a:xfrm>
              <a:off x="2324780" y="3577858"/>
              <a:ext cx="157841" cy="183939"/>
            </a:xfrm>
            <a:custGeom>
              <a:avLst/>
              <a:gdLst/>
              <a:ahLst/>
              <a:cxnLst/>
              <a:rect l="l" t="t" r="r" b="b"/>
              <a:pathLst>
                <a:path w="4778" h="5568" extrusionOk="0">
                  <a:moveTo>
                    <a:pt x="3404" y="551"/>
                  </a:moveTo>
                  <a:cubicBezTo>
                    <a:pt x="3649" y="551"/>
                    <a:pt x="3868" y="731"/>
                    <a:pt x="3896" y="1007"/>
                  </a:cubicBezTo>
                  <a:cubicBezTo>
                    <a:pt x="3959" y="1292"/>
                    <a:pt x="3769" y="1545"/>
                    <a:pt x="3453" y="1609"/>
                  </a:cubicBezTo>
                  <a:cubicBezTo>
                    <a:pt x="3432" y="1611"/>
                    <a:pt x="3411" y="1612"/>
                    <a:pt x="3391" y="1612"/>
                  </a:cubicBezTo>
                  <a:cubicBezTo>
                    <a:pt x="3132" y="1612"/>
                    <a:pt x="2910" y="1429"/>
                    <a:pt x="2851" y="1165"/>
                  </a:cubicBezTo>
                  <a:cubicBezTo>
                    <a:pt x="2819" y="880"/>
                    <a:pt x="3009" y="595"/>
                    <a:pt x="3294" y="563"/>
                  </a:cubicBezTo>
                  <a:cubicBezTo>
                    <a:pt x="3331" y="555"/>
                    <a:pt x="3368" y="551"/>
                    <a:pt x="3404" y="551"/>
                  </a:cubicBezTo>
                  <a:close/>
                  <a:moveTo>
                    <a:pt x="1983" y="2918"/>
                  </a:moveTo>
                  <a:cubicBezTo>
                    <a:pt x="2007" y="2918"/>
                    <a:pt x="2033" y="2926"/>
                    <a:pt x="2059" y="2939"/>
                  </a:cubicBezTo>
                  <a:cubicBezTo>
                    <a:pt x="2091" y="2970"/>
                    <a:pt x="2091" y="3034"/>
                    <a:pt x="2059" y="3097"/>
                  </a:cubicBezTo>
                  <a:lnTo>
                    <a:pt x="856" y="4807"/>
                  </a:lnTo>
                  <a:cubicBezTo>
                    <a:pt x="824" y="4807"/>
                    <a:pt x="792" y="4839"/>
                    <a:pt x="792" y="4839"/>
                  </a:cubicBezTo>
                  <a:cubicBezTo>
                    <a:pt x="761" y="4839"/>
                    <a:pt x="729" y="4839"/>
                    <a:pt x="697" y="4807"/>
                  </a:cubicBezTo>
                  <a:cubicBezTo>
                    <a:pt x="666" y="4775"/>
                    <a:pt x="634" y="4712"/>
                    <a:pt x="697" y="4680"/>
                  </a:cubicBezTo>
                  <a:lnTo>
                    <a:pt x="1901" y="2970"/>
                  </a:lnTo>
                  <a:cubicBezTo>
                    <a:pt x="1919" y="2933"/>
                    <a:pt x="1949" y="2918"/>
                    <a:pt x="1983" y="2918"/>
                  </a:cubicBezTo>
                  <a:close/>
                  <a:moveTo>
                    <a:pt x="2944" y="1"/>
                  </a:moveTo>
                  <a:cubicBezTo>
                    <a:pt x="2851" y="1"/>
                    <a:pt x="2756" y="9"/>
                    <a:pt x="2661" y="25"/>
                  </a:cubicBezTo>
                  <a:cubicBezTo>
                    <a:pt x="1743" y="183"/>
                    <a:pt x="1109" y="1039"/>
                    <a:pt x="1267" y="1957"/>
                  </a:cubicBezTo>
                  <a:cubicBezTo>
                    <a:pt x="1299" y="2084"/>
                    <a:pt x="1331" y="2179"/>
                    <a:pt x="1362" y="2305"/>
                  </a:cubicBezTo>
                  <a:lnTo>
                    <a:pt x="1204" y="2432"/>
                  </a:lnTo>
                  <a:cubicBezTo>
                    <a:pt x="1172" y="2432"/>
                    <a:pt x="1141" y="2464"/>
                    <a:pt x="1141" y="2495"/>
                  </a:cubicBezTo>
                  <a:cubicBezTo>
                    <a:pt x="1141" y="2559"/>
                    <a:pt x="1172" y="2590"/>
                    <a:pt x="1204" y="2590"/>
                  </a:cubicBezTo>
                  <a:lnTo>
                    <a:pt x="1362" y="2717"/>
                  </a:lnTo>
                  <a:lnTo>
                    <a:pt x="1267" y="2844"/>
                  </a:lnTo>
                  <a:lnTo>
                    <a:pt x="1109" y="2844"/>
                  </a:lnTo>
                  <a:cubicBezTo>
                    <a:pt x="1046" y="2875"/>
                    <a:pt x="1014" y="2907"/>
                    <a:pt x="1014" y="2970"/>
                  </a:cubicBezTo>
                  <a:lnTo>
                    <a:pt x="1046" y="3160"/>
                  </a:lnTo>
                  <a:lnTo>
                    <a:pt x="919" y="3319"/>
                  </a:lnTo>
                  <a:lnTo>
                    <a:pt x="761" y="3350"/>
                  </a:lnTo>
                  <a:cubicBezTo>
                    <a:pt x="697" y="3350"/>
                    <a:pt x="666" y="3414"/>
                    <a:pt x="666" y="3477"/>
                  </a:cubicBezTo>
                  <a:lnTo>
                    <a:pt x="697" y="3635"/>
                  </a:lnTo>
                  <a:lnTo>
                    <a:pt x="571" y="3794"/>
                  </a:lnTo>
                  <a:lnTo>
                    <a:pt x="412" y="3825"/>
                  </a:lnTo>
                  <a:cubicBezTo>
                    <a:pt x="349" y="3825"/>
                    <a:pt x="317" y="3889"/>
                    <a:pt x="317" y="3952"/>
                  </a:cubicBezTo>
                  <a:lnTo>
                    <a:pt x="349" y="4110"/>
                  </a:lnTo>
                  <a:lnTo>
                    <a:pt x="32" y="4585"/>
                  </a:lnTo>
                  <a:cubicBezTo>
                    <a:pt x="1" y="4585"/>
                    <a:pt x="1" y="4617"/>
                    <a:pt x="1" y="4649"/>
                  </a:cubicBezTo>
                  <a:lnTo>
                    <a:pt x="127" y="5472"/>
                  </a:lnTo>
                  <a:cubicBezTo>
                    <a:pt x="159" y="5536"/>
                    <a:pt x="191" y="5567"/>
                    <a:pt x="254" y="5567"/>
                  </a:cubicBezTo>
                  <a:lnTo>
                    <a:pt x="1109" y="5441"/>
                  </a:lnTo>
                  <a:cubicBezTo>
                    <a:pt x="1141" y="5441"/>
                    <a:pt x="1141" y="5409"/>
                    <a:pt x="1172" y="5377"/>
                  </a:cubicBezTo>
                  <a:lnTo>
                    <a:pt x="2503" y="3540"/>
                  </a:lnTo>
                  <a:lnTo>
                    <a:pt x="2661" y="3635"/>
                  </a:lnTo>
                  <a:cubicBezTo>
                    <a:pt x="2693" y="3667"/>
                    <a:pt x="2724" y="3667"/>
                    <a:pt x="2756" y="3667"/>
                  </a:cubicBezTo>
                  <a:cubicBezTo>
                    <a:pt x="2788" y="3635"/>
                    <a:pt x="2819" y="3635"/>
                    <a:pt x="2819" y="3604"/>
                  </a:cubicBezTo>
                  <a:lnTo>
                    <a:pt x="2883" y="3382"/>
                  </a:lnTo>
                  <a:cubicBezTo>
                    <a:pt x="2917" y="3384"/>
                    <a:pt x="2950" y="3385"/>
                    <a:pt x="2984" y="3385"/>
                  </a:cubicBezTo>
                  <a:cubicBezTo>
                    <a:pt x="4039" y="3385"/>
                    <a:pt x="4778" y="2431"/>
                    <a:pt x="4624" y="1419"/>
                  </a:cubicBezTo>
                  <a:cubicBezTo>
                    <a:pt x="4482" y="595"/>
                    <a:pt x="3755" y="1"/>
                    <a:pt x="2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8;p29">
              <a:extLst>
                <a:ext uri="{FF2B5EF4-FFF2-40B4-BE49-F238E27FC236}">
                  <a16:creationId xmlns:a16="http://schemas.microsoft.com/office/drawing/2014/main" id="{0C29C4E5-81F8-868A-D6A5-095527FA85B2}"/>
                </a:ext>
              </a:extLst>
            </p:cNvPr>
            <p:cNvSpPr/>
            <p:nvPr/>
          </p:nvSpPr>
          <p:spPr>
            <a:xfrm>
              <a:off x="1055774" y="2095181"/>
              <a:ext cx="1427013" cy="833836"/>
            </a:xfrm>
            <a:custGeom>
              <a:avLst/>
              <a:gdLst/>
              <a:ahLst/>
              <a:cxnLst/>
              <a:rect l="l" t="t" r="r" b="b"/>
              <a:pathLst>
                <a:path w="43197" h="25241" extrusionOk="0">
                  <a:moveTo>
                    <a:pt x="1805" y="1"/>
                  </a:moveTo>
                  <a:cubicBezTo>
                    <a:pt x="792" y="1"/>
                    <a:pt x="0" y="824"/>
                    <a:pt x="0" y="1806"/>
                  </a:cubicBezTo>
                  <a:lnTo>
                    <a:pt x="0" y="24924"/>
                  </a:lnTo>
                  <a:lnTo>
                    <a:pt x="43197" y="25241"/>
                  </a:lnTo>
                  <a:lnTo>
                    <a:pt x="43165" y="1774"/>
                  </a:lnTo>
                  <a:cubicBezTo>
                    <a:pt x="43165" y="792"/>
                    <a:pt x="42405" y="1"/>
                    <a:pt x="4142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59;p29">
              <a:extLst>
                <a:ext uri="{FF2B5EF4-FFF2-40B4-BE49-F238E27FC236}">
                  <a16:creationId xmlns:a16="http://schemas.microsoft.com/office/drawing/2014/main" id="{8D3454E8-00A0-D9EB-F82C-E77AC1B2D885}"/>
                </a:ext>
              </a:extLst>
            </p:cNvPr>
            <p:cNvSpPr/>
            <p:nvPr/>
          </p:nvSpPr>
          <p:spPr>
            <a:xfrm>
              <a:off x="1043221" y="2107735"/>
              <a:ext cx="1427013" cy="823397"/>
            </a:xfrm>
            <a:custGeom>
              <a:avLst/>
              <a:gdLst/>
              <a:ahLst/>
              <a:cxnLst/>
              <a:rect l="l" t="t" r="r" b="b"/>
              <a:pathLst>
                <a:path w="43197" h="24925" extrusionOk="0">
                  <a:moveTo>
                    <a:pt x="1520" y="1"/>
                  </a:moveTo>
                  <a:cubicBezTo>
                    <a:pt x="697" y="1"/>
                    <a:pt x="0" y="666"/>
                    <a:pt x="0" y="1489"/>
                  </a:cubicBezTo>
                  <a:lnTo>
                    <a:pt x="0" y="24924"/>
                  </a:lnTo>
                  <a:lnTo>
                    <a:pt x="43197" y="24924"/>
                  </a:lnTo>
                  <a:lnTo>
                    <a:pt x="43197" y="1457"/>
                  </a:lnTo>
                  <a:cubicBezTo>
                    <a:pt x="43197" y="666"/>
                    <a:pt x="42532" y="1"/>
                    <a:pt x="4170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60;p29">
              <a:extLst>
                <a:ext uri="{FF2B5EF4-FFF2-40B4-BE49-F238E27FC236}">
                  <a16:creationId xmlns:a16="http://schemas.microsoft.com/office/drawing/2014/main" id="{DDE62B5D-3ED9-02F5-8987-EB7F6D413D20}"/>
                </a:ext>
              </a:extLst>
            </p:cNvPr>
            <p:cNvSpPr/>
            <p:nvPr/>
          </p:nvSpPr>
          <p:spPr>
            <a:xfrm>
              <a:off x="762820" y="2928985"/>
              <a:ext cx="2029637" cy="226025"/>
            </a:xfrm>
            <a:custGeom>
              <a:avLst/>
              <a:gdLst/>
              <a:ahLst/>
              <a:cxnLst/>
              <a:rect l="l" t="t" r="r" b="b"/>
              <a:pathLst>
                <a:path w="61439" h="6842" extrusionOk="0">
                  <a:moveTo>
                    <a:pt x="52065" y="1"/>
                  </a:moveTo>
                  <a:lnTo>
                    <a:pt x="8456" y="64"/>
                  </a:lnTo>
                  <a:lnTo>
                    <a:pt x="444" y="2788"/>
                  </a:lnTo>
                  <a:cubicBezTo>
                    <a:pt x="1" y="3674"/>
                    <a:pt x="349" y="6841"/>
                    <a:pt x="1584" y="6841"/>
                  </a:cubicBezTo>
                  <a:lnTo>
                    <a:pt x="58494" y="6841"/>
                  </a:lnTo>
                  <a:cubicBezTo>
                    <a:pt x="59697" y="6841"/>
                    <a:pt x="61439" y="3294"/>
                    <a:pt x="59982" y="2503"/>
                  </a:cubicBezTo>
                  <a:lnTo>
                    <a:pt x="52065"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61;p29">
              <a:extLst>
                <a:ext uri="{FF2B5EF4-FFF2-40B4-BE49-F238E27FC236}">
                  <a16:creationId xmlns:a16="http://schemas.microsoft.com/office/drawing/2014/main" id="{002CDDC2-1783-72C8-E9A2-812776FA04EB}"/>
                </a:ext>
              </a:extLst>
            </p:cNvPr>
            <p:cNvSpPr/>
            <p:nvPr/>
          </p:nvSpPr>
          <p:spPr>
            <a:xfrm>
              <a:off x="762820" y="2931099"/>
              <a:ext cx="2005588" cy="121371"/>
            </a:xfrm>
            <a:custGeom>
              <a:avLst/>
              <a:gdLst/>
              <a:ahLst/>
              <a:cxnLst/>
              <a:rect l="l" t="t" r="r" b="b"/>
              <a:pathLst>
                <a:path w="60711" h="3674" extrusionOk="0">
                  <a:moveTo>
                    <a:pt x="8456" y="0"/>
                  </a:moveTo>
                  <a:lnTo>
                    <a:pt x="444" y="2724"/>
                  </a:lnTo>
                  <a:cubicBezTo>
                    <a:pt x="1" y="3547"/>
                    <a:pt x="349" y="3674"/>
                    <a:pt x="1584" y="3674"/>
                  </a:cubicBezTo>
                  <a:lnTo>
                    <a:pt x="58494" y="3674"/>
                  </a:lnTo>
                  <a:cubicBezTo>
                    <a:pt x="59697" y="3674"/>
                    <a:pt x="60710" y="3515"/>
                    <a:pt x="59824" y="2724"/>
                  </a:cubicBezTo>
                  <a:lnTo>
                    <a:pt x="5162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62;p29">
              <a:extLst>
                <a:ext uri="{FF2B5EF4-FFF2-40B4-BE49-F238E27FC236}">
                  <a16:creationId xmlns:a16="http://schemas.microsoft.com/office/drawing/2014/main" id="{9F112DF0-7464-5FD1-8D66-9EFE09B177FC}"/>
                </a:ext>
              </a:extLst>
            </p:cNvPr>
            <p:cNvSpPr/>
            <p:nvPr/>
          </p:nvSpPr>
          <p:spPr>
            <a:xfrm>
              <a:off x="1469009" y="2966645"/>
              <a:ext cx="583795" cy="56523"/>
            </a:xfrm>
            <a:custGeom>
              <a:avLst/>
              <a:gdLst/>
              <a:ahLst/>
              <a:cxnLst/>
              <a:rect l="l" t="t" r="r" b="b"/>
              <a:pathLst>
                <a:path w="17672" h="1711" extrusionOk="0">
                  <a:moveTo>
                    <a:pt x="1552" y="1"/>
                  </a:moveTo>
                  <a:cubicBezTo>
                    <a:pt x="1267" y="1"/>
                    <a:pt x="1046" y="96"/>
                    <a:pt x="950" y="223"/>
                  </a:cubicBezTo>
                  <a:lnTo>
                    <a:pt x="127" y="1299"/>
                  </a:lnTo>
                  <a:cubicBezTo>
                    <a:pt x="0" y="1489"/>
                    <a:pt x="317" y="1711"/>
                    <a:pt x="760" y="1711"/>
                  </a:cubicBezTo>
                  <a:lnTo>
                    <a:pt x="16912" y="1711"/>
                  </a:lnTo>
                  <a:cubicBezTo>
                    <a:pt x="17355" y="1711"/>
                    <a:pt x="17672" y="1489"/>
                    <a:pt x="17513" y="1299"/>
                  </a:cubicBezTo>
                  <a:lnTo>
                    <a:pt x="16722" y="223"/>
                  </a:lnTo>
                  <a:cubicBezTo>
                    <a:pt x="16627" y="96"/>
                    <a:pt x="16373" y="1"/>
                    <a:pt x="160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3;p29">
              <a:extLst>
                <a:ext uri="{FF2B5EF4-FFF2-40B4-BE49-F238E27FC236}">
                  <a16:creationId xmlns:a16="http://schemas.microsoft.com/office/drawing/2014/main" id="{F3EAFAD1-D83E-1F2D-B948-77305DDFA39D}"/>
                </a:ext>
              </a:extLst>
            </p:cNvPr>
            <p:cNvSpPr/>
            <p:nvPr/>
          </p:nvSpPr>
          <p:spPr>
            <a:xfrm>
              <a:off x="1122703" y="2174697"/>
              <a:ext cx="1277430" cy="752240"/>
            </a:xfrm>
            <a:custGeom>
              <a:avLst/>
              <a:gdLst/>
              <a:ahLst/>
              <a:cxnLst/>
              <a:rect l="l" t="t" r="r" b="b"/>
              <a:pathLst>
                <a:path w="38669" h="22771" extrusionOk="0">
                  <a:moveTo>
                    <a:pt x="1679" y="0"/>
                  </a:moveTo>
                  <a:cubicBezTo>
                    <a:pt x="761" y="0"/>
                    <a:pt x="1" y="761"/>
                    <a:pt x="1" y="1679"/>
                  </a:cubicBezTo>
                  <a:lnTo>
                    <a:pt x="1" y="22770"/>
                  </a:lnTo>
                  <a:lnTo>
                    <a:pt x="38669" y="22770"/>
                  </a:lnTo>
                  <a:lnTo>
                    <a:pt x="38669" y="1679"/>
                  </a:lnTo>
                  <a:cubicBezTo>
                    <a:pt x="38669" y="761"/>
                    <a:pt x="37909" y="0"/>
                    <a:pt x="369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4;p29">
              <a:extLst>
                <a:ext uri="{FF2B5EF4-FFF2-40B4-BE49-F238E27FC236}">
                  <a16:creationId xmlns:a16="http://schemas.microsoft.com/office/drawing/2014/main" id="{31DD4DEA-44DC-3CE5-24D1-942CB4569C08}"/>
                </a:ext>
              </a:extLst>
            </p:cNvPr>
            <p:cNvSpPr/>
            <p:nvPr/>
          </p:nvSpPr>
          <p:spPr>
            <a:xfrm>
              <a:off x="1454374" y="2275585"/>
              <a:ext cx="619373" cy="558391"/>
            </a:xfrm>
            <a:custGeom>
              <a:avLst/>
              <a:gdLst/>
              <a:ahLst/>
              <a:cxnLst/>
              <a:rect l="l" t="t" r="r" b="b"/>
              <a:pathLst>
                <a:path w="18749" h="16903" extrusionOk="0">
                  <a:moveTo>
                    <a:pt x="9358" y="1"/>
                  </a:moveTo>
                  <a:cubicBezTo>
                    <a:pt x="5645" y="1"/>
                    <a:pt x="2239" y="2474"/>
                    <a:pt x="1235" y="6225"/>
                  </a:cubicBezTo>
                  <a:cubicBezTo>
                    <a:pt x="0" y="10754"/>
                    <a:pt x="2660" y="15378"/>
                    <a:pt x="7189" y="16613"/>
                  </a:cubicBezTo>
                  <a:cubicBezTo>
                    <a:pt x="7921" y="16809"/>
                    <a:pt x="8655" y="16902"/>
                    <a:pt x="9379" y="16902"/>
                  </a:cubicBezTo>
                  <a:cubicBezTo>
                    <a:pt x="13101" y="16902"/>
                    <a:pt x="16511" y="14425"/>
                    <a:pt x="17545" y="10659"/>
                  </a:cubicBezTo>
                  <a:cubicBezTo>
                    <a:pt x="18748" y="6162"/>
                    <a:pt x="16088" y="1507"/>
                    <a:pt x="11591" y="303"/>
                  </a:cubicBezTo>
                  <a:cubicBezTo>
                    <a:pt x="10845" y="99"/>
                    <a:pt x="10095" y="1"/>
                    <a:pt x="9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5;p29">
              <a:extLst>
                <a:ext uri="{FF2B5EF4-FFF2-40B4-BE49-F238E27FC236}">
                  <a16:creationId xmlns:a16="http://schemas.microsoft.com/office/drawing/2014/main" id="{08BE633C-5966-DE84-BBE7-685264496AC5}"/>
                </a:ext>
              </a:extLst>
            </p:cNvPr>
            <p:cNvSpPr/>
            <p:nvPr/>
          </p:nvSpPr>
          <p:spPr>
            <a:xfrm>
              <a:off x="1631178" y="2376606"/>
              <a:ext cx="266791" cy="355721"/>
            </a:xfrm>
            <a:custGeom>
              <a:avLst/>
              <a:gdLst/>
              <a:ahLst/>
              <a:cxnLst/>
              <a:rect l="l" t="t" r="r" b="b"/>
              <a:pathLst>
                <a:path w="8076" h="10768" extrusionOk="0">
                  <a:moveTo>
                    <a:pt x="4022" y="1362"/>
                  </a:moveTo>
                  <a:cubicBezTo>
                    <a:pt x="5036" y="1362"/>
                    <a:pt x="5827" y="2154"/>
                    <a:pt x="5827" y="3167"/>
                  </a:cubicBezTo>
                  <a:lnTo>
                    <a:pt x="5827" y="3864"/>
                  </a:lnTo>
                  <a:lnTo>
                    <a:pt x="5827" y="4054"/>
                  </a:lnTo>
                  <a:lnTo>
                    <a:pt x="2249" y="4054"/>
                  </a:lnTo>
                  <a:lnTo>
                    <a:pt x="2249" y="3864"/>
                  </a:lnTo>
                  <a:lnTo>
                    <a:pt x="2249" y="3167"/>
                  </a:lnTo>
                  <a:cubicBezTo>
                    <a:pt x="2249" y="2154"/>
                    <a:pt x="3040" y="1362"/>
                    <a:pt x="4022" y="1362"/>
                  </a:cubicBezTo>
                  <a:close/>
                  <a:moveTo>
                    <a:pt x="4054" y="5828"/>
                  </a:moveTo>
                  <a:cubicBezTo>
                    <a:pt x="4529" y="5828"/>
                    <a:pt x="4941" y="6239"/>
                    <a:pt x="4941" y="6746"/>
                  </a:cubicBezTo>
                  <a:cubicBezTo>
                    <a:pt x="4941" y="7031"/>
                    <a:pt x="4782" y="7284"/>
                    <a:pt x="4560" y="7474"/>
                  </a:cubicBezTo>
                  <a:lnTo>
                    <a:pt x="4719" y="8741"/>
                  </a:lnTo>
                  <a:cubicBezTo>
                    <a:pt x="4719" y="8805"/>
                    <a:pt x="4687" y="8868"/>
                    <a:pt x="4655" y="8900"/>
                  </a:cubicBezTo>
                  <a:cubicBezTo>
                    <a:pt x="4624" y="8963"/>
                    <a:pt x="4560" y="8995"/>
                    <a:pt x="4497" y="8995"/>
                  </a:cubicBezTo>
                  <a:lnTo>
                    <a:pt x="3579" y="8995"/>
                  </a:lnTo>
                  <a:cubicBezTo>
                    <a:pt x="3515" y="8995"/>
                    <a:pt x="3452" y="8963"/>
                    <a:pt x="3420" y="8900"/>
                  </a:cubicBezTo>
                  <a:cubicBezTo>
                    <a:pt x="3389" y="8868"/>
                    <a:pt x="3357" y="8805"/>
                    <a:pt x="3357" y="8741"/>
                  </a:cubicBezTo>
                  <a:lnTo>
                    <a:pt x="3515" y="7474"/>
                  </a:lnTo>
                  <a:cubicBezTo>
                    <a:pt x="3294" y="7284"/>
                    <a:pt x="3135" y="7031"/>
                    <a:pt x="3135" y="6746"/>
                  </a:cubicBezTo>
                  <a:cubicBezTo>
                    <a:pt x="3135" y="6239"/>
                    <a:pt x="3547" y="5828"/>
                    <a:pt x="4054" y="5828"/>
                  </a:cubicBezTo>
                  <a:close/>
                  <a:moveTo>
                    <a:pt x="4022" y="1"/>
                  </a:moveTo>
                  <a:cubicBezTo>
                    <a:pt x="2312" y="1"/>
                    <a:pt x="887" y="1426"/>
                    <a:pt x="887" y="3167"/>
                  </a:cubicBezTo>
                  <a:lnTo>
                    <a:pt x="887" y="3864"/>
                  </a:lnTo>
                  <a:lnTo>
                    <a:pt x="887" y="4054"/>
                  </a:lnTo>
                  <a:lnTo>
                    <a:pt x="222" y="4054"/>
                  </a:lnTo>
                  <a:cubicBezTo>
                    <a:pt x="95" y="4054"/>
                    <a:pt x="0" y="4149"/>
                    <a:pt x="0" y="4276"/>
                  </a:cubicBezTo>
                  <a:lnTo>
                    <a:pt x="0" y="9881"/>
                  </a:lnTo>
                  <a:cubicBezTo>
                    <a:pt x="0" y="10388"/>
                    <a:pt x="412" y="10768"/>
                    <a:pt x="887" y="10768"/>
                  </a:cubicBezTo>
                  <a:lnTo>
                    <a:pt x="7157" y="10768"/>
                  </a:lnTo>
                  <a:cubicBezTo>
                    <a:pt x="7664" y="10768"/>
                    <a:pt x="8076" y="10388"/>
                    <a:pt x="8076" y="9881"/>
                  </a:cubicBezTo>
                  <a:lnTo>
                    <a:pt x="8076" y="4276"/>
                  </a:lnTo>
                  <a:cubicBezTo>
                    <a:pt x="8076" y="4149"/>
                    <a:pt x="7981" y="4054"/>
                    <a:pt x="7854" y="4054"/>
                  </a:cubicBezTo>
                  <a:lnTo>
                    <a:pt x="7189" y="4054"/>
                  </a:lnTo>
                  <a:lnTo>
                    <a:pt x="7189" y="3864"/>
                  </a:lnTo>
                  <a:lnTo>
                    <a:pt x="7189" y="3167"/>
                  </a:lnTo>
                  <a:cubicBezTo>
                    <a:pt x="7189" y="1426"/>
                    <a:pt x="5764" y="1"/>
                    <a:pt x="402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66;p29">
              <a:extLst>
                <a:ext uri="{FF2B5EF4-FFF2-40B4-BE49-F238E27FC236}">
                  <a16:creationId xmlns:a16="http://schemas.microsoft.com/office/drawing/2014/main" id="{91848AF6-CD6B-04AF-ADFB-21DF14DF3375}"/>
                </a:ext>
              </a:extLst>
            </p:cNvPr>
            <p:cNvSpPr/>
            <p:nvPr/>
          </p:nvSpPr>
          <p:spPr>
            <a:xfrm>
              <a:off x="793179" y="937073"/>
              <a:ext cx="699913" cy="915433"/>
            </a:xfrm>
            <a:custGeom>
              <a:avLst/>
              <a:gdLst/>
              <a:ahLst/>
              <a:cxnLst/>
              <a:rect l="l" t="t" r="r" b="b"/>
              <a:pathLst>
                <a:path w="21187" h="27711" extrusionOk="0">
                  <a:moveTo>
                    <a:pt x="2122" y="0"/>
                  </a:moveTo>
                  <a:cubicBezTo>
                    <a:pt x="950" y="0"/>
                    <a:pt x="0" y="982"/>
                    <a:pt x="0" y="2122"/>
                  </a:cubicBezTo>
                  <a:lnTo>
                    <a:pt x="0" y="25589"/>
                  </a:lnTo>
                  <a:cubicBezTo>
                    <a:pt x="0" y="26760"/>
                    <a:pt x="950" y="27710"/>
                    <a:pt x="2122" y="27710"/>
                  </a:cubicBezTo>
                  <a:lnTo>
                    <a:pt x="19065" y="27710"/>
                  </a:lnTo>
                  <a:cubicBezTo>
                    <a:pt x="20237" y="27710"/>
                    <a:pt x="21187" y="26760"/>
                    <a:pt x="21187" y="25589"/>
                  </a:cubicBezTo>
                  <a:lnTo>
                    <a:pt x="21187" y="2122"/>
                  </a:lnTo>
                  <a:cubicBezTo>
                    <a:pt x="21187" y="982"/>
                    <a:pt x="20237" y="0"/>
                    <a:pt x="1906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67;p29">
              <a:extLst>
                <a:ext uri="{FF2B5EF4-FFF2-40B4-BE49-F238E27FC236}">
                  <a16:creationId xmlns:a16="http://schemas.microsoft.com/office/drawing/2014/main" id="{D8DA0A71-9530-1D0D-75A0-7F444CF34061}"/>
                </a:ext>
              </a:extLst>
            </p:cNvPr>
            <p:cNvSpPr/>
            <p:nvPr/>
          </p:nvSpPr>
          <p:spPr>
            <a:xfrm>
              <a:off x="773292" y="957984"/>
              <a:ext cx="699946" cy="914409"/>
            </a:xfrm>
            <a:custGeom>
              <a:avLst/>
              <a:gdLst/>
              <a:ahLst/>
              <a:cxnLst/>
              <a:rect l="l" t="t" r="r" b="b"/>
              <a:pathLst>
                <a:path w="21188" h="27680" extrusionOk="0">
                  <a:moveTo>
                    <a:pt x="1679" y="1"/>
                  </a:moveTo>
                  <a:cubicBezTo>
                    <a:pt x="761" y="1"/>
                    <a:pt x="0" y="761"/>
                    <a:pt x="0" y="1679"/>
                  </a:cubicBezTo>
                  <a:lnTo>
                    <a:pt x="0" y="25969"/>
                  </a:lnTo>
                  <a:cubicBezTo>
                    <a:pt x="0" y="26919"/>
                    <a:pt x="761" y="27679"/>
                    <a:pt x="1679" y="27679"/>
                  </a:cubicBezTo>
                  <a:lnTo>
                    <a:pt x="19509" y="27679"/>
                  </a:lnTo>
                  <a:cubicBezTo>
                    <a:pt x="20427" y="27679"/>
                    <a:pt x="21187" y="26919"/>
                    <a:pt x="21187" y="25969"/>
                  </a:cubicBezTo>
                  <a:lnTo>
                    <a:pt x="21187" y="1679"/>
                  </a:lnTo>
                  <a:cubicBezTo>
                    <a:pt x="21187" y="761"/>
                    <a:pt x="20427" y="1"/>
                    <a:pt x="195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68;p29">
              <a:extLst>
                <a:ext uri="{FF2B5EF4-FFF2-40B4-BE49-F238E27FC236}">
                  <a16:creationId xmlns:a16="http://schemas.microsoft.com/office/drawing/2014/main" id="{23EB1B00-D7A5-0639-9E9D-EDD38DAAB071}"/>
                </a:ext>
              </a:extLst>
            </p:cNvPr>
            <p:cNvSpPr/>
            <p:nvPr/>
          </p:nvSpPr>
          <p:spPr>
            <a:xfrm>
              <a:off x="1082962" y="1765624"/>
              <a:ext cx="80605" cy="80605"/>
            </a:xfrm>
            <a:custGeom>
              <a:avLst/>
              <a:gdLst/>
              <a:ahLst/>
              <a:cxnLst/>
              <a:rect l="l" t="t" r="r" b="b"/>
              <a:pathLst>
                <a:path w="2440" h="2440" extrusionOk="0">
                  <a:moveTo>
                    <a:pt x="1204" y="1"/>
                  </a:moveTo>
                  <a:cubicBezTo>
                    <a:pt x="539" y="1"/>
                    <a:pt x="1" y="539"/>
                    <a:pt x="1" y="1204"/>
                  </a:cubicBezTo>
                  <a:cubicBezTo>
                    <a:pt x="1" y="1869"/>
                    <a:pt x="539" y="2439"/>
                    <a:pt x="1204" y="2439"/>
                  </a:cubicBezTo>
                  <a:cubicBezTo>
                    <a:pt x="1869" y="2439"/>
                    <a:pt x="2439" y="1869"/>
                    <a:pt x="2439" y="1204"/>
                  </a:cubicBezTo>
                  <a:cubicBezTo>
                    <a:pt x="2439" y="539"/>
                    <a:pt x="1869" y="1"/>
                    <a:pt x="1204"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69;p29">
              <a:extLst>
                <a:ext uri="{FF2B5EF4-FFF2-40B4-BE49-F238E27FC236}">
                  <a16:creationId xmlns:a16="http://schemas.microsoft.com/office/drawing/2014/main" id="{6D6E59FE-E2FF-CB0E-A2E7-03AA9F212BF3}"/>
                </a:ext>
              </a:extLst>
            </p:cNvPr>
            <p:cNvSpPr/>
            <p:nvPr/>
          </p:nvSpPr>
          <p:spPr>
            <a:xfrm>
              <a:off x="826643" y="1018670"/>
              <a:ext cx="593209" cy="725019"/>
            </a:xfrm>
            <a:custGeom>
              <a:avLst/>
              <a:gdLst/>
              <a:ahLst/>
              <a:cxnLst/>
              <a:rect l="l" t="t" r="r" b="b"/>
              <a:pathLst>
                <a:path w="17957" h="21947" extrusionOk="0">
                  <a:moveTo>
                    <a:pt x="887" y="0"/>
                  </a:moveTo>
                  <a:cubicBezTo>
                    <a:pt x="381" y="0"/>
                    <a:pt x="1" y="412"/>
                    <a:pt x="1" y="887"/>
                  </a:cubicBezTo>
                  <a:lnTo>
                    <a:pt x="1" y="21028"/>
                  </a:lnTo>
                  <a:cubicBezTo>
                    <a:pt x="1" y="21535"/>
                    <a:pt x="381" y="21947"/>
                    <a:pt x="887" y="21947"/>
                  </a:cubicBezTo>
                  <a:lnTo>
                    <a:pt x="17070" y="21947"/>
                  </a:lnTo>
                  <a:cubicBezTo>
                    <a:pt x="17577" y="21947"/>
                    <a:pt x="17957" y="21535"/>
                    <a:pt x="17957" y="21028"/>
                  </a:cubicBezTo>
                  <a:lnTo>
                    <a:pt x="17957" y="887"/>
                  </a:lnTo>
                  <a:cubicBezTo>
                    <a:pt x="17957" y="412"/>
                    <a:pt x="17577" y="0"/>
                    <a:pt x="1707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70;p29">
              <a:extLst>
                <a:ext uri="{FF2B5EF4-FFF2-40B4-BE49-F238E27FC236}">
                  <a16:creationId xmlns:a16="http://schemas.microsoft.com/office/drawing/2014/main" id="{65D3866B-0CE9-65A9-4FAB-09C35C7B4C73}"/>
                </a:ext>
              </a:extLst>
            </p:cNvPr>
            <p:cNvSpPr/>
            <p:nvPr/>
          </p:nvSpPr>
          <p:spPr>
            <a:xfrm>
              <a:off x="907216" y="1196894"/>
              <a:ext cx="432098" cy="380101"/>
            </a:xfrm>
            <a:custGeom>
              <a:avLst/>
              <a:gdLst/>
              <a:ahLst/>
              <a:cxnLst/>
              <a:rect l="l" t="t" r="r" b="b"/>
              <a:pathLst>
                <a:path w="13080" h="11506" extrusionOk="0">
                  <a:moveTo>
                    <a:pt x="6528" y="0"/>
                  </a:moveTo>
                  <a:cubicBezTo>
                    <a:pt x="5798" y="0"/>
                    <a:pt x="5056" y="139"/>
                    <a:pt x="4339" y="432"/>
                  </a:cubicBezTo>
                  <a:cubicBezTo>
                    <a:pt x="1394" y="1668"/>
                    <a:pt x="0" y="5024"/>
                    <a:pt x="1235" y="7970"/>
                  </a:cubicBezTo>
                  <a:cubicBezTo>
                    <a:pt x="2145" y="10172"/>
                    <a:pt x="4285" y="11506"/>
                    <a:pt x="6548" y="11506"/>
                  </a:cubicBezTo>
                  <a:cubicBezTo>
                    <a:pt x="7279" y="11506"/>
                    <a:pt x="8022" y="11367"/>
                    <a:pt x="8741" y="11073"/>
                  </a:cubicBezTo>
                  <a:cubicBezTo>
                    <a:pt x="11686" y="9838"/>
                    <a:pt x="13079" y="6481"/>
                    <a:pt x="11844" y="3568"/>
                  </a:cubicBezTo>
                  <a:cubicBezTo>
                    <a:pt x="10934" y="1340"/>
                    <a:pt x="8792" y="0"/>
                    <a:pt x="6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71;p29">
              <a:extLst>
                <a:ext uri="{FF2B5EF4-FFF2-40B4-BE49-F238E27FC236}">
                  <a16:creationId xmlns:a16="http://schemas.microsoft.com/office/drawing/2014/main" id="{155C779D-7183-657A-5CF1-1BF8E26B9098}"/>
                </a:ext>
              </a:extLst>
            </p:cNvPr>
            <p:cNvSpPr/>
            <p:nvPr/>
          </p:nvSpPr>
          <p:spPr>
            <a:xfrm>
              <a:off x="1009723" y="1288202"/>
              <a:ext cx="227050" cy="206502"/>
            </a:xfrm>
            <a:custGeom>
              <a:avLst/>
              <a:gdLst/>
              <a:ahLst/>
              <a:cxnLst/>
              <a:rect l="l" t="t" r="r" b="b"/>
              <a:pathLst>
                <a:path w="6873" h="6251" extrusionOk="0">
                  <a:moveTo>
                    <a:pt x="2637" y="0"/>
                  </a:moveTo>
                  <a:cubicBezTo>
                    <a:pt x="2613" y="0"/>
                    <a:pt x="2588" y="4"/>
                    <a:pt x="2566" y="12"/>
                  </a:cubicBezTo>
                  <a:cubicBezTo>
                    <a:pt x="2471" y="75"/>
                    <a:pt x="2408" y="202"/>
                    <a:pt x="2471" y="297"/>
                  </a:cubicBezTo>
                  <a:lnTo>
                    <a:pt x="2598" y="614"/>
                  </a:lnTo>
                  <a:cubicBezTo>
                    <a:pt x="2218" y="709"/>
                    <a:pt x="1901" y="1057"/>
                    <a:pt x="1901" y="1469"/>
                  </a:cubicBezTo>
                  <a:lnTo>
                    <a:pt x="1901" y="1532"/>
                  </a:lnTo>
                  <a:lnTo>
                    <a:pt x="1711" y="1532"/>
                  </a:lnTo>
                  <a:cubicBezTo>
                    <a:pt x="1521" y="1532"/>
                    <a:pt x="1394" y="1690"/>
                    <a:pt x="1394" y="1880"/>
                  </a:cubicBezTo>
                  <a:lnTo>
                    <a:pt x="1394" y="2039"/>
                  </a:lnTo>
                  <a:cubicBezTo>
                    <a:pt x="1014" y="1944"/>
                    <a:pt x="729" y="1627"/>
                    <a:pt x="729" y="1215"/>
                  </a:cubicBezTo>
                  <a:lnTo>
                    <a:pt x="729" y="962"/>
                  </a:lnTo>
                  <a:cubicBezTo>
                    <a:pt x="729" y="835"/>
                    <a:pt x="634" y="740"/>
                    <a:pt x="507" y="740"/>
                  </a:cubicBezTo>
                  <a:cubicBezTo>
                    <a:pt x="412" y="740"/>
                    <a:pt x="317" y="835"/>
                    <a:pt x="317" y="962"/>
                  </a:cubicBezTo>
                  <a:lnTo>
                    <a:pt x="317" y="1215"/>
                  </a:lnTo>
                  <a:cubicBezTo>
                    <a:pt x="317" y="1849"/>
                    <a:pt x="792" y="2355"/>
                    <a:pt x="1394" y="2450"/>
                  </a:cubicBezTo>
                  <a:lnTo>
                    <a:pt x="1394" y="2862"/>
                  </a:lnTo>
                  <a:lnTo>
                    <a:pt x="191" y="2862"/>
                  </a:lnTo>
                  <a:cubicBezTo>
                    <a:pt x="64" y="2862"/>
                    <a:pt x="1" y="2957"/>
                    <a:pt x="1" y="3052"/>
                  </a:cubicBezTo>
                  <a:cubicBezTo>
                    <a:pt x="1" y="3179"/>
                    <a:pt x="64" y="3274"/>
                    <a:pt x="191" y="3274"/>
                  </a:cubicBezTo>
                  <a:lnTo>
                    <a:pt x="1394" y="3274"/>
                  </a:lnTo>
                  <a:lnTo>
                    <a:pt x="1394" y="3686"/>
                  </a:lnTo>
                  <a:cubicBezTo>
                    <a:pt x="792" y="3781"/>
                    <a:pt x="317" y="4287"/>
                    <a:pt x="317" y="4921"/>
                  </a:cubicBezTo>
                  <a:lnTo>
                    <a:pt x="317" y="5174"/>
                  </a:lnTo>
                  <a:cubicBezTo>
                    <a:pt x="317" y="5269"/>
                    <a:pt x="412" y="5364"/>
                    <a:pt x="507" y="5364"/>
                  </a:cubicBezTo>
                  <a:cubicBezTo>
                    <a:pt x="634" y="5364"/>
                    <a:pt x="729" y="5269"/>
                    <a:pt x="729" y="5174"/>
                  </a:cubicBezTo>
                  <a:lnTo>
                    <a:pt x="729" y="4921"/>
                  </a:lnTo>
                  <a:cubicBezTo>
                    <a:pt x="729" y="4509"/>
                    <a:pt x="1014" y="4161"/>
                    <a:pt x="1394" y="4066"/>
                  </a:cubicBezTo>
                  <a:lnTo>
                    <a:pt x="1394" y="4192"/>
                  </a:lnTo>
                  <a:cubicBezTo>
                    <a:pt x="1394" y="5332"/>
                    <a:pt x="2313" y="6251"/>
                    <a:pt x="3421" y="6251"/>
                  </a:cubicBezTo>
                  <a:cubicBezTo>
                    <a:pt x="4561" y="6251"/>
                    <a:pt x="5479" y="5332"/>
                    <a:pt x="5479" y="4192"/>
                  </a:cubicBezTo>
                  <a:lnTo>
                    <a:pt x="5479" y="4066"/>
                  </a:lnTo>
                  <a:cubicBezTo>
                    <a:pt x="5859" y="4161"/>
                    <a:pt x="6145" y="4509"/>
                    <a:pt x="6145" y="4921"/>
                  </a:cubicBezTo>
                  <a:lnTo>
                    <a:pt x="6145" y="5174"/>
                  </a:lnTo>
                  <a:cubicBezTo>
                    <a:pt x="6145" y="5269"/>
                    <a:pt x="6240" y="5364"/>
                    <a:pt x="6335" y="5364"/>
                  </a:cubicBezTo>
                  <a:cubicBezTo>
                    <a:pt x="6461" y="5364"/>
                    <a:pt x="6556" y="5269"/>
                    <a:pt x="6556" y="5174"/>
                  </a:cubicBezTo>
                  <a:lnTo>
                    <a:pt x="6556" y="4921"/>
                  </a:lnTo>
                  <a:cubicBezTo>
                    <a:pt x="6556" y="4287"/>
                    <a:pt x="6081" y="3781"/>
                    <a:pt x="5479" y="3686"/>
                  </a:cubicBezTo>
                  <a:lnTo>
                    <a:pt x="5479" y="3274"/>
                  </a:lnTo>
                  <a:lnTo>
                    <a:pt x="6683" y="3274"/>
                  </a:lnTo>
                  <a:cubicBezTo>
                    <a:pt x="6778" y="3274"/>
                    <a:pt x="6873" y="3179"/>
                    <a:pt x="6873" y="3052"/>
                  </a:cubicBezTo>
                  <a:cubicBezTo>
                    <a:pt x="6873" y="2957"/>
                    <a:pt x="6778" y="2862"/>
                    <a:pt x="6683" y="2862"/>
                  </a:cubicBezTo>
                  <a:lnTo>
                    <a:pt x="5479" y="2862"/>
                  </a:lnTo>
                  <a:lnTo>
                    <a:pt x="5479" y="2450"/>
                  </a:lnTo>
                  <a:cubicBezTo>
                    <a:pt x="6081" y="2355"/>
                    <a:pt x="6556" y="1849"/>
                    <a:pt x="6556" y="1215"/>
                  </a:cubicBezTo>
                  <a:lnTo>
                    <a:pt x="6556" y="962"/>
                  </a:lnTo>
                  <a:cubicBezTo>
                    <a:pt x="6556" y="835"/>
                    <a:pt x="6461" y="740"/>
                    <a:pt x="6335" y="740"/>
                  </a:cubicBezTo>
                  <a:cubicBezTo>
                    <a:pt x="6240" y="740"/>
                    <a:pt x="6145" y="835"/>
                    <a:pt x="6145" y="962"/>
                  </a:cubicBezTo>
                  <a:lnTo>
                    <a:pt x="6145" y="1215"/>
                  </a:lnTo>
                  <a:cubicBezTo>
                    <a:pt x="6145" y="1627"/>
                    <a:pt x="5859" y="1975"/>
                    <a:pt x="5479" y="2039"/>
                  </a:cubicBezTo>
                  <a:lnTo>
                    <a:pt x="5479" y="1880"/>
                  </a:lnTo>
                  <a:cubicBezTo>
                    <a:pt x="5479" y="1690"/>
                    <a:pt x="5321" y="1532"/>
                    <a:pt x="5163" y="1532"/>
                  </a:cubicBezTo>
                  <a:lnTo>
                    <a:pt x="4941" y="1532"/>
                  </a:lnTo>
                  <a:lnTo>
                    <a:pt x="4941" y="1469"/>
                  </a:lnTo>
                  <a:cubicBezTo>
                    <a:pt x="4941" y="1057"/>
                    <a:pt x="4656" y="709"/>
                    <a:pt x="4244" y="614"/>
                  </a:cubicBezTo>
                  <a:lnTo>
                    <a:pt x="4403" y="297"/>
                  </a:lnTo>
                  <a:cubicBezTo>
                    <a:pt x="4434" y="202"/>
                    <a:pt x="4403" y="75"/>
                    <a:pt x="4308" y="12"/>
                  </a:cubicBezTo>
                  <a:cubicBezTo>
                    <a:pt x="4285" y="4"/>
                    <a:pt x="4261" y="0"/>
                    <a:pt x="4237" y="0"/>
                  </a:cubicBezTo>
                  <a:cubicBezTo>
                    <a:pt x="4158" y="0"/>
                    <a:pt x="4079" y="42"/>
                    <a:pt x="4054" y="139"/>
                  </a:cubicBezTo>
                  <a:lnTo>
                    <a:pt x="3833" y="614"/>
                  </a:lnTo>
                  <a:lnTo>
                    <a:pt x="3041" y="614"/>
                  </a:lnTo>
                  <a:lnTo>
                    <a:pt x="2819" y="139"/>
                  </a:lnTo>
                  <a:cubicBezTo>
                    <a:pt x="2795" y="42"/>
                    <a:pt x="2715" y="0"/>
                    <a:pt x="26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64;p13">
            <a:extLst>
              <a:ext uri="{FF2B5EF4-FFF2-40B4-BE49-F238E27FC236}">
                <a16:creationId xmlns:a16="http://schemas.microsoft.com/office/drawing/2014/main" id="{BD66A9FD-8D27-CFAF-2DB9-165D3B033C27}"/>
              </a:ext>
            </a:extLst>
          </p:cNvPr>
          <p:cNvSpPr txBox="1"/>
          <p:nvPr/>
        </p:nvSpPr>
        <p:spPr>
          <a:xfrm>
            <a:off x="837434" y="1514806"/>
            <a:ext cx="5102148" cy="173823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3500">
                <a:solidFill>
                  <a:schemeClr val="accent1"/>
                </a:solidFill>
                <a:highlight>
                  <a:srgbClr val="FFFFFF"/>
                </a:highlight>
                <a:latin typeface="Fira Sans SemiBold"/>
                <a:ea typeface="Fira Sans SemiBold"/>
                <a:cs typeface="Fira Sans SemiBold"/>
                <a:sym typeface="Fira Sans SemiBold"/>
              </a:rPr>
              <a:t>Báo cáo đồ án</a:t>
            </a:r>
          </a:p>
          <a:p>
            <a:pPr marL="0" lvl="0" indent="0" rtl="0">
              <a:lnSpc>
                <a:spcPct val="100000"/>
              </a:lnSpc>
              <a:spcBef>
                <a:spcPts val="0"/>
              </a:spcBef>
              <a:spcAft>
                <a:spcPts val="0"/>
              </a:spcAft>
              <a:buNone/>
            </a:pPr>
            <a:r>
              <a:rPr lang="en-US" sz="3500">
                <a:solidFill>
                  <a:schemeClr val="tx1"/>
                </a:solidFill>
                <a:highlight>
                  <a:srgbClr val="FFFFFF"/>
                </a:highlight>
                <a:latin typeface="Fira Sans SemiBold"/>
                <a:ea typeface="Fira Sans SemiBold"/>
                <a:cs typeface="Fira Sans SemiBold"/>
                <a:sym typeface="Fira Sans SemiBold"/>
              </a:rPr>
              <a:t>Đánh giá thuật toán nén</a:t>
            </a:r>
          </a:p>
          <a:p>
            <a:pPr marL="0" lvl="0" indent="0" algn="ctr" rtl="0">
              <a:lnSpc>
                <a:spcPct val="100000"/>
              </a:lnSpc>
              <a:spcBef>
                <a:spcPts val="0"/>
              </a:spcBef>
              <a:spcAft>
                <a:spcPts val="0"/>
              </a:spcAft>
              <a:buNone/>
            </a:pPr>
            <a:r>
              <a:rPr lang="en-US" sz="3500">
                <a:solidFill>
                  <a:schemeClr val="tx1"/>
                </a:solidFill>
                <a:highlight>
                  <a:srgbClr val="FFFFFF"/>
                </a:highlight>
                <a:latin typeface="Fira Sans SemiBold"/>
                <a:ea typeface="Fira Sans SemiBold"/>
                <a:cs typeface="Fira Sans SemiBold"/>
                <a:sym typeface="Fira Sans SemiBold"/>
              </a:rPr>
              <a:t>RLE, Huffman, LZW</a:t>
            </a:r>
          </a:p>
        </p:txBody>
      </p:sp>
      <p:sp>
        <p:nvSpPr>
          <p:cNvPr id="41" name="Google Shape;165;p13">
            <a:extLst>
              <a:ext uri="{FF2B5EF4-FFF2-40B4-BE49-F238E27FC236}">
                <a16:creationId xmlns:a16="http://schemas.microsoft.com/office/drawing/2014/main" id="{EAFB789D-2D58-2D83-571C-999A220F1CB8}"/>
              </a:ext>
            </a:extLst>
          </p:cNvPr>
          <p:cNvSpPr txBox="1"/>
          <p:nvPr/>
        </p:nvSpPr>
        <p:spPr>
          <a:xfrm>
            <a:off x="6947796" y="811906"/>
            <a:ext cx="2005588" cy="37742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accent1"/>
                </a:solidFill>
                <a:latin typeface="Fira Sans"/>
                <a:ea typeface="Fira Sans"/>
                <a:cs typeface="Fira Sans"/>
                <a:sym typeface="Fira Sans"/>
              </a:rPr>
              <a:t>CS232.N21.KHCL</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176;p14">
            <a:extLst>
              <a:ext uri="{FF2B5EF4-FFF2-40B4-BE49-F238E27FC236}">
                <a16:creationId xmlns:a16="http://schemas.microsoft.com/office/drawing/2014/main" id="{A533A88F-96DE-47F2-E8BB-1946852BFD25}"/>
              </a:ext>
            </a:extLst>
          </p:cNvPr>
          <p:cNvSpPr txBox="1"/>
          <p:nvPr/>
        </p:nvSpPr>
        <p:spPr>
          <a:xfrm>
            <a:off x="213126" y="260886"/>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pic>
        <p:nvPicPr>
          <p:cNvPr id="22" name="Hình ảnh 22" descr="Ảnh có chứa biểu đồ&#10;&#10;Mô tả được tự động tạo">
            <a:extLst>
              <a:ext uri="{FF2B5EF4-FFF2-40B4-BE49-F238E27FC236}">
                <a16:creationId xmlns:a16="http://schemas.microsoft.com/office/drawing/2014/main" id="{852AA60E-077D-A5D3-82B7-32EACAD74BAF}"/>
              </a:ext>
            </a:extLst>
          </p:cNvPr>
          <p:cNvPicPr>
            <a:picLocks noChangeAspect="1"/>
          </p:cNvPicPr>
          <p:nvPr/>
        </p:nvPicPr>
        <p:blipFill>
          <a:blip r:embed="rId2"/>
          <a:stretch>
            <a:fillRect/>
          </a:stretch>
        </p:blipFill>
        <p:spPr>
          <a:xfrm>
            <a:off x="825858" y="929921"/>
            <a:ext cx="6775896" cy="3734419"/>
          </a:xfrm>
          <a:prstGeom prst="rect">
            <a:avLst/>
          </a:prstGeom>
        </p:spPr>
      </p:pic>
    </p:spTree>
    <p:extLst>
      <p:ext uri="{BB962C8B-B14F-4D97-AF65-F5344CB8AC3E}">
        <p14:creationId xmlns:p14="http://schemas.microsoft.com/office/powerpoint/2010/main" val="117072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Hình ảnh 22" descr="Ảnh có chứa biểu đồ&#10;&#10;Mô tả được tự động tạo">
            <a:extLst>
              <a:ext uri="{FF2B5EF4-FFF2-40B4-BE49-F238E27FC236}">
                <a16:creationId xmlns:a16="http://schemas.microsoft.com/office/drawing/2014/main" id="{4B2F2058-E3C9-EE8A-2965-49B7D4BA5219}"/>
              </a:ext>
            </a:extLst>
          </p:cNvPr>
          <p:cNvPicPr>
            <a:picLocks noChangeAspect="1"/>
          </p:cNvPicPr>
          <p:nvPr/>
        </p:nvPicPr>
        <p:blipFill>
          <a:blip r:embed="rId2"/>
          <a:stretch>
            <a:fillRect/>
          </a:stretch>
        </p:blipFill>
        <p:spPr>
          <a:xfrm>
            <a:off x="101422" y="1171400"/>
            <a:ext cx="4956757" cy="2728258"/>
          </a:xfrm>
          <a:prstGeom prst="rect">
            <a:avLst/>
          </a:prstGeom>
        </p:spPr>
      </p:pic>
      <p:sp>
        <p:nvSpPr>
          <p:cNvPr id="4" name="Chỗ dành sẵn cho Số hiệu Bản chiếu 3">
            <a:extLst>
              <a:ext uri="{FF2B5EF4-FFF2-40B4-BE49-F238E27FC236}">
                <a16:creationId xmlns:a16="http://schemas.microsoft.com/office/drawing/2014/main" id="{7346F096-64F9-7C6C-2365-F0A19A42E8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11</a:t>
            </a:fld>
            <a:endParaRPr lang="en"/>
          </a:p>
        </p:txBody>
      </p:sp>
      <p:sp>
        <p:nvSpPr>
          <p:cNvPr id="6" name="Google Shape;176;p14">
            <a:extLst>
              <a:ext uri="{FF2B5EF4-FFF2-40B4-BE49-F238E27FC236}">
                <a16:creationId xmlns:a16="http://schemas.microsoft.com/office/drawing/2014/main" id="{D1E9028B-AE5F-AA14-EC73-E56090480562}"/>
              </a:ext>
            </a:extLst>
          </p:cNvPr>
          <p:cNvSpPr txBox="1"/>
          <p:nvPr/>
        </p:nvSpPr>
        <p:spPr>
          <a:xfrm>
            <a:off x="221175" y="293083"/>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graphicFrame>
        <p:nvGraphicFramePr>
          <p:cNvPr id="10" name="Bảng 7">
            <a:extLst>
              <a:ext uri="{FF2B5EF4-FFF2-40B4-BE49-F238E27FC236}">
                <a16:creationId xmlns:a16="http://schemas.microsoft.com/office/drawing/2014/main" id="{78E0C4CE-DDE4-5A34-BF9B-239B09D8C1CE}"/>
              </a:ext>
            </a:extLst>
          </p:cNvPr>
          <p:cNvGraphicFramePr>
            <a:graphicFrameLocks noGrp="1"/>
          </p:cNvGraphicFramePr>
          <p:nvPr>
            <p:extLst>
              <p:ext uri="{D42A27DB-BD31-4B8C-83A1-F6EECF244321}">
                <p14:modId xmlns:p14="http://schemas.microsoft.com/office/powerpoint/2010/main" val="3674406434"/>
              </p:ext>
            </p:extLst>
          </p:nvPr>
        </p:nvGraphicFramePr>
        <p:xfrm>
          <a:off x="5288388" y="1086654"/>
          <a:ext cx="3360580" cy="3513672"/>
        </p:xfrm>
        <a:graphic>
          <a:graphicData uri="http://schemas.openxmlformats.org/drawingml/2006/table">
            <a:tbl>
              <a:tblPr firstRow="1" bandRow="1">
                <a:tableStyleId>{5C22544A-7EE6-4342-B048-85BDC9FD1C3A}</a:tableStyleId>
              </a:tblPr>
              <a:tblGrid>
                <a:gridCol w="1670228">
                  <a:extLst>
                    <a:ext uri="{9D8B030D-6E8A-4147-A177-3AD203B41FA5}">
                      <a16:colId xmlns:a16="http://schemas.microsoft.com/office/drawing/2014/main" val="1994199393"/>
                    </a:ext>
                  </a:extLst>
                </a:gridCol>
                <a:gridCol w="1690352">
                  <a:extLst>
                    <a:ext uri="{9D8B030D-6E8A-4147-A177-3AD203B41FA5}">
                      <a16:colId xmlns:a16="http://schemas.microsoft.com/office/drawing/2014/main" val="633670061"/>
                    </a:ext>
                  </a:extLst>
                </a:gridCol>
              </a:tblGrid>
              <a:tr h="439209">
                <a:tc>
                  <a:txBody>
                    <a:bodyPr/>
                    <a:lstStyle/>
                    <a:p>
                      <a:pPr algn="ctr"/>
                      <a:r>
                        <a:rPr lang="vi-VN" sz="2000"/>
                        <a:t>l</a:t>
                      </a:r>
                    </a:p>
                  </a:txBody>
                  <a:tcPr/>
                </a:tc>
                <a:tc>
                  <a:txBody>
                    <a:bodyPr/>
                    <a:lstStyle/>
                    <a:p>
                      <a:pPr algn="ctr"/>
                      <a:r>
                        <a:rPr lang="vi-VN" sz="2000"/>
                        <a:t>10</a:t>
                      </a:r>
                    </a:p>
                  </a:txBody>
                  <a:tcPr/>
                </a:tc>
                <a:extLst>
                  <a:ext uri="{0D108BD9-81ED-4DB2-BD59-A6C34878D82A}">
                    <a16:rowId xmlns:a16="http://schemas.microsoft.com/office/drawing/2014/main" val="3395761011"/>
                  </a:ext>
                </a:extLst>
              </a:tr>
              <a:tr h="439209">
                <a:tc>
                  <a:txBody>
                    <a:bodyPr/>
                    <a:lstStyle/>
                    <a:p>
                      <a:pPr algn="ctr"/>
                      <a:r>
                        <a:rPr lang="vi-VN" sz="2000"/>
                        <a:t>o</a:t>
                      </a:r>
                    </a:p>
                  </a:txBody>
                  <a:tcPr/>
                </a:tc>
                <a:tc>
                  <a:txBody>
                    <a:bodyPr/>
                    <a:lstStyle/>
                    <a:p>
                      <a:pPr algn="ctr"/>
                      <a:r>
                        <a:rPr lang="vi-VN" sz="2000"/>
                        <a:t>00</a:t>
                      </a:r>
                    </a:p>
                  </a:txBody>
                  <a:tcPr/>
                </a:tc>
                <a:extLst>
                  <a:ext uri="{0D108BD9-81ED-4DB2-BD59-A6C34878D82A}">
                    <a16:rowId xmlns:a16="http://schemas.microsoft.com/office/drawing/2014/main" val="543253784"/>
                  </a:ext>
                </a:extLst>
              </a:tr>
              <a:tr h="439209">
                <a:tc>
                  <a:txBody>
                    <a:bodyPr/>
                    <a:lstStyle/>
                    <a:p>
                      <a:pPr algn="ctr"/>
                      <a:r>
                        <a:rPr lang="vi-VN" sz="2000"/>
                        <a:t>H</a:t>
                      </a:r>
                    </a:p>
                  </a:txBody>
                  <a:tcPr/>
                </a:tc>
                <a:tc>
                  <a:txBody>
                    <a:bodyPr/>
                    <a:lstStyle/>
                    <a:p>
                      <a:pPr algn="ctr"/>
                      <a:r>
                        <a:rPr lang="vi-VN" sz="2000"/>
                        <a:t>1100</a:t>
                      </a:r>
                    </a:p>
                  </a:txBody>
                  <a:tcPr/>
                </a:tc>
                <a:extLst>
                  <a:ext uri="{0D108BD9-81ED-4DB2-BD59-A6C34878D82A}">
                    <a16:rowId xmlns:a16="http://schemas.microsoft.com/office/drawing/2014/main" val="3154472240"/>
                  </a:ext>
                </a:extLst>
              </a:tr>
              <a:tr h="439209">
                <a:tc>
                  <a:txBody>
                    <a:bodyPr/>
                    <a:lstStyle/>
                    <a:p>
                      <a:pPr algn="ctr"/>
                      <a:r>
                        <a:rPr lang="vi-VN" sz="2000"/>
                        <a:t>e</a:t>
                      </a:r>
                    </a:p>
                  </a:txBody>
                  <a:tcPr/>
                </a:tc>
                <a:tc>
                  <a:txBody>
                    <a:bodyPr/>
                    <a:lstStyle/>
                    <a:p>
                      <a:pPr algn="ctr"/>
                      <a:r>
                        <a:rPr lang="vi-VN" sz="2000"/>
                        <a:t>010</a:t>
                      </a:r>
                    </a:p>
                  </a:txBody>
                  <a:tcPr/>
                </a:tc>
                <a:extLst>
                  <a:ext uri="{0D108BD9-81ED-4DB2-BD59-A6C34878D82A}">
                    <a16:rowId xmlns:a16="http://schemas.microsoft.com/office/drawing/2014/main" val="3841495587"/>
                  </a:ext>
                </a:extLst>
              </a:tr>
              <a:tr h="439209">
                <a:tc>
                  <a:txBody>
                    <a:bodyPr/>
                    <a:lstStyle/>
                    <a:p>
                      <a:pPr algn="ctr"/>
                      <a:r>
                        <a:rPr lang="vi-VN" sz="2000"/>
                        <a:t>W</a:t>
                      </a:r>
                    </a:p>
                  </a:txBody>
                  <a:tcPr/>
                </a:tc>
                <a:tc>
                  <a:txBody>
                    <a:bodyPr/>
                    <a:lstStyle/>
                    <a:p>
                      <a:pPr algn="ctr"/>
                      <a:r>
                        <a:rPr lang="vi-VN" sz="2000"/>
                        <a:t>1101</a:t>
                      </a:r>
                    </a:p>
                  </a:txBody>
                  <a:tcPr/>
                </a:tc>
                <a:extLst>
                  <a:ext uri="{0D108BD9-81ED-4DB2-BD59-A6C34878D82A}">
                    <a16:rowId xmlns:a16="http://schemas.microsoft.com/office/drawing/2014/main" val="2062904706"/>
                  </a:ext>
                </a:extLst>
              </a:tr>
              <a:tr h="439209">
                <a:tc>
                  <a:txBody>
                    <a:bodyPr/>
                    <a:lstStyle/>
                    <a:p>
                      <a:pPr algn="ctr"/>
                      <a:r>
                        <a:rPr lang="vi-VN" sz="2000"/>
                        <a:t>[</a:t>
                      </a:r>
                      <a:r>
                        <a:rPr lang="vi-VN" sz="2000" err="1"/>
                        <a:t>backspace</a:t>
                      </a:r>
                      <a:r>
                        <a:rPr lang="vi-VN" sz="2000"/>
                        <a:t>]</a:t>
                      </a:r>
                    </a:p>
                  </a:txBody>
                  <a:tcPr/>
                </a:tc>
                <a:tc>
                  <a:txBody>
                    <a:bodyPr/>
                    <a:lstStyle/>
                    <a:p>
                      <a:pPr algn="ctr"/>
                      <a:r>
                        <a:rPr lang="vi-VN" sz="2000"/>
                        <a:t>011</a:t>
                      </a:r>
                    </a:p>
                  </a:txBody>
                  <a:tcPr/>
                </a:tc>
                <a:extLst>
                  <a:ext uri="{0D108BD9-81ED-4DB2-BD59-A6C34878D82A}">
                    <a16:rowId xmlns:a16="http://schemas.microsoft.com/office/drawing/2014/main" val="1981735653"/>
                  </a:ext>
                </a:extLst>
              </a:tr>
              <a:tr h="439209">
                <a:tc>
                  <a:txBody>
                    <a:bodyPr/>
                    <a:lstStyle/>
                    <a:p>
                      <a:pPr algn="ctr"/>
                      <a:r>
                        <a:rPr lang="vi-VN" sz="2000"/>
                        <a:t>r</a:t>
                      </a:r>
                    </a:p>
                  </a:txBody>
                  <a:tcPr/>
                </a:tc>
                <a:tc>
                  <a:txBody>
                    <a:bodyPr/>
                    <a:lstStyle/>
                    <a:p>
                      <a:pPr algn="ctr"/>
                      <a:r>
                        <a:rPr lang="vi-VN" sz="2000"/>
                        <a:t>1110</a:t>
                      </a:r>
                    </a:p>
                  </a:txBody>
                  <a:tcPr/>
                </a:tc>
                <a:extLst>
                  <a:ext uri="{0D108BD9-81ED-4DB2-BD59-A6C34878D82A}">
                    <a16:rowId xmlns:a16="http://schemas.microsoft.com/office/drawing/2014/main" val="3365277028"/>
                  </a:ext>
                </a:extLst>
              </a:tr>
              <a:tr h="439209">
                <a:tc>
                  <a:txBody>
                    <a:bodyPr/>
                    <a:lstStyle/>
                    <a:p>
                      <a:pPr algn="ctr"/>
                      <a:r>
                        <a:rPr lang="vi-VN" sz="2000"/>
                        <a:t>d</a:t>
                      </a:r>
                    </a:p>
                  </a:txBody>
                  <a:tcPr/>
                </a:tc>
                <a:tc>
                  <a:txBody>
                    <a:bodyPr/>
                    <a:lstStyle/>
                    <a:p>
                      <a:pPr algn="ctr"/>
                      <a:r>
                        <a:rPr lang="vi-VN" sz="2000"/>
                        <a:t>1111</a:t>
                      </a:r>
                    </a:p>
                  </a:txBody>
                  <a:tcPr/>
                </a:tc>
                <a:extLst>
                  <a:ext uri="{0D108BD9-81ED-4DB2-BD59-A6C34878D82A}">
                    <a16:rowId xmlns:a16="http://schemas.microsoft.com/office/drawing/2014/main" val="2774710566"/>
                  </a:ext>
                </a:extLst>
              </a:tr>
            </a:tbl>
          </a:graphicData>
        </a:graphic>
      </p:graphicFrame>
    </p:spTree>
    <p:extLst>
      <p:ext uri="{BB962C8B-B14F-4D97-AF65-F5344CB8AC3E}">
        <p14:creationId xmlns:p14="http://schemas.microsoft.com/office/powerpoint/2010/main" val="285708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7ECFDAF4-FFD0-D1AA-21D0-A003A4B5C6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12</a:t>
            </a:fld>
            <a:endParaRPr lang="en"/>
          </a:p>
        </p:txBody>
      </p:sp>
      <p:sp>
        <p:nvSpPr>
          <p:cNvPr id="6" name="Google Shape;176;p14">
            <a:extLst>
              <a:ext uri="{FF2B5EF4-FFF2-40B4-BE49-F238E27FC236}">
                <a16:creationId xmlns:a16="http://schemas.microsoft.com/office/drawing/2014/main" id="{498CFEF3-89F3-27D2-663E-20BB5A20CFDE}"/>
              </a:ext>
            </a:extLst>
          </p:cNvPr>
          <p:cNvSpPr txBox="1"/>
          <p:nvPr/>
        </p:nvSpPr>
        <p:spPr>
          <a:xfrm>
            <a:off x="221175" y="293083"/>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graphicFrame>
        <p:nvGraphicFramePr>
          <p:cNvPr id="18" name="Bảng 7">
            <a:extLst>
              <a:ext uri="{FF2B5EF4-FFF2-40B4-BE49-F238E27FC236}">
                <a16:creationId xmlns:a16="http://schemas.microsoft.com/office/drawing/2014/main" id="{F88F87CE-C40B-CFD1-C457-046299340BA6}"/>
              </a:ext>
            </a:extLst>
          </p:cNvPr>
          <p:cNvGraphicFramePr>
            <a:graphicFrameLocks noGrp="1"/>
          </p:cNvGraphicFramePr>
          <p:nvPr>
            <p:extLst>
              <p:ext uri="{D42A27DB-BD31-4B8C-83A1-F6EECF244321}">
                <p14:modId xmlns:p14="http://schemas.microsoft.com/office/powerpoint/2010/main" val="1273141262"/>
              </p:ext>
            </p:extLst>
          </p:nvPr>
        </p:nvGraphicFramePr>
        <p:xfrm>
          <a:off x="885423" y="1931832"/>
          <a:ext cx="6990901" cy="1150471"/>
        </p:xfrm>
        <a:graphic>
          <a:graphicData uri="http://schemas.openxmlformats.org/drawingml/2006/table">
            <a:tbl>
              <a:tblPr firstRow="1" bandRow="1">
                <a:tableStyleId>{5C22544A-7EE6-4342-B048-85BDC9FD1C3A}</a:tableStyleId>
              </a:tblPr>
              <a:tblGrid>
                <a:gridCol w="744559">
                  <a:extLst>
                    <a:ext uri="{9D8B030D-6E8A-4147-A177-3AD203B41FA5}">
                      <a16:colId xmlns:a16="http://schemas.microsoft.com/office/drawing/2014/main" val="1064444217"/>
                    </a:ext>
                  </a:extLst>
                </a:gridCol>
                <a:gridCol w="664065">
                  <a:extLst>
                    <a:ext uri="{9D8B030D-6E8A-4147-A177-3AD203B41FA5}">
                      <a16:colId xmlns:a16="http://schemas.microsoft.com/office/drawing/2014/main" val="2948851969"/>
                    </a:ext>
                  </a:extLst>
                </a:gridCol>
                <a:gridCol w="472896">
                  <a:extLst>
                    <a:ext uri="{9D8B030D-6E8A-4147-A177-3AD203B41FA5}">
                      <a16:colId xmlns:a16="http://schemas.microsoft.com/office/drawing/2014/main" val="3421938856"/>
                    </a:ext>
                  </a:extLst>
                </a:gridCol>
                <a:gridCol w="465846">
                  <a:extLst>
                    <a:ext uri="{9D8B030D-6E8A-4147-A177-3AD203B41FA5}">
                      <a16:colId xmlns:a16="http://schemas.microsoft.com/office/drawing/2014/main" val="1637066460"/>
                    </a:ext>
                  </a:extLst>
                </a:gridCol>
                <a:gridCol w="533263">
                  <a:extLst>
                    <a:ext uri="{9D8B030D-6E8A-4147-A177-3AD203B41FA5}">
                      <a16:colId xmlns:a16="http://schemas.microsoft.com/office/drawing/2014/main" val="2057907951"/>
                    </a:ext>
                  </a:extLst>
                </a:gridCol>
                <a:gridCol w="654004">
                  <a:extLst>
                    <a:ext uri="{9D8B030D-6E8A-4147-A177-3AD203B41FA5}">
                      <a16:colId xmlns:a16="http://schemas.microsoft.com/office/drawing/2014/main" val="2716893955"/>
                    </a:ext>
                  </a:extLst>
                </a:gridCol>
                <a:gridCol w="744559">
                  <a:extLst>
                    <a:ext uri="{9D8B030D-6E8A-4147-A177-3AD203B41FA5}">
                      <a16:colId xmlns:a16="http://schemas.microsoft.com/office/drawing/2014/main" val="3334565494"/>
                    </a:ext>
                  </a:extLst>
                </a:gridCol>
                <a:gridCol w="493018">
                  <a:extLst>
                    <a:ext uri="{9D8B030D-6E8A-4147-A177-3AD203B41FA5}">
                      <a16:colId xmlns:a16="http://schemas.microsoft.com/office/drawing/2014/main" val="2892909726"/>
                    </a:ext>
                  </a:extLst>
                </a:gridCol>
                <a:gridCol w="754621">
                  <a:extLst>
                    <a:ext uri="{9D8B030D-6E8A-4147-A177-3AD203B41FA5}">
                      <a16:colId xmlns:a16="http://schemas.microsoft.com/office/drawing/2014/main" val="615990696"/>
                    </a:ext>
                  </a:extLst>
                </a:gridCol>
                <a:gridCol w="573512">
                  <a:extLst>
                    <a:ext uri="{9D8B030D-6E8A-4147-A177-3AD203B41FA5}">
                      <a16:colId xmlns:a16="http://schemas.microsoft.com/office/drawing/2014/main" val="3491805232"/>
                    </a:ext>
                  </a:extLst>
                </a:gridCol>
                <a:gridCol w="890558">
                  <a:extLst>
                    <a:ext uri="{9D8B030D-6E8A-4147-A177-3AD203B41FA5}">
                      <a16:colId xmlns:a16="http://schemas.microsoft.com/office/drawing/2014/main" val="90873275"/>
                    </a:ext>
                  </a:extLst>
                </a:gridCol>
              </a:tblGrid>
              <a:tr h="449431">
                <a:tc>
                  <a:txBody>
                    <a:bodyPr/>
                    <a:lstStyle/>
                    <a:p>
                      <a:r>
                        <a:rPr lang="vi-VN" sz="2000"/>
                        <a:t>H</a:t>
                      </a:r>
                    </a:p>
                  </a:txBody>
                  <a:tcPr/>
                </a:tc>
                <a:tc>
                  <a:txBody>
                    <a:bodyPr/>
                    <a:lstStyle/>
                    <a:p>
                      <a:r>
                        <a:rPr lang="vi-VN" sz="2000"/>
                        <a:t>e</a:t>
                      </a:r>
                    </a:p>
                  </a:txBody>
                  <a:tcPr/>
                </a:tc>
                <a:tc>
                  <a:txBody>
                    <a:bodyPr/>
                    <a:lstStyle/>
                    <a:p>
                      <a:r>
                        <a:rPr lang="vi-VN" sz="2000"/>
                        <a:t>l</a:t>
                      </a:r>
                    </a:p>
                  </a:txBody>
                  <a:tcPr/>
                </a:tc>
                <a:tc>
                  <a:txBody>
                    <a:bodyPr/>
                    <a:lstStyle/>
                    <a:p>
                      <a:r>
                        <a:rPr lang="vi-VN" sz="2000"/>
                        <a:t>l</a:t>
                      </a:r>
                    </a:p>
                  </a:txBody>
                  <a:tcPr/>
                </a:tc>
                <a:tc>
                  <a:txBody>
                    <a:bodyPr/>
                    <a:lstStyle/>
                    <a:p>
                      <a:r>
                        <a:rPr lang="vi-VN" sz="2000"/>
                        <a:t>o</a:t>
                      </a:r>
                    </a:p>
                  </a:txBody>
                  <a:tcPr/>
                </a:tc>
                <a:tc>
                  <a:txBody>
                    <a:bodyPr/>
                    <a:lstStyle/>
                    <a:p>
                      <a:endParaRPr lang="vi-VN" sz="2000"/>
                    </a:p>
                  </a:txBody>
                  <a:tcPr/>
                </a:tc>
                <a:tc>
                  <a:txBody>
                    <a:bodyPr/>
                    <a:lstStyle/>
                    <a:p>
                      <a:pPr lvl="0">
                        <a:buNone/>
                      </a:pPr>
                      <a:r>
                        <a:rPr lang="vi-VN" sz="2000"/>
                        <a:t>W</a:t>
                      </a:r>
                    </a:p>
                  </a:txBody>
                  <a:tcPr/>
                </a:tc>
                <a:tc>
                  <a:txBody>
                    <a:bodyPr/>
                    <a:lstStyle/>
                    <a:p>
                      <a:pPr lvl="0">
                        <a:buNone/>
                      </a:pPr>
                      <a:r>
                        <a:rPr lang="vi-VN" sz="2000"/>
                        <a:t>o</a:t>
                      </a:r>
                    </a:p>
                  </a:txBody>
                  <a:tcPr/>
                </a:tc>
                <a:tc>
                  <a:txBody>
                    <a:bodyPr/>
                    <a:lstStyle/>
                    <a:p>
                      <a:pPr lvl="0">
                        <a:buNone/>
                      </a:pPr>
                      <a:r>
                        <a:rPr lang="vi-VN" sz="2000"/>
                        <a:t>r</a:t>
                      </a:r>
                    </a:p>
                  </a:txBody>
                  <a:tcPr/>
                </a:tc>
                <a:tc>
                  <a:txBody>
                    <a:bodyPr/>
                    <a:lstStyle/>
                    <a:p>
                      <a:pPr lvl="0">
                        <a:buNone/>
                      </a:pPr>
                      <a:r>
                        <a:rPr lang="vi-VN" sz="2000"/>
                        <a:t>l</a:t>
                      </a:r>
                    </a:p>
                  </a:txBody>
                  <a:tcPr/>
                </a:tc>
                <a:tc>
                  <a:txBody>
                    <a:bodyPr/>
                    <a:lstStyle/>
                    <a:p>
                      <a:pPr lvl="0">
                        <a:buNone/>
                      </a:pPr>
                      <a:r>
                        <a:rPr lang="vi-VN" sz="2000"/>
                        <a:t>d</a:t>
                      </a:r>
                    </a:p>
                  </a:txBody>
                  <a:tcPr/>
                </a:tc>
                <a:extLst>
                  <a:ext uri="{0D108BD9-81ED-4DB2-BD59-A6C34878D82A}">
                    <a16:rowId xmlns:a16="http://schemas.microsoft.com/office/drawing/2014/main" val="2001533571"/>
                  </a:ext>
                </a:extLst>
              </a:tr>
              <a:tr h="395927">
                <a:tc>
                  <a:txBody>
                    <a:bodyPr/>
                    <a:lstStyle/>
                    <a:p>
                      <a:pPr lvl="0">
                        <a:buNone/>
                      </a:pPr>
                      <a:r>
                        <a:rPr lang="vi-VN" sz="2000"/>
                        <a:t>1100</a:t>
                      </a:r>
                    </a:p>
                  </a:txBody>
                  <a:tcPr/>
                </a:tc>
                <a:tc>
                  <a:txBody>
                    <a:bodyPr/>
                    <a:lstStyle/>
                    <a:p>
                      <a:pPr lvl="0">
                        <a:buNone/>
                      </a:pPr>
                      <a:r>
                        <a:rPr lang="vi-VN" sz="2000"/>
                        <a:t>010</a:t>
                      </a:r>
                    </a:p>
                  </a:txBody>
                  <a:tcPr/>
                </a:tc>
                <a:tc>
                  <a:txBody>
                    <a:bodyPr/>
                    <a:lstStyle/>
                    <a:p>
                      <a:pPr lvl="0">
                        <a:buNone/>
                      </a:pPr>
                      <a:r>
                        <a:rPr lang="vi-VN" sz="2000"/>
                        <a:t>10</a:t>
                      </a:r>
                    </a:p>
                  </a:txBody>
                  <a:tcPr/>
                </a:tc>
                <a:tc>
                  <a:txBody>
                    <a:bodyPr/>
                    <a:lstStyle/>
                    <a:p>
                      <a:pPr lvl="0">
                        <a:buNone/>
                      </a:pPr>
                      <a:r>
                        <a:rPr lang="vi-VN" sz="2000"/>
                        <a:t>10</a:t>
                      </a:r>
                    </a:p>
                  </a:txBody>
                  <a:tcPr/>
                </a:tc>
                <a:tc>
                  <a:txBody>
                    <a:bodyPr/>
                    <a:lstStyle/>
                    <a:p>
                      <a:pPr lvl="0">
                        <a:buNone/>
                      </a:pPr>
                      <a:r>
                        <a:rPr lang="vi-VN" sz="2000"/>
                        <a:t>00</a:t>
                      </a:r>
                    </a:p>
                  </a:txBody>
                  <a:tcPr/>
                </a:tc>
                <a:tc>
                  <a:txBody>
                    <a:bodyPr/>
                    <a:lstStyle/>
                    <a:p>
                      <a:pPr lvl="0">
                        <a:buNone/>
                      </a:pPr>
                      <a:r>
                        <a:rPr lang="vi-VN" sz="2000"/>
                        <a:t>011</a:t>
                      </a:r>
                    </a:p>
                  </a:txBody>
                  <a:tcPr/>
                </a:tc>
                <a:tc>
                  <a:txBody>
                    <a:bodyPr/>
                    <a:lstStyle/>
                    <a:p>
                      <a:pPr lvl="0">
                        <a:buNone/>
                      </a:pPr>
                      <a:r>
                        <a:rPr lang="vi-VN" sz="2000"/>
                        <a:t>1101</a:t>
                      </a:r>
                    </a:p>
                  </a:txBody>
                  <a:tcPr/>
                </a:tc>
                <a:tc>
                  <a:txBody>
                    <a:bodyPr/>
                    <a:lstStyle/>
                    <a:p>
                      <a:pPr lvl="0">
                        <a:buNone/>
                      </a:pPr>
                      <a:r>
                        <a:rPr lang="vi-VN" sz="2000"/>
                        <a:t>00</a:t>
                      </a:r>
                    </a:p>
                  </a:txBody>
                  <a:tcPr/>
                </a:tc>
                <a:tc>
                  <a:txBody>
                    <a:bodyPr/>
                    <a:lstStyle/>
                    <a:p>
                      <a:pPr lvl="0">
                        <a:buNone/>
                      </a:pPr>
                      <a:r>
                        <a:rPr lang="vi-VN" sz="2000"/>
                        <a:t>1110</a:t>
                      </a:r>
                    </a:p>
                  </a:txBody>
                  <a:tcPr/>
                </a:tc>
                <a:tc>
                  <a:txBody>
                    <a:bodyPr/>
                    <a:lstStyle/>
                    <a:p>
                      <a:pPr lvl="0">
                        <a:buNone/>
                      </a:pPr>
                      <a:r>
                        <a:rPr lang="vi-VN" sz="2000"/>
                        <a:t>10</a:t>
                      </a:r>
                    </a:p>
                  </a:txBody>
                  <a:tcPr/>
                </a:tc>
                <a:tc>
                  <a:txBody>
                    <a:bodyPr/>
                    <a:lstStyle/>
                    <a:p>
                      <a:pPr lvl="0">
                        <a:buNone/>
                      </a:pPr>
                      <a:r>
                        <a:rPr lang="vi-VN" sz="2000"/>
                        <a:t>1111</a:t>
                      </a:r>
                    </a:p>
                  </a:txBody>
                  <a:tcPr/>
                </a:tc>
                <a:extLst>
                  <a:ext uri="{0D108BD9-81ED-4DB2-BD59-A6C34878D82A}">
                    <a16:rowId xmlns:a16="http://schemas.microsoft.com/office/drawing/2014/main" val="318058701"/>
                  </a:ext>
                </a:extLst>
              </a:tr>
            </a:tbl>
          </a:graphicData>
        </a:graphic>
      </p:graphicFrame>
      <p:sp>
        <p:nvSpPr>
          <p:cNvPr id="22" name="Hộp Văn bản 21">
            <a:extLst>
              <a:ext uri="{FF2B5EF4-FFF2-40B4-BE49-F238E27FC236}">
                <a16:creationId xmlns:a16="http://schemas.microsoft.com/office/drawing/2014/main" id="{3672662E-F19C-FC1A-5358-3A88E9119AC5}"/>
              </a:ext>
            </a:extLst>
          </p:cNvPr>
          <p:cNvSpPr txBox="1"/>
          <p:nvPr/>
        </p:nvSpPr>
        <p:spPr>
          <a:xfrm>
            <a:off x="1730599" y="3149287"/>
            <a:ext cx="51736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4000" b="1"/>
              <a:t>32 chữ số nhị phân</a:t>
            </a:r>
          </a:p>
        </p:txBody>
      </p:sp>
    </p:spTree>
    <p:extLst>
      <p:ext uri="{BB962C8B-B14F-4D97-AF65-F5344CB8AC3E}">
        <p14:creationId xmlns:p14="http://schemas.microsoft.com/office/powerpoint/2010/main" val="2280318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Thuật toán LZW </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98661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45FB7E19-6AC8-B2BA-7194-4170A6DD74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14</a:t>
            </a:fld>
            <a:endParaRPr lang="en"/>
          </a:p>
        </p:txBody>
      </p:sp>
      <p:sp>
        <p:nvSpPr>
          <p:cNvPr id="5" name="Google Shape;176;p14">
            <a:extLst>
              <a:ext uri="{FF2B5EF4-FFF2-40B4-BE49-F238E27FC236}">
                <a16:creationId xmlns:a16="http://schemas.microsoft.com/office/drawing/2014/main" id="{202E8A68-89B0-99AE-7C3B-CAC6A45B5906}"/>
              </a:ext>
            </a:extLst>
          </p:cNvPr>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r>
              <a:rPr lang="en" sz="2500" err="1">
                <a:solidFill>
                  <a:schemeClr val="tx1"/>
                </a:solidFill>
                <a:latin typeface="Fira Sans Medium"/>
                <a:ea typeface="Fira Sans Medium"/>
                <a:cs typeface="Fira Sans Medium"/>
                <a:sym typeface="Fira Sans Medium"/>
              </a:rPr>
              <a:t>Thuật</a:t>
            </a:r>
            <a:r>
              <a:rPr lang="en" sz="2500">
                <a:solidFill>
                  <a:schemeClr val="tx1"/>
                </a:solidFill>
                <a:latin typeface="Fira Sans Medium"/>
                <a:ea typeface="Fira Sans Medium"/>
                <a:cs typeface="Fira Sans Medium"/>
                <a:sym typeface="Fira Sans Medium"/>
              </a:rPr>
              <a:t> </a:t>
            </a:r>
            <a:r>
              <a:rPr lang="en" sz="2500" err="1">
                <a:solidFill>
                  <a:schemeClr val="tx1"/>
                </a:solidFill>
                <a:latin typeface="Fira Sans Medium"/>
                <a:ea typeface="Fira Sans Medium"/>
                <a:cs typeface="Fira Sans Medium"/>
                <a:sym typeface="Fira Sans Medium"/>
              </a:rPr>
              <a:t>toán</a:t>
            </a:r>
            <a:r>
              <a:rPr lang="en" sz="2500">
                <a:solidFill>
                  <a:schemeClr val="tx1"/>
                </a:solidFill>
                <a:latin typeface="Fira Sans Medium"/>
                <a:ea typeface="Fira Sans Medium"/>
                <a:cs typeface="Fira Sans Medium"/>
                <a:sym typeface="Fira Sans Medium"/>
              </a:rPr>
              <a:t> </a:t>
            </a:r>
            <a:r>
              <a:rPr lang="en" sz="2500">
                <a:solidFill>
                  <a:schemeClr val="accent1"/>
                </a:solidFill>
                <a:latin typeface="Fira Sans Medium"/>
                <a:ea typeface="Fira Sans Medium"/>
                <a:cs typeface="Fira Sans Medium"/>
                <a:sym typeface="Fira Sans Medium"/>
              </a:rPr>
              <a:t>LZW (Lempel-Ziv-Welch)</a:t>
            </a:r>
            <a:endParaRPr sz="2100">
              <a:solidFill>
                <a:schemeClr val="accent1"/>
              </a:solidFill>
              <a:latin typeface="Fira Sans Medium"/>
              <a:ea typeface="Fira Sans Medium"/>
              <a:cs typeface="Fira Sans Medium"/>
              <a:sym typeface="Fira Sans Medium"/>
            </a:endParaRPr>
          </a:p>
        </p:txBody>
      </p:sp>
      <p:sp>
        <p:nvSpPr>
          <p:cNvPr id="6" name="Hộp Văn bản 5">
            <a:extLst>
              <a:ext uri="{FF2B5EF4-FFF2-40B4-BE49-F238E27FC236}">
                <a16:creationId xmlns:a16="http://schemas.microsoft.com/office/drawing/2014/main" id="{A586B7D0-D4DA-7B44-8BC7-30F0242B8610}"/>
              </a:ext>
            </a:extLst>
          </p:cNvPr>
          <p:cNvSpPr txBox="1"/>
          <p:nvPr/>
        </p:nvSpPr>
        <p:spPr>
          <a:xfrm>
            <a:off x="362218" y="1056469"/>
            <a:ext cx="851213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vi-VN" sz="1800"/>
              <a:t>LZW là thuật toán nén dữ liệu không mất thông tin, được sử dụng phổ biến trong việc giảm kích thước của các tệp tin văn bản.</a:t>
            </a:r>
          </a:p>
          <a:p>
            <a:pPr marL="285750" indent="-285750">
              <a:buFont typeface="Calibri"/>
              <a:buChar char="-"/>
            </a:pPr>
            <a:endParaRPr lang="vi-VN" sz="1800"/>
          </a:p>
          <a:p>
            <a:pPr marL="285750" indent="-285750">
              <a:buFont typeface="Calibri"/>
              <a:buChar char="-"/>
            </a:pPr>
            <a:r>
              <a:rPr lang="vi-VN" sz="1800"/>
              <a:t>Thuật toán này mã hóa và giải mã chuỗi ký tự thông qua việc xây dựng từ điển.</a:t>
            </a:r>
          </a:p>
          <a:p>
            <a:pPr marL="285750" indent="-285750">
              <a:buFont typeface="Calibri"/>
              <a:buChar char="-"/>
            </a:pPr>
            <a:endParaRPr lang="vi-VN" sz="1800"/>
          </a:p>
          <a:p>
            <a:pPr marL="285750" indent="-285750">
              <a:buFont typeface="Calibri"/>
              <a:buChar char="-"/>
            </a:pPr>
            <a:r>
              <a:rPr lang="vi-VN" sz="1800"/>
              <a:t>Ví dụ: Mã chuỗi kí tự ABCD </a:t>
            </a:r>
          </a:p>
          <a:p>
            <a:pPr marL="285750" indent="-285750">
              <a:buFont typeface="Calibri"/>
              <a:buChar char="-"/>
            </a:pPr>
            <a:endParaRPr lang="vi-VN" sz="1800"/>
          </a:p>
          <a:p>
            <a:r>
              <a:rPr lang="vi-VN" sz="1800"/>
              <a:t>     Trong mã ASCII, A,B,C,D có mã tương ứng là 65, 66, 67 và 68. </a:t>
            </a:r>
          </a:p>
          <a:p>
            <a:endParaRPr lang="vi-VN" sz="1800"/>
          </a:p>
          <a:p>
            <a:r>
              <a:rPr lang="vi-VN" sz="1800"/>
              <a:t>     Nên mã hóa của chuỗi ký tự [ABCD] này sẽ là [65, 66, 67, 68].</a:t>
            </a:r>
            <a:endParaRPr lang="vi-VN"/>
          </a:p>
          <a:p>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p:txBody>
      </p:sp>
    </p:spTree>
    <p:extLst>
      <p:ext uri="{BB962C8B-B14F-4D97-AF65-F5344CB8AC3E}">
        <p14:creationId xmlns:p14="http://schemas.microsoft.com/office/powerpoint/2010/main" val="28857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EDF086F-83CB-F446-AA8E-69769F57D5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15</a:t>
            </a:fld>
            <a:endParaRPr lang="en"/>
          </a:p>
        </p:txBody>
      </p:sp>
      <p:sp>
        <p:nvSpPr>
          <p:cNvPr id="3" name="Hộp Văn bản 2">
            <a:extLst>
              <a:ext uri="{FF2B5EF4-FFF2-40B4-BE49-F238E27FC236}">
                <a16:creationId xmlns:a16="http://schemas.microsoft.com/office/drawing/2014/main" id="{8B7142BD-079E-BDCF-E8ED-9173C4536A8C}"/>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4" name="Hộp Văn bản 3">
            <a:extLst>
              <a:ext uri="{FF2B5EF4-FFF2-40B4-BE49-F238E27FC236}">
                <a16:creationId xmlns:a16="http://schemas.microsoft.com/office/drawing/2014/main" id="{C2CC04FD-DA01-EA62-7EF1-B7D27F48F314}"/>
              </a:ext>
            </a:extLst>
          </p:cNvPr>
          <p:cNvSpPr txBox="1"/>
          <p:nvPr/>
        </p:nvSpPr>
        <p:spPr>
          <a:xfrm>
            <a:off x="241478" y="814990"/>
            <a:ext cx="869323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Ý tưởng thuật toán (</a:t>
            </a:r>
            <a:r>
              <a:rPr lang="vi-VN" sz="1800" b="1" err="1"/>
              <a:t>Encode</a:t>
            </a:r>
            <a:r>
              <a:rPr lang="vi-VN" sz="1800" b="1"/>
              <a:t>):</a:t>
            </a:r>
          </a:p>
          <a:p>
            <a:endParaRPr lang="vi-VN" sz="1800" b="1"/>
          </a:p>
          <a:p>
            <a:pPr marL="285750" indent="-285750">
              <a:buFont typeface="Calibri"/>
              <a:buChar char="-"/>
            </a:pPr>
            <a:r>
              <a:rPr lang="vi-VN" sz="1800" b="1"/>
              <a:t>Bước 1:</a:t>
            </a:r>
            <a:r>
              <a:rPr lang="vi-VN" sz="1800"/>
              <a:t> Khởi tạo từ điển ban đầu chứa các ký tự đơn (thường sẽ dùng bộ mã ASCII với 256 ký tự).</a:t>
            </a:r>
          </a:p>
          <a:p>
            <a:pPr marL="285750" indent="-285750">
              <a:buFont typeface="Calibri"/>
              <a:buChar char="-"/>
            </a:pPr>
            <a:endParaRPr lang="vi-VN" sz="1800"/>
          </a:p>
          <a:p>
            <a:pPr marL="285750" indent="-285750">
              <a:buFont typeface="Calibri"/>
              <a:buChar char="-"/>
            </a:pPr>
            <a:r>
              <a:rPr lang="vi-VN" sz="1800" b="1"/>
              <a:t>Bước 2</a:t>
            </a:r>
            <a:r>
              <a:rPr lang="vi-VN" sz="1800"/>
              <a:t>: Đọc vào một chuỗi ký tự và tiến hành nén chuỗi bằng cách tìm chuỗi con trong từ điển trùng với chuỗi được đọc vào.</a:t>
            </a:r>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r>
              <a:rPr lang="vi-VN" sz="1800" b="1"/>
              <a:t>Bước 3</a:t>
            </a:r>
            <a:r>
              <a:rPr lang="vi-VN" sz="1800"/>
              <a:t>: Lưu lại thông tin về mã hóa vào tệp tin đích.</a:t>
            </a:r>
          </a:p>
          <a:p>
            <a:endParaRPr lang="vi-VN" sz="1800"/>
          </a:p>
          <a:p>
            <a:pPr lvl="1"/>
            <a:endParaRPr lang="vi-VN" sz="1800"/>
          </a:p>
          <a:p>
            <a:endParaRPr lang="vi-VN" sz="1800" b="1"/>
          </a:p>
        </p:txBody>
      </p:sp>
      <p:sp>
        <p:nvSpPr>
          <p:cNvPr id="5" name="Hộp Văn bản 4">
            <a:extLst>
              <a:ext uri="{FF2B5EF4-FFF2-40B4-BE49-F238E27FC236}">
                <a16:creationId xmlns:a16="http://schemas.microsoft.com/office/drawing/2014/main" id="{FF7A34A0-1596-DACC-E555-103CF5CE1FF3}"/>
              </a:ext>
            </a:extLst>
          </p:cNvPr>
          <p:cNvSpPr txBox="1"/>
          <p:nvPr/>
        </p:nvSpPr>
        <p:spPr>
          <a:xfrm>
            <a:off x="575524" y="2845426"/>
            <a:ext cx="83511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vi-VN" sz="1800"/>
              <a:t>Nếu chuỗi con đó không có trong từ điển thì thêm chuỗi con đó vào từ điển và đưa ra mã hóa của chuỗi ký tự trước đó.</a:t>
            </a:r>
          </a:p>
          <a:p>
            <a:pPr marL="285750" indent="-285750">
              <a:buChar char="•"/>
            </a:pPr>
            <a:r>
              <a:rPr lang="vi-VN" sz="1800"/>
              <a:t>Nếu chuỗi con đó đã có trong từ điển thì sử dụng mã hóa đã có của chuỗi con đó để nén chuỗi ký tự trước đó</a:t>
            </a:r>
          </a:p>
        </p:txBody>
      </p:sp>
    </p:spTree>
    <p:extLst>
      <p:ext uri="{BB962C8B-B14F-4D97-AF65-F5344CB8AC3E}">
        <p14:creationId xmlns:p14="http://schemas.microsoft.com/office/powerpoint/2010/main" val="4110177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2D7505AE-525A-3BF0-A114-362DF9D145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16</a:t>
            </a:fld>
            <a:endParaRPr lang="en"/>
          </a:p>
        </p:txBody>
      </p:sp>
      <p:sp>
        <p:nvSpPr>
          <p:cNvPr id="4" name="Hộp Văn bản 3">
            <a:extLst>
              <a:ext uri="{FF2B5EF4-FFF2-40B4-BE49-F238E27FC236}">
                <a16:creationId xmlns:a16="http://schemas.microsoft.com/office/drawing/2014/main" id="{D8FDBBA8-E1AD-98D5-04D4-166DCAEFDF4C}"/>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6" name="Hộp Văn bản 5">
            <a:extLst>
              <a:ext uri="{FF2B5EF4-FFF2-40B4-BE49-F238E27FC236}">
                <a16:creationId xmlns:a16="http://schemas.microsoft.com/office/drawing/2014/main" id="{49664D3A-027F-8025-E07D-06E91CBD1C8E}"/>
              </a:ext>
            </a:extLst>
          </p:cNvPr>
          <p:cNvSpPr txBox="1"/>
          <p:nvPr/>
        </p:nvSpPr>
        <p:spPr>
          <a:xfrm>
            <a:off x="241478" y="814990"/>
            <a:ext cx="816198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Ví dụ: </a:t>
            </a:r>
            <a:r>
              <a:rPr lang="vi-VN" sz="1800"/>
              <a:t>Mã hóa chuỗi kí tự XYWXYZ</a:t>
            </a:r>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r>
              <a:rPr lang="vi-VN" sz="1800"/>
              <a:t> Mã hóa của chuỗi XYWXYZ là [88,89,87,256,90]</a:t>
            </a:r>
          </a:p>
          <a:p>
            <a:endParaRPr lang="vi-VN" sz="1800"/>
          </a:p>
        </p:txBody>
      </p:sp>
      <p:graphicFrame>
        <p:nvGraphicFramePr>
          <p:cNvPr id="7" name="Bảng 7">
            <a:extLst>
              <a:ext uri="{FF2B5EF4-FFF2-40B4-BE49-F238E27FC236}">
                <a16:creationId xmlns:a16="http://schemas.microsoft.com/office/drawing/2014/main" id="{AD65B78E-D81B-C532-034B-17A22E9F21C6}"/>
              </a:ext>
            </a:extLst>
          </p:cNvPr>
          <p:cNvGraphicFramePr>
            <a:graphicFrameLocks noGrp="1"/>
          </p:cNvGraphicFramePr>
          <p:nvPr>
            <p:extLst>
              <p:ext uri="{D42A27DB-BD31-4B8C-83A1-F6EECF244321}">
                <p14:modId xmlns:p14="http://schemas.microsoft.com/office/powerpoint/2010/main" val="2430375126"/>
              </p:ext>
            </p:extLst>
          </p:nvPr>
        </p:nvGraphicFramePr>
        <p:xfrm>
          <a:off x="1987532" y="1366320"/>
          <a:ext cx="5114170" cy="2595877"/>
        </p:xfrm>
        <a:graphic>
          <a:graphicData uri="http://schemas.openxmlformats.org/drawingml/2006/table">
            <a:tbl>
              <a:tblPr firstRow="1" bandRow="1">
                <a:tableStyleId>{073A0DAA-6AF3-43AB-8588-CEC1D06C72B9}</a:tableStyleId>
              </a:tblPr>
              <a:tblGrid>
                <a:gridCol w="850205">
                  <a:extLst>
                    <a:ext uri="{9D8B030D-6E8A-4147-A177-3AD203B41FA5}">
                      <a16:colId xmlns:a16="http://schemas.microsoft.com/office/drawing/2014/main" val="2066601752"/>
                    </a:ext>
                  </a:extLst>
                </a:gridCol>
                <a:gridCol w="850205">
                  <a:extLst>
                    <a:ext uri="{9D8B030D-6E8A-4147-A177-3AD203B41FA5}">
                      <a16:colId xmlns:a16="http://schemas.microsoft.com/office/drawing/2014/main" val="3091779919"/>
                    </a:ext>
                  </a:extLst>
                </a:gridCol>
                <a:gridCol w="1706880">
                  <a:extLst>
                    <a:ext uri="{9D8B030D-6E8A-4147-A177-3AD203B41FA5}">
                      <a16:colId xmlns:a16="http://schemas.microsoft.com/office/drawing/2014/main" val="4265341011"/>
                    </a:ext>
                  </a:extLst>
                </a:gridCol>
                <a:gridCol w="1706880">
                  <a:extLst>
                    <a:ext uri="{9D8B030D-6E8A-4147-A177-3AD203B41FA5}">
                      <a16:colId xmlns:a16="http://schemas.microsoft.com/office/drawing/2014/main" val="1821287695"/>
                    </a:ext>
                  </a:extLst>
                </a:gridCol>
              </a:tblGrid>
              <a:tr h="370840">
                <a:tc gridSpan="2">
                  <a:txBody>
                    <a:bodyPr/>
                    <a:lstStyle/>
                    <a:p>
                      <a:pPr algn="ctr"/>
                      <a:r>
                        <a:rPr lang="vi-VN"/>
                        <a:t>Kết quả trả về</a:t>
                      </a:r>
                      <a:endParaRPr lang="vi-VN" err="1"/>
                    </a:p>
                  </a:txBody>
                  <a:tcPr/>
                </a:tc>
                <a:tc hMerge="1">
                  <a:txBody>
                    <a:bodyPr/>
                    <a:lstStyle/>
                    <a:p>
                      <a:endParaRPr lang="vi-VN"/>
                    </a:p>
                  </a:txBody>
                  <a:tcPr/>
                </a:tc>
                <a:tc gridSpan="2">
                  <a:txBody>
                    <a:bodyPr/>
                    <a:lstStyle/>
                    <a:p>
                      <a:pPr algn="ctr"/>
                      <a:r>
                        <a:rPr lang="vi-VN"/>
                        <a:t>Từ điển</a:t>
                      </a:r>
                    </a:p>
                  </a:txBody>
                  <a:tcPr/>
                </a:tc>
                <a:tc hMerge="1">
                  <a:txBody>
                    <a:bodyPr/>
                    <a:lstStyle/>
                    <a:p>
                      <a:endParaRPr lang="vi-VN"/>
                    </a:p>
                  </a:txBody>
                  <a:tcPr/>
                </a:tc>
                <a:extLst>
                  <a:ext uri="{0D108BD9-81ED-4DB2-BD59-A6C34878D82A}">
                    <a16:rowId xmlns:a16="http://schemas.microsoft.com/office/drawing/2014/main" val="3410586099"/>
                  </a:ext>
                </a:extLst>
              </a:tr>
              <a:tr h="370840">
                <a:tc>
                  <a:txBody>
                    <a:bodyPr/>
                    <a:lstStyle/>
                    <a:p>
                      <a:pPr lvl="0" algn="ctr">
                        <a:buNone/>
                      </a:pPr>
                      <a:r>
                        <a:rPr lang="vi-VN"/>
                        <a:t>Mã</a:t>
                      </a:r>
                    </a:p>
                  </a:txBody>
                  <a:tcPr/>
                </a:tc>
                <a:tc>
                  <a:txBody>
                    <a:bodyPr/>
                    <a:lstStyle/>
                    <a:p>
                      <a:pPr lvl="0" algn="ctr">
                        <a:buNone/>
                      </a:pPr>
                      <a:r>
                        <a:rPr lang="vi-VN"/>
                        <a:t>Kí tự</a:t>
                      </a:r>
                    </a:p>
                  </a:txBody>
                  <a:tcPr/>
                </a:tc>
                <a:tc>
                  <a:txBody>
                    <a:bodyPr/>
                    <a:lstStyle/>
                    <a:p>
                      <a:pPr algn="ctr"/>
                      <a:r>
                        <a:rPr lang="vi-VN"/>
                        <a:t>Mã hóa</a:t>
                      </a:r>
                    </a:p>
                  </a:txBody>
                  <a:tcPr/>
                </a:tc>
                <a:tc>
                  <a:txBody>
                    <a:bodyPr/>
                    <a:lstStyle/>
                    <a:p>
                      <a:pPr algn="ctr"/>
                      <a:r>
                        <a:rPr lang="vi-VN"/>
                        <a:t>Chuỗi</a:t>
                      </a:r>
                    </a:p>
                  </a:txBody>
                  <a:tcPr/>
                </a:tc>
                <a:extLst>
                  <a:ext uri="{0D108BD9-81ED-4DB2-BD59-A6C34878D82A}">
                    <a16:rowId xmlns:a16="http://schemas.microsoft.com/office/drawing/2014/main" val="733785001"/>
                  </a:ext>
                </a:extLst>
              </a:tr>
              <a:tr h="370840">
                <a:tc>
                  <a:txBody>
                    <a:bodyPr/>
                    <a:lstStyle/>
                    <a:p>
                      <a:pPr algn="ctr"/>
                      <a:r>
                        <a:rPr lang="vi-VN"/>
                        <a:t>88</a:t>
                      </a:r>
                    </a:p>
                  </a:txBody>
                  <a:tcPr/>
                </a:tc>
                <a:tc>
                  <a:txBody>
                    <a:bodyPr/>
                    <a:lstStyle/>
                    <a:p>
                      <a:pPr lvl="0" algn="ctr">
                        <a:buNone/>
                      </a:pPr>
                      <a:r>
                        <a:rPr lang="vi-VN"/>
                        <a:t>X</a:t>
                      </a:r>
                    </a:p>
                  </a:txBody>
                  <a:tcPr/>
                </a:tc>
                <a:tc>
                  <a:txBody>
                    <a:bodyPr/>
                    <a:lstStyle/>
                    <a:p>
                      <a:pPr algn="ctr"/>
                      <a:r>
                        <a:rPr lang="vi-VN"/>
                        <a:t>256</a:t>
                      </a:r>
                    </a:p>
                  </a:txBody>
                  <a:tcPr/>
                </a:tc>
                <a:tc>
                  <a:txBody>
                    <a:bodyPr/>
                    <a:lstStyle/>
                    <a:p>
                      <a:pPr algn="ctr"/>
                      <a:r>
                        <a:rPr lang="vi-VN"/>
                        <a:t>XY</a:t>
                      </a:r>
                    </a:p>
                  </a:txBody>
                  <a:tcPr/>
                </a:tc>
                <a:extLst>
                  <a:ext uri="{0D108BD9-81ED-4DB2-BD59-A6C34878D82A}">
                    <a16:rowId xmlns:a16="http://schemas.microsoft.com/office/drawing/2014/main" val="3859473776"/>
                  </a:ext>
                </a:extLst>
              </a:tr>
              <a:tr h="370840">
                <a:tc>
                  <a:txBody>
                    <a:bodyPr/>
                    <a:lstStyle/>
                    <a:p>
                      <a:pPr algn="ctr"/>
                      <a:r>
                        <a:rPr lang="vi-VN"/>
                        <a:t>89</a:t>
                      </a:r>
                    </a:p>
                  </a:txBody>
                  <a:tcPr/>
                </a:tc>
                <a:tc>
                  <a:txBody>
                    <a:bodyPr/>
                    <a:lstStyle/>
                    <a:p>
                      <a:pPr lvl="0" algn="ctr">
                        <a:buNone/>
                      </a:pPr>
                      <a:r>
                        <a:rPr lang="vi-VN"/>
                        <a:t>Y</a:t>
                      </a:r>
                    </a:p>
                  </a:txBody>
                  <a:tcPr/>
                </a:tc>
                <a:tc>
                  <a:txBody>
                    <a:bodyPr/>
                    <a:lstStyle/>
                    <a:p>
                      <a:pPr algn="ctr"/>
                      <a:r>
                        <a:rPr lang="vi-VN"/>
                        <a:t>257</a:t>
                      </a:r>
                    </a:p>
                  </a:txBody>
                  <a:tcPr/>
                </a:tc>
                <a:tc>
                  <a:txBody>
                    <a:bodyPr/>
                    <a:lstStyle/>
                    <a:p>
                      <a:pPr algn="ctr"/>
                      <a:r>
                        <a:rPr lang="vi-VN"/>
                        <a:t>YW</a:t>
                      </a:r>
                    </a:p>
                  </a:txBody>
                  <a:tcPr/>
                </a:tc>
                <a:extLst>
                  <a:ext uri="{0D108BD9-81ED-4DB2-BD59-A6C34878D82A}">
                    <a16:rowId xmlns:a16="http://schemas.microsoft.com/office/drawing/2014/main" val="3987672810"/>
                  </a:ext>
                </a:extLst>
              </a:tr>
              <a:tr h="370840">
                <a:tc>
                  <a:txBody>
                    <a:bodyPr/>
                    <a:lstStyle/>
                    <a:p>
                      <a:pPr algn="ctr"/>
                      <a:r>
                        <a:rPr lang="vi-VN"/>
                        <a:t>87</a:t>
                      </a:r>
                    </a:p>
                  </a:txBody>
                  <a:tcPr/>
                </a:tc>
                <a:tc>
                  <a:txBody>
                    <a:bodyPr/>
                    <a:lstStyle/>
                    <a:p>
                      <a:pPr lvl="0" algn="ctr">
                        <a:buNone/>
                      </a:pPr>
                      <a:r>
                        <a:rPr lang="vi-VN"/>
                        <a:t>W</a:t>
                      </a:r>
                    </a:p>
                  </a:txBody>
                  <a:tcPr/>
                </a:tc>
                <a:tc>
                  <a:txBody>
                    <a:bodyPr/>
                    <a:lstStyle/>
                    <a:p>
                      <a:pPr algn="ctr"/>
                      <a:r>
                        <a:rPr lang="vi-VN"/>
                        <a:t>258</a:t>
                      </a:r>
                    </a:p>
                  </a:txBody>
                  <a:tcPr/>
                </a:tc>
                <a:tc>
                  <a:txBody>
                    <a:bodyPr/>
                    <a:lstStyle/>
                    <a:p>
                      <a:pPr algn="ctr"/>
                      <a:r>
                        <a:rPr lang="vi-VN"/>
                        <a:t>WX</a:t>
                      </a:r>
                    </a:p>
                  </a:txBody>
                  <a:tcPr/>
                </a:tc>
                <a:extLst>
                  <a:ext uri="{0D108BD9-81ED-4DB2-BD59-A6C34878D82A}">
                    <a16:rowId xmlns:a16="http://schemas.microsoft.com/office/drawing/2014/main" val="1744177144"/>
                  </a:ext>
                </a:extLst>
              </a:tr>
              <a:tr h="370839">
                <a:tc>
                  <a:txBody>
                    <a:bodyPr/>
                    <a:lstStyle/>
                    <a:p>
                      <a:pPr lvl="0" algn="ctr">
                        <a:buNone/>
                      </a:pPr>
                      <a:r>
                        <a:rPr lang="vi-VN"/>
                        <a:t>256</a:t>
                      </a:r>
                    </a:p>
                  </a:txBody>
                  <a:tcPr/>
                </a:tc>
                <a:tc>
                  <a:txBody>
                    <a:bodyPr/>
                    <a:lstStyle/>
                    <a:p>
                      <a:pPr lvl="0" algn="ctr">
                        <a:buNone/>
                      </a:pPr>
                      <a:r>
                        <a:rPr lang="vi-VN"/>
                        <a:t>XY</a:t>
                      </a:r>
                    </a:p>
                  </a:txBody>
                  <a:tcPr/>
                </a:tc>
                <a:tc>
                  <a:txBody>
                    <a:bodyPr/>
                    <a:lstStyle/>
                    <a:p>
                      <a:pPr lvl="0" algn="ctr">
                        <a:buNone/>
                      </a:pPr>
                      <a:r>
                        <a:rPr lang="vi-VN"/>
                        <a:t>259</a:t>
                      </a:r>
                    </a:p>
                  </a:txBody>
                  <a:tcPr/>
                </a:tc>
                <a:tc>
                  <a:txBody>
                    <a:bodyPr/>
                    <a:lstStyle/>
                    <a:p>
                      <a:pPr lvl="0" algn="ctr">
                        <a:buNone/>
                      </a:pPr>
                      <a:r>
                        <a:rPr lang="vi-VN"/>
                        <a:t>XYZ </a:t>
                      </a:r>
                    </a:p>
                  </a:txBody>
                  <a:tcPr/>
                </a:tc>
                <a:extLst>
                  <a:ext uri="{0D108BD9-81ED-4DB2-BD59-A6C34878D82A}">
                    <a16:rowId xmlns:a16="http://schemas.microsoft.com/office/drawing/2014/main" val="4162926800"/>
                  </a:ext>
                </a:extLst>
              </a:tr>
              <a:tr h="370838">
                <a:tc>
                  <a:txBody>
                    <a:bodyPr/>
                    <a:lstStyle/>
                    <a:p>
                      <a:pPr lvl="0" algn="ctr">
                        <a:buNone/>
                      </a:pPr>
                      <a:r>
                        <a:rPr lang="vi-VN"/>
                        <a:t>90</a:t>
                      </a:r>
                    </a:p>
                  </a:txBody>
                  <a:tcPr/>
                </a:tc>
                <a:tc>
                  <a:txBody>
                    <a:bodyPr/>
                    <a:lstStyle/>
                    <a:p>
                      <a:pPr lvl="0" algn="ctr">
                        <a:buNone/>
                      </a:pPr>
                      <a:r>
                        <a:rPr lang="vi-VN"/>
                        <a:t>Z</a:t>
                      </a:r>
                    </a:p>
                  </a:txBody>
                  <a:tcPr/>
                </a:tc>
                <a:tc>
                  <a:txBody>
                    <a:bodyPr/>
                    <a:lstStyle/>
                    <a:p>
                      <a:pPr lvl="0" algn="ctr">
                        <a:buNone/>
                      </a:pPr>
                      <a:endParaRPr lang="vi-VN"/>
                    </a:p>
                  </a:txBody>
                  <a:tcPr/>
                </a:tc>
                <a:tc>
                  <a:txBody>
                    <a:bodyPr/>
                    <a:lstStyle/>
                    <a:p>
                      <a:pPr lvl="0" algn="ctr">
                        <a:buNone/>
                      </a:pPr>
                      <a:endParaRPr lang="vi-VN"/>
                    </a:p>
                  </a:txBody>
                  <a:tcPr/>
                </a:tc>
                <a:extLst>
                  <a:ext uri="{0D108BD9-81ED-4DB2-BD59-A6C34878D82A}">
                    <a16:rowId xmlns:a16="http://schemas.microsoft.com/office/drawing/2014/main" val="4016318555"/>
                  </a:ext>
                </a:extLst>
              </a:tr>
            </a:tbl>
          </a:graphicData>
        </a:graphic>
      </p:graphicFrame>
    </p:spTree>
    <p:extLst>
      <p:ext uri="{BB962C8B-B14F-4D97-AF65-F5344CB8AC3E}">
        <p14:creationId xmlns:p14="http://schemas.microsoft.com/office/powerpoint/2010/main" val="1629818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EB33ABD2-4D8A-6911-6536-EC299A9A1A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17</a:t>
            </a:fld>
            <a:endParaRPr lang="en"/>
          </a:p>
        </p:txBody>
      </p:sp>
      <p:sp>
        <p:nvSpPr>
          <p:cNvPr id="4" name="Hộp Văn bản 3">
            <a:extLst>
              <a:ext uri="{FF2B5EF4-FFF2-40B4-BE49-F238E27FC236}">
                <a16:creationId xmlns:a16="http://schemas.microsoft.com/office/drawing/2014/main" id="{9DB933FA-D53D-0BC5-DFD0-9E0430CBEA4F}"/>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6" name="Hộp Văn bản 5">
            <a:extLst>
              <a:ext uri="{FF2B5EF4-FFF2-40B4-BE49-F238E27FC236}">
                <a16:creationId xmlns:a16="http://schemas.microsoft.com/office/drawing/2014/main" id="{4BFF4FE6-2458-95F9-969E-BAB9E1A4D5A7}"/>
              </a:ext>
            </a:extLst>
          </p:cNvPr>
          <p:cNvSpPr txBox="1"/>
          <p:nvPr/>
        </p:nvSpPr>
        <p:spPr>
          <a:xfrm>
            <a:off x="241478" y="814990"/>
            <a:ext cx="869323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Quá trình giải nén (</a:t>
            </a:r>
            <a:r>
              <a:rPr lang="vi-VN" sz="1800" b="1" err="1"/>
              <a:t>Decode</a:t>
            </a:r>
            <a:r>
              <a:rPr lang="vi-VN" sz="1800" b="1"/>
              <a:t>):</a:t>
            </a:r>
          </a:p>
          <a:p>
            <a:endParaRPr lang="vi-VN" sz="1800" b="1"/>
          </a:p>
          <a:p>
            <a:pPr marL="285750" indent="-285750">
              <a:buFont typeface="Calibri"/>
              <a:buChar char="-"/>
            </a:pPr>
            <a:r>
              <a:rPr lang="vi-VN" sz="1800" b="1"/>
              <a:t>Bước 1</a:t>
            </a:r>
            <a:r>
              <a:rPr lang="vi-VN" sz="1800"/>
              <a:t>: Khởi tạo từ điển chứa các ký tự đơn (ASCII).</a:t>
            </a:r>
          </a:p>
          <a:p>
            <a:pPr marL="285750" indent="-285750">
              <a:buFont typeface="Calibri"/>
              <a:buChar char="-"/>
            </a:pPr>
            <a:endParaRPr lang="vi-VN" sz="1800"/>
          </a:p>
          <a:p>
            <a:pPr marL="285750" indent="-285750">
              <a:buFont typeface="Calibri"/>
              <a:buChar char="-"/>
            </a:pPr>
            <a:r>
              <a:rPr lang="vi-VN" sz="1800" b="1"/>
              <a:t>Bước 2</a:t>
            </a:r>
            <a:r>
              <a:rPr lang="vi-VN" sz="1800"/>
              <a:t>: Đọc một mã từ tệp tin nén và tiến hành tìm kiếm mã trong từ điển.</a:t>
            </a:r>
            <a:endParaRPr lang="vi-VN"/>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endParaRPr lang="vi-VN" sz="1800"/>
          </a:p>
          <a:p>
            <a:pPr marL="285750" indent="-285750">
              <a:buFont typeface="Calibri"/>
              <a:buChar char="-"/>
            </a:pPr>
            <a:r>
              <a:rPr lang="vi-VN" sz="1800" b="1"/>
              <a:t>Bước 3</a:t>
            </a:r>
            <a:r>
              <a:rPr lang="vi-VN" sz="1800"/>
              <a:t>: Lưu lại chuỗi ký tự tương ứng với mã vừa giải được.</a:t>
            </a:r>
          </a:p>
          <a:p>
            <a:pPr marL="285750" indent="-285750">
              <a:buFont typeface="Calibri"/>
              <a:buChar char="-"/>
            </a:pPr>
            <a:endParaRPr lang="vi-VN" sz="1800"/>
          </a:p>
          <a:p>
            <a:endParaRPr lang="vi-VN" sz="1800"/>
          </a:p>
          <a:p>
            <a:pPr lvl="1"/>
            <a:endParaRPr lang="vi-VN" sz="1800"/>
          </a:p>
          <a:p>
            <a:endParaRPr lang="vi-VN" sz="1800" b="1"/>
          </a:p>
        </p:txBody>
      </p:sp>
      <p:sp>
        <p:nvSpPr>
          <p:cNvPr id="8" name="Hộp Văn bản 7">
            <a:extLst>
              <a:ext uri="{FF2B5EF4-FFF2-40B4-BE49-F238E27FC236}">
                <a16:creationId xmlns:a16="http://schemas.microsoft.com/office/drawing/2014/main" id="{D2D1E21B-E361-3F5F-8856-6B46D5993691}"/>
              </a:ext>
            </a:extLst>
          </p:cNvPr>
          <p:cNvSpPr txBox="1"/>
          <p:nvPr/>
        </p:nvSpPr>
        <p:spPr>
          <a:xfrm>
            <a:off x="575524" y="2193433"/>
            <a:ext cx="835114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vi-VN" sz="1800"/>
              <a:t>Nếu mã không có trong từ điển thì thêm mã vào từ điển và đưa ra ký tự với mã trước đó.</a:t>
            </a:r>
          </a:p>
          <a:p>
            <a:pPr marL="285750" indent="-285750">
              <a:buChar char="•"/>
            </a:pPr>
            <a:r>
              <a:rPr lang="vi-VN" sz="1800"/>
              <a:t>Nếu mã đã có trong từ điển thì đưa ra ký tự tương ứng với mã hiện tại.</a:t>
            </a:r>
          </a:p>
        </p:txBody>
      </p:sp>
    </p:spTree>
    <p:extLst>
      <p:ext uri="{BB962C8B-B14F-4D97-AF65-F5344CB8AC3E}">
        <p14:creationId xmlns:p14="http://schemas.microsoft.com/office/powerpoint/2010/main" val="1056184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1E21EC0B-1EF1-CEE6-4B60-064E5469B5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18</a:t>
            </a:fld>
            <a:endParaRPr lang="en"/>
          </a:p>
        </p:txBody>
      </p:sp>
      <p:sp>
        <p:nvSpPr>
          <p:cNvPr id="4" name="Hộp Văn bản 3">
            <a:extLst>
              <a:ext uri="{FF2B5EF4-FFF2-40B4-BE49-F238E27FC236}">
                <a16:creationId xmlns:a16="http://schemas.microsoft.com/office/drawing/2014/main" id="{AEA041A8-04CE-DC1E-B72E-8BE7FE46AC84}"/>
              </a:ext>
            </a:extLst>
          </p:cNvPr>
          <p:cNvSpPr txBox="1"/>
          <p:nvPr/>
        </p:nvSpPr>
        <p:spPr>
          <a:xfrm>
            <a:off x="206062" y="169840"/>
            <a:ext cx="542361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latin typeface="Fira Sans Medium"/>
              </a:rPr>
              <a:t>Thuật toán </a:t>
            </a:r>
            <a:r>
              <a:rPr lang="en-US" sz="2500">
                <a:solidFill>
                  <a:srgbClr val="FFAB40"/>
                </a:solidFill>
                <a:latin typeface="Fira Sans Medium"/>
              </a:rPr>
              <a:t>LZW (Lempel-Ziv-Welch)</a:t>
            </a:r>
            <a:endParaRPr lang="en-US"/>
          </a:p>
        </p:txBody>
      </p:sp>
      <p:sp>
        <p:nvSpPr>
          <p:cNvPr id="6" name="Hộp Văn bản 5">
            <a:extLst>
              <a:ext uri="{FF2B5EF4-FFF2-40B4-BE49-F238E27FC236}">
                <a16:creationId xmlns:a16="http://schemas.microsoft.com/office/drawing/2014/main" id="{A1B20756-C61B-4A9C-D031-3A8D8D85239A}"/>
              </a:ext>
            </a:extLst>
          </p:cNvPr>
          <p:cNvSpPr txBox="1"/>
          <p:nvPr/>
        </p:nvSpPr>
        <p:spPr>
          <a:xfrm>
            <a:off x="241478" y="814990"/>
            <a:ext cx="816198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800" b="1"/>
              <a:t>Ví dụ:  </a:t>
            </a:r>
            <a:r>
              <a:rPr lang="vi-VN" sz="1800"/>
              <a:t>Giải nén mã [67,68,256,69]</a:t>
            </a:r>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endParaRPr lang="vi-VN" sz="1800"/>
          </a:p>
          <a:p>
            <a:r>
              <a:rPr lang="vi-VN" sz="1800"/>
              <a:t> Chuỗi ký tự sau khi giải nén mã là : CDCDE</a:t>
            </a:r>
          </a:p>
          <a:p>
            <a:endParaRPr lang="vi-VN" sz="1800"/>
          </a:p>
        </p:txBody>
      </p:sp>
      <p:graphicFrame>
        <p:nvGraphicFramePr>
          <p:cNvPr id="14" name="Bảng 13">
            <a:extLst>
              <a:ext uri="{FF2B5EF4-FFF2-40B4-BE49-F238E27FC236}">
                <a16:creationId xmlns:a16="http://schemas.microsoft.com/office/drawing/2014/main" id="{033278ED-E5D1-7EC1-6572-DC4AE3E07BC7}"/>
              </a:ext>
            </a:extLst>
          </p:cNvPr>
          <p:cNvGraphicFramePr>
            <a:graphicFrameLocks noGrp="1"/>
          </p:cNvGraphicFramePr>
          <p:nvPr>
            <p:extLst>
              <p:ext uri="{D42A27DB-BD31-4B8C-83A1-F6EECF244321}">
                <p14:modId xmlns:p14="http://schemas.microsoft.com/office/powerpoint/2010/main" val="3735737851"/>
              </p:ext>
            </p:extLst>
          </p:nvPr>
        </p:nvGraphicFramePr>
        <p:xfrm>
          <a:off x="1745798" y="1343064"/>
          <a:ext cx="5652403" cy="2106318"/>
        </p:xfrm>
        <a:graphic>
          <a:graphicData uri="http://schemas.openxmlformats.org/drawingml/2006/table">
            <a:tbl>
              <a:tblPr firstRow="1" bandRow="1">
                <a:tableStyleId>{5C22544A-7EE6-4342-B048-85BDC9FD1C3A}</a:tableStyleId>
              </a:tblPr>
              <a:tblGrid>
                <a:gridCol w="804853">
                  <a:extLst>
                    <a:ext uri="{9D8B030D-6E8A-4147-A177-3AD203B41FA5}">
                      <a16:colId xmlns:a16="http://schemas.microsoft.com/office/drawing/2014/main" val="3801620674"/>
                    </a:ext>
                  </a:extLst>
                </a:gridCol>
                <a:gridCol w="1615850">
                  <a:extLst>
                    <a:ext uri="{9D8B030D-6E8A-4147-A177-3AD203B41FA5}">
                      <a16:colId xmlns:a16="http://schemas.microsoft.com/office/drawing/2014/main" val="325928626"/>
                    </a:ext>
                  </a:extLst>
                </a:gridCol>
                <a:gridCol w="1615850">
                  <a:extLst>
                    <a:ext uri="{9D8B030D-6E8A-4147-A177-3AD203B41FA5}">
                      <a16:colId xmlns:a16="http://schemas.microsoft.com/office/drawing/2014/main" val="2501973340"/>
                    </a:ext>
                  </a:extLst>
                </a:gridCol>
                <a:gridCol w="1615850">
                  <a:extLst>
                    <a:ext uri="{9D8B030D-6E8A-4147-A177-3AD203B41FA5}">
                      <a16:colId xmlns:a16="http://schemas.microsoft.com/office/drawing/2014/main" val="1611144836"/>
                    </a:ext>
                  </a:extLst>
                </a:gridCol>
              </a:tblGrid>
              <a:tr h="351053">
                <a:tc gridSpan="2">
                  <a:txBody>
                    <a:bodyPr/>
                    <a:lstStyle/>
                    <a:p>
                      <a:pPr algn="ctr" rtl="0" fontAlgn="base"/>
                      <a:r>
                        <a:rPr lang="vi-VN" sz="1400">
                          <a:effectLst/>
                        </a:rPr>
                        <a:t>Kết quả trả về​</a:t>
                      </a:r>
                      <a:endParaRPr lang="vi-VN" b="1">
                        <a:solidFill>
                          <a:srgbClr val="FFFFFF"/>
                        </a:solidFill>
                        <a:effectLst/>
                      </a:endParaRPr>
                    </a:p>
                  </a:txBody>
                  <a:tcPr/>
                </a:tc>
                <a:tc hMerge="1">
                  <a:txBody>
                    <a:bodyPr/>
                    <a:lstStyle/>
                    <a:p>
                      <a:endParaRPr lang="vi-VN"/>
                    </a:p>
                  </a:txBody>
                  <a:tcPr/>
                </a:tc>
                <a:tc gridSpan="2">
                  <a:txBody>
                    <a:bodyPr/>
                    <a:lstStyle/>
                    <a:p>
                      <a:pPr algn="ctr" rtl="0" fontAlgn="base"/>
                      <a:r>
                        <a:rPr lang="vi-VN" sz="1400">
                          <a:effectLst/>
                        </a:rPr>
                        <a:t>Từ điển​</a:t>
                      </a:r>
                      <a:endParaRPr lang="vi-VN" b="1">
                        <a:solidFill>
                          <a:srgbClr val="FFFFFF"/>
                        </a:solidFill>
                        <a:effectLst/>
                      </a:endParaRPr>
                    </a:p>
                  </a:txBody>
                  <a:tcPr/>
                </a:tc>
                <a:tc hMerge="1">
                  <a:txBody>
                    <a:bodyPr/>
                    <a:lstStyle/>
                    <a:p>
                      <a:endParaRPr lang="vi-VN"/>
                    </a:p>
                  </a:txBody>
                  <a:tcPr/>
                </a:tc>
                <a:extLst>
                  <a:ext uri="{0D108BD9-81ED-4DB2-BD59-A6C34878D82A}">
                    <a16:rowId xmlns:a16="http://schemas.microsoft.com/office/drawing/2014/main" val="931564469"/>
                  </a:ext>
                </a:extLst>
              </a:tr>
              <a:tr h="351053">
                <a:tc>
                  <a:txBody>
                    <a:bodyPr/>
                    <a:lstStyle/>
                    <a:p>
                      <a:pPr algn="ctr" rtl="0" fontAlgn="base"/>
                      <a:r>
                        <a:rPr lang="vi-VN" sz="1400">
                          <a:effectLst/>
                        </a:rPr>
                        <a:t>Mã​</a:t>
                      </a:r>
                      <a:endParaRPr lang="vi-VN">
                        <a:effectLst/>
                      </a:endParaRPr>
                    </a:p>
                  </a:txBody>
                  <a:tcPr/>
                </a:tc>
                <a:tc>
                  <a:txBody>
                    <a:bodyPr/>
                    <a:lstStyle/>
                    <a:p>
                      <a:pPr algn="ctr" rtl="0" fontAlgn="base"/>
                      <a:r>
                        <a:rPr lang="vi-VN" sz="1400">
                          <a:effectLst/>
                        </a:rPr>
                        <a:t>Kí tự​</a:t>
                      </a:r>
                      <a:endParaRPr lang="vi-VN">
                        <a:effectLst/>
                      </a:endParaRPr>
                    </a:p>
                  </a:txBody>
                  <a:tcPr/>
                </a:tc>
                <a:tc>
                  <a:txBody>
                    <a:bodyPr/>
                    <a:lstStyle/>
                    <a:p>
                      <a:pPr algn="ctr" rtl="0" fontAlgn="base"/>
                      <a:r>
                        <a:rPr lang="vi-VN" sz="1400">
                          <a:effectLst/>
                        </a:rPr>
                        <a:t>Mã hóa​</a:t>
                      </a:r>
                      <a:endParaRPr lang="vi-VN">
                        <a:effectLst/>
                      </a:endParaRPr>
                    </a:p>
                  </a:txBody>
                  <a:tcPr/>
                </a:tc>
                <a:tc>
                  <a:txBody>
                    <a:bodyPr/>
                    <a:lstStyle/>
                    <a:p>
                      <a:pPr algn="ctr" rtl="0" fontAlgn="base"/>
                      <a:r>
                        <a:rPr lang="vi-VN" sz="1400">
                          <a:effectLst/>
                        </a:rPr>
                        <a:t>Chuỗi​</a:t>
                      </a:r>
                      <a:endParaRPr lang="vi-VN">
                        <a:effectLst/>
                      </a:endParaRPr>
                    </a:p>
                  </a:txBody>
                  <a:tcPr/>
                </a:tc>
                <a:extLst>
                  <a:ext uri="{0D108BD9-81ED-4DB2-BD59-A6C34878D82A}">
                    <a16:rowId xmlns:a16="http://schemas.microsoft.com/office/drawing/2014/main" val="1019175008"/>
                  </a:ext>
                </a:extLst>
              </a:tr>
              <a:tr h="351053">
                <a:tc>
                  <a:txBody>
                    <a:bodyPr/>
                    <a:lstStyle/>
                    <a:p>
                      <a:pPr algn="ctr" rtl="0" fontAlgn="base"/>
                      <a:r>
                        <a:rPr lang="vi-VN" sz="1400">
                          <a:effectLst/>
                        </a:rPr>
                        <a:t>67</a:t>
                      </a:r>
                    </a:p>
                  </a:txBody>
                  <a:tcPr/>
                </a:tc>
                <a:tc>
                  <a:txBody>
                    <a:bodyPr/>
                    <a:lstStyle/>
                    <a:p>
                      <a:pPr algn="ctr" rtl="0" fontAlgn="base"/>
                      <a:r>
                        <a:rPr lang="vi-VN" sz="1400">
                          <a:effectLst/>
                        </a:rPr>
                        <a:t>C</a:t>
                      </a:r>
                    </a:p>
                  </a:txBody>
                  <a:tcPr/>
                </a:tc>
                <a:tc>
                  <a:txBody>
                    <a:bodyPr/>
                    <a:lstStyle/>
                    <a:p>
                      <a:pPr algn="ctr" rtl="0" fontAlgn="base"/>
                      <a:r>
                        <a:rPr lang="vi-VN" sz="1400">
                          <a:effectLst/>
                        </a:rPr>
                        <a:t>256​</a:t>
                      </a:r>
                      <a:endParaRPr lang="vi-VN">
                        <a:effectLst/>
                      </a:endParaRPr>
                    </a:p>
                  </a:txBody>
                  <a:tcPr/>
                </a:tc>
                <a:tc>
                  <a:txBody>
                    <a:bodyPr/>
                    <a:lstStyle/>
                    <a:p>
                      <a:pPr algn="ctr" rtl="0" fontAlgn="base"/>
                      <a:r>
                        <a:rPr lang="vi-VN" sz="1400">
                          <a:effectLst/>
                        </a:rPr>
                        <a:t>CD</a:t>
                      </a:r>
                    </a:p>
                  </a:txBody>
                  <a:tcPr/>
                </a:tc>
                <a:extLst>
                  <a:ext uri="{0D108BD9-81ED-4DB2-BD59-A6C34878D82A}">
                    <a16:rowId xmlns:a16="http://schemas.microsoft.com/office/drawing/2014/main" val="4156532421"/>
                  </a:ext>
                </a:extLst>
              </a:tr>
              <a:tr h="351053">
                <a:tc>
                  <a:txBody>
                    <a:bodyPr/>
                    <a:lstStyle/>
                    <a:p>
                      <a:pPr algn="ctr" rtl="0" fontAlgn="base"/>
                      <a:r>
                        <a:rPr lang="vi-VN" sz="1400">
                          <a:effectLst/>
                        </a:rPr>
                        <a:t>68</a:t>
                      </a:r>
                    </a:p>
                  </a:txBody>
                  <a:tcPr/>
                </a:tc>
                <a:tc>
                  <a:txBody>
                    <a:bodyPr/>
                    <a:lstStyle/>
                    <a:p>
                      <a:pPr algn="ctr" rtl="0" fontAlgn="base"/>
                      <a:r>
                        <a:rPr lang="vi-VN" sz="1400">
                          <a:effectLst/>
                        </a:rPr>
                        <a:t>D</a:t>
                      </a:r>
                    </a:p>
                  </a:txBody>
                  <a:tcPr/>
                </a:tc>
                <a:tc>
                  <a:txBody>
                    <a:bodyPr/>
                    <a:lstStyle/>
                    <a:p>
                      <a:pPr algn="ctr" rtl="0" fontAlgn="base"/>
                      <a:r>
                        <a:rPr lang="vi-VN" sz="1400">
                          <a:effectLst/>
                        </a:rPr>
                        <a:t>257​</a:t>
                      </a:r>
                      <a:endParaRPr lang="vi-VN">
                        <a:effectLst/>
                      </a:endParaRPr>
                    </a:p>
                  </a:txBody>
                  <a:tcPr/>
                </a:tc>
                <a:tc>
                  <a:txBody>
                    <a:bodyPr/>
                    <a:lstStyle/>
                    <a:p>
                      <a:pPr algn="ctr" rtl="0" fontAlgn="base"/>
                      <a:r>
                        <a:rPr lang="vi-VN" sz="1400">
                          <a:effectLst/>
                        </a:rPr>
                        <a:t>DC</a:t>
                      </a:r>
                    </a:p>
                  </a:txBody>
                  <a:tcPr/>
                </a:tc>
                <a:extLst>
                  <a:ext uri="{0D108BD9-81ED-4DB2-BD59-A6C34878D82A}">
                    <a16:rowId xmlns:a16="http://schemas.microsoft.com/office/drawing/2014/main" val="45985705"/>
                  </a:ext>
                </a:extLst>
              </a:tr>
              <a:tr h="351053">
                <a:tc>
                  <a:txBody>
                    <a:bodyPr/>
                    <a:lstStyle/>
                    <a:p>
                      <a:pPr algn="ctr" rtl="0" fontAlgn="base"/>
                      <a:r>
                        <a:rPr lang="vi-VN" sz="1400">
                          <a:effectLst/>
                        </a:rPr>
                        <a:t>256</a:t>
                      </a:r>
                    </a:p>
                  </a:txBody>
                  <a:tcPr/>
                </a:tc>
                <a:tc>
                  <a:txBody>
                    <a:bodyPr/>
                    <a:lstStyle/>
                    <a:p>
                      <a:pPr algn="ctr" rtl="0" fontAlgn="base"/>
                      <a:r>
                        <a:rPr lang="vi-VN" sz="1400">
                          <a:effectLst/>
                        </a:rPr>
                        <a:t>CD​</a:t>
                      </a:r>
                      <a:endParaRPr lang="vi-VN">
                        <a:effectLst/>
                      </a:endParaRPr>
                    </a:p>
                  </a:txBody>
                  <a:tcPr/>
                </a:tc>
                <a:tc>
                  <a:txBody>
                    <a:bodyPr/>
                    <a:lstStyle/>
                    <a:p>
                      <a:pPr algn="ctr" rtl="0" fontAlgn="base"/>
                      <a:r>
                        <a:rPr lang="vi-VN" sz="1400">
                          <a:effectLst/>
                        </a:rPr>
                        <a:t>258​</a:t>
                      </a:r>
                      <a:endParaRPr lang="vi-VN">
                        <a:effectLst/>
                      </a:endParaRPr>
                    </a:p>
                  </a:txBody>
                  <a:tcPr/>
                </a:tc>
                <a:tc>
                  <a:txBody>
                    <a:bodyPr/>
                    <a:lstStyle/>
                    <a:p>
                      <a:pPr algn="ctr" rtl="0" fontAlgn="base"/>
                      <a:r>
                        <a:rPr lang="vi-VN" sz="1400">
                          <a:effectLst/>
                        </a:rPr>
                        <a:t>CDE</a:t>
                      </a:r>
                    </a:p>
                  </a:txBody>
                  <a:tcPr/>
                </a:tc>
                <a:extLst>
                  <a:ext uri="{0D108BD9-81ED-4DB2-BD59-A6C34878D82A}">
                    <a16:rowId xmlns:a16="http://schemas.microsoft.com/office/drawing/2014/main" val="713769277"/>
                  </a:ext>
                </a:extLst>
              </a:tr>
              <a:tr h="351053">
                <a:tc>
                  <a:txBody>
                    <a:bodyPr/>
                    <a:lstStyle/>
                    <a:p>
                      <a:pPr algn="ctr" rtl="0" fontAlgn="base"/>
                      <a:r>
                        <a:rPr lang="vi-VN" sz="1400">
                          <a:effectLst/>
                        </a:rPr>
                        <a:t>69</a:t>
                      </a:r>
                    </a:p>
                  </a:txBody>
                  <a:tcPr/>
                </a:tc>
                <a:tc>
                  <a:txBody>
                    <a:bodyPr/>
                    <a:lstStyle/>
                    <a:p>
                      <a:pPr algn="ctr" rtl="0" fontAlgn="base"/>
                      <a:r>
                        <a:rPr lang="vi-VN" sz="1400">
                          <a:effectLst/>
                        </a:rPr>
                        <a:t>E</a:t>
                      </a:r>
                    </a:p>
                  </a:txBody>
                  <a:tcPr/>
                </a:tc>
                <a:tc>
                  <a:txBody>
                    <a:bodyPr/>
                    <a:lstStyle/>
                    <a:p>
                      <a:pPr algn="ctr" rtl="0" fontAlgn="base"/>
                      <a:endParaRPr lang="vi-VN" sz="1400">
                        <a:effectLst/>
                      </a:endParaRPr>
                    </a:p>
                  </a:txBody>
                  <a:tcPr/>
                </a:tc>
                <a:tc>
                  <a:txBody>
                    <a:bodyPr/>
                    <a:lstStyle/>
                    <a:p>
                      <a:pPr algn="ctr" rtl="0" fontAlgn="base"/>
                      <a:endParaRPr lang="vi-VN" sz="1400">
                        <a:effectLst/>
                      </a:endParaRPr>
                    </a:p>
                  </a:txBody>
                  <a:tcPr/>
                </a:tc>
                <a:extLst>
                  <a:ext uri="{0D108BD9-81ED-4DB2-BD59-A6C34878D82A}">
                    <a16:rowId xmlns:a16="http://schemas.microsoft.com/office/drawing/2014/main" val="2153532880"/>
                  </a:ext>
                </a:extLst>
              </a:tr>
            </a:tbl>
          </a:graphicData>
        </a:graphic>
      </p:graphicFrame>
    </p:spTree>
    <p:extLst>
      <p:ext uri="{BB962C8B-B14F-4D97-AF65-F5344CB8AC3E}">
        <p14:creationId xmlns:p14="http://schemas.microsoft.com/office/powerpoint/2010/main" val="4200279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Thuật toán RLE</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45242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2" name="Group 31">
            <a:extLst>
              <a:ext uri="{FF2B5EF4-FFF2-40B4-BE49-F238E27FC236}">
                <a16:creationId xmlns:a16="http://schemas.microsoft.com/office/drawing/2014/main" id="{C8AA62A5-764C-7614-290B-F9F42B439A6A}"/>
              </a:ext>
            </a:extLst>
          </p:cNvPr>
          <p:cNvGrpSpPr/>
          <p:nvPr/>
        </p:nvGrpSpPr>
        <p:grpSpPr>
          <a:xfrm>
            <a:off x="4438017" y="4149162"/>
            <a:ext cx="4188670" cy="1034985"/>
            <a:chOff x="4506506" y="3967088"/>
            <a:chExt cx="4188670" cy="1034985"/>
          </a:xfrm>
        </p:grpSpPr>
        <p:grpSp>
          <p:nvGrpSpPr>
            <p:cNvPr id="11" name="Group 14">
              <a:extLst>
                <a:ext uri="{FF2B5EF4-FFF2-40B4-BE49-F238E27FC236}">
                  <a16:creationId xmlns:a16="http://schemas.microsoft.com/office/drawing/2014/main" id="{C67B1F2E-6990-58BE-D88A-F2AC6E304451}"/>
                </a:ext>
              </a:extLst>
            </p:cNvPr>
            <p:cNvGrpSpPr/>
            <p:nvPr/>
          </p:nvGrpSpPr>
          <p:grpSpPr>
            <a:xfrm>
              <a:off x="4506506" y="3967088"/>
              <a:ext cx="4188670" cy="1034985"/>
              <a:chOff x="4499422" y="878382"/>
              <a:chExt cx="4188670" cy="1034985"/>
            </a:xfrm>
          </p:grpSpPr>
          <p:sp>
            <p:nvSpPr>
              <p:cNvPr id="21" name="Google Shape;436;p16">
                <a:extLst>
                  <a:ext uri="{FF2B5EF4-FFF2-40B4-BE49-F238E27FC236}">
                    <a16:creationId xmlns:a16="http://schemas.microsoft.com/office/drawing/2014/main" id="{32399C41-E688-FB31-5AD7-2D635B8A37B2}"/>
                  </a:ext>
                </a:extLst>
              </p:cNvPr>
              <p:cNvSpPr/>
              <p:nvPr/>
            </p:nvSpPr>
            <p:spPr>
              <a:xfrm>
                <a:off x="4531974" y="1835069"/>
                <a:ext cx="78298" cy="78298"/>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17;p16">
                <a:extLst>
                  <a:ext uri="{FF2B5EF4-FFF2-40B4-BE49-F238E27FC236}">
                    <a16:creationId xmlns:a16="http://schemas.microsoft.com/office/drawing/2014/main" id="{55CB9AEE-838B-A45C-3B9E-C2B597DEE51B}"/>
                  </a:ext>
                </a:extLst>
              </p:cNvPr>
              <p:cNvSpPr/>
              <p:nvPr/>
            </p:nvSpPr>
            <p:spPr>
              <a:xfrm>
                <a:off x="4499422" y="878382"/>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18;p16">
                <a:extLst>
                  <a:ext uri="{FF2B5EF4-FFF2-40B4-BE49-F238E27FC236}">
                    <a16:creationId xmlns:a16="http://schemas.microsoft.com/office/drawing/2014/main" id="{9A7150A5-041B-6C6E-B461-914CCF607CF6}"/>
                  </a:ext>
                </a:extLst>
              </p:cNvPr>
              <p:cNvSpPr/>
              <p:nvPr/>
            </p:nvSpPr>
            <p:spPr>
              <a:xfrm>
                <a:off x="4905069" y="1032923"/>
                <a:ext cx="437204" cy="437172"/>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19;p16">
                <a:extLst>
                  <a:ext uri="{FF2B5EF4-FFF2-40B4-BE49-F238E27FC236}">
                    <a16:creationId xmlns:a16="http://schemas.microsoft.com/office/drawing/2014/main" id="{99FEE1CE-E34F-7585-B775-C8ED3DADB1CD}"/>
                  </a:ext>
                </a:extLst>
              </p:cNvPr>
              <p:cNvSpPr/>
              <p:nvPr/>
            </p:nvSpPr>
            <p:spPr>
              <a:xfrm>
                <a:off x="4535024" y="1212858"/>
                <a:ext cx="78298" cy="7833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20;p16">
                <a:extLst>
                  <a:ext uri="{FF2B5EF4-FFF2-40B4-BE49-F238E27FC236}">
                    <a16:creationId xmlns:a16="http://schemas.microsoft.com/office/drawing/2014/main" id="{F02F0E4C-C520-511A-18F9-F1C1F9647D46}"/>
                  </a:ext>
                </a:extLst>
              </p:cNvPr>
              <p:cNvSpPr/>
              <p:nvPr/>
            </p:nvSpPr>
            <p:spPr>
              <a:xfrm>
                <a:off x="5639093" y="919056"/>
                <a:ext cx="3007298" cy="664907"/>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3;p16">
                <a:extLst>
                  <a:ext uri="{FF2B5EF4-FFF2-40B4-BE49-F238E27FC236}">
                    <a16:creationId xmlns:a16="http://schemas.microsoft.com/office/drawing/2014/main" id="{0D4FFE43-AE53-0127-5866-CFB397747F53}"/>
                  </a:ext>
                </a:extLst>
              </p:cNvPr>
              <p:cNvSpPr txBox="1"/>
              <p:nvPr/>
            </p:nvSpPr>
            <p:spPr>
              <a:xfrm>
                <a:off x="5636172" y="919056"/>
                <a:ext cx="2991737" cy="624085"/>
              </a:xfrm>
              <a:prstGeom prst="rect">
                <a:avLst/>
              </a:prstGeom>
              <a:noFill/>
              <a:ln>
                <a:noFill/>
              </a:ln>
            </p:spPr>
            <p:txBody>
              <a:bodyPr spcFirstLastPara="1" wrap="square" lIns="91425" tIns="91425" rIns="91425" bIns="91425" anchor="ctr" anchorCtr="0">
                <a:noAutofit/>
              </a:bodyPr>
              <a:lstStyle/>
              <a:p>
                <a:pPr algn="ctr"/>
                <a:r>
                  <a:rPr lang="en-US" sz="1300">
                    <a:latin typeface="Fira Sans Medium"/>
                    <a:ea typeface="Fira Sans Medium"/>
                    <a:cs typeface="Fira Sans Medium"/>
                    <a:sym typeface="Fira Sans Medium"/>
                  </a:rPr>
                  <a:t>DEMO</a:t>
                </a:r>
                <a:endParaRPr lang="en-US" sz="1300" err="1">
                  <a:latin typeface="Fira Sans Medium"/>
                  <a:ea typeface="Fira Sans Medium"/>
                  <a:cs typeface="Fira Sans Medium"/>
                </a:endParaRPr>
              </a:p>
            </p:txBody>
          </p:sp>
        </p:grpSp>
        <p:sp>
          <p:nvSpPr>
            <p:cNvPr id="14" name="TextBox 27">
              <a:extLst>
                <a:ext uri="{FF2B5EF4-FFF2-40B4-BE49-F238E27FC236}">
                  <a16:creationId xmlns:a16="http://schemas.microsoft.com/office/drawing/2014/main" id="{15E63D44-05AA-BD2B-B35D-B22B2EECB96F}"/>
                </a:ext>
              </a:extLst>
            </p:cNvPr>
            <p:cNvSpPr txBox="1"/>
            <p:nvPr/>
          </p:nvSpPr>
          <p:spPr>
            <a:xfrm>
              <a:off x="4909232" y="4158691"/>
              <a:ext cx="437204" cy="400110"/>
            </a:xfrm>
            <a:prstGeom prst="rect">
              <a:avLst/>
            </a:prstGeom>
            <a:noFill/>
          </p:spPr>
          <p:txBody>
            <a:bodyPr wrap="square" lIns="91440" tIns="45720" rIns="91440" bIns="45720" rtlCol="0" anchor="t">
              <a:spAutoFit/>
            </a:bodyPr>
            <a:lstStyle/>
            <a:p>
              <a:pPr algn="ctr"/>
              <a:r>
                <a:rPr lang="en-US" sz="2000">
                  <a:latin typeface="Fira Sans Medium" panose="020B0603050000020004" pitchFamily="34" charset="0"/>
                </a:rPr>
                <a:t>6</a:t>
              </a:r>
            </a:p>
          </p:txBody>
        </p:sp>
      </p:grpSp>
      <p:sp>
        <p:nvSpPr>
          <p:cNvPr id="1456" name="Google Shape;1456;p16"/>
          <p:cNvSpPr txBox="1"/>
          <p:nvPr/>
        </p:nvSpPr>
        <p:spPr>
          <a:xfrm>
            <a:off x="420840" y="167056"/>
            <a:ext cx="2156822" cy="48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800">
                <a:latin typeface="Fira Sans Medium"/>
                <a:ea typeface="Fira Sans Medium"/>
                <a:cs typeface="Fira Sans Medium"/>
                <a:sym typeface="Fira Sans Medium"/>
              </a:rPr>
              <a:t>Tổng quan</a:t>
            </a:r>
            <a:endParaRPr sz="2800">
              <a:latin typeface="Fira Sans Medium"/>
              <a:ea typeface="Fira Sans Medium"/>
              <a:cs typeface="Fira Sans Medium"/>
              <a:sym typeface="Fira Sans Medium"/>
            </a:endParaRPr>
          </a:p>
        </p:txBody>
      </p:sp>
      <p:grpSp>
        <p:nvGrpSpPr>
          <p:cNvPr id="30" name="Group 29">
            <a:extLst>
              <a:ext uri="{FF2B5EF4-FFF2-40B4-BE49-F238E27FC236}">
                <a16:creationId xmlns:a16="http://schemas.microsoft.com/office/drawing/2014/main" id="{E1A6F0B4-12E3-CB83-73A2-94028F2C4587}"/>
              </a:ext>
            </a:extLst>
          </p:cNvPr>
          <p:cNvGrpSpPr/>
          <p:nvPr/>
        </p:nvGrpSpPr>
        <p:grpSpPr>
          <a:xfrm>
            <a:off x="4422142" y="1561198"/>
            <a:ext cx="4188670" cy="1034985"/>
            <a:chOff x="4506506" y="1922667"/>
            <a:chExt cx="4188670" cy="1034985"/>
          </a:xfrm>
        </p:grpSpPr>
        <p:grpSp>
          <p:nvGrpSpPr>
            <p:cNvPr id="4" name="Group 3">
              <a:extLst>
                <a:ext uri="{FF2B5EF4-FFF2-40B4-BE49-F238E27FC236}">
                  <a16:creationId xmlns:a16="http://schemas.microsoft.com/office/drawing/2014/main" id="{6078394C-844E-8404-299C-B80FCBA376DE}"/>
                </a:ext>
              </a:extLst>
            </p:cNvPr>
            <p:cNvGrpSpPr/>
            <p:nvPr/>
          </p:nvGrpSpPr>
          <p:grpSpPr>
            <a:xfrm>
              <a:off x="4506506" y="1922667"/>
              <a:ext cx="4188670" cy="1034985"/>
              <a:chOff x="4499422" y="878382"/>
              <a:chExt cx="4188670" cy="1034985"/>
            </a:xfrm>
          </p:grpSpPr>
          <p:sp>
            <p:nvSpPr>
              <p:cNvPr id="436" name="Google Shape;436;p16"/>
              <p:cNvSpPr/>
              <p:nvPr/>
            </p:nvSpPr>
            <p:spPr>
              <a:xfrm>
                <a:off x="4531974" y="1835069"/>
                <a:ext cx="78298" cy="78298"/>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4499422" y="878382"/>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4905069" y="1032923"/>
                <a:ext cx="437204" cy="437172"/>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4535024" y="1212858"/>
                <a:ext cx="78298" cy="7833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5639093" y="919056"/>
                <a:ext cx="3007298" cy="664907"/>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txBox="1"/>
              <p:nvPr/>
            </p:nvSpPr>
            <p:spPr>
              <a:xfrm>
                <a:off x="5634021" y="919056"/>
                <a:ext cx="2993888" cy="66490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Fira Sans Medium"/>
                    <a:ea typeface="Fira Sans Medium"/>
                    <a:cs typeface="Fira Sans Medium"/>
                    <a:sym typeface="Fira Sans Medium"/>
                  </a:rPr>
                  <a:t>Thuật toán nén Huffman</a:t>
                </a:r>
              </a:p>
            </p:txBody>
          </p:sp>
        </p:grpSp>
        <p:sp>
          <p:nvSpPr>
            <p:cNvPr id="26" name="TextBox 25">
              <a:extLst>
                <a:ext uri="{FF2B5EF4-FFF2-40B4-BE49-F238E27FC236}">
                  <a16:creationId xmlns:a16="http://schemas.microsoft.com/office/drawing/2014/main" id="{EE9BA844-6FA1-E04C-E7E3-0848F9720EA3}"/>
                </a:ext>
              </a:extLst>
            </p:cNvPr>
            <p:cNvSpPr txBox="1"/>
            <p:nvPr/>
          </p:nvSpPr>
          <p:spPr>
            <a:xfrm>
              <a:off x="4916453" y="2095739"/>
              <a:ext cx="437204" cy="400110"/>
            </a:xfrm>
            <a:prstGeom prst="rect">
              <a:avLst/>
            </a:prstGeom>
            <a:noFill/>
          </p:spPr>
          <p:txBody>
            <a:bodyPr wrap="square" rtlCol="0">
              <a:spAutoFit/>
            </a:bodyPr>
            <a:lstStyle/>
            <a:p>
              <a:pPr algn="ctr"/>
              <a:r>
                <a:rPr lang="en-US" sz="2000">
                  <a:latin typeface="Fira Sans Medium" panose="020B0603050000020004" pitchFamily="34" charset="0"/>
                </a:rPr>
                <a:t>2</a:t>
              </a:r>
            </a:p>
          </p:txBody>
        </p:sp>
      </p:grpSp>
      <p:grpSp>
        <p:nvGrpSpPr>
          <p:cNvPr id="32" name="Group 31">
            <a:extLst>
              <a:ext uri="{FF2B5EF4-FFF2-40B4-BE49-F238E27FC236}">
                <a16:creationId xmlns:a16="http://schemas.microsoft.com/office/drawing/2014/main" id="{5B5D09F9-8085-BADD-35DA-B11E3BD19BE7}"/>
              </a:ext>
            </a:extLst>
          </p:cNvPr>
          <p:cNvGrpSpPr/>
          <p:nvPr/>
        </p:nvGrpSpPr>
        <p:grpSpPr>
          <a:xfrm>
            <a:off x="4422142" y="2998225"/>
            <a:ext cx="4188670" cy="1034985"/>
            <a:chOff x="4506506" y="3967088"/>
            <a:chExt cx="4188670" cy="1034985"/>
          </a:xfrm>
        </p:grpSpPr>
        <p:grpSp>
          <p:nvGrpSpPr>
            <p:cNvPr id="15" name="Group 14">
              <a:extLst>
                <a:ext uri="{FF2B5EF4-FFF2-40B4-BE49-F238E27FC236}">
                  <a16:creationId xmlns:a16="http://schemas.microsoft.com/office/drawing/2014/main" id="{B848B932-958F-560D-7463-D5A57485422A}"/>
                </a:ext>
              </a:extLst>
            </p:cNvPr>
            <p:cNvGrpSpPr/>
            <p:nvPr/>
          </p:nvGrpSpPr>
          <p:grpSpPr>
            <a:xfrm>
              <a:off x="4506506" y="3967088"/>
              <a:ext cx="4188670" cy="1034985"/>
              <a:chOff x="4499422" y="878382"/>
              <a:chExt cx="4188670" cy="1034985"/>
            </a:xfrm>
          </p:grpSpPr>
          <p:sp>
            <p:nvSpPr>
              <p:cNvPr id="16" name="Google Shape;436;p16">
                <a:extLst>
                  <a:ext uri="{FF2B5EF4-FFF2-40B4-BE49-F238E27FC236}">
                    <a16:creationId xmlns:a16="http://schemas.microsoft.com/office/drawing/2014/main" id="{4D39EE94-4A91-E122-173D-CF581FBB4727}"/>
                  </a:ext>
                </a:extLst>
              </p:cNvPr>
              <p:cNvSpPr/>
              <p:nvPr/>
            </p:nvSpPr>
            <p:spPr>
              <a:xfrm>
                <a:off x="4531974" y="1835069"/>
                <a:ext cx="78298" cy="78298"/>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17;p16">
                <a:extLst>
                  <a:ext uri="{FF2B5EF4-FFF2-40B4-BE49-F238E27FC236}">
                    <a16:creationId xmlns:a16="http://schemas.microsoft.com/office/drawing/2014/main" id="{2E31F62A-CD75-6DEC-A878-AF6730C9985F}"/>
                  </a:ext>
                </a:extLst>
              </p:cNvPr>
              <p:cNvSpPr/>
              <p:nvPr/>
            </p:nvSpPr>
            <p:spPr>
              <a:xfrm>
                <a:off x="4499422" y="878382"/>
                <a:ext cx="4188670" cy="746255"/>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18;p16">
                <a:extLst>
                  <a:ext uri="{FF2B5EF4-FFF2-40B4-BE49-F238E27FC236}">
                    <a16:creationId xmlns:a16="http://schemas.microsoft.com/office/drawing/2014/main" id="{6F59EF44-F57A-B38E-724B-8CECF2031B96}"/>
                  </a:ext>
                </a:extLst>
              </p:cNvPr>
              <p:cNvSpPr/>
              <p:nvPr/>
            </p:nvSpPr>
            <p:spPr>
              <a:xfrm>
                <a:off x="4905069" y="1032923"/>
                <a:ext cx="437204" cy="437172"/>
              </a:xfrm>
              <a:custGeom>
                <a:avLst/>
                <a:gdLst/>
                <a:ahLst/>
                <a:cxnLst/>
                <a:rect l="l" t="t" r="r" b="b"/>
                <a:pathLst>
                  <a:path w="13619" h="13618" extrusionOk="0">
                    <a:moveTo>
                      <a:pt x="6809" y="0"/>
                    </a:moveTo>
                    <a:cubicBezTo>
                      <a:pt x="3041" y="0"/>
                      <a:pt x="1" y="3041"/>
                      <a:pt x="1" y="6809"/>
                    </a:cubicBezTo>
                    <a:cubicBezTo>
                      <a:pt x="1" y="10578"/>
                      <a:pt x="3041" y="13618"/>
                      <a:pt x="6809" y="13618"/>
                    </a:cubicBezTo>
                    <a:cubicBezTo>
                      <a:pt x="10578" y="13618"/>
                      <a:pt x="13618" y="10578"/>
                      <a:pt x="13618" y="6809"/>
                    </a:cubicBezTo>
                    <a:cubicBezTo>
                      <a:pt x="13618" y="3041"/>
                      <a:pt x="10578" y="0"/>
                      <a:pt x="68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19;p16">
                <a:extLst>
                  <a:ext uri="{FF2B5EF4-FFF2-40B4-BE49-F238E27FC236}">
                    <a16:creationId xmlns:a16="http://schemas.microsoft.com/office/drawing/2014/main" id="{9B8B24DD-77AE-8A06-6ABA-25743FA931E3}"/>
                  </a:ext>
                </a:extLst>
              </p:cNvPr>
              <p:cNvSpPr/>
              <p:nvPr/>
            </p:nvSpPr>
            <p:spPr>
              <a:xfrm>
                <a:off x="4535024" y="1212858"/>
                <a:ext cx="78298" cy="7833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20;p16">
                <a:extLst>
                  <a:ext uri="{FF2B5EF4-FFF2-40B4-BE49-F238E27FC236}">
                    <a16:creationId xmlns:a16="http://schemas.microsoft.com/office/drawing/2014/main" id="{31A628F3-4D22-2E59-57ED-40F02BD858DD}"/>
                  </a:ext>
                </a:extLst>
              </p:cNvPr>
              <p:cNvSpPr/>
              <p:nvPr/>
            </p:nvSpPr>
            <p:spPr>
              <a:xfrm>
                <a:off x="5639093" y="919056"/>
                <a:ext cx="3007298" cy="664907"/>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63;p16">
                <a:extLst>
                  <a:ext uri="{FF2B5EF4-FFF2-40B4-BE49-F238E27FC236}">
                    <a16:creationId xmlns:a16="http://schemas.microsoft.com/office/drawing/2014/main" id="{F430A2C1-73A1-60ED-8326-4D74D123BF5B}"/>
                  </a:ext>
                </a:extLst>
              </p:cNvPr>
              <p:cNvSpPr txBox="1"/>
              <p:nvPr/>
            </p:nvSpPr>
            <p:spPr>
              <a:xfrm>
                <a:off x="5636172" y="919056"/>
                <a:ext cx="2991737" cy="624085"/>
              </a:xfrm>
              <a:prstGeom prst="rect">
                <a:avLst/>
              </a:prstGeom>
              <a:noFill/>
              <a:ln>
                <a:noFill/>
              </a:ln>
            </p:spPr>
            <p:txBody>
              <a:bodyPr spcFirstLastPara="1" wrap="square" lIns="91425" tIns="91425" rIns="91425" bIns="91425" anchor="ctr" anchorCtr="0">
                <a:noAutofit/>
              </a:bodyPr>
              <a:lstStyle/>
              <a:p>
                <a:pPr algn="ctr"/>
                <a:r>
                  <a:rPr lang="en-US" sz="1300">
                    <a:latin typeface="Fira Sans Medium"/>
                    <a:ea typeface="Fira Sans Medium"/>
                    <a:cs typeface="Fira Sans Medium"/>
                    <a:sym typeface="Fira Sans Medium"/>
                  </a:rPr>
                  <a:t>Thuật toán nén RLE</a:t>
                </a:r>
              </a:p>
            </p:txBody>
          </p:sp>
        </p:grpSp>
        <p:sp>
          <p:nvSpPr>
            <p:cNvPr id="28" name="TextBox 27">
              <a:extLst>
                <a:ext uri="{FF2B5EF4-FFF2-40B4-BE49-F238E27FC236}">
                  <a16:creationId xmlns:a16="http://schemas.microsoft.com/office/drawing/2014/main" id="{DF4E21C0-87F1-54BE-AA26-0C20EF6ACB21}"/>
                </a:ext>
              </a:extLst>
            </p:cNvPr>
            <p:cNvSpPr txBox="1"/>
            <p:nvPr/>
          </p:nvSpPr>
          <p:spPr>
            <a:xfrm>
              <a:off x="4909232" y="4158691"/>
              <a:ext cx="437204" cy="400110"/>
            </a:xfrm>
            <a:prstGeom prst="rect">
              <a:avLst/>
            </a:prstGeom>
            <a:noFill/>
          </p:spPr>
          <p:txBody>
            <a:bodyPr wrap="square" rtlCol="0">
              <a:spAutoFit/>
            </a:bodyPr>
            <a:lstStyle/>
            <a:p>
              <a:pPr algn="ctr"/>
              <a:r>
                <a:rPr lang="en-US" sz="2000">
                  <a:latin typeface="Fira Sans Medium" panose="020B0603050000020004" pitchFamily="34" charset="0"/>
                </a:rPr>
                <a:t>4</a:t>
              </a:r>
            </a:p>
          </p:txBody>
        </p:sp>
      </p:grpSp>
      <p:cxnSp>
        <p:nvCxnSpPr>
          <p:cNvPr id="38" name="Straight Arrow Connector 37">
            <a:extLst>
              <a:ext uri="{FF2B5EF4-FFF2-40B4-BE49-F238E27FC236}">
                <a16:creationId xmlns:a16="http://schemas.microsoft.com/office/drawing/2014/main" id="{AE00294F-F7AA-8A2A-944D-7492BBEC5D3C}"/>
              </a:ext>
            </a:extLst>
          </p:cNvPr>
          <p:cNvCxnSpPr>
            <a:cxnSpLocks/>
            <a:stCxn id="41" idx="4"/>
          </p:cNvCxnSpPr>
          <p:nvPr/>
        </p:nvCxnSpPr>
        <p:spPr>
          <a:xfrm>
            <a:off x="4493843" y="871608"/>
            <a:ext cx="1957" cy="39234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29" name="Group 28">
            <a:extLst>
              <a:ext uri="{FF2B5EF4-FFF2-40B4-BE49-F238E27FC236}">
                <a16:creationId xmlns:a16="http://schemas.microsoft.com/office/drawing/2014/main" id="{8AC5FA4D-1716-8848-C835-4D20A59E0AD3}"/>
              </a:ext>
            </a:extLst>
          </p:cNvPr>
          <p:cNvGrpSpPr/>
          <p:nvPr/>
        </p:nvGrpSpPr>
        <p:grpSpPr>
          <a:xfrm>
            <a:off x="351736" y="880677"/>
            <a:ext cx="4218095" cy="995852"/>
            <a:chOff x="292456" y="1134711"/>
            <a:chExt cx="4218095" cy="995852"/>
          </a:xfrm>
        </p:grpSpPr>
        <p:grpSp>
          <p:nvGrpSpPr>
            <p:cNvPr id="3" name="Group 2">
              <a:extLst>
                <a:ext uri="{FF2B5EF4-FFF2-40B4-BE49-F238E27FC236}">
                  <a16:creationId xmlns:a16="http://schemas.microsoft.com/office/drawing/2014/main" id="{C02DDDAB-C701-A13A-A43C-9C357DCF5C41}"/>
                </a:ext>
              </a:extLst>
            </p:cNvPr>
            <p:cNvGrpSpPr/>
            <p:nvPr/>
          </p:nvGrpSpPr>
          <p:grpSpPr>
            <a:xfrm>
              <a:off x="292456" y="1134711"/>
              <a:ext cx="4218095" cy="995852"/>
              <a:chOff x="281327" y="1210322"/>
              <a:chExt cx="4218095" cy="995852"/>
            </a:xfrm>
          </p:grpSpPr>
          <p:sp>
            <p:nvSpPr>
              <p:cNvPr id="437" name="Google Shape;437;p16"/>
              <p:cNvSpPr/>
              <p:nvPr/>
            </p:nvSpPr>
            <p:spPr>
              <a:xfrm>
                <a:off x="497878" y="1542262"/>
                <a:ext cx="3008293" cy="663912"/>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309757" y="1210322"/>
                <a:ext cx="4189665" cy="747282"/>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3655576" y="1364863"/>
                <a:ext cx="437204" cy="438199"/>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4384527" y="1544798"/>
                <a:ext cx="78298" cy="7833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50431" y="1252023"/>
                <a:ext cx="3008293" cy="66388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txBox="1"/>
              <p:nvPr/>
            </p:nvSpPr>
            <p:spPr>
              <a:xfrm>
                <a:off x="281327" y="1258525"/>
                <a:ext cx="3082502" cy="6573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Fira Sans Medium"/>
                    <a:ea typeface="Fira Sans Medium"/>
                    <a:cs typeface="Fira Sans Medium"/>
                    <a:sym typeface="Fira Sans Medium"/>
                  </a:rPr>
                  <a:t>Giới thiệu chung về nén dữ liệu</a:t>
                </a:r>
              </a:p>
            </p:txBody>
          </p:sp>
        </p:grpSp>
        <p:sp>
          <p:nvSpPr>
            <p:cNvPr id="25" name="TextBox 24">
              <a:extLst>
                <a:ext uri="{FF2B5EF4-FFF2-40B4-BE49-F238E27FC236}">
                  <a16:creationId xmlns:a16="http://schemas.microsoft.com/office/drawing/2014/main" id="{4E08D3D0-118D-B640-8639-CE10E5F0F83A}"/>
                </a:ext>
              </a:extLst>
            </p:cNvPr>
            <p:cNvSpPr txBox="1"/>
            <p:nvPr/>
          </p:nvSpPr>
          <p:spPr>
            <a:xfrm>
              <a:off x="3658735" y="1319907"/>
              <a:ext cx="437204" cy="400110"/>
            </a:xfrm>
            <a:prstGeom prst="rect">
              <a:avLst/>
            </a:prstGeom>
            <a:noFill/>
          </p:spPr>
          <p:txBody>
            <a:bodyPr wrap="square" rtlCol="0">
              <a:spAutoFit/>
            </a:bodyPr>
            <a:lstStyle/>
            <a:p>
              <a:pPr algn="ctr"/>
              <a:r>
                <a:rPr lang="en-US" sz="2000">
                  <a:latin typeface="Fira Sans Medium" panose="020B0603050000020004" pitchFamily="34" charset="0"/>
                </a:rPr>
                <a:t>1</a:t>
              </a:r>
            </a:p>
          </p:txBody>
        </p:sp>
      </p:grpSp>
      <p:grpSp>
        <p:nvGrpSpPr>
          <p:cNvPr id="31" name="Group 30">
            <a:extLst>
              <a:ext uri="{FF2B5EF4-FFF2-40B4-BE49-F238E27FC236}">
                <a16:creationId xmlns:a16="http://schemas.microsoft.com/office/drawing/2014/main" id="{538D2122-8456-B369-4823-785C382A71B7}"/>
              </a:ext>
            </a:extLst>
          </p:cNvPr>
          <p:cNvGrpSpPr/>
          <p:nvPr/>
        </p:nvGrpSpPr>
        <p:grpSpPr>
          <a:xfrm>
            <a:off x="384877" y="2275482"/>
            <a:ext cx="4189665" cy="995852"/>
            <a:chOff x="295487" y="2971236"/>
            <a:chExt cx="4189665" cy="995852"/>
          </a:xfrm>
        </p:grpSpPr>
        <p:grpSp>
          <p:nvGrpSpPr>
            <p:cNvPr id="5" name="Group 4">
              <a:extLst>
                <a:ext uri="{FF2B5EF4-FFF2-40B4-BE49-F238E27FC236}">
                  <a16:creationId xmlns:a16="http://schemas.microsoft.com/office/drawing/2014/main" id="{672FB5FB-85B1-368E-63D3-9AF928ABD90C}"/>
                </a:ext>
              </a:extLst>
            </p:cNvPr>
            <p:cNvGrpSpPr/>
            <p:nvPr/>
          </p:nvGrpSpPr>
          <p:grpSpPr>
            <a:xfrm>
              <a:off x="295487" y="2971236"/>
              <a:ext cx="4189665" cy="995852"/>
              <a:chOff x="309757" y="1210322"/>
              <a:chExt cx="4189665" cy="995852"/>
            </a:xfrm>
          </p:grpSpPr>
          <p:sp>
            <p:nvSpPr>
              <p:cNvPr id="6" name="Google Shape;437;p16">
                <a:extLst>
                  <a:ext uri="{FF2B5EF4-FFF2-40B4-BE49-F238E27FC236}">
                    <a16:creationId xmlns:a16="http://schemas.microsoft.com/office/drawing/2014/main" id="{F28B4F99-5255-F77F-2982-F20A07AE3CC0}"/>
                  </a:ext>
                </a:extLst>
              </p:cNvPr>
              <p:cNvSpPr/>
              <p:nvPr/>
            </p:nvSpPr>
            <p:spPr>
              <a:xfrm>
                <a:off x="497878" y="1542262"/>
                <a:ext cx="3008293" cy="663912"/>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23;p16">
                <a:extLst>
                  <a:ext uri="{FF2B5EF4-FFF2-40B4-BE49-F238E27FC236}">
                    <a16:creationId xmlns:a16="http://schemas.microsoft.com/office/drawing/2014/main" id="{46BCC7C4-07DC-D202-9204-30715D9323E7}"/>
                  </a:ext>
                </a:extLst>
              </p:cNvPr>
              <p:cNvSpPr/>
              <p:nvPr/>
            </p:nvSpPr>
            <p:spPr>
              <a:xfrm>
                <a:off x="309757" y="1210322"/>
                <a:ext cx="4189665" cy="747282"/>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24;p16">
                <a:extLst>
                  <a:ext uri="{FF2B5EF4-FFF2-40B4-BE49-F238E27FC236}">
                    <a16:creationId xmlns:a16="http://schemas.microsoft.com/office/drawing/2014/main" id="{7C571A50-7FC2-D489-B63E-E7183D907921}"/>
                  </a:ext>
                </a:extLst>
              </p:cNvPr>
              <p:cNvSpPr/>
              <p:nvPr/>
            </p:nvSpPr>
            <p:spPr>
              <a:xfrm>
                <a:off x="3655576" y="1364863"/>
                <a:ext cx="437204" cy="438199"/>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25;p16">
                <a:extLst>
                  <a:ext uri="{FF2B5EF4-FFF2-40B4-BE49-F238E27FC236}">
                    <a16:creationId xmlns:a16="http://schemas.microsoft.com/office/drawing/2014/main" id="{81083EB7-CB8E-6A61-6E59-92B3347491C1}"/>
                  </a:ext>
                </a:extLst>
              </p:cNvPr>
              <p:cNvSpPr/>
              <p:nvPr/>
            </p:nvSpPr>
            <p:spPr>
              <a:xfrm>
                <a:off x="4384527" y="1544798"/>
                <a:ext cx="78298" cy="7833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26;p16">
                <a:extLst>
                  <a:ext uri="{FF2B5EF4-FFF2-40B4-BE49-F238E27FC236}">
                    <a16:creationId xmlns:a16="http://schemas.microsoft.com/office/drawing/2014/main" id="{71335C37-34FB-781F-7B9F-9AC75958628C}"/>
                  </a:ext>
                </a:extLst>
              </p:cNvPr>
              <p:cNvSpPr/>
              <p:nvPr/>
            </p:nvSpPr>
            <p:spPr>
              <a:xfrm>
                <a:off x="350431" y="1252023"/>
                <a:ext cx="3008293" cy="66388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59;p16">
                <a:extLst>
                  <a:ext uri="{FF2B5EF4-FFF2-40B4-BE49-F238E27FC236}">
                    <a16:creationId xmlns:a16="http://schemas.microsoft.com/office/drawing/2014/main" id="{690B064A-4610-6A64-F342-7809099E2BF1}"/>
                  </a:ext>
                </a:extLst>
              </p:cNvPr>
              <p:cNvSpPr txBox="1"/>
              <p:nvPr/>
            </p:nvSpPr>
            <p:spPr>
              <a:xfrm>
                <a:off x="350430" y="1252023"/>
                <a:ext cx="3008293" cy="663880"/>
              </a:xfrm>
              <a:prstGeom prst="rect">
                <a:avLst/>
              </a:prstGeom>
              <a:noFill/>
              <a:ln>
                <a:noFill/>
              </a:ln>
            </p:spPr>
            <p:txBody>
              <a:bodyPr spcFirstLastPara="1" wrap="square" lIns="91425" tIns="91425" rIns="91425" bIns="91425" anchor="ctr" anchorCtr="0">
                <a:noAutofit/>
              </a:bodyPr>
              <a:lstStyle/>
              <a:p>
                <a:pPr algn="ctr"/>
                <a:r>
                  <a:rPr lang="en-US" sz="1300">
                    <a:latin typeface="Fira Sans Medium"/>
                    <a:ea typeface="Fira Sans Medium"/>
                    <a:cs typeface="Fira Sans Medium"/>
                    <a:sym typeface="Fira Sans Medium"/>
                  </a:rPr>
                  <a:t>Thuật toán nén LZW</a:t>
                </a:r>
              </a:p>
            </p:txBody>
          </p:sp>
        </p:grpSp>
        <p:sp>
          <p:nvSpPr>
            <p:cNvPr id="27" name="TextBox 26">
              <a:extLst>
                <a:ext uri="{FF2B5EF4-FFF2-40B4-BE49-F238E27FC236}">
                  <a16:creationId xmlns:a16="http://schemas.microsoft.com/office/drawing/2014/main" id="{E14D7BD4-AD2A-6058-FD0D-861F05F68904}"/>
                </a:ext>
              </a:extLst>
            </p:cNvPr>
            <p:cNvSpPr txBox="1"/>
            <p:nvPr/>
          </p:nvSpPr>
          <p:spPr>
            <a:xfrm>
              <a:off x="3648394" y="3144821"/>
              <a:ext cx="437204" cy="400110"/>
            </a:xfrm>
            <a:prstGeom prst="rect">
              <a:avLst/>
            </a:prstGeom>
            <a:noFill/>
          </p:spPr>
          <p:txBody>
            <a:bodyPr wrap="square" rtlCol="0">
              <a:spAutoFit/>
            </a:bodyPr>
            <a:lstStyle/>
            <a:p>
              <a:pPr algn="ctr"/>
              <a:r>
                <a:rPr lang="en-US" sz="2000">
                  <a:latin typeface="Fira Sans Medium" panose="020B0603050000020004" pitchFamily="34" charset="0"/>
                </a:rPr>
                <a:t>3</a:t>
              </a:r>
            </a:p>
          </p:txBody>
        </p:sp>
      </p:grpSp>
      <p:sp>
        <p:nvSpPr>
          <p:cNvPr id="41" name="Oval 40">
            <a:extLst>
              <a:ext uri="{FF2B5EF4-FFF2-40B4-BE49-F238E27FC236}">
                <a16:creationId xmlns:a16="http://schemas.microsoft.com/office/drawing/2014/main" id="{44ABCF6B-FC9B-2559-8798-2F8E96A1EE15}"/>
              </a:ext>
            </a:extLst>
          </p:cNvPr>
          <p:cNvSpPr/>
          <p:nvPr/>
        </p:nvSpPr>
        <p:spPr>
          <a:xfrm>
            <a:off x="4411547" y="707016"/>
            <a:ext cx="164591" cy="16459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CCDBD55E-3A17-B710-3250-97CAF0A89A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grpSp>
        <p:nvGrpSpPr>
          <p:cNvPr id="36" name="Group 35">
            <a:extLst>
              <a:ext uri="{FF2B5EF4-FFF2-40B4-BE49-F238E27FC236}">
                <a16:creationId xmlns:a16="http://schemas.microsoft.com/office/drawing/2014/main" id="{2C388643-3D39-D821-6F0B-6A21803A5C70}"/>
              </a:ext>
            </a:extLst>
          </p:cNvPr>
          <p:cNvGrpSpPr/>
          <p:nvPr/>
        </p:nvGrpSpPr>
        <p:grpSpPr>
          <a:xfrm>
            <a:off x="354360" y="3610752"/>
            <a:ext cx="4218095" cy="995852"/>
            <a:chOff x="292456" y="1134711"/>
            <a:chExt cx="4218095" cy="995852"/>
          </a:xfrm>
        </p:grpSpPr>
        <p:grpSp>
          <p:nvGrpSpPr>
            <p:cNvPr id="37" name="Group 36">
              <a:extLst>
                <a:ext uri="{FF2B5EF4-FFF2-40B4-BE49-F238E27FC236}">
                  <a16:creationId xmlns:a16="http://schemas.microsoft.com/office/drawing/2014/main" id="{78A26710-D057-F1DF-EC8F-5D920396D8E4}"/>
                </a:ext>
              </a:extLst>
            </p:cNvPr>
            <p:cNvGrpSpPr/>
            <p:nvPr/>
          </p:nvGrpSpPr>
          <p:grpSpPr>
            <a:xfrm>
              <a:off x="292456" y="1134711"/>
              <a:ext cx="4218095" cy="995852"/>
              <a:chOff x="281327" y="1210322"/>
              <a:chExt cx="4218095" cy="995852"/>
            </a:xfrm>
          </p:grpSpPr>
          <p:sp>
            <p:nvSpPr>
              <p:cNvPr id="40" name="Google Shape;437;p16">
                <a:extLst>
                  <a:ext uri="{FF2B5EF4-FFF2-40B4-BE49-F238E27FC236}">
                    <a16:creationId xmlns:a16="http://schemas.microsoft.com/office/drawing/2014/main" id="{E4DE9F16-CD9D-4E83-8EB9-8A80D2EBBD87}"/>
                  </a:ext>
                </a:extLst>
              </p:cNvPr>
              <p:cNvSpPr/>
              <p:nvPr/>
            </p:nvSpPr>
            <p:spPr>
              <a:xfrm>
                <a:off x="497878" y="1542262"/>
                <a:ext cx="3008293" cy="663912"/>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23;p16">
                <a:extLst>
                  <a:ext uri="{FF2B5EF4-FFF2-40B4-BE49-F238E27FC236}">
                    <a16:creationId xmlns:a16="http://schemas.microsoft.com/office/drawing/2014/main" id="{7865536B-416B-F2BE-DC56-4B2333DEF0B6}"/>
                  </a:ext>
                </a:extLst>
              </p:cNvPr>
              <p:cNvSpPr/>
              <p:nvPr/>
            </p:nvSpPr>
            <p:spPr>
              <a:xfrm>
                <a:off x="309757" y="1210322"/>
                <a:ext cx="4189665" cy="747282"/>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24;p16">
                <a:extLst>
                  <a:ext uri="{FF2B5EF4-FFF2-40B4-BE49-F238E27FC236}">
                    <a16:creationId xmlns:a16="http://schemas.microsoft.com/office/drawing/2014/main" id="{50F2E131-EC98-2D7B-1EE5-B5FC60C92074}"/>
                  </a:ext>
                </a:extLst>
              </p:cNvPr>
              <p:cNvSpPr/>
              <p:nvPr/>
            </p:nvSpPr>
            <p:spPr>
              <a:xfrm>
                <a:off x="3655576" y="1364863"/>
                <a:ext cx="437204" cy="438199"/>
              </a:xfrm>
              <a:custGeom>
                <a:avLst/>
                <a:gdLst/>
                <a:ahLst/>
                <a:cxnLst/>
                <a:rect l="l" t="t" r="r" b="b"/>
                <a:pathLst>
                  <a:path w="13619" h="13650" extrusionOk="0">
                    <a:moveTo>
                      <a:pt x="13618" y="6841"/>
                    </a:moveTo>
                    <a:cubicBezTo>
                      <a:pt x="13618" y="10578"/>
                      <a:pt x="10578" y="13650"/>
                      <a:pt x="6809" y="13650"/>
                    </a:cubicBezTo>
                    <a:cubicBezTo>
                      <a:pt x="3041" y="13650"/>
                      <a:pt x="0" y="10578"/>
                      <a:pt x="0" y="6841"/>
                    </a:cubicBezTo>
                    <a:cubicBezTo>
                      <a:pt x="0" y="3072"/>
                      <a:pt x="3041" y="0"/>
                      <a:pt x="6809" y="0"/>
                    </a:cubicBezTo>
                    <a:cubicBezTo>
                      <a:pt x="10578" y="0"/>
                      <a:pt x="13618" y="3072"/>
                      <a:pt x="13618" y="684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25;p16">
                <a:extLst>
                  <a:ext uri="{FF2B5EF4-FFF2-40B4-BE49-F238E27FC236}">
                    <a16:creationId xmlns:a16="http://schemas.microsoft.com/office/drawing/2014/main" id="{C5962ED0-09A5-FABD-2849-B27F59A47396}"/>
                  </a:ext>
                </a:extLst>
              </p:cNvPr>
              <p:cNvSpPr/>
              <p:nvPr/>
            </p:nvSpPr>
            <p:spPr>
              <a:xfrm>
                <a:off x="4384527" y="1544798"/>
                <a:ext cx="78298" cy="7833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26;p16">
                <a:extLst>
                  <a:ext uri="{FF2B5EF4-FFF2-40B4-BE49-F238E27FC236}">
                    <a16:creationId xmlns:a16="http://schemas.microsoft.com/office/drawing/2014/main" id="{9B8F6CB4-D1A8-4AE1-2228-D2B45ED4E0E5}"/>
                  </a:ext>
                </a:extLst>
              </p:cNvPr>
              <p:cNvSpPr/>
              <p:nvPr/>
            </p:nvSpPr>
            <p:spPr>
              <a:xfrm>
                <a:off x="350431" y="1252023"/>
                <a:ext cx="3008293" cy="66388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59;p16">
                <a:extLst>
                  <a:ext uri="{FF2B5EF4-FFF2-40B4-BE49-F238E27FC236}">
                    <a16:creationId xmlns:a16="http://schemas.microsoft.com/office/drawing/2014/main" id="{3F1CE0CF-C7F3-DA51-CDA0-7A8A25EEBD70}"/>
                  </a:ext>
                </a:extLst>
              </p:cNvPr>
              <p:cNvSpPr txBox="1"/>
              <p:nvPr/>
            </p:nvSpPr>
            <p:spPr>
              <a:xfrm>
                <a:off x="281327" y="1258525"/>
                <a:ext cx="3082502" cy="6573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a:latin typeface="Fira Sans Medium"/>
                    <a:ea typeface="Fira Sans Medium"/>
                    <a:cs typeface="Fira Sans Medium"/>
                    <a:sym typeface="Fira Sans Medium"/>
                  </a:rPr>
                  <a:t>So sánh và đánh giá các thuật toán</a:t>
                </a:r>
              </a:p>
            </p:txBody>
          </p:sp>
        </p:grpSp>
        <p:sp>
          <p:nvSpPr>
            <p:cNvPr id="39" name="TextBox 38">
              <a:extLst>
                <a:ext uri="{FF2B5EF4-FFF2-40B4-BE49-F238E27FC236}">
                  <a16:creationId xmlns:a16="http://schemas.microsoft.com/office/drawing/2014/main" id="{49B937D1-2957-9FC6-FA96-70C320641E67}"/>
                </a:ext>
              </a:extLst>
            </p:cNvPr>
            <p:cNvSpPr txBox="1"/>
            <p:nvPr/>
          </p:nvSpPr>
          <p:spPr>
            <a:xfrm>
              <a:off x="3658735" y="1319907"/>
              <a:ext cx="437204" cy="400110"/>
            </a:xfrm>
            <a:prstGeom prst="rect">
              <a:avLst/>
            </a:prstGeom>
            <a:noFill/>
          </p:spPr>
          <p:txBody>
            <a:bodyPr wrap="square" rtlCol="0">
              <a:spAutoFit/>
            </a:bodyPr>
            <a:lstStyle/>
            <a:p>
              <a:pPr algn="ctr"/>
              <a:r>
                <a:rPr lang="en-US" sz="2000">
                  <a:latin typeface="Fira Sans Medium" panose="020B0603050000020004" pitchFamily="34" charset="0"/>
                </a:rPr>
                <a:t>5</a:t>
              </a:r>
            </a:p>
          </p:txBody>
        </p:sp>
      </p:grpSp>
    </p:spTree>
    <p:extLst>
      <p:ext uri="{BB962C8B-B14F-4D97-AF65-F5344CB8AC3E}">
        <p14:creationId xmlns:p14="http://schemas.microsoft.com/office/powerpoint/2010/main" val="4127367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tx1"/>
                </a:solidFill>
                <a:latin typeface="Fira Sans Medium"/>
                <a:ea typeface="Fira Sans Medium"/>
                <a:cs typeface="Fira Sans Medium"/>
                <a:sym typeface="Fira Sans Medium"/>
              </a:rPr>
              <a:t>Thuật toán </a:t>
            </a:r>
            <a:r>
              <a:rPr lang="en" sz="2500">
                <a:solidFill>
                  <a:schemeClr val="accent1"/>
                </a:solidFill>
                <a:latin typeface="Fira Sans Medium"/>
                <a:ea typeface="Fira Sans Medium"/>
                <a:cs typeface="Fira Sans Medium"/>
                <a:sym typeface="Fira Sans Medium"/>
              </a:rPr>
              <a:t>RLE (Run Length Encoding)</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74526" y="916755"/>
            <a:ext cx="8047231" cy="3943262"/>
          </a:xfrm>
          <a:prstGeom prst="rect">
            <a:avLst/>
          </a:prstGeom>
          <a:noFill/>
          <a:ln>
            <a:noFill/>
          </a:ln>
        </p:spPr>
        <p:txBody>
          <a:bodyPr spcFirstLastPara="1" wrap="square" lIns="91425" tIns="91425" rIns="91425" bIns="91425" anchor="t" anchorCtr="0">
            <a:noAutofit/>
          </a:bodyPr>
          <a:lstStyle/>
          <a:p>
            <a:pPr marL="285750" indent="-285750">
              <a:buFontTx/>
              <a:buChar char="-"/>
            </a:pPr>
            <a:r>
              <a:rPr lang="en-US" sz="1600" b="1">
                <a:latin typeface="Fira Sans"/>
                <a:ea typeface="Fira Sans"/>
                <a:cs typeface="Fira Sans"/>
                <a:sym typeface="Fira Sans"/>
              </a:rPr>
              <a:t>RLE</a:t>
            </a:r>
            <a:r>
              <a:rPr lang="en-US" sz="1600">
                <a:latin typeface="Fira Sans"/>
                <a:ea typeface="Fira Sans"/>
                <a:cs typeface="Fira Sans"/>
                <a:sym typeface="Fira Sans"/>
              </a:rPr>
              <a:t> là phương pháp đơn giản để nén dữ liệu, trong đó các chuỗi dữ liệu lặp lại (run) được thay thế bằng </a:t>
            </a:r>
            <a:r>
              <a:rPr lang="en-US" sz="1600" b="1">
                <a:solidFill>
                  <a:schemeClr val="accent1"/>
                </a:solidFill>
                <a:latin typeface="Fira Sans"/>
                <a:ea typeface="Fira Sans"/>
                <a:cs typeface="Fira Sans"/>
                <a:sym typeface="Fira Sans"/>
              </a:rPr>
              <a:t>số lần lặp lại của kí tự </a:t>
            </a:r>
            <a:r>
              <a:rPr lang="en-US" sz="1600">
                <a:latin typeface="Fira Sans"/>
                <a:ea typeface="Fira Sans"/>
                <a:cs typeface="Fira Sans"/>
                <a:sym typeface="Fira Sans"/>
              </a:rPr>
              <a:t>và </a:t>
            </a:r>
            <a:r>
              <a:rPr lang="en-US" sz="1600" b="1">
                <a:solidFill>
                  <a:schemeClr val="accent1"/>
                </a:solidFill>
                <a:latin typeface="Fira Sans"/>
                <a:ea typeface="Fira Sans"/>
                <a:cs typeface="Fira Sans"/>
                <a:sym typeface="Fira Sans"/>
              </a:rPr>
              <a:t>kí tự đó</a:t>
            </a:r>
            <a:r>
              <a:rPr lang="en-US" sz="1600">
                <a:latin typeface="Fira Sans"/>
                <a:ea typeface="Fira Sans"/>
                <a:cs typeface="Fira Sans"/>
                <a:sym typeface="Fira Sans"/>
              </a:rPr>
              <a:t> của nó.</a:t>
            </a:r>
          </a:p>
          <a:p>
            <a:endParaRPr lang="en-US" sz="1600">
              <a:latin typeface="Fira Sans"/>
              <a:ea typeface="Fira Sans"/>
              <a:cs typeface="Fira Sans"/>
              <a:sym typeface="Fira Sans"/>
            </a:endParaRPr>
          </a:p>
          <a:p>
            <a:pPr marL="0" marR="0" indent="457200">
              <a:lnSpc>
                <a:spcPct val="107000"/>
              </a:lnSpc>
              <a:spcBef>
                <a:spcPts val="0"/>
              </a:spcBef>
              <a:spcAft>
                <a:spcPts val="800"/>
              </a:spcAft>
            </a:pPr>
            <a:r>
              <a:rPr lang="en-US" sz="1600">
                <a:latin typeface="Fira Sans"/>
                <a:ea typeface="Fira Sans"/>
                <a:cs typeface="Fira Sans"/>
                <a:sym typeface="Fira Sans"/>
              </a:rPr>
              <a:t>Ví dụ: Ta có chuỗi: “</a:t>
            </a:r>
            <a:r>
              <a:rPr lang="en-US" sz="1800" kern="100">
                <a:effectLst/>
                <a:latin typeface="Calibri" panose="020F0502020204030204" pitchFamily="34" charset="0"/>
                <a:ea typeface="Calibri" panose="020F0502020204030204" pitchFamily="34" charset="0"/>
                <a:cs typeface="Times New Roman" panose="02020603050405020304" pitchFamily="18" charset="0"/>
              </a:rPr>
              <a:t>AAABBBBCCCCCCD” (14 bytes)</a:t>
            </a:r>
          </a:p>
          <a:p>
            <a:pPr marL="0" marR="0" indent="457200">
              <a:lnSpc>
                <a:spcPct val="107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Sau khi nén bằng RLE: 3A4B6C1D </a:t>
            </a:r>
            <a:r>
              <a:rPr lang="en-US" sz="1800" kern="10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(8 bytes)</a:t>
            </a:r>
          </a:p>
          <a:p>
            <a:pPr marL="0" marR="0" indent="457200">
              <a:lnSpc>
                <a:spcPct val="107000"/>
              </a:lnSpc>
              <a:spcBef>
                <a:spcPts val="0"/>
              </a:spcBef>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Tx/>
              <a:buChar char="-"/>
            </a:pPr>
            <a:r>
              <a:rPr lang="en-US" sz="1600">
                <a:latin typeface="Fira Sans"/>
                <a:ea typeface="Fira Sans"/>
                <a:cs typeface="Fira Sans"/>
                <a:sym typeface="Fira Sans"/>
              </a:rPr>
              <a:t> Tuy nhiên có trường hợp “phản tác dụng” đối với trường hợp ‘run’ có 1 ký tự </a:t>
            </a:r>
          </a:p>
          <a:p>
            <a:pPr marL="285750" indent="-285750">
              <a:buFontTx/>
              <a:buChar char="-"/>
            </a:pPr>
            <a:endParaRPr lang="en-US" sz="1800">
              <a:latin typeface="Fira Sans"/>
              <a:ea typeface="Fira Sans"/>
              <a:cs typeface="Fira Sans"/>
              <a:sym typeface="Fira Sans"/>
            </a:endParaRPr>
          </a:p>
          <a:p>
            <a:pPr>
              <a:lnSpc>
                <a:spcPct val="150000"/>
              </a:lnSpc>
            </a:pPr>
            <a:r>
              <a:rPr lang="en-US" sz="1800">
                <a:latin typeface="Fira Sans"/>
                <a:ea typeface="Fira Sans"/>
                <a:cs typeface="Fira Sans"/>
                <a:sym typeface="Fira Sans"/>
              </a:rPr>
              <a:t>        Ví dụ: Ta có chuỗi: “</a:t>
            </a:r>
            <a:r>
              <a:rPr lang="en-US" sz="1800" kern="100">
                <a:effectLst/>
                <a:latin typeface="Calibri" panose="020F0502020204030204" pitchFamily="34" charset="0"/>
                <a:ea typeface="Calibri" panose="020F0502020204030204" pitchFamily="34" charset="0"/>
                <a:cs typeface="Times New Roman" panose="02020603050405020304" pitchFamily="18" charset="0"/>
              </a:rPr>
              <a:t>AAABBCDE” (8 bytes)</a:t>
            </a:r>
          </a:p>
          <a:p>
            <a:pPr marL="0" marR="0" indent="457200">
              <a:lnSpc>
                <a:spcPct val="150000"/>
              </a:lnSpc>
              <a:spcBef>
                <a:spcPts val="0"/>
              </a:spcBef>
              <a:spcAft>
                <a:spcPts val="80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 Sau khi nén bằng RLE: 3A2B1C1D1E </a:t>
            </a:r>
            <a:r>
              <a:rPr lang="en-US" sz="1800" kern="10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(10 bytes)</a:t>
            </a:r>
          </a:p>
          <a:p>
            <a:endParaRPr lang="en-US" sz="1600">
              <a:latin typeface="Fira Sans"/>
              <a:ea typeface="Fira Sans"/>
              <a:cs typeface="Fira Sans"/>
              <a:sym typeface="Fira Sans"/>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69179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tx1"/>
                </a:solidFill>
                <a:latin typeface="Fira Sans Medium"/>
                <a:ea typeface="Fira Sans Medium"/>
                <a:cs typeface="Fira Sans Medium"/>
                <a:sym typeface="Fira Sans Medium"/>
              </a:rPr>
              <a:t>Thuật toán </a:t>
            </a:r>
            <a:r>
              <a:rPr lang="en" sz="2500">
                <a:solidFill>
                  <a:schemeClr val="accent1"/>
                </a:solidFill>
                <a:latin typeface="Fira Sans Medium"/>
                <a:ea typeface="Fira Sans Medium"/>
                <a:cs typeface="Fira Sans Medium"/>
                <a:sym typeface="Fira Sans Medium"/>
              </a:rPr>
              <a:t>RLE (Run Length Encoding)</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51376" y="704189"/>
            <a:ext cx="8047231" cy="3943262"/>
          </a:xfrm>
          <a:prstGeom prst="rect">
            <a:avLst/>
          </a:prstGeom>
          <a:noFill/>
          <a:ln>
            <a:noFill/>
          </a:ln>
        </p:spPr>
        <p:txBody>
          <a:bodyPr spcFirstLastPara="1" wrap="square" lIns="91425" tIns="91425" rIns="91425" bIns="91425" anchor="t" anchorCtr="0">
            <a:noAutofit/>
          </a:bodyPr>
          <a:lstStyle/>
          <a:p>
            <a:pPr>
              <a:lnSpc>
                <a:spcPct val="150000"/>
              </a:lnSpc>
            </a:pPr>
            <a:r>
              <a:rPr lang="en-US" sz="1800" b="1" kern="100">
                <a:effectLst/>
                <a:latin typeface="Fira Sans"/>
                <a:ea typeface="Calibri" panose="020F0502020204030204" pitchFamily="34" charset="0"/>
                <a:cs typeface="Times New Roman" panose="02020603050405020304" pitchFamily="18" charset="0"/>
                <a:sym typeface="Fira Sans"/>
              </a:rPr>
              <a:t>QUÁ TRÌNH NÉN (ENCODE)</a:t>
            </a:r>
          </a:p>
          <a:p>
            <a:pPr marL="285750" indent="-285750">
              <a:lnSpc>
                <a:spcPct val="150000"/>
              </a:lnSpc>
              <a:buFontTx/>
              <a:buChar char="-"/>
            </a:pPr>
            <a:r>
              <a:rPr lang="en-US" sz="1600" b="1" kern="100">
                <a:effectLst/>
                <a:latin typeface="Fira Sans"/>
                <a:ea typeface="Calibri" panose="020F0502020204030204" pitchFamily="34" charset="0"/>
                <a:cs typeface="Times New Roman" panose="02020603050405020304" pitchFamily="18" charset="0"/>
                <a:sym typeface="Fira Sans"/>
              </a:rPr>
              <a:t>B1: </a:t>
            </a:r>
            <a:r>
              <a:rPr lang="en-US" sz="1600" kern="100">
                <a:effectLst/>
                <a:latin typeface="Fira Sans"/>
                <a:ea typeface="Calibri" panose="020F0502020204030204" pitchFamily="34" charset="0"/>
                <a:cs typeface="Times New Roman" panose="02020603050405020304" pitchFamily="18" charset="0"/>
                <a:sym typeface="Fira Sans"/>
              </a:rPr>
              <a:t>Bắt đầu từ đầu dữ liệu, xem xét từng ký tự theo thứ tự</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B2: </a:t>
            </a:r>
            <a:r>
              <a:rPr lang="en-US" sz="1600" kern="100">
                <a:latin typeface="Fira Sans"/>
                <a:ea typeface="Calibri" panose="020F0502020204030204" pitchFamily="34" charset="0"/>
                <a:cs typeface="Times New Roman" panose="02020603050405020304" pitchFamily="18" charset="0"/>
                <a:sym typeface="Fira Sans"/>
              </a:rPr>
              <a:t>Xác định số lượng ký tự lặp lại liên tiếp, bắt đầu từ ký tự hiện tại. Đếm số lượng ký tự liên tiếp cho đến khi gặp một ký tự khác.</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B3:</a:t>
            </a:r>
            <a:r>
              <a:rPr lang="en-US" sz="1600" kern="100">
                <a:latin typeface="Fira Sans"/>
                <a:ea typeface="Calibri" panose="020F0502020204030204" pitchFamily="34" charset="0"/>
                <a:cs typeface="Times New Roman" panose="02020603050405020304" pitchFamily="18" charset="0"/>
                <a:sym typeface="Fira Sans"/>
              </a:rPr>
              <a:t> Ghi lại ký tự hiện tại và số lần lặp lại vào output.</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B4: </a:t>
            </a:r>
            <a:r>
              <a:rPr lang="en-US" sz="1600" kern="100">
                <a:latin typeface="Fira Sans"/>
                <a:ea typeface="Calibri" panose="020F0502020204030204" pitchFamily="34" charset="0"/>
                <a:cs typeface="Times New Roman" panose="02020603050405020304" pitchFamily="18" charset="0"/>
                <a:sym typeface="Fira Sans"/>
              </a:rPr>
              <a:t>Di chuyển đến ký tự tiếp theo và quay lại </a:t>
            </a:r>
            <a:r>
              <a:rPr lang="en-US" sz="1600" b="1" kern="100">
                <a:latin typeface="Fira Sans"/>
                <a:ea typeface="Calibri" panose="020F0502020204030204" pitchFamily="34" charset="0"/>
                <a:cs typeface="Times New Roman" panose="02020603050405020304" pitchFamily="18" charset="0"/>
                <a:sym typeface="Fira Sans"/>
              </a:rPr>
              <a:t>B2</a:t>
            </a:r>
            <a:r>
              <a:rPr lang="en-US" sz="1600" kern="100">
                <a:latin typeface="Fira Sans"/>
                <a:ea typeface="Calibri" panose="020F0502020204030204" pitchFamily="34" charset="0"/>
                <a:cs typeface="Times New Roman" panose="02020603050405020304" pitchFamily="18" charset="0"/>
                <a:sym typeface="Fira Sans"/>
              </a:rPr>
              <a:t> cho đến khi đi qua toàn bộ dữ liệu nén RLE</a:t>
            </a:r>
          </a:p>
          <a:p>
            <a:pPr marL="285750" indent="-285750">
              <a:lnSpc>
                <a:spcPct val="150000"/>
              </a:lnSpc>
              <a:buFontTx/>
              <a:buChar char="-"/>
            </a:pPr>
            <a:endParaRPr lang="en-US" sz="1600" b="1"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600"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1600">
              <a:latin typeface="Fira Sans"/>
              <a:ea typeface="Fira Sans"/>
              <a:cs typeface="Fira Sans"/>
              <a:sym typeface="Fira Sans"/>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aphicFrame>
        <p:nvGraphicFramePr>
          <p:cNvPr id="4" name="Table 4">
            <a:extLst>
              <a:ext uri="{FF2B5EF4-FFF2-40B4-BE49-F238E27FC236}">
                <a16:creationId xmlns:a16="http://schemas.microsoft.com/office/drawing/2014/main" id="{B44C34BA-4F9A-D38F-6576-E389B5047505}"/>
              </a:ext>
            </a:extLst>
          </p:cNvPr>
          <p:cNvGraphicFramePr>
            <a:graphicFrameLocks noGrp="1"/>
          </p:cNvGraphicFramePr>
          <p:nvPr>
            <p:extLst>
              <p:ext uri="{D42A27DB-BD31-4B8C-83A1-F6EECF244321}">
                <p14:modId xmlns:p14="http://schemas.microsoft.com/office/powerpoint/2010/main" val="35650310"/>
              </p:ext>
            </p:extLst>
          </p:nvPr>
        </p:nvGraphicFramePr>
        <p:xfrm>
          <a:off x="1447800" y="3538982"/>
          <a:ext cx="6096000" cy="3048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6280405"/>
                    </a:ext>
                  </a:extLst>
                </a:gridCol>
                <a:gridCol w="762000">
                  <a:extLst>
                    <a:ext uri="{9D8B030D-6E8A-4147-A177-3AD203B41FA5}">
                      <a16:colId xmlns:a16="http://schemas.microsoft.com/office/drawing/2014/main" val="3076222070"/>
                    </a:ext>
                  </a:extLst>
                </a:gridCol>
                <a:gridCol w="762000">
                  <a:extLst>
                    <a:ext uri="{9D8B030D-6E8A-4147-A177-3AD203B41FA5}">
                      <a16:colId xmlns:a16="http://schemas.microsoft.com/office/drawing/2014/main" val="2280032082"/>
                    </a:ext>
                  </a:extLst>
                </a:gridCol>
                <a:gridCol w="762000">
                  <a:extLst>
                    <a:ext uri="{9D8B030D-6E8A-4147-A177-3AD203B41FA5}">
                      <a16:colId xmlns:a16="http://schemas.microsoft.com/office/drawing/2014/main" val="3281579319"/>
                    </a:ext>
                  </a:extLst>
                </a:gridCol>
                <a:gridCol w="762000">
                  <a:extLst>
                    <a:ext uri="{9D8B030D-6E8A-4147-A177-3AD203B41FA5}">
                      <a16:colId xmlns:a16="http://schemas.microsoft.com/office/drawing/2014/main" val="1017381132"/>
                    </a:ext>
                  </a:extLst>
                </a:gridCol>
                <a:gridCol w="762000">
                  <a:extLst>
                    <a:ext uri="{9D8B030D-6E8A-4147-A177-3AD203B41FA5}">
                      <a16:colId xmlns:a16="http://schemas.microsoft.com/office/drawing/2014/main" val="1578079511"/>
                    </a:ext>
                  </a:extLst>
                </a:gridCol>
                <a:gridCol w="762000">
                  <a:extLst>
                    <a:ext uri="{9D8B030D-6E8A-4147-A177-3AD203B41FA5}">
                      <a16:colId xmlns:a16="http://schemas.microsoft.com/office/drawing/2014/main" val="2971421521"/>
                    </a:ext>
                  </a:extLst>
                </a:gridCol>
                <a:gridCol w="762000">
                  <a:extLst>
                    <a:ext uri="{9D8B030D-6E8A-4147-A177-3AD203B41FA5}">
                      <a16:colId xmlns:a16="http://schemas.microsoft.com/office/drawing/2014/main" val="953023091"/>
                    </a:ext>
                  </a:extLst>
                </a:gridCol>
              </a:tblGrid>
              <a:tr h="240538">
                <a:tc>
                  <a:txBody>
                    <a:bodyPr/>
                    <a:lstStyle/>
                    <a:p>
                      <a:pPr algn="ctr"/>
                      <a:r>
                        <a:rPr lang="en-US"/>
                        <a:t>A</a:t>
                      </a:r>
                    </a:p>
                  </a:txBody>
                  <a:tcPr/>
                </a:tc>
                <a:tc>
                  <a:txBody>
                    <a:bodyPr/>
                    <a:lstStyle/>
                    <a:p>
                      <a:pPr algn="ctr"/>
                      <a:r>
                        <a:rPr lang="en-US"/>
                        <a:t>A</a:t>
                      </a:r>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extLst>
                  <a:ext uri="{0D108BD9-81ED-4DB2-BD59-A6C34878D82A}">
                    <a16:rowId xmlns:a16="http://schemas.microsoft.com/office/drawing/2014/main" val="805416257"/>
                  </a:ext>
                </a:extLst>
              </a:tr>
            </a:tbl>
          </a:graphicData>
        </a:graphic>
      </p:graphicFrame>
      <p:graphicFrame>
        <p:nvGraphicFramePr>
          <p:cNvPr id="5" name="Table 5">
            <a:extLst>
              <a:ext uri="{FF2B5EF4-FFF2-40B4-BE49-F238E27FC236}">
                <a16:creationId xmlns:a16="http://schemas.microsoft.com/office/drawing/2014/main" id="{C756BFA3-CDC8-B0AD-2A3F-2DEA9BD14FF3}"/>
              </a:ext>
            </a:extLst>
          </p:cNvPr>
          <p:cNvGraphicFramePr>
            <a:graphicFrameLocks noGrp="1"/>
          </p:cNvGraphicFramePr>
          <p:nvPr>
            <p:extLst>
              <p:ext uri="{D42A27DB-BD31-4B8C-83A1-F6EECF244321}">
                <p14:modId xmlns:p14="http://schemas.microsoft.com/office/powerpoint/2010/main" val="1448551249"/>
              </p:ext>
            </p:extLst>
          </p:nvPr>
        </p:nvGraphicFramePr>
        <p:xfrm>
          <a:off x="2663952" y="4552950"/>
          <a:ext cx="3816096" cy="304800"/>
        </p:xfrm>
        <a:graphic>
          <a:graphicData uri="http://schemas.openxmlformats.org/drawingml/2006/table">
            <a:tbl>
              <a:tblPr firstRow="1" bandRow="1">
                <a:tableStyleId>{5940675A-B579-460E-94D1-54222C63F5DA}</a:tableStyleId>
              </a:tblPr>
              <a:tblGrid>
                <a:gridCol w="636016">
                  <a:extLst>
                    <a:ext uri="{9D8B030D-6E8A-4147-A177-3AD203B41FA5}">
                      <a16:colId xmlns:a16="http://schemas.microsoft.com/office/drawing/2014/main" val="1790443535"/>
                    </a:ext>
                  </a:extLst>
                </a:gridCol>
                <a:gridCol w="636016">
                  <a:extLst>
                    <a:ext uri="{9D8B030D-6E8A-4147-A177-3AD203B41FA5}">
                      <a16:colId xmlns:a16="http://schemas.microsoft.com/office/drawing/2014/main" val="3302293902"/>
                    </a:ext>
                  </a:extLst>
                </a:gridCol>
                <a:gridCol w="636016">
                  <a:extLst>
                    <a:ext uri="{9D8B030D-6E8A-4147-A177-3AD203B41FA5}">
                      <a16:colId xmlns:a16="http://schemas.microsoft.com/office/drawing/2014/main" val="1906726327"/>
                    </a:ext>
                  </a:extLst>
                </a:gridCol>
                <a:gridCol w="636016">
                  <a:extLst>
                    <a:ext uri="{9D8B030D-6E8A-4147-A177-3AD203B41FA5}">
                      <a16:colId xmlns:a16="http://schemas.microsoft.com/office/drawing/2014/main" val="2820428482"/>
                    </a:ext>
                  </a:extLst>
                </a:gridCol>
                <a:gridCol w="636016">
                  <a:extLst>
                    <a:ext uri="{9D8B030D-6E8A-4147-A177-3AD203B41FA5}">
                      <a16:colId xmlns:a16="http://schemas.microsoft.com/office/drawing/2014/main" val="2191394882"/>
                    </a:ext>
                  </a:extLst>
                </a:gridCol>
                <a:gridCol w="636016">
                  <a:extLst>
                    <a:ext uri="{9D8B030D-6E8A-4147-A177-3AD203B41FA5}">
                      <a16:colId xmlns:a16="http://schemas.microsoft.com/office/drawing/2014/main" val="2942036017"/>
                    </a:ext>
                  </a:extLst>
                </a:gridCol>
              </a:tblGrid>
              <a:tr h="304800">
                <a:tc>
                  <a:txBody>
                    <a:bodyPr/>
                    <a:lstStyle/>
                    <a:p>
                      <a:pPr algn="ctr"/>
                      <a:r>
                        <a:rPr lang="en-US"/>
                        <a:t>3</a:t>
                      </a:r>
                    </a:p>
                  </a:txBody>
                  <a:tcPr/>
                </a:tc>
                <a:tc>
                  <a:txBody>
                    <a:bodyPr/>
                    <a:lstStyle/>
                    <a:p>
                      <a:pPr algn="ctr"/>
                      <a:r>
                        <a:rPr lang="en-US"/>
                        <a:t>A</a:t>
                      </a:r>
                    </a:p>
                  </a:txBody>
                  <a:tcPr/>
                </a:tc>
                <a:tc>
                  <a:txBody>
                    <a:bodyPr/>
                    <a:lstStyle/>
                    <a:p>
                      <a:pPr algn="ctr"/>
                      <a:r>
                        <a:rPr lang="en-US"/>
                        <a:t>1</a:t>
                      </a:r>
                    </a:p>
                  </a:txBody>
                  <a:tcPr/>
                </a:tc>
                <a:tc>
                  <a:txBody>
                    <a:bodyPr/>
                    <a:lstStyle/>
                    <a:p>
                      <a:pPr algn="ctr"/>
                      <a:r>
                        <a:rPr lang="en-US"/>
                        <a:t>B</a:t>
                      </a:r>
                    </a:p>
                  </a:txBody>
                  <a:tcPr/>
                </a:tc>
                <a:tc>
                  <a:txBody>
                    <a:bodyPr/>
                    <a:lstStyle/>
                    <a:p>
                      <a:pPr algn="ctr"/>
                      <a:r>
                        <a:rPr lang="en-US"/>
                        <a:t>4</a:t>
                      </a:r>
                    </a:p>
                  </a:txBody>
                  <a:tcPr/>
                </a:tc>
                <a:tc>
                  <a:txBody>
                    <a:bodyPr/>
                    <a:lstStyle/>
                    <a:p>
                      <a:pPr algn="ctr"/>
                      <a:r>
                        <a:rPr lang="en-US"/>
                        <a:t>C</a:t>
                      </a:r>
                    </a:p>
                  </a:txBody>
                  <a:tcPr/>
                </a:tc>
                <a:extLst>
                  <a:ext uri="{0D108BD9-81ED-4DB2-BD59-A6C34878D82A}">
                    <a16:rowId xmlns:a16="http://schemas.microsoft.com/office/drawing/2014/main" val="1926927109"/>
                  </a:ext>
                </a:extLst>
              </a:tr>
            </a:tbl>
          </a:graphicData>
        </a:graphic>
      </p:graphicFrame>
      <p:sp>
        <p:nvSpPr>
          <p:cNvPr id="6" name="Arrow: Down 5">
            <a:extLst>
              <a:ext uri="{FF2B5EF4-FFF2-40B4-BE49-F238E27FC236}">
                <a16:creationId xmlns:a16="http://schemas.microsoft.com/office/drawing/2014/main" id="{6834BB8C-6519-04E2-0466-7C734E880FEC}"/>
              </a:ext>
            </a:extLst>
          </p:cNvPr>
          <p:cNvSpPr/>
          <p:nvPr/>
        </p:nvSpPr>
        <p:spPr>
          <a:xfrm>
            <a:off x="4330262" y="3947917"/>
            <a:ext cx="331076" cy="5364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878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tx1"/>
                </a:solidFill>
                <a:latin typeface="Fira Sans Medium"/>
                <a:ea typeface="Fira Sans Medium"/>
                <a:cs typeface="Fira Sans Medium"/>
                <a:sym typeface="Fira Sans Medium"/>
              </a:rPr>
              <a:t>Thuật toán </a:t>
            </a:r>
            <a:r>
              <a:rPr lang="en" sz="2500">
                <a:solidFill>
                  <a:schemeClr val="accent1"/>
                </a:solidFill>
                <a:latin typeface="Fira Sans Medium"/>
                <a:ea typeface="Fira Sans Medium"/>
                <a:cs typeface="Fira Sans Medium"/>
                <a:sym typeface="Fira Sans Medium"/>
              </a:rPr>
              <a:t>RLE (Run Length Encoding)</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21186" y="688424"/>
            <a:ext cx="8047231" cy="3943262"/>
          </a:xfrm>
          <a:prstGeom prst="rect">
            <a:avLst/>
          </a:prstGeom>
          <a:noFill/>
          <a:ln>
            <a:noFill/>
          </a:ln>
        </p:spPr>
        <p:txBody>
          <a:bodyPr spcFirstLastPara="1" wrap="square" lIns="91425" tIns="91425" rIns="91425" bIns="91425" anchor="t" anchorCtr="0">
            <a:noAutofit/>
          </a:bodyPr>
          <a:lstStyle/>
          <a:p>
            <a:pPr>
              <a:lnSpc>
                <a:spcPct val="150000"/>
              </a:lnSpc>
            </a:pPr>
            <a:r>
              <a:rPr lang="en-US" sz="1800" b="1" kern="100">
                <a:effectLst/>
                <a:latin typeface="Fira Sans"/>
                <a:ea typeface="Calibri" panose="020F0502020204030204" pitchFamily="34" charset="0"/>
                <a:cs typeface="Times New Roman" panose="02020603050405020304" pitchFamily="18" charset="0"/>
                <a:sym typeface="Fira Sans"/>
              </a:rPr>
              <a:t>QUÁ TRÌNH GIẢI NÉN (DECODE)</a:t>
            </a:r>
          </a:p>
          <a:p>
            <a:pPr marL="285750" indent="-285750">
              <a:lnSpc>
                <a:spcPct val="150000"/>
              </a:lnSpc>
              <a:buFontTx/>
              <a:buChar char="-"/>
            </a:pPr>
            <a:r>
              <a:rPr lang="en-US" sz="1600" b="1" kern="100">
                <a:effectLst/>
                <a:latin typeface="Fira Sans"/>
                <a:ea typeface="Calibri" panose="020F0502020204030204" pitchFamily="34" charset="0"/>
                <a:cs typeface="Times New Roman" panose="02020603050405020304" pitchFamily="18" charset="0"/>
                <a:sym typeface="Fira Sans"/>
              </a:rPr>
              <a:t>B1: </a:t>
            </a:r>
            <a:r>
              <a:rPr lang="en-US" sz="1600" kern="100">
                <a:effectLst/>
                <a:latin typeface="Fira Sans"/>
                <a:ea typeface="Calibri" panose="020F0502020204030204" pitchFamily="34" charset="0"/>
                <a:cs typeface="Times New Roman" panose="02020603050405020304" pitchFamily="18" charset="0"/>
                <a:sym typeface="Fira Sans"/>
              </a:rPr>
              <a:t>Bắt đầu từ đầu dữ liệu, xem xét từng ký tự theo thứ tự</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B2: </a:t>
            </a:r>
            <a:r>
              <a:rPr lang="vi-VN" sz="1600" kern="100">
                <a:latin typeface="Fira Sans"/>
                <a:ea typeface="Calibri" panose="020F0502020204030204" pitchFamily="34" charset="0"/>
                <a:cs typeface="Times New Roman" panose="02020603050405020304" pitchFamily="18" charset="0"/>
                <a:sym typeface="Fira Sans"/>
              </a:rPr>
              <a:t>Đọc ký tự hiện tại và xác định số lần lặp lại tương ứng.</a:t>
            </a:r>
            <a:endParaRPr lang="en-US" sz="1600" kern="100">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B3:</a:t>
            </a:r>
            <a:r>
              <a:rPr lang="en-US" sz="1600" kern="100">
                <a:latin typeface="Fira Sans"/>
                <a:ea typeface="Calibri" panose="020F0502020204030204" pitchFamily="34" charset="0"/>
                <a:cs typeface="Times New Roman" panose="02020603050405020304" pitchFamily="18" charset="0"/>
                <a:sym typeface="Fira Sans"/>
              </a:rPr>
              <a:t> Ghi lại ký tự hiện tại vào đầu đầu ra giải nén RLE, lặp lại nó theo số lần lặp lại đã xác định.</a:t>
            </a:r>
          </a:p>
          <a:p>
            <a:pPr marL="285750" indent="-285750">
              <a:lnSpc>
                <a:spcPct val="150000"/>
              </a:lnSpc>
              <a:buFontTx/>
              <a:buChar char="-"/>
            </a:pPr>
            <a:r>
              <a:rPr lang="en-US" sz="1600" b="1" kern="100">
                <a:latin typeface="Fira Sans"/>
                <a:ea typeface="Calibri" panose="020F0502020204030204" pitchFamily="34" charset="0"/>
                <a:cs typeface="Times New Roman" panose="02020603050405020304" pitchFamily="18" charset="0"/>
                <a:sym typeface="Fira Sans"/>
              </a:rPr>
              <a:t>B4: </a:t>
            </a:r>
            <a:r>
              <a:rPr lang="en-US" sz="1600" kern="100">
                <a:latin typeface="Fira Sans"/>
                <a:ea typeface="Calibri" panose="020F0502020204030204" pitchFamily="34" charset="0"/>
                <a:cs typeface="Times New Roman" panose="02020603050405020304" pitchFamily="18" charset="0"/>
                <a:sym typeface="Fira Sans"/>
              </a:rPr>
              <a:t>Di chuyển đến ký tự tiếp theo và quay lại </a:t>
            </a:r>
            <a:r>
              <a:rPr lang="en-US" sz="1600" b="1" kern="100">
                <a:latin typeface="Fira Sans"/>
                <a:ea typeface="Calibri" panose="020F0502020204030204" pitchFamily="34" charset="0"/>
                <a:cs typeface="Times New Roman" panose="02020603050405020304" pitchFamily="18" charset="0"/>
                <a:sym typeface="Fira Sans"/>
              </a:rPr>
              <a:t>B2</a:t>
            </a:r>
            <a:r>
              <a:rPr lang="en-US" sz="1600" kern="100">
                <a:latin typeface="Fira Sans"/>
                <a:ea typeface="Calibri" panose="020F0502020204030204" pitchFamily="34" charset="0"/>
                <a:cs typeface="Times New Roman" panose="02020603050405020304" pitchFamily="18" charset="0"/>
                <a:sym typeface="Fira Sans"/>
              </a:rPr>
              <a:t> cho đến khi đi qua toàn bộ dữ liệu</a:t>
            </a:r>
          </a:p>
          <a:p>
            <a:pPr marL="285750" indent="-285750">
              <a:lnSpc>
                <a:spcPct val="150000"/>
              </a:lnSpc>
              <a:buFontTx/>
              <a:buChar char="-"/>
            </a:pPr>
            <a:endParaRPr lang="en-US" sz="1600" b="1"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600" kern="100">
              <a:effectLst/>
              <a:latin typeface="Fira Sans"/>
              <a:ea typeface="Calibri" panose="020F0502020204030204" pitchFamily="34" charset="0"/>
              <a:cs typeface="Times New Roman" panose="02020603050405020304" pitchFamily="18" charset="0"/>
              <a:sym typeface="Fira Sans"/>
            </a:endParaRPr>
          </a:p>
          <a:p>
            <a:pPr marL="285750" indent="-285750">
              <a:lnSpc>
                <a:spcPct val="150000"/>
              </a:lnSpc>
              <a:buFontTx/>
              <a:buChar char="-"/>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sz="1600">
              <a:latin typeface="Fira Sans"/>
              <a:ea typeface="Fira Sans"/>
              <a:cs typeface="Fira Sans"/>
              <a:sym typeface="Fira Sans"/>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aphicFrame>
        <p:nvGraphicFramePr>
          <p:cNvPr id="4" name="Table 4">
            <a:extLst>
              <a:ext uri="{FF2B5EF4-FFF2-40B4-BE49-F238E27FC236}">
                <a16:creationId xmlns:a16="http://schemas.microsoft.com/office/drawing/2014/main" id="{3F58AE41-B1AB-7E45-DFC0-B298AAA09272}"/>
              </a:ext>
            </a:extLst>
          </p:cNvPr>
          <p:cNvGraphicFramePr>
            <a:graphicFrameLocks noGrp="1"/>
          </p:cNvGraphicFramePr>
          <p:nvPr>
            <p:extLst>
              <p:ext uri="{D42A27DB-BD31-4B8C-83A1-F6EECF244321}">
                <p14:modId xmlns:p14="http://schemas.microsoft.com/office/powerpoint/2010/main" val="346187703"/>
              </p:ext>
            </p:extLst>
          </p:nvPr>
        </p:nvGraphicFramePr>
        <p:xfrm>
          <a:off x="1524000" y="4455076"/>
          <a:ext cx="6096000" cy="3048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6280405"/>
                    </a:ext>
                  </a:extLst>
                </a:gridCol>
                <a:gridCol w="762000">
                  <a:extLst>
                    <a:ext uri="{9D8B030D-6E8A-4147-A177-3AD203B41FA5}">
                      <a16:colId xmlns:a16="http://schemas.microsoft.com/office/drawing/2014/main" val="3076222070"/>
                    </a:ext>
                  </a:extLst>
                </a:gridCol>
                <a:gridCol w="762000">
                  <a:extLst>
                    <a:ext uri="{9D8B030D-6E8A-4147-A177-3AD203B41FA5}">
                      <a16:colId xmlns:a16="http://schemas.microsoft.com/office/drawing/2014/main" val="2280032082"/>
                    </a:ext>
                  </a:extLst>
                </a:gridCol>
                <a:gridCol w="762000">
                  <a:extLst>
                    <a:ext uri="{9D8B030D-6E8A-4147-A177-3AD203B41FA5}">
                      <a16:colId xmlns:a16="http://schemas.microsoft.com/office/drawing/2014/main" val="3281579319"/>
                    </a:ext>
                  </a:extLst>
                </a:gridCol>
                <a:gridCol w="762000">
                  <a:extLst>
                    <a:ext uri="{9D8B030D-6E8A-4147-A177-3AD203B41FA5}">
                      <a16:colId xmlns:a16="http://schemas.microsoft.com/office/drawing/2014/main" val="1017381132"/>
                    </a:ext>
                  </a:extLst>
                </a:gridCol>
                <a:gridCol w="762000">
                  <a:extLst>
                    <a:ext uri="{9D8B030D-6E8A-4147-A177-3AD203B41FA5}">
                      <a16:colId xmlns:a16="http://schemas.microsoft.com/office/drawing/2014/main" val="1578079511"/>
                    </a:ext>
                  </a:extLst>
                </a:gridCol>
                <a:gridCol w="762000">
                  <a:extLst>
                    <a:ext uri="{9D8B030D-6E8A-4147-A177-3AD203B41FA5}">
                      <a16:colId xmlns:a16="http://schemas.microsoft.com/office/drawing/2014/main" val="2971421521"/>
                    </a:ext>
                  </a:extLst>
                </a:gridCol>
                <a:gridCol w="762000">
                  <a:extLst>
                    <a:ext uri="{9D8B030D-6E8A-4147-A177-3AD203B41FA5}">
                      <a16:colId xmlns:a16="http://schemas.microsoft.com/office/drawing/2014/main" val="953023091"/>
                    </a:ext>
                  </a:extLst>
                </a:gridCol>
              </a:tblGrid>
              <a:tr h="240538">
                <a:tc>
                  <a:txBody>
                    <a:bodyPr/>
                    <a:lstStyle/>
                    <a:p>
                      <a:pPr algn="ctr"/>
                      <a:r>
                        <a:rPr lang="en-US"/>
                        <a:t>A</a:t>
                      </a:r>
                    </a:p>
                  </a:txBody>
                  <a:tcPr/>
                </a:tc>
                <a:tc>
                  <a:txBody>
                    <a:bodyPr/>
                    <a:lstStyle/>
                    <a:p>
                      <a:pPr algn="ctr"/>
                      <a:r>
                        <a:rPr lang="en-US"/>
                        <a:t>A</a:t>
                      </a:r>
                    </a:p>
                  </a:txBody>
                  <a:tcPr/>
                </a:tc>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tc>
                  <a:txBody>
                    <a:bodyPr/>
                    <a:lstStyle/>
                    <a:p>
                      <a:pPr algn="ctr"/>
                      <a:r>
                        <a:rPr lang="en-US"/>
                        <a:t>C</a:t>
                      </a:r>
                    </a:p>
                  </a:txBody>
                  <a:tcPr/>
                </a:tc>
                <a:extLst>
                  <a:ext uri="{0D108BD9-81ED-4DB2-BD59-A6C34878D82A}">
                    <a16:rowId xmlns:a16="http://schemas.microsoft.com/office/drawing/2014/main" val="805416257"/>
                  </a:ext>
                </a:extLst>
              </a:tr>
            </a:tbl>
          </a:graphicData>
        </a:graphic>
      </p:graphicFrame>
      <p:graphicFrame>
        <p:nvGraphicFramePr>
          <p:cNvPr id="5" name="Table 5">
            <a:extLst>
              <a:ext uri="{FF2B5EF4-FFF2-40B4-BE49-F238E27FC236}">
                <a16:creationId xmlns:a16="http://schemas.microsoft.com/office/drawing/2014/main" id="{01E70BDF-41DF-2F56-22CB-E545A3947EF7}"/>
              </a:ext>
            </a:extLst>
          </p:cNvPr>
          <p:cNvGraphicFramePr>
            <a:graphicFrameLocks noGrp="1"/>
          </p:cNvGraphicFramePr>
          <p:nvPr>
            <p:extLst>
              <p:ext uri="{D42A27DB-BD31-4B8C-83A1-F6EECF244321}">
                <p14:modId xmlns:p14="http://schemas.microsoft.com/office/powerpoint/2010/main" val="2967126290"/>
              </p:ext>
            </p:extLst>
          </p:nvPr>
        </p:nvGraphicFramePr>
        <p:xfrm>
          <a:off x="2587752" y="3471288"/>
          <a:ext cx="3816096" cy="304800"/>
        </p:xfrm>
        <a:graphic>
          <a:graphicData uri="http://schemas.openxmlformats.org/drawingml/2006/table">
            <a:tbl>
              <a:tblPr firstRow="1" bandRow="1">
                <a:tableStyleId>{5940675A-B579-460E-94D1-54222C63F5DA}</a:tableStyleId>
              </a:tblPr>
              <a:tblGrid>
                <a:gridCol w="636016">
                  <a:extLst>
                    <a:ext uri="{9D8B030D-6E8A-4147-A177-3AD203B41FA5}">
                      <a16:colId xmlns:a16="http://schemas.microsoft.com/office/drawing/2014/main" val="1790443535"/>
                    </a:ext>
                  </a:extLst>
                </a:gridCol>
                <a:gridCol w="636016">
                  <a:extLst>
                    <a:ext uri="{9D8B030D-6E8A-4147-A177-3AD203B41FA5}">
                      <a16:colId xmlns:a16="http://schemas.microsoft.com/office/drawing/2014/main" val="3302293902"/>
                    </a:ext>
                  </a:extLst>
                </a:gridCol>
                <a:gridCol w="636016">
                  <a:extLst>
                    <a:ext uri="{9D8B030D-6E8A-4147-A177-3AD203B41FA5}">
                      <a16:colId xmlns:a16="http://schemas.microsoft.com/office/drawing/2014/main" val="1906726327"/>
                    </a:ext>
                  </a:extLst>
                </a:gridCol>
                <a:gridCol w="636016">
                  <a:extLst>
                    <a:ext uri="{9D8B030D-6E8A-4147-A177-3AD203B41FA5}">
                      <a16:colId xmlns:a16="http://schemas.microsoft.com/office/drawing/2014/main" val="2820428482"/>
                    </a:ext>
                  </a:extLst>
                </a:gridCol>
                <a:gridCol w="636016">
                  <a:extLst>
                    <a:ext uri="{9D8B030D-6E8A-4147-A177-3AD203B41FA5}">
                      <a16:colId xmlns:a16="http://schemas.microsoft.com/office/drawing/2014/main" val="2191394882"/>
                    </a:ext>
                  </a:extLst>
                </a:gridCol>
                <a:gridCol w="636016">
                  <a:extLst>
                    <a:ext uri="{9D8B030D-6E8A-4147-A177-3AD203B41FA5}">
                      <a16:colId xmlns:a16="http://schemas.microsoft.com/office/drawing/2014/main" val="2942036017"/>
                    </a:ext>
                  </a:extLst>
                </a:gridCol>
              </a:tblGrid>
              <a:tr h="304800">
                <a:tc>
                  <a:txBody>
                    <a:bodyPr/>
                    <a:lstStyle/>
                    <a:p>
                      <a:pPr algn="ctr"/>
                      <a:r>
                        <a:rPr lang="en-US"/>
                        <a:t>3</a:t>
                      </a:r>
                    </a:p>
                  </a:txBody>
                  <a:tcPr/>
                </a:tc>
                <a:tc>
                  <a:txBody>
                    <a:bodyPr/>
                    <a:lstStyle/>
                    <a:p>
                      <a:pPr algn="ctr"/>
                      <a:r>
                        <a:rPr lang="en-US"/>
                        <a:t>A</a:t>
                      </a:r>
                    </a:p>
                  </a:txBody>
                  <a:tcPr/>
                </a:tc>
                <a:tc>
                  <a:txBody>
                    <a:bodyPr/>
                    <a:lstStyle/>
                    <a:p>
                      <a:pPr algn="ctr"/>
                      <a:r>
                        <a:rPr lang="en-US"/>
                        <a:t>1</a:t>
                      </a:r>
                    </a:p>
                  </a:txBody>
                  <a:tcPr/>
                </a:tc>
                <a:tc>
                  <a:txBody>
                    <a:bodyPr/>
                    <a:lstStyle/>
                    <a:p>
                      <a:pPr algn="ctr"/>
                      <a:r>
                        <a:rPr lang="en-US"/>
                        <a:t>B</a:t>
                      </a:r>
                    </a:p>
                  </a:txBody>
                  <a:tcPr/>
                </a:tc>
                <a:tc>
                  <a:txBody>
                    <a:bodyPr/>
                    <a:lstStyle/>
                    <a:p>
                      <a:pPr algn="ctr"/>
                      <a:r>
                        <a:rPr lang="en-US"/>
                        <a:t>4</a:t>
                      </a:r>
                    </a:p>
                  </a:txBody>
                  <a:tcPr/>
                </a:tc>
                <a:tc>
                  <a:txBody>
                    <a:bodyPr/>
                    <a:lstStyle/>
                    <a:p>
                      <a:pPr algn="ctr"/>
                      <a:r>
                        <a:rPr lang="en-US"/>
                        <a:t>C</a:t>
                      </a:r>
                    </a:p>
                  </a:txBody>
                  <a:tcPr/>
                </a:tc>
                <a:extLst>
                  <a:ext uri="{0D108BD9-81ED-4DB2-BD59-A6C34878D82A}">
                    <a16:rowId xmlns:a16="http://schemas.microsoft.com/office/drawing/2014/main" val="1926927109"/>
                  </a:ext>
                </a:extLst>
              </a:tr>
            </a:tbl>
          </a:graphicData>
        </a:graphic>
      </p:graphicFrame>
      <p:sp>
        <p:nvSpPr>
          <p:cNvPr id="6" name="Arrow: Down 5">
            <a:extLst>
              <a:ext uri="{FF2B5EF4-FFF2-40B4-BE49-F238E27FC236}">
                <a16:creationId xmlns:a16="http://schemas.microsoft.com/office/drawing/2014/main" id="{548D25D2-E547-ADDC-2B7F-8ABF800C4362}"/>
              </a:ext>
            </a:extLst>
          </p:cNvPr>
          <p:cNvSpPr/>
          <p:nvPr/>
        </p:nvSpPr>
        <p:spPr>
          <a:xfrm>
            <a:off x="4330262" y="3864288"/>
            <a:ext cx="331076" cy="53645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4326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844017" y="2056087"/>
            <a:ext cx="7455965"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So sánh và đánh giá thuật toán</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14851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735394C2-E9A1-E2F9-878C-00705B464FC5}"/>
              </a:ext>
            </a:extLst>
          </p:cNvPr>
          <p:cNvSpPr>
            <a:spLocks noGrp="1"/>
          </p:cNvSpPr>
          <p:nvPr>
            <p:ph type="body" idx="1"/>
          </p:nvPr>
        </p:nvSpPr>
        <p:spPr>
          <a:xfrm>
            <a:off x="311700" y="1321510"/>
            <a:ext cx="8520600" cy="3416400"/>
          </a:xfrm>
        </p:spPr>
        <p:txBody>
          <a:bodyPr/>
          <a:lstStyle/>
          <a:p>
            <a:r>
              <a:rPr lang="vi-VN" sz="2400">
                <a:solidFill>
                  <a:schemeClr val="tx1"/>
                </a:solidFill>
              </a:rPr>
              <a:t>Môi trường thử nghiệm:</a:t>
            </a:r>
          </a:p>
          <a:p>
            <a:pPr lvl="1">
              <a:lnSpc>
                <a:spcPct val="114999"/>
              </a:lnSpc>
            </a:pPr>
            <a:r>
              <a:rPr lang="vi-VN" sz="2400" err="1">
                <a:solidFill>
                  <a:schemeClr val="tx1"/>
                </a:solidFill>
              </a:rPr>
              <a:t>Google</a:t>
            </a:r>
            <a:r>
              <a:rPr lang="vi-VN" sz="2400">
                <a:solidFill>
                  <a:schemeClr val="tx1"/>
                </a:solidFill>
              </a:rPr>
              <a:t> </a:t>
            </a:r>
            <a:r>
              <a:rPr lang="vi-VN" sz="2400" err="1">
                <a:solidFill>
                  <a:schemeClr val="tx1"/>
                </a:solidFill>
              </a:rPr>
              <a:t>Colab</a:t>
            </a:r>
            <a:r>
              <a:rPr lang="vi-VN" sz="2400">
                <a:solidFill>
                  <a:schemeClr val="tx1"/>
                </a:solidFill>
              </a:rPr>
              <a:t> </a:t>
            </a:r>
          </a:p>
          <a:p>
            <a:pPr lvl="1">
              <a:lnSpc>
                <a:spcPct val="114999"/>
              </a:lnSpc>
            </a:pPr>
            <a:r>
              <a:rPr lang="vi-VN" sz="2400" err="1">
                <a:solidFill>
                  <a:schemeClr val="tx1"/>
                </a:solidFill>
              </a:rPr>
              <a:t>System</a:t>
            </a:r>
            <a:r>
              <a:rPr lang="vi-VN" sz="2400">
                <a:solidFill>
                  <a:schemeClr val="tx1"/>
                </a:solidFill>
              </a:rPr>
              <a:t> RAM: 12GB</a:t>
            </a:r>
          </a:p>
          <a:p>
            <a:pPr lvl="1">
              <a:lnSpc>
                <a:spcPct val="114999"/>
              </a:lnSpc>
            </a:pPr>
            <a:r>
              <a:rPr lang="vi-VN" sz="2400">
                <a:solidFill>
                  <a:schemeClr val="tx1"/>
                </a:solidFill>
              </a:rPr>
              <a:t>GPU: T4</a:t>
            </a:r>
          </a:p>
        </p:txBody>
      </p:sp>
      <p:sp>
        <p:nvSpPr>
          <p:cNvPr id="4" name="Chỗ dành sẵn cho Số hiệu Bản chiếu 3">
            <a:extLst>
              <a:ext uri="{FF2B5EF4-FFF2-40B4-BE49-F238E27FC236}">
                <a16:creationId xmlns:a16="http://schemas.microsoft.com/office/drawing/2014/main" id="{2C582479-09C3-C05E-191C-E4FCCA5F41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24</a:t>
            </a:fld>
            <a:endParaRPr lang="en"/>
          </a:p>
        </p:txBody>
      </p:sp>
      <p:sp>
        <p:nvSpPr>
          <p:cNvPr id="6" name="Google Shape;164;p13">
            <a:extLst>
              <a:ext uri="{FF2B5EF4-FFF2-40B4-BE49-F238E27FC236}">
                <a16:creationId xmlns:a16="http://schemas.microsoft.com/office/drawing/2014/main" id="{AECC3C7C-B1E0-559B-EE6F-145052D05B0E}"/>
              </a:ext>
            </a:extLst>
          </p:cNvPr>
          <p:cNvSpPr txBox="1"/>
          <p:nvPr/>
        </p:nvSpPr>
        <p:spPr>
          <a:xfrm>
            <a:off x="312764" y="244995"/>
            <a:ext cx="7455965"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So sánh và đánh giá thuật toán</a:t>
            </a:r>
          </a:p>
        </p:txBody>
      </p:sp>
    </p:spTree>
    <p:extLst>
      <p:ext uri="{BB962C8B-B14F-4D97-AF65-F5344CB8AC3E}">
        <p14:creationId xmlns:p14="http://schemas.microsoft.com/office/powerpoint/2010/main" val="3218823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So sánh các thuật toán</a:t>
            </a:r>
            <a:endParaRPr sz="2100">
              <a:solidFill>
                <a:schemeClr val="accent1"/>
              </a:solidFill>
              <a:latin typeface="Fira Sans Medium"/>
              <a:ea typeface="Fira Sans Medium"/>
              <a:cs typeface="Fira Sans Medium"/>
              <a:sym typeface="Fira Sans Medium"/>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4" name="Table 4">
            <a:extLst>
              <a:ext uri="{FF2B5EF4-FFF2-40B4-BE49-F238E27FC236}">
                <a16:creationId xmlns:a16="http://schemas.microsoft.com/office/drawing/2014/main" id="{E0DCFB75-E923-6BBC-890E-58A99B1E118C}"/>
              </a:ext>
            </a:extLst>
          </p:cNvPr>
          <p:cNvGraphicFramePr>
            <a:graphicFrameLocks noGrp="1"/>
          </p:cNvGraphicFramePr>
          <p:nvPr>
            <p:extLst>
              <p:ext uri="{D42A27DB-BD31-4B8C-83A1-F6EECF244321}">
                <p14:modId xmlns:p14="http://schemas.microsoft.com/office/powerpoint/2010/main" val="395954203"/>
              </p:ext>
            </p:extLst>
          </p:nvPr>
        </p:nvGraphicFramePr>
        <p:xfrm>
          <a:off x="1038359" y="3292161"/>
          <a:ext cx="6544558" cy="1569440"/>
        </p:xfrm>
        <a:graphic>
          <a:graphicData uri="http://schemas.openxmlformats.org/drawingml/2006/table">
            <a:tbl>
              <a:tblPr firstRow="1" bandRow="1">
                <a:tableStyleId>{5940675A-B579-460E-94D1-54222C63F5DA}</a:tableStyleId>
              </a:tblPr>
              <a:tblGrid>
                <a:gridCol w="2495281">
                  <a:extLst>
                    <a:ext uri="{9D8B030D-6E8A-4147-A177-3AD203B41FA5}">
                      <a16:colId xmlns:a16="http://schemas.microsoft.com/office/drawing/2014/main" val="1331116115"/>
                    </a:ext>
                  </a:extLst>
                </a:gridCol>
                <a:gridCol w="1308551">
                  <a:extLst>
                    <a:ext uri="{9D8B030D-6E8A-4147-A177-3AD203B41FA5}">
                      <a16:colId xmlns:a16="http://schemas.microsoft.com/office/drawing/2014/main" val="2769021512"/>
                    </a:ext>
                  </a:extLst>
                </a:gridCol>
                <a:gridCol w="1378527">
                  <a:extLst>
                    <a:ext uri="{9D8B030D-6E8A-4147-A177-3AD203B41FA5}">
                      <a16:colId xmlns:a16="http://schemas.microsoft.com/office/drawing/2014/main" val="1529067706"/>
                    </a:ext>
                  </a:extLst>
                </a:gridCol>
                <a:gridCol w="1362199">
                  <a:extLst>
                    <a:ext uri="{9D8B030D-6E8A-4147-A177-3AD203B41FA5}">
                      <a16:colId xmlns:a16="http://schemas.microsoft.com/office/drawing/2014/main" val="2891263152"/>
                    </a:ext>
                  </a:extLst>
                </a:gridCol>
              </a:tblGrid>
              <a:tr h="313888">
                <a:tc>
                  <a:txBody>
                    <a:bodyPr/>
                    <a:lstStyle/>
                    <a:p>
                      <a:pPr algn="ctr"/>
                      <a:r>
                        <a:rPr lang="en-US" sz="1200" b="1"/>
                        <a:t>ĐÁNH GIÁ</a:t>
                      </a:r>
                    </a:p>
                  </a:txBody>
                  <a:tcPr/>
                </a:tc>
                <a:tc>
                  <a:txBody>
                    <a:bodyPr/>
                    <a:lstStyle/>
                    <a:p>
                      <a:pPr algn="ctr"/>
                      <a:r>
                        <a:rPr lang="en-US" sz="1200" b="1"/>
                        <a:t>RLE</a:t>
                      </a:r>
                    </a:p>
                  </a:txBody>
                  <a:tcPr/>
                </a:tc>
                <a:tc>
                  <a:txBody>
                    <a:bodyPr/>
                    <a:lstStyle/>
                    <a:p>
                      <a:pPr algn="ctr"/>
                      <a:r>
                        <a:rPr lang="en-US" sz="1200" b="1"/>
                        <a:t>Huffman</a:t>
                      </a:r>
                    </a:p>
                  </a:txBody>
                  <a:tcPr/>
                </a:tc>
                <a:tc>
                  <a:txBody>
                    <a:bodyPr/>
                    <a:lstStyle/>
                    <a:p>
                      <a:pPr algn="ctr"/>
                      <a:r>
                        <a:rPr lang="en-US" sz="1200" b="1"/>
                        <a:t>LZW</a:t>
                      </a:r>
                    </a:p>
                  </a:txBody>
                  <a:tcPr/>
                </a:tc>
                <a:extLst>
                  <a:ext uri="{0D108BD9-81ED-4DB2-BD59-A6C34878D82A}">
                    <a16:rowId xmlns:a16="http://schemas.microsoft.com/office/drawing/2014/main" val="1038207426"/>
                  </a:ext>
                </a:extLst>
              </a:tr>
              <a:tr h="313888">
                <a:tc>
                  <a:txBody>
                    <a:bodyPr/>
                    <a:lstStyle/>
                    <a:p>
                      <a:pPr algn="ctr"/>
                      <a:r>
                        <a:rPr lang="en-US" sz="1200" err="1"/>
                        <a:t>Kích</a:t>
                      </a:r>
                      <a:r>
                        <a:rPr lang="en-US" sz="1200"/>
                        <a:t> </a:t>
                      </a:r>
                      <a:r>
                        <a:rPr lang="en-US" sz="1200" err="1"/>
                        <a:t>thước</a:t>
                      </a:r>
                      <a:r>
                        <a:rPr lang="en-US" sz="1200"/>
                        <a:t> </a:t>
                      </a:r>
                      <a:r>
                        <a:rPr lang="en-US" sz="1200" err="1"/>
                        <a:t>sau</a:t>
                      </a:r>
                      <a:r>
                        <a:rPr lang="en-US" sz="1200"/>
                        <a:t> </a:t>
                      </a:r>
                      <a:r>
                        <a:rPr lang="en-US" sz="1200" err="1"/>
                        <a:t>khi</a:t>
                      </a:r>
                      <a:r>
                        <a:rPr lang="en-US" sz="1200"/>
                        <a:t> </a:t>
                      </a:r>
                      <a:r>
                        <a:rPr lang="en-US" sz="1200" err="1"/>
                        <a:t>nén</a:t>
                      </a:r>
                      <a:r>
                        <a:rPr lang="en-US" sz="1200"/>
                        <a:t> (bytes)</a:t>
                      </a:r>
                      <a:endParaRPr lang="en-US" sz="1200" err="1"/>
                    </a:p>
                  </a:txBody>
                  <a:tcPr/>
                </a:tc>
                <a:tc>
                  <a:txBody>
                    <a:bodyPr/>
                    <a:lstStyle/>
                    <a:p>
                      <a:pPr lvl="0" algn="ctr">
                        <a:buNone/>
                      </a:pPr>
                      <a:r>
                        <a:rPr lang="en-US" sz="1200" b="0" i="0" u="none" strike="noStrike" noProof="0">
                          <a:latin typeface="Arial"/>
                        </a:rPr>
                        <a:t>3705</a:t>
                      </a:r>
                      <a:endParaRPr lang="en-US" sz="1200"/>
                    </a:p>
                  </a:txBody>
                  <a:tcPr/>
                </a:tc>
                <a:tc>
                  <a:txBody>
                    <a:bodyPr/>
                    <a:lstStyle/>
                    <a:p>
                      <a:pPr lvl="0" algn="ctr">
                        <a:buNone/>
                      </a:pPr>
                      <a:r>
                        <a:rPr lang="vi-VN" sz="1200" b="0" i="0" u="none" strike="noStrike" noProof="0"/>
                        <a:t>7958.125</a:t>
                      </a:r>
                      <a:endParaRPr lang="vi-VN"/>
                    </a:p>
                  </a:txBody>
                  <a:tcPr/>
                </a:tc>
                <a:tc>
                  <a:txBody>
                    <a:bodyPr/>
                    <a:lstStyle/>
                    <a:p>
                      <a:pPr algn="ctr"/>
                      <a:r>
                        <a:rPr lang="en-US" sz="1200"/>
                        <a:t>176 </a:t>
                      </a:r>
                    </a:p>
                  </a:txBody>
                  <a:tcPr/>
                </a:tc>
                <a:extLst>
                  <a:ext uri="{0D108BD9-81ED-4DB2-BD59-A6C34878D82A}">
                    <a16:rowId xmlns:a16="http://schemas.microsoft.com/office/drawing/2014/main" val="1156826934"/>
                  </a:ext>
                </a:extLst>
              </a:tr>
              <a:tr h="313888">
                <a:tc>
                  <a:txBody>
                    <a:bodyPr/>
                    <a:lstStyle/>
                    <a:p>
                      <a:pPr algn="ctr"/>
                      <a:r>
                        <a:rPr lang="en-US" sz="1200" err="1"/>
                        <a:t>Tỉ</a:t>
                      </a:r>
                      <a:r>
                        <a:rPr lang="en-US" sz="1200"/>
                        <a:t> </a:t>
                      </a:r>
                      <a:r>
                        <a:rPr lang="en-US" sz="1200" err="1"/>
                        <a:t>lệ</a:t>
                      </a:r>
                      <a:r>
                        <a:rPr lang="en-US" sz="1200"/>
                        <a:t> </a:t>
                      </a:r>
                      <a:r>
                        <a:rPr lang="en-US" sz="1200" err="1"/>
                        <a:t>nén</a:t>
                      </a:r>
                    </a:p>
                  </a:txBody>
                  <a:tcPr/>
                </a:tc>
                <a:tc>
                  <a:txBody>
                    <a:bodyPr/>
                    <a:lstStyle/>
                    <a:p>
                      <a:pPr algn="ctr"/>
                      <a:r>
                        <a:rPr lang="en-US" sz="1200"/>
                        <a:t>0.24</a:t>
                      </a:r>
                    </a:p>
                  </a:txBody>
                  <a:tcPr/>
                </a:tc>
                <a:tc>
                  <a:txBody>
                    <a:bodyPr/>
                    <a:lstStyle/>
                    <a:p>
                      <a:pPr lvl="0" algn="ctr">
                        <a:buNone/>
                      </a:pPr>
                      <a:r>
                        <a:rPr lang="vi-VN" sz="1200" b="0" i="0" u="none" strike="noStrike" noProof="0">
                          <a:latin typeface="Arial"/>
                        </a:rPr>
                        <a:t>0.5183</a:t>
                      </a:r>
                      <a:endParaRPr lang="vi-VN" sz="1200"/>
                    </a:p>
                  </a:txBody>
                  <a:tcPr/>
                </a:tc>
                <a:tc>
                  <a:txBody>
                    <a:bodyPr/>
                    <a:lstStyle/>
                    <a:p>
                      <a:pPr algn="ctr"/>
                      <a:r>
                        <a:rPr lang="en-US" sz="1200"/>
                        <a:t>0.01146</a:t>
                      </a:r>
                    </a:p>
                  </a:txBody>
                  <a:tcPr/>
                </a:tc>
                <a:extLst>
                  <a:ext uri="{0D108BD9-81ED-4DB2-BD59-A6C34878D82A}">
                    <a16:rowId xmlns:a16="http://schemas.microsoft.com/office/drawing/2014/main" val="2338403760"/>
                  </a:ext>
                </a:extLst>
              </a:tr>
              <a:tr h="313888">
                <a:tc>
                  <a:txBody>
                    <a:bodyPr/>
                    <a:lstStyle/>
                    <a:p>
                      <a:pPr algn="ctr"/>
                      <a:r>
                        <a:rPr lang="en-US" sz="1200" err="1"/>
                        <a:t>Thời</a:t>
                      </a:r>
                      <a:r>
                        <a:rPr lang="en-US" sz="1200"/>
                        <a:t> </a:t>
                      </a:r>
                      <a:r>
                        <a:rPr lang="en-US" sz="1200" err="1"/>
                        <a:t>gian</a:t>
                      </a:r>
                      <a:r>
                        <a:rPr lang="en-US" sz="1200"/>
                        <a:t> </a:t>
                      </a:r>
                      <a:r>
                        <a:rPr lang="en-US" sz="1200" err="1"/>
                        <a:t>nén</a:t>
                      </a:r>
                      <a:r>
                        <a:rPr lang="en-US" sz="1200"/>
                        <a:t> (s)</a:t>
                      </a:r>
                    </a:p>
                  </a:txBody>
                  <a:tcPr/>
                </a:tc>
                <a:tc>
                  <a:txBody>
                    <a:bodyPr/>
                    <a:lstStyle/>
                    <a:p>
                      <a:pPr algn="ctr"/>
                      <a:r>
                        <a:rPr lang="en-US" sz="1200"/>
                        <a:t>0.003</a:t>
                      </a:r>
                    </a:p>
                  </a:txBody>
                  <a:tcPr/>
                </a:tc>
                <a:tc>
                  <a:txBody>
                    <a:bodyPr/>
                    <a:lstStyle/>
                    <a:p>
                      <a:pPr lvl="0" algn="ctr">
                        <a:buNone/>
                      </a:pPr>
                      <a:r>
                        <a:rPr lang="vi-VN" sz="1200" b="0" i="0" u="none" strike="noStrike" noProof="0">
                          <a:latin typeface="Arial"/>
                        </a:rPr>
                        <a:t>0.009</a:t>
                      </a:r>
                      <a:endParaRPr lang="vi-VN" sz="1200"/>
                    </a:p>
                  </a:txBody>
                  <a:tcPr/>
                </a:tc>
                <a:tc>
                  <a:txBody>
                    <a:bodyPr/>
                    <a:lstStyle/>
                    <a:p>
                      <a:pPr algn="ctr"/>
                      <a:r>
                        <a:rPr lang="en-US" sz="1200"/>
                        <a:t>0.0</a:t>
                      </a:r>
                      <a:endParaRPr lang="vi-VN"/>
                    </a:p>
                  </a:txBody>
                  <a:tcPr/>
                </a:tc>
                <a:extLst>
                  <a:ext uri="{0D108BD9-81ED-4DB2-BD59-A6C34878D82A}">
                    <a16:rowId xmlns:a16="http://schemas.microsoft.com/office/drawing/2014/main" val="4097194188"/>
                  </a:ext>
                </a:extLst>
              </a:tr>
              <a:tr h="313888">
                <a:tc>
                  <a:txBody>
                    <a:bodyPr/>
                    <a:lstStyle/>
                    <a:p>
                      <a:pPr algn="ctr"/>
                      <a:r>
                        <a:rPr lang="en-US" sz="1200" err="1"/>
                        <a:t>Thời</a:t>
                      </a:r>
                      <a:r>
                        <a:rPr lang="en-US" sz="1200"/>
                        <a:t> </a:t>
                      </a:r>
                      <a:r>
                        <a:rPr lang="en-US" sz="1200" err="1"/>
                        <a:t>gian</a:t>
                      </a:r>
                      <a:r>
                        <a:rPr lang="en-US" sz="1200"/>
                        <a:t> </a:t>
                      </a:r>
                      <a:r>
                        <a:rPr lang="en-US" sz="1200" err="1"/>
                        <a:t>giải</a:t>
                      </a:r>
                      <a:r>
                        <a:rPr lang="en-US" sz="1200"/>
                        <a:t> </a:t>
                      </a:r>
                      <a:r>
                        <a:rPr lang="en-US" sz="1200" err="1"/>
                        <a:t>nén</a:t>
                      </a:r>
                      <a:r>
                        <a:rPr lang="en-US" sz="1200"/>
                        <a:t> (s)</a:t>
                      </a:r>
                    </a:p>
                  </a:txBody>
                  <a:tcPr/>
                </a:tc>
                <a:tc>
                  <a:txBody>
                    <a:bodyPr/>
                    <a:lstStyle/>
                    <a:p>
                      <a:pPr algn="ctr"/>
                      <a:r>
                        <a:rPr lang="en-US" sz="1200"/>
                        <a:t>0.0</a:t>
                      </a:r>
                    </a:p>
                  </a:txBody>
                  <a:tcPr/>
                </a:tc>
                <a:tc>
                  <a:txBody>
                    <a:bodyPr/>
                    <a:lstStyle/>
                    <a:p>
                      <a:pPr lvl="0" algn="ctr">
                        <a:buNone/>
                      </a:pPr>
                      <a:r>
                        <a:rPr lang="vi-VN" sz="1200" b="0" i="0" u="none" strike="noStrike" noProof="0">
                          <a:latin typeface="Arial"/>
                        </a:rPr>
                        <a:t>0.022</a:t>
                      </a:r>
                      <a:endParaRPr lang="vi-VN" sz="1200"/>
                    </a:p>
                  </a:txBody>
                  <a:tcPr/>
                </a:tc>
                <a:tc>
                  <a:txBody>
                    <a:bodyPr/>
                    <a:lstStyle/>
                    <a:p>
                      <a:pPr algn="ctr"/>
                      <a:r>
                        <a:rPr lang="en-US" sz="1200"/>
                        <a:t>0.0</a:t>
                      </a:r>
                    </a:p>
                  </a:txBody>
                  <a:tcPr/>
                </a:tc>
                <a:extLst>
                  <a:ext uri="{0D108BD9-81ED-4DB2-BD59-A6C34878D82A}">
                    <a16:rowId xmlns:a16="http://schemas.microsoft.com/office/drawing/2014/main" val="2313558319"/>
                  </a:ext>
                </a:extLst>
              </a:tr>
            </a:tbl>
          </a:graphicData>
        </a:graphic>
      </p:graphicFrame>
      <p:sp>
        <p:nvSpPr>
          <p:cNvPr id="7" name="Google Shape;171;p14">
            <a:extLst>
              <a:ext uri="{FF2B5EF4-FFF2-40B4-BE49-F238E27FC236}">
                <a16:creationId xmlns:a16="http://schemas.microsoft.com/office/drawing/2014/main" id="{62667C3B-21A7-7579-3021-C9AF55017FB4}"/>
              </a:ext>
            </a:extLst>
          </p:cNvPr>
          <p:cNvSpPr txBox="1"/>
          <p:nvPr/>
        </p:nvSpPr>
        <p:spPr>
          <a:xfrm>
            <a:off x="162560" y="688424"/>
            <a:ext cx="8047231" cy="481200"/>
          </a:xfrm>
          <a:prstGeom prst="rect">
            <a:avLst/>
          </a:prstGeom>
          <a:noFill/>
          <a:ln>
            <a:noFill/>
          </a:ln>
        </p:spPr>
        <p:txBody>
          <a:bodyPr spcFirstLastPara="1" wrap="square" lIns="91425" tIns="91425" rIns="91425" bIns="91425" anchor="t" anchorCtr="0">
            <a:noAutofit/>
          </a:bodyPr>
          <a:lstStyle/>
          <a:p>
            <a:r>
              <a:rPr lang="en-US" sz="1600" b="1">
                <a:latin typeface="Fira Sans"/>
                <a:ea typeface="Fira Sans"/>
                <a:cs typeface="Fira Sans"/>
                <a:sym typeface="Fira Sans"/>
              </a:rPr>
              <a:t>TEST 1: </a:t>
            </a:r>
            <a:r>
              <a:rPr lang="en-US" sz="1600" err="1">
                <a:latin typeface="Fira Sans"/>
                <a:ea typeface="Fira Sans"/>
                <a:cs typeface="Fira Sans"/>
                <a:sym typeface="Fira Sans"/>
              </a:rPr>
              <a:t>Là</a:t>
            </a:r>
            <a:r>
              <a:rPr lang="en-US" sz="1600">
                <a:latin typeface="Fira Sans"/>
                <a:ea typeface="Fira Sans"/>
                <a:cs typeface="Fira Sans"/>
                <a:sym typeface="Fira Sans"/>
              </a:rPr>
              <a:t> </a:t>
            </a:r>
            <a:r>
              <a:rPr lang="en-US" sz="1600" err="1">
                <a:latin typeface="Fira Sans"/>
                <a:ea typeface="Fira Sans"/>
                <a:cs typeface="Fira Sans"/>
                <a:sym typeface="Fira Sans"/>
              </a:rPr>
              <a:t>một</a:t>
            </a:r>
            <a:r>
              <a:rPr lang="en-US" sz="1600">
                <a:latin typeface="Fira Sans"/>
                <a:ea typeface="Fira Sans"/>
                <a:cs typeface="Fira Sans"/>
                <a:sym typeface="Fira Sans"/>
              </a:rPr>
              <a:t> file </a:t>
            </a:r>
            <a:r>
              <a:rPr lang="en-US" sz="1600" err="1">
                <a:latin typeface="Fira Sans"/>
                <a:ea typeface="Fira Sans"/>
                <a:cs typeface="Fira Sans"/>
                <a:sym typeface="Fira Sans"/>
              </a:rPr>
              <a:t>chứa</a:t>
            </a:r>
            <a:r>
              <a:rPr lang="en-US" sz="1600">
                <a:latin typeface="Fira Sans"/>
                <a:ea typeface="Fira Sans"/>
                <a:cs typeface="Fira Sans"/>
                <a:sym typeface="Fira Sans"/>
              </a:rPr>
              <a:t> </a:t>
            </a:r>
            <a:r>
              <a:rPr lang="en-US" sz="1600" err="1">
                <a:latin typeface="Fira Sans"/>
                <a:ea typeface="Fira Sans"/>
                <a:cs typeface="Fira Sans"/>
                <a:sym typeface="Fira Sans"/>
              </a:rPr>
              <a:t>các</a:t>
            </a:r>
            <a:r>
              <a:rPr lang="en-US" sz="1600">
                <a:latin typeface="Fira Sans"/>
                <a:ea typeface="Fira Sans"/>
                <a:cs typeface="Fira Sans"/>
                <a:sym typeface="Fira Sans"/>
              </a:rPr>
              <a:t> </a:t>
            </a:r>
            <a:r>
              <a:rPr lang="en-US" sz="1600" err="1">
                <a:latin typeface="Fira Sans"/>
                <a:ea typeface="Fira Sans"/>
                <a:cs typeface="Fira Sans"/>
                <a:sym typeface="Fira Sans"/>
              </a:rPr>
              <a:t>chuỗi</a:t>
            </a:r>
            <a:r>
              <a:rPr lang="en-US" sz="1600">
                <a:latin typeface="Fira Sans"/>
                <a:ea typeface="Fira Sans"/>
                <a:cs typeface="Fira Sans"/>
                <a:sym typeface="Fira Sans"/>
              </a:rPr>
              <a:t> </a:t>
            </a:r>
            <a:r>
              <a:rPr lang="en-US" sz="1600" err="1">
                <a:latin typeface="Fira Sans"/>
                <a:ea typeface="Fira Sans"/>
                <a:cs typeface="Fira Sans"/>
                <a:sym typeface="Fira Sans"/>
              </a:rPr>
              <a:t>lặp</a:t>
            </a:r>
            <a:r>
              <a:rPr lang="en-US" sz="1600">
                <a:latin typeface="Fira Sans"/>
                <a:ea typeface="Fira Sans"/>
                <a:cs typeface="Fira Sans"/>
                <a:sym typeface="Fira Sans"/>
              </a:rPr>
              <a:t> </a:t>
            </a:r>
            <a:r>
              <a:rPr lang="en-US" sz="1600" err="1">
                <a:latin typeface="Fira Sans"/>
                <a:ea typeface="Fira Sans"/>
                <a:cs typeface="Fira Sans"/>
                <a:sym typeface="Fira Sans"/>
              </a:rPr>
              <a:t>lại</a:t>
            </a:r>
            <a:r>
              <a:rPr lang="en-US" sz="1600">
                <a:latin typeface="Fira Sans"/>
                <a:ea typeface="Fira Sans"/>
                <a:cs typeface="Fira Sans"/>
                <a:sym typeface="Fira Sans"/>
              </a:rPr>
              <a:t> (</a:t>
            </a:r>
            <a:r>
              <a:rPr lang="en-US" sz="1600" err="1">
                <a:latin typeface="Fira Sans"/>
                <a:ea typeface="Fira Sans"/>
                <a:cs typeface="Fira Sans"/>
                <a:sym typeface="Fira Sans"/>
              </a:rPr>
              <a:t>kích</a:t>
            </a:r>
            <a:r>
              <a:rPr lang="en-US" sz="1600">
                <a:latin typeface="Fira Sans"/>
                <a:ea typeface="Fira Sans"/>
                <a:cs typeface="Fira Sans"/>
                <a:sym typeface="Fira Sans"/>
              </a:rPr>
              <a:t> </a:t>
            </a:r>
            <a:r>
              <a:rPr lang="en-US" sz="1600" err="1">
                <a:latin typeface="Fira Sans"/>
                <a:ea typeface="Fira Sans"/>
                <a:cs typeface="Fira Sans"/>
                <a:sym typeface="Fira Sans"/>
              </a:rPr>
              <a:t>thước</a:t>
            </a:r>
            <a:r>
              <a:rPr lang="en-US" sz="1600">
                <a:latin typeface="Fira Sans"/>
                <a:ea typeface="Fira Sans"/>
                <a:cs typeface="Fira Sans"/>
                <a:sym typeface="Fira Sans"/>
              </a:rPr>
              <a:t>: 15KB ~ </a:t>
            </a:r>
            <a:r>
              <a:rPr lang="en-US" sz="1600">
                <a:ea typeface="Fira Sans"/>
                <a:sym typeface="Fira Sans"/>
              </a:rPr>
              <a:t>15,355 bytes</a:t>
            </a:r>
            <a:r>
              <a:rPr lang="en-US" sz="1600">
                <a:latin typeface="Fira Sans"/>
                <a:ea typeface="Fira Sans"/>
                <a:cs typeface="Fira Sans"/>
                <a:sym typeface="Fira Sans"/>
              </a:rPr>
              <a:t>)</a:t>
            </a:r>
            <a:endParaRPr lang="en-US" sz="1600" b="1">
              <a:latin typeface="Fira Sans"/>
              <a:ea typeface="Fira Sans"/>
              <a:cs typeface="Fira Sans"/>
              <a:sym typeface="Fira Sans"/>
            </a:endParaRPr>
          </a:p>
        </p:txBody>
      </p:sp>
      <p:pic>
        <p:nvPicPr>
          <p:cNvPr id="2" name="Hình ảnh 5" descr="Ảnh có chứa ảnh chụp màn hình, mẫu, mạch điện, thiết kế&#10;&#10;Mô tả được tự động tạo">
            <a:extLst>
              <a:ext uri="{FF2B5EF4-FFF2-40B4-BE49-F238E27FC236}">
                <a16:creationId xmlns:a16="http://schemas.microsoft.com/office/drawing/2014/main" id="{F52425E3-DAF6-D5A8-E5CD-B3C79FD5C023}"/>
              </a:ext>
            </a:extLst>
          </p:cNvPr>
          <p:cNvPicPr>
            <a:picLocks noChangeAspect="1"/>
          </p:cNvPicPr>
          <p:nvPr/>
        </p:nvPicPr>
        <p:blipFill>
          <a:blip r:embed="rId3"/>
          <a:stretch>
            <a:fillRect/>
          </a:stretch>
        </p:blipFill>
        <p:spPr>
          <a:xfrm>
            <a:off x="1208088" y="1111059"/>
            <a:ext cx="6727824" cy="2064131"/>
          </a:xfrm>
          <a:prstGeom prst="rect">
            <a:avLst/>
          </a:prstGeom>
        </p:spPr>
      </p:pic>
    </p:spTree>
    <p:extLst>
      <p:ext uri="{BB962C8B-B14F-4D97-AF65-F5344CB8AC3E}">
        <p14:creationId xmlns:p14="http://schemas.microsoft.com/office/powerpoint/2010/main" val="27548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So sánh các thuật toán</a:t>
            </a:r>
            <a:endParaRPr sz="2100">
              <a:solidFill>
                <a:schemeClr val="accent1"/>
              </a:solidFill>
              <a:latin typeface="Fira Sans Medium"/>
              <a:ea typeface="Fira Sans Medium"/>
              <a:cs typeface="Fira Sans Medium"/>
              <a:sym typeface="Fira Sans Medium"/>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aphicFrame>
        <p:nvGraphicFramePr>
          <p:cNvPr id="4" name="Table 4">
            <a:extLst>
              <a:ext uri="{FF2B5EF4-FFF2-40B4-BE49-F238E27FC236}">
                <a16:creationId xmlns:a16="http://schemas.microsoft.com/office/drawing/2014/main" id="{E0DCFB75-E923-6BBC-890E-58A99B1E118C}"/>
              </a:ext>
            </a:extLst>
          </p:cNvPr>
          <p:cNvGraphicFramePr>
            <a:graphicFrameLocks noGrp="1"/>
          </p:cNvGraphicFramePr>
          <p:nvPr>
            <p:extLst>
              <p:ext uri="{D42A27DB-BD31-4B8C-83A1-F6EECF244321}">
                <p14:modId xmlns:p14="http://schemas.microsoft.com/office/powerpoint/2010/main" val="2208271669"/>
              </p:ext>
            </p:extLst>
          </p:nvPr>
        </p:nvGraphicFramePr>
        <p:xfrm>
          <a:off x="1199345" y="3485345"/>
          <a:ext cx="6383570" cy="1569440"/>
        </p:xfrm>
        <a:graphic>
          <a:graphicData uri="http://schemas.openxmlformats.org/drawingml/2006/table">
            <a:tbl>
              <a:tblPr firstRow="1" bandRow="1">
                <a:tableStyleId>{5940675A-B579-460E-94D1-54222C63F5DA}</a:tableStyleId>
              </a:tblPr>
              <a:tblGrid>
                <a:gridCol w="2334295">
                  <a:extLst>
                    <a:ext uri="{9D8B030D-6E8A-4147-A177-3AD203B41FA5}">
                      <a16:colId xmlns:a16="http://schemas.microsoft.com/office/drawing/2014/main" val="1331116115"/>
                    </a:ext>
                  </a:extLst>
                </a:gridCol>
                <a:gridCol w="1308550">
                  <a:extLst>
                    <a:ext uri="{9D8B030D-6E8A-4147-A177-3AD203B41FA5}">
                      <a16:colId xmlns:a16="http://schemas.microsoft.com/office/drawing/2014/main" val="2769021512"/>
                    </a:ext>
                  </a:extLst>
                </a:gridCol>
                <a:gridCol w="1378527">
                  <a:extLst>
                    <a:ext uri="{9D8B030D-6E8A-4147-A177-3AD203B41FA5}">
                      <a16:colId xmlns:a16="http://schemas.microsoft.com/office/drawing/2014/main" val="1529067706"/>
                    </a:ext>
                  </a:extLst>
                </a:gridCol>
                <a:gridCol w="1362198">
                  <a:extLst>
                    <a:ext uri="{9D8B030D-6E8A-4147-A177-3AD203B41FA5}">
                      <a16:colId xmlns:a16="http://schemas.microsoft.com/office/drawing/2014/main" val="2891263152"/>
                    </a:ext>
                  </a:extLst>
                </a:gridCol>
              </a:tblGrid>
              <a:tr h="313888">
                <a:tc>
                  <a:txBody>
                    <a:bodyPr/>
                    <a:lstStyle/>
                    <a:p>
                      <a:pPr algn="ctr"/>
                      <a:r>
                        <a:rPr lang="en-US" sz="1200" b="1"/>
                        <a:t>ĐÁNH GIÁ</a:t>
                      </a:r>
                    </a:p>
                  </a:txBody>
                  <a:tcPr/>
                </a:tc>
                <a:tc>
                  <a:txBody>
                    <a:bodyPr/>
                    <a:lstStyle/>
                    <a:p>
                      <a:pPr algn="ctr"/>
                      <a:r>
                        <a:rPr lang="en-US" sz="1200" b="1"/>
                        <a:t>RLE</a:t>
                      </a:r>
                    </a:p>
                  </a:txBody>
                  <a:tcPr/>
                </a:tc>
                <a:tc>
                  <a:txBody>
                    <a:bodyPr/>
                    <a:lstStyle/>
                    <a:p>
                      <a:pPr algn="ctr"/>
                      <a:r>
                        <a:rPr lang="en-US" sz="1200" b="1"/>
                        <a:t>Huffman</a:t>
                      </a:r>
                    </a:p>
                  </a:txBody>
                  <a:tcPr/>
                </a:tc>
                <a:tc>
                  <a:txBody>
                    <a:bodyPr/>
                    <a:lstStyle/>
                    <a:p>
                      <a:pPr algn="ctr"/>
                      <a:r>
                        <a:rPr lang="en-US" sz="1200" b="1"/>
                        <a:t>LZW</a:t>
                      </a:r>
                    </a:p>
                  </a:txBody>
                  <a:tcPr/>
                </a:tc>
                <a:extLst>
                  <a:ext uri="{0D108BD9-81ED-4DB2-BD59-A6C34878D82A}">
                    <a16:rowId xmlns:a16="http://schemas.microsoft.com/office/drawing/2014/main" val="1038207426"/>
                  </a:ext>
                </a:extLst>
              </a:tr>
              <a:tr h="313888">
                <a:tc>
                  <a:txBody>
                    <a:bodyPr/>
                    <a:lstStyle/>
                    <a:p>
                      <a:pPr algn="ctr"/>
                      <a:r>
                        <a:rPr lang="en-US" sz="1200" err="1"/>
                        <a:t>Kích</a:t>
                      </a:r>
                      <a:r>
                        <a:rPr lang="en-US" sz="1200"/>
                        <a:t> </a:t>
                      </a:r>
                      <a:r>
                        <a:rPr lang="en-US" sz="1200" err="1"/>
                        <a:t>thước</a:t>
                      </a:r>
                      <a:r>
                        <a:rPr lang="en-US" sz="1200"/>
                        <a:t> </a:t>
                      </a:r>
                      <a:r>
                        <a:rPr lang="en-US" sz="1200" err="1"/>
                        <a:t>sau</a:t>
                      </a:r>
                      <a:r>
                        <a:rPr lang="en-US" sz="1200"/>
                        <a:t> </a:t>
                      </a:r>
                      <a:r>
                        <a:rPr lang="en-US" sz="1200" err="1"/>
                        <a:t>khi</a:t>
                      </a:r>
                      <a:r>
                        <a:rPr lang="en-US" sz="1200"/>
                        <a:t> </a:t>
                      </a:r>
                      <a:r>
                        <a:rPr lang="en-US" sz="1200" err="1"/>
                        <a:t>nén</a:t>
                      </a:r>
                      <a:r>
                        <a:rPr lang="en-US" sz="1200"/>
                        <a:t> (bytes)</a:t>
                      </a:r>
                      <a:endParaRPr lang="en-US" sz="1200" err="1"/>
                    </a:p>
                  </a:txBody>
                  <a:tcPr/>
                </a:tc>
                <a:tc>
                  <a:txBody>
                    <a:bodyPr/>
                    <a:lstStyle/>
                    <a:p>
                      <a:pPr algn="ctr"/>
                      <a:r>
                        <a:rPr lang="en-US" sz="1200"/>
                        <a:t>2,173,443</a:t>
                      </a:r>
                    </a:p>
                  </a:txBody>
                  <a:tcPr/>
                </a:tc>
                <a:tc>
                  <a:txBody>
                    <a:bodyPr/>
                    <a:lstStyle/>
                    <a:p>
                      <a:pPr lvl="0" algn="ctr">
                        <a:buNone/>
                      </a:pPr>
                      <a:r>
                        <a:rPr lang="en-US" sz="1200" b="0" i="0" u="none" strike="noStrike" noProof="0">
                          <a:latin typeface="Arial"/>
                        </a:rPr>
                        <a:t>1,145,519.625</a:t>
                      </a:r>
                      <a:endParaRPr lang="vi-VN"/>
                    </a:p>
                  </a:txBody>
                  <a:tcPr/>
                </a:tc>
                <a:tc>
                  <a:txBody>
                    <a:bodyPr/>
                    <a:lstStyle/>
                    <a:p>
                      <a:pPr lvl="0" algn="ctr">
                        <a:buNone/>
                      </a:pPr>
                      <a:r>
                        <a:rPr lang="en-US" sz="1200" b="0" i="0" u="none" strike="noStrike" baseline="0" noProof="0">
                          <a:solidFill>
                            <a:srgbClr val="000000"/>
                          </a:solidFill>
                          <a:latin typeface="Arial"/>
                        </a:rPr>
                        <a:t>1,119,173</a:t>
                      </a:r>
                      <a:endParaRPr lang="vi-VN"/>
                    </a:p>
                  </a:txBody>
                  <a:tcPr/>
                </a:tc>
                <a:extLst>
                  <a:ext uri="{0D108BD9-81ED-4DB2-BD59-A6C34878D82A}">
                    <a16:rowId xmlns:a16="http://schemas.microsoft.com/office/drawing/2014/main" val="1156826934"/>
                  </a:ext>
                </a:extLst>
              </a:tr>
              <a:tr h="313888">
                <a:tc>
                  <a:txBody>
                    <a:bodyPr/>
                    <a:lstStyle/>
                    <a:p>
                      <a:pPr algn="ctr"/>
                      <a:r>
                        <a:rPr lang="en-US" sz="1200" err="1"/>
                        <a:t>Tỉ</a:t>
                      </a:r>
                      <a:r>
                        <a:rPr lang="en-US" sz="1200"/>
                        <a:t> </a:t>
                      </a:r>
                      <a:r>
                        <a:rPr lang="en-US" sz="1200" err="1"/>
                        <a:t>lệ</a:t>
                      </a:r>
                      <a:r>
                        <a:rPr lang="en-US" sz="1200"/>
                        <a:t> </a:t>
                      </a:r>
                      <a:r>
                        <a:rPr lang="en-US" sz="1200" err="1"/>
                        <a:t>nén</a:t>
                      </a:r>
                    </a:p>
                  </a:txBody>
                  <a:tcPr/>
                </a:tc>
                <a:tc>
                  <a:txBody>
                    <a:bodyPr/>
                    <a:lstStyle/>
                    <a:p>
                      <a:pPr algn="ctr"/>
                      <a:r>
                        <a:rPr lang="en-US" sz="1200"/>
                        <a:t>1.002</a:t>
                      </a:r>
                    </a:p>
                  </a:txBody>
                  <a:tcPr/>
                </a:tc>
                <a:tc>
                  <a:txBody>
                    <a:bodyPr/>
                    <a:lstStyle/>
                    <a:p>
                      <a:pPr lvl="0" algn="ctr">
                        <a:buNone/>
                      </a:pPr>
                      <a:r>
                        <a:rPr lang="en-US" sz="1200" b="0" i="0" u="none" strike="noStrike" noProof="0">
                          <a:latin typeface="Arial"/>
                        </a:rPr>
                        <a:t>0.5284</a:t>
                      </a:r>
                    </a:p>
                  </a:txBody>
                  <a:tcPr/>
                </a:tc>
                <a:tc>
                  <a:txBody>
                    <a:bodyPr/>
                    <a:lstStyle/>
                    <a:p>
                      <a:pPr lvl="0" algn="ctr">
                        <a:buNone/>
                      </a:pPr>
                      <a:r>
                        <a:rPr lang="en-US" sz="1200"/>
                        <a:t>0.5163</a:t>
                      </a:r>
                    </a:p>
                  </a:txBody>
                  <a:tcPr/>
                </a:tc>
                <a:extLst>
                  <a:ext uri="{0D108BD9-81ED-4DB2-BD59-A6C34878D82A}">
                    <a16:rowId xmlns:a16="http://schemas.microsoft.com/office/drawing/2014/main" val="2338403760"/>
                  </a:ext>
                </a:extLst>
              </a:tr>
              <a:tr h="313888">
                <a:tc>
                  <a:txBody>
                    <a:bodyPr/>
                    <a:lstStyle/>
                    <a:p>
                      <a:pPr algn="ctr"/>
                      <a:r>
                        <a:rPr lang="en-US" sz="1200" err="1"/>
                        <a:t>Thời</a:t>
                      </a:r>
                      <a:r>
                        <a:rPr lang="en-US" sz="1200"/>
                        <a:t> </a:t>
                      </a:r>
                      <a:r>
                        <a:rPr lang="en-US" sz="1200" err="1"/>
                        <a:t>gian</a:t>
                      </a:r>
                      <a:r>
                        <a:rPr lang="en-US" sz="1200"/>
                        <a:t> </a:t>
                      </a:r>
                      <a:r>
                        <a:rPr lang="en-US" sz="1200" err="1"/>
                        <a:t>nén</a:t>
                      </a:r>
                      <a:r>
                        <a:rPr lang="en-US" sz="1200"/>
                        <a:t> (s)</a:t>
                      </a:r>
                      <a:endParaRPr lang="en-US" sz="1200" err="1"/>
                    </a:p>
                  </a:txBody>
                  <a:tcPr/>
                </a:tc>
                <a:tc>
                  <a:txBody>
                    <a:bodyPr/>
                    <a:lstStyle/>
                    <a:p>
                      <a:pPr algn="ctr"/>
                      <a:r>
                        <a:rPr lang="en-US" sz="1200"/>
                        <a:t>1.053</a:t>
                      </a:r>
                      <a:endParaRPr lang="vi-VN"/>
                    </a:p>
                  </a:txBody>
                  <a:tcPr/>
                </a:tc>
                <a:tc>
                  <a:txBody>
                    <a:bodyPr/>
                    <a:lstStyle/>
                    <a:p>
                      <a:pPr lvl="0" algn="ctr">
                        <a:buNone/>
                      </a:pPr>
                      <a:r>
                        <a:rPr lang="en-US" sz="1200" b="0" i="0" u="none" strike="noStrike" noProof="0">
                          <a:latin typeface="Arial"/>
                        </a:rPr>
                        <a:t>1.046</a:t>
                      </a:r>
                    </a:p>
                  </a:txBody>
                  <a:tcPr/>
                </a:tc>
                <a:tc>
                  <a:txBody>
                    <a:bodyPr/>
                    <a:lstStyle/>
                    <a:p>
                      <a:pPr lvl="0" algn="ctr">
                        <a:buNone/>
                      </a:pPr>
                      <a:r>
                        <a:rPr lang="en-US" sz="1200" b="0" i="0" u="none" strike="noStrike" noProof="0">
                          <a:solidFill>
                            <a:srgbClr val="000000"/>
                          </a:solidFill>
                          <a:latin typeface="Arial"/>
                        </a:rPr>
                        <a:t>1311.03</a:t>
                      </a:r>
                      <a:endParaRPr lang="vi-VN"/>
                    </a:p>
                  </a:txBody>
                  <a:tcPr/>
                </a:tc>
                <a:extLst>
                  <a:ext uri="{0D108BD9-81ED-4DB2-BD59-A6C34878D82A}">
                    <a16:rowId xmlns:a16="http://schemas.microsoft.com/office/drawing/2014/main" val="4097194188"/>
                  </a:ext>
                </a:extLst>
              </a:tr>
              <a:tr h="313888">
                <a:tc>
                  <a:txBody>
                    <a:bodyPr/>
                    <a:lstStyle/>
                    <a:p>
                      <a:pPr algn="ctr"/>
                      <a:r>
                        <a:rPr lang="en-US" sz="1200" err="1"/>
                        <a:t>Thời</a:t>
                      </a:r>
                      <a:r>
                        <a:rPr lang="en-US" sz="1200"/>
                        <a:t> </a:t>
                      </a:r>
                      <a:r>
                        <a:rPr lang="en-US" sz="1200" err="1"/>
                        <a:t>gian</a:t>
                      </a:r>
                      <a:r>
                        <a:rPr lang="en-US" sz="1200"/>
                        <a:t> </a:t>
                      </a:r>
                      <a:r>
                        <a:rPr lang="en-US" sz="1200" err="1"/>
                        <a:t>giải</a:t>
                      </a:r>
                      <a:r>
                        <a:rPr lang="en-US" sz="1200"/>
                        <a:t> </a:t>
                      </a:r>
                      <a:r>
                        <a:rPr lang="en-US" sz="1200" err="1"/>
                        <a:t>nén</a:t>
                      </a:r>
                      <a:r>
                        <a:rPr lang="en-US" sz="1200"/>
                        <a:t> (s)</a:t>
                      </a:r>
                      <a:endParaRPr lang="en-US" sz="1200" err="1"/>
                    </a:p>
                  </a:txBody>
                  <a:tcPr/>
                </a:tc>
                <a:tc>
                  <a:txBody>
                    <a:bodyPr/>
                    <a:lstStyle/>
                    <a:p>
                      <a:pPr algn="ctr"/>
                      <a:r>
                        <a:rPr lang="en-US" sz="1200"/>
                        <a:t>0.72</a:t>
                      </a:r>
                    </a:p>
                  </a:txBody>
                  <a:tcPr/>
                </a:tc>
                <a:tc>
                  <a:txBody>
                    <a:bodyPr/>
                    <a:lstStyle/>
                    <a:p>
                      <a:pPr lvl="0" algn="ctr">
                        <a:buNone/>
                      </a:pPr>
                      <a:r>
                        <a:rPr lang="en-US" sz="1200" b="0" i="0" u="none" strike="noStrike" noProof="0"/>
                        <a:t>3.366</a:t>
                      </a:r>
                      <a:endParaRPr lang="vi-VN"/>
                    </a:p>
                  </a:txBody>
                  <a:tcPr/>
                </a:tc>
                <a:tc>
                  <a:txBody>
                    <a:bodyPr/>
                    <a:lstStyle/>
                    <a:p>
                      <a:pPr algn="ctr"/>
                      <a:r>
                        <a:rPr lang="en-US" sz="1200"/>
                        <a:t>0.35</a:t>
                      </a:r>
                    </a:p>
                  </a:txBody>
                  <a:tcPr/>
                </a:tc>
                <a:extLst>
                  <a:ext uri="{0D108BD9-81ED-4DB2-BD59-A6C34878D82A}">
                    <a16:rowId xmlns:a16="http://schemas.microsoft.com/office/drawing/2014/main" val="2313558319"/>
                  </a:ext>
                </a:extLst>
              </a:tr>
            </a:tbl>
          </a:graphicData>
        </a:graphic>
      </p:graphicFrame>
      <p:sp>
        <p:nvSpPr>
          <p:cNvPr id="7" name="Google Shape;171;p14">
            <a:extLst>
              <a:ext uri="{FF2B5EF4-FFF2-40B4-BE49-F238E27FC236}">
                <a16:creationId xmlns:a16="http://schemas.microsoft.com/office/drawing/2014/main" id="{62667C3B-21A7-7579-3021-C9AF55017FB4}"/>
              </a:ext>
            </a:extLst>
          </p:cNvPr>
          <p:cNvSpPr txBox="1"/>
          <p:nvPr/>
        </p:nvSpPr>
        <p:spPr>
          <a:xfrm>
            <a:off x="60084" y="688424"/>
            <a:ext cx="9407109" cy="393600"/>
          </a:xfrm>
          <a:prstGeom prst="rect">
            <a:avLst/>
          </a:prstGeom>
          <a:noFill/>
          <a:ln>
            <a:noFill/>
          </a:ln>
        </p:spPr>
        <p:txBody>
          <a:bodyPr spcFirstLastPara="1" wrap="square" lIns="91425" tIns="91425" rIns="91425" bIns="91425" anchor="t" anchorCtr="0">
            <a:noAutofit/>
          </a:bodyPr>
          <a:lstStyle/>
          <a:p>
            <a:r>
              <a:rPr lang="en-US" sz="1600" b="1">
                <a:latin typeface="Fira Sans"/>
                <a:ea typeface="Fira Sans"/>
                <a:cs typeface="Fira Sans"/>
                <a:sym typeface="Fira Sans"/>
              </a:rPr>
              <a:t>TEST 2: </a:t>
            </a:r>
            <a:r>
              <a:rPr lang="en-US" sz="1600">
                <a:latin typeface="Fira Sans"/>
                <a:ea typeface="Fira Sans"/>
                <a:cs typeface="Fira Sans"/>
                <a:sym typeface="Fira Sans"/>
              </a:rPr>
              <a:t>Bộ data bao gồm nhiều kí tự khác nhau không lặp lại (kích thước: 2.06MB ~ 2.167.737 bytes)</a:t>
            </a:r>
            <a:endParaRPr lang="en-US" sz="1600" b="1">
              <a:latin typeface="Fira Sans"/>
              <a:ea typeface="Fira Sans"/>
              <a:cs typeface="Fira Sans"/>
              <a:sym typeface="Fira Sans"/>
            </a:endParaRPr>
          </a:p>
        </p:txBody>
      </p:sp>
      <p:pic>
        <p:nvPicPr>
          <p:cNvPr id="5" name="Picture 4">
            <a:extLst>
              <a:ext uri="{FF2B5EF4-FFF2-40B4-BE49-F238E27FC236}">
                <a16:creationId xmlns:a16="http://schemas.microsoft.com/office/drawing/2014/main" id="{467D1E2A-9CDE-032C-DC76-6AD1067DF969}"/>
              </a:ext>
            </a:extLst>
          </p:cNvPr>
          <p:cNvPicPr>
            <a:picLocks noChangeAspect="1"/>
          </p:cNvPicPr>
          <p:nvPr/>
        </p:nvPicPr>
        <p:blipFill rotWithShape="1">
          <a:blip r:embed="rId3"/>
          <a:srcRect b="13744"/>
          <a:stretch/>
        </p:blipFill>
        <p:spPr>
          <a:xfrm>
            <a:off x="1330969" y="1169624"/>
            <a:ext cx="6482062" cy="2166304"/>
          </a:xfrm>
          <a:prstGeom prst="rect">
            <a:avLst/>
          </a:prstGeom>
        </p:spPr>
      </p:pic>
    </p:spTree>
    <p:extLst>
      <p:ext uri="{BB962C8B-B14F-4D97-AF65-F5344CB8AC3E}">
        <p14:creationId xmlns:p14="http://schemas.microsoft.com/office/powerpoint/2010/main" val="2978695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Đánh giá các thuật toán</a:t>
            </a:r>
            <a:endParaRPr sz="2100">
              <a:solidFill>
                <a:schemeClr val="accent1"/>
              </a:solidFill>
              <a:latin typeface="Fira Sans Medium"/>
              <a:ea typeface="Fira Sans Medium"/>
              <a:cs typeface="Fira Sans Medium"/>
              <a:sym typeface="Fira Sans Medium"/>
            </a:endParaRPr>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7" name="Google Shape;171;p14">
            <a:extLst>
              <a:ext uri="{FF2B5EF4-FFF2-40B4-BE49-F238E27FC236}">
                <a16:creationId xmlns:a16="http://schemas.microsoft.com/office/drawing/2014/main" id="{62667C3B-21A7-7579-3021-C9AF55017FB4}"/>
              </a:ext>
            </a:extLst>
          </p:cNvPr>
          <p:cNvSpPr txBox="1"/>
          <p:nvPr/>
        </p:nvSpPr>
        <p:spPr>
          <a:xfrm>
            <a:off x="162560" y="688424"/>
            <a:ext cx="8520636" cy="4378995"/>
          </a:xfrm>
          <a:prstGeom prst="rect">
            <a:avLst/>
          </a:prstGeom>
          <a:noFill/>
          <a:ln>
            <a:noFill/>
          </a:ln>
        </p:spPr>
        <p:txBody>
          <a:bodyPr spcFirstLastPara="1" wrap="square" lIns="91425" tIns="91425" rIns="91425" bIns="91425" anchor="t" anchorCtr="0">
            <a:noAutofit/>
          </a:bodyPr>
          <a:lstStyle/>
          <a:p>
            <a:pPr marL="285750" indent="-285750">
              <a:buFont typeface="Calibri"/>
              <a:buChar char="-"/>
            </a:pPr>
            <a:r>
              <a:rPr lang="en-US" sz="1600" err="1">
                <a:latin typeface="Fira Sans"/>
                <a:ea typeface="Fira Sans"/>
                <a:cs typeface="Fira Sans"/>
                <a:sym typeface="Fira Sans"/>
              </a:rPr>
              <a:t>Đối</a:t>
            </a:r>
            <a:r>
              <a:rPr lang="en-US" sz="1600">
                <a:latin typeface="Fira Sans"/>
                <a:ea typeface="Fira Sans"/>
                <a:cs typeface="Fira Sans"/>
                <a:sym typeface="Fira Sans"/>
              </a:rPr>
              <a:t> </a:t>
            </a:r>
            <a:r>
              <a:rPr lang="en-US" sz="1600" err="1">
                <a:latin typeface="Fira Sans"/>
                <a:ea typeface="Fira Sans"/>
                <a:cs typeface="Fira Sans"/>
                <a:sym typeface="Fira Sans"/>
              </a:rPr>
              <a:t>với</a:t>
            </a:r>
            <a:r>
              <a:rPr lang="en-US" sz="1600">
                <a:latin typeface="Fira Sans"/>
                <a:ea typeface="Fira Sans"/>
                <a:cs typeface="Fira Sans"/>
                <a:sym typeface="Fira Sans"/>
              </a:rPr>
              <a:t> file </a:t>
            </a:r>
            <a:r>
              <a:rPr lang="en-US" sz="1600" err="1">
                <a:latin typeface="Fira Sans"/>
                <a:ea typeface="Fira Sans"/>
                <a:cs typeface="Fira Sans"/>
                <a:sym typeface="Fira Sans"/>
              </a:rPr>
              <a:t>chứa</a:t>
            </a:r>
            <a:r>
              <a:rPr lang="en-US" sz="1600">
                <a:latin typeface="Fira Sans"/>
                <a:ea typeface="Fira Sans"/>
                <a:cs typeface="Fira Sans"/>
                <a:sym typeface="Fira Sans"/>
              </a:rPr>
              <a:t> </a:t>
            </a:r>
            <a:r>
              <a:rPr lang="en-US" sz="1600" err="1">
                <a:latin typeface="Fira Sans"/>
                <a:ea typeface="Fira Sans"/>
                <a:cs typeface="Fira Sans"/>
                <a:sym typeface="Fira Sans"/>
              </a:rPr>
              <a:t>các</a:t>
            </a:r>
            <a:r>
              <a:rPr lang="en-US" sz="1600">
                <a:latin typeface="Fira Sans"/>
                <a:ea typeface="Fira Sans"/>
                <a:cs typeface="Fira Sans"/>
                <a:sym typeface="Fira Sans"/>
              </a:rPr>
              <a:t> </a:t>
            </a:r>
            <a:r>
              <a:rPr lang="en-US" sz="1600" err="1">
                <a:latin typeface="Fira Sans"/>
                <a:ea typeface="Fira Sans"/>
                <a:cs typeface="Fira Sans"/>
                <a:sym typeface="Fira Sans"/>
              </a:rPr>
              <a:t>kí</a:t>
            </a:r>
            <a:r>
              <a:rPr lang="en-US" sz="1600">
                <a:latin typeface="Fira Sans"/>
                <a:ea typeface="Fira Sans"/>
                <a:cs typeface="Fira Sans"/>
                <a:sym typeface="Fira Sans"/>
              </a:rPr>
              <a:t> </a:t>
            </a:r>
            <a:r>
              <a:rPr lang="en-US" sz="1600" err="1">
                <a:latin typeface="Fira Sans"/>
                <a:ea typeface="Fira Sans"/>
                <a:cs typeface="Fira Sans"/>
                <a:sym typeface="Fira Sans"/>
              </a:rPr>
              <a:t>tự</a:t>
            </a:r>
            <a:r>
              <a:rPr lang="en-US" sz="1600">
                <a:latin typeface="Fira Sans"/>
                <a:ea typeface="Fira Sans"/>
                <a:cs typeface="Fira Sans"/>
                <a:sym typeface="Fira Sans"/>
              </a:rPr>
              <a:t> </a:t>
            </a:r>
            <a:r>
              <a:rPr lang="en-US" sz="1600" err="1">
                <a:latin typeface="Fira Sans"/>
                <a:ea typeface="Fira Sans"/>
                <a:cs typeface="Fira Sans"/>
                <a:sym typeface="Fira Sans"/>
              </a:rPr>
              <a:t>khác</a:t>
            </a:r>
            <a:r>
              <a:rPr lang="en-US" sz="1600">
                <a:latin typeface="Fira Sans"/>
                <a:ea typeface="Fira Sans"/>
                <a:cs typeface="Fira Sans"/>
                <a:sym typeface="Fira Sans"/>
              </a:rPr>
              <a:t> </a:t>
            </a:r>
            <a:r>
              <a:rPr lang="en-US" sz="1600" err="1">
                <a:latin typeface="Fira Sans"/>
                <a:ea typeface="Fira Sans"/>
                <a:cs typeface="Fira Sans"/>
                <a:sym typeface="Fira Sans"/>
              </a:rPr>
              <a:t>nhau</a:t>
            </a:r>
            <a:r>
              <a:rPr lang="en-US" sz="1600">
                <a:latin typeface="Fira Sans"/>
                <a:ea typeface="Fira Sans"/>
                <a:cs typeface="Fira Sans"/>
                <a:sym typeface="Fira Sans"/>
              </a:rPr>
              <a:t>, </a:t>
            </a:r>
            <a:r>
              <a:rPr lang="en-US" sz="1600" err="1">
                <a:latin typeface="Fira Sans"/>
                <a:ea typeface="Fira Sans"/>
                <a:cs typeface="Fira Sans"/>
                <a:sym typeface="Fira Sans"/>
              </a:rPr>
              <a:t>không</a:t>
            </a:r>
            <a:r>
              <a:rPr lang="en-US" sz="1600">
                <a:latin typeface="Fira Sans"/>
                <a:ea typeface="Fira Sans"/>
                <a:cs typeface="Fira Sans"/>
                <a:sym typeface="Fira Sans"/>
              </a:rPr>
              <a:t> </a:t>
            </a:r>
            <a:r>
              <a:rPr lang="en-US" sz="1600" err="1">
                <a:latin typeface="Fira Sans"/>
                <a:ea typeface="Fira Sans"/>
                <a:cs typeface="Fira Sans"/>
                <a:sym typeface="Fira Sans"/>
              </a:rPr>
              <a:t>lặp</a:t>
            </a:r>
            <a:r>
              <a:rPr lang="en-US" sz="1600">
                <a:latin typeface="Fira Sans"/>
                <a:ea typeface="Fira Sans"/>
                <a:cs typeface="Fira Sans"/>
                <a:sym typeface="Fira Sans"/>
              </a:rPr>
              <a:t> </a:t>
            </a:r>
            <a:r>
              <a:rPr lang="en-US" sz="1600" err="1">
                <a:latin typeface="Fira Sans"/>
                <a:ea typeface="Fira Sans"/>
                <a:cs typeface="Fira Sans"/>
                <a:sym typeface="Fira Sans"/>
              </a:rPr>
              <a:t>lại</a:t>
            </a:r>
            <a:r>
              <a:rPr lang="en-US" sz="1600">
                <a:latin typeface="Fira Sans"/>
                <a:ea typeface="Fira Sans"/>
                <a:cs typeface="Fira Sans"/>
                <a:sym typeface="Fira Sans"/>
              </a:rPr>
              <a:t> </a:t>
            </a:r>
            <a:r>
              <a:rPr lang="en-US" sz="1600" err="1">
                <a:latin typeface="Fira Sans"/>
                <a:ea typeface="Fira Sans"/>
                <a:cs typeface="Fira Sans"/>
                <a:sym typeface="Fira Sans"/>
              </a:rPr>
              <a:t>nhiều</a:t>
            </a:r>
            <a:r>
              <a:rPr lang="en-US" sz="1600">
                <a:latin typeface="Fira Sans"/>
                <a:ea typeface="Fira Sans"/>
                <a:cs typeface="Fira Sans"/>
                <a:sym typeface="Fira Sans"/>
              </a:rPr>
              <a:t> </a:t>
            </a:r>
            <a:r>
              <a:rPr lang="en-US" sz="1600" err="1">
                <a:latin typeface="Fira Sans"/>
                <a:ea typeface="Fira Sans"/>
                <a:cs typeface="Fira Sans"/>
                <a:sym typeface="Fira Sans"/>
              </a:rPr>
              <a:t>thì</a:t>
            </a:r>
            <a:r>
              <a:rPr lang="en-US" sz="1600">
                <a:latin typeface="Fira Sans"/>
                <a:ea typeface="Fira Sans"/>
                <a:cs typeface="Fira Sans"/>
                <a:sym typeface="Fira Sans"/>
              </a:rPr>
              <a:t> </a:t>
            </a:r>
            <a:r>
              <a:rPr lang="en-US" sz="1600" err="1">
                <a:latin typeface="Fira Sans"/>
                <a:ea typeface="Fira Sans"/>
                <a:cs typeface="Fira Sans"/>
                <a:sym typeface="Fira Sans"/>
              </a:rPr>
              <a:t>thuật</a:t>
            </a:r>
            <a:r>
              <a:rPr lang="en-US" sz="1600">
                <a:latin typeface="Fira Sans"/>
                <a:ea typeface="Fira Sans"/>
                <a:cs typeface="Fira Sans"/>
                <a:sym typeface="Fira Sans"/>
              </a:rPr>
              <a:t> </a:t>
            </a:r>
            <a:r>
              <a:rPr lang="en-US" sz="1600" err="1">
                <a:latin typeface="Fira Sans"/>
                <a:ea typeface="Fira Sans"/>
                <a:cs typeface="Fira Sans"/>
                <a:sym typeface="Fira Sans"/>
              </a:rPr>
              <a:t>toán</a:t>
            </a:r>
            <a:r>
              <a:rPr lang="en-US" sz="1600">
                <a:latin typeface="Fira Sans"/>
                <a:ea typeface="Fira Sans"/>
                <a:cs typeface="Fira Sans"/>
                <a:sym typeface="Fira Sans"/>
              </a:rPr>
              <a:t> </a:t>
            </a:r>
            <a:r>
              <a:rPr lang="en-US" sz="1600" err="1">
                <a:latin typeface="Fira Sans"/>
                <a:ea typeface="Fira Sans"/>
                <a:cs typeface="Fira Sans"/>
                <a:sym typeface="Fira Sans"/>
              </a:rPr>
              <a:t>nén</a:t>
            </a:r>
            <a:r>
              <a:rPr lang="en-US" sz="1600">
                <a:latin typeface="Fira Sans"/>
                <a:ea typeface="Fira Sans"/>
                <a:cs typeface="Fira Sans"/>
                <a:sym typeface="Fira Sans"/>
              </a:rPr>
              <a:t> </a:t>
            </a:r>
            <a:r>
              <a:rPr lang="en-US" sz="1600" b="1">
                <a:latin typeface="Fira Sans"/>
                <a:ea typeface="Fira Sans"/>
                <a:cs typeface="Fira Sans"/>
                <a:sym typeface="Fira Sans"/>
              </a:rPr>
              <a:t>RLE</a:t>
            </a:r>
            <a:r>
              <a:rPr lang="en-US" sz="1600">
                <a:latin typeface="Fira Sans"/>
                <a:ea typeface="Fira Sans"/>
                <a:cs typeface="Fira Sans"/>
                <a:sym typeface="Fira Sans"/>
              </a:rPr>
              <a:t> </a:t>
            </a:r>
            <a:r>
              <a:rPr lang="en-US" sz="1600" err="1">
                <a:latin typeface="Fira Sans"/>
                <a:ea typeface="Fira Sans"/>
                <a:cs typeface="Fira Sans"/>
                <a:sym typeface="Fira Sans"/>
              </a:rPr>
              <a:t>không</a:t>
            </a:r>
            <a:r>
              <a:rPr lang="en-US" sz="1600">
                <a:latin typeface="Fira Sans"/>
                <a:ea typeface="Fira Sans"/>
                <a:cs typeface="Fira Sans"/>
                <a:sym typeface="Fira Sans"/>
              </a:rPr>
              <a:t> </a:t>
            </a:r>
            <a:r>
              <a:rPr lang="en-US" sz="1600" err="1">
                <a:latin typeface="Fira Sans"/>
                <a:ea typeface="Fira Sans"/>
                <a:cs typeface="Fira Sans"/>
                <a:sym typeface="Fira Sans"/>
              </a:rPr>
              <a:t>thật</a:t>
            </a:r>
            <a:r>
              <a:rPr lang="en-US" sz="1600">
                <a:latin typeface="Fira Sans"/>
                <a:ea typeface="Fira Sans"/>
                <a:cs typeface="Fira Sans"/>
                <a:sym typeface="Fira Sans"/>
              </a:rPr>
              <a:t> </a:t>
            </a:r>
            <a:r>
              <a:rPr lang="en-US" sz="1600" err="1">
                <a:latin typeface="Fira Sans"/>
                <a:ea typeface="Fira Sans"/>
                <a:cs typeface="Fira Sans"/>
                <a:sym typeface="Fira Sans"/>
              </a:rPr>
              <a:t>sự</a:t>
            </a:r>
            <a:r>
              <a:rPr lang="en-US" sz="1600">
                <a:latin typeface="Fira Sans"/>
                <a:ea typeface="Fira Sans"/>
                <a:cs typeface="Fira Sans"/>
                <a:sym typeface="Fira Sans"/>
              </a:rPr>
              <a:t> </a:t>
            </a:r>
            <a:r>
              <a:rPr lang="en-US" sz="1600" err="1">
                <a:latin typeface="Fira Sans"/>
                <a:ea typeface="Fira Sans"/>
                <a:cs typeface="Fira Sans"/>
                <a:sym typeface="Fira Sans"/>
              </a:rPr>
              <a:t>hiệu</a:t>
            </a:r>
            <a:r>
              <a:rPr lang="en-US" sz="1600">
                <a:latin typeface="Fira Sans"/>
                <a:ea typeface="Fira Sans"/>
                <a:cs typeface="Fira Sans"/>
                <a:sym typeface="Fira Sans"/>
              </a:rPr>
              <a:t> </a:t>
            </a:r>
            <a:r>
              <a:rPr lang="en-US" sz="1600" err="1">
                <a:latin typeface="Fira Sans"/>
                <a:ea typeface="Fira Sans"/>
                <a:cs typeface="Fira Sans"/>
                <a:sym typeface="Fira Sans"/>
              </a:rPr>
              <a:t>quả</a:t>
            </a:r>
            <a:r>
              <a:rPr lang="en-US" sz="1600">
                <a:latin typeface="Fira Sans"/>
                <a:ea typeface="Fira Sans"/>
                <a:cs typeface="Fira Sans"/>
                <a:sym typeface="Fira Sans"/>
              </a:rPr>
              <a:t>, </a:t>
            </a:r>
            <a:r>
              <a:rPr lang="en-US" sz="1600" err="1">
                <a:latin typeface="Fira Sans"/>
                <a:ea typeface="Fira Sans"/>
                <a:cs typeface="Fira Sans"/>
                <a:sym typeface="Fira Sans"/>
              </a:rPr>
              <a:t>tạo</a:t>
            </a:r>
            <a:r>
              <a:rPr lang="en-US" sz="1600">
                <a:latin typeface="Fira Sans"/>
                <a:ea typeface="Fira Sans"/>
                <a:cs typeface="Fira Sans"/>
                <a:sym typeface="Fira Sans"/>
              </a:rPr>
              <a:t> </a:t>
            </a:r>
            <a:r>
              <a:rPr lang="en-US" sz="1600" err="1">
                <a:latin typeface="Fira Sans"/>
                <a:ea typeface="Fira Sans"/>
                <a:cs typeface="Fira Sans"/>
                <a:sym typeface="Fira Sans"/>
              </a:rPr>
              <a:t>ra</a:t>
            </a:r>
            <a:r>
              <a:rPr lang="en-US" sz="1600">
                <a:latin typeface="Fira Sans"/>
                <a:ea typeface="Fira Sans"/>
                <a:cs typeface="Fira Sans"/>
                <a:sym typeface="Fira Sans"/>
              </a:rPr>
              <a:t> </a:t>
            </a:r>
            <a:r>
              <a:rPr lang="en-US" sz="1600" err="1">
                <a:latin typeface="Fira Sans"/>
                <a:ea typeface="Fira Sans"/>
                <a:cs typeface="Fira Sans"/>
                <a:sym typeface="Fira Sans"/>
              </a:rPr>
              <a:t>dữ</a:t>
            </a:r>
            <a:r>
              <a:rPr lang="en-US" sz="1600">
                <a:latin typeface="Fira Sans"/>
                <a:ea typeface="Fira Sans"/>
                <a:cs typeface="Fira Sans"/>
                <a:sym typeface="Fira Sans"/>
              </a:rPr>
              <a:t> </a:t>
            </a:r>
            <a:r>
              <a:rPr lang="en-US" sz="1600" err="1">
                <a:latin typeface="Fira Sans"/>
                <a:ea typeface="Fira Sans"/>
                <a:cs typeface="Fira Sans"/>
                <a:sym typeface="Fira Sans"/>
              </a:rPr>
              <a:t>liệu</a:t>
            </a:r>
            <a:r>
              <a:rPr lang="en-US" sz="1600">
                <a:latin typeface="Fira Sans"/>
                <a:ea typeface="Fira Sans"/>
                <a:cs typeface="Fira Sans"/>
                <a:sym typeface="Fira Sans"/>
              </a:rPr>
              <a:t> </a:t>
            </a:r>
            <a:r>
              <a:rPr lang="en-US" sz="1600" err="1">
                <a:latin typeface="Fira Sans"/>
                <a:ea typeface="Fira Sans"/>
                <a:cs typeface="Fira Sans"/>
                <a:sym typeface="Fira Sans"/>
              </a:rPr>
              <a:t>nén</a:t>
            </a:r>
            <a:r>
              <a:rPr lang="en-US" sz="1600">
                <a:latin typeface="Fira Sans"/>
                <a:ea typeface="Fira Sans"/>
                <a:cs typeface="Fira Sans"/>
                <a:sym typeface="Fira Sans"/>
              </a:rPr>
              <a:t> </a:t>
            </a:r>
            <a:r>
              <a:rPr lang="en-US" sz="1600" err="1">
                <a:latin typeface="Fira Sans"/>
                <a:ea typeface="Fira Sans"/>
                <a:cs typeface="Fira Sans"/>
                <a:sym typeface="Fira Sans"/>
              </a:rPr>
              <a:t>có</a:t>
            </a:r>
            <a:r>
              <a:rPr lang="en-US" sz="1600">
                <a:latin typeface="Fira Sans"/>
                <a:ea typeface="Fira Sans"/>
                <a:cs typeface="Fira Sans"/>
                <a:sym typeface="Fira Sans"/>
              </a:rPr>
              <a:t> dung </a:t>
            </a:r>
            <a:r>
              <a:rPr lang="en-US" sz="1600" err="1">
                <a:latin typeface="Fira Sans"/>
                <a:ea typeface="Fira Sans"/>
                <a:cs typeface="Fira Sans"/>
                <a:sym typeface="Fira Sans"/>
              </a:rPr>
              <a:t>lượng</a:t>
            </a:r>
            <a:r>
              <a:rPr lang="en-US" sz="1600">
                <a:latin typeface="Fira Sans"/>
                <a:ea typeface="Fira Sans"/>
                <a:cs typeface="Fira Sans"/>
                <a:sym typeface="Fira Sans"/>
              </a:rPr>
              <a:t> </a:t>
            </a:r>
            <a:r>
              <a:rPr lang="en-US" sz="1600" err="1">
                <a:latin typeface="Fira Sans"/>
                <a:ea typeface="Fira Sans"/>
                <a:cs typeface="Fira Sans"/>
                <a:sym typeface="Fira Sans"/>
              </a:rPr>
              <a:t>lớn</a:t>
            </a:r>
            <a:r>
              <a:rPr lang="en-US" sz="1600">
                <a:latin typeface="Fira Sans"/>
                <a:ea typeface="Fira Sans"/>
                <a:cs typeface="Fira Sans"/>
                <a:sym typeface="Fira Sans"/>
              </a:rPr>
              <a:t> </a:t>
            </a:r>
            <a:r>
              <a:rPr lang="en-US" sz="1600" err="1">
                <a:latin typeface="Fira Sans"/>
                <a:ea typeface="Fira Sans"/>
                <a:cs typeface="Fira Sans"/>
                <a:sym typeface="Fira Sans"/>
              </a:rPr>
              <a:t>hơn</a:t>
            </a:r>
            <a:r>
              <a:rPr lang="en-US" sz="1600">
                <a:latin typeface="Fira Sans"/>
                <a:ea typeface="Fira Sans"/>
                <a:cs typeface="Fira Sans"/>
                <a:sym typeface="Fira Sans"/>
              </a:rPr>
              <a:t> </a:t>
            </a:r>
            <a:r>
              <a:rPr lang="en-US" sz="1600" err="1">
                <a:latin typeface="Fira Sans"/>
                <a:ea typeface="Fira Sans"/>
                <a:cs typeface="Fira Sans"/>
                <a:sym typeface="Fira Sans"/>
              </a:rPr>
              <a:t>dữ</a:t>
            </a:r>
            <a:r>
              <a:rPr lang="en-US" sz="1600">
                <a:latin typeface="Fira Sans"/>
                <a:ea typeface="Fira Sans"/>
                <a:cs typeface="Fira Sans"/>
                <a:sym typeface="Fira Sans"/>
              </a:rPr>
              <a:t> </a:t>
            </a:r>
            <a:r>
              <a:rPr lang="en-US" sz="1600" err="1">
                <a:latin typeface="Fira Sans"/>
                <a:ea typeface="Fira Sans"/>
                <a:cs typeface="Fira Sans"/>
                <a:sym typeface="Fira Sans"/>
              </a:rPr>
              <a:t>liệu</a:t>
            </a:r>
            <a:r>
              <a:rPr lang="en-US" sz="1600">
                <a:latin typeface="Fira Sans"/>
                <a:ea typeface="Fira Sans"/>
                <a:cs typeface="Fira Sans"/>
                <a:sym typeface="Fira Sans"/>
              </a:rPr>
              <a:t> </a:t>
            </a:r>
            <a:r>
              <a:rPr lang="en-US" sz="1600" err="1">
                <a:latin typeface="Fira Sans"/>
                <a:ea typeface="Fira Sans"/>
                <a:cs typeface="Fira Sans"/>
                <a:sym typeface="Fira Sans"/>
              </a:rPr>
              <a:t>gốc</a:t>
            </a:r>
            <a:r>
              <a:rPr lang="en-US" sz="1600">
                <a:latin typeface="Fira Sans"/>
                <a:ea typeface="Fira Sans"/>
                <a:cs typeface="Fira Sans"/>
                <a:sym typeface="Fira Sans"/>
              </a:rPr>
              <a:t>. </a:t>
            </a:r>
            <a:r>
              <a:rPr lang="en-US" sz="1600" err="1">
                <a:latin typeface="Fira Sans"/>
                <a:ea typeface="Fira Sans"/>
                <a:cs typeface="Fira Sans"/>
                <a:sym typeface="Fira Sans"/>
              </a:rPr>
              <a:t>Nó</a:t>
            </a:r>
            <a:r>
              <a:rPr lang="en-US" sz="1600">
                <a:latin typeface="Fira Sans"/>
                <a:ea typeface="Fira Sans"/>
                <a:cs typeface="Fira Sans"/>
                <a:sym typeface="Fira Sans"/>
              </a:rPr>
              <a:t> </a:t>
            </a:r>
            <a:r>
              <a:rPr lang="en-US" sz="1600" err="1">
                <a:latin typeface="Fira Sans"/>
                <a:ea typeface="Fira Sans"/>
                <a:cs typeface="Fira Sans"/>
                <a:sym typeface="Fira Sans"/>
              </a:rPr>
              <a:t>không</a:t>
            </a:r>
            <a:r>
              <a:rPr lang="en-US" sz="1600">
                <a:latin typeface="Fira Sans"/>
                <a:ea typeface="Fira Sans"/>
                <a:cs typeface="Fira Sans"/>
                <a:sym typeface="Fira Sans"/>
              </a:rPr>
              <a:t> </a:t>
            </a:r>
            <a:r>
              <a:rPr lang="en-US" sz="1600" err="1">
                <a:latin typeface="Fira Sans"/>
                <a:ea typeface="Fira Sans"/>
                <a:cs typeface="Fira Sans"/>
                <a:sym typeface="Fira Sans"/>
              </a:rPr>
              <a:t>thể</a:t>
            </a:r>
            <a:r>
              <a:rPr lang="en-US" sz="1600">
                <a:latin typeface="Fira Sans"/>
                <a:ea typeface="Fira Sans"/>
                <a:cs typeface="Fira Sans"/>
                <a:sym typeface="Fira Sans"/>
              </a:rPr>
              <a:t> </a:t>
            </a:r>
            <a:r>
              <a:rPr lang="en-US" sz="1600" err="1">
                <a:latin typeface="Fira Sans"/>
                <a:ea typeface="Fira Sans"/>
                <a:cs typeface="Fira Sans"/>
                <a:sym typeface="Fira Sans"/>
              </a:rPr>
              <a:t>nén</a:t>
            </a:r>
            <a:r>
              <a:rPr lang="en-US" sz="1600">
                <a:latin typeface="Fira Sans"/>
                <a:ea typeface="Fira Sans"/>
                <a:cs typeface="Fira Sans"/>
                <a:sym typeface="Fira Sans"/>
              </a:rPr>
              <a:t> </a:t>
            </a:r>
            <a:r>
              <a:rPr lang="en-US" sz="1600" err="1">
                <a:latin typeface="Fira Sans"/>
                <a:ea typeface="Fira Sans"/>
                <a:cs typeface="Fira Sans"/>
                <a:sym typeface="Fira Sans"/>
              </a:rPr>
              <a:t>các</a:t>
            </a:r>
            <a:r>
              <a:rPr lang="en-US" sz="1600">
                <a:latin typeface="Fira Sans"/>
                <a:ea typeface="Fira Sans"/>
                <a:cs typeface="Fira Sans"/>
                <a:sym typeface="Fira Sans"/>
              </a:rPr>
              <a:t> </a:t>
            </a:r>
            <a:r>
              <a:rPr lang="en-US" sz="1600" err="1">
                <a:latin typeface="Fira Sans"/>
                <a:ea typeface="Fira Sans"/>
                <a:cs typeface="Fira Sans"/>
                <a:sym typeface="Fira Sans"/>
              </a:rPr>
              <a:t>loại</a:t>
            </a:r>
            <a:r>
              <a:rPr lang="en-US" sz="1600">
                <a:latin typeface="Fira Sans"/>
                <a:ea typeface="Fira Sans"/>
                <a:cs typeface="Fira Sans"/>
                <a:sym typeface="Fira Sans"/>
              </a:rPr>
              <a:t> </a:t>
            </a:r>
            <a:r>
              <a:rPr lang="en-US" sz="1600" err="1">
                <a:latin typeface="Fira Sans"/>
                <a:ea typeface="Fira Sans"/>
                <a:cs typeface="Fira Sans"/>
                <a:sym typeface="Fira Sans"/>
              </a:rPr>
              <a:t>dữ</a:t>
            </a:r>
            <a:r>
              <a:rPr lang="en-US" sz="1600">
                <a:latin typeface="Fira Sans"/>
                <a:ea typeface="Fira Sans"/>
                <a:cs typeface="Fira Sans"/>
                <a:sym typeface="Fira Sans"/>
              </a:rPr>
              <a:t> </a:t>
            </a:r>
            <a:r>
              <a:rPr lang="en-US" sz="1600" err="1">
                <a:latin typeface="Fira Sans"/>
                <a:ea typeface="Fira Sans"/>
                <a:cs typeface="Fira Sans"/>
                <a:sym typeface="Fira Sans"/>
              </a:rPr>
              <a:t>liệu</a:t>
            </a:r>
            <a:r>
              <a:rPr lang="en-US" sz="1600">
                <a:latin typeface="Fira Sans"/>
                <a:ea typeface="Fira Sans"/>
                <a:cs typeface="Fira Sans"/>
                <a:sym typeface="Fira Sans"/>
              </a:rPr>
              <a:t> </a:t>
            </a:r>
            <a:r>
              <a:rPr lang="en-US" sz="1600" err="1">
                <a:latin typeface="Fira Sans"/>
                <a:ea typeface="Fira Sans"/>
                <a:cs typeface="Fira Sans"/>
                <a:sym typeface="Fira Sans"/>
              </a:rPr>
              <a:t>phức</a:t>
            </a:r>
            <a:r>
              <a:rPr lang="en-US" sz="1600">
                <a:latin typeface="Fira Sans"/>
                <a:ea typeface="Fira Sans"/>
                <a:cs typeface="Fira Sans"/>
                <a:sym typeface="Fira Sans"/>
              </a:rPr>
              <a:t> </a:t>
            </a:r>
            <a:r>
              <a:rPr lang="en-US" sz="1600" err="1">
                <a:latin typeface="Fira Sans"/>
                <a:ea typeface="Fira Sans"/>
                <a:cs typeface="Fira Sans"/>
                <a:sym typeface="Fira Sans"/>
              </a:rPr>
              <a:t>tạp</a:t>
            </a:r>
            <a:r>
              <a:rPr lang="en-US" sz="1600">
                <a:latin typeface="Fira Sans"/>
                <a:ea typeface="Fira Sans"/>
                <a:cs typeface="Fira Sans"/>
                <a:sym typeface="Fira Sans"/>
              </a:rPr>
              <a:t>.</a:t>
            </a:r>
            <a:endParaRPr lang="vi-VN"/>
          </a:p>
          <a:p>
            <a:pPr marL="285750" indent="-285750">
              <a:buFont typeface="Calibri"/>
              <a:buChar char="-"/>
            </a:pPr>
            <a:endParaRPr lang="en-US" sz="1600">
              <a:latin typeface="Fira Sans"/>
            </a:endParaRPr>
          </a:p>
          <a:p>
            <a:pPr marL="285750" indent="-285750">
              <a:buFont typeface="Calibri"/>
              <a:buChar char="-"/>
            </a:pPr>
            <a:r>
              <a:rPr lang="en-US" sz="1600" err="1">
                <a:latin typeface="Fira Sans"/>
              </a:rPr>
              <a:t>Thuật</a:t>
            </a:r>
            <a:r>
              <a:rPr lang="en-US" sz="1600">
                <a:latin typeface="Fira Sans"/>
              </a:rPr>
              <a:t> </a:t>
            </a:r>
            <a:r>
              <a:rPr lang="en-US" sz="1600" err="1">
                <a:latin typeface="Fira Sans"/>
              </a:rPr>
              <a:t>toán</a:t>
            </a:r>
            <a:r>
              <a:rPr lang="en-US" sz="1600">
                <a:latin typeface="Fira Sans"/>
              </a:rPr>
              <a:t> </a:t>
            </a:r>
            <a:r>
              <a:rPr lang="en-US" sz="1600" err="1">
                <a:latin typeface="Fira Sans"/>
              </a:rPr>
              <a:t>nén</a:t>
            </a:r>
            <a:r>
              <a:rPr lang="en-US" sz="1600">
                <a:latin typeface="Fira Sans"/>
              </a:rPr>
              <a:t> </a:t>
            </a:r>
            <a:r>
              <a:rPr lang="en-US" sz="1600" b="1">
                <a:latin typeface="Fira Sans"/>
              </a:rPr>
              <a:t>LZW </a:t>
            </a:r>
            <a:r>
              <a:rPr lang="en-US" sz="1600">
                <a:latin typeface="Fira Sans"/>
              </a:rPr>
              <a:t>đều nén </a:t>
            </a:r>
            <a:r>
              <a:rPr lang="en-US" sz="1600" err="1">
                <a:latin typeface="Fira Sans"/>
              </a:rPr>
              <a:t>tốt</a:t>
            </a:r>
            <a:r>
              <a:rPr lang="en-US" sz="1600">
                <a:latin typeface="Fira Sans"/>
              </a:rPr>
              <a:t> </a:t>
            </a:r>
            <a:r>
              <a:rPr lang="en-US" sz="1600" err="1">
                <a:latin typeface="Fira Sans"/>
              </a:rPr>
              <a:t>nhất</a:t>
            </a:r>
            <a:r>
              <a:rPr lang="en-US" sz="1600">
                <a:latin typeface="Fira Sans"/>
              </a:rPr>
              <a:t> </a:t>
            </a:r>
            <a:r>
              <a:rPr lang="en-US" sz="1600" err="1">
                <a:latin typeface="Fira Sans"/>
              </a:rPr>
              <a:t>với</a:t>
            </a:r>
            <a:r>
              <a:rPr lang="en-US" sz="1600">
                <a:latin typeface="Fira Sans"/>
              </a:rPr>
              <a:t> 2 testcase </a:t>
            </a:r>
            <a:r>
              <a:rPr lang="en-US" sz="1600" err="1">
                <a:latin typeface="Fira Sans"/>
              </a:rPr>
              <a:t>trong</a:t>
            </a:r>
            <a:r>
              <a:rPr lang="en-US" sz="1600">
                <a:latin typeface="Fira Sans"/>
              </a:rPr>
              <a:t> </a:t>
            </a:r>
            <a:r>
              <a:rPr lang="en-US" sz="1600" err="1">
                <a:latin typeface="Fira Sans"/>
              </a:rPr>
              <a:t>cả</a:t>
            </a:r>
            <a:r>
              <a:rPr lang="en-US" sz="1600">
                <a:latin typeface="Fira Sans"/>
              </a:rPr>
              <a:t> 3 </a:t>
            </a:r>
            <a:r>
              <a:rPr lang="en-US" sz="1600" err="1">
                <a:latin typeface="Fira Sans"/>
              </a:rPr>
              <a:t>thuật</a:t>
            </a:r>
            <a:r>
              <a:rPr lang="en-US" sz="1600">
                <a:latin typeface="Fira Sans"/>
              </a:rPr>
              <a:t> </a:t>
            </a:r>
            <a:r>
              <a:rPr lang="en-US" sz="1600" err="1">
                <a:latin typeface="Fira Sans"/>
              </a:rPr>
              <a:t>toán</a:t>
            </a:r>
            <a:r>
              <a:rPr lang="en-US" sz="1600">
                <a:latin typeface="Fira Sans"/>
              </a:rPr>
              <a:t>. Tuy </a:t>
            </a:r>
            <a:r>
              <a:rPr lang="en-US" sz="1600" err="1">
                <a:latin typeface="Fira Sans"/>
              </a:rPr>
              <a:t>nhiên</a:t>
            </a:r>
            <a:r>
              <a:rPr lang="en-US" sz="1600">
                <a:latin typeface="Fira Sans"/>
              </a:rPr>
              <a:t> </a:t>
            </a:r>
            <a:r>
              <a:rPr lang="en-US" sz="1600" err="1">
                <a:latin typeface="Fira Sans"/>
              </a:rPr>
              <a:t>việc</a:t>
            </a:r>
            <a:r>
              <a:rPr lang="en-US" sz="1600">
                <a:latin typeface="Fira Sans"/>
              </a:rPr>
              <a:t> </a:t>
            </a:r>
            <a:r>
              <a:rPr lang="en-US" sz="1600" err="1">
                <a:latin typeface="Fira Sans"/>
              </a:rPr>
              <a:t>xây</a:t>
            </a:r>
            <a:r>
              <a:rPr lang="en-US" sz="1600">
                <a:latin typeface="Fira Sans"/>
              </a:rPr>
              <a:t> </a:t>
            </a:r>
            <a:r>
              <a:rPr lang="en-US" sz="1600" err="1">
                <a:latin typeface="Fira Sans"/>
              </a:rPr>
              <a:t>dựng</a:t>
            </a:r>
            <a:r>
              <a:rPr lang="en-US" sz="1600">
                <a:latin typeface="Fira Sans"/>
              </a:rPr>
              <a:t> </a:t>
            </a:r>
            <a:r>
              <a:rPr lang="en-US" sz="1600" err="1">
                <a:latin typeface="Fira Sans"/>
              </a:rPr>
              <a:t>và</a:t>
            </a:r>
            <a:r>
              <a:rPr lang="en-US" sz="1600">
                <a:latin typeface="Fira Sans"/>
              </a:rPr>
              <a:t> </a:t>
            </a:r>
            <a:r>
              <a:rPr lang="en-US" sz="1600" err="1">
                <a:latin typeface="Fira Sans"/>
              </a:rPr>
              <a:t>duy</a:t>
            </a:r>
            <a:r>
              <a:rPr lang="en-US" sz="1600">
                <a:latin typeface="Fira Sans"/>
              </a:rPr>
              <a:t> </a:t>
            </a:r>
            <a:r>
              <a:rPr lang="en-US" sz="1600" err="1">
                <a:latin typeface="Fira Sans"/>
              </a:rPr>
              <a:t>trì</a:t>
            </a:r>
            <a:r>
              <a:rPr lang="en-US" sz="1600">
                <a:latin typeface="Fira Sans"/>
              </a:rPr>
              <a:t> </a:t>
            </a:r>
            <a:r>
              <a:rPr lang="en-US" sz="1600" err="1">
                <a:latin typeface="Fira Sans"/>
              </a:rPr>
              <a:t>từ</a:t>
            </a:r>
            <a:r>
              <a:rPr lang="en-US" sz="1600">
                <a:latin typeface="Fira Sans"/>
              </a:rPr>
              <a:t> </a:t>
            </a:r>
            <a:r>
              <a:rPr lang="en-US" sz="1600" err="1">
                <a:latin typeface="Fira Sans"/>
              </a:rPr>
              <a:t>điển</a:t>
            </a:r>
            <a:r>
              <a:rPr lang="en-US" sz="1600">
                <a:latin typeface="Fira Sans"/>
              </a:rPr>
              <a:t> </a:t>
            </a:r>
            <a:r>
              <a:rPr lang="en-US" sz="1600" err="1">
                <a:latin typeface="Fira Sans"/>
              </a:rPr>
              <a:t>có</a:t>
            </a:r>
            <a:r>
              <a:rPr lang="en-US" sz="1600">
                <a:latin typeface="Fira Sans"/>
              </a:rPr>
              <a:t> </a:t>
            </a:r>
            <a:r>
              <a:rPr lang="en-US" sz="1600" err="1">
                <a:latin typeface="Fira Sans"/>
              </a:rPr>
              <a:t>thể</a:t>
            </a:r>
            <a:r>
              <a:rPr lang="en-US" sz="1600">
                <a:latin typeface="Fira Sans"/>
              </a:rPr>
              <a:t> </a:t>
            </a:r>
            <a:r>
              <a:rPr lang="en-US" sz="1600" err="1">
                <a:latin typeface="Fira Sans"/>
              </a:rPr>
              <a:t>tốn</a:t>
            </a:r>
            <a:r>
              <a:rPr lang="en-US" sz="1600">
                <a:latin typeface="Fira Sans"/>
              </a:rPr>
              <a:t> </a:t>
            </a:r>
            <a:r>
              <a:rPr lang="en-US" sz="1600" err="1">
                <a:latin typeface="Fira Sans"/>
              </a:rPr>
              <a:t>kém</a:t>
            </a:r>
            <a:r>
              <a:rPr lang="en-US" sz="1600">
                <a:latin typeface="Fira Sans"/>
              </a:rPr>
              <a:t> </a:t>
            </a:r>
            <a:r>
              <a:rPr lang="en-US" sz="1600" err="1">
                <a:latin typeface="Fira Sans"/>
              </a:rPr>
              <a:t>về</a:t>
            </a:r>
            <a:r>
              <a:rPr lang="en-US" sz="1600">
                <a:latin typeface="Fira Sans"/>
              </a:rPr>
              <a:t> </a:t>
            </a:r>
            <a:r>
              <a:rPr lang="en-US" sz="1600" err="1">
                <a:latin typeface="Fira Sans"/>
              </a:rPr>
              <a:t>mặt</a:t>
            </a:r>
            <a:r>
              <a:rPr lang="en-US" sz="1600">
                <a:latin typeface="Fira Sans"/>
              </a:rPr>
              <a:t> </a:t>
            </a:r>
            <a:r>
              <a:rPr lang="en-US" sz="1600" err="1">
                <a:latin typeface="Fira Sans"/>
              </a:rPr>
              <a:t>tài</a:t>
            </a:r>
            <a:r>
              <a:rPr lang="en-US" sz="1600">
                <a:latin typeface="Fira Sans"/>
              </a:rPr>
              <a:t> </a:t>
            </a:r>
            <a:r>
              <a:rPr lang="en-US" sz="1600" err="1">
                <a:latin typeface="Fira Sans"/>
              </a:rPr>
              <a:t>nguyên</a:t>
            </a:r>
            <a:r>
              <a:rPr lang="en-US" sz="1600">
                <a:latin typeface="Fira Sans"/>
              </a:rPr>
              <a:t>, </a:t>
            </a:r>
            <a:r>
              <a:rPr lang="en-US" sz="1600" err="1">
                <a:latin typeface="Fira Sans"/>
              </a:rPr>
              <a:t>đặc</a:t>
            </a:r>
            <a:r>
              <a:rPr lang="en-US" sz="1600">
                <a:latin typeface="Fira Sans"/>
              </a:rPr>
              <a:t> </a:t>
            </a:r>
            <a:r>
              <a:rPr lang="en-US" sz="1600" err="1">
                <a:latin typeface="Fira Sans"/>
              </a:rPr>
              <a:t>biệt</a:t>
            </a:r>
            <a:r>
              <a:rPr lang="en-US" sz="1600">
                <a:latin typeface="Fira Sans"/>
              </a:rPr>
              <a:t> </a:t>
            </a:r>
            <a:r>
              <a:rPr lang="en-US" sz="1600" err="1">
                <a:latin typeface="Fira Sans"/>
              </a:rPr>
              <a:t>là</a:t>
            </a:r>
            <a:r>
              <a:rPr lang="en-US" sz="1600">
                <a:latin typeface="Fira Sans"/>
              </a:rPr>
              <a:t> </a:t>
            </a:r>
            <a:r>
              <a:rPr lang="en-US" sz="1600" err="1">
                <a:latin typeface="Fira Sans"/>
              </a:rPr>
              <a:t>đối</a:t>
            </a:r>
            <a:r>
              <a:rPr lang="en-US" sz="1600">
                <a:latin typeface="Fira Sans"/>
              </a:rPr>
              <a:t> </a:t>
            </a:r>
            <a:r>
              <a:rPr lang="en-US" sz="1600" err="1">
                <a:latin typeface="Fira Sans"/>
              </a:rPr>
              <a:t>với</a:t>
            </a:r>
            <a:r>
              <a:rPr lang="en-US" sz="1600">
                <a:latin typeface="Fira Sans"/>
              </a:rPr>
              <a:t> </a:t>
            </a:r>
            <a:r>
              <a:rPr lang="en-US" sz="1600" err="1">
                <a:latin typeface="Fira Sans"/>
              </a:rPr>
              <a:t>các</a:t>
            </a:r>
            <a:r>
              <a:rPr lang="en-US" sz="1600">
                <a:latin typeface="Fira Sans"/>
              </a:rPr>
              <a:t> </a:t>
            </a:r>
            <a:r>
              <a:rPr lang="en-US" sz="1600" err="1">
                <a:latin typeface="Fira Sans"/>
              </a:rPr>
              <a:t>dữ</a:t>
            </a:r>
            <a:r>
              <a:rPr lang="en-US" sz="1600">
                <a:latin typeface="Fira Sans"/>
              </a:rPr>
              <a:t> </a:t>
            </a:r>
            <a:r>
              <a:rPr lang="en-US" sz="1600" err="1">
                <a:latin typeface="Fira Sans"/>
              </a:rPr>
              <a:t>liệu</a:t>
            </a:r>
            <a:r>
              <a:rPr lang="en-US" sz="1600">
                <a:latin typeface="Fira Sans"/>
              </a:rPr>
              <a:t> </a:t>
            </a:r>
            <a:r>
              <a:rPr lang="en-US" sz="1600" err="1">
                <a:latin typeface="Fira Sans"/>
              </a:rPr>
              <a:t>lớn</a:t>
            </a:r>
            <a:r>
              <a:rPr lang="en-US" sz="1600">
                <a:latin typeface="Fira Sans"/>
              </a:rPr>
              <a:t>. </a:t>
            </a:r>
            <a:r>
              <a:rPr lang="en-US" sz="1600" err="1">
                <a:latin typeface="Fira Sans"/>
              </a:rPr>
              <a:t>Đồng</a:t>
            </a:r>
            <a:r>
              <a:rPr lang="en-US" sz="1600">
                <a:latin typeface="Fira Sans"/>
              </a:rPr>
              <a:t> </a:t>
            </a:r>
            <a:r>
              <a:rPr lang="en-US" sz="1600" err="1">
                <a:latin typeface="Fira Sans"/>
              </a:rPr>
              <a:t>thời</a:t>
            </a:r>
            <a:r>
              <a:rPr lang="en-US" sz="1600">
                <a:latin typeface="Fira Sans"/>
              </a:rPr>
              <a:t>, </a:t>
            </a:r>
            <a:r>
              <a:rPr lang="en-US" sz="1600" err="1">
                <a:latin typeface="Fira Sans"/>
              </a:rPr>
              <a:t>quá</a:t>
            </a:r>
            <a:r>
              <a:rPr lang="en-US" sz="1600">
                <a:latin typeface="Fira Sans"/>
              </a:rPr>
              <a:t> </a:t>
            </a:r>
            <a:r>
              <a:rPr lang="en-US" sz="1600" err="1">
                <a:latin typeface="Fira Sans"/>
              </a:rPr>
              <a:t>trình</a:t>
            </a:r>
            <a:r>
              <a:rPr lang="en-US" sz="1600">
                <a:latin typeface="Fira Sans"/>
              </a:rPr>
              <a:t> decode </a:t>
            </a:r>
            <a:r>
              <a:rPr lang="en-US" sz="1600" err="1">
                <a:latin typeface="Fira Sans"/>
              </a:rPr>
              <a:t>yêu</a:t>
            </a:r>
            <a:r>
              <a:rPr lang="en-US" sz="1600">
                <a:latin typeface="Fira Sans"/>
              </a:rPr>
              <a:t> </a:t>
            </a:r>
            <a:r>
              <a:rPr lang="en-US" sz="1600" err="1">
                <a:latin typeface="Fira Sans"/>
              </a:rPr>
              <a:t>cầu</a:t>
            </a:r>
            <a:r>
              <a:rPr lang="en-US" sz="1600">
                <a:latin typeface="Fira Sans"/>
              </a:rPr>
              <a:t> </a:t>
            </a:r>
            <a:r>
              <a:rPr lang="en-US" sz="1600" err="1">
                <a:latin typeface="Fira Sans"/>
              </a:rPr>
              <a:t>sử</a:t>
            </a:r>
            <a:r>
              <a:rPr lang="en-US" sz="1600">
                <a:latin typeface="Fira Sans"/>
              </a:rPr>
              <a:t> </a:t>
            </a:r>
            <a:r>
              <a:rPr lang="en-US" sz="1600" err="1">
                <a:latin typeface="Fira Sans"/>
              </a:rPr>
              <a:t>dụng</a:t>
            </a:r>
            <a:r>
              <a:rPr lang="en-US" sz="1600">
                <a:latin typeface="Fira Sans"/>
              </a:rPr>
              <a:t> </a:t>
            </a:r>
            <a:r>
              <a:rPr lang="en-US" sz="1600" err="1">
                <a:latin typeface="Fira Sans"/>
              </a:rPr>
              <a:t>từ</a:t>
            </a:r>
            <a:r>
              <a:rPr lang="en-US" sz="1600">
                <a:latin typeface="Fira Sans"/>
              </a:rPr>
              <a:t> </a:t>
            </a:r>
            <a:r>
              <a:rPr lang="en-US" sz="1600" err="1">
                <a:latin typeface="Fira Sans"/>
              </a:rPr>
              <a:t>điển</a:t>
            </a:r>
            <a:r>
              <a:rPr lang="en-US" sz="1600">
                <a:latin typeface="Fira Sans"/>
              </a:rPr>
              <a:t> </a:t>
            </a:r>
            <a:r>
              <a:rPr lang="en-US" sz="1600" err="1">
                <a:latin typeface="Fira Sans"/>
              </a:rPr>
              <a:t>giống</a:t>
            </a:r>
            <a:r>
              <a:rPr lang="en-US" sz="1600">
                <a:latin typeface="Fira Sans"/>
              </a:rPr>
              <a:t> </a:t>
            </a:r>
            <a:r>
              <a:rPr lang="en-US" sz="1600" err="1">
                <a:latin typeface="Fira Sans"/>
              </a:rPr>
              <a:t>nhau</a:t>
            </a:r>
            <a:r>
              <a:rPr lang="en-US" sz="1600">
                <a:latin typeface="Fira Sans"/>
              </a:rPr>
              <a:t> </a:t>
            </a:r>
            <a:r>
              <a:rPr lang="en-US" sz="1600" err="1">
                <a:latin typeface="Fira Sans"/>
              </a:rPr>
              <a:t>gây</a:t>
            </a:r>
            <a:r>
              <a:rPr lang="en-US" sz="1600">
                <a:latin typeface="Fira Sans"/>
              </a:rPr>
              <a:t> </a:t>
            </a:r>
            <a:r>
              <a:rPr lang="en-US" sz="1600" err="1">
                <a:latin typeface="Fira Sans"/>
              </a:rPr>
              <a:t>nên</a:t>
            </a:r>
            <a:r>
              <a:rPr lang="en-US" sz="1600">
                <a:latin typeface="Fira Sans"/>
              </a:rPr>
              <a:t> </a:t>
            </a:r>
            <a:r>
              <a:rPr lang="en-US" sz="1600" err="1">
                <a:latin typeface="Fira Sans"/>
              </a:rPr>
              <a:t>độ</a:t>
            </a:r>
            <a:r>
              <a:rPr lang="en-US" sz="1600">
                <a:latin typeface="Fira Sans"/>
              </a:rPr>
              <a:t> </a:t>
            </a:r>
            <a:r>
              <a:rPr lang="en-US" sz="1600" err="1">
                <a:latin typeface="Fira Sans"/>
              </a:rPr>
              <a:t>phức</a:t>
            </a:r>
            <a:r>
              <a:rPr lang="en-US" sz="1600">
                <a:latin typeface="Fira Sans"/>
              </a:rPr>
              <a:t> </a:t>
            </a:r>
            <a:r>
              <a:rPr lang="en-US" sz="1600" err="1">
                <a:latin typeface="Fira Sans"/>
              </a:rPr>
              <a:t>tạp</a:t>
            </a:r>
            <a:r>
              <a:rPr lang="en-US" sz="1600">
                <a:latin typeface="Fira Sans"/>
              </a:rPr>
              <a:t> </a:t>
            </a:r>
            <a:r>
              <a:rPr lang="en-US" sz="1600" err="1">
                <a:latin typeface="Fira Sans"/>
              </a:rPr>
              <a:t>và</a:t>
            </a:r>
            <a:r>
              <a:rPr lang="en-US" sz="1600">
                <a:latin typeface="Fira Sans"/>
              </a:rPr>
              <a:t> </a:t>
            </a:r>
            <a:r>
              <a:rPr lang="en-US" sz="1600" err="1">
                <a:latin typeface="Fira Sans"/>
              </a:rPr>
              <a:t>tốn</a:t>
            </a:r>
            <a:r>
              <a:rPr lang="en-US" sz="1600">
                <a:latin typeface="Fira Sans"/>
              </a:rPr>
              <a:t> </a:t>
            </a:r>
            <a:r>
              <a:rPr lang="en-US" sz="1600" err="1">
                <a:latin typeface="Fira Sans"/>
              </a:rPr>
              <a:t>thời</a:t>
            </a:r>
            <a:r>
              <a:rPr lang="en-US" sz="1600">
                <a:latin typeface="Fira Sans"/>
              </a:rPr>
              <a:t> </a:t>
            </a:r>
            <a:r>
              <a:rPr lang="en-US" sz="1600" err="1">
                <a:latin typeface="Fira Sans"/>
              </a:rPr>
              <a:t>gian</a:t>
            </a:r>
            <a:r>
              <a:rPr lang="en-US" sz="1600">
                <a:latin typeface="Fira Sans"/>
              </a:rPr>
              <a:t>.</a:t>
            </a:r>
          </a:p>
          <a:p>
            <a:pPr marL="285750" indent="-285750">
              <a:buFont typeface="Calibri"/>
              <a:buChar char="-"/>
            </a:pPr>
            <a:endParaRPr lang="en-US" sz="1600">
              <a:latin typeface="Fira Sans"/>
            </a:endParaRPr>
          </a:p>
          <a:p>
            <a:pPr marL="285750" indent="-285750">
              <a:buFont typeface="Calibri"/>
              <a:buChar char="-"/>
            </a:pPr>
            <a:r>
              <a:rPr lang="en-US" sz="1600" err="1">
                <a:latin typeface="Fira Sans"/>
              </a:rPr>
              <a:t>Thuật</a:t>
            </a:r>
            <a:r>
              <a:rPr lang="en-US" sz="1600">
                <a:latin typeface="Fira Sans"/>
              </a:rPr>
              <a:t> </a:t>
            </a:r>
            <a:r>
              <a:rPr lang="en-US" sz="1600" err="1">
                <a:latin typeface="Fira Sans"/>
              </a:rPr>
              <a:t>toán</a:t>
            </a:r>
            <a:r>
              <a:rPr lang="en-US" sz="1600">
                <a:latin typeface="Fira Sans"/>
              </a:rPr>
              <a:t> </a:t>
            </a:r>
            <a:r>
              <a:rPr lang="en-US" sz="1600" err="1">
                <a:latin typeface="Fira Sans"/>
              </a:rPr>
              <a:t>nén</a:t>
            </a:r>
            <a:r>
              <a:rPr lang="en-US" sz="1600">
                <a:latin typeface="Fira Sans"/>
              </a:rPr>
              <a:t> </a:t>
            </a:r>
            <a:r>
              <a:rPr lang="en-US" sz="1600" b="1">
                <a:latin typeface="Fira Sans"/>
              </a:rPr>
              <a:t>Huffman Coding</a:t>
            </a:r>
            <a:r>
              <a:rPr lang="en-US" sz="1600">
                <a:latin typeface="Fira Sans"/>
              </a:rPr>
              <a:t> cũng nén </a:t>
            </a:r>
            <a:r>
              <a:rPr lang="en-US" sz="1600" err="1">
                <a:latin typeface="Fira Sans"/>
              </a:rPr>
              <a:t>khá</a:t>
            </a:r>
            <a:r>
              <a:rPr lang="en-US" sz="1600">
                <a:latin typeface="Fira Sans"/>
              </a:rPr>
              <a:t> </a:t>
            </a:r>
            <a:r>
              <a:rPr lang="en-US" sz="1600" err="1">
                <a:latin typeface="Fira Sans"/>
              </a:rPr>
              <a:t>tốt</a:t>
            </a:r>
            <a:r>
              <a:rPr lang="en-US" sz="1600">
                <a:latin typeface="Fira Sans"/>
              </a:rPr>
              <a:t> </a:t>
            </a:r>
            <a:r>
              <a:rPr lang="en-US" sz="1600" err="1">
                <a:latin typeface="Fira Sans"/>
              </a:rPr>
              <a:t>cho</a:t>
            </a:r>
            <a:r>
              <a:rPr lang="en-US" sz="1600">
                <a:latin typeface="Fira Sans"/>
              </a:rPr>
              <a:t> </a:t>
            </a:r>
            <a:r>
              <a:rPr lang="en-US" sz="1600" err="1">
                <a:latin typeface="Fira Sans"/>
              </a:rPr>
              <a:t>các</a:t>
            </a:r>
            <a:r>
              <a:rPr lang="en-US" sz="1600">
                <a:latin typeface="Fira Sans"/>
              </a:rPr>
              <a:t> </a:t>
            </a:r>
            <a:r>
              <a:rPr lang="en-US" sz="1600" err="1">
                <a:latin typeface="Fira Sans"/>
              </a:rPr>
              <a:t>tập</a:t>
            </a:r>
            <a:r>
              <a:rPr lang="en-US" sz="1600">
                <a:latin typeface="Fira Sans"/>
              </a:rPr>
              <a:t> tin </a:t>
            </a:r>
            <a:r>
              <a:rPr lang="en-US" sz="1600" err="1">
                <a:latin typeface="Fira Sans"/>
              </a:rPr>
              <a:t>có</a:t>
            </a:r>
            <a:r>
              <a:rPr lang="en-US" sz="1600">
                <a:latin typeface="Fira Sans"/>
              </a:rPr>
              <a:t> </a:t>
            </a:r>
            <a:r>
              <a:rPr lang="en-US" sz="1600" err="1">
                <a:latin typeface="Fira Sans"/>
              </a:rPr>
              <a:t>tần</a:t>
            </a:r>
            <a:r>
              <a:rPr lang="en-US" sz="1600">
                <a:latin typeface="Fira Sans"/>
              </a:rPr>
              <a:t> </a:t>
            </a:r>
            <a:r>
              <a:rPr lang="en-US" sz="1600" err="1">
                <a:latin typeface="Fira Sans"/>
              </a:rPr>
              <a:t>suất</a:t>
            </a:r>
            <a:r>
              <a:rPr lang="en-US" sz="1600">
                <a:latin typeface="Fira Sans"/>
              </a:rPr>
              <a:t> </a:t>
            </a:r>
            <a:r>
              <a:rPr lang="en-US" sz="1600" err="1">
                <a:latin typeface="Fira Sans"/>
              </a:rPr>
              <a:t>xuất</a:t>
            </a:r>
            <a:r>
              <a:rPr lang="en-US" sz="1600">
                <a:latin typeface="Fira Sans"/>
              </a:rPr>
              <a:t> </a:t>
            </a:r>
            <a:r>
              <a:rPr lang="en-US" sz="1600" err="1">
                <a:latin typeface="Fira Sans"/>
              </a:rPr>
              <a:t>hiện</a:t>
            </a:r>
            <a:r>
              <a:rPr lang="en-US" sz="1600">
                <a:latin typeface="Fira Sans"/>
              </a:rPr>
              <a:t> </a:t>
            </a:r>
            <a:r>
              <a:rPr lang="en-US" sz="1600" err="1">
                <a:latin typeface="Fira Sans"/>
              </a:rPr>
              <a:t>của</a:t>
            </a:r>
            <a:r>
              <a:rPr lang="en-US" sz="1600">
                <a:latin typeface="Fira Sans"/>
              </a:rPr>
              <a:t> </a:t>
            </a:r>
            <a:r>
              <a:rPr lang="en-US" sz="1600" err="1">
                <a:latin typeface="Fira Sans"/>
              </a:rPr>
              <a:t>ký</a:t>
            </a:r>
            <a:r>
              <a:rPr lang="en-US" sz="1600">
                <a:latin typeface="Fira Sans"/>
              </a:rPr>
              <a:t> </a:t>
            </a:r>
            <a:r>
              <a:rPr lang="en-US" sz="1600" err="1">
                <a:latin typeface="Fira Sans"/>
              </a:rPr>
              <a:t>tự</a:t>
            </a:r>
            <a:r>
              <a:rPr lang="en-US" sz="1600">
                <a:latin typeface="Fira Sans"/>
              </a:rPr>
              <a:t> </a:t>
            </a:r>
            <a:r>
              <a:rPr lang="en-US" sz="1600" err="1">
                <a:latin typeface="Fira Sans"/>
              </a:rPr>
              <a:t>không</a:t>
            </a:r>
            <a:r>
              <a:rPr lang="en-US" sz="1600">
                <a:latin typeface="Fira Sans"/>
              </a:rPr>
              <a:t> </a:t>
            </a:r>
            <a:r>
              <a:rPr lang="en-US" sz="1600" err="1">
                <a:latin typeface="Fira Sans"/>
              </a:rPr>
              <a:t>đồng</a:t>
            </a:r>
            <a:r>
              <a:rPr lang="en-US" sz="1600">
                <a:latin typeface="Fira Sans"/>
              </a:rPr>
              <a:t> </a:t>
            </a:r>
            <a:r>
              <a:rPr lang="en-US" sz="1600" err="1">
                <a:latin typeface="Fira Sans"/>
              </a:rPr>
              <a:t>đều</a:t>
            </a:r>
            <a:r>
              <a:rPr lang="en-US" sz="1600">
                <a:latin typeface="Fira Sans"/>
              </a:rPr>
              <a:t>. Tuy </a:t>
            </a:r>
            <a:r>
              <a:rPr lang="en-US" sz="1600" err="1">
                <a:latin typeface="Fira Sans"/>
              </a:rPr>
              <a:t>nhiên</a:t>
            </a:r>
            <a:r>
              <a:rPr lang="en-US" sz="1600">
                <a:latin typeface="Fira Sans"/>
              </a:rPr>
              <a:t> </a:t>
            </a:r>
            <a:r>
              <a:rPr lang="en-US" sz="1600" b="1">
                <a:latin typeface="Fira Sans"/>
              </a:rPr>
              <a:t>Huffman </a:t>
            </a:r>
            <a:r>
              <a:rPr lang="en-US" sz="1600" err="1">
                <a:latin typeface="Fira Sans"/>
              </a:rPr>
              <a:t>không</a:t>
            </a:r>
            <a:r>
              <a:rPr lang="en-US" sz="1600">
                <a:latin typeface="Fira Sans"/>
              </a:rPr>
              <a:t> </a:t>
            </a:r>
            <a:r>
              <a:rPr lang="en-US" sz="1600" err="1">
                <a:latin typeface="Fira Sans"/>
              </a:rPr>
              <a:t>thế</a:t>
            </a:r>
            <a:r>
              <a:rPr lang="en-US" sz="1600">
                <a:latin typeface="Fira Sans"/>
              </a:rPr>
              <a:t> </a:t>
            </a:r>
            <a:r>
              <a:rPr lang="en-US" sz="1600" err="1">
                <a:latin typeface="Fira Sans"/>
              </a:rPr>
              <a:t>nén</a:t>
            </a:r>
            <a:r>
              <a:rPr lang="en-US" sz="1600">
                <a:latin typeface="Fira Sans"/>
              </a:rPr>
              <a:t> </a:t>
            </a:r>
            <a:r>
              <a:rPr lang="en-US" sz="1600" err="1">
                <a:latin typeface="Fira Sans"/>
              </a:rPr>
              <a:t>tốt</a:t>
            </a:r>
            <a:r>
              <a:rPr lang="en-US" sz="1600">
                <a:latin typeface="Fira Sans"/>
              </a:rPr>
              <a:t> </a:t>
            </a:r>
            <a:r>
              <a:rPr lang="en-US" sz="1600" err="1">
                <a:latin typeface="Fira Sans"/>
              </a:rPr>
              <a:t>cho</a:t>
            </a:r>
            <a:r>
              <a:rPr lang="en-US" sz="1600">
                <a:latin typeface="Fira Sans"/>
              </a:rPr>
              <a:t> </a:t>
            </a:r>
            <a:r>
              <a:rPr lang="en-US" sz="1600" err="1">
                <a:latin typeface="Fira Sans"/>
              </a:rPr>
              <a:t>các</a:t>
            </a:r>
            <a:r>
              <a:rPr lang="en-US" sz="1600">
                <a:latin typeface="Fira Sans"/>
              </a:rPr>
              <a:t> </a:t>
            </a:r>
            <a:r>
              <a:rPr lang="en-US" sz="1600" err="1">
                <a:latin typeface="Fira Sans"/>
              </a:rPr>
              <a:t>tập</a:t>
            </a:r>
            <a:r>
              <a:rPr lang="en-US" sz="1600">
                <a:latin typeface="Fira Sans"/>
              </a:rPr>
              <a:t> tin </a:t>
            </a:r>
            <a:r>
              <a:rPr lang="en-US" sz="1600" err="1">
                <a:latin typeface="Fira Sans"/>
              </a:rPr>
              <a:t>có</a:t>
            </a:r>
            <a:r>
              <a:rPr lang="en-US" sz="1600">
                <a:latin typeface="Fira Sans"/>
              </a:rPr>
              <a:t> </a:t>
            </a:r>
            <a:r>
              <a:rPr lang="en-US" sz="1600" err="1">
                <a:latin typeface="Fira Sans"/>
              </a:rPr>
              <a:t>số</a:t>
            </a:r>
            <a:r>
              <a:rPr lang="en-US" sz="1600">
                <a:latin typeface="Fira Sans"/>
              </a:rPr>
              <a:t> </a:t>
            </a:r>
            <a:r>
              <a:rPr lang="en-US" sz="1600" err="1">
                <a:latin typeface="Fira Sans"/>
              </a:rPr>
              <a:t>lượng</a:t>
            </a:r>
            <a:r>
              <a:rPr lang="en-US" sz="1600">
                <a:latin typeface="Fira Sans"/>
              </a:rPr>
              <a:t> </a:t>
            </a:r>
            <a:r>
              <a:rPr lang="en-US" sz="1600" err="1">
                <a:latin typeface="Fira Sans"/>
              </a:rPr>
              <a:t>ký</a:t>
            </a:r>
            <a:r>
              <a:rPr lang="en-US" sz="1600">
                <a:latin typeface="Fira Sans"/>
              </a:rPr>
              <a:t> </a:t>
            </a:r>
            <a:r>
              <a:rPr lang="en-US" sz="1600" err="1">
                <a:latin typeface="Fira Sans"/>
              </a:rPr>
              <a:t>tự</a:t>
            </a:r>
            <a:r>
              <a:rPr lang="en-US" sz="1600">
                <a:latin typeface="Fira Sans"/>
              </a:rPr>
              <a:t> </a:t>
            </a:r>
            <a:r>
              <a:rPr lang="en-US" sz="1600" err="1">
                <a:latin typeface="Fira Sans"/>
              </a:rPr>
              <a:t>quá</a:t>
            </a:r>
            <a:r>
              <a:rPr lang="en-US" sz="1600">
                <a:latin typeface="Fira Sans"/>
              </a:rPr>
              <a:t> </a:t>
            </a:r>
            <a:r>
              <a:rPr lang="en-US" sz="1600" err="1">
                <a:latin typeface="Fira Sans"/>
              </a:rPr>
              <a:t>lớn</a:t>
            </a:r>
            <a:r>
              <a:rPr lang="en-US" sz="1600">
                <a:latin typeface="Fira Sans"/>
              </a:rPr>
              <a:t>.</a:t>
            </a:r>
            <a:r>
              <a:rPr lang="en-US" sz="1600" b="1">
                <a:latin typeface="Fira Sans"/>
              </a:rPr>
              <a:t> </a:t>
            </a:r>
            <a:r>
              <a:rPr lang="en-US" sz="1600" err="1">
                <a:latin typeface="Fira Sans"/>
              </a:rPr>
              <a:t>Ngoài</a:t>
            </a:r>
            <a:r>
              <a:rPr lang="en-US" sz="1600">
                <a:latin typeface="Fira Sans"/>
              </a:rPr>
              <a:t> </a:t>
            </a:r>
            <a:r>
              <a:rPr lang="en-US" sz="1600" err="1">
                <a:latin typeface="Fira Sans"/>
              </a:rPr>
              <a:t>ra</a:t>
            </a:r>
            <a:r>
              <a:rPr lang="en-US" sz="1600">
                <a:latin typeface="Fira Sans"/>
              </a:rPr>
              <a:t> </a:t>
            </a:r>
            <a:r>
              <a:rPr lang="en-US" sz="1600" err="1">
                <a:latin typeface="Fira Sans"/>
              </a:rPr>
              <a:t>phải</a:t>
            </a:r>
            <a:r>
              <a:rPr lang="en-US" sz="1600">
                <a:latin typeface="Fira Sans"/>
              </a:rPr>
              <a:t> </a:t>
            </a:r>
            <a:r>
              <a:rPr lang="en-US" sz="1600" err="1">
                <a:latin typeface="Fira Sans"/>
              </a:rPr>
              <a:t>lưu</a:t>
            </a:r>
            <a:r>
              <a:rPr lang="en-US" sz="1600">
                <a:latin typeface="Fira Sans"/>
              </a:rPr>
              <a:t> </a:t>
            </a:r>
            <a:r>
              <a:rPr lang="en-US" sz="1600" err="1">
                <a:latin typeface="Fira Sans"/>
              </a:rPr>
              <a:t>trữ</a:t>
            </a:r>
            <a:r>
              <a:rPr lang="en-US" sz="1600">
                <a:latin typeface="Fira Sans"/>
              </a:rPr>
              <a:t> </a:t>
            </a:r>
            <a:r>
              <a:rPr lang="en-US" sz="1600" err="1">
                <a:latin typeface="Fira Sans"/>
              </a:rPr>
              <a:t>bảng</a:t>
            </a:r>
            <a:r>
              <a:rPr lang="en-US" sz="1600">
                <a:latin typeface="Fira Sans"/>
              </a:rPr>
              <a:t> </a:t>
            </a:r>
            <a:r>
              <a:rPr lang="en-US" sz="1600" err="1">
                <a:latin typeface="Fira Sans"/>
              </a:rPr>
              <a:t>tần</a:t>
            </a:r>
            <a:r>
              <a:rPr lang="en-US" sz="1600">
                <a:latin typeface="Fira Sans"/>
              </a:rPr>
              <a:t> </a:t>
            </a:r>
            <a:r>
              <a:rPr lang="en-US" sz="1600" err="1">
                <a:latin typeface="Fira Sans"/>
              </a:rPr>
              <a:t>suất</a:t>
            </a:r>
            <a:r>
              <a:rPr lang="en-US" sz="1600">
                <a:latin typeface="Fira Sans"/>
              </a:rPr>
              <a:t> </a:t>
            </a:r>
            <a:r>
              <a:rPr lang="en-US" sz="1600" err="1">
                <a:latin typeface="Fira Sans"/>
              </a:rPr>
              <a:t>hoặc</a:t>
            </a:r>
            <a:r>
              <a:rPr lang="en-US" sz="1600">
                <a:latin typeface="Fira Sans"/>
              </a:rPr>
              <a:t> </a:t>
            </a:r>
            <a:r>
              <a:rPr lang="en-US" sz="1600" err="1">
                <a:latin typeface="Fira Sans"/>
              </a:rPr>
              <a:t>cây</a:t>
            </a:r>
            <a:r>
              <a:rPr lang="en-US" sz="1600">
                <a:latin typeface="Fira Sans"/>
              </a:rPr>
              <a:t> Huffman </a:t>
            </a:r>
            <a:r>
              <a:rPr lang="en-US" sz="1600" err="1">
                <a:latin typeface="Fira Sans"/>
              </a:rPr>
              <a:t>cùng</a:t>
            </a:r>
            <a:r>
              <a:rPr lang="en-US" sz="1600">
                <a:latin typeface="Fira Sans"/>
              </a:rPr>
              <a:t> </a:t>
            </a:r>
            <a:r>
              <a:rPr lang="en-US" sz="1600" err="1">
                <a:latin typeface="Fira Sans"/>
              </a:rPr>
              <a:t>với</a:t>
            </a:r>
            <a:r>
              <a:rPr lang="en-US" sz="1600">
                <a:latin typeface="Fira Sans"/>
              </a:rPr>
              <a:t> </a:t>
            </a:r>
            <a:r>
              <a:rPr lang="en-US" sz="1600" err="1">
                <a:latin typeface="Fira Sans"/>
              </a:rPr>
              <a:t>dữ</a:t>
            </a:r>
            <a:r>
              <a:rPr lang="en-US" sz="1600">
                <a:latin typeface="Fira Sans"/>
              </a:rPr>
              <a:t> </a:t>
            </a:r>
            <a:r>
              <a:rPr lang="en-US" sz="1600" err="1">
                <a:latin typeface="Fira Sans"/>
              </a:rPr>
              <a:t>liệu</a:t>
            </a:r>
            <a:r>
              <a:rPr lang="en-US" sz="1600">
                <a:latin typeface="Fira Sans"/>
              </a:rPr>
              <a:t> </a:t>
            </a:r>
            <a:r>
              <a:rPr lang="en-US" sz="1600" err="1">
                <a:latin typeface="Fira Sans"/>
              </a:rPr>
              <a:t>gốc</a:t>
            </a:r>
            <a:r>
              <a:rPr lang="en-US" sz="1600">
                <a:latin typeface="Fira Sans"/>
              </a:rPr>
              <a:t> </a:t>
            </a:r>
            <a:r>
              <a:rPr lang="en-US" sz="1600" err="1">
                <a:latin typeface="Fira Sans"/>
              </a:rPr>
              <a:t>để</a:t>
            </a:r>
            <a:r>
              <a:rPr lang="en-US" sz="1600">
                <a:latin typeface="Fira Sans"/>
              </a:rPr>
              <a:t> decode, </a:t>
            </a:r>
            <a:r>
              <a:rPr lang="en-US" sz="1600" err="1">
                <a:latin typeface="Fira Sans"/>
              </a:rPr>
              <a:t>làm</a:t>
            </a:r>
            <a:r>
              <a:rPr lang="en-US" sz="1600">
                <a:latin typeface="Fira Sans"/>
              </a:rPr>
              <a:t> </a:t>
            </a:r>
            <a:r>
              <a:rPr lang="en-US" sz="1600" err="1">
                <a:latin typeface="Fira Sans"/>
              </a:rPr>
              <a:t>tăng</a:t>
            </a:r>
            <a:r>
              <a:rPr lang="en-US" sz="1600">
                <a:latin typeface="Fira Sans"/>
              </a:rPr>
              <a:t> </a:t>
            </a:r>
            <a:r>
              <a:rPr lang="en-US" sz="1600" err="1">
                <a:latin typeface="Fira Sans"/>
              </a:rPr>
              <a:t>kích</a:t>
            </a:r>
            <a:r>
              <a:rPr lang="en-US" sz="1600">
                <a:latin typeface="Fira Sans"/>
              </a:rPr>
              <a:t> </a:t>
            </a:r>
            <a:r>
              <a:rPr lang="en-US" sz="1600" err="1">
                <a:latin typeface="Fira Sans"/>
              </a:rPr>
              <a:t>thước</a:t>
            </a:r>
            <a:r>
              <a:rPr lang="en-US" sz="1600">
                <a:latin typeface="Fira Sans"/>
              </a:rPr>
              <a:t> </a:t>
            </a:r>
            <a:r>
              <a:rPr lang="en-US" sz="1600" err="1">
                <a:latin typeface="Fira Sans"/>
              </a:rPr>
              <a:t>lưu</a:t>
            </a:r>
            <a:r>
              <a:rPr lang="en-US" sz="1600">
                <a:latin typeface="Fira Sans"/>
              </a:rPr>
              <a:t> </a:t>
            </a:r>
            <a:r>
              <a:rPr lang="en-US" sz="1600" err="1">
                <a:latin typeface="Fira Sans"/>
              </a:rPr>
              <a:t>trữ</a:t>
            </a:r>
            <a:r>
              <a:rPr lang="en-US" sz="1600">
                <a:latin typeface="Fira Sans"/>
              </a:rPr>
              <a:t> </a:t>
            </a:r>
            <a:r>
              <a:rPr lang="en-US" sz="1600" err="1">
                <a:latin typeface="Fira Sans"/>
              </a:rPr>
              <a:t>hoặc</a:t>
            </a:r>
            <a:r>
              <a:rPr lang="en-US" sz="1600">
                <a:latin typeface="Fira Sans"/>
              </a:rPr>
              <a:t> </a:t>
            </a:r>
            <a:r>
              <a:rPr lang="en-US" sz="1600" err="1">
                <a:latin typeface="Fira Sans"/>
              </a:rPr>
              <a:t>truyền</a:t>
            </a:r>
            <a:r>
              <a:rPr lang="en-US" sz="1600">
                <a:latin typeface="Fira Sans"/>
              </a:rPr>
              <a:t> </a:t>
            </a:r>
            <a:r>
              <a:rPr lang="en-US" sz="1600" err="1">
                <a:latin typeface="Fira Sans"/>
              </a:rPr>
              <a:t>tải</a:t>
            </a:r>
            <a:endParaRPr lang="en-US" sz="1600">
              <a:latin typeface="Fira Sans"/>
            </a:endParaRPr>
          </a:p>
          <a:p>
            <a:pPr marL="285750" indent="-285750">
              <a:buFont typeface="Calibri"/>
              <a:buChar char="-"/>
            </a:pPr>
            <a:endParaRPr lang="en-US" sz="1600" b="1">
              <a:latin typeface="Fira Sans"/>
            </a:endParaRPr>
          </a:p>
          <a:p>
            <a:r>
              <a:rPr lang="en-US" sz="1600" b="1">
                <a:latin typeface="Fira Sans"/>
              </a:rPr>
              <a:t>             Các </a:t>
            </a:r>
            <a:r>
              <a:rPr lang="en-US" sz="1600" b="1" err="1">
                <a:latin typeface="Fira Sans"/>
              </a:rPr>
              <a:t>thuật</a:t>
            </a:r>
            <a:r>
              <a:rPr lang="en-US" sz="1600" b="1">
                <a:latin typeface="Fira Sans"/>
              </a:rPr>
              <a:t> </a:t>
            </a:r>
            <a:r>
              <a:rPr lang="en-US" sz="1600" b="1" err="1">
                <a:latin typeface="Fira Sans"/>
              </a:rPr>
              <a:t>toán</a:t>
            </a:r>
            <a:r>
              <a:rPr lang="en-US" sz="1600" b="1">
                <a:latin typeface="Fira Sans"/>
              </a:rPr>
              <a:t> </a:t>
            </a:r>
            <a:r>
              <a:rPr lang="en-US" sz="1600" b="1" err="1">
                <a:latin typeface="Fira Sans"/>
              </a:rPr>
              <a:t>này</a:t>
            </a:r>
            <a:r>
              <a:rPr lang="en-US" sz="1600" b="1">
                <a:latin typeface="Fira Sans"/>
              </a:rPr>
              <a:t> </a:t>
            </a:r>
            <a:r>
              <a:rPr lang="en-US" sz="1600" b="1" err="1">
                <a:latin typeface="Fira Sans"/>
              </a:rPr>
              <a:t>có</a:t>
            </a:r>
            <a:r>
              <a:rPr lang="en-US" sz="1600" b="1">
                <a:latin typeface="Fira Sans"/>
              </a:rPr>
              <a:t> </a:t>
            </a:r>
            <a:r>
              <a:rPr lang="en-US" sz="1600" b="1" err="1">
                <a:latin typeface="Fira Sans"/>
              </a:rPr>
              <a:t>thể</a:t>
            </a:r>
            <a:r>
              <a:rPr lang="en-US" sz="1600" b="1">
                <a:latin typeface="Fira Sans"/>
              </a:rPr>
              <a:t> </a:t>
            </a:r>
            <a:r>
              <a:rPr lang="en-US" sz="1600" b="1" err="1">
                <a:latin typeface="Fira Sans"/>
              </a:rPr>
              <a:t>được</a:t>
            </a:r>
            <a:r>
              <a:rPr lang="en-US" sz="1600" b="1">
                <a:latin typeface="Fira Sans"/>
              </a:rPr>
              <a:t> </a:t>
            </a:r>
            <a:r>
              <a:rPr lang="en-US" sz="1600" b="1" err="1">
                <a:latin typeface="Fira Sans"/>
              </a:rPr>
              <a:t>kết</a:t>
            </a:r>
            <a:r>
              <a:rPr lang="en-US" sz="1600" b="1">
                <a:latin typeface="Fira Sans"/>
              </a:rPr>
              <a:t> </a:t>
            </a:r>
            <a:r>
              <a:rPr lang="en-US" sz="1600" b="1" err="1">
                <a:latin typeface="Fira Sans"/>
              </a:rPr>
              <a:t>hợp</a:t>
            </a:r>
            <a:r>
              <a:rPr lang="en-US" sz="1600" b="1">
                <a:latin typeface="Fira Sans"/>
              </a:rPr>
              <a:t> </a:t>
            </a:r>
            <a:r>
              <a:rPr lang="en-US" sz="1600" b="1" err="1">
                <a:latin typeface="Fira Sans"/>
              </a:rPr>
              <a:t>hoặc</a:t>
            </a:r>
            <a:r>
              <a:rPr lang="en-US" sz="1600" b="1">
                <a:latin typeface="Fira Sans"/>
              </a:rPr>
              <a:t> </a:t>
            </a:r>
            <a:r>
              <a:rPr lang="en-US" sz="1600" b="1" err="1">
                <a:latin typeface="Fira Sans"/>
              </a:rPr>
              <a:t>sử</a:t>
            </a:r>
            <a:r>
              <a:rPr lang="en-US" sz="1600" b="1">
                <a:latin typeface="Fira Sans"/>
              </a:rPr>
              <a:t> </a:t>
            </a:r>
            <a:r>
              <a:rPr lang="en-US" sz="1600" b="1" err="1">
                <a:latin typeface="Fira Sans"/>
              </a:rPr>
              <a:t>dụng</a:t>
            </a:r>
            <a:r>
              <a:rPr lang="en-US" sz="1600" b="1">
                <a:latin typeface="Fira Sans"/>
              </a:rPr>
              <a:t> </a:t>
            </a:r>
            <a:r>
              <a:rPr lang="en-US" sz="1600" b="1" err="1">
                <a:latin typeface="Fira Sans"/>
              </a:rPr>
              <a:t>kết</a:t>
            </a:r>
            <a:r>
              <a:rPr lang="en-US" sz="1600" b="1">
                <a:latin typeface="Fira Sans"/>
              </a:rPr>
              <a:t> </a:t>
            </a:r>
            <a:r>
              <a:rPr lang="en-US" sz="1600" b="1" err="1">
                <a:latin typeface="Fira Sans"/>
              </a:rPr>
              <a:t>hợp</a:t>
            </a:r>
            <a:r>
              <a:rPr lang="en-US" sz="1600" b="1">
                <a:latin typeface="Fira Sans"/>
              </a:rPr>
              <a:t> </a:t>
            </a:r>
            <a:r>
              <a:rPr lang="en-US" sz="1600" b="1" err="1">
                <a:latin typeface="Fira Sans"/>
              </a:rPr>
              <a:t>với</a:t>
            </a:r>
            <a:r>
              <a:rPr lang="en-US" sz="1600" b="1">
                <a:latin typeface="Fira Sans"/>
              </a:rPr>
              <a:t> </a:t>
            </a:r>
            <a:r>
              <a:rPr lang="en-US" sz="1600" b="1" err="1">
                <a:latin typeface="Fira Sans"/>
              </a:rPr>
              <a:t>các</a:t>
            </a:r>
            <a:r>
              <a:rPr lang="en-US" sz="1600" b="1">
                <a:latin typeface="Fira Sans"/>
              </a:rPr>
              <a:t> </a:t>
            </a:r>
            <a:r>
              <a:rPr lang="en-US" sz="1600" b="1" err="1">
                <a:latin typeface="Fira Sans"/>
              </a:rPr>
              <a:t>phương</a:t>
            </a:r>
            <a:r>
              <a:rPr lang="en-US" sz="1600" b="1">
                <a:latin typeface="Fira Sans"/>
              </a:rPr>
              <a:t> </a:t>
            </a:r>
            <a:r>
              <a:rPr lang="en-US" sz="1600" b="1" err="1">
                <a:latin typeface="Fira Sans"/>
              </a:rPr>
              <a:t>pháp</a:t>
            </a:r>
            <a:r>
              <a:rPr lang="en-US" sz="1600" b="1">
                <a:latin typeface="Fira Sans"/>
              </a:rPr>
              <a:t> </a:t>
            </a:r>
            <a:r>
              <a:rPr lang="en-US" sz="1600" b="1" err="1">
                <a:latin typeface="Fira Sans"/>
              </a:rPr>
              <a:t>khác</a:t>
            </a:r>
            <a:r>
              <a:rPr lang="en-US" sz="1600" b="1">
                <a:latin typeface="Fira Sans"/>
              </a:rPr>
              <a:t> </a:t>
            </a:r>
            <a:r>
              <a:rPr lang="en-US" sz="1600" b="1" err="1">
                <a:latin typeface="Fira Sans"/>
              </a:rPr>
              <a:t>để</a:t>
            </a:r>
            <a:r>
              <a:rPr lang="en-US" sz="1600" b="1">
                <a:latin typeface="Fira Sans"/>
              </a:rPr>
              <a:t> </a:t>
            </a:r>
            <a:r>
              <a:rPr lang="en-US" sz="1600" b="1" err="1">
                <a:latin typeface="Fira Sans"/>
              </a:rPr>
              <a:t>đạt</a:t>
            </a:r>
            <a:r>
              <a:rPr lang="en-US" sz="1600" b="1">
                <a:latin typeface="Fira Sans"/>
              </a:rPr>
              <a:t> </a:t>
            </a:r>
            <a:r>
              <a:rPr lang="en-US" sz="1600" b="1" err="1">
                <a:latin typeface="Fira Sans"/>
              </a:rPr>
              <a:t>được</a:t>
            </a:r>
            <a:r>
              <a:rPr lang="en-US" sz="1600" b="1">
                <a:latin typeface="Fira Sans"/>
              </a:rPr>
              <a:t> </a:t>
            </a:r>
            <a:r>
              <a:rPr lang="en-US" sz="1600" b="1" err="1">
                <a:latin typeface="Fira Sans"/>
              </a:rPr>
              <a:t>hiệu</a:t>
            </a:r>
            <a:r>
              <a:rPr lang="en-US" sz="1600" b="1">
                <a:latin typeface="Fira Sans"/>
              </a:rPr>
              <a:t> </a:t>
            </a:r>
            <a:r>
              <a:rPr lang="en-US" sz="1600" b="1" err="1">
                <a:latin typeface="Fira Sans"/>
              </a:rPr>
              <a:t>suất</a:t>
            </a:r>
            <a:r>
              <a:rPr lang="en-US" sz="1600" b="1">
                <a:latin typeface="Fira Sans"/>
              </a:rPr>
              <a:t> </a:t>
            </a:r>
            <a:r>
              <a:rPr lang="en-US" sz="1600" b="1" err="1">
                <a:latin typeface="Fira Sans"/>
              </a:rPr>
              <a:t>nén</a:t>
            </a:r>
            <a:r>
              <a:rPr lang="en-US" sz="1600" b="1">
                <a:latin typeface="Fira Sans"/>
              </a:rPr>
              <a:t> </a:t>
            </a:r>
            <a:r>
              <a:rPr lang="en-US" sz="1600" b="1" err="1">
                <a:latin typeface="Fira Sans"/>
              </a:rPr>
              <a:t>tốt</a:t>
            </a:r>
            <a:r>
              <a:rPr lang="en-US" sz="1600" b="1">
                <a:latin typeface="Fira Sans"/>
              </a:rPr>
              <a:t> </a:t>
            </a:r>
            <a:r>
              <a:rPr lang="en-US" sz="1600" b="1" err="1">
                <a:latin typeface="Fira Sans"/>
              </a:rPr>
              <a:t>hơn</a:t>
            </a:r>
            <a:r>
              <a:rPr lang="en-US" sz="1600" b="1">
                <a:latin typeface="Fira Sans"/>
              </a:rPr>
              <a:t>.</a:t>
            </a:r>
          </a:p>
        </p:txBody>
      </p:sp>
      <p:sp>
        <p:nvSpPr>
          <p:cNvPr id="2" name="Mũi tên: Phải 1">
            <a:extLst>
              <a:ext uri="{FF2B5EF4-FFF2-40B4-BE49-F238E27FC236}">
                <a16:creationId xmlns:a16="http://schemas.microsoft.com/office/drawing/2014/main" id="{327C9129-5462-7129-E3DD-B05F590F4296}"/>
              </a:ext>
            </a:extLst>
          </p:cNvPr>
          <p:cNvSpPr/>
          <p:nvPr/>
        </p:nvSpPr>
        <p:spPr>
          <a:xfrm>
            <a:off x="335359" y="4250531"/>
            <a:ext cx="404812" cy="2063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806483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844017" y="2056087"/>
            <a:ext cx="7455965" cy="1031326"/>
          </a:xfrm>
          <a:prstGeom prst="rect">
            <a:avLst/>
          </a:prstGeom>
          <a:noFill/>
          <a:ln>
            <a:noFill/>
          </a:ln>
        </p:spPr>
        <p:txBody>
          <a:bodyPr spcFirstLastPara="1" wrap="square" lIns="91425" tIns="91425" rIns="91425" bIns="91425" anchor="t" anchorCtr="0">
            <a:noAutofit/>
          </a:bodyPr>
          <a:lstStyle/>
          <a:p>
            <a:pPr marL="0" lvl="0" indent="0" algn="ctr">
              <a:lnSpc>
                <a:spcPct val="100000"/>
              </a:lnSpc>
              <a:spcBef>
                <a:spcPts val="0"/>
              </a:spcBef>
              <a:spcAft>
                <a:spcPts val="0"/>
              </a:spcAft>
              <a:buNone/>
            </a:pPr>
            <a:r>
              <a:rPr lang="en-US" sz="4000">
                <a:solidFill>
                  <a:schemeClr val="accent1"/>
                </a:solidFill>
                <a:highlight>
                  <a:srgbClr val="FFFFFF"/>
                </a:highlight>
                <a:latin typeface="Fira Sans SemiBold"/>
                <a:sym typeface="Fira Sans SemiBold"/>
              </a:rPr>
              <a:t>DEMO</a:t>
            </a:r>
            <a:endParaRPr lang="vi-VN"/>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27283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844017" y="2056087"/>
            <a:ext cx="7455965" cy="1031326"/>
          </a:xfrm>
          <a:prstGeom prst="rect">
            <a:avLst/>
          </a:prstGeom>
          <a:noFill/>
          <a:ln>
            <a:noFill/>
          </a:ln>
        </p:spPr>
        <p:txBody>
          <a:bodyPr spcFirstLastPara="1" wrap="square" lIns="91425" tIns="91425" rIns="91425" bIns="91425" anchor="t" anchorCtr="0">
            <a:noAutofit/>
          </a:bodyPr>
          <a:lstStyle/>
          <a:p>
            <a:pPr algn="ctr"/>
            <a:r>
              <a:rPr lang="en-US" sz="4000" err="1">
                <a:solidFill>
                  <a:schemeClr val="accent1"/>
                </a:solidFill>
                <a:highlight>
                  <a:srgbClr val="FFFFFF"/>
                </a:highlight>
                <a:latin typeface="Fira Sans SemiBold"/>
                <a:ea typeface="Fira Sans SemiBold"/>
                <a:cs typeface="Fira Sans SemiBold"/>
                <a:sym typeface="Fira Sans SemiBold"/>
              </a:rPr>
              <a:t>Phân</a:t>
            </a:r>
            <a:r>
              <a:rPr lang="en-US" sz="4000">
                <a:solidFill>
                  <a:schemeClr val="accent1"/>
                </a:solidFill>
                <a:highlight>
                  <a:srgbClr val="FFFFFF"/>
                </a:highlight>
                <a:latin typeface="Fira Sans SemiBold"/>
                <a:ea typeface="Fira Sans SemiBold"/>
                <a:cs typeface="Fira Sans SemiBold"/>
                <a:sym typeface="Fira Sans SemiBold"/>
              </a:rPr>
              <a:t> chia </a:t>
            </a:r>
            <a:r>
              <a:rPr lang="en-US" sz="4000" err="1">
                <a:solidFill>
                  <a:schemeClr val="accent1"/>
                </a:solidFill>
                <a:highlight>
                  <a:srgbClr val="FFFFFF"/>
                </a:highlight>
                <a:latin typeface="Fira Sans SemiBold"/>
                <a:ea typeface="Fira Sans SemiBold"/>
                <a:cs typeface="Fira Sans SemiBold"/>
                <a:sym typeface="Fira Sans SemiBold"/>
              </a:rPr>
              <a:t>công</a:t>
            </a:r>
            <a:r>
              <a:rPr lang="en-US" sz="4000">
                <a:solidFill>
                  <a:schemeClr val="accent1"/>
                </a:solidFill>
                <a:highlight>
                  <a:srgbClr val="FFFFFF"/>
                </a:highlight>
                <a:latin typeface="Fira Sans SemiBold"/>
                <a:ea typeface="Fira Sans SemiBold"/>
                <a:cs typeface="Fira Sans SemiBold"/>
                <a:sym typeface="Fira Sans SemiBold"/>
              </a:rPr>
              <a:t> </a:t>
            </a:r>
            <a:r>
              <a:rPr lang="en-US" sz="4000" err="1">
                <a:solidFill>
                  <a:schemeClr val="accent1"/>
                </a:solidFill>
                <a:highlight>
                  <a:srgbClr val="FFFFFF"/>
                </a:highlight>
                <a:latin typeface="Fira Sans SemiBold"/>
                <a:ea typeface="Fira Sans SemiBold"/>
                <a:cs typeface="Fira Sans SemiBold"/>
                <a:sym typeface="Fira Sans SemiBold"/>
              </a:rPr>
              <a:t>việc</a:t>
            </a:r>
            <a:endParaRPr lang="en-US" sz="4000" err="1">
              <a:solidFill>
                <a:schemeClr val="accent1"/>
              </a:solidFill>
              <a:highlight>
                <a:srgbClr val="FFFFFF"/>
              </a:highlight>
              <a:latin typeface="Fira Sans SemiBold"/>
              <a:ea typeface="Fira Sans SemiBold"/>
              <a:cs typeface="Fira Sans SemiBold"/>
            </a:endParaRP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3469709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000">
                <a:solidFill>
                  <a:schemeClr val="accent1"/>
                </a:solidFill>
                <a:highlight>
                  <a:srgbClr val="FFFFFF"/>
                </a:highlight>
                <a:latin typeface="Fira Sans SemiBold"/>
                <a:ea typeface="Fira Sans SemiBold"/>
                <a:cs typeface="Fira Sans SemiBold"/>
                <a:sym typeface="Fira Sans SemiBold"/>
              </a:rPr>
              <a:t>Giới thiệu về nén dữ liệu</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831691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60858" y="79649"/>
            <a:ext cx="3407840" cy="570951"/>
          </a:xfrm>
          <a:prstGeom prst="rect">
            <a:avLst/>
          </a:prstGeom>
          <a:noFill/>
          <a:ln>
            <a:noFill/>
          </a:ln>
        </p:spPr>
        <p:txBody>
          <a:bodyPr spcFirstLastPara="1" wrap="square" lIns="91425" tIns="91425" rIns="91425" bIns="91425" anchor="t" anchorCtr="0">
            <a:noAutofit/>
          </a:bodyPr>
          <a:lstStyle/>
          <a:p>
            <a:pPr algn="ctr"/>
            <a:r>
              <a:rPr lang="en-US" sz="2500" err="1">
                <a:solidFill>
                  <a:schemeClr val="accent1"/>
                </a:solidFill>
                <a:highlight>
                  <a:srgbClr val="FFFFFF"/>
                </a:highlight>
                <a:latin typeface="Fira Sans SemiBold"/>
                <a:ea typeface="Fira Sans SemiBold"/>
                <a:cs typeface="Fira Sans SemiBold"/>
                <a:sym typeface="Fira Sans SemiBold"/>
              </a:rPr>
              <a:t>Phân</a:t>
            </a:r>
            <a:r>
              <a:rPr lang="en-US" sz="2500">
                <a:solidFill>
                  <a:schemeClr val="accent1"/>
                </a:solidFill>
                <a:highlight>
                  <a:srgbClr val="FFFFFF"/>
                </a:highlight>
                <a:latin typeface="Fira Sans SemiBold"/>
                <a:ea typeface="Fira Sans SemiBold"/>
                <a:cs typeface="Fira Sans SemiBold"/>
                <a:sym typeface="Fira Sans SemiBold"/>
              </a:rPr>
              <a:t> chia </a:t>
            </a:r>
            <a:r>
              <a:rPr lang="en-US" sz="2500" err="1">
                <a:solidFill>
                  <a:schemeClr val="accent1"/>
                </a:solidFill>
                <a:highlight>
                  <a:srgbClr val="FFFFFF"/>
                </a:highlight>
                <a:latin typeface="Fira Sans SemiBold"/>
                <a:ea typeface="Fira Sans SemiBold"/>
                <a:cs typeface="Fira Sans SemiBold"/>
                <a:sym typeface="Fira Sans SemiBold"/>
              </a:rPr>
              <a:t>công</a:t>
            </a:r>
            <a:r>
              <a:rPr lang="en-US" sz="2500">
                <a:solidFill>
                  <a:schemeClr val="accent1"/>
                </a:solidFill>
                <a:highlight>
                  <a:srgbClr val="FFFFFF"/>
                </a:highlight>
                <a:latin typeface="Fira Sans SemiBold"/>
                <a:ea typeface="Fira Sans SemiBold"/>
                <a:cs typeface="Fira Sans SemiBold"/>
                <a:sym typeface="Fira Sans SemiBold"/>
              </a:rPr>
              <a:t> </a:t>
            </a:r>
            <a:r>
              <a:rPr lang="en-US" sz="2500" err="1">
                <a:solidFill>
                  <a:schemeClr val="accent1"/>
                </a:solidFill>
                <a:highlight>
                  <a:srgbClr val="FFFFFF"/>
                </a:highlight>
                <a:latin typeface="Fira Sans SemiBold"/>
                <a:ea typeface="Fira Sans SemiBold"/>
                <a:cs typeface="Fira Sans SemiBold"/>
                <a:sym typeface="Fira Sans SemiBold"/>
              </a:rPr>
              <a:t>việc</a:t>
            </a:r>
            <a:endParaRPr lang="en-US" sz="2500" err="1">
              <a:solidFill>
                <a:schemeClr val="accent1"/>
              </a:solidFill>
              <a:highlight>
                <a:srgbClr val="FFFFFF"/>
              </a:highlight>
              <a:latin typeface="Fira Sans SemiBold"/>
              <a:ea typeface="Fira Sans SemiBold"/>
              <a:cs typeface="Fira Sans SemiBold"/>
            </a:endParaRP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aphicFrame>
        <p:nvGraphicFramePr>
          <p:cNvPr id="3" name="Bảng 3">
            <a:extLst>
              <a:ext uri="{FF2B5EF4-FFF2-40B4-BE49-F238E27FC236}">
                <a16:creationId xmlns:a16="http://schemas.microsoft.com/office/drawing/2014/main" id="{04E2DC83-F679-38D8-6730-B04A7D31A784}"/>
              </a:ext>
            </a:extLst>
          </p:cNvPr>
          <p:cNvGraphicFramePr>
            <a:graphicFrameLocks noGrp="1"/>
          </p:cNvGraphicFramePr>
          <p:nvPr>
            <p:extLst>
              <p:ext uri="{D42A27DB-BD31-4B8C-83A1-F6EECF244321}">
                <p14:modId xmlns:p14="http://schemas.microsoft.com/office/powerpoint/2010/main" val="1985122592"/>
              </p:ext>
            </p:extLst>
          </p:nvPr>
        </p:nvGraphicFramePr>
        <p:xfrm>
          <a:off x="1333500" y="944562"/>
          <a:ext cx="6569306" cy="1483360"/>
        </p:xfrm>
        <a:graphic>
          <a:graphicData uri="http://schemas.openxmlformats.org/drawingml/2006/table">
            <a:tbl>
              <a:tblPr firstRow="1" bandRow="1">
                <a:tableStyleId>{5C22544A-7EE6-4342-B048-85BDC9FD1C3A}</a:tableStyleId>
              </a:tblPr>
              <a:tblGrid>
                <a:gridCol w="2152969">
                  <a:extLst>
                    <a:ext uri="{9D8B030D-6E8A-4147-A177-3AD203B41FA5}">
                      <a16:colId xmlns:a16="http://schemas.microsoft.com/office/drawing/2014/main" val="261004845"/>
                    </a:ext>
                  </a:extLst>
                </a:gridCol>
                <a:gridCol w="1693962">
                  <a:extLst>
                    <a:ext uri="{9D8B030D-6E8A-4147-A177-3AD203B41FA5}">
                      <a16:colId xmlns:a16="http://schemas.microsoft.com/office/drawing/2014/main" val="709022904"/>
                    </a:ext>
                  </a:extLst>
                </a:gridCol>
                <a:gridCol w="1289843">
                  <a:extLst>
                    <a:ext uri="{9D8B030D-6E8A-4147-A177-3AD203B41FA5}">
                      <a16:colId xmlns:a16="http://schemas.microsoft.com/office/drawing/2014/main" val="990545688"/>
                    </a:ext>
                  </a:extLst>
                </a:gridCol>
                <a:gridCol w="1432532">
                  <a:extLst>
                    <a:ext uri="{9D8B030D-6E8A-4147-A177-3AD203B41FA5}">
                      <a16:colId xmlns:a16="http://schemas.microsoft.com/office/drawing/2014/main" val="1669641042"/>
                    </a:ext>
                  </a:extLst>
                </a:gridCol>
              </a:tblGrid>
              <a:tr h="370840">
                <a:tc>
                  <a:txBody>
                    <a:bodyPr/>
                    <a:lstStyle/>
                    <a:p>
                      <a:endParaRPr lang="vi-VN"/>
                    </a:p>
                  </a:txBody>
                  <a:tcPr/>
                </a:tc>
                <a:tc>
                  <a:txBody>
                    <a:bodyPr/>
                    <a:lstStyle/>
                    <a:p>
                      <a:pPr algn="ctr"/>
                      <a:r>
                        <a:rPr lang="vi-VN" err="1"/>
                        <a:t>Huffman</a:t>
                      </a:r>
                      <a:r>
                        <a:rPr lang="vi-VN"/>
                        <a:t> </a:t>
                      </a:r>
                      <a:r>
                        <a:rPr lang="vi-VN" err="1"/>
                        <a:t>Coding</a:t>
                      </a:r>
                    </a:p>
                  </a:txBody>
                  <a:tcPr/>
                </a:tc>
                <a:tc>
                  <a:txBody>
                    <a:bodyPr/>
                    <a:lstStyle/>
                    <a:p>
                      <a:pPr algn="ctr"/>
                      <a:r>
                        <a:rPr lang="vi-VN"/>
                        <a:t>LZW</a:t>
                      </a:r>
                    </a:p>
                  </a:txBody>
                  <a:tcPr/>
                </a:tc>
                <a:tc>
                  <a:txBody>
                    <a:bodyPr/>
                    <a:lstStyle/>
                    <a:p>
                      <a:pPr algn="ctr"/>
                      <a:r>
                        <a:rPr lang="vi-VN"/>
                        <a:t>RLE</a:t>
                      </a:r>
                    </a:p>
                  </a:txBody>
                  <a:tcPr/>
                </a:tc>
                <a:extLst>
                  <a:ext uri="{0D108BD9-81ED-4DB2-BD59-A6C34878D82A}">
                    <a16:rowId xmlns:a16="http://schemas.microsoft.com/office/drawing/2014/main" val="2127381131"/>
                  </a:ext>
                </a:extLst>
              </a:tr>
              <a:tr h="370840">
                <a:tc>
                  <a:txBody>
                    <a:bodyPr/>
                    <a:lstStyle/>
                    <a:p>
                      <a:r>
                        <a:rPr lang="vi-VN"/>
                        <a:t>Lê Văn Khoa</a:t>
                      </a:r>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4039355254"/>
                  </a:ext>
                </a:extLst>
              </a:tr>
              <a:tr h="370840">
                <a:tc>
                  <a:txBody>
                    <a:bodyPr/>
                    <a:lstStyle/>
                    <a:p>
                      <a:r>
                        <a:rPr lang="vi-VN"/>
                        <a:t>Hoàng Đình Hữu</a:t>
                      </a:r>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2703723943"/>
                  </a:ext>
                </a:extLst>
              </a:tr>
              <a:tr h="370840">
                <a:tc>
                  <a:txBody>
                    <a:bodyPr/>
                    <a:lstStyle/>
                    <a:p>
                      <a:r>
                        <a:rPr lang="vi-VN"/>
                        <a:t>Nguyễn Nguyên Khôi</a:t>
                      </a:r>
                    </a:p>
                  </a:txBody>
                  <a:tcPr/>
                </a:tc>
                <a:tc>
                  <a:txBody>
                    <a:bodyPr/>
                    <a:lstStyle/>
                    <a:p>
                      <a:endParaRPr lang="vi-VN"/>
                    </a:p>
                  </a:txBody>
                  <a:tcPr/>
                </a:tc>
                <a:tc>
                  <a:txBody>
                    <a:bodyPr/>
                    <a:lstStyle/>
                    <a:p>
                      <a:endParaRPr lang="vi-VN"/>
                    </a:p>
                  </a:txBody>
                  <a:tcPr/>
                </a:tc>
                <a:tc>
                  <a:txBody>
                    <a:bodyPr/>
                    <a:lstStyle/>
                    <a:p>
                      <a:endParaRPr lang="vi-VN"/>
                    </a:p>
                  </a:txBody>
                  <a:tcPr/>
                </a:tc>
                <a:extLst>
                  <a:ext uri="{0D108BD9-81ED-4DB2-BD59-A6C34878D82A}">
                    <a16:rowId xmlns:a16="http://schemas.microsoft.com/office/drawing/2014/main" val="4276958976"/>
                  </a:ext>
                </a:extLst>
              </a:tr>
            </a:tbl>
          </a:graphicData>
        </a:graphic>
      </p:graphicFrame>
      <p:pic>
        <p:nvPicPr>
          <p:cNvPr id="4" name="Hình ảnh 4" descr="Ảnh có chứa Đồ họa, thiết kế đồ họa, hình mẫu&#10;&#10;Mô tả được tự động tạo">
            <a:extLst>
              <a:ext uri="{FF2B5EF4-FFF2-40B4-BE49-F238E27FC236}">
                <a16:creationId xmlns:a16="http://schemas.microsoft.com/office/drawing/2014/main" id="{FC4D7FD8-0599-F36A-7E7E-8A6F7F37BD7C}"/>
              </a:ext>
            </a:extLst>
          </p:cNvPr>
          <p:cNvPicPr>
            <a:picLocks noChangeAspect="1"/>
          </p:cNvPicPr>
          <p:nvPr/>
        </p:nvPicPr>
        <p:blipFill>
          <a:blip r:embed="rId3"/>
          <a:stretch>
            <a:fillRect/>
          </a:stretch>
        </p:blipFill>
        <p:spPr>
          <a:xfrm>
            <a:off x="7050087" y="1366837"/>
            <a:ext cx="274638" cy="266701"/>
          </a:xfrm>
          <a:prstGeom prst="rect">
            <a:avLst/>
          </a:prstGeom>
        </p:spPr>
      </p:pic>
      <p:pic>
        <p:nvPicPr>
          <p:cNvPr id="5" name="Hình ảnh 4" descr="Ảnh có chứa Đồ họa, thiết kế đồ họa, hình mẫu&#10;&#10;Mô tả được tự động tạo">
            <a:extLst>
              <a:ext uri="{FF2B5EF4-FFF2-40B4-BE49-F238E27FC236}">
                <a16:creationId xmlns:a16="http://schemas.microsoft.com/office/drawing/2014/main" id="{384240B8-8F05-21AC-D0BC-5DA6E2C6D464}"/>
              </a:ext>
            </a:extLst>
          </p:cNvPr>
          <p:cNvPicPr>
            <a:picLocks noChangeAspect="1"/>
          </p:cNvPicPr>
          <p:nvPr/>
        </p:nvPicPr>
        <p:blipFill>
          <a:blip r:embed="rId3"/>
          <a:stretch>
            <a:fillRect/>
          </a:stretch>
        </p:blipFill>
        <p:spPr>
          <a:xfrm>
            <a:off x="4176711" y="2105023"/>
            <a:ext cx="274638" cy="266701"/>
          </a:xfrm>
          <a:prstGeom prst="rect">
            <a:avLst/>
          </a:prstGeom>
        </p:spPr>
      </p:pic>
      <p:pic>
        <p:nvPicPr>
          <p:cNvPr id="6" name="Hình ảnh 4" descr="Ảnh có chứa Đồ họa, thiết kế đồ họa, hình mẫu&#10;&#10;Mô tả được tự động tạo">
            <a:extLst>
              <a:ext uri="{FF2B5EF4-FFF2-40B4-BE49-F238E27FC236}">
                <a16:creationId xmlns:a16="http://schemas.microsoft.com/office/drawing/2014/main" id="{6BA1A363-7455-0B7A-D8AE-74468B0D5DF8}"/>
              </a:ext>
            </a:extLst>
          </p:cNvPr>
          <p:cNvPicPr>
            <a:picLocks noChangeAspect="1"/>
          </p:cNvPicPr>
          <p:nvPr/>
        </p:nvPicPr>
        <p:blipFill>
          <a:blip r:embed="rId3"/>
          <a:stretch>
            <a:fillRect/>
          </a:stretch>
        </p:blipFill>
        <p:spPr>
          <a:xfrm>
            <a:off x="5708650" y="1763712"/>
            <a:ext cx="274638" cy="266701"/>
          </a:xfrm>
          <a:prstGeom prst="rect">
            <a:avLst/>
          </a:prstGeom>
        </p:spPr>
      </p:pic>
      <p:sp>
        <p:nvSpPr>
          <p:cNvPr id="8" name="Hộp Văn bản 7">
            <a:extLst>
              <a:ext uri="{FF2B5EF4-FFF2-40B4-BE49-F238E27FC236}">
                <a16:creationId xmlns:a16="http://schemas.microsoft.com/office/drawing/2014/main" id="{32E7AD41-D64C-3EE8-04EA-987C231AE5BE}"/>
              </a:ext>
            </a:extLst>
          </p:cNvPr>
          <p:cNvSpPr txBox="1"/>
          <p:nvPr/>
        </p:nvSpPr>
        <p:spPr>
          <a:xfrm>
            <a:off x="201791" y="2926364"/>
            <a:ext cx="821698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vi-VN" sz="1500" b="1"/>
              <a:t>Mỗi thành viên trong nhóm sẽ chọn 1 thuật toán sau đó sẽ thực hiện các nhiệm vụ:</a:t>
            </a:r>
          </a:p>
          <a:p>
            <a:pPr marL="285750" indent="-285750">
              <a:buFont typeface="Calibri"/>
              <a:buChar char="-"/>
            </a:pPr>
            <a:r>
              <a:rPr lang="vi-VN" sz="1500" b="1"/>
              <a:t>Tìm hiểu kĩ thuật </a:t>
            </a:r>
            <a:r>
              <a:rPr lang="vi-VN" sz="1500" b="1" err="1"/>
              <a:t>Encode</a:t>
            </a:r>
            <a:r>
              <a:rPr lang="vi-VN" sz="1500" b="1"/>
              <a:t> và </a:t>
            </a:r>
            <a:r>
              <a:rPr lang="vi-VN" sz="1500" b="1" err="1"/>
              <a:t>Decode</a:t>
            </a:r>
            <a:r>
              <a:rPr lang="vi-VN" sz="1500" b="1"/>
              <a:t> </a:t>
            </a:r>
          </a:p>
          <a:p>
            <a:pPr marL="285750" indent="-285750">
              <a:buFont typeface="Calibri"/>
              <a:buChar char="-"/>
            </a:pPr>
            <a:r>
              <a:rPr lang="vi-VN" sz="1500" b="1" err="1"/>
              <a:t>Code</a:t>
            </a:r>
            <a:r>
              <a:rPr lang="vi-VN" sz="1500" b="1"/>
              <a:t> thuật toán nén, giải nén và đưa ra các đánh giá.</a:t>
            </a:r>
          </a:p>
          <a:p>
            <a:pPr marL="285750" indent="-285750">
              <a:buFont typeface="Calibri"/>
              <a:buChar char="-"/>
            </a:pPr>
            <a:r>
              <a:rPr lang="vi-VN" sz="1500" b="1"/>
              <a:t>Làm slide</a:t>
            </a:r>
            <a:r>
              <a:rPr lang="en-US" sz="1500" b="1"/>
              <a:t> và báo cáo</a:t>
            </a:r>
            <a:r>
              <a:rPr lang="vi-VN" sz="1500" b="1"/>
              <a:t> về thuật toán</a:t>
            </a:r>
          </a:p>
        </p:txBody>
      </p:sp>
    </p:spTree>
    <p:extLst>
      <p:ext uri="{BB962C8B-B14F-4D97-AF65-F5344CB8AC3E}">
        <p14:creationId xmlns:p14="http://schemas.microsoft.com/office/powerpoint/2010/main" val="2451342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2" name="Picture 2" descr="Give — Salt Church">
            <a:extLst>
              <a:ext uri="{FF2B5EF4-FFF2-40B4-BE49-F238E27FC236}">
                <a16:creationId xmlns:a16="http://schemas.microsoft.com/office/drawing/2014/main" id="{5CB8A029-3E7F-BA8E-D53F-FC2242BBB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1252538"/>
            <a:ext cx="7667625" cy="263842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EFBCF58-D5ED-6C60-E5F1-215A74AEF74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571965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Giới thiệu về nén dữ liệu</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74526" y="916755"/>
            <a:ext cx="8047231" cy="3943262"/>
          </a:xfrm>
          <a:prstGeom prst="rect">
            <a:avLst/>
          </a:prstGeom>
          <a:noFill/>
          <a:ln>
            <a:noFill/>
          </a:ln>
        </p:spPr>
        <p:txBody>
          <a:bodyPr spcFirstLastPara="1" wrap="square" lIns="91425" tIns="91425" rIns="91425" bIns="91425" anchor="t" anchorCtr="0">
            <a:noAutofit/>
          </a:bodyPr>
          <a:lstStyle/>
          <a:p>
            <a:pPr marL="285750" indent="-285750">
              <a:buFontTx/>
              <a:buChar char="-"/>
            </a:pPr>
            <a:r>
              <a:rPr lang="en-US" sz="1500" b="1" err="1">
                <a:latin typeface="Fira Sans"/>
                <a:ea typeface="Fira Sans"/>
                <a:cs typeface="Fira Sans"/>
                <a:sym typeface="Fira Sans"/>
              </a:rPr>
              <a:t>Mục</a:t>
            </a:r>
            <a:r>
              <a:rPr lang="en-US" sz="1500" b="1">
                <a:latin typeface="Fira Sans"/>
                <a:ea typeface="Fira Sans"/>
                <a:cs typeface="Fira Sans"/>
                <a:sym typeface="Fira Sans"/>
              </a:rPr>
              <a:t> </a:t>
            </a:r>
            <a:r>
              <a:rPr lang="en-US" sz="1500" b="1" err="1">
                <a:latin typeface="Fira Sans"/>
                <a:ea typeface="Fira Sans"/>
                <a:cs typeface="Fira Sans"/>
                <a:sym typeface="Fira Sans"/>
              </a:rPr>
              <a:t>đích</a:t>
            </a:r>
            <a:r>
              <a:rPr lang="en-US" sz="1500" b="1">
                <a:latin typeface="Fira Sans"/>
                <a:ea typeface="Fira Sans"/>
                <a:cs typeface="Fira Sans"/>
                <a:sym typeface="Fira Sans"/>
              </a:rPr>
              <a:t> </a:t>
            </a:r>
          </a:p>
          <a:p>
            <a:pPr lvl="1"/>
            <a:r>
              <a:rPr lang="en-US" sz="1500">
                <a:latin typeface="Fira Sans"/>
                <a:ea typeface="Fira Sans"/>
                <a:cs typeface="Fira Sans"/>
                <a:sym typeface="Fira Sans"/>
              </a:rPr>
              <a:t>        + </a:t>
            </a:r>
            <a:r>
              <a:rPr lang="en-US" sz="1500" err="1">
                <a:latin typeface="Fira Sans"/>
                <a:ea typeface="Fira Sans"/>
                <a:cs typeface="Fira Sans"/>
                <a:sym typeface="Fira Sans"/>
              </a:rPr>
              <a:t>Giảm</a:t>
            </a:r>
            <a:r>
              <a:rPr lang="en-US" sz="1500">
                <a:latin typeface="Fira Sans"/>
                <a:ea typeface="Fira Sans"/>
                <a:cs typeface="Fira Sans"/>
                <a:sym typeface="Fira Sans"/>
              </a:rPr>
              <a:t> </a:t>
            </a:r>
            <a:r>
              <a:rPr lang="en-US" sz="1500" err="1">
                <a:latin typeface="Fira Sans"/>
                <a:ea typeface="Fira Sans"/>
                <a:cs typeface="Fira Sans"/>
                <a:sym typeface="Fira Sans"/>
              </a:rPr>
              <a:t>kích</a:t>
            </a:r>
            <a:r>
              <a:rPr lang="en-US" sz="1500">
                <a:latin typeface="Fira Sans"/>
                <a:ea typeface="Fira Sans"/>
                <a:cs typeface="Fira Sans"/>
                <a:sym typeface="Fira Sans"/>
              </a:rPr>
              <a:t> </a:t>
            </a:r>
            <a:r>
              <a:rPr lang="en-US" sz="1500" err="1">
                <a:latin typeface="Fira Sans"/>
                <a:ea typeface="Fira Sans"/>
                <a:cs typeface="Fira Sans"/>
                <a:sym typeface="Fira Sans"/>
              </a:rPr>
              <a:t>thước</a:t>
            </a:r>
            <a:r>
              <a:rPr lang="en-US" sz="1500">
                <a:latin typeface="Fira Sans"/>
                <a:ea typeface="Fira Sans"/>
                <a:cs typeface="Fira Sans"/>
                <a:sym typeface="Fira Sans"/>
              </a:rPr>
              <a:t> </a:t>
            </a:r>
            <a:r>
              <a:rPr lang="en-US" sz="1500" err="1">
                <a:latin typeface="Fira Sans"/>
                <a:ea typeface="Fira Sans"/>
                <a:cs typeface="Fira Sans"/>
                <a:sym typeface="Fira Sans"/>
              </a:rPr>
              <a:t>dữ</a:t>
            </a:r>
            <a:r>
              <a:rPr lang="en-US" sz="1500">
                <a:latin typeface="Fira Sans"/>
                <a:ea typeface="Fira Sans"/>
                <a:cs typeface="Fira Sans"/>
                <a:sym typeface="Fira Sans"/>
              </a:rPr>
              <a:t> </a:t>
            </a:r>
            <a:r>
              <a:rPr lang="en-US" sz="1500" err="1">
                <a:latin typeface="Fira Sans"/>
                <a:ea typeface="Fira Sans"/>
                <a:cs typeface="Fira Sans"/>
                <a:sym typeface="Fira Sans"/>
              </a:rPr>
              <a:t>liệu</a:t>
            </a:r>
            <a:r>
              <a:rPr lang="en-US" sz="1500">
                <a:latin typeface="Fira Sans"/>
                <a:ea typeface="Fira Sans"/>
                <a:cs typeface="Fira Sans"/>
                <a:sym typeface="Fira Sans"/>
              </a:rPr>
              <a:t>: Khi </a:t>
            </a:r>
            <a:r>
              <a:rPr lang="en-US" sz="1500" err="1">
                <a:latin typeface="Fira Sans"/>
                <a:ea typeface="Fira Sans"/>
                <a:cs typeface="Fira Sans"/>
                <a:sym typeface="Fira Sans"/>
              </a:rPr>
              <a:t>lưu</a:t>
            </a:r>
            <a:r>
              <a:rPr lang="en-US" sz="1500">
                <a:latin typeface="Fira Sans"/>
                <a:ea typeface="Fira Sans"/>
                <a:cs typeface="Fira Sans"/>
                <a:sym typeface="Fira Sans"/>
              </a:rPr>
              <a:t> </a:t>
            </a:r>
            <a:r>
              <a:rPr lang="en-US" sz="1500" err="1">
                <a:latin typeface="Fira Sans"/>
                <a:ea typeface="Fira Sans"/>
                <a:cs typeface="Fira Sans"/>
                <a:sym typeface="Fira Sans"/>
              </a:rPr>
              <a:t>trữ</a:t>
            </a:r>
            <a:r>
              <a:rPr lang="en-US" sz="1500">
                <a:latin typeface="Fira Sans"/>
                <a:ea typeface="Fira Sans"/>
                <a:cs typeface="Fira Sans"/>
                <a:sym typeface="Fira Sans"/>
              </a:rPr>
              <a:t> </a:t>
            </a:r>
            <a:r>
              <a:rPr lang="en-US" sz="1500" err="1">
                <a:latin typeface="Fira Sans"/>
                <a:ea typeface="Fira Sans"/>
                <a:cs typeface="Fira Sans"/>
                <a:sym typeface="Fira Sans"/>
              </a:rPr>
              <a:t>hoặc</a:t>
            </a:r>
            <a:r>
              <a:rPr lang="en-US" sz="1500">
                <a:latin typeface="Fira Sans"/>
                <a:ea typeface="Fira Sans"/>
                <a:cs typeface="Fira Sans"/>
                <a:sym typeface="Fira Sans"/>
              </a:rPr>
              <a:t> </a:t>
            </a:r>
            <a:r>
              <a:rPr lang="en-US" sz="1500" err="1">
                <a:latin typeface="Fira Sans"/>
                <a:ea typeface="Fira Sans"/>
                <a:cs typeface="Fira Sans"/>
                <a:sym typeface="Fira Sans"/>
              </a:rPr>
              <a:t>khi</a:t>
            </a:r>
            <a:r>
              <a:rPr lang="en-US" sz="1500">
                <a:latin typeface="Fira Sans"/>
                <a:ea typeface="Fira Sans"/>
                <a:cs typeface="Fira Sans"/>
                <a:sym typeface="Fira Sans"/>
              </a:rPr>
              <a:t> </a:t>
            </a:r>
            <a:r>
              <a:rPr lang="en-US" sz="1500" err="1">
                <a:latin typeface="Fira Sans"/>
                <a:ea typeface="Fira Sans"/>
                <a:cs typeface="Fira Sans"/>
                <a:sym typeface="Fira Sans"/>
              </a:rPr>
              <a:t>truyền</a:t>
            </a:r>
            <a:r>
              <a:rPr lang="en-US" sz="1500">
                <a:latin typeface="Fira Sans"/>
                <a:ea typeface="Fira Sans"/>
                <a:cs typeface="Fira Sans"/>
                <a:sym typeface="Fira Sans"/>
              </a:rPr>
              <a:t> </a:t>
            </a:r>
            <a:r>
              <a:rPr lang="en-US" sz="1500" err="1">
                <a:latin typeface="Fira Sans"/>
                <a:ea typeface="Fira Sans"/>
                <a:cs typeface="Fira Sans"/>
                <a:sym typeface="Fira Sans"/>
              </a:rPr>
              <a:t>dữ</a:t>
            </a:r>
            <a:r>
              <a:rPr lang="en-US" sz="1500">
                <a:latin typeface="Fira Sans"/>
                <a:ea typeface="Fira Sans"/>
                <a:cs typeface="Fira Sans"/>
                <a:sym typeface="Fira Sans"/>
              </a:rPr>
              <a:t> </a:t>
            </a:r>
            <a:r>
              <a:rPr lang="en-US" sz="1500" err="1">
                <a:latin typeface="Fira Sans"/>
                <a:ea typeface="Fira Sans"/>
                <a:cs typeface="Fira Sans"/>
                <a:sym typeface="Fira Sans"/>
              </a:rPr>
              <a:t>liệu</a:t>
            </a:r>
            <a:endParaRPr lang="en-US" sz="1500" err="1">
              <a:latin typeface="Fira Sans"/>
              <a:ea typeface="Fira Sans"/>
              <a:cs typeface="Fira Sans"/>
            </a:endParaRPr>
          </a:p>
          <a:p>
            <a:pPr lvl="1"/>
            <a:r>
              <a:rPr lang="en-US" sz="1500">
                <a:latin typeface="Fira Sans"/>
                <a:ea typeface="Fira Sans"/>
                <a:cs typeface="Fira Sans"/>
                <a:sym typeface="Fira Sans"/>
              </a:rPr>
              <a:t>        + Tăng </a:t>
            </a:r>
            <a:r>
              <a:rPr lang="en-US" sz="1500" err="1">
                <a:latin typeface="Fira Sans"/>
                <a:ea typeface="Fira Sans"/>
                <a:cs typeface="Fira Sans"/>
                <a:sym typeface="Fira Sans"/>
              </a:rPr>
              <a:t>tính</a:t>
            </a:r>
            <a:r>
              <a:rPr lang="en-US" sz="1500">
                <a:latin typeface="Fira Sans"/>
                <a:ea typeface="Fira Sans"/>
                <a:cs typeface="Fira Sans"/>
                <a:sym typeface="Fira Sans"/>
              </a:rPr>
              <a:t> </a:t>
            </a:r>
            <a:r>
              <a:rPr lang="en-US" sz="1500" err="1">
                <a:latin typeface="Fira Sans"/>
                <a:ea typeface="Fira Sans"/>
                <a:cs typeface="Fira Sans"/>
                <a:sym typeface="Fira Sans"/>
              </a:rPr>
              <a:t>bảo</a:t>
            </a:r>
            <a:r>
              <a:rPr lang="en-US" sz="1500">
                <a:latin typeface="Fira Sans"/>
                <a:ea typeface="Fira Sans"/>
                <a:cs typeface="Fira Sans"/>
                <a:sym typeface="Fira Sans"/>
              </a:rPr>
              <a:t> </a:t>
            </a:r>
            <a:r>
              <a:rPr lang="en-US" sz="1500" err="1">
                <a:latin typeface="Fira Sans"/>
                <a:ea typeface="Fira Sans"/>
                <a:cs typeface="Fira Sans"/>
                <a:sym typeface="Fira Sans"/>
              </a:rPr>
              <a:t>mật</a:t>
            </a:r>
            <a:endParaRPr lang="en-US" sz="1500" err="1">
              <a:latin typeface="Fira Sans"/>
              <a:ea typeface="Fira Sans"/>
              <a:cs typeface="Fira Sans"/>
            </a:endParaRPr>
          </a:p>
          <a:p>
            <a:pPr lvl="1"/>
            <a:endParaRPr lang="en-US" sz="1500">
              <a:latin typeface="Fira Sans"/>
              <a:ea typeface="Fira Sans"/>
              <a:cs typeface="Fira Sans"/>
              <a:sym typeface="Fira Sans"/>
            </a:endParaRPr>
          </a:p>
          <a:p>
            <a:pPr marL="285750" lvl="1" indent="-285750">
              <a:buFontTx/>
              <a:buChar char="-"/>
            </a:pPr>
            <a:r>
              <a:rPr lang="en-US" sz="1500" b="1" err="1">
                <a:latin typeface="Fira Sans"/>
                <a:ea typeface="Fira Sans"/>
                <a:cs typeface="Fira Sans"/>
                <a:sym typeface="Fira Sans"/>
              </a:rPr>
              <a:t>Có</a:t>
            </a:r>
            <a:r>
              <a:rPr lang="en-US" sz="1500" b="1">
                <a:latin typeface="Fira Sans"/>
                <a:ea typeface="Fira Sans"/>
                <a:cs typeface="Fira Sans"/>
                <a:sym typeface="Fira Sans"/>
              </a:rPr>
              <a:t> 2 </a:t>
            </a:r>
            <a:r>
              <a:rPr lang="en-US" sz="1500" b="1" err="1">
                <a:latin typeface="Fira Sans"/>
                <a:ea typeface="Fira Sans"/>
                <a:cs typeface="Fira Sans"/>
                <a:sym typeface="Fira Sans"/>
              </a:rPr>
              <a:t>hình</a:t>
            </a:r>
            <a:r>
              <a:rPr lang="en-US" sz="1500" b="1">
                <a:latin typeface="Fira Sans"/>
                <a:ea typeface="Fira Sans"/>
                <a:cs typeface="Fira Sans"/>
                <a:sym typeface="Fira Sans"/>
              </a:rPr>
              <a:t> </a:t>
            </a:r>
            <a:r>
              <a:rPr lang="en-US" sz="1500" b="1" err="1">
                <a:latin typeface="Fira Sans"/>
                <a:ea typeface="Fira Sans"/>
                <a:cs typeface="Fira Sans"/>
                <a:sym typeface="Fira Sans"/>
              </a:rPr>
              <a:t>thức</a:t>
            </a:r>
            <a:r>
              <a:rPr lang="en-US" sz="1500" b="1">
                <a:latin typeface="Fira Sans"/>
                <a:ea typeface="Fira Sans"/>
                <a:cs typeface="Fira Sans"/>
                <a:sym typeface="Fira Sans"/>
              </a:rPr>
              <a:t> </a:t>
            </a:r>
            <a:r>
              <a:rPr lang="en-US" sz="1500" b="1" err="1">
                <a:latin typeface="Fira Sans"/>
                <a:ea typeface="Fira Sans"/>
                <a:cs typeface="Fira Sans"/>
                <a:sym typeface="Fira Sans"/>
              </a:rPr>
              <a:t>nén</a:t>
            </a:r>
            <a:endParaRPr lang="en-US" sz="1500" b="1" err="1">
              <a:latin typeface="Fira Sans"/>
              <a:ea typeface="Fira Sans"/>
              <a:cs typeface="Fira Sans"/>
            </a:endParaRPr>
          </a:p>
          <a:p>
            <a:pPr lvl="1"/>
            <a:r>
              <a:rPr lang="en-US" sz="1500">
                <a:latin typeface="Fira Sans"/>
                <a:ea typeface="Fira Sans"/>
                <a:cs typeface="Fira Sans"/>
                <a:sym typeface="Fira Sans"/>
              </a:rPr>
              <a:t>        + </a:t>
            </a:r>
            <a:r>
              <a:rPr lang="en-US" sz="1500" err="1">
                <a:latin typeface="Fira Sans"/>
                <a:ea typeface="Fira Sans"/>
                <a:cs typeface="Fira Sans"/>
                <a:sym typeface="Fira Sans"/>
              </a:rPr>
              <a:t>Nén</a:t>
            </a:r>
            <a:r>
              <a:rPr lang="en-US" sz="1500">
                <a:latin typeface="Fira Sans"/>
                <a:ea typeface="Fira Sans"/>
                <a:cs typeface="Fira Sans"/>
                <a:sym typeface="Fira Sans"/>
              </a:rPr>
              <a:t> </a:t>
            </a:r>
            <a:r>
              <a:rPr lang="en-US" sz="1500" err="1">
                <a:latin typeface="Fira Sans"/>
                <a:ea typeface="Fira Sans"/>
                <a:cs typeface="Fira Sans"/>
                <a:sym typeface="Fira Sans"/>
              </a:rPr>
              <a:t>bảo</a:t>
            </a:r>
            <a:r>
              <a:rPr lang="en-US" sz="1500">
                <a:latin typeface="Fira Sans"/>
                <a:ea typeface="Fira Sans"/>
                <a:cs typeface="Fira Sans"/>
                <a:sym typeface="Fira Sans"/>
              </a:rPr>
              <a:t> </a:t>
            </a:r>
            <a:r>
              <a:rPr lang="en-US" sz="1500" err="1">
                <a:latin typeface="Fira Sans"/>
                <a:ea typeface="Fira Sans"/>
                <a:cs typeface="Fira Sans"/>
                <a:sym typeface="Fira Sans"/>
              </a:rPr>
              <a:t>toàn</a:t>
            </a:r>
            <a:r>
              <a:rPr lang="en-US" sz="1500">
                <a:latin typeface="Fira Sans"/>
                <a:ea typeface="Fira Sans"/>
                <a:cs typeface="Fira Sans"/>
                <a:sym typeface="Fira Sans"/>
              </a:rPr>
              <a:t> </a:t>
            </a:r>
            <a:r>
              <a:rPr lang="en-US" sz="1500" err="1">
                <a:latin typeface="Fira Sans"/>
                <a:ea typeface="Fira Sans"/>
                <a:cs typeface="Fira Sans"/>
                <a:sym typeface="Fira Sans"/>
              </a:rPr>
              <a:t>thông</a:t>
            </a:r>
            <a:r>
              <a:rPr lang="en-US" sz="1500">
                <a:latin typeface="Fira Sans"/>
                <a:ea typeface="Fira Sans"/>
                <a:cs typeface="Fira Sans"/>
                <a:sym typeface="Fira Sans"/>
              </a:rPr>
              <a:t> tin (Lossless Compression)</a:t>
            </a:r>
            <a:endParaRPr lang="en-US" sz="1500">
              <a:latin typeface="Fira Sans"/>
              <a:ea typeface="Fira Sans"/>
              <a:cs typeface="Fira Sans"/>
            </a:endParaRPr>
          </a:p>
          <a:p>
            <a:pPr lvl="1"/>
            <a:r>
              <a:rPr lang="en-US" sz="1500">
                <a:latin typeface="Fira Sans"/>
                <a:ea typeface="Fira Sans"/>
                <a:cs typeface="Fira Sans"/>
                <a:sym typeface="Fira Sans"/>
              </a:rPr>
              <a:t>        + </a:t>
            </a:r>
            <a:r>
              <a:rPr lang="en-US" sz="1500" err="1">
                <a:latin typeface="Fira Sans"/>
                <a:ea typeface="Fira Sans"/>
                <a:cs typeface="Fira Sans"/>
                <a:sym typeface="Fira Sans"/>
              </a:rPr>
              <a:t>Nén</a:t>
            </a:r>
            <a:r>
              <a:rPr lang="en-US" sz="1500">
                <a:latin typeface="Fira Sans"/>
                <a:ea typeface="Fira Sans"/>
                <a:cs typeface="Fira Sans"/>
                <a:sym typeface="Fira Sans"/>
              </a:rPr>
              <a:t> </a:t>
            </a:r>
            <a:r>
              <a:rPr lang="en-US" sz="1500" err="1">
                <a:latin typeface="Fira Sans"/>
                <a:ea typeface="Fira Sans"/>
                <a:cs typeface="Fira Sans"/>
                <a:sym typeface="Fira Sans"/>
              </a:rPr>
              <a:t>không</a:t>
            </a:r>
            <a:r>
              <a:rPr lang="en-US" sz="1500">
                <a:latin typeface="Fira Sans"/>
                <a:ea typeface="Fira Sans"/>
                <a:cs typeface="Fira Sans"/>
                <a:sym typeface="Fira Sans"/>
              </a:rPr>
              <a:t> </a:t>
            </a:r>
            <a:r>
              <a:rPr lang="en-US" sz="1500" err="1">
                <a:latin typeface="Fira Sans"/>
                <a:ea typeface="Fira Sans"/>
                <a:cs typeface="Fira Sans"/>
                <a:sym typeface="Fira Sans"/>
              </a:rPr>
              <a:t>bảo</a:t>
            </a:r>
            <a:r>
              <a:rPr lang="en-US" sz="1500">
                <a:latin typeface="Fira Sans"/>
                <a:ea typeface="Fira Sans"/>
                <a:cs typeface="Fira Sans"/>
                <a:sym typeface="Fira Sans"/>
              </a:rPr>
              <a:t> </a:t>
            </a:r>
            <a:r>
              <a:rPr lang="en-US" sz="1500" err="1">
                <a:latin typeface="Fira Sans"/>
                <a:ea typeface="Fira Sans"/>
                <a:cs typeface="Fira Sans"/>
                <a:sym typeface="Fira Sans"/>
              </a:rPr>
              <a:t>toàn</a:t>
            </a:r>
            <a:r>
              <a:rPr lang="en-US" sz="1500">
                <a:latin typeface="Fira Sans"/>
                <a:ea typeface="Fira Sans"/>
                <a:cs typeface="Fira Sans"/>
                <a:sym typeface="Fira Sans"/>
              </a:rPr>
              <a:t> </a:t>
            </a:r>
            <a:r>
              <a:rPr lang="en-US" sz="1500" err="1">
                <a:latin typeface="Fira Sans"/>
                <a:ea typeface="Fira Sans"/>
                <a:cs typeface="Fira Sans"/>
                <a:sym typeface="Fira Sans"/>
              </a:rPr>
              <a:t>thông</a:t>
            </a:r>
            <a:r>
              <a:rPr lang="en-US" sz="1500">
                <a:latin typeface="Fira Sans"/>
                <a:ea typeface="Fira Sans"/>
                <a:cs typeface="Fira Sans"/>
                <a:sym typeface="Fira Sans"/>
              </a:rPr>
              <a:t> tin (Lossy Compression)</a:t>
            </a:r>
            <a:endParaRPr lang="en-US" sz="1500">
              <a:latin typeface="Fira Sans"/>
              <a:ea typeface="Fira Sans"/>
              <a:cs typeface="Fira Sans"/>
            </a:endParaRPr>
          </a:p>
          <a:p>
            <a:pPr lvl="1"/>
            <a:endParaRPr lang="en-US" sz="1500">
              <a:latin typeface="Fira Sans"/>
              <a:ea typeface="Fira Sans"/>
              <a:cs typeface="Fira Sans"/>
              <a:sym typeface="Fira Sans"/>
            </a:endParaRPr>
          </a:p>
          <a:p>
            <a:pPr marL="285750" lvl="2" indent="-285750">
              <a:buFontTx/>
              <a:buChar char="-"/>
            </a:pPr>
            <a:r>
              <a:rPr lang="en-US" sz="1500" b="1" err="1">
                <a:latin typeface="Fira Sans"/>
                <a:ea typeface="Fira Sans"/>
                <a:cs typeface="Fira Sans"/>
                <a:sym typeface="Fira Sans"/>
              </a:rPr>
              <a:t>Cách</a:t>
            </a:r>
            <a:r>
              <a:rPr lang="en-US" sz="1500" b="1">
                <a:latin typeface="Fira Sans"/>
                <a:ea typeface="Fira Sans"/>
                <a:cs typeface="Fira Sans"/>
                <a:sym typeface="Fira Sans"/>
              </a:rPr>
              <a:t> </a:t>
            </a:r>
            <a:r>
              <a:rPr lang="en-US" sz="1500" b="1" err="1">
                <a:latin typeface="Fira Sans"/>
                <a:ea typeface="Fira Sans"/>
                <a:cs typeface="Fira Sans"/>
                <a:sym typeface="Fira Sans"/>
              </a:rPr>
              <a:t>đánh</a:t>
            </a:r>
            <a:r>
              <a:rPr lang="en-US" sz="1500" b="1">
                <a:latin typeface="Fira Sans"/>
                <a:ea typeface="Fira Sans"/>
                <a:cs typeface="Fira Sans"/>
                <a:sym typeface="Fira Sans"/>
              </a:rPr>
              <a:t> </a:t>
            </a:r>
            <a:r>
              <a:rPr lang="en-US" sz="1500" b="1" err="1">
                <a:latin typeface="Fira Sans"/>
                <a:ea typeface="Fira Sans"/>
                <a:cs typeface="Fira Sans"/>
                <a:sym typeface="Fira Sans"/>
              </a:rPr>
              <a:t>giá</a:t>
            </a:r>
            <a:r>
              <a:rPr lang="en-US" sz="1500" b="1">
                <a:latin typeface="Fira Sans"/>
                <a:ea typeface="Fira Sans"/>
                <a:cs typeface="Fira Sans"/>
                <a:sym typeface="Fira Sans"/>
              </a:rPr>
              <a:t> </a:t>
            </a:r>
            <a:r>
              <a:rPr lang="en-US" sz="1500" b="1" err="1">
                <a:latin typeface="Fira Sans"/>
                <a:ea typeface="Fira Sans"/>
                <a:cs typeface="Fira Sans"/>
                <a:sym typeface="Fira Sans"/>
              </a:rPr>
              <a:t>thuật</a:t>
            </a:r>
            <a:r>
              <a:rPr lang="en-US" sz="1500" b="1">
                <a:latin typeface="Fira Sans"/>
                <a:ea typeface="Fira Sans"/>
                <a:cs typeface="Fira Sans"/>
                <a:sym typeface="Fira Sans"/>
              </a:rPr>
              <a:t> </a:t>
            </a:r>
            <a:r>
              <a:rPr lang="en-US" sz="1500" b="1" err="1">
                <a:latin typeface="Fira Sans"/>
                <a:ea typeface="Fira Sans"/>
                <a:cs typeface="Fira Sans"/>
                <a:sym typeface="Fira Sans"/>
              </a:rPr>
              <a:t>toán</a:t>
            </a:r>
            <a:endParaRPr lang="en-US" sz="1500" b="1" err="1">
              <a:latin typeface="Fira Sans"/>
              <a:ea typeface="Fira Sans"/>
              <a:cs typeface="Fira Sans"/>
            </a:endParaRPr>
          </a:p>
          <a:p>
            <a:pPr lvl="2"/>
            <a:r>
              <a:rPr lang="en-US" sz="1500" b="1">
                <a:latin typeface="Fira Sans"/>
                <a:ea typeface="Fira Sans"/>
                <a:cs typeface="Fira Sans"/>
                <a:sym typeface="Fira Sans"/>
              </a:rPr>
              <a:t> </a:t>
            </a:r>
            <a:r>
              <a:rPr lang="en-US" sz="1500">
                <a:latin typeface="Fira Sans"/>
                <a:ea typeface="Fira Sans"/>
                <a:cs typeface="Fira Sans"/>
                <a:sym typeface="Fira Sans"/>
              </a:rPr>
              <a:t>        + </a:t>
            </a:r>
            <a:r>
              <a:rPr lang="en-US" sz="1500" err="1">
                <a:latin typeface="Fira Sans"/>
                <a:ea typeface="Fira Sans"/>
                <a:cs typeface="Fira Sans"/>
                <a:sym typeface="Fira Sans"/>
              </a:rPr>
              <a:t>Tỉ</a:t>
            </a:r>
            <a:r>
              <a:rPr lang="en-US" sz="1500">
                <a:latin typeface="Fira Sans"/>
                <a:ea typeface="Fira Sans"/>
                <a:cs typeface="Fira Sans"/>
                <a:sym typeface="Fira Sans"/>
              </a:rPr>
              <a:t> </a:t>
            </a:r>
            <a:r>
              <a:rPr lang="en-US" sz="1500" err="1">
                <a:latin typeface="Fira Sans"/>
                <a:ea typeface="Fira Sans"/>
                <a:cs typeface="Fira Sans"/>
                <a:sym typeface="Fira Sans"/>
              </a:rPr>
              <a:t>lệ</a:t>
            </a:r>
            <a:r>
              <a:rPr lang="en-US" sz="1500">
                <a:latin typeface="Fira Sans"/>
                <a:ea typeface="Fira Sans"/>
                <a:cs typeface="Fira Sans"/>
                <a:sym typeface="Fira Sans"/>
              </a:rPr>
              <a:t> </a:t>
            </a:r>
            <a:r>
              <a:rPr lang="en-US" sz="1500" err="1">
                <a:latin typeface="Fira Sans"/>
                <a:ea typeface="Fira Sans"/>
                <a:cs typeface="Fira Sans"/>
                <a:sym typeface="Fira Sans"/>
              </a:rPr>
              <a:t>nén</a:t>
            </a:r>
            <a:endParaRPr lang="en-US" sz="1500" err="1">
              <a:latin typeface="Fira Sans"/>
              <a:ea typeface="Fira Sans"/>
              <a:cs typeface="Fira Sans"/>
            </a:endParaRPr>
          </a:p>
          <a:p>
            <a:pPr lvl="2"/>
            <a:r>
              <a:rPr lang="en-US" sz="1500">
                <a:latin typeface="Fira Sans"/>
                <a:ea typeface="Fira Sans"/>
                <a:cs typeface="Fira Sans"/>
                <a:sym typeface="Fira Sans"/>
              </a:rPr>
              <a:t>         + </a:t>
            </a:r>
            <a:r>
              <a:rPr lang="en-US" sz="1500" err="1">
                <a:latin typeface="Fira Sans"/>
                <a:ea typeface="Fira Sans"/>
                <a:cs typeface="Fira Sans"/>
                <a:sym typeface="Fira Sans"/>
              </a:rPr>
              <a:t>Chất</a:t>
            </a:r>
            <a:r>
              <a:rPr lang="en-US" sz="1500">
                <a:latin typeface="Fira Sans"/>
                <a:ea typeface="Fira Sans"/>
                <a:cs typeface="Fira Sans"/>
                <a:sym typeface="Fira Sans"/>
              </a:rPr>
              <a:t> </a:t>
            </a:r>
            <a:r>
              <a:rPr lang="en-US" sz="1500" err="1">
                <a:latin typeface="Fira Sans"/>
                <a:ea typeface="Fira Sans"/>
                <a:cs typeface="Fira Sans"/>
                <a:sym typeface="Fira Sans"/>
              </a:rPr>
              <a:t>lượng</a:t>
            </a:r>
            <a:r>
              <a:rPr lang="en-US" sz="1500">
                <a:latin typeface="Fira Sans"/>
                <a:ea typeface="Fira Sans"/>
                <a:cs typeface="Fira Sans"/>
                <a:sym typeface="Fira Sans"/>
              </a:rPr>
              <a:t> </a:t>
            </a:r>
            <a:r>
              <a:rPr lang="en-US" sz="1500" err="1">
                <a:latin typeface="Fira Sans"/>
                <a:ea typeface="Fira Sans"/>
                <a:cs typeface="Fira Sans"/>
                <a:sym typeface="Fira Sans"/>
              </a:rPr>
              <a:t>nén</a:t>
            </a:r>
            <a:endParaRPr lang="en-US" sz="1500" err="1">
              <a:latin typeface="Fira Sans"/>
              <a:ea typeface="Fira Sans"/>
              <a:cs typeface="Fira Sans"/>
            </a:endParaRPr>
          </a:p>
          <a:p>
            <a:pPr lvl="2"/>
            <a:r>
              <a:rPr lang="en-US" sz="1500">
                <a:latin typeface="Fira Sans"/>
                <a:ea typeface="Fira Sans"/>
                <a:cs typeface="Fira Sans"/>
                <a:sym typeface="Fira Sans"/>
              </a:rPr>
              <a:t>         + Thời gian nén và giải nén</a:t>
            </a:r>
            <a:endParaRPr lang="en-US" sz="1500" err="1">
              <a:latin typeface="Fira Sans"/>
              <a:ea typeface="Fira Sans"/>
              <a:cs typeface="Fira Sans"/>
              <a:sym typeface="Fira Sans"/>
            </a:endParaRPr>
          </a:p>
          <a:p>
            <a:pPr lvl="2"/>
            <a:endParaRPr lang="en-US" sz="1500">
              <a:latin typeface="Fira Sans"/>
              <a:ea typeface="Fira Sans"/>
            </a:endParaRPr>
          </a:p>
          <a:p>
            <a:pPr marL="285750" lvl="2" indent="-285750">
              <a:buFont typeface="Calibri"/>
              <a:buChar char="-"/>
            </a:pPr>
            <a:r>
              <a:rPr lang="en-US" sz="1500" err="1">
                <a:latin typeface="Fira Sans"/>
                <a:ea typeface="Fira Sans"/>
              </a:rPr>
              <a:t>Ứng</a:t>
            </a:r>
            <a:r>
              <a:rPr lang="en-US" sz="1500">
                <a:latin typeface="Fira Sans"/>
                <a:ea typeface="Fira Sans"/>
              </a:rPr>
              <a:t> </a:t>
            </a:r>
            <a:r>
              <a:rPr lang="en-US" sz="1500" err="1">
                <a:latin typeface="Fira Sans"/>
                <a:ea typeface="Fira Sans"/>
              </a:rPr>
              <a:t>dụng</a:t>
            </a:r>
            <a:r>
              <a:rPr lang="en-US" sz="1500">
                <a:latin typeface="Fira Sans"/>
                <a:ea typeface="Fira Sans"/>
              </a:rPr>
              <a:t> </a:t>
            </a:r>
            <a:r>
              <a:rPr lang="en-US" sz="1500" err="1">
                <a:latin typeface="Fira Sans"/>
                <a:ea typeface="Fira Sans"/>
              </a:rPr>
              <a:t>rộng</a:t>
            </a:r>
            <a:r>
              <a:rPr lang="en-US" sz="1500">
                <a:latin typeface="Fira Sans"/>
                <a:ea typeface="Fira Sans"/>
              </a:rPr>
              <a:t> </a:t>
            </a:r>
            <a:r>
              <a:rPr lang="en-US" sz="1500" err="1">
                <a:latin typeface="Fira Sans"/>
                <a:ea typeface="Fira Sans"/>
              </a:rPr>
              <a:t>rãi</a:t>
            </a:r>
            <a:r>
              <a:rPr lang="en-US" sz="1500">
                <a:latin typeface="Fira Sans"/>
                <a:ea typeface="Fira Sans"/>
              </a:rPr>
              <a:t> </a:t>
            </a:r>
            <a:r>
              <a:rPr lang="en-US" sz="1500" err="1">
                <a:latin typeface="Fira Sans"/>
                <a:ea typeface="Fira Sans"/>
              </a:rPr>
              <a:t>trong</a:t>
            </a:r>
            <a:r>
              <a:rPr lang="en-US" sz="1500">
                <a:latin typeface="Fira Sans"/>
                <a:ea typeface="Fira Sans"/>
              </a:rPr>
              <a:t> </a:t>
            </a:r>
            <a:r>
              <a:rPr lang="en-US" sz="1500" err="1">
                <a:latin typeface="Fira Sans"/>
                <a:ea typeface="Fira Sans"/>
              </a:rPr>
              <a:t>nhiều</a:t>
            </a:r>
            <a:r>
              <a:rPr lang="en-US" sz="1500">
                <a:latin typeface="Fira Sans"/>
                <a:ea typeface="Fira Sans"/>
              </a:rPr>
              <a:t> </a:t>
            </a:r>
            <a:r>
              <a:rPr lang="en-US" sz="1500" err="1">
                <a:latin typeface="Fira Sans"/>
                <a:ea typeface="Fira Sans"/>
              </a:rPr>
              <a:t>lĩnh</a:t>
            </a:r>
            <a:r>
              <a:rPr lang="en-US" sz="1500">
                <a:latin typeface="Fira Sans"/>
                <a:ea typeface="Fira Sans"/>
              </a:rPr>
              <a:t> </a:t>
            </a:r>
            <a:r>
              <a:rPr lang="en-US" sz="1500" err="1">
                <a:latin typeface="Fira Sans"/>
                <a:ea typeface="Fira Sans"/>
              </a:rPr>
              <a:t>vực</a:t>
            </a:r>
            <a:r>
              <a:rPr lang="en-US" sz="1500">
                <a:latin typeface="Fira Sans"/>
                <a:ea typeface="Fira Sans"/>
              </a:rPr>
              <a:t>, </a:t>
            </a:r>
            <a:r>
              <a:rPr lang="en-US" sz="1500" err="1">
                <a:latin typeface="Fira Sans"/>
                <a:ea typeface="Fira Sans"/>
              </a:rPr>
              <a:t>giúp</a:t>
            </a:r>
            <a:r>
              <a:rPr lang="en-US" sz="1500">
                <a:latin typeface="Fira Sans"/>
                <a:ea typeface="Fira Sans"/>
              </a:rPr>
              <a:t> </a:t>
            </a:r>
            <a:r>
              <a:rPr lang="en-US" sz="1500" err="1">
                <a:latin typeface="Fira Sans"/>
                <a:ea typeface="Fira Sans"/>
              </a:rPr>
              <a:t>tối</a:t>
            </a:r>
            <a:r>
              <a:rPr lang="en-US" sz="1500">
                <a:latin typeface="Fira Sans"/>
                <a:ea typeface="Fira Sans"/>
              </a:rPr>
              <a:t> </a:t>
            </a:r>
            <a:r>
              <a:rPr lang="en-US" sz="1500" err="1">
                <a:latin typeface="Fira Sans"/>
                <a:ea typeface="Fira Sans"/>
              </a:rPr>
              <a:t>ưu</a:t>
            </a:r>
            <a:r>
              <a:rPr lang="en-US" sz="1500">
                <a:latin typeface="Fira Sans"/>
                <a:ea typeface="Fira Sans"/>
              </a:rPr>
              <a:t> </a:t>
            </a:r>
            <a:r>
              <a:rPr lang="en-US" sz="1500" err="1">
                <a:latin typeface="Fira Sans"/>
                <a:ea typeface="Fira Sans"/>
              </a:rPr>
              <a:t>hóa</a:t>
            </a:r>
            <a:r>
              <a:rPr lang="en-US" sz="1500">
                <a:latin typeface="Fira Sans"/>
                <a:ea typeface="Fira Sans"/>
              </a:rPr>
              <a:t> </a:t>
            </a:r>
            <a:r>
              <a:rPr lang="en-US" sz="1500" err="1">
                <a:latin typeface="Fira Sans"/>
                <a:ea typeface="Fira Sans"/>
              </a:rPr>
              <a:t>việc</a:t>
            </a:r>
          </a:p>
          <a:p>
            <a:pPr lvl="2"/>
            <a:r>
              <a:rPr lang="en-US" sz="1500">
                <a:latin typeface="Fira Sans"/>
              </a:rPr>
              <a:t>Lưu </a:t>
            </a:r>
            <a:r>
              <a:rPr lang="en-US" sz="1500" err="1">
                <a:latin typeface="Fira Sans"/>
              </a:rPr>
              <a:t>trữ</a:t>
            </a:r>
            <a:r>
              <a:rPr lang="en-US" sz="1500">
                <a:latin typeface="Fira Sans"/>
              </a:rPr>
              <a:t>, </a:t>
            </a:r>
            <a:r>
              <a:rPr lang="en-US" sz="1500" err="1">
                <a:latin typeface="Fira Sans"/>
              </a:rPr>
              <a:t>truyền</a:t>
            </a:r>
            <a:r>
              <a:rPr lang="en-US" sz="1500">
                <a:latin typeface="Fira Sans"/>
              </a:rPr>
              <a:t> </a:t>
            </a:r>
            <a:r>
              <a:rPr lang="en-US" sz="1500" err="1">
                <a:latin typeface="Fira Sans"/>
              </a:rPr>
              <a:t>tải</a:t>
            </a:r>
            <a:r>
              <a:rPr lang="en-US" sz="1500">
                <a:latin typeface="Fira Sans"/>
              </a:rPr>
              <a:t> </a:t>
            </a:r>
            <a:r>
              <a:rPr lang="en-US" sz="1500" err="1">
                <a:latin typeface="Fira Sans"/>
              </a:rPr>
              <a:t>và</a:t>
            </a:r>
            <a:r>
              <a:rPr lang="en-US" sz="1500">
                <a:latin typeface="Fira Sans"/>
              </a:rPr>
              <a:t> </a:t>
            </a:r>
            <a:r>
              <a:rPr lang="en-US" sz="1500" err="1">
                <a:latin typeface="Fira Sans"/>
              </a:rPr>
              <a:t>xử</a:t>
            </a:r>
            <a:r>
              <a:rPr lang="en-US" sz="1500">
                <a:latin typeface="Fira Sans"/>
              </a:rPr>
              <a:t> </a:t>
            </a:r>
            <a:r>
              <a:rPr lang="en-US" sz="1500" err="1">
                <a:latin typeface="Fira Sans"/>
              </a:rPr>
              <a:t>lý</a:t>
            </a:r>
            <a:r>
              <a:rPr lang="en-US" sz="1500">
                <a:latin typeface="Fira Sans"/>
              </a:rPr>
              <a:t> </a:t>
            </a:r>
            <a:r>
              <a:rPr lang="en-US" sz="1500" err="1">
                <a:latin typeface="Fira Sans"/>
              </a:rPr>
              <a:t>dữ</a:t>
            </a:r>
            <a:r>
              <a:rPr lang="en-US" sz="1500">
                <a:latin typeface="Fira Sans"/>
              </a:rPr>
              <a:t> </a:t>
            </a:r>
            <a:r>
              <a:rPr lang="en-US" sz="1500" err="1">
                <a:latin typeface="Fira Sans"/>
              </a:rPr>
              <a:t>liệu</a:t>
            </a:r>
            <a:r>
              <a:rPr lang="en-US" sz="1500">
                <a:latin typeface="Fira Sans"/>
              </a:rPr>
              <a:t> </a:t>
            </a:r>
            <a:r>
              <a:rPr lang="en-US" sz="1500" err="1">
                <a:latin typeface="Fira Sans"/>
              </a:rPr>
              <a:t>trong</a:t>
            </a:r>
            <a:r>
              <a:rPr lang="en-US" sz="1500">
                <a:latin typeface="Fira Sans"/>
              </a:rPr>
              <a:t> </a:t>
            </a:r>
            <a:r>
              <a:rPr lang="en-US" sz="1500" err="1">
                <a:latin typeface="Fira Sans"/>
              </a:rPr>
              <a:t>các</a:t>
            </a:r>
            <a:r>
              <a:rPr lang="en-US" sz="1500">
                <a:latin typeface="Fira Sans"/>
              </a:rPr>
              <a:t> </a:t>
            </a:r>
            <a:r>
              <a:rPr lang="en-US" sz="1500" err="1">
                <a:latin typeface="Fira Sans"/>
              </a:rPr>
              <a:t>hệ</a:t>
            </a:r>
            <a:r>
              <a:rPr lang="en-US" sz="1500">
                <a:latin typeface="Fira Sans"/>
              </a:rPr>
              <a:t> </a:t>
            </a:r>
            <a:r>
              <a:rPr lang="en-US" sz="1500" err="1">
                <a:latin typeface="Fira Sans"/>
              </a:rPr>
              <a:t>thống</a:t>
            </a:r>
            <a:r>
              <a:rPr lang="en-US" sz="1500">
                <a:latin typeface="Fira Sans"/>
              </a:rPr>
              <a:t> </a:t>
            </a:r>
            <a:r>
              <a:rPr lang="en-US" sz="1500" err="1">
                <a:latin typeface="Fira Sans"/>
              </a:rPr>
              <a:t>và</a:t>
            </a:r>
            <a:r>
              <a:rPr lang="en-US" sz="1500">
                <a:latin typeface="Fira Sans"/>
              </a:rPr>
              <a:t> </a:t>
            </a:r>
            <a:r>
              <a:rPr lang="en-US" sz="1500" err="1">
                <a:latin typeface="Fira Sans"/>
              </a:rPr>
              <a:t>ứng</a:t>
            </a:r>
            <a:r>
              <a:rPr lang="en-US" sz="1500">
                <a:latin typeface="Fira Sans"/>
              </a:rPr>
              <a:t> </a:t>
            </a:r>
            <a:r>
              <a:rPr lang="en-US" sz="1500" err="1">
                <a:latin typeface="Fira Sans"/>
              </a:rPr>
              <a:t>dụng</a:t>
            </a:r>
            <a:endParaRPr lang="en-US" err="1"/>
          </a:p>
          <a:p>
            <a:pPr lvl="2"/>
            <a:r>
              <a:rPr lang="en-US" sz="1500">
                <a:latin typeface="Fira Sans"/>
              </a:rPr>
              <a:t>Công </a:t>
            </a:r>
            <a:r>
              <a:rPr lang="en-US" sz="1500" err="1">
                <a:latin typeface="Fira Sans"/>
              </a:rPr>
              <a:t>nghệ</a:t>
            </a:r>
            <a:r>
              <a:rPr lang="en-US" sz="1500">
                <a:latin typeface="Fira Sans"/>
              </a:rPr>
              <a:t> </a:t>
            </a:r>
            <a:r>
              <a:rPr lang="en-US" sz="1500" err="1">
                <a:latin typeface="Fira Sans"/>
              </a:rPr>
              <a:t>thông</a:t>
            </a:r>
            <a:r>
              <a:rPr lang="en-US" sz="1500">
                <a:latin typeface="Fira Sans"/>
              </a:rPr>
              <a:t> tin. </a:t>
            </a:r>
            <a:endParaRPr lang="en-US"/>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1026" name="Picture 2" descr="Data compression - Free computer icons">
            <a:extLst>
              <a:ext uri="{FF2B5EF4-FFF2-40B4-BE49-F238E27FC236}">
                <a16:creationId xmlns:a16="http://schemas.microsoft.com/office/drawing/2014/main" id="{23194F37-019F-1CB3-9C9D-8FDCBBA85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468" y="1070249"/>
            <a:ext cx="2808890" cy="280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88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6" name="Google Shape;176;p14"/>
          <p:cNvSpPr txBox="1"/>
          <p:nvPr/>
        </p:nvSpPr>
        <p:spPr>
          <a:xfrm>
            <a:off x="162560" y="2072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a:solidFill>
                  <a:schemeClr val="accent1"/>
                </a:solidFill>
                <a:latin typeface="Fira Sans Medium"/>
                <a:ea typeface="Fira Sans Medium"/>
                <a:cs typeface="Fira Sans Medium"/>
                <a:sym typeface="Fira Sans Medium"/>
              </a:rPr>
              <a:t>Giới thiệu về nén dữ liệu</a:t>
            </a:r>
            <a:endParaRPr sz="2100">
              <a:solidFill>
                <a:schemeClr val="accent1"/>
              </a:solidFill>
              <a:latin typeface="Fira Sans Medium"/>
              <a:ea typeface="Fira Sans Medium"/>
              <a:cs typeface="Fira Sans Medium"/>
              <a:sym typeface="Fira Sans Medium"/>
            </a:endParaRPr>
          </a:p>
        </p:txBody>
      </p:sp>
      <p:sp>
        <p:nvSpPr>
          <p:cNvPr id="2" name="Google Shape;171;p14">
            <a:extLst>
              <a:ext uri="{FF2B5EF4-FFF2-40B4-BE49-F238E27FC236}">
                <a16:creationId xmlns:a16="http://schemas.microsoft.com/office/drawing/2014/main" id="{A0D2930D-1426-EE89-2AD4-800A10021439}"/>
              </a:ext>
            </a:extLst>
          </p:cNvPr>
          <p:cNvSpPr txBox="1"/>
          <p:nvPr/>
        </p:nvSpPr>
        <p:spPr>
          <a:xfrm>
            <a:off x="274526" y="916755"/>
            <a:ext cx="8047231" cy="3943262"/>
          </a:xfrm>
          <a:prstGeom prst="rect">
            <a:avLst/>
          </a:prstGeom>
          <a:noFill/>
          <a:ln>
            <a:noFill/>
          </a:ln>
        </p:spPr>
        <p:txBody>
          <a:bodyPr spcFirstLastPara="1" wrap="square" lIns="91425" tIns="91425" rIns="91425" bIns="91425" anchor="t" anchorCtr="0">
            <a:noAutofit/>
          </a:bodyPr>
          <a:lstStyle/>
          <a:p>
            <a:pPr marL="285750" indent="-285750">
              <a:buFontTx/>
              <a:buChar char="-"/>
            </a:pPr>
            <a:endParaRPr lang="en-US" sz="2000" b="1"/>
          </a:p>
          <a:p>
            <a:pPr marL="285750" indent="-285750">
              <a:buFontTx/>
              <a:buChar char="-"/>
            </a:pPr>
            <a:r>
              <a:rPr lang="en-US" sz="2000" b="1"/>
              <a:t>INPUT</a:t>
            </a:r>
            <a:r>
              <a:rPr lang="en-US" sz="2000"/>
              <a:t>: Là một chuỗi kí tự hoặc một file văn bản</a:t>
            </a:r>
          </a:p>
          <a:p>
            <a:pPr marL="285750" indent="-285750">
              <a:buFontTx/>
              <a:buChar char="-"/>
            </a:pPr>
            <a:r>
              <a:rPr lang="en-US" sz="2000" b="1"/>
              <a:t>OUTPUT</a:t>
            </a:r>
            <a:r>
              <a:rPr lang="en-US" sz="2000"/>
              <a:t>: Là một chuỗi hoặc file text đã được mã hóa </a:t>
            </a:r>
          </a:p>
          <a:p>
            <a:pPr marL="285750" indent="-285750">
              <a:buFontTx/>
              <a:buChar char="-"/>
            </a:pPr>
            <a:endParaRPr lang="en-US" sz="2000"/>
          </a:p>
          <a:p>
            <a:endParaRPr lang="en-US" sz="2000"/>
          </a:p>
          <a:p>
            <a:r>
              <a:rPr lang="en-US" sz="2000"/>
              <a:t>Ví dụ:</a:t>
            </a:r>
          </a:p>
          <a:p>
            <a:r>
              <a:rPr lang="en-US" sz="2000"/>
              <a:t>Input: chuỗi “AAAABBBCD”</a:t>
            </a:r>
          </a:p>
          <a:p>
            <a:r>
              <a:rPr lang="en-US" sz="2000"/>
              <a:t>Output: 4A3B1C1D </a:t>
            </a:r>
          </a:p>
          <a:p>
            <a:pPr marL="285750" indent="-285750">
              <a:buFontTx/>
              <a:buChar char="-"/>
            </a:pPr>
            <a:endParaRPr lang="en-US" sz="2000"/>
          </a:p>
        </p:txBody>
      </p:sp>
      <p:sp>
        <p:nvSpPr>
          <p:cNvPr id="3" name="Slide Number Placeholder 2">
            <a:extLst>
              <a:ext uri="{FF2B5EF4-FFF2-40B4-BE49-F238E27FC236}">
                <a16:creationId xmlns:a16="http://schemas.microsoft.com/office/drawing/2014/main" id="{ADDA0234-81B3-4595-543D-84C93EC38B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1026" name="Picture 2" descr="Data compression - Free computer icons">
            <a:extLst>
              <a:ext uri="{FF2B5EF4-FFF2-40B4-BE49-F238E27FC236}">
                <a16:creationId xmlns:a16="http://schemas.microsoft.com/office/drawing/2014/main" id="{23194F37-019F-1CB3-9C9D-8FDCBBA85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228" y="1740162"/>
            <a:ext cx="2808890" cy="280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78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0" name="Google Shape;164;p13">
            <a:extLst>
              <a:ext uri="{FF2B5EF4-FFF2-40B4-BE49-F238E27FC236}">
                <a16:creationId xmlns:a16="http://schemas.microsoft.com/office/drawing/2014/main" id="{BD66A9FD-8D27-CFAF-2DB9-165D3B033C27}"/>
              </a:ext>
            </a:extLst>
          </p:cNvPr>
          <p:cNvSpPr txBox="1"/>
          <p:nvPr/>
        </p:nvSpPr>
        <p:spPr>
          <a:xfrm>
            <a:off x="1016493" y="1987771"/>
            <a:ext cx="6958614" cy="10313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sz="4400">
                <a:solidFill>
                  <a:schemeClr val="accent1"/>
                </a:solidFill>
                <a:highlight>
                  <a:srgbClr val="FFFFFF"/>
                </a:highlight>
                <a:latin typeface="Fira Sans SemiBold"/>
                <a:ea typeface="Fira Sans SemiBold"/>
                <a:cs typeface="Fira Sans SemiBold"/>
                <a:sym typeface="Fira Sans SemiBold"/>
              </a:rPr>
              <a:t>Thuật toán Huffman</a:t>
            </a:r>
          </a:p>
        </p:txBody>
      </p:sp>
      <p:sp>
        <p:nvSpPr>
          <p:cNvPr id="2" name="Slide Number Placeholder 1">
            <a:extLst>
              <a:ext uri="{FF2B5EF4-FFF2-40B4-BE49-F238E27FC236}">
                <a16:creationId xmlns:a16="http://schemas.microsoft.com/office/drawing/2014/main" id="{A357A3D1-1F8E-051B-8934-3DF0A3522F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67158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Văn bản 2">
            <a:extLst>
              <a:ext uri="{FF2B5EF4-FFF2-40B4-BE49-F238E27FC236}">
                <a16:creationId xmlns:a16="http://schemas.microsoft.com/office/drawing/2014/main" id="{42EC8B4F-6DC0-3B26-FBB4-A731D1AD24E4}"/>
              </a:ext>
            </a:extLst>
          </p:cNvPr>
          <p:cNvSpPr>
            <a:spLocks noGrp="1"/>
          </p:cNvSpPr>
          <p:nvPr>
            <p:ph type="body" idx="1"/>
          </p:nvPr>
        </p:nvSpPr>
        <p:spPr>
          <a:xfrm>
            <a:off x="-3358" y="1152475"/>
            <a:ext cx="9062790" cy="3790072"/>
          </a:xfrm>
        </p:spPr>
        <p:txBody>
          <a:bodyPr/>
          <a:lstStyle/>
          <a:p>
            <a:r>
              <a:rPr lang="vi-VN"/>
              <a:t>VD: cho chuỗi "</a:t>
            </a:r>
            <a:r>
              <a:rPr lang="vi-VN" err="1"/>
              <a:t>Hello</a:t>
            </a:r>
            <a:r>
              <a:rPr lang="vi-VN"/>
              <a:t> </a:t>
            </a:r>
            <a:r>
              <a:rPr lang="vi-VN" err="1"/>
              <a:t>World</a:t>
            </a:r>
            <a:r>
              <a:rPr lang="vi-VN"/>
              <a:t>"</a:t>
            </a:r>
          </a:p>
          <a:p>
            <a:pPr>
              <a:lnSpc>
                <a:spcPct val="114999"/>
              </a:lnSpc>
            </a:pPr>
            <a:endParaRPr lang="vi-VN"/>
          </a:p>
          <a:p>
            <a:pPr>
              <a:lnSpc>
                <a:spcPct val="114999"/>
              </a:lnSpc>
            </a:pPr>
            <a:endParaRPr lang="vi-VN"/>
          </a:p>
          <a:p>
            <a:pPr>
              <a:lnSpc>
                <a:spcPct val="114999"/>
              </a:lnSpc>
            </a:pPr>
            <a:endParaRPr lang="vi-VN"/>
          </a:p>
          <a:p>
            <a:pPr>
              <a:lnSpc>
                <a:spcPct val="114999"/>
              </a:lnSpc>
            </a:pPr>
            <a:endParaRPr lang="vi-VN"/>
          </a:p>
          <a:p>
            <a:pPr>
              <a:lnSpc>
                <a:spcPct val="114999"/>
              </a:lnSpc>
            </a:pPr>
            <a:endParaRPr lang="vi-VN"/>
          </a:p>
          <a:p>
            <a:pPr>
              <a:lnSpc>
                <a:spcPct val="114999"/>
              </a:lnSpc>
            </a:pPr>
            <a:endParaRPr lang="vi-VN"/>
          </a:p>
          <a:p>
            <a:pPr>
              <a:lnSpc>
                <a:spcPct val="114999"/>
              </a:lnSpc>
            </a:pPr>
            <a:r>
              <a:rPr lang="vi-VN"/>
              <a:t>Thực tế, chuỗi trên chỉ có 8 ký tự khác nhau nên chỉ cần dùng </a:t>
            </a:r>
            <a:r>
              <a:rPr lang="en-US"/>
              <a:t>2-4</a:t>
            </a:r>
            <a:r>
              <a:rPr lang="vi-VN"/>
              <a:t> </a:t>
            </a:r>
            <a:r>
              <a:rPr lang="vi-VN" err="1"/>
              <a:t>bit</a:t>
            </a:r>
            <a:r>
              <a:rPr lang="vi-VN"/>
              <a:t> để phân biệt chúng</a:t>
            </a:r>
          </a:p>
          <a:p>
            <a:pPr>
              <a:lnSpc>
                <a:spcPct val="114999"/>
              </a:lnSpc>
            </a:pPr>
            <a:endParaRPr lang="vi-VN"/>
          </a:p>
          <a:p>
            <a:pPr>
              <a:lnSpc>
                <a:spcPct val="114999"/>
              </a:lnSpc>
            </a:pPr>
            <a:r>
              <a:rPr lang="vi-VN" b="1"/>
              <a:t>Ý tưởng: sử dụng mã nhị phân có độ dài khác nhau cho các ký tự khác nhau</a:t>
            </a:r>
          </a:p>
          <a:p>
            <a:pPr marL="114300" indent="0">
              <a:lnSpc>
                <a:spcPct val="114999"/>
              </a:lnSpc>
              <a:buNone/>
            </a:pPr>
            <a:endParaRPr lang="vi-VN"/>
          </a:p>
          <a:p>
            <a:pPr marL="114300" indent="0">
              <a:lnSpc>
                <a:spcPct val="114999"/>
              </a:lnSpc>
              <a:buNone/>
            </a:pPr>
            <a:endParaRPr lang="vi-VN"/>
          </a:p>
        </p:txBody>
      </p:sp>
      <p:sp>
        <p:nvSpPr>
          <p:cNvPr id="4" name="Chỗ dành sẵn cho Số hiệu Bản chiếu 3">
            <a:extLst>
              <a:ext uri="{FF2B5EF4-FFF2-40B4-BE49-F238E27FC236}">
                <a16:creationId xmlns:a16="http://schemas.microsoft.com/office/drawing/2014/main" id="{1D8EFE40-E095-FAA0-E4E5-012AC4ADEF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7</a:t>
            </a:fld>
            <a:endParaRPr lang="en"/>
          </a:p>
        </p:txBody>
      </p:sp>
      <p:sp>
        <p:nvSpPr>
          <p:cNvPr id="6" name="Google Shape;176;p14">
            <a:extLst>
              <a:ext uri="{FF2B5EF4-FFF2-40B4-BE49-F238E27FC236}">
                <a16:creationId xmlns:a16="http://schemas.microsoft.com/office/drawing/2014/main" id="{EDD90258-1D1D-35FF-65D0-BB999C609CAB}"/>
              </a:ext>
            </a:extLst>
          </p:cNvPr>
          <p:cNvSpPr txBox="1"/>
          <p:nvPr/>
        </p:nvSpPr>
        <p:spPr>
          <a:xfrm>
            <a:off x="221175" y="3977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err="1">
                <a:solidFill>
                  <a:schemeClr val="tx1"/>
                </a:solidFill>
                <a:latin typeface="Fira Sans Medium"/>
                <a:ea typeface="Fira Sans Medium"/>
                <a:cs typeface="Fira Sans Medium"/>
                <a:sym typeface="Fira Sans Medium"/>
              </a:rPr>
              <a:t>Thuật</a:t>
            </a:r>
            <a:r>
              <a:rPr lang="en" sz="2500">
                <a:solidFill>
                  <a:schemeClr val="tx1"/>
                </a:solidFill>
                <a:latin typeface="Fira Sans Medium"/>
                <a:ea typeface="Fira Sans Medium"/>
                <a:cs typeface="Fira Sans Medium"/>
                <a:sym typeface="Fira Sans Medium"/>
              </a:rPr>
              <a:t> </a:t>
            </a:r>
            <a:r>
              <a:rPr lang="en" sz="2500" err="1">
                <a:solidFill>
                  <a:schemeClr val="tx1"/>
                </a:solidFill>
                <a:latin typeface="Fira Sans Medium"/>
                <a:ea typeface="Fira Sans Medium"/>
                <a:cs typeface="Fira Sans Medium"/>
                <a:sym typeface="Fira Sans Medium"/>
              </a:rPr>
              <a:t>toán</a:t>
            </a:r>
            <a:r>
              <a:rPr lang="en" sz="2500">
                <a:solidFill>
                  <a:schemeClr val="tx1"/>
                </a:solidFill>
                <a:latin typeface="Fira Sans Medium"/>
                <a:ea typeface="Fira Sans Medium"/>
                <a:cs typeface="Fira Sans Medium"/>
                <a:sym typeface="Fira Sans Medium"/>
              </a:rPr>
              <a:t> </a:t>
            </a:r>
            <a:r>
              <a:rPr lang="en" sz="2500">
                <a:solidFill>
                  <a:schemeClr val="accent1"/>
                </a:solidFill>
                <a:latin typeface="Fira Sans Medium"/>
                <a:ea typeface="Fira Sans Medium"/>
                <a:cs typeface="Fira Sans Medium"/>
                <a:sym typeface="Fira Sans Medium"/>
              </a:rPr>
              <a:t>Huffman</a:t>
            </a:r>
            <a:endParaRPr sz="2100">
              <a:solidFill>
                <a:schemeClr val="accent1"/>
              </a:solidFill>
              <a:latin typeface="Fira Sans Medium"/>
              <a:ea typeface="Fira Sans Medium"/>
              <a:cs typeface="Fira Sans Medium"/>
              <a:sym typeface="Fira Sans Medium"/>
            </a:endParaRPr>
          </a:p>
        </p:txBody>
      </p:sp>
      <p:graphicFrame>
        <p:nvGraphicFramePr>
          <p:cNvPr id="7" name="Bảng 7">
            <a:extLst>
              <a:ext uri="{FF2B5EF4-FFF2-40B4-BE49-F238E27FC236}">
                <a16:creationId xmlns:a16="http://schemas.microsoft.com/office/drawing/2014/main" id="{B7025D53-927D-D6E3-4C16-CB0E0C09A2D1}"/>
              </a:ext>
            </a:extLst>
          </p:cNvPr>
          <p:cNvGraphicFramePr>
            <a:graphicFrameLocks noGrp="1"/>
          </p:cNvGraphicFramePr>
          <p:nvPr>
            <p:extLst>
              <p:ext uri="{D42A27DB-BD31-4B8C-83A1-F6EECF244321}">
                <p14:modId xmlns:p14="http://schemas.microsoft.com/office/powerpoint/2010/main" val="177931719"/>
              </p:ext>
            </p:extLst>
          </p:nvPr>
        </p:nvGraphicFramePr>
        <p:xfrm>
          <a:off x="934622" y="1548706"/>
          <a:ext cx="5705836" cy="939458"/>
        </p:xfrm>
        <a:graphic>
          <a:graphicData uri="http://schemas.openxmlformats.org/drawingml/2006/table">
            <a:tbl>
              <a:tblPr firstRow="1" bandRow="1">
                <a:tableStyleId>{5C22544A-7EE6-4342-B048-85BDC9FD1C3A}</a:tableStyleId>
              </a:tblPr>
              <a:tblGrid>
                <a:gridCol w="1007451">
                  <a:extLst>
                    <a:ext uri="{9D8B030D-6E8A-4147-A177-3AD203B41FA5}">
                      <a16:colId xmlns:a16="http://schemas.microsoft.com/office/drawing/2014/main" val="1064444217"/>
                    </a:ext>
                  </a:extLst>
                </a:gridCol>
                <a:gridCol w="961658">
                  <a:extLst>
                    <a:ext uri="{9D8B030D-6E8A-4147-A177-3AD203B41FA5}">
                      <a16:colId xmlns:a16="http://schemas.microsoft.com/office/drawing/2014/main" val="2948851969"/>
                    </a:ext>
                  </a:extLst>
                </a:gridCol>
                <a:gridCol w="961658">
                  <a:extLst>
                    <a:ext uri="{9D8B030D-6E8A-4147-A177-3AD203B41FA5}">
                      <a16:colId xmlns:a16="http://schemas.microsoft.com/office/drawing/2014/main" val="3421938856"/>
                    </a:ext>
                  </a:extLst>
                </a:gridCol>
                <a:gridCol w="952498">
                  <a:extLst>
                    <a:ext uri="{9D8B030D-6E8A-4147-A177-3AD203B41FA5}">
                      <a16:colId xmlns:a16="http://schemas.microsoft.com/office/drawing/2014/main" val="1637066460"/>
                    </a:ext>
                  </a:extLst>
                </a:gridCol>
                <a:gridCol w="934182">
                  <a:extLst>
                    <a:ext uri="{9D8B030D-6E8A-4147-A177-3AD203B41FA5}">
                      <a16:colId xmlns:a16="http://schemas.microsoft.com/office/drawing/2014/main" val="2057907951"/>
                    </a:ext>
                  </a:extLst>
                </a:gridCol>
                <a:gridCol w="888389">
                  <a:extLst>
                    <a:ext uri="{9D8B030D-6E8A-4147-A177-3AD203B41FA5}">
                      <a16:colId xmlns:a16="http://schemas.microsoft.com/office/drawing/2014/main" val="2716893955"/>
                    </a:ext>
                  </a:extLst>
                </a:gridCol>
              </a:tblGrid>
              <a:tr h="421298">
                <a:tc>
                  <a:txBody>
                    <a:bodyPr/>
                    <a:lstStyle/>
                    <a:p>
                      <a:r>
                        <a:rPr lang="vi-VN"/>
                        <a:t>H</a:t>
                      </a:r>
                    </a:p>
                  </a:txBody>
                  <a:tcPr/>
                </a:tc>
                <a:tc>
                  <a:txBody>
                    <a:bodyPr/>
                    <a:lstStyle/>
                    <a:p>
                      <a:r>
                        <a:rPr lang="vi-VN"/>
                        <a:t>e</a:t>
                      </a:r>
                    </a:p>
                  </a:txBody>
                  <a:tcPr/>
                </a:tc>
                <a:tc>
                  <a:txBody>
                    <a:bodyPr/>
                    <a:lstStyle/>
                    <a:p>
                      <a:r>
                        <a:rPr lang="vi-VN"/>
                        <a:t>l</a:t>
                      </a:r>
                    </a:p>
                  </a:txBody>
                  <a:tcPr/>
                </a:tc>
                <a:tc>
                  <a:txBody>
                    <a:bodyPr/>
                    <a:lstStyle/>
                    <a:p>
                      <a:r>
                        <a:rPr lang="vi-VN"/>
                        <a:t>l</a:t>
                      </a:r>
                    </a:p>
                  </a:txBody>
                  <a:tcPr/>
                </a:tc>
                <a:tc>
                  <a:txBody>
                    <a:bodyPr/>
                    <a:lstStyle/>
                    <a:p>
                      <a:r>
                        <a:rPr lang="vi-VN"/>
                        <a:t>o</a:t>
                      </a:r>
                    </a:p>
                  </a:txBody>
                  <a:tcPr/>
                </a:tc>
                <a:tc>
                  <a:txBody>
                    <a:bodyPr/>
                    <a:lstStyle/>
                    <a:p>
                      <a:endParaRPr lang="vi-VN"/>
                    </a:p>
                  </a:txBody>
                  <a:tcPr/>
                </a:tc>
                <a:extLst>
                  <a:ext uri="{0D108BD9-81ED-4DB2-BD59-A6C34878D82A}">
                    <a16:rowId xmlns:a16="http://schemas.microsoft.com/office/drawing/2014/main" val="2001533571"/>
                  </a:ext>
                </a:extLst>
              </a:tr>
              <a:tr h="370839">
                <a:tc>
                  <a:txBody>
                    <a:bodyPr/>
                    <a:lstStyle/>
                    <a:p>
                      <a:pPr lvl="0">
                        <a:buNone/>
                      </a:pPr>
                      <a:r>
                        <a:rPr lang="vi-VN"/>
                        <a:t>01001000</a:t>
                      </a:r>
                    </a:p>
                  </a:txBody>
                  <a:tcPr/>
                </a:tc>
                <a:tc>
                  <a:txBody>
                    <a:bodyPr/>
                    <a:lstStyle/>
                    <a:p>
                      <a:pPr lvl="0">
                        <a:buNone/>
                      </a:pPr>
                      <a:r>
                        <a:rPr lang="vi-VN"/>
                        <a:t>01100101</a:t>
                      </a:r>
                    </a:p>
                  </a:txBody>
                  <a:tcPr/>
                </a:tc>
                <a:tc>
                  <a:txBody>
                    <a:bodyPr/>
                    <a:lstStyle/>
                    <a:p>
                      <a:pPr lvl="0">
                        <a:buNone/>
                      </a:pPr>
                      <a:r>
                        <a:rPr lang="vi-VN"/>
                        <a:t>01101100</a:t>
                      </a:r>
                    </a:p>
                  </a:txBody>
                  <a:tcPr/>
                </a:tc>
                <a:tc>
                  <a:txBody>
                    <a:bodyPr/>
                    <a:lstStyle/>
                    <a:p>
                      <a:pPr lvl="0">
                        <a:buNone/>
                      </a:pPr>
                      <a:r>
                        <a:rPr lang="vi-VN" sz="1400" b="0" i="0" u="none" strike="noStrike" noProof="0">
                          <a:solidFill>
                            <a:srgbClr val="000000"/>
                          </a:solidFill>
                          <a:latin typeface="Arial"/>
                        </a:rPr>
                        <a:t>01101100</a:t>
                      </a:r>
                      <a:endParaRPr lang="vi-VN"/>
                    </a:p>
                  </a:txBody>
                  <a:tcPr/>
                </a:tc>
                <a:tc>
                  <a:txBody>
                    <a:bodyPr/>
                    <a:lstStyle/>
                    <a:p>
                      <a:pPr lvl="0">
                        <a:buNone/>
                      </a:pPr>
                      <a:r>
                        <a:rPr lang="vi-VN"/>
                        <a:t>01101111</a:t>
                      </a:r>
                    </a:p>
                  </a:txBody>
                  <a:tcPr/>
                </a:tc>
                <a:tc>
                  <a:txBody>
                    <a:bodyPr/>
                    <a:lstStyle/>
                    <a:p>
                      <a:pPr lvl="0">
                        <a:buNone/>
                      </a:pPr>
                      <a:r>
                        <a:rPr lang="vi-VN" sz="1400" b="0" i="0" u="none" strike="noStrike" noProof="0">
                          <a:latin typeface="Arial"/>
                        </a:rPr>
                        <a:t>0100000</a:t>
                      </a:r>
                      <a:endParaRPr lang="vi-VN"/>
                    </a:p>
                  </a:txBody>
                  <a:tcPr/>
                </a:tc>
                <a:extLst>
                  <a:ext uri="{0D108BD9-81ED-4DB2-BD59-A6C34878D82A}">
                    <a16:rowId xmlns:a16="http://schemas.microsoft.com/office/drawing/2014/main" val="318058701"/>
                  </a:ext>
                </a:extLst>
              </a:tr>
            </a:tbl>
          </a:graphicData>
        </a:graphic>
      </p:graphicFrame>
      <p:graphicFrame>
        <p:nvGraphicFramePr>
          <p:cNvPr id="8" name="Bảng 8">
            <a:extLst>
              <a:ext uri="{FF2B5EF4-FFF2-40B4-BE49-F238E27FC236}">
                <a16:creationId xmlns:a16="http://schemas.microsoft.com/office/drawing/2014/main" id="{D77DEFB1-B1A8-16BD-315B-04A4930039C1}"/>
              </a:ext>
            </a:extLst>
          </p:cNvPr>
          <p:cNvGraphicFramePr>
            <a:graphicFrameLocks noGrp="1"/>
          </p:cNvGraphicFramePr>
          <p:nvPr>
            <p:extLst>
              <p:ext uri="{D42A27DB-BD31-4B8C-83A1-F6EECF244321}">
                <p14:modId xmlns:p14="http://schemas.microsoft.com/office/powerpoint/2010/main" val="1141166815"/>
              </p:ext>
            </p:extLst>
          </p:nvPr>
        </p:nvGraphicFramePr>
        <p:xfrm>
          <a:off x="934622" y="2488164"/>
          <a:ext cx="4881558" cy="889000"/>
        </p:xfrm>
        <a:graphic>
          <a:graphicData uri="http://schemas.openxmlformats.org/drawingml/2006/table">
            <a:tbl>
              <a:tblPr firstRow="1" bandRow="1">
                <a:tableStyleId>{5C22544A-7EE6-4342-B048-85BDC9FD1C3A}</a:tableStyleId>
              </a:tblPr>
              <a:tblGrid>
                <a:gridCol w="1025767">
                  <a:extLst>
                    <a:ext uri="{9D8B030D-6E8A-4147-A177-3AD203B41FA5}">
                      <a16:colId xmlns:a16="http://schemas.microsoft.com/office/drawing/2014/main" val="2794588425"/>
                    </a:ext>
                  </a:extLst>
                </a:gridCol>
                <a:gridCol w="943341">
                  <a:extLst>
                    <a:ext uri="{9D8B030D-6E8A-4147-A177-3AD203B41FA5}">
                      <a16:colId xmlns:a16="http://schemas.microsoft.com/office/drawing/2014/main" val="3103390402"/>
                    </a:ext>
                  </a:extLst>
                </a:gridCol>
                <a:gridCol w="989134">
                  <a:extLst>
                    <a:ext uri="{9D8B030D-6E8A-4147-A177-3AD203B41FA5}">
                      <a16:colId xmlns:a16="http://schemas.microsoft.com/office/drawing/2014/main" val="1311224456"/>
                    </a:ext>
                  </a:extLst>
                </a:gridCol>
                <a:gridCol w="961658">
                  <a:extLst>
                    <a:ext uri="{9D8B030D-6E8A-4147-A177-3AD203B41FA5}">
                      <a16:colId xmlns:a16="http://schemas.microsoft.com/office/drawing/2014/main" val="3716589843"/>
                    </a:ext>
                  </a:extLst>
                </a:gridCol>
                <a:gridCol w="961658">
                  <a:extLst>
                    <a:ext uri="{9D8B030D-6E8A-4147-A177-3AD203B41FA5}">
                      <a16:colId xmlns:a16="http://schemas.microsoft.com/office/drawing/2014/main" val="3236042226"/>
                    </a:ext>
                  </a:extLst>
                </a:gridCol>
              </a:tblGrid>
              <a:tr h="370840">
                <a:tc>
                  <a:txBody>
                    <a:bodyPr/>
                    <a:lstStyle/>
                    <a:p>
                      <a:pPr lvl="0">
                        <a:buNone/>
                      </a:pPr>
                      <a:r>
                        <a:rPr lang="vi-VN"/>
                        <a:t>W</a:t>
                      </a:r>
                    </a:p>
                  </a:txBody>
                  <a:tcPr/>
                </a:tc>
                <a:tc>
                  <a:txBody>
                    <a:bodyPr/>
                    <a:lstStyle/>
                    <a:p>
                      <a:pPr lvl="0">
                        <a:buNone/>
                      </a:pPr>
                      <a:r>
                        <a:rPr lang="vi-VN"/>
                        <a:t>o</a:t>
                      </a:r>
                    </a:p>
                  </a:txBody>
                  <a:tcPr/>
                </a:tc>
                <a:tc>
                  <a:txBody>
                    <a:bodyPr/>
                    <a:lstStyle/>
                    <a:p>
                      <a:pPr lvl="0">
                        <a:buNone/>
                      </a:pPr>
                      <a:r>
                        <a:rPr lang="vi-VN"/>
                        <a:t>r</a:t>
                      </a:r>
                    </a:p>
                  </a:txBody>
                  <a:tcPr/>
                </a:tc>
                <a:tc>
                  <a:txBody>
                    <a:bodyPr/>
                    <a:lstStyle/>
                    <a:p>
                      <a:pPr lvl="0">
                        <a:buNone/>
                      </a:pPr>
                      <a:r>
                        <a:rPr lang="vi-VN"/>
                        <a:t>l</a:t>
                      </a:r>
                    </a:p>
                  </a:txBody>
                  <a:tcPr/>
                </a:tc>
                <a:tc>
                  <a:txBody>
                    <a:bodyPr/>
                    <a:lstStyle/>
                    <a:p>
                      <a:pPr lvl="0">
                        <a:buNone/>
                      </a:pPr>
                      <a:r>
                        <a:rPr lang="vi-VN"/>
                        <a:t>d</a:t>
                      </a:r>
                    </a:p>
                  </a:txBody>
                  <a:tcPr/>
                </a:tc>
                <a:extLst>
                  <a:ext uri="{0D108BD9-81ED-4DB2-BD59-A6C34878D82A}">
                    <a16:rowId xmlns:a16="http://schemas.microsoft.com/office/drawing/2014/main" val="2232861690"/>
                  </a:ext>
                </a:extLst>
              </a:tr>
              <a:tr h="370840">
                <a:tc>
                  <a:txBody>
                    <a:bodyPr/>
                    <a:lstStyle/>
                    <a:p>
                      <a:pPr lvl="0">
                        <a:buNone/>
                      </a:pPr>
                      <a:r>
                        <a:rPr lang="vi-VN" sz="1400" b="0" i="0" u="none" strike="noStrike" noProof="0">
                          <a:latin typeface="Arial"/>
                        </a:rPr>
                        <a:t>01010111</a:t>
                      </a:r>
                      <a:endParaRPr lang="vi-VN"/>
                    </a:p>
                  </a:txBody>
                  <a:tcPr/>
                </a:tc>
                <a:tc>
                  <a:txBody>
                    <a:bodyPr/>
                    <a:lstStyle/>
                    <a:p>
                      <a:pPr lvl="0">
                        <a:buNone/>
                      </a:pPr>
                      <a:r>
                        <a:rPr lang="vi-VN" sz="1400" b="0" i="0" u="none" strike="noStrike" noProof="0">
                          <a:solidFill>
                            <a:srgbClr val="000000"/>
                          </a:solidFill>
                          <a:latin typeface="Arial"/>
                        </a:rPr>
                        <a:t>01101111</a:t>
                      </a:r>
                      <a:endParaRPr lang="vi-VN"/>
                    </a:p>
                  </a:txBody>
                  <a:tcPr/>
                </a:tc>
                <a:tc>
                  <a:txBody>
                    <a:bodyPr/>
                    <a:lstStyle/>
                    <a:p>
                      <a:pPr lvl="0">
                        <a:buNone/>
                      </a:pPr>
                      <a:r>
                        <a:rPr lang="vi-VN" sz="1400" b="0" i="0" u="none" strike="noStrike" noProof="0">
                          <a:latin typeface="Arial"/>
                        </a:rPr>
                        <a:t>01110010</a:t>
                      </a:r>
                      <a:endParaRPr lang="vi-VN"/>
                    </a:p>
                  </a:txBody>
                  <a:tcPr/>
                </a:tc>
                <a:tc>
                  <a:txBody>
                    <a:bodyPr/>
                    <a:lstStyle/>
                    <a:p>
                      <a:pPr lvl="0">
                        <a:buNone/>
                      </a:pPr>
                      <a:r>
                        <a:rPr lang="vi-VN" sz="1400" b="0" i="0" u="none" strike="noStrike" noProof="0">
                          <a:solidFill>
                            <a:srgbClr val="000000"/>
                          </a:solidFill>
                          <a:latin typeface="Arial"/>
                        </a:rPr>
                        <a:t>01101100</a:t>
                      </a:r>
                      <a:endParaRPr lang="vi-VN"/>
                    </a:p>
                  </a:txBody>
                  <a:tcPr/>
                </a:tc>
                <a:tc>
                  <a:txBody>
                    <a:bodyPr/>
                    <a:lstStyle/>
                    <a:p>
                      <a:pPr lvl="0">
                        <a:buNone/>
                      </a:pPr>
                      <a:r>
                        <a:rPr lang="vi-VN" sz="1400" b="0" i="0" u="none" strike="noStrike" noProof="0">
                          <a:latin typeface="Arial"/>
                        </a:rPr>
                        <a:t>01100100</a:t>
                      </a:r>
                      <a:endParaRPr lang="vi-VN"/>
                    </a:p>
                  </a:txBody>
                  <a:tcPr/>
                </a:tc>
                <a:extLst>
                  <a:ext uri="{0D108BD9-81ED-4DB2-BD59-A6C34878D82A}">
                    <a16:rowId xmlns:a16="http://schemas.microsoft.com/office/drawing/2014/main" val="4269137128"/>
                  </a:ext>
                </a:extLst>
              </a:tr>
            </a:tbl>
          </a:graphicData>
        </a:graphic>
      </p:graphicFrame>
    </p:spTree>
    <p:extLst>
      <p:ext uri="{BB962C8B-B14F-4D97-AF65-F5344CB8AC3E}">
        <p14:creationId xmlns:p14="http://schemas.microsoft.com/office/powerpoint/2010/main" val="1930423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1D8EFE40-E095-FAA0-E4E5-012AC4ADEF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8</a:t>
            </a:fld>
            <a:endParaRPr lang="en"/>
          </a:p>
        </p:txBody>
      </p:sp>
      <p:sp>
        <p:nvSpPr>
          <p:cNvPr id="6" name="Google Shape;176;p14">
            <a:extLst>
              <a:ext uri="{FF2B5EF4-FFF2-40B4-BE49-F238E27FC236}">
                <a16:creationId xmlns:a16="http://schemas.microsoft.com/office/drawing/2014/main" id="{EDD90258-1D1D-35FF-65D0-BB999C609CAB}"/>
              </a:ext>
            </a:extLst>
          </p:cNvPr>
          <p:cNvSpPr txBox="1"/>
          <p:nvPr/>
        </p:nvSpPr>
        <p:spPr>
          <a:xfrm>
            <a:off x="221175" y="397724"/>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500" err="1">
                <a:solidFill>
                  <a:schemeClr val="tx1"/>
                </a:solidFill>
                <a:latin typeface="Fira Sans Medium"/>
                <a:ea typeface="Fira Sans Medium"/>
                <a:cs typeface="Fira Sans Medium"/>
                <a:sym typeface="Fira Sans Medium"/>
              </a:rPr>
              <a:t>Thuật</a:t>
            </a:r>
            <a:r>
              <a:rPr lang="en" sz="2500">
                <a:solidFill>
                  <a:schemeClr val="tx1"/>
                </a:solidFill>
                <a:latin typeface="Fira Sans Medium"/>
                <a:ea typeface="Fira Sans Medium"/>
                <a:cs typeface="Fira Sans Medium"/>
                <a:sym typeface="Fira Sans Medium"/>
              </a:rPr>
              <a:t> </a:t>
            </a:r>
            <a:r>
              <a:rPr lang="en" sz="2500" err="1">
                <a:solidFill>
                  <a:schemeClr val="tx1"/>
                </a:solidFill>
                <a:latin typeface="Fira Sans Medium"/>
                <a:ea typeface="Fira Sans Medium"/>
                <a:cs typeface="Fira Sans Medium"/>
                <a:sym typeface="Fira Sans Medium"/>
              </a:rPr>
              <a:t>toán</a:t>
            </a:r>
            <a:r>
              <a:rPr lang="en" sz="2500">
                <a:solidFill>
                  <a:schemeClr val="tx1"/>
                </a:solidFill>
                <a:latin typeface="Fira Sans Medium"/>
                <a:ea typeface="Fira Sans Medium"/>
                <a:cs typeface="Fira Sans Medium"/>
                <a:sym typeface="Fira Sans Medium"/>
              </a:rPr>
              <a:t> </a:t>
            </a:r>
            <a:r>
              <a:rPr lang="en" sz="2500">
                <a:solidFill>
                  <a:schemeClr val="accent1"/>
                </a:solidFill>
                <a:latin typeface="Fira Sans Medium"/>
                <a:ea typeface="Fira Sans Medium"/>
                <a:cs typeface="Fira Sans Medium"/>
                <a:sym typeface="Fira Sans Medium"/>
              </a:rPr>
              <a:t>Huffman</a:t>
            </a:r>
            <a:endParaRPr sz="2100">
              <a:solidFill>
                <a:schemeClr val="accent1"/>
              </a:solidFill>
              <a:latin typeface="Fira Sans Medium"/>
              <a:ea typeface="Fira Sans Medium"/>
              <a:cs typeface="Fira Sans Medium"/>
              <a:sym typeface="Fira Sans Medium"/>
            </a:endParaRPr>
          </a:p>
        </p:txBody>
      </p:sp>
      <p:sp>
        <p:nvSpPr>
          <p:cNvPr id="5" name="Chỗ dành sẵn cho Văn bản 4">
            <a:extLst>
              <a:ext uri="{FF2B5EF4-FFF2-40B4-BE49-F238E27FC236}">
                <a16:creationId xmlns:a16="http://schemas.microsoft.com/office/drawing/2014/main" id="{C8B08626-5EB0-F594-1CCA-2AD469DF9FA7}"/>
              </a:ext>
            </a:extLst>
          </p:cNvPr>
          <p:cNvSpPr>
            <a:spLocks noGrp="1"/>
          </p:cNvSpPr>
          <p:nvPr>
            <p:ph type="body" idx="1"/>
          </p:nvPr>
        </p:nvSpPr>
        <p:spPr>
          <a:xfrm>
            <a:off x="311700" y="1120278"/>
            <a:ext cx="8520600" cy="2726740"/>
          </a:xfrm>
        </p:spPr>
        <p:txBody>
          <a:bodyPr/>
          <a:lstStyle/>
          <a:p>
            <a:r>
              <a:rPr lang="vi-VN"/>
              <a:t>Thuật toán </a:t>
            </a:r>
            <a:r>
              <a:rPr lang="vi-VN" err="1"/>
              <a:t>Huffman</a:t>
            </a:r>
            <a:r>
              <a:rPr lang="vi-VN"/>
              <a:t> gồm 3 bước:</a:t>
            </a:r>
          </a:p>
          <a:p>
            <a:pPr lvl="1">
              <a:lnSpc>
                <a:spcPct val="114999"/>
              </a:lnSpc>
            </a:pPr>
            <a:r>
              <a:rPr lang="vi-VN" sz="1800"/>
              <a:t>Bước 1: Đếm tần suất xuất hiện của các phần tử trong chuỗi đầu vào.</a:t>
            </a:r>
          </a:p>
          <a:p>
            <a:pPr lvl="1">
              <a:lnSpc>
                <a:spcPct val="114999"/>
              </a:lnSpc>
            </a:pPr>
            <a:r>
              <a:rPr lang="vi-VN" sz="1800"/>
              <a:t>Bước 2: Xây dựng cây </a:t>
            </a:r>
            <a:r>
              <a:rPr lang="vi-VN" sz="1800" err="1"/>
              <a:t>Huffman</a:t>
            </a:r>
            <a:r>
              <a:rPr lang="vi-VN" sz="1800"/>
              <a:t> (cây nhị phân mã hóa) với quy ước bên trái mã 0, bên phải mã 1.</a:t>
            </a:r>
          </a:p>
          <a:p>
            <a:pPr lvl="1">
              <a:lnSpc>
                <a:spcPct val="114999"/>
              </a:lnSpc>
            </a:pPr>
            <a:r>
              <a:rPr lang="vi-VN" sz="1800"/>
              <a:t>Bước 3: Từ cây </a:t>
            </a:r>
            <a:r>
              <a:rPr lang="vi-VN" sz="1800" err="1"/>
              <a:t>Huffman</a:t>
            </a:r>
            <a:r>
              <a:rPr lang="vi-VN" sz="1800"/>
              <a:t>, ta có được các giá trị mã hóa. Lúc này, ta có thể xây dựng chuỗi mã hóa từ các giá trị này.</a:t>
            </a:r>
          </a:p>
          <a:p>
            <a:pPr>
              <a:lnSpc>
                <a:spcPct val="114999"/>
              </a:lnSpc>
            </a:pPr>
            <a:endParaRPr lang="vi-VN"/>
          </a:p>
        </p:txBody>
      </p:sp>
    </p:spTree>
    <p:extLst>
      <p:ext uri="{BB962C8B-B14F-4D97-AF65-F5344CB8AC3E}">
        <p14:creationId xmlns:p14="http://schemas.microsoft.com/office/powerpoint/2010/main" val="419864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1D8EFE40-E095-FAA0-E4E5-012AC4ADEF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9</a:t>
            </a:fld>
            <a:endParaRPr lang="en"/>
          </a:p>
        </p:txBody>
      </p:sp>
      <p:sp>
        <p:nvSpPr>
          <p:cNvPr id="6" name="Google Shape;176;p14">
            <a:extLst>
              <a:ext uri="{FF2B5EF4-FFF2-40B4-BE49-F238E27FC236}">
                <a16:creationId xmlns:a16="http://schemas.microsoft.com/office/drawing/2014/main" id="{EDD90258-1D1D-35FF-65D0-BB999C609CAB}"/>
              </a:ext>
            </a:extLst>
          </p:cNvPr>
          <p:cNvSpPr txBox="1"/>
          <p:nvPr/>
        </p:nvSpPr>
        <p:spPr>
          <a:xfrm>
            <a:off x="221175" y="293083"/>
            <a:ext cx="8524240" cy="481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3600" b="1" err="1">
                <a:solidFill>
                  <a:schemeClr val="tx1"/>
                </a:solidFill>
                <a:latin typeface="Fira Sans Medium"/>
                <a:ea typeface="Fira Sans Medium"/>
                <a:cs typeface="Fira Sans Medium"/>
                <a:sym typeface="Fira Sans Medium"/>
              </a:rPr>
              <a:t>Thuật</a:t>
            </a:r>
            <a:r>
              <a:rPr lang="en" sz="3600" b="1">
                <a:solidFill>
                  <a:schemeClr val="tx1"/>
                </a:solidFill>
                <a:latin typeface="Fira Sans Medium"/>
                <a:ea typeface="Fira Sans Medium"/>
                <a:cs typeface="Fira Sans Medium"/>
                <a:sym typeface="Fira Sans Medium"/>
              </a:rPr>
              <a:t> </a:t>
            </a:r>
            <a:r>
              <a:rPr lang="en" sz="3600" b="1" err="1">
                <a:solidFill>
                  <a:schemeClr val="tx1"/>
                </a:solidFill>
                <a:latin typeface="Fira Sans Medium"/>
                <a:ea typeface="Fira Sans Medium"/>
                <a:cs typeface="Fira Sans Medium"/>
                <a:sym typeface="Fira Sans Medium"/>
              </a:rPr>
              <a:t>toán</a:t>
            </a:r>
            <a:r>
              <a:rPr lang="en" sz="3600" b="1">
                <a:solidFill>
                  <a:schemeClr val="tx1"/>
                </a:solidFill>
                <a:latin typeface="Fira Sans Medium"/>
                <a:ea typeface="Fira Sans Medium"/>
                <a:cs typeface="Fira Sans Medium"/>
                <a:sym typeface="Fira Sans Medium"/>
              </a:rPr>
              <a:t> </a:t>
            </a:r>
            <a:r>
              <a:rPr lang="en" sz="3600" b="1">
                <a:solidFill>
                  <a:schemeClr val="accent1"/>
                </a:solidFill>
                <a:latin typeface="Fira Sans Medium"/>
                <a:ea typeface="Fira Sans Medium"/>
                <a:cs typeface="Fira Sans Medium"/>
                <a:sym typeface="Fira Sans Medium"/>
              </a:rPr>
              <a:t>Huffman</a:t>
            </a:r>
            <a:endParaRPr sz="3600" b="1">
              <a:solidFill>
                <a:schemeClr val="accent1"/>
              </a:solidFill>
              <a:latin typeface="Fira Sans Medium"/>
              <a:ea typeface="Fira Sans Medium"/>
              <a:cs typeface="Fira Sans Medium"/>
              <a:sym typeface="Fira Sans Medium"/>
            </a:endParaRPr>
          </a:p>
        </p:txBody>
      </p:sp>
      <p:graphicFrame>
        <p:nvGraphicFramePr>
          <p:cNvPr id="7" name="Bảng 7">
            <a:extLst>
              <a:ext uri="{FF2B5EF4-FFF2-40B4-BE49-F238E27FC236}">
                <a16:creationId xmlns:a16="http://schemas.microsoft.com/office/drawing/2014/main" id="{8B955168-3BA7-9A5B-508F-431C67FB762E}"/>
              </a:ext>
            </a:extLst>
          </p:cNvPr>
          <p:cNvGraphicFramePr>
            <a:graphicFrameLocks noGrp="1"/>
          </p:cNvGraphicFramePr>
          <p:nvPr>
            <p:extLst>
              <p:ext uri="{D42A27DB-BD31-4B8C-83A1-F6EECF244321}">
                <p14:modId xmlns:p14="http://schemas.microsoft.com/office/powerpoint/2010/main" val="862330735"/>
              </p:ext>
            </p:extLst>
          </p:nvPr>
        </p:nvGraphicFramePr>
        <p:xfrm>
          <a:off x="1601809" y="1456922"/>
          <a:ext cx="5503961" cy="3513672"/>
        </p:xfrm>
        <a:graphic>
          <a:graphicData uri="http://schemas.openxmlformats.org/drawingml/2006/table">
            <a:tbl>
              <a:tblPr firstRow="1" bandRow="1">
                <a:tableStyleId>{5C22544A-7EE6-4342-B048-85BDC9FD1C3A}</a:tableStyleId>
              </a:tblPr>
              <a:tblGrid>
                <a:gridCol w="2980310">
                  <a:extLst>
                    <a:ext uri="{9D8B030D-6E8A-4147-A177-3AD203B41FA5}">
                      <a16:colId xmlns:a16="http://schemas.microsoft.com/office/drawing/2014/main" val="1994199393"/>
                    </a:ext>
                  </a:extLst>
                </a:gridCol>
                <a:gridCol w="2523651">
                  <a:extLst>
                    <a:ext uri="{9D8B030D-6E8A-4147-A177-3AD203B41FA5}">
                      <a16:colId xmlns:a16="http://schemas.microsoft.com/office/drawing/2014/main" val="633670061"/>
                    </a:ext>
                  </a:extLst>
                </a:gridCol>
              </a:tblGrid>
              <a:tr h="439209">
                <a:tc>
                  <a:txBody>
                    <a:bodyPr/>
                    <a:lstStyle/>
                    <a:p>
                      <a:pPr algn="ctr"/>
                      <a:r>
                        <a:rPr lang="vi-VN" sz="2000"/>
                        <a:t>l</a:t>
                      </a:r>
                    </a:p>
                  </a:txBody>
                  <a:tcPr/>
                </a:tc>
                <a:tc>
                  <a:txBody>
                    <a:bodyPr/>
                    <a:lstStyle/>
                    <a:p>
                      <a:pPr algn="ctr"/>
                      <a:r>
                        <a:rPr lang="vi-VN" sz="2000"/>
                        <a:t>3</a:t>
                      </a:r>
                    </a:p>
                  </a:txBody>
                  <a:tcPr/>
                </a:tc>
                <a:extLst>
                  <a:ext uri="{0D108BD9-81ED-4DB2-BD59-A6C34878D82A}">
                    <a16:rowId xmlns:a16="http://schemas.microsoft.com/office/drawing/2014/main" val="3395761011"/>
                  </a:ext>
                </a:extLst>
              </a:tr>
              <a:tr h="439209">
                <a:tc>
                  <a:txBody>
                    <a:bodyPr/>
                    <a:lstStyle/>
                    <a:p>
                      <a:pPr algn="ctr"/>
                      <a:r>
                        <a:rPr lang="vi-VN" sz="2000"/>
                        <a:t>o</a:t>
                      </a:r>
                    </a:p>
                  </a:txBody>
                  <a:tcPr/>
                </a:tc>
                <a:tc>
                  <a:txBody>
                    <a:bodyPr/>
                    <a:lstStyle/>
                    <a:p>
                      <a:pPr algn="ctr"/>
                      <a:r>
                        <a:rPr lang="vi-VN" sz="2000"/>
                        <a:t>2</a:t>
                      </a:r>
                    </a:p>
                  </a:txBody>
                  <a:tcPr/>
                </a:tc>
                <a:extLst>
                  <a:ext uri="{0D108BD9-81ED-4DB2-BD59-A6C34878D82A}">
                    <a16:rowId xmlns:a16="http://schemas.microsoft.com/office/drawing/2014/main" val="543253784"/>
                  </a:ext>
                </a:extLst>
              </a:tr>
              <a:tr h="439209">
                <a:tc>
                  <a:txBody>
                    <a:bodyPr/>
                    <a:lstStyle/>
                    <a:p>
                      <a:pPr algn="ctr"/>
                      <a:r>
                        <a:rPr lang="vi-VN" sz="2000"/>
                        <a:t>H</a:t>
                      </a:r>
                    </a:p>
                  </a:txBody>
                  <a:tcPr/>
                </a:tc>
                <a:tc>
                  <a:txBody>
                    <a:bodyPr/>
                    <a:lstStyle/>
                    <a:p>
                      <a:pPr algn="ctr"/>
                      <a:r>
                        <a:rPr lang="vi-VN" sz="2000"/>
                        <a:t>1</a:t>
                      </a:r>
                    </a:p>
                  </a:txBody>
                  <a:tcPr/>
                </a:tc>
                <a:extLst>
                  <a:ext uri="{0D108BD9-81ED-4DB2-BD59-A6C34878D82A}">
                    <a16:rowId xmlns:a16="http://schemas.microsoft.com/office/drawing/2014/main" val="3154472240"/>
                  </a:ext>
                </a:extLst>
              </a:tr>
              <a:tr h="439209">
                <a:tc>
                  <a:txBody>
                    <a:bodyPr/>
                    <a:lstStyle/>
                    <a:p>
                      <a:pPr algn="ctr"/>
                      <a:r>
                        <a:rPr lang="vi-VN" sz="2000"/>
                        <a:t>e</a:t>
                      </a:r>
                    </a:p>
                  </a:txBody>
                  <a:tcPr/>
                </a:tc>
                <a:tc>
                  <a:txBody>
                    <a:bodyPr/>
                    <a:lstStyle/>
                    <a:p>
                      <a:pPr algn="ctr"/>
                      <a:r>
                        <a:rPr lang="vi-VN" sz="2000"/>
                        <a:t>1</a:t>
                      </a:r>
                    </a:p>
                  </a:txBody>
                  <a:tcPr/>
                </a:tc>
                <a:extLst>
                  <a:ext uri="{0D108BD9-81ED-4DB2-BD59-A6C34878D82A}">
                    <a16:rowId xmlns:a16="http://schemas.microsoft.com/office/drawing/2014/main" val="3841495587"/>
                  </a:ext>
                </a:extLst>
              </a:tr>
              <a:tr h="439209">
                <a:tc>
                  <a:txBody>
                    <a:bodyPr/>
                    <a:lstStyle/>
                    <a:p>
                      <a:pPr algn="ctr"/>
                      <a:r>
                        <a:rPr lang="vi-VN" sz="2000"/>
                        <a:t>W</a:t>
                      </a:r>
                    </a:p>
                  </a:txBody>
                  <a:tcPr/>
                </a:tc>
                <a:tc>
                  <a:txBody>
                    <a:bodyPr/>
                    <a:lstStyle/>
                    <a:p>
                      <a:pPr algn="ctr"/>
                      <a:r>
                        <a:rPr lang="vi-VN" sz="2000"/>
                        <a:t>1</a:t>
                      </a:r>
                    </a:p>
                  </a:txBody>
                  <a:tcPr/>
                </a:tc>
                <a:extLst>
                  <a:ext uri="{0D108BD9-81ED-4DB2-BD59-A6C34878D82A}">
                    <a16:rowId xmlns:a16="http://schemas.microsoft.com/office/drawing/2014/main" val="2062904706"/>
                  </a:ext>
                </a:extLst>
              </a:tr>
              <a:tr h="439209">
                <a:tc>
                  <a:txBody>
                    <a:bodyPr/>
                    <a:lstStyle/>
                    <a:p>
                      <a:pPr algn="ctr"/>
                      <a:r>
                        <a:rPr lang="vi-VN" sz="2000"/>
                        <a:t>[</a:t>
                      </a:r>
                      <a:r>
                        <a:rPr lang="vi-VN" sz="2000" err="1"/>
                        <a:t>backspace</a:t>
                      </a:r>
                      <a:r>
                        <a:rPr lang="vi-VN" sz="2000"/>
                        <a:t>]</a:t>
                      </a:r>
                    </a:p>
                  </a:txBody>
                  <a:tcPr/>
                </a:tc>
                <a:tc>
                  <a:txBody>
                    <a:bodyPr/>
                    <a:lstStyle/>
                    <a:p>
                      <a:pPr algn="ctr"/>
                      <a:r>
                        <a:rPr lang="vi-VN" sz="2000"/>
                        <a:t>1</a:t>
                      </a:r>
                    </a:p>
                  </a:txBody>
                  <a:tcPr/>
                </a:tc>
                <a:extLst>
                  <a:ext uri="{0D108BD9-81ED-4DB2-BD59-A6C34878D82A}">
                    <a16:rowId xmlns:a16="http://schemas.microsoft.com/office/drawing/2014/main" val="1981735653"/>
                  </a:ext>
                </a:extLst>
              </a:tr>
              <a:tr h="439209">
                <a:tc>
                  <a:txBody>
                    <a:bodyPr/>
                    <a:lstStyle/>
                    <a:p>
                      <a:pPr algn="ctr"/>
                      <a:r>
                        <a:rPr lang="vi-VN" sz="2000"/>
                        <a:t>r</a:t>
                      </a:r>
                    </a:p>
                  </a:txBody>
                  <a:tcPr/>
                </a:tc>
                <a:tc>
                  <a:txBody>
                    <a:bodyPr/>
                    <a:lstStyle/>
                    <a:p>
                      <a:pPr algn="ctr"/>
                      <a:r>
                        <a:rPr lang="vi-VN" sz="2000"/>
                        <a:t>1</a:t>
                      </a:r>
                    </a:p>
                  </a:txBody>
                  <a:tcPr/>
                </a:tc>
                <a:extLst>
                  <a:ext uri="{0D108BD9-81ED-4DB2-BD59-A6C34878D82A}">
                    <a16:rowId xmlns:a16="http://schemas.microsoft.com/office/drawing/2014/main" val="3365277028"/>
                  </a:ext>
                </a:extLst>
              </a:tr>
              <a:tr h="439209">
                <a:tc>
                  <a:txBody>
                    <a:bodyPr/>
                    <a:lstStyle/>
                    <a:p>
                      <a:pPr algn="ctr"/>
                      <a:r>
                        <a:rPr lang="vi-VN" sz="2000"/>
                        <a:t>d</a:t>
                      </a:r>
                    </a:p>
                  </a:txBody>
                  <a:tcPr/>
                </a:tc>
                <a:tc>
                  <a:txBody>
                    <a:bodyPr/>
                    <a:lstStyle/>
                    <a:p>
                      <a:pPr algn="ctr"/>
                      <a:r>
                        <a:rPr lang="vi-VN" sz="2000"/>
                        <a:t>1</a:t>
                      </a:r>
                    </a:p>
                  </a:txBody>
                  <a:tcPr/>
                </a:tc>
                <a:extLst>
                  <a:ext uri="{0D108BD9-81ED-4DB2-BD59-A6C34878D82A}">
                    <a16:rowId xmlns:a16="http://schemas.microsoft.com/office/drawing/2014/main" val="2774710566"/>
                  </a:ext>
                </a:extLst>
              </a:tr>
            </a:tbl>
          </a:graphicData>
        </a:graphic>
      </p:graphicFrame>
      <p:sp>
        <p:nvSpPr>
          <p:cNvPr id="8" name="Hộp Văn bản 7">
            <a:extLst>
              <a:ext uri="{FF2B5EF4-FFF2-40B4-BE49-F238E27FC236}">
                <a16:creationId xmlns:a16="http://schemas.microsoft.com/office/drawing/2014/main" id="{65773FD2-E74E-F6C9-C811-4E62E26A3D95}"/>
              </a:ext>
            </a:extLst>
          </p:cNvPr>
          <p:cNvSpPr txBox="1"/>
          <p:nvPr/>
        </p:nvSpPr>
        <p:spPr>
          <a:xfrm>
            <a:off x="2511380" y="907556"/>
            <a:ext cx="45699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vi-VN" sz="2400" b="1" err="1"/>
              <a:t>Hello</a:t>
            </a:r>
            <a:r>
              <a:rPr lang="vi-VN" sz="2400" b="1"/>
              <a:t> </a:t>
            </a:r>
            <a:r>
              <a:rPr lang="vi-VN" sz="2400" b="1" err="1"/>
              <a:t>World</a:t>
            </a:r>
            <a:endParaRPr lang="vi-VN" sz="2400" b="1"/>
          </a:p>
        </p:txBody>
      </p:sp>
    </p:spTree>
    <p:extLst>
      <p:ext uri="{BB962C8B-B14F-4D97-AF65-F5344CB8AC3E}">
        <p14:creationId xmlns:p14="http://schemas.microsoft.com/office/powerpoint/2010/main" val="2606339693"/>
      </p:ext>
    </p:extLst>
  </p:cSld>
  <p:clrMapOvr>
    <a:masterClrMapping/>
  </p:clrMapOvr>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8b53866-fdfd-416a-aee2-e50c3ae941d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A30F3884CD43244294355762AE14FDC0" ma:contentTypeVersion="11" ma:contentTypeDescription="Tạo tài liệu mới." ma:contentTypeScope="" ma:versionID="2cbd713d61012f1703d66544a1d7cccd">
  <xsd:schema xmlns:xsd="http://www.w3.org/2001/XMLSchema" xmlns:xs="http://www.w3.org/2001/XMLSchema" xmlns:p="http://schemas.microsoft.com/office/2006/metadata/properties" xmlns:ns3="c8b53866-fdfd-416a-aee2-e50c3ae941dd" xmlns:ns4="9d433cf1-fba1-428a-9634-baf48b90bf9f" targetNamespace="http://schemas.microsoft.com/office/2006/metadata/properties" ma:root="true" ma:fieldsID="830fd26d1111b70bf43f29135ba27bf4" ns3:_="" ns4:_="">
    <xsd:import namespace="c8b53866-fdfd-416a-aee2-e50c3ae941dd"/>
    <xsd:import namespace="9d433cf1-fba1-428a-9634-baf48b90bf9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b53866-fdfd-416a-aee2-e50c3ae941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d433cf1-fba1-428a-9634-baf48b90bf9f" elementFormDefault="qualified">
    <xsd:import namespace="http://schemas.microsoft.com/office/2006/documentManagement/types"/>
    <xsd:import namespace="http://schemas.microsoft.com/office/infopath/2007/PartnerControls"/>
    <xsd:element name="SharedWithUsers" ma:index="15"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Chia sẻ Có Chi tiết" ma:internalName="SharedWithDetails" ma:readOnly="true">
      <xsd:simpleType>
        <xsd:restriction base="dms:Note">
          <xsd:maxLength value="255"/>
        </xsd:restriction>
      </xsd:simpleType>
    </xsd:element>
    <xsd:element name="SharingHintHash" ma:index="17"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0722FB-8B3F-4544-8F21-E84B2CC52399}">
  <ds:schemaRefs>
    <ds:schemaRef ds:uri="9d433cf1-fba1-428a-9634-baf48b90bf9f"/>
    <ds:schemaRef ds:uri="c8b53866-fdfd-416a-aee2-e50c3ae941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F763F53-0E6E-4057-B09F-C4112E94C35C}">
  <ds:schemaRefs>
    <ds:schemaRef ds:uri="9d433cf1-fba1-428a-9634-baf48b90bf9f"/>
    <ds:schemaRef ds:uri="c8b53866-fdfd-416a-aee2-e50c3ae941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AB81FB-B340-4731-B809-25DB0E9F7BA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301</TotalTime>
  <Words>1808</Words>
  <Application>Microsoft Office PowerPoint</Application>
  <PresentationFormat>On-screen Show (16:9)</PresentationFormat>
  <Paragraphs>415</Paragraphs>
  <Slides>31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Fira Sans SemiBold</vt:lpstr>
      <vt:lpstr>Fira Sans Medium</vt:lpstr>
      <vt:lpstr>Arial</vt:lpstr>
      <vt:lpstr>Calibri</vt:lpstr>
      <vt:lpstr>Fira Sans</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Lê Văn Khoa</cp:lastModifiedBy>
  <cp:revision>6</cp:revision>
  <dcterms:modified xsi:type="dcterms:W3CDTF">2023-07-13T10:11:32Z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0x010100A30F3884CD43244294355762AE14FDC0</vt:lpwstr>
  </property>
</Properties>
</file>