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2" r:id="rId1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45" autoAdjust="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CEC84-6414-49B6-873D-86007C1F62F0}" type="datetimeFigureOut">
              <a:rPr lang="ko-KR" altLang="en-US" smtClean="0"/>
              <a:pPr/>
              <a:t>2012-12-15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D3D6F-D57C-4385-9312-5EF516D10F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휴먼편지체" pitchFamily="18" charset="-127"/>
                <a:ea typeface="휴먼편지체" pitchFamily="18" charset="-127"/>
                <a:cs typeface="+mj-cs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51EC96-280F-44BB-A431-9240B901ACEB}" type="datetimeFigureOut">
              <a:rPr lang="ko-KR" altLang="en-US" smtClean="0"/>
              <a:pPr>
                <a:defRPr/>
              </a:pPr>
              <a:t>2012-12-15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2B95E-1F3F-4D5E-8D7F-FF876FF63D2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51EC96-280F-44BB-A431-9240B901ACEB}" type="datetimeFigureOut">
              <a:rPr lang="ko-KR" altLang="en-US" smtClean="0"/>
              <a:pPr>
                <a:defRPr/>
              </a:pPr>
              <a:t>2012-12-15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2B95E-1F3F-4D5E-8D7F-FF876FF63D2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51EC96-280F-44BB-A431-9240B901ACEB}" type="datetimeFigureOut">
              <a:rPr lang="ko-KR" altLang="en-US" smtClean="0"/>
              <a:pPr>
                <a:defRPr/>
              </a:pPr>
              <a:t>2012-12-15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2B95E-1F3F-4D5E-8D7F-FF876FF63D2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51EC96-280F-44BB-A431-9240B901ACEB}" type="datetimeFigureOut">
              <a:rPr lang="ko-KR" altLang="en-US" smtClean="0"/>
              <a:pPr>
                <a:defRPr/>
              </a:pPr>
              <a:t>2012-12-15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2B95E-1F3F-4D5E-8D7F-FF876FF63D2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51EC96-280F-44BB-A431-9240B901ACEB}" type="datetimeFigureOut">
              <a:rPr lang="ko-KR" altLang="en-US" smtClean="0"/>
              <a:pPr>
                <a:defRPr/>
              </a:pPr>
              <a:t>2012-12-15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2B95E-1F3F-4D5E-8D7F-FF876FF63D2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51EC96-280F-44BB-A431-9240B901ACEB}" type="datetimeFigureOut">
              <a:rPr lang="ko-KR" altLang="en-US" smtClean="0"/>
              <a:pPr>
                <a:defRPr/>
              </a:pPr>
              <a:t>2012-12-15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2B95E-1F3F-4D5E-8D7F-FF876FF63D2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51EC96-280F-44BB-A431-9240B901ACEB}" type="datetimeFigureOut">
              <a:rPr lang="ko-KR" altLang="en-US" smtClean="0"/>
              <a:pPr>
                <a:defRPr/>
              </a:pPr>
              <a:t>2012-12-15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2B95E-1F3F-4D5E-8D7F-FF876FF63D2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51EC96-280F-44BB-A431-9240B901ACEB}" type="datetimeFigureOut">
              <a:rPr lang="ko-KR" altLang="en-US" smtClean="0"/>
              <a:pPr>
                <a:defRPr/>
              </a:pPr>
              <a:t>2012-12-15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2B95E-1F3F-4D5E-8D7F-FF876FF63D2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51EC96-280F-44BB-A431-9240B901ACEB}" type="datetimeFigureOut">
              <a:rPr lang="ko-KR" altLang="en-US" smtClean="0"/>
              <a:pPr>
                <a:defRPr/>
              </a:pPr>
              <a:t>2012-12-15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2B95E-1F3F-4D5E-8D7F-FF876FF63D2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51EC96-280F-44BB-A431-9240B901ACEB}" type="datetimeFigureOut">
              <a:rPr lang="ko-KR" altLang="en-US" smtClean="0"/>
              <a:pPr>
                <a:defRPr/>
              </a:pPr>
              <a:t>2012-12-15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B2B95E-1F3F-4D5E-8D7F-FF876FF63D2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51EC96-280F-44BB-A431-9240B901ACEB}" type="datetimeFigureOut">
              <a:rPr lang="ko-KR" altLang="en-US" smtClean="0"/>
              <a:pPr>
                <a:defRPr/>
              </a:pPr>
              <a:t>2012-12-15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18B2B95E-1F3F-4D5E-8D7F-FF876FF63D2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251EC96-280F-44BB-A431-9240B901ACEB}" type="datetimeFigureOut">
              <a:rPr lang="ko-KR" altLang="en-US" smtClean="0"/>
              <a:pPr>
                <a:defRPr/>
              </a:pPr>
              <a:t>2012-12-15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8B2B95E-1F3F-4D5E-8D7F-FF876FF63D2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pic>
        <p:nvPicPr>
          <p:cNvPr id="15" name="그림 14" descr="ㄹhrh.jpg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815" t="16667" r="27778" b="46296"/>
          <a:stretch>
            <a:fillRect/>
          </a:stretch>
        </p:blipFill>
        <p:spPr>
          <a:xfrm>
            <a:off x="7596336" y="0"/>
            <a:ext cx="1547664" cy="9984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휴먼매직체" pitchFamily="18" charset="-127"/>
          <a:ea typeface="휴먼매직체" pitchFamily="18" charset="-127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42910" y="1500174"/>
            <a:ext cx="8229600" cy="1142999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smtClean="0"/>
              <a:t>가계부 프로그램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39752" y="4437112"/>
            <a:ext cx="6400800" cy="1752600"/>
          </a:xfrm>
        </p:spPr>
        <p:txBody>
          <a:bodyPr rtlCol="0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과 목 명 </a:t>
            </a:r>
            <a:r>
              <a:rPr lang="en-US" altLang="ko-KR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윈도우 프로그래밍 실습</a:t>
            </a:r>
            <a:endParaRPr lang="en-US" altLang="ko-K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담당 교수 </a:t>
            </a:r>
            <a:r>
              <a:rPr lang="en-US" altLang="ko-KR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양 </a:t>
            </a:r>
            <a:r>
              <a:rPr lang="ko-KR" altLang="en-US" sz="2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숙</a:t>
            </a: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ko-KR" altLang="en-US" sz="2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희</a:t>
            </a: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교수님</a:t>
            </a:r>
            <a:endParaRPr lang="en-US" altLang="ko-K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조장 </a:t>
            </a:r>
            <a:r>
              <a:rPr lang="en-US" altLang="ko-KR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</a:t>
            </a: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최 권 식</a:t>
            </a:r>
            <a:endParaRPr lang="en-US" altLang="ko-KR" sz="20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조원 </a:t>
            </a:r>
            <a:r>
              <a:rPr lang="en-US" altLang="ko-KR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 </a:t>
            </a: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윤여훈</a:t>
            </a:r>
            <a:r>
              <a:rPr lang="en-US" altLang="ko-KR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, </a:t>
            </a: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이승희</a:t>
            </a:r>
            <a:r>
              <a:rPr lang="en-US" altLang="ko-KR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, </a:t>
            </a: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최창희</a:t>
            </a:r>
            <a:r>
              <a:rPr lang="en-US" altLang="ko-KR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, </a:t>
            </a: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황인성</a:t>
            </a:r>
            <a:endParaRPr lang="ko-KR" altLang="en-US" sz="2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5277272" cy="576064"/>
          </a:xfrm>
          <a:prstGeom prst="rect">
            <a:avLst/>
          </a:prstGeom>
        </p:spPr>
        <p:txBody>
          <a:bodyPr anchor="ctr">
            <a:normAutofit fontScale="60000" lnSpcReduction="20000"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ko-KR" sz="3100" b="0" dirty="0" smtClean="0"/>
              <a:t>2012</a:t>
            </a:r>
            <a:r>
              <a:rPr lang="ko-KR" altLang="en-US" sz="3100" b="0" dirty="0" smtClean="0"/>
              <a:t>학년도 </a:t>
            </a:r>
            <a:r>
              <a:rPr lang="en-US" altLang="ko-KR" sz="3100" b="0" dirty="0"/>
              <a:t>2</a:t>
            </a:r>
            <a:r>
              <a:rPr lang="ko-KR" altLang="en-US" sz="3100" b="0" dirty="0"/>
              <a:t>학기</a:t>
            </a:r>
            <a:r>
              <a:rPr lang="en-US" altLang="ko-KR" sz="3100" b="0" dirty="0"/>
              <a:t> </a:t>
            </a:r>
            <a:r>
              <a:rPr lang="ko-KR" altLang="en-US" sz="3100" b="0" dirty="0"/>
              <a:t>비주얼 베이직 팀 프로젝트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1560" y="1484784"/>
            <a:ext cx="8229600" cy="1142999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600" b="1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휴먼편지체" pitchFamily="18" charset="-127"/>
                <a:ea typeface="휴먼편지체" pitchFamily="18" charset="-127"/>
                <a:cs typeface="+mj-cs"/>
              </a:rPr>
              <a:t>가계부 프로그램</a:t>
            </a:r>
            <a:r>
              <a:rPr kumimoji="0" lang="en-US" altLang="ko-KR" sz="5600" b="1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휴먼편지체" pitchFamily="18" charset="-127"/>
                <a:ea typeface="휴먼편지체" pitchFamily="18" charset="-127"/>
                <a:cs typeface="+mj-cs"/>
              </a:rPr>
              <a:t> </a:t>
            </a:r>
            <a:endParaRPr kumimoji="0" lang="ko-KR" altLang="en-US" sz="5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휴먼편지체" pitchFamily="18" charset="-127"/>
              <a:ea typeface="휴먼편지체" pitchFamily="18" charset="-127"/>
              <a:cs typeface="+mj-cs"/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118201896" descr="EMB0000208c145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4032448" cy="40324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683568" y="188640"/>
            <a:ext cx="4180334" cy="1000132"/>
          </a:xfrm>
          <a:prstGeom prst="rect">
            <a:avLst/>
          </a:prstGeom>
        </p:spPr>
        <p:txBody>
          <a:bodyPr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ko-KR" sz="3500" dirty="0" smtClean="0"/>
              <a:t>5. </a:t>
            </a:r>
            <a:r>
              <a:rPr lang="ko-KR" altLang="en-US" sz="3500" dirty="0"/>
              <a:t>작 품 </a:t>
            </a:r>
            <a:r>
              <a:rPr lang="ko-KR" altLang="en-US" sz="3500" dirty="0" smtClean="0"/>
              <a:t>설 계</a:t>
            </a:r>
            <a:endParaRPr lang="ko-KR" altLang="en-US" sz="3500" dirty="0"/>
          </a:p>
        </p:txBody>
      </p:sp>
      <p:graphicFrame>
        <p:nvGraphicFramePr>
          <p:cNvPr id="7" name="Group 213"/>
          <p:cNvGraphicFramePr>
            <a:graphicFrameLocks/>
          </p:cNvGraphicFramePr>
          <p:nvPr/>
        </p:nvGraphicFramePr>
        <p:xfrm>
          <a:off x="642910" y="2204864"/>
          <a:ext cx="7358114" cy="34936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96590"/>
                <a:gridCol w="5361524"/>
              </a:tblGrid>
              <a:tr h="31579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담당자</a:t>
                      </a:r>
                      <a:endParaRPr kumimoji="0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바다L" pitchFamily="18" charset="-127"/>
                        <a:ea typeface="HY바다L" pitchFamily="18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담당 업무</a:t>
                      </a:r>
                      <a:endParaRPr kumimoji="0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굴림" charset="-127"/>
                      </a:endParaRPr>
                    </a:p>
                  </a:txBody>
                  <a:tcPr anchor="ctr" horzOverflow="overflow"/>
                </a:tc>
              </a:tr>
              <a:tr h="6316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최권식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프로그램 전체 총 관리</a:t>
                      </a:r>
                    </a:p>
                  </a:txBody>
                  <a:tcPr anchor="ctr" horzOverflow="overflow"/>
                </a:tc>
              </a:tr>
              <a:tr h="6316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윤여훈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프로그램 코딩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, DB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설계</a:t>
                      </a:r>
                    </a:p>
                  </a:txBody>
                  <a:tcPr anchor="ctr" horzOverflow="overflow"/>
                </a:tc>
              </a:tr>
              <a:tr h="6316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이승희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업무 분석 및 문서 작업</a:t>
                      </a:r>
                    </a:p>
                  </a:txBody>
                  <a:tcPr anchor="ctr" horzOverflow="overflow"/>
                </a:tc>
              </a:tr>
              <a:tr h="6316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최창희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업무 분석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,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 디자인</a:t>
                      </a:r>
                    </a:p>
                  </a:txBody>
                  <a:tcPr anchor="ctr" horzOverflow="overflow"/>
                </a:tc>
              </a:tr>
              <a:tr h="6316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황인성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프로그램 코딩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및 테스트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문서 작업</a:t>
                      </a: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8" name="제목 2"/>
          <p:cNvSpPr txBox="1">
            <a:spLocks/>
          </p:cNvSpPr>
          <p:nvPr/>
        </p:nvSpPr>
        <p:spPr>
          <a:xfrm>
            <a:off x="500034" y="857232"/>
            <a:ext cx="4494045" cy="100013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5.1 </a:t>
            </a:r>
            <a:r>
              <a:rPr lang="ko-KR" altLang="en-US" sz="3500" dirty="0" smtClean="0">
                <a:latin typeface="휴먼매직체" pitchFamily="18" charset="-127"/>
                <a:ea typeface="휴먼매직체" pitchFamily="18" charset="-127"/>
              </a:rPr>
              <a:t>업무 </a:t>
            </a:r>
            <a:r>
              <a:rPr lang="ko-KR" altLang="en-US" sz="3500" dirty="0" err="1" smtClean="0">
                <a:latin typeface="휴먼매직체" pitchFamily="18" charset="-127"/>
                <a:ea typeface="휴먼매직체" pitchFamily="18" charset="-127"/>
              </a:rPr>
              <a:t>분담표</a:t>
            </a:r>
            <a:endParaRPr lang="en-US" altLang="ko-KR" sz="3500" dirty="0" smtClean="0"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467544" y="0"/>
            <a:ext cx="3528392" cy="1000132"/>
          </a:xfrm>
          <a:prstGeom prst="rect">
            <a:avLst/>
          </a:prstGeom>
        </p:spPr>
        <p:txBody>
          <a:bodyPr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ko-KR" sz="3500" dirty="0"/>
              <a:t>5. </a:t>
            </a:r>
            <a:r>
              <a:rPr lang="ko-KR" altLang="en-US" sz="3500" dirty="0"/>
              <a:t>작 품 설 계</a:t>
            </a:r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500034" y="857232"/>
            <a:ext cx="4494045" cy="100013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5.2 </a:t>
            </a:r>
            <a:r>
              <a:rPr lang="ko-KR" altLang="en-US" sz="3500" dirty="0" smtClean="0">
                <a:latin typeface="휴먼매직체" pitchFamily="18" charset="-127"/>
                <a:ea typeface="휴먼매직체" pitchFamily="18" charset="-127"/>
              </a:rPr>
              <a:t>폼</a:t>
            </a: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2800" dirty="0" smtClean="0">
                <a:latin typeface="휴먼매직체" pitchFamily="18" charset="-127"/>
                <a:ea typeface="휴먼매직체" pitchFamily="18" charset="-127"/>
              </a:rPr>
              <a:t>메인</a:t>
            </a: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)</a:t>
            </a:r>
            <a:r>
              <a:rPr lang="ko-KR" altLang="en-US" sz="3500" dirty="0" smtClean="0">
                <a:latin typeface="휴먼매직체" pitchFamily="18" charset="-127"/>
                <a:ea typeface="휴먼매직체" pitchFamily="18" charset="-127"/>
              </a:rPr>
              <a:t> 설명</a:t>
            </a:r>
            <a:endParaRPr lang="en-US" altLang="ko-KR" sz="3500" dirty="0" smtClean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1" name="_x31219568" descr="EMB0000208c144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4679950" cy="467995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932040" y="2780928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현재 현금과 통장의 보유중인 잔액과  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함께 날짜를 표시해준다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endParaRPr lang="ko-KR" altLang="en-US" dirty="0" smtClean="0"/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입력과 자산이동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 등 여러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가지    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기능들을 버튼 하나로 쉽게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이용할 수 있다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•      </a:t>
            </a:r>
            <a:r>
              <a:rPr lang="ko-KR" altLang="en-US" dirty="0" smtClean="0"/>
              <a:t>과    버튼을 </a:t>
            </a:r>
            <a:r>
              <a:rPr lang="ko-KR" altLang="en-US" dirty="0" smtClean="0"/>
              <a:t>이용하여 </a:t>
            </a:r>
            <a:r>
              <a:rPr lang="ko-KR" altLang="en-US" dirty="0" smtClean="0"/>
              <a:t>일별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월별로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지출과 수입을 알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1" name="그림 10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4781131"/>
            <a:ext cx="270940" cy="240836"/>
          </a:xfrm>
          <a:prstGeom prst="rect">
            <a:avLst/>
          </a:prstGeom>
        </p:spPr>
      </p:pic>
      <p:pic>
        <p:nvPicPr>
          <p:cNvPr id="12" name="그림 11" descr="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6136" y="4771169"/>
            <a:ext cx="281572" cy="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467544" y="0"/>
            <a:ext cx="3528392" cy="1000132"/>
          </a:xfrm>
          <a:prstGeom prst="rect">
            <a:avLst/>
          </a:prstGeom>
        </p:spPr>
        <p:txBody>
          <a:bodyPr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ko-KR" sz="3500" dirty="0"/>
              <a:t>5. </a:t>
            </a:r>
            <a:r>
              <a:rPr lang="ko-KR" altLang="en-US" sz="3500" dirty="0"/>
              <a:t>작 품 설 계</a:t>
            </a:r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500034" y="857232"/>
            <a:ext cx="4494045" cy="100013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5.2 </a:t>
            </a:r>
            <a:r>
              <a:rPr lang="ko-KR" altLang="en-US" sz="3500" dirty="0" smtClean="0">
                <a:latin typeface="휴먼매직체" pitchFamily="18" charset="-127"/>
                <a:ea typeface="휴먼매직체" pitchFamily="18" charset="-127"/>
              </a:rPr>
              <a:t>폼</a:t>
            </a: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2800" dirty="0" smtClean="0">
                <a:latin typeface="휴먼매직체" pitchFamily="18" charset="-127"/>
                <a:ea typeface="휴먼매직체" pitchFamily="18" charset="-127"/>
              </a:rPr>
              <a:t>추가</a:t>
            </a: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)</a:t>
            </a:r>
            <a:r>
              <a:rPr lang="ko-KR" altLang="en-US" sz="3500" dirty="0" smtClean="0">
                <a:latin typeface="휴먼매직체" pitchFamily="18" charset="-127"/>
                <a:ea typeface="휴먼매직체" pitchFamily="18" charset="-127"/>
              </a:rPr>
              <a:t> 설명</a:t>
            </a:r>
            <a:endParaRPr lang="en-US" altLang="ko-KR" sz="3500" dirty="0" smtClean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16013576" descr="EMB0000208c14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4679950" cy="46799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932040" y="3356992"/>
            <a:ext cx="4104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지출 내역과 수입내역을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입력할 수 있는 창이다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날짜와 항목</a:t>
            </a:r>
            <a:r>
              <a:rPr lang="en-US" altLang="ko-KR" dirty="0" smtClean="0"/>
              <a:t>,</a:t>
            </a:r>
            <a:r>
              <a:rPr lang="ko-KR" altLang="en-US" dirty="0" smtClean="0"/>
              <a:t>금액을 입력하고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저장 버튼을 누르게 되면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자동으로 잔액이 갱신된다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467544" y="0"/>
            <a:ext cx="3528392" cy="1000132"/>
          </a:xfrm>
          <a:prstGeom prst="rect">
            <a:avLst/>
          </a:prstGeom>
        </p:spPr>
        <p:txBody>
          <a:bodyPr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ko-KR" sz="3500" dirty="0"/>
              <a:t>5. </a:t>
            </a:r>
            <a:r>
              <a:rPr lang="ko-KR" altLang="en-US" sz="3500" dirty="0"/>
              <a:t>작 품 설 계</a:t>
            </a:r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500034" y="857232"/>
            <a:ext cx="4494045" cy="100013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5.2 </a:t>
            </a:r>
            <a:r>
              <a:rPr lang="ko-KR" altLang="en-US" sz="3500" dirty="0" smtClean="0">
                <a:latin typeface="휴먼매직체" pitchFamily="18" charset="-127"/>
                <a:ea typeface="휴먼매직체" pitchFamily="18" charset="-127"/>
              </a:rPr>
              <a:t>폼</a:t>
            </a: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2800" dirty="0" smtClean="0">
                <a:latin typeface="휴먼매직체" pitchFamily="18" charset="-127"/>
                <a:ea typeface="휴먼매직체" pitchFamily="18" charset="-127"/>
              </a:rPr>
              <a:t>검색</a:t>
            </a: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)</a:t>
            </a:r>
            <a:r>
              <a:rPr lang="ko-KR" altLang="en-US" sz="3500" dirty="0" smtClean="0">
                <a:latin typeface="휴먼매직체" pitchFamily="18" charset="-127"/>
                <a:ea typeface="휴먼매직체" pitchFamily="18" charset="-127"/>
              </a:rPr>
              <a:t> 설명</a:t>
            </a:r>
            <a:endParaRPr lang="en-US" altLang="ko-KR" sz="3500" dirty="0" smtClean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16199496" descr="EMB0000208c14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4679950" cy="46799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932040" y="3429000"/>
            <a:ext cx="4104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수입과 지출의 조회나 수정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삭제 기능을 제공한다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한눈에 알아보기 쉽도록 월별로도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조회가 가능하도록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467544" y="0"/>
            <a:ext cx="3528392" cy="1000132"/>
          </a:xfrm>
          <a:prstGeom prst="rect">
            <a:avLst/>
          </a:prstGeom>
        </p:spPr>
        <p:txBody>
          <a:bodyPr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ko-KR" sz="3500" dirty="0"/>
              <a:t>5. </a:t>
            </a:r>
            <a:r>
              <a:rPr lang="ko-KR" altLang="en-US" sz="3500" dirty="0"/>
              <a:t>작 품 설 계</a:t>
            </a:r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500034" y="857232"/>
            <a:ext cx="4494045" cy="100013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5.2 </a:t>
            </a:r>
            <a:r>
              <a:rPr lang="ko-KR" altLang="en-US" sz="3500" dirty="0" smtClean="0">
                <a:latin typeface="휴먼매직체" pitchFamily="18" charset="-127"/>
                <a:ea typeface="휴먼매직체" pitchFamily="18" charset="-127"/>
              </a:rPr>
              <a:t>폼</a:t>
            </a: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2800" dirty="0" smtClean="0">
                <a:latin typeface="휴먼매직체" pitchFamily="18" charset="-127"/>
                <a:ea typeface="휴먼매직체" pitchFamily="18" charset="-127"/>
              </a:rPr>
              <a:t>카테고리설정</a:t>
            </a: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)</a:t>
            </a:r>
            <a:r>
              <a:rPr lang="ko-KR" altLang="en-US" sz="3500" dirty="0" smtClean="0">
                <a:latin typeface="휴먼매직체" pitchFamily="18" charset="-127"/>
                <a:ea typeface="휴먼매직체" pitchFamily="18" charset="-127"/>
              </a:rPr>
              <a:t> 설명</a:t>
            </a:r>
            <a:endParaRPr lang="en-US" altLang="ko-KR" sz="3500" dirty="0" smtClean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17243304" descr="EMB0000208c145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4679950" cy="46799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932040" y="3212976"/>
            <a:ext cx="4104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자주 사용하는 지출이나 수입의</a:t>
            </a:r>
            <a:endParaRPr lang="en-US" altLang="ko-KR" dirty="0" smtClean="0"/>
          </a:p>
          <a:p>
            <a:r>
              <a:rPr lang="ko-KR" altLang="en-US" dirty="0" smtClean="0"/>
              <a:t>  항목을 설정할 수 있다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• </a:t>
            </a:r>
            <a:r>
              <a:rPr lang="ko-KR" altLang="en-US" dirty="0" smtClean="0"/>
              <a:t>번거롭게 입력하는 경우를 </a:t>
            </a:r>
            <a:r>
              <a:rPr lang="ko-KR" altLang="en-US" dirty="0" smtClean="0"/>
              <a:t>방지하고 </a:t>
            </a:r>
            <a:r>
              <a:rPr lang="ko-KR" altLang="en-US" dirty="0" err="1" smtClean="0"/>
              <a:t>원클릭으로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사용자에게 </a:t>
            </a:r>
            <a:r>
              <a:rPr lang="ko-KR" altLang="en-US" dirty="0" smtClean="0"/>
              <a:t>편의를 제공한다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467544" y="0"/>
            <a:ext cx="3528392" cy="1000132"/>
          </a:xfrm>
          <a:prstGeom prst="rect">
            <a:avLst/>
          </a:prstGeom>
        </p:spPr>
        <p:txBody>
          <a:bodyPr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ko-KR" sz="3500" dirty="0"/>
              <a:t>5. </a:t>
            </a:r>
            <a:r>
              <a:rPr lang="ko-KR" altLang="en-US" sz="3500" dirty="0"/>
              <a:t>작 품 설 계</a:t>
            </a:r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500034" y="857232"/>
            <a:ext cx="4494045" cy="100013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5.2 </a:t>
            </a:r>
            <a:r>
              <a:rPr lang="ko-KR" altLang="en-US" sz="3500" dirty="0" smtClean="0">
                <a:latin typeface="휴먼매직체" pitchFamily="18" charset="-127"/>
                <a:ea typeface="휴먼매직체" pitchFamily="18" charset="-127"/>
              </a:rPr>
              <a:t>폼</a:t>
            </a: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2800" dirty="0" smtClean="0">
                <a:latin typeface="휴먼매직체" pitchFamily="18" charset="-127"/>
                <a:ea typeface="휴먼매직체" pitchFamily="18" charset="-127"/>
              </a:rPr>
              <a:t>자산관리</a:t>
            </a: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)</a:t>
            </a:r>
            <a:r>
              <a:rPr lang="ko-KR" altLang="en-US" sz="3500" dirty="0" smtClean="0">
                <a:latin typeface="휴먼매직체" pitchFamily="18" charset="-127"/>
                <a:ea typeface="휴먼매직체" pitchFamily="18" charset="-127"/>
              </a:rPr>
              <a:t> 설명</a:t>
            </a:r>
            <a:endParaRPr lang="en-US" altLang="ko-KR" sz="3500" dirty="0" smtClean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_x117247880" descr="EMB0000208c145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4679950" cy="46799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932041" y="3429000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현금</a:t>
            </a:r>
            <a:r>
              <a:rPr lang="en-US" altLang="ko-KR" dirty="0" smtClean="0"/>
              <a:t>,</a:t>
            </a:r>
            <a:r>
              <a:rPr lang="ko-KR" altLang="en-US" dirty="0" smtClean="0"/>
              <a:t>통장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체크카드 자산마다 각  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기능을 제공한다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실시간으로 잔액을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확  </a:t>
            </a:r>
            <a:endParaRPr lang="en-US" altLang="ko-KR" dirty="0" smtClean="0"/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인 할  수 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467544" y="0"/>
            <a:ext cx="3528392" cy="1000132"/>
          </a:xfrm>
          <a:prstGeom prst="rect">
            <a:avLst/>
          </a:prstGeom>
        </p:spPr>
        <p:txBody>
          <a:bodyPr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ko-KR" sz="3500" dirty="0"/>
              <a:t>5. </a:t>
            </a:r>
            <a:r>
              <a:rPr lang="ko-KR" altLang="en-US" sz="3500" dirty="0"/>
              <a:t>작 품 설 계</a:t>
            </a:r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500034" y="857232"/>
            <a:ext cx="4494045" cy="100013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5.2 </a:t>
            </a:r>
            <a:r>
              <a:rPr lang="ko-KR" altLang="en-US" sz="3500" dirty="0" smtClean="0">
                <a:latin typeface="휴먼매직체" pitchFamily="18" charset="-127"/>
                <a:ea typeface="휴먼매직체" pitchFamily="18" charset="-127"/>
              </a:rPr>
              <a:t>폼</a:t>
            </a: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2800" dirty="0" smtClean="0">
                <a:latin typeface="휴먼매직체" pitchFamily="18" charset="-127"/>
                <a:ea typeface="휴먼매직체" pitchFamily="18" charset="-127"/>
              </a:rPr>
              <a:t>자산이동</a:t>
            </a: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)</a:t>
            </a:r>
            <a:r>
              <a:rPr lang="ko-KR" altLang="en-US" sz="3500" dirty="0" smtClean="0">
                <a:latin typeface="휴먼매직체" pitchFamily="18" charset="-127"/>
                <a:ea typeface="휴먼매직체" pitchFamily="18" charset="-127"/>
              </a:rPr>
              <a:t> 설명</a:t>
            </a:r>
            <a:endParaRPr lang="en-US" altLang="ko-KR" sz="3500" dirty="0" smtClean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5" name="_x117157360" descr="EMB0000208c145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88840"/>
            <a:ext cx="4679950" cy="46799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076056" y="350100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• </a:t>
            </a:r>
            <a:r>
              <a:rPr lang="ko-KR" altLang="en-US" dirty="0" smtClean="0"/>
              <a:t>출금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입금이 가능하며 </a:t>
            </a:r>
            <a:r>
              <a:rPr lang="ko-KR" altLang="en-US" dirty="0" err="1" smtClean="0"/>
              <a:t>출금시</a:t>
            </a:r>
            <a:r>
              <a:rPr lang="ko-KR" altLang="en-US" dirty="0" smtClean="0"/>
              <a:t> 현금의 금액이 통장으로 이동되고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입금시에는</a:t>
            </a:r>
            <a:r>
              <a:rPr lang="ko-KR" altLang="en-US" dirty="0" smtClean="0"/>
              <a:t> 통장의 금액이 현금으로 이동된다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1492764"/>
            <a:ext cx="7472386" cy="301635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sz="9600" dirty="0" smtClean="0"/>
              <a:t>감사합니다</a:t>
            </a:r>
            <a:r>
              <a:rPr lang="en-US" altLang="ko-KR" sz="9600" dirty="0" smtClean="0"/>
              <a:t>.</a:t>
            </a:r>
            <a:endParaRPr lang="ko-KR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58460" y="1196752"/>
            <a:ext cx="8388424" cy="69557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3500" dirty="0"/>
              <a:t>1. </a:t>
            </a:r>
            <a:r>
              <a:rPr lang="ko-KR" altLang="en-US" sz="3500" dirty="0"/>
              <a:t>작 품 제 목 </a:t>
            </a:r>
            <a:r>
              <a:rPr lang="en-US" altLang="ko-KR" sz="3500" dirty="0" smtClean="0"/>
              <a:t>: YAM(</a:t>
            </a:r>
            <a:r>
              <a:rPr lang="en-US" altLang="ko-KR" sz="2800" dirty="0" smtClean="0"/>
              <a:t>Your </a:t>
            </a:r>
            <a:r>
              <a:rPr lang="en-US" altLang="ko-KR" sz="2800" dirty="0" err="1" smtClean="0"/>
              <a:t>Acount</a:t>
            </a:r>
            <a:r>
              <a:rPr lang="en-US" altLang="ko-KR" sz="2800" dirty="0" smtClean="0"/>
              <a:t> </a:t>
            </a:r>
            <a:r>
              <a:rPr lang="en-US" altLang="ko-KR" sz="2800" dirty="0" err="1" smtClean="0"/>
              <a:t>Maneger</a:t>
            </a:r>
            <a:r>
              <a:rPr lang="en-US" altLang="ko-KR" sz="3500" dirty="0" smtClean="0"/>
              <a:t>)</a:t>
            </a:r>
            <a:endParaRPr lang="ko-KR" altLang="en-US" sz="35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95536" y="2204864"/>
            <a:ext cx="8025190" cy="1143000"/>
          </a:xfrm>
          <a:prstGeom prst="rect">
            <a:avLst/>
          </a:prstGeom>
        </p:spPr>
        <p:txBody>
          <a:bodyPr anchor="ctr">
            <a:normAutofit fontScale="97500"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ko-KR" sz="3500" dirty="0"/>
              <a:t>2. </a:t>
            </a:r>
            <a:r>
              <a:rPr lang="ko-KR" altLang="en-US" sz="3500" dirty="0"/>
              <a:t>작 품 제 작 자</a:t>
            </a:r>
            <a:r>
              <a:rPr lang="en-US" altLang="ko-KR" sz="3500" dirty="0"/>
              <a:t> </a:t>
            </a:r>
            <a:endParaRPr lang="ko-KR" altLang="en-US" sz="3500" dirty="0"/>
          </a:p>
        </p:txBody>
      </p:sp>
      <p:sp>
        <p:nvSpPr>
          <p:cNvPr id="6" name="직사각형 5"/>
          <p:cNvSpPr/>
          <p:nvPr/>
        </p:nvSpPr>
        <p:spPr>
          <a:xfrm>
            <a:off x="684213" y="3646488"/>
            <a:ext cx="1223962" cy="151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81250" y="3646488"/>
            <a:ext cx="1223963" cy="151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67175" y="3646488"/>
            <a:ext cx="1225550" cy="151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724525" y="3646488"/>
            <a:ext cx="1223963" cy="151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0" y="0"/>
            <a:ext cx="5277272" cy="576064"/>
          </a:xfrm>
          <a:prstGeom prst="rect">
            <a:avLst/>
          </a:prstGeom>
        </p:spPr>
        <p:txBody>
          <a:bodyPr anchor="ctr">
            <a:normAutofit fontScale="60000" lnSpcReduction="20000"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ko-KR" sz="3100" b="0" dirty="0" smtClean="0"/>
              <a:t>2012</a:t>
            </a:r>
            <a:r>
              <a:rPr lang="ko-KR" altLang="en-US" sz="3100" b="0" dirty="0" smtClean="0"/>
              <a:t>학년도 </a:t>
            </a:r>
            <a:r>
              <a:rPr lang="en-US" altLang="ko-KR" sz="3100" b="0" dirty="0"/>
              <a:t>2</a:t>
            </a:r>
            <a:r>
              <a:rPr lang="ko-KR" altLang="en-US" sz="3100" b="0" dirty="0"/>
              <a:t>학기</a:t>
            </a:r>
            <a:r>
              <a:rPr lang="en-US" altLang="ko-KR" sz="3100" b="0" dirty="0"/>
              <a:t> </a:t>
            </a:r>
            <a:r>
              <a:rPr lang="ko-KR" altLang="en-US" sz="3100" b="0" dirty="0"/>
              <a:t>비주얼 베이직 팀 프로젝트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7317" y="52028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최권식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51829" y="52028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윤여훈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72396" y="52149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황인성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14810" y="52149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이승희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29322" y="52149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최창희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348565" y="3652645"/>
            <a:ext cx="1223963" cy="1511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6" name="Picture 2" descr="C:\Users\305-35\Desktop\최권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645024"/>
            <a:ext cx="1225556" cy="1512168"/>
          </a:xfrm>
          <a:prstGeom prst="rect">
            <a:avLst/>
          </a:prstGeom>
          <a:noFill/>
        </p:spPr>
      </p:pic>
      <p:pic>
        <p:nvPicPr>
          <p:cNvPr id="18" name="Picture 3" descr="C:\Users\305-35\Desktop\황인성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7800" y="3645024"/>
            <a:ext cx="1224135" cy="1512168"/>
          </a:xfrm>
          <a:prstGeom prst="rect">
            <a:avLst/>
          </a:prstGeom>
          <a:noFill/>
        </p:spPr>
      </p:pic>
      <p:pic>
        <p:nvPicPr>
          <p:cNvPr id="19" name="Picture 4" descr="C:\Users\305-35\Desktop\최창희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9" y="3645024"/>
            <a:ext cx="1224136" cy="1512168"/>
          </a:xfrm>
          <a:prstGeom prst="rect">
            <a:avLst/>
          </a:prstGeom>
          <a:noFill/>
        </p:spPr>
      </p:pic>
      <p:pic>
        <p:nvPicPr>
          <p:cNvPr id="20" name="Picture 5" descr="C:\Users\305-35\Desktop\이승희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5" y="3645024"/>
            <a:ext cx="1224136" cy="1512168"/>
          </a:xfrm>
          <a:prstGeom prst="rect">
            <a:avLst/>
          </a:prstGeom>
          <a:noFill/>
        </p:spPr>
      </p:pic>
      <p:pic>
        <p:nvPicPr>
          <p:cNvPr id="21" name="Picture 6" descr="C:\Users\305-35\Desktop\윤여훈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3661504"/>
            <a:ext cx="1152128" cy="1495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500034" y="714356"/>
            <a:ext cx="4494045" cy="100013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3500" dirty="0">
                <a:latin typeface="휴먼매직체" pitchFamily="18" charset="-127"/>
                <a:ea typeface="휴먼매직체" pitchFamily="18" charset="-127"/>
              </a:rPr>
              <a:t>3.1 </a:t>
            </a:r>
            <a:r>
              <a:rPr lang="ko-KR" altLang="en-US" sz="3500" dirty="0">
                <a:latin typeface="휴먼매직체" pitchFamily="18" charset="-127"/>
                <a:ea typeface="휴먼매직체" pitchFamily="18" charset="-127"/>
              </a:rPr>
              <a:t>작 품 목 적</a:t>
            </a:r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899592" y="1657901"/>
            <a:ext cx="7272808" cy="352839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ko-KR" altLang="en-US" sz="3200" dirty="0"/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339710" y="1916832"/>
            <a:ext cx="8784976" cy="352839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ko-KR" altLang="en-US" sz="2800" dirty="0" smtClean="0"/>
              <a:t>요즘 보다 효율적인 자산 관리를 위해서는 가계부 사용이 필수</a:t>
            </a:r>
            <a:r>
              <a:rPr lang="en-US" altLang="ko-KR" sz="2800" dirty="0" smtClean="0"/>
              <a:t>!</a:t>
            </a:r>
            <a:endParaRPr lang="en-US" altLang="ko-KR" sz="2800" dirty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ko-KR" sz="2800" dirty="0" smtClean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ko-KR" altLang="en-US" sz="2800" dirty="0" smtClean="0"/>
              <a:t>정보화 </a:t>
            </a:r>
            <a:r>
              <a:rPr lang="ko-KR" altLang="en-US" sz="2800" dirty="0"/>
              <a:t>시대를 따라서 가계부도 단순한 서류가 아닌 </a:t>
            </a:r>
            <a:r>
              <a:rPr lang="en-US" altLang="ko-KR" sz="2800" dirty="0"/>
              <a:t>DB</a:t>
            </a:r>
            <a:r>
              <a:rPr lang="ko-KR" altLang="en-US" sz="2800" dirty="0"/>
              <a:t>중심의 관리를 하는 것이 좋을 </a:t>
            </a:r>
            <a:r>
              <a:rPr lang="ko-KR" altLang="en-US" sz="2800" dirty="0" smtClean="0"/>
              <a:t>것입니다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ko-KR" sz="2800" dirty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ko-KR" altLang="en-US" sz="2800" dirty="0"/>
              <a:t>학생이나 직장인</a:t>
            </a:r>
            <a:r>
              <a:rPr lang="en-US" altLang="ko-KR" sz="2800" dirty="0"/>
              <a:t>, </a:t>
            </a:r>
            <a:r>
              <a:rPr lang="ko-KR" altLang="en-US" sz="2800" dirty="0"/>
              <a:t>주부 등 직업에 관계 없이 누구든지 사용할 수 있는 프로그램을 </a:t>
            </a:r>
            <a:r>
              <a:rPr lang="ko-KR" altLang="en-US" sz="2800" dirty="0" smtClean="0"/>
              <a:t>목표로</a:t>
            </a:r>
            <a:r>
              <a:rPr lang="en-US" altLang="ko-KR" sz="2800" dirty="0"/>
              <a:t>!</a:t>
            </a:r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539552" y="0"/>
            <a:ext cx="3851920" cy="100013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ko-KR" sz="3500" dirty="0"/>
              <a:t>3. </a:t>
            </a:r>
            <a:r>
              <a:rPr lang="ko-KR" altLang="en-US" sz="3500" dirty="0"/>
              <a:t>작 품 소 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539552" y="0"/>
            <a:ext cx="3851920" cy="100013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ko-KR" sz="3500" dirty="0"/>
              <a:t>3. </a:t>
            </a:r>
            <a:r>
              <a:rPr lang="ko-KR" altLang="en-US" sz="3500" dirty="0"/>
              <a:t>작 품 소 개</a:t>
            </a:r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395288" y="1700213"/>
            <a:ext cx="8497887" cy="3665537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marL="571500" indent="-571500" algn="l" fontAlgn="auto">
              <a:spcAft>
                <a:spcPts val="0"/>
              </a:spcAft>
              <a:buFont typeface="Wingdings" pitchFamily="2" charset="2"/>
              <a:buChar char="v"/>
              <a:defRPr/>
            </a:pPr>
            <a:endParaRPr lang="en-US" altLang="ko-KR"/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339710" y="1916832"/>
            <a:ext cx="8784976" cy="352839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ko-KR" sz="2800" dirty="0" smtClean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ko-KR" altLang="en-US" sz="2800" dirty="0" smtClean="0"/>
              <a:t>단순한 용돈 기입장으로 끝나지 않아 향후 사용자의 자금 관리를 효율적으로 유도</a:t>
            </a:r>
            <a:endParaRPr lang="en-US" altLang="ko-KR" sz="2800" dirty="0" smtClean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ko-KR" sz="2800" dirty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ko-KR" altLang="en-US" sz="2800" dirty="0"/>
              <a:t>단순한 수입 지출 기능만 지원하는 것 뿐만이 아닌 </a:t>
            </a:r>
            <a:r>
              <a:rPr lang="ko-KR" altLang="en-US" sz="2800" dirty="0" smtClean="0"/>
              <a:t>기간별 조회</a:t>
            </a:r>
            <a:r>
              <a:rPr lang="en-US" altLang="ko-KR" sz="2800" dirty="0"/>
              <a:t>,</a:t>
            </a:r>
            <a:r>
              <a:rPr lang="ko-KR" altLang="en-US" sz="2800" dirty="0"/>
              <a:t> 자산관리</a:t>
            </a:r>
            <a:r>
              <a:rPr lang="en-US" altLang="ko-KR" sz="2800" dirty="0"/>
              <a:t>, </a:t>
            </a:r>
            <a:r>
              <a:rPr lang="ko-KR" altLang="en-US" sz="2800" dirty="0"/>
              <a:t>통장관리 등의 세부적인 </a:t>
            </a:r>
            <a:r>
              <a:rPr lang="ko-KR" altLang="en-US" sz="2800" dirty="0" smtClean="0"/>
              <a:t>사항</a:t>
            </a:r>
            <a:r>
              <a:rPr lang="ko-KR" altLang="en-US" sz="2800" dirty="0"/>
              <a:t>을</a:t>
            </a:r>
            <a:r>
              <a:rPr lang="ko-KR" altLang="en-US" sz="2800" dirty="0" smtClean="0"/>
              <a:t> 추가하여 효과적인 관리가 가능</a:t>
            </a:r>
            <a:endParaRPr lang="en-US" altLang="ko-KR" sz="2800" dirty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ko-KR" sz="2800" dirty="0" smtClean="0"/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428596" y="857232"/>
            <a:ext cx="4494045" cy="100013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3.2 </a:t>
            </a:r>
            <a:r>
              <a:rPr lang="ko-KR" altLang="en-US" sz="3500" dirty="0">
                <a:latin typeface="휴먼매직체" pitchFamily="18" charset="-127"/>
                <a:ea typeface="휴먼매직체" pitchFamily="18" charset="-127"/>
              </a:rPr>
              <a:t>작 품 </a:t>
            </a:r>
            <a:r>
              <a:rPr lang="ko-KR" altLang="en-US" sz="3500" dirty="0" smtClean="0">
                <a:latin typeface="휴먼매직체" pitchFamily="18" charset="-127"/>
                <a:ea typeface="휴먼매직체" pitchFamily="18" charset="-127"/>
              </a:rPr>
              <a:t>개 요</a:t>
            </a:r>
            <a:endParaRPr lang="ko-KR" altLang="en-US" sz="3500" dirty="0"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611560" y="0"/>
            <a:ext cx="3779912" cy="100013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ko-KR" sz="3500" dirty="0"/>
              <a:t>3. </a:t>
            </a:r>
            <a:r>
              <a:rPr lang="ko-KR" altLang="en-US" sz="3500" dirty="0"/>
              <a:t>작 품 소 개</a:t>
            </a:r>
          </a:p>
        </p:txBody>
      </p:sp>
      <p:sp>
        <p:nvSpPr>
          <p:cNvPr id="6" name="제목 2"/>
          <p:cNvSpPr txBox="1">
            <a:spLocks/>
          </p:cNvSpPr>
          <p:nvPr/>
        </p:nvSpPr>
        <p:spPr>
          <a:xfrm>
            <a:off x="395536" y="1412776"/>
            <a:ext cx="8280920" cy="4536504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ko-KR" altLang="en-US" sz="2800" dirty="0"/>
              <a:t>운영체제</a:t>
            </a:r>
            <a:r>
              <a:rPr lang="en-US" altLang="ko-KR" sz="2800" dirty="0" smtClean="0"/>
              <a:t>: Microsoft Windows 7</a:t>
            </a:r>
            <a:endParaRPr lang="en-US" altLang="ko-KR" sz="2800" dirty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v"/>
              <a:defRPr/>
            </a:pPr>
            <a:endParaRPr lang="en-US" altLang="ko-KR" sz="2800" dirty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ko-KR" altLang="en-US" sz="2800" dirty="0"/>
              <a:t>제작 도구</a:t>
            </a:r>
            <a:r>
              <a:rPr lang="en-US" altLang="ko-KR" sz="2800" dirty="0"/>
              <a:t>: </a:t>
            </a:r>
            <a:r>
              <a:rPr lang="en-US" altLang="ko-KR" sz="2800" dirty="0" smtClean="0"/>
              <a:t>Microsoft </a:t>
            </a:r>
            <a:r>
              <a:rPr lang="en-US" altLang="ko-KR" sz="2800" dirty="0"/>
              <a:t>Visual Basic 6.0</a:t>
            </a:r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v"/>
              <a:defRPr/>
            </a:pPr>
            <a:endParaRPr lang="en-US" altLang="ko-KR" sz="2800" dirty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altLang="ko-KR" sz="2800" dirty="0"/>
              <a:t>Data Base: </a:t>
            </a:r>
            <a:r>
              <a:rPr lang="en-US" altLang="ko-KR" sz="2800" dirty="0" smtClean="0"/>
              <a:t>Microsoft </a:t>
            </a:r>
            <a:r>
              <a:rPr lang="en-US" altLang="ko-KR" sz="2800" dirty="0"/>
              <a:t>Access </a:t>
            </a:r>
            <a:r>
              <a:rPr lang="en-US" altLang="ko-KR" sz="2800" dirty="0" smtClean="0"/>
              <a:t>2007</a:t>
            </a:r>
            <a:endParaRPr lang="en-US" altLang="ko-KR" sz="2800" dirty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v"/>
              <a:defRPr/>
            </a:pPr>
            <a:endParaRPr lang="en-US" altLang="ko-KR" sz="2800" dirty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ko-KR" altLang="en-US" sz="2800" dirty="0"/>
              <a:t>디자인 </a:t>
            </a:r>
            <a:r>
              <a:rPr lang="ko-KR" altLang="en-US" sz="2800" dirty="0" smtClean="0"/>
              <a:t>도구</a:t>
            </a:r>
            <a:r>
              <a:rPr lang="en-US" altLang="ko-KR" sz="2800" dirty="0" smtClean="0"/>
              <a:t>: Adobe Photoshop CS4</a:t>
            </a:r>
            <a:endParaRPr lang="en-US" altLang="ko-K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중고딕 (제목)"/>
            </a:endParaRPr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500034" y="857232"/>
            <a:ext cx="4494045" cy="100013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3.3 </a:t>
            </a:r>
            <a:r>
              <a:rPr lang="ko-KR" altLang="en-US" sz="3500" dirty="0" smtClean="0">
                <a:latin typeface="휴먼매직체" pitchFamily="18" charset="-127"/>
                <a:ea typeface="휴먼매직체" pitchFamily="18" charset="-127"/>
              </a:rPr>
              <a:t>작품 개발 환경</a:t>
            </a:r>
            <a:endParaRPr lang="ko-KR" altLang="en-US" sz="3500" dirty="0"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539552" y="116632"/>
            <a:ext cx="4139952" cy="100013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ko-KR" sz="3500" dirty="0"/>
              <a:t>4. </a:t>
            </a:r>
            <a:r>
              <a:rPr lang="ko-KR" altLang="en-US" sz="3500" dirty="0"/>
              <a:t>작 품 내 용</a:t>
            </a:r>
          </a:p>
        </p:txBody>
      </p:sp>
      <p:sp>
        <p:nvSpPr>
          <p:cNvPr id="6" name="제목 2"/>
          <p:cNvSpPr txBox="1">
            <a:spLocks/>
          </p:cNvSpPr>
          <p:nvPr/>
        </p:nvSpPr>
        <p:spPr>
          <a:xfrm>
            <a:off x="357158" y="2143116"/>
            <a:ext cx="8280920" cy="421484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marL="514350" indent="-514350" algn="l" fontAlgn="auto">
              <a:spcAft>
                <a:spcPts val="0"/>
              </a:spcAft>
              <a:buAutoNum type="arabicParenBoth"/>
              <a:defRPr/>
            </a:pPr>
            <a:r>
              <a:rPr lang="ko-KR" altLang="en-US" sz="2800" dirty="0" smtClean="0"/>
              <a:t> 인터넷 조사 결과 또는 현장 </a:t>
            </a:r>
            <a:r>
              <a:rPr lang="ko-KR" altLang="en-US" sz="2800" dirty="0"/>
              <a:t>조사 </a:t>
            </a:r>
            <a:r>
              <a:rPr lang="ko-KR" altLang="en-US" sz="2800" dirty="0" smtClean="0"/>
              <a:t>결과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>Q: </a:t>
            </a:r>
            <a:r>
              <a:rPr lang="ko-KR" altLang="en-US" sz="2800" dirty="0" smtClean="0"/>
              <a:t>평소 가계부를 쓰는가</a:t>
            </a:r>
            <a:r>
              <a:rPr lang="en-US" altLang="ko-KR" sz="2800" dirty="0" smtClean="0"/>
              <a:t>?</a:t>
            </a:r>
            <a:br>
              <a:rPr lang="en-US" altLang="ko-KR" sz="2800" dirty="0" smtClean="0"/>
            </a:br>
            <a:r>
              <a:rPr lang="en-US" altLang="ko-KR" sz="2800" dirty="0" smtClean="0"/>
              <a:t>A</a:t>
            </a:r>
            <a:r>
              <a:rPr lang="en-US" altLang="ko-KR" sz="2800" dirty="0"/>
              <a:t>: </a:t>
            </a:r>
            <a:r>
              <a:rPr lang="ko-KR" altLang="en-US" sz="2800" dirty="0"/>
              <a:t>쓴다 </a:t>
            </a:r>
            <a:r>
              <a:rPr lang="en-US" altLang="ko-KR" sz="2800" dirty="0"/>
              <a:t>/ </a:t>
            </a:r>
            <a:r>
              <a:rPr lang="ko-KR" altLang="en-US" sz="2800" dirty="0"/>
              <a:t>쓰지 </a:t>
            </a:r>
            <a:r>
              <a:rPr lang="ko-KR" altLang="en-US" sz="2800" dirty="0" smtClean="0"/>
              <a:t>않는다</a:t>
            </a:r>
            <a:r>
              <a:rPr lang="en-US" altLang="ko-KR" sz="2800" dirty="0" smtClean="0"/>
              <a:t>.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>Q: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기입</a:t>
            </a:r>
            <a:r>
              <a:rPr lang="ko-KR" altLang="en-US" sz="2800" dirty="0" err="1"/>
              <a:t>식</a:t>
            </a:r>
            <a:r>
              <a:rPr lang="ko-KR" altLang="en-US" sz="2800" dirty="0" smtClean="0"/>
              <a:t> 가계부에서 불편했던 점은</a:t>
            </a:r>
            <a:r>
              <a:rPr lang="en-US" altLang="ko-KR" sz="2800" dirty="0" smtClean="0"/>
              <a:t>?</a:t>
            </a:r>
            <a:br>
              <a:rPr lang="en-US" altLang="ko-KR" sz="2800" dirty="0" smtClean="0"/>
            </a:br>
            <a:r>
              <a:rPr lang="en-US" altLang="ko-KR" sz="2800" dirty="0" smtClean="0"/>
              <a:t>A: 1.</a:t>
            </a:r>
            <a:r>
              <a:rPr lang="ko-KR" altLang="en-US" sz="2800" dirty="0" smtClean="0"/>
              <a:t>추가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삭제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수정의 불편함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	 2.</a:t>
            </a:r>
            <a:r>
              <a:rPr lang="ko-KR" altLang="en-US" sz="2800" dirty="0" smtClean="0"/>
              <a:t>총괄 합계 등 집계가 힘들다</a:t>
            </a:r>
            <a:r>
              <a:rPr lang="en-US" altLang="ko-KR" sz="2800" dirty="0" smtClean="0"/>
              <a:t>.</a:t>
            </a:r>
            <a:br>
              <a:rPr lang="en-US" altLang="ko-KR" sz="2800" dirty="0" smtClean="0"/>
            </a:br>
            <a:r>
              <a:rPr lang="en-US" altLang="ko-KR" sz="2800" dirty="0" smtClean="0"/>
              <a:t>	 3.</a:t>
            </a:r>
            <a:r>
              <a:rPr lang="ko-KR" altLang="en-US" sz="2800" dirty="0" smtClean="0"/>
              <a:t>보관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관리가 번거로움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pPr algn="l" fontAlgn="auto">
              <a:spcAft>
                <a:spcPts val="0"/>
              </a:spcAft>
              <a:defRPr/>
            </a:pPr>
            <a:endParaRPr lang="en-US" altLang="ko-KR" sz="2800" dirty="0" smtClean="0"/>
          </a:p>
          <a:p>
            <a:pPr algn="l" fontAlgn="auto">
              <a:spcAft>
                <a:spcPts val="0"/>
              </a:spcAft>
              <a:defRPr/>
            </a:pPr>
            <a:endParaRPr lang="en-US" altLang="ko-KR" sz="2800" dirty="0"/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500034" y="857232"/>
            <a:ext cx="4494045" cy="100013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3500" dirty="0">
                <a:latin typeface="휴먼매직체" pitchFamily="18" charset="-127"/>
                <a:ea typeface="휴먼매직체" pitchFamily="18" charset="-127"/>
              </a:rPr>
              <a:t>4</a:t>
            </a: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.1 </a:t>
            </a:r>
            <a:r>
              <a:rPr lang="ko-KR" altLang="en-US" sz="3500" dirty="0" smtClean="0">
                <a:latin typeface="휴먼매직체" pitchFamily="18" charset="-127"/>
                <a:ea typeface="휴먼매직체" pitchFamily="18" charset="-127"/>
              </a:rPr>
              <a:t>작품 타당성 조사</a:t>
            </a:r>
            <a:endParaRPr lang="en-US" altLang="ko-KR" sz="3500" dirty="0" smtClean="0"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357158" y="2214554"/>
            <a:ext cx="8280920" cy="3957020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endParaRPr lang="en-US" altLang="ko-KR" sz="2800" dirty="0" smtClean="0"/>
          </a:p>
          <a:p>
            <a:pPr algn="l" fontAlgn="auto">
              <a:spcAft>
                <a:spcPts val="0"/>
              </a:spcAft>
              <a:defRPr/>
            </a:pPr>
            <a:r>
              <a:rPr lang="en-US" altLang="ko-KR" sz="2800" dirty="0" smtClean="0"/>
              <a:t>(</a:t>
            </a:r>
            <a:r>
              <a:rPr lang="en-US" altLang="ko-KR" sz="2800" dirty="0"/>
              <a:t>2) </a:t>
            </a:r>
            <a:r>
              <a:rPr lang="ko-KR" altLang="en-US" sz="2800" dirty="0"/>
              <a:t>이용자의 요구사항 정의</a:t>
            </a:r>
            <a:endParaRPr lang="en-US" altLang="ko-KR" sz="2800" dirty="0"/>
          </a:p>
          <a:p>
            <a:pPr algn="l" fontAlgn="auto">
              <a:spcAft>
                <a:spcPts val="0"/>
              </a:spcAft>
              <a:defRPr/>
            </a:pPr>
            <a:endParaRPr lang="en-US" altLang="ko-KR" sz="2800" dirty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ko-KR" altLang="en-US" sz="2800" dirty="0" smtClean="0"/>
              <a:t>등록과 삭제 원 클릭으로 간단한 이용법</a:t>
            </a:r>
            <a:endParaRPr lang="en-US" altLang="ko-KR" sz="2800" dirty="0" smtClean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ko-KR" altLang="en-US" sz="2800" dirty="0" smtClean="0"/>
              <a:t>상</a:t>
            </a:r>
            <a:r>
              <a:rPr lang="ko-KR" altLang="en-US" sz="2800" dirty="0"/>
              <a:t>세</a:t>
            </a:r>
            <a:r>
              <a:rPr lang="ko-KR" altLang="en-US" sz="2800" dirty="0" smtClean="0"/>
              <a:t> 입력 창을 추가하여 사용자 요구 만족 </a:t>
            </a:r>
            <a:endParaRPr lang="en-US" altLang="ko-KR" sz="2800" dirty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ko-KR" altLang="en-US" sz="2800" dirty="0" smtClean="0"/>
              <a:t>간단한 메모 창 등의 편의 기능</a:t>
            </a:r>
            <a:endParaRPr lang="ko-KR" altLang="en-US" sz="2800" dirty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ko-KR" altLang="en-US" sz="2800" dirty="0" smtClean="0"/>
              <a:t>자산관리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통장 입출금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현금간 이동 기능</a:t>
            </a:r>
            <a:endParaRPr lang="ko-KR" altLang="en-US" sz="2800" dirty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ko-KR" altLang="en-US" sz="2800" dirty="0" smtClean="0"/>
              <a:t>지출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수입 예정관리를 통한 연동 알림 기능</a:t>
            </a:r>
            <a:endParaRPr lang="en-US" altLang="ko-KR" sz="2800" dirty="0" smtClean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ko-KR" altLang="en-US" sz="2800" dirty="0" smtClean="0"/>
              <a:t>보고 싶은 날짜 검색 기능</a:t>
            </a:r>
            <a:endParaRPr lang="ko-KR" altLang="en-US" sz="2800" dirty="0"/>
          </a:p>
          <a:p>
            <a:pPr algn="l" fontAlgn="auto">
              <a:spcAft>
                <a:spcPts val="0"/>
              </a:spcAft>
              <a:defRPr/>
            </a:pPr>
            <a:endParaRPr lang="en-US" altLang="ko-KR" sz="2800" dirty="0"/>
          </a:p>
          <a:p>
            <a:pPr algn="l" fontAlgn="auto">
              <a:spcAft>
                <a:spcPts val="0"/>
              </a:spcAft>
              <a:defRPr/>
            </a:pPr>
            <a:endParaRPr lang="en-US" altLang="ko-KR" sz="2800" dirty="0"/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539552" y="116632"/>
            <a:ext cx="4139952" cy="100013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ko-KR" sz="3500" dirty="0"/>
              <a:t>4. </a:t>
            </a:r>
            <a:r>
              <a:rPr lang="ko-KR" altLang="en-US" sz="3500" dirty="0"/>
              <a:t>작 품 내 용</a:t>
            </a:r>
          </a:p>
        </p:txBody>
      </p:sp>
      <p:sp>
        <p:nvSpPr>
          <p:cNvPr id="5" name="제목 2"/>
          <p:cNvSpPr txBox="1">
            <a:spLocks/>
          </p:cNvSpPr>
          <p:nvPr/>
        </p:nvSpPr>
        <p:spPr>
          <a:xfrm>
            <a:off x="500034" y="857232"/>
            <a:ext cx="4494045" cy="100013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3500" dirty="0">
                <a:latin typeface="휴먼매직체" pitchFamily="18" charset="-127"/>
                <a:ea typeface="휴먼매직체" pitchFamily="18" charset="-127"/>
              </a:rPr>
              <a:t>4</a:t>
            </a: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.1 </a:t>
            </a:r>
            <a:r>
              <a:rPr lang="ko-KR" altLang="en-US" sz="3500" dirty="0" smtClean="0">
                <a:latin typeface="휴먼매직체" pitchFamily="18" charset="-127"/>
                <a:ea typeface="휴먼매직체" pitchFamily="18" charset="-127"/>
              </a:rPr>
              <a:t>작품 타당성 조사</a:t>
            </a:r>
            <a:endParaRPr lang="en-US" altLang="ko-KR" sz="3500" dirty="0" smtClean="0"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357158" y="2285992"/>
            <a:ext cx="8280920" cy="352839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ko-KR" sz="2800" dirty="0"/>
              <a:t>(1) </a:t>
            </a:r>
            <a:r>
              <a:rPr lang="ko-KR" altLang="en-US" sz="2800" dirty="0"/>
              <a:t>문제점 및 요구사항 분석 결과</a:t>
            </a:r>
            <a:endParaRPr lang="en-US" altLang="ko-KR" sz="2800" dirty="0"/>
          </a:p>
          <a:p>
            <a:pPr algn="l" fontAlgn="auto">
              <a:spcAft>
                <a:spcPts val="0"/>
              </a:spcAft>
              <a:defRPr/>
            </a:pPr>
            <a:endParaRPr lang="en-US" altLang="ko-KR" sz="2800" dirty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ko-KR" altLang="en-US" sz="2800" dirty="0" smtClean="0"/>
              <a:t>손으로 직접 작성하는 가계부는 보관이나 휴대에 있어 불편한 점이 있다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ko-KR" sz="2800" dirty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ko-KR" altLang="en-US" sz="2800" dirty="0" smtClean="0"/>
              <a:t>월별 수입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지출 등 총괄적인 통계를 확인하는데 있어 불편하다</a:t>
            </a:r>
            <a:r>
              <a:rPr lang="en-US" altLang="ko-KR" sz="2800" dirty="0" smtClean="0"/>
              <a:t>.</a:t>
            </a:r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ko-KR" sz="2800" dirty="0"/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539552" y="116632"/>
            <a:ext cx="4139952" cy="100013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ko-KR" sz="3500" dirty="0"/>
              <a:t>4. </a:t>
            </a:r>
            <a:r>
              <a:rPr lang="ko-KR" altLang="en-US" sz="3500" dirty="0"/>
              <a:t>작 품 내 용</a:t>
            </a:r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500034" y="857232"/>
            <a:ext cx="4494045" cy="100013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4.2 </a:t>
            </a:r>
            <a:r>
              <a:rPr lang="ko-KR" altLang="en-US" sz="3500" dirty="0" smtClean="0">
                <a:latin typeface="휴먼매직체" pitchFamily="18" charset="-127"/>
                <a:ea typeface="휴먼매직체" pitchFamily="18" charset="-127"/>
              </a:rPr>
              <a:t>작 품 분 석</a:t>
            </a:r>
            <a:endParaRPr lang="en-US" altLang="ko-KR" sz="3500" dirty="0" smtClean="0"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>
          <a:xfrm>
            <a:off x="467544" y="0"/>
            <a:ext cx="3528392" cy="1000132"/>
          </a:xfrm>
          <a:prstGeom prst="rect">
            <a:avLst/>
          </a:prstGeom>
        </p:spPr>
        <p:txBody>
          <a:bodyPr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ko-KR" sz="3500" dirty="0"/>
              <a:t>4. </a:t>
            </a:r>
            <a:r>
              <a:rPr lang="ko-KR" altLang="en-US" sz="3500" dirty="0"/>
              <a:t>작 품 내 용</a:t>
            </a:r>
          </a:p>
        </p:txBody>
      </p:sp>
      <p:sp>
        <p:nvSpPr>
          <p:cNvPr id="6" name="제목 2"/>
          <p:cNvSpPr txBox="1">
            <a:spLocks/>
          </p:cNvSpPr>
          <p:nvPr/>
        </p:nvSpPr>
        <p:spPr>
          <a:xfrm>
            <a:off x="357158" y="1736148"/>
            <a:ext cx="8391339" cy="4429156"/>
          </a:xfrm>
          <a:prstGeom prst="rect">
            <a:avLst/>
          </a:prstGeom>
        </p:spPr>
        <p:txBody>
          <a:bodyPr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algn="l" fontAlgn="auto">
              <a:spcAft>
                <a:spcPts val="0"/>
              </a:spcAft>
              <a:defRPr/>
            </a:pPr>
            <a:r>
              <a:rPr lang="en-US" altLang="ko-KR" sz="2800" dirty="0" smtClean="0"/>
              <a:t>(2</a:t>
            </a:r>
            <a:r>
              <a:rPr lang="en-US" altLang="ko-KR" sz="2800" dirty="0"/>
              <a:t>) </a:t>
            </a:r>
            <a:r>
              <a:rPr lang="ko-KR" altLang="en-US" sz="2800" dirty="0"/>
              <a:t>문제점 해결 방안 및 </a:t>
            </a:r>
            <a:r>
              <a:rPr lang="ko-KR" altLang="en-US" sz="2800" dirty="0" smtClean="0"/>
              <a:t>대책</a:t>
            </a:r>
            <a:endParaRPr lang="en-US" altLang="ko-KR" sz="2800" dirty="0" smtClean="0"/>
          </a:p>
          <a:p>
            <a:pPr algn="l" fontAlgn="auto">
              <a:spcAft>
                <a:spcPts val="0"/>
              </a:spcAft>
              <a:defRPr/>
            </a:pPr>
            <a:endParaRPr lang="en-US" altLang="ko-KR" sz="2800" dirty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ko-KR" altLang="en-US" sz="2800" dirty="0" smtClean="0"/>
              <a:t>기존의 손으로 작성하던 가계부를 윈도우 상에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구현하였다</a:t>
            </a:r>
            <a:r>
              <a:rPr lang="en-US" altLang="ko-KR" sz="2800" dirty="0" smtClean="0"/>
              <a:t>.</a:t>
            </a:r>
          </a:p>
          <a:p>
            <a:pPr marL="457200" indent="-457200" algn="l" fontAlgn="auto">
              <a:spcAft>
                <a:spcPts val="0"/>
              </a:spcAft>
              <a:defRPr/>
            </a:pPr>
            <a:endParaRPr lang="ko-KR" altLang="en-US" sz="2800" dirty="0" smtClean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ko-KR" altLang="en-US" sz="2800" dirty="0" smtClean="0"/>
              <a:t>검색 기능을 통하여 원하는 날짜의 수</a:t>
            </a:r>
            <a:r>
              <a:rPr lang="ko-KR" altLang="en-US" sz="2800" dirty="0"/>
              <a:t>입</a:t>
            </a:r>
            <a:r>
              <a:rPr lang="en-US" altLang="ko-KR" sz="2800" dirty="0" smtClean="0"/>
              <a:t>,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지출 내역 등을 간단하게 조회할 수 있다</a:t>
            </a:r>
            <a:r>
              <a:rPr lang="en-US" altLang="ko-KR" sz="2800" dirty="0" smtClean="0"/>
              <a:t>.</a:t>
            </a:r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altLang="ko-KR" sz="2800" dirty="0" smtClean="0"/>
          </a:p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ko-KR" altLang="en-US" sz="2800" dirty="0" smtClean="0"/>
              <a:t>보관이나 휴대의 편의성을 제공한다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  <p:sp>
        <p:nvSpPr>
          <p:cNvPr id="8" name="제목 2"/>
          <p:cNvSpPr txBox="1">
            <a:spLocks/>
          </p:cNvSpPr>
          <p:nvPr/>
        </p:nvSpPr>
        <p:spPr>
          <a:xfrm>
            <a:off x="500034" y="857232"/>
            <a:ext cx="4494045" cy="1000132"/>
          </a:xfrm>
          <a:prstGeom prst="rect">
            <a:avLst/>
          </a:prstGeom>
        </p:spPr>
        <p:txBody>
          <a:bodyPr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>
            <a:lvl1pPr algn="ctr" rtl="0" eaLnBrk="1" latinLnBrk="1" hangingPunct="1">
              <a:spcBef>
                <a:spcPct val="0"/>
              </a:spcBef>
              <a:buNone/>
              <a:defRPr kumimoji="0" sz="4400" b="1" kern="1200" spc="50" dirty="0" smtClean="0">
                <a:ln>
                  <a:noFill/>
                  <a:prstDash val="solid"/>
                </a:ln>
                <a:gradFill flip="none" rotWithShape="1">
                  <a:gsLst>
                    <a:gs pos="0">
                      <a:schemeClr val="tx2"/>
                    </a:gs>
                    <a:gs pos="26000">
                      <a:schemeClr val="tx2"/>
                    </a:gs>
                    <a:gs pos="41000">
                      <a:schemeClr val="tx2">
                        <a:shade val="90000"/>
                      </a:schemeClr>
                    </a:gs>
                    <a:gs pos="67000">
                      <a:schemeClr val="tx2">
                        <a:shade val="50000"/>
                      </a:schemeClr>
                    </a:gs>
                    <a:gs pos="95000">
                      <a:schemeClr val="tx2"/>
                    </a:gs>
                  </a:gsLst>
                  <a:lin ang="5400000" scaled="1"/>
                  <a:tileRect/>
                </a:gradFill>
                <a:effectLst>
                  <a:outerShdw blurRad="50800" dist="50800" dir="5400000" algn="tl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latinLnBrk="1" hangingPunct="1">
              <a:defRPr kumimoji="0">
                <a:solidFill>
                  <a:schemeClr val="tx2"/>
                </a:solidFill>
              </a:defRPr>
            </a:lvl2pPr>
            <a:lvl3pPr eaLnBrk="1" latinLnBrk="1" hangingPunct="1">
              <a:defRPr kumimoji="0">
                <a:solidFill>
                  <a:schemeClr val="tx2"/>
                </a:solidFill>
              </a:defRPr>
            </a:lvl3pPr>
            <a:lvl4pPr eaLnBrk="1" latinLnBrk="1" hangingPunct="1">
              <a:defRPr kumimoji="0">
                <a:solidFill>
                  <a:schemeClr val="tx2"/>
                </a:solidFill>
              </a:defRPr>
            </a:lvl4pPr>
            <a:lvl5pPr eaLnBrk="1" latinLnBrk="1" hangingPunct="1">
              <a:defRPr kumimoji="0">
                <a:solidFill>
                  <a:schemeClr val="tx2"/>
                </a:solidFill>
              </a:defRPr>
            </a:lvl5pPr>
            <a:lvl6pPr eaLnBrk="1" latinLnBrk="1" hangingPunct="1">
              <a:defRPr kumimoji="0">
                <a:solidFill>
                  <a:schemeClr val="tx2"/>
                </a:solidFill>
              </a:defRPr>
            </a:lvl6pPr>
            <a:lvl7pPr eaLnBrk="1" latinLnBrk="1" hangingPunct="1">
              <a:defRPr kumimoji="0">
                <a:solidFill>
                  <a:schemeClr val="tx2"/>
                </a:solidFill>
              </a:defRPr>
            </a:lvl7pPr>
            <a:lvl8pPr eaLnBrk="1" latinLnBrk="1" hangingPunct="1">
              <a:defRPr kumimoji="0">
                <a:solidFill>
                  <a:schemeClr val="tx2"/>
                </a:solidFill>
              </a:defRPr>
            </a:lvl8pPr>
            <a:lvl9pPr eaLnBrk="1" latinLnBrk="1" hangingPunct="1">
              <a:defRPr kumimoji="0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ko-KR" sz="3500" dirty="0" smtClean="0">
                <a:latin typeface="휴먼매직체" pitchFamily="18" charset="-127"/>
                <a:ea typeface="휴먼매직체" pitchFamily="18" charset="-127"/>
              </a:rPr>
              <a:t>4.2 </a:t>
            </a:r>
            <a:r>
              <a:rPr lang="ko-KR" altLang="en-US" sz="3500" dirty="0" smtClean="0">
                <a:latin typeface="휴먼매직체" pitchFamily="18" charset="-127"/>
                <a:ea typeface="휴먼매직체" pitchFamily="18" charset="-127"/>
              </a:rPr>
              <a:t>작 품 분 석</a:t>
            </a:r>
            <a:endParaRPr lang="en-US" altLang="ko-KR" sz="3500" dirty="0" smtClean="0">
              <a:latin typeface="휴먼매직체" pitchFamily="18" charset="-127"/>
              <a:ea typeface="휴먼매직체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700</TotalTime>
  <Words>632</Words>
  <Application>Microsoft Office PowerPoint</Application>
  <PresentationFormat>화면 슬라이드 쇼(4:3)</PresentationFormat>
  <Paragraphs>123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흐름</vt:lpstr>
      <vt:lpstr>가계부 프로그램 </vt:lpstr>
      <vt:lpstr>1. 작 품 제 목 : YAM(Your Acount Maneger)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감사합니다.</vt:lpstr>
    </vt:vector>
  </TitlesOfParts>
  <Company>SP3 with Black Vista Theme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명:  인테리어용품 제고 관리 프로그렘</dc:title>
  <dc:creator>Windows XP</dc:creator>
  <cp:lastModifiedBy>305-21</cp:lastModifiedBy>
  <cp:revision>76</cp:revision>
  <dcterms:created xsi:type="dcterms:W3CDTF">2010-09-24T07:57:59Z</dcterms:created>
  <dcterms:modified xsi:type="dcterms:W3CDTF">2012-12-15T03:43:10Z</dcterms:modified>
</cp:coreProperties>
</file>