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-52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BB9B9A-B045-496B-9011-EE907A5F0EA9}">
  <a:tblStyle styleId="{7CBB9B9A-B045-496B-9011-EE907A5F0E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5188c554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5188c554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5188c554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5188c554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5188c554f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5188c554f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5188c554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5188c554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5188c554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5188c554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5188c554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5188c554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5188c554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5188c554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5188c554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5188c554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5188c554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5188c554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5188c554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5188c554f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5188c554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5188c554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5188c554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f5188c554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5188c554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5188c554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188c554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188c554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5188c554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5188c554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5188c554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5188c554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5188c554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5188c554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5188c554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5188c554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5188c554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5188c554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Titanic Dataset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и Модель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10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Разбор признаков (Графики)</a:t>
            </a:r>
            <a:endParaRPr/>
          </a:p>
          <a:p>
            <a:pPr marL="1371600" lvl="2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"/>
              <a:t> Family_Size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326700" y="1618650"/>
            <a:ext cx="2917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Родственники до 3 человек увеличивали шансы на выживание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Нахождение на борту без родственников или с ними в количестве более 4 уменьшало шансы на выживание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125" y="1771275"/>
            <a:ext cx="5711876" cy="30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Разбор признаков (Графики)</a:t>
            </a:r>
            <a:endParaRPr/>
          </a:p>
          <a:p>
            <a:pPr marL="1371600" lvl="2" indent="-365760" algn="l" rtl="0">
              <a:spcBef>
                <a:spcPts val="0"/>
              </a:spcBef>
              <a:spcAft>
                <a:spcPts val="0"/>
              </a:spcAft>
              <a:buSzPct val="68354"/>
              <a:buChar char="■"/>
            </a:pPr>
            <a:r>
              <a:rPr lang="ru"/>
              <a:t> </a:t>
            </a:r>
            <a:r>
              <a:rPr lang="ru" sz="2411"/>
              <a:t>Embarked</a:t>
            </a:r>
            <a:endParaRPr sz="351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0" y="1593125"/>
            <a:ext cx="3798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 (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Cherbourg) - Наибольший процент выживаемости (55.3%), во Франции был развитым портовым городом, особенно важным для военного и коммерческого флота.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Queenstown) - Низкая выживаемость (38%) в Ирландии был портом, который использовался в основном эмигрантами, покидающими Европу в поисках лучшей жизни в Америке</a:t>
            </a:r>
            <a:r>
              <a:rPr lang="ru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S (Southampton) - Низкая выживаемость (32%) был важным портовым городом в Англии,сам город не был особенно богатым так же как и его население 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900" y="1421150"/>
            <a:ext cx="5288101" cy="312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1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Разбор признаков (Графики)</a:t>
            </a:r>
            <a:endParaRPr/>
          </a:p>
          <a:p>
            <a:pPr marL="1371600" lvl="2" indent="-365760" algn="l" rtl="0">
              <a:spcBef>
                <a:spcPts val="0"/>
              </a:spcBef>
              <a:spcAft>
                <a:spcPts val="0"/>
              </a:spcAft>
              <a:buSzPct val="68354"/>
              <a:buChar char="■"/>
            </a:pPr>
            <a:r>
              <a:rPr lang="ru"/>
              <a:t> </a:t>
            </a:r>
            <a:r>
              <a:rPr lang="ru" sz="2411"/>
              <a:t>Fare</a:t>
            </a:r>
            <a:endParaRPr sz="351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0" y="1490925"/>
            <a:ext cx="2955000" cy="3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Чем выше была стоимость билета, тем выше был шанс выживаемости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Низкий шанс выживания: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Low(19%)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Medium(42%)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Высокий шанс выживания: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High(65%)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Very High(72%)</a:t>
            </a:r>
            <a:endParaRPr sz="15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125" y="1490925"/>
            <a:ext cx="6103874" cy="32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EDA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1278900" y="562200"/>
            <a:ext cx="7076100" cy="45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highlight>
                  <a:srgbClr val="1C1F2D"/>
                </a:highlight>
                <a:latin typeface="Roboto"/>
                <a:ea typeface="Roboto"/>
                <a:cs typeface="Roboto"/>
                <a:sym typeface="Roboto"/>
              </a:rPr>
              <a:t>Pclass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531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8"/>
              <a:buFont typeface="Arial"/>
              <a:buChar char="●"/>
            </a:pPr>
            <a:r>
              <a:rPr lang="ru" sz="1208">
                <a:latin typeface="Arial"/>
                <a:ea typeface="Arial"/>
                <a:cs typeface="Arial"/>
                <a:sym typeface="Arial"/>
              </a:rPr>
              <a:t>Выжило больше всего пассажиров 1 класса (62%)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5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8"/>
              <a:buFont typeface="Arial"/>
              <a:buChar char="●"/>
            </a:pPr>
            <a:r>
              <a:rPr lang="ru" sz="1208">
                <a:latin typeface="Arial"/>
                <a:ea typeface="Arial"/>
                <a:cs typeface="Arial"/>
                <a:sym typeface="Arial"/>
              </a:rPr>
              <a:t>Во 2 классе выжило (47%) пассажиров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5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8"/>
              <a:buFont typeface="Arial"/>
              <a:buChar char="●"/>
            </a:pPr>
            <a:r>
              <a:rPr lang="ru" sz="1208">
                <a:latin typeface="Arial"/>
                <a:ea typeface="Arial"/>
                <a:cs typeface="Arial"/>
                <a:sym typeface="Arial"/>
              </a:rPr>
              <a:t>В третьем классе выжило (24%)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highlight>
                  <a:srgbClr val="1C1F2D"/>
                </a:highlight>
                <a:latin typeface="Roboto"/>
                <a:ea typeface="Roboto"/>
                <a:cs typeface="Roboto"/>
                <a:sym typeface="Roboto"/>
              </a:rPr>
              <a:t>Sex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5315" algn="l" rtl="0">
              <a:spcBef>
                <a:spcPts val="600"/>
              </a:spcBef>
              <a:spcAft>
                <a:spcPts val="0"/>
              </a:spcAft>
              <a:buSzPts val="1208"/>
              <a:buFont typeface="Arial"/>
              <a:buChar char="●"/>
            </a:pPr>
            <a:r>
              <a:rPr lang="ru" sz="1208">
                <a:latin typeface="Arial"/>
                <a:ea typeface="Arial"/>
                <a:cs typeface="Arial"/>
                <a:sym typeface="Arial"/>
              </a:rPr>
              <a:t>Шанс выживаемости у женщин составляет (74%),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457200" lvl="0" indent="-305315" algn="l" rtl="0">
              <a:spcBef>
                <a:spcPts val="0"/>
              </a:spcBef>
              <a:spcAft>
                <a:spcPts val="0"/>
              </a:spcAft>
              <a:buSzPts val="1208"/>
              <a:buFont typeface="Arial"/>
              <a:buChar char="●"/>
            </a:pPr>
            <a:r>
              <a:rPr lang="ru" sz="1208">
                <a:latin typeface="Arial"/>
                <a:ea typeface="Arial"/>
                <a:cs typeface="Arial"/>
                <a:sym typeface="Arial"/>
              </a:rPr>
              <a:t>Тогда как у мужчин (18%)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>
                <a:highlight>
                  <a:srgbClr val="1C1F2D"/>
                </a:highlight>
                <a:latin typeface="Roboto"/>
                <a:ea typeface="Roboto"/>
                <a:cs typeface="Roboto"/>
                <a:sym typeface="Roboto"/>
              </a:rPr>
              <a:t>Age</a:t>
            </a:r>
            <a:endParaRPr sz="1400">
              <a:highlight>
                <a:srgbClr val="1C1F2D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400" u="sng">
                <a:highlight>
                  <a:srgbClr val="1C1F2D"/>
                </a:highlight>
                <a:latin typeface="Roboto"/>
                <a:ea typeface="Roboto"/>
                <a:cs typeface="Roboto"/>
                <a:sym typeface="Roboto"/>
              </a:rPr>
              <a:t>Лучшая выживаемость:</a:t>
            </a:r>
            <a:endParaRPr sz="1400" u="sng">
              <a:highlight>
                <a:srgbClr val="1C1F2D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05315" algn="l" rtl="0">
              <a:spcBef>
                <a:spcPts val="500"/>
              </a:spcBef>
              <a:spcAft>
                <a:spcPts val="0"/>
              </a:spcAft>
              <a:buSzPts val="1208"/>
              <a:buFont typeface="Arial"/>
              <a:buChar char="●"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0-10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Высокий процент выживаемости — 61.29%.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u="sng">
                <a:highlight>
                  <a:srgbClr val="1C1F2D"/>
                </a:highlight>
                <a:latin typeface="Roboto"/>
                <a:ea typeface="Roboto"/>
                <a:cs typeface="Roboto"/>
                <a:sym typeface="Roboto"/>
              </a:rPr>
              <a:t>Худшая выживаемость:</a:t>
            </a:r>
            <a:endParaRPr sz="1208" u="sng">
              <a:latin typeface="Arial"/>
              <a:ea typeface="Arial"/>
              <a:cs typeface="Arial"/>
              <a:sym typeface="Arial"/>
            </a:endParaRPr>
          </a:p>
          <a:p>
            <a:pPr marL="914400" lvl="0" indent="-305315" algn="l" rtl="0">
              <a:spcBef>
                <a:spcPts val="1200"/>
              </a:spcBef>
              <a:spcAft>
                <a:spcPts val="0"/>
              </a:spcAft>
              <a:buSzPts val="1208"/>
              <a:buFont typeface="Arial"/>
              <a:buChar char="●"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21-30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Низкий процент выживаемости — 32.49%.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914400" lvl="0" indent="-305315" algn="l" rtl="0">
              <a:spcBef>
                <a:spcPts val="0"/>
              </a:spcBef>
              <a:spcAft>
                <a:spcPts val="0"/>
              </a:spcAft>
              <a:buSzPts val="1208"/>
              <a:buFont typeface="Arial"/>
              <a:buChar char="●"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61-70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Низкий процент выживаемости — 31.58%.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1225" y="0"/>
            <a:ext cx="2551500" cy="6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60"/>
              <a:t>Итоги EDA</a:t>
            </a:r>
            <a:endParaRPr sz="24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60"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1118650" y="415225"/>
            <a:ext cx="7431000" cy="47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/>
              <a:t>Family_Size</a:t>
            </a:r>
            <a:endParaRPr sz="1200" b="1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Родственники до 3 человек увеличивали шансы на выживание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Нахождение на борту без родственников или с ними в количестве более 4 уменьшало шансы на выживание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b="1"/>
              <a:t>Embarked</a:t>
            </a:r>
            <a:endParaRPr sz="1200" b="1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С  (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Cherbourg) - Наибольший процент выживаемости (55.3%), во Франции был развитым портовым городом,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Queenstown) - Низкая выживаемость (38%) в Ирландии был портом, который использовался в основном эмигрантами, покидающими Европу в поисках лучшей жизни в Америке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S (Southampton) - Низкая выживаемость (32%) был важным портовым городом в Англии,сам город не был особенно богатым так же как и его население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b="1">
                <a:latin typeface="Arial"/>
                <a:ea typeface="Arial"/>
                <a:cs typeface="Arial"/>
                <a:sym typeface="Arial"/>
              </a:rPr>
              <a:t>Fare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Чем выше была стоимость билета, тем выше был шанс выживаемости</a:t>
            </a:r>
            <a:endParaRPr sz="1200"/>
          </a:p>
          <a:p>
            <a:pPr marL="9144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Low(19%)</a:t>
            </a:r>
            <a:endParaRPr sz="110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Medium(42%)</a:t>
            </a:r>
            <a:endParaRPr sz="110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High(65%)</a:t>
            </a:r>
            <a:endParaRPr sz="110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Very High(72%)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2804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41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o"/>
              <a:buChar char="●"/>
            </a:pPr>
            <a:r>
              <a:rPr lang="ru" sz="2135">
                <a:latin typeface="Lato"/>
                <a:ea typeface="Lato"/>
                <a:cs typeface="Lato"/>
                <a:sym typeface="Lato"/>
              </a:rPr>
              <a:t>Features Engineering</a:t>
            </a:r>
            <a:endParaRPr sz="2135">
              <a:latin typeface="Lato"/>
              <a:ea typeface="Lato"/>
              <a:cs typeface="Lato"/>
              <a:sym typeface="Lato"/>
            </a:endParaRPr>
          </a:p>
          <a:p>
            <a:pPr marL="914400" lvl="1" indent="-3641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o"/>
              <a:buChar char="○"/>
            </a:pPr>
            <a:r>
              <a:rPr lang="ru" sz="2135">
                <a:latin typeface="Lato"/>
                <a:ea typeface="Lato"/>
                <a:cs typeface="Lato"/>
                <a:sym typeface="Lato"/>
              </a:rPr>
              <a:t>Анализ признаков</a:t>
            </a:r>
            <a:endParaRPr sz="213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0" y="1350450"/>
            <a:ext cx="3514200" cy="3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Матрица корреляций отображает, насколько сильно и в каком направлении (+ или -) связаны друг с другом различные признаки в наборе данных. Высокие положительные значения указывают на сильную прямую связь, в то время как отрицательные — на обратную связь.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корреляционной матрице видно, что наиболее значимые корреляции включают: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пол (Sex) и выживаемость (Survived)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класс (Pclass) и  выживаемость (Survived)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b="1"/>
              <a:t>класс (Pclass) и тариф (Fare) </a:t>
            </a:r>
            <a:endParaRPr b="1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350" y="1307850"/>
            <a:ext cx="5162650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33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22"/>
              <a:buFont typeface="Lato"/>
              <a:buChar char="●"/>
            </a:pPr>
            <a:r>
              <a:rPr lang="ru" sz="2121">
                <a:latin typeface="Lato"/>
                <a:ea typeface="Lato"/>
                <a:cs typeface="Lato"/>
                <a:sym typeface="Lato"/>
              </a:rPr>
              <a:t>Features Engineering</a:t>
            </a:r>
            <a:endParaRPr sz="2121">
              <a:latin typeface="Lato"/>
              <a:ea typeface="Lato"/>
              <a:cs typeface="Lato"/>
              <a:sym typeface="Lato"/>
            </a:endParaRPr>
          </a:p>
          <a:p>
            <a:pPr marL="914400" lvl="1" indent="-36331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22"/>
              <a:buFont typeface="Lato"/>
              <a:buChar char="○"/>
            </a:pPr>
            <a:r>
              <a:rPr lang="ru" sz="2121">
                <a:latin typeface="Lato"/>
                <a:ea typeface="Lato"/>
                <a:cs typeface="Lato"/>
                <a:sym typeface="Lato"/>
              </a:rPr>
              <a:t>Коэффициенты признаков</a:t>
            </a:r>
            <a:endParaRPr sz="212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360"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0" y="1371700"/>
            <a:ext cx="5824800" cy="3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Коэффициенты показывают, как сильно и в каком направлении каждый признак влияет на предсказание модели. В этом случае они используются для прогноза выживаемости пассажиров Титаника: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Pclass (-0.89):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Чем выше класс (ниже цифра), тем выше шанс выжить.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Sex (1.30):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Женщины имели больше шансов выжить. (мужчины = 0, женщины = 1)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Age (-0.49):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Чем ниже возраст, тем выше шанс выживания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Fare (0.11):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Чем выше стоимость билета тем выше шанс выживания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ru" sz="1300">
                <a:latin typeface="Arial"/>
                <a:ea typeface="Arial"/>
                <a:cs typeface="Arial"/>
                <a:sym typeface="Arial"/>
              </a:rPr>
              <a:t>Чем ниже была цифра класса тем дороже был билет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Embarked (0.17):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Влияет на шанс выживания в зависимости от порта посадки.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Family_Size (-0.35):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Большая семья снижала шанс выживания.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304" y="1790600"/>
            <a:ext cx="2855700" cy="15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812100" y="0"/>
            <a:ext cx="7038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Модель Логистической регрессии (ЛР) 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4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Почему Логистическая регрессия?</a:t>
            </a:r>
            <a:endParaRPr sz="20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Логистическая регрессия используется для бинарной классификации, то есть для предсказания одного из двух возможных исходов. В контексте набора данных Titanic она помогает определить вероятность выживания пассажира на основе различных факторов, таких как возраст, пол и класс каюты.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>
            <a:spLocks noGrp="1"/>
          </p:cNvSpPr>
          <p:nvPr>
            <p:ph type="title"/>
          </p:nvPr>
        </p:nvSpPr>
        <p:spPr>
          <a:xfrm>
            <a:off x="9674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Модель Логистической регрессии (ЛР) 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Эксперименты и Результаты</a:t>
            </a: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96800" y="1183675"/>
            <a:ext cx="3428700" cy="3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Интерпретация: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: Доля правильно классифицированных примеров от общего числа.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: Точность — доля истинных положительных среди всех предсказанных положительных.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: Полнота — доля истинных положительных среди всех фактических положительных.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: Гармоническое среднее Precision и Recall, балансирует точность и полноту.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Support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: Количество истинных наблюдений для каждого класса.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ROC AUC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: Площадь под кривой ROC, показывает качество модели по всем порогам.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ru" b="1">
                <a:latin typeface="Montserrat"/>
                <a:ea typeface="Montserrat"/>
                <a:cs typeface="Montserrat"/>
                <a:sym typeface="Montserrat"/>
              </a:rPr>
              <a:t>CV Accuracy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: Средняя точность модели на кросс-валидации, показывает стабильность модели.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066500"/>
            <a:ext cx="41910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500" y="3152475"/>
            <a:ext cx="5466100" cy="18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144025" y="0"/>
            <a:ext cx="70389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Модель Логистической регрессии (ЛР) 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Эксперименты и Результаты</a:t>
            </a:r>
            <a:endParaRPr/>
          </a:p>
          <a:p>
            <a:pPr marL="1371600" lvl="2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"/>
              <a:t>Масштабирование данных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0" y="1434825"/>
            <a:ext cx="3065700" cy="3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Масштабирование данных — это процесс приведения всех признаков в наборе данных к одной шкале. Это важно, чтобы обеспечить корректную работу моделей машинного обучения, так как разные масштабы могут повлиять на результаты. Масштабирование помогает улучшить точность и эффективность модели, делая обучение более стабильным и быстрым.</a:t>
            </a:r>
            <a:endParaRPr sz="1400"/>
          </a:p>
        </p:txBody>
      </p:sp>
      <p:graphicFrame>
        <p:nvGraphicFramePr>
          <p:cNvPr id="258" name="Google Shape;258;p31"/>
          <p:cNvGraphicFramePr/>
          <p:nvPr/>
        </p:nvGraphicFramePr>
        <p:xfrm>
          <a:off x="3244150" y="1434825"/>
          <a:ext cx="5840425" cy="3413550"/>
        </p:xfrm>
        <a:graphic>
          <a:graphicData uri="http://schemas.openxmlformats.org/drawingml/2006/table">
            <a:tbl>
              <a:tblPr>
                <a:noFill/>
                <a:tableStyleId>{7CBB9B9A-B045-496B-9011-EE907A5F0EA9}</a:tableStyleId>
              </a:tblPr>
              <a:tblGrid>
                <a:gridCol w="127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6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highlight>
                            <a:schemeClr val="accent1"/>
                          </a:highlight>
                        </a:rPr>
                        <a:t>Feature Set 4</a:t>
                      </a:r>
                      <a:endParaRPr>
                        <a:solidFill>
                          <a:schemeClr val="lt1"/>
                        </a:solidFill>
                        <a:highlight>
                          <a:schemeClr val="accen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F1-Score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Support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Roc Auc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CV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MinMax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RobustSkales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MaxAbs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Log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Binarization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Standart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179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0.77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89000" y="180850"/>
            <a:ext cx="70389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План</a:t>
            </a:r>
            <a:endParaRPr sz="28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89000" y="689775"/>
            <a:ext cx="5470200" cy="4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EDA: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Общие данные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Разбор признаков (Графики)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Features Engineering 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Анализ признаков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Коэффициенты признаков</a:t>
            </a:r>
            <a:endParaRPr sz="19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Модель Логистической регрессии (ЛР) 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Почему ЛР?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Эксперименты и Результаты </a:t>
            </a:r>
            <a:endParaRPr sz="1900"/>
          </a:p>
          <a:p>
            <a:pPr marL="457200" lvl="0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Заключение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Заключение</a:t>
            </a:r>
            <a:endParaRPr sz="2800"/>
          </a:p>
        </p:txBody>
      </p:sp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Признаки используемые при лучшем результате всех метрик :</a:t>
            </a:r>
            <a:endParaRPr sz="15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 b="1"/>
              <a:t>Pclass</a:t>
            </a:r>
            <a:endParaRPr sz="14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 b="1"/>
              <a:t>Sex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 b="1"/>
              <a:t>Age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 b="1"/>
              <a:t>Family_Size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 b="1"/>
              <a:t>Embarked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 b="1"/>
              <a:t>Fare</a:t>
            </a:r>
            <a:endParaRPr sz="12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Лучшие показатели метрик:</a:t>
            </a:r>
            <a:endParaRPr sz="15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b="1"/>
          </a:p>
        </p:txBody>
      </p:sp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400" y="3626825"/>
            <a:ext cx="6589300" cy="2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400" y="3882325"/>
            <a:ext cx="6539004" cy="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8047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Общие данные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178275" y="835200"/>
            <a:ext cx="7965600" cy="4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 b="1">
                <a:latin typeface="Arial"/>
                <a:ea typeface="Arial"/>
                <a:cs typeface="Arial"/>
                <a:sym typeface="Arial"/>
              </a:rPr>
              <a:t>Описание:</a:t>
            </a:r>
            <a:br>
              <a:rPr lang="ru" sz="1100" b="1">
                <a:latin typeface="Arial"/>
                <a:ea typeface="Arial"/>
                <a:cs typeface="Arial"/>
                <a:sym typeface="Arial"/>
              </a:rPr>
            </a:br>
            <a:r>
              <a:rPr lang="ru" sz="1100">
                <a:latin typeface="Arial"/>
                <a:ea typeface="Arial"/>
                <a:cs typeface="Arial"/>
                <a:sym typeface="Arial"/>
              </a:rPr>
              <a:t>Датасет Titanic содержит информацию о пассажирах на борту корабля "Титаник", который затонул в 1912 году.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00" b="1">
                <a:latin typeface="Arial"/>
                <a:ea typeface="Arial"/>
                <a:cs typeface="Arial"/>
                <a:sym typeface="Arial"/>
              </a:rPr>
              <a:t>Основные характеристики: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 b="1">
                <a:latin typeface="Arial"/>
                <a:ea typeface="Arial"/>
                <a:cs typeface="Arial"/>
                <a:sym typeface="Arial"/>
              </a:rPr>
              <a:t>Признаки: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Survived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Флаг выживания (0 = не выжил, 1 = выжил)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Pclass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Класс билета (1, 2 или 3)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Имя пассажира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Пол (Male или Female)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Возраст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Famuly_size: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Количество родственников на борту (Объединение SibSp и Parch для удобства)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Ticket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Номер билета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Fare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Стоимость билета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ru" b="1">
                <a:latin typeface="Arial"/>
                <a:ea typeface="Arial"/>
                <a:cs typeface="Arial"/>
                <a:sym typeface="Arial"/>
              </a:rPr>
              <a:t>Embarked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Порт посадки (C = Cherbourg, Q = Queenstown, S = Southampton)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b="1">
                <a:latin typeface="Arial"/>
                <a:ea typeface="Arial"/>
                <a:cs typeface="Arial"/>
                <a:sym typeface="Arial"/>
              </a:rPr>
              <a:t>Цели анализа: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Определение ключевых факторов, влияющих на выживание.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Построение моделей машинного обучения для предсказания выживания.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464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 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Общие данные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118675" y="860750"/>
            <a:ext cx="7201200" cy="3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По данным метрики RFE (Recursive Feature Elimination) признаки разбиты по следующему влиянию </a:t>
            </a:r>
            <a:endParaRPr sz="1500"/>
          </a:p>
          <a:p>
            <a:pPr marL="914400" lvl="1" indent="-3111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ru" sz="1300" b="1">
                <a:latin typeface="Arial"/>
                <a:ea typeface="Arial"/>
                <a:cs typeface="Arial"/>
                <a:sym typeface="Arial"/>
              </a:rPr>
              <a:t>Pclass: 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Класс билета (1, 2 или 3)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ru" sz="1300" b="1"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: Пол (Male или Female)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ru" sz="1300" b="1"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: Возраст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ru" sz="1300" b="1">
                <a:latin typeface="Arial"/>
                <a:ea typeface="Arial"/>
                <a:cs typeface="Arial"/>
                <a:sym typeface="Arial"/>
              </a:rPr>
              <a:t>Family_Size: 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Размер семьи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ru" sz="1300" b="1">
                <a:latin typeface="Arial"/>
                <a:ea typeface="Arial"/>
                <a:cs typeface="Arial"/>
                <a:sym typeface="Arial"/>
              </a:rPr>
              <a:t>Embarked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: Порт посадки пассажиров (Cherbourg, Queenstown, Southampton)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ru" sz="1300" b="1">
                <a:latin typeface="Arial"/>
                <a:ea typeface="Arial"/>
                <a:cs typeface="Arial"/>
                <a:sym typeface="Arial"/>
              </a:rPr>
              <a:t>Fare</a:t>
            </a:r>
            <a:r>
              <a:rPr lang="ru" sz="1300">
                <a:latin typeface="Arial"/>
                <a:ea typeface="Arial"/>
                <a:cs typeface="Arial"/>
                <a:sym typeface="Arial"/>
              </a:rPr>
              <a:t>: Цена билета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376" y="3503351"/>
            <a:ext cx="1767300" cy="1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1272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 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Общие данные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0" y="1524975"/>
            <a:ext cx="3976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Пассажиры 1 класса находились на верхних этажах, в то время как 3 на нижних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График служит для ознакомления и визуализации фактов что будут озвучены далее для упрощения понимания </a:t>
            </a:r>
            <a:endParaRPr sz="1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850" y="1054350"/>
            <a:ext cx="5167150" cy="355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71950" y="0"/>
            <a:ext cx="70389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 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Разбор признаков (Графики)</a:t>
            </a:r>
            <a:endParaRPr/>
          </a:p>
          <a:p>
            <a:pPr marL="1371600" lvl="2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"/>
              <a:t>Pclass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0" y="1305700"/>
            <a:ext cx="3866100" cy="3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Выжило больше всего пассажиров 1 класса (62%)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Во 2 классе выжило (47%) пассажиров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 третьем классе выжило (24%)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Пассажиры 1 класса имели наивысший процент выживаемости из-за доступа легкого доступа к спасательным шлюпкам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Пассажиры 3 класса находились на нижних этажах титаника что привело к большому количеству жертв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100" y="1459010"/>
            <a:ext cx="5277901" cy="367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20850" y="0"/>
            <a:ext cx="70389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Разбор признаков (Графики)</a:t>
            </a:r>
            <a:endParaRPr/>
          </a:p>
          <a:p>
            <a:pPr marL="1371600" lvl="2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"/>
              <a:t>Sex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0" y="1482400"/>
            <a:ext cx="4215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250"/>
              <a:buFont typeface="Courier New"/>
              <a:buChar char="●"/>
            </a:pPr>
            <a:r>
              <a:rPr lang="ru" sz="1250">
                <a:solidFill>
                  <a:srgbClr val="D4D4D4"/>
                </a:solidFill>
                <a:highlight>
                  <a:srgbClr val="1C1F2D"/>
                </a:highlight>
                <a:latin typeface="Courier New"/>
                <a:ea typeface="Courier New"/>
                <a:cs typeface="Courier New"/>
                <a:sym typeface="Courier New"/>
              </a:rPr>
              <a:t>Шанс выживаемости у женщин составляет (74%)</a:t>
            </a:r>
            <a:endParaRPr sz="1250">
              <a:solidFill>
                <a:srgbClr val="D4D4D4"/>
              </a:solidFill>
              <a:highlight>
                <a:srgbClr val="1C1F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50">
              <a:solidFill>
                <a:srgbClr val="D4D4D4"/>
              </a:solidFill>
              <a:highlight>
                <a:srgbClr val="1C1F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079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4D4D4"/>
              </a:buClr>
              <a:buSzPts val="1250"/>
              <a:buFont typeface="Courier New"/>
              <a:buChar char="●"/>
            </a:pPr>
            <a:r>
              <a:rPr lang="ru" sz="1250">
                <a:solidFill>
                  <a:srgbClr val="D4D4D4"/>
                </a:solidFill>
                <a:highlight>
                  <a:srgbClr val="1C1F2D"/>
                </a:highlight>
                <a:latin typeface="Courier New"/>
                <a:ea typeface="Courier New"/>
                <a:cs typeface="Courier New"/>
                <a:sym typeface="Courier New"/>
              </a:rPr>
              <a:t>Шанс выживаемости у мужчин составляет(18%)</a:t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" sz="1250">
                <a:solidFill>
                  <a:srgbClr val="D4D4D4"/>
                </a:solidFill>
                <a:highlight>
                  <a:srgbClr val="1C1F2D"/>
                </a:highlight>
                <a:latin typeface="Courier New"/>
                <a:ea typeface="Courier New"/>
                <a:cs typeface="Courier New"/>
                <a:sym typeface="Courier New"/>
              </a:rPr>
              <a:t>Выживаемость женщин на борту кратно превышало мужскую в соответствии с политикой на титанике при эвакуации “Женщин и детей - вперед”</a:t>
            </a:r>
            <a:endParaRPr sz="1250">
              <a:solidFill>
                <a:srgbClr val="D4D4D4"/>
              </a:solidFill>
              <a:highlight>
                <a:srgbClr val="1C1F2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470" y="1172575"/>
            <a:ext cx="4291532" cy="39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195325" y="0"/>
            <a:ext cx="70389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Разбор признаков (Графики)</a:t>
            </a:r>
            <a:endParaRPr/>
          </a:p>
          <a:p>
            <a:pPr marL="1371600" lvl="2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"/>
              <a:t> 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-34075" y="1302925"/>
            <a:ext cx="3716100" cy="27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0-10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Высокий процент выживаемости — 61.29%.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11-20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Умеренный процент выживаемости — 40.2%.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21-30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Низкий процент выживаемости — 32.49%.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31-40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Умеренный процент выживаемости — 43.71%.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41-50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Умеренный процент выживаемости — 38.2%.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51-60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Низкий процент выживаемости — 41.67%.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8" b="1">
                <a:latin typeface="Arial"/>
                <a:ea typeface="Arial"/>
                <a:cs typeface="Arial"/>
                <a:sym typeface="Arial"/>
              </a:rPr>
              <a:t>61-70 лет:</a:t>
            </a:r>
            <a:r>
              <a:rPr lang="ru" sz="1208">
                <a:latin typeface="Arial"/>
                <a:ea typeface="Arial"/>
                <a:cs typeface="Arial"/>
                <a:sym typeface="Arial"/>
              </a:rPr>
              <a:t> Низкий процент выживаемости — 31.58%.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150" y="1515800"/>
            <a:ext cx="5427850" cy="3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-34075" y="3942200"/>
            <a:ext cx="30147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r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Наивысший процент выживаемости показали дети 0-10 лет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ru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Самый низкий процент выживаемости у лиц 21-30 и 61-70 лет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258600" y="0"/>
            <a:ext cx="70389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EDA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Разбор признаков (Графики)</a:t>
            </a:r>
            <a:endParaRPr/>
          </a:p>
          <a:p>
            <a:pPr marL="1371600" lvl="2" indent="-36576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"/>
              <a:t> 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0" y="1567550"/>
            <a:ext cx="3803400" cy="3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Высокий процент выживаемости у группы 0-10 лет обусловлен наличием большего количества родственников на борту которые обеспечивали им безопасность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Группы 21-30 и 61-70 показавшие наименьший процент выживаемости зачастую  путешествовали в одиночку что снижало их шансы на выживаемость  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750" y="951875"/>
            <a:ext cx="5019126" cy="411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Microsoft Office PowerPoint</Application>
  <PresentationFormat>Экран (16:9)</PresentationFormat>
  <Paragraphs>241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Lato</vt:lpstr>
      <vt:lpstr>Roboto</vt:lpstr>
      <vt:lpstr>Montserrat</vt:lpstr>
      <vt:lpstr>Courier New</vt:lpstr>
      <vt:lpstr>Focus</vt:lpstr>
      <vt:lpstr>Titanic Dataset</vt:lpstr>
      <vt:lpstr>План</vt:lpstr>
      <vt:lpstr>EDA Общие данные</vt:lpstr>
      <vt:lpstr>EDA  Общие данные</vt:lpstr>
      <vt:lpstr>EDA  Общие данные</vt:lpstr>
      <vt:lpstr>EDA  Разбор признаков (Графики) Pclass</vt:lpstr>
      <vt:lpstr>EDA Разбор признаков (Графики) Sex</vt:lpstr>
      <vt:lpstr>EDA Разбор признаков (Графики)  Age   </vt:lpstr>
      <vt:lpstr>EDA Разбор признаков (Графики)  Age    </vt:lpstr>
      <vt:lpstr>EDA Разбор признаков (Графики)  Family_Size    </vt:lpstr>
      <vt:lpstr>EDA Разбор признаков (Графики)  Embarked     </vt:lpstr>
      <vt:lpstr>EDA Разбор признаков (Графики)  Fare      </vt:lpstr>
      <vt:lpstr>Итоги EDA</vt:lpstr>
      <vt:lpstr>Итоги EDA </vt:lpstr>
      <vt:lpstr>Features Engineering Анализ признаков</vt:lpstr>
      <vt:lpstr>Features Engineering Коэффициенты признаков </vt:lpstr>
      <vt:lpstr>Модель Логистической регрессии (ЛР) </vt:lpstr>
      <vt:lpstr>Модель Логистической регрессии (ЛР)  Эксперименты и Результаты</vt:lpstr>
      <vt:lpstr>Модель Логистической регрессии (ЛР)  Эксперименты и Результаты Масштабирование данных 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Levon Gevorkyan</dc:creator>
  <cp:lastModifiedBy>Levon Gevorkyan</cp:lastModifiedBy>
  <cp:revision>1</cp:revision>
  <dcterms:modified xsi:type="dcterms:W3CDTF">2024-09-06T07:20:56Z</dcterms:modified>
</cp:coreProperties>
</file>