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5" r:id="rId3"/>
    <p:sldId id="274" r:id="rId4"/>
    <p:sldId id="277" r:id="rId5"/>
    <p:sldId id="281" r:id="rId6"/>
    <p:sldId id="282" r:id="rId7"/>
    <p:sldId id="284" r:id="rId8"/>
    <p:sldId id="285" r:id="rId9"/>
    <p:sldId id="286" r:id="rId10"/>
    <p:sldId id="287" r:id="rId11"/>
    <p:sldId id="279" r:id="rId12"/>
  </p:sldIdLst>
  <p:sldSz cx="10691813" cy="7559675"/>
  <p:notesSz cx="6858000" cy="9144000"/>
  <p:defaultTextStyle>
    <a:defPPr>
      <a:defRPr lang="ru-RU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BD5"/>
    <a:srgbClr val="0074BD"/>
    <a:srgbClr val="FFFFFF"/>
    <a:srgbClr val="5AC1DA"/>
    <a:srgbClr val="25B2B9"/>
    <a:srgbClr val="FBB505"/>
    <a:srgbClr val="FFCC00"/>
    <a:srgbClr val="AF4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8"/>
    <p:restoredTop sz="94632"/>
  </p:normalViewPr>
  <p:slideViewPr>
    <p:cSldViewPr>
      <p:cViewPr varScale="1">
        <p:scale>
          <a:sx n="100" d="100"/>
          <a:sy n="100" d="100"/>
        </p:scale>
        <p:origin x="1566" y="4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CA380-D1A4-4DAD-99FE-C239686D9FFC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28DB4-7323-4A67-8472-7798D42EB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3573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27ED-70A4-470E-8BCC-2E01755E1C1F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4D474-3F4D-41FA-BA1F-FA9C1A73D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91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4D474-3F4D-41FA-BA1F-FA9C1A73DC6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90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1886" y="2348400"/>
            <a:ext cx="9088041" cy="162043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3772" y="4283816"/>
            <a:ext cx="7484269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2A79-F3CA-4D92-98C8-C88708070F0D}" type="datetime1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22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EDFC-5282-4F5A-869D-6122AFAD1389}" type="datetime1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92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751564" y="302738"/>
            <a:ext cx="2405658" cy="645022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591" y="302738"/>
            <a:ext cx="7038777" cy="645022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7405-2164-4256-BFF0-2C7CB29A2F12}" type="datetime1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8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AFAD-ABBD-4DB7-B811-773E25264909}" type="datetime1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57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580" y="4857792"/>
            <a:ext cx="9088041" cy="15014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580" y="3204114"/>
            <a:ext cx="9088041" cy="16536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0089-746E-43B1-A392-9E22B09BA155}" type="datetime1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7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591" y="1763925"/>
            <a:ext cx="4722217" cy="4989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005" y="1763925"/>
            <a:ext cx="4722217" cy="4989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CCA1-1E24-4C56-8F42-E1E542D9B27B}" type="datetime1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55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591" y="1692178"/>
            <a:ext cx="4724074" cy="705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4591" y="2397397"/>
            <a:ext cx="4724074" cy="435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31293" y="1692178"/>
            <a:ext cx="4725930" cy="705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31293" y="2397397"/>
            <a:ext cx="4725930" cy="435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7B53-39BB-41E0-8448-02832ADFD733}" type="datetime1">
              <a:rPr lang="ru-RU" smtClean="0"/>
              <a:t>29.12.2022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7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15E9-D799-4C3D-99E9-D5C99797223D}" type="datetime1">
              <a:rPr lang="ru-RU" smtClean="0"/>
              <a:t>29.12.2022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5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16B5-0B57-4003-B65B-FF04C11BA37C}" type="datetime1">
              <a:rPr lang="ru-RU" smtClean="0"/>
              <a:t>29.12.2022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5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591" y="300987"/>
            <a:ext cx="3517533" cy="12809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0202" y="300988"/>
            <a:ext cx="5977020" cy="64519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4591" y="1581933"/>
            <a:ext cx="3517533" cy="51710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A330-A633-46CE-A8F2-7B1B855B7AB1}" type="datetime1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91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670" y="5291772"/>
            <a:ext cx="6415088" cy="6247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095670" y="675471"/>
            <a:ext cx="6415088" cy="45358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95670" y="5916496"/>
            <a:ext cx="6415088" cy="8872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DAB2-4540-4913-AE24-0878095A2F59}" type="datetime1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591" y="1763925"/>
            <a:ext cx="9622632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4591" y="7006699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C1D38-9C73-45C2-BD45-9039290ACFEF}" type="datetime1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53036" y="7006699"/>
            <a:ext cx="33857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62466" y="7006699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813" cy="7559483"/>
          </a:xfrm>
          <a:prstGeom prst="rect">
            <a:avLst/>
          </a:prstGeom>
        </p:spPr>
      </p:pic>
      <p:sp>
        <p:nvSpPr>
          <p:cNvPr id="7" name="Текст 6"/>
          <p:cNvSpPr txBox="1">
            <a:spLocks/>
          </p:cNvSpPr>
          <p:nvPr/>
        </p:nvSpPr>
        <p:spPr>
          <a:xfrm>
            <a:off x="4985866" y="3779837"/>
            <a:ext cx="5705947" cy="12961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bg1"/>
                </a:solidFill>
                <a:latin typeface="HeliosCond" panose="020B7200000000000000" pitchFamily="34" charset="0"/>
              </a:rPr>
              <a:t>Сбор данных пользователей социальной сети </a:t>
            </a:r>
            <a:r>
              <a:rPr lang="ru-RU" sz="2200" dirty="0" err="1">
                <a:solidFill>
                  <a:schemeClr val="bg1"/>
                </a:solidFill>
                <a:latin typeface="HeliosCond" panose="020B7200000000000000" pitchFamily="34" charset="0"/>
              </a:rPr>
              <a:t>Twitter</a:t>
            </a:r>
            <a:r>
              <a:rPr lang="ru-RU" sz="2200" dirty="0">
                <a:solidFill>
                  <a:schemeClr val="bg1"/>
                </a:solidFill>
                <a:latin typeface="HeliosCond" panose="020B7200000000000000" pitchFamily="34" charset="0"/>
              </a:rPr>
              <a:t> с помощью технологии OSINT и прогнозирование событий на их основе</a:t>
            </a:r>
          </a:p>
        </p:txBody>
      </p:sp>
      <p:sp>
        <p:nvSpPr>
          <p:cNvPr id="9" name="Текст 6"/>
          <p:cNvSpPr txBox="1">
            <a:spLocks/>
          </p:cNvSpPr>
          <p:nvPr/>
        </p:nvSpPr>
        <p:spPr>
          <a:xfrm>
            <a:off x="7578154" y="6804173"/>
            <a:ext cx="2808312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dirty="0">
                <a:solidFill>
                  <a:schemeClr val="bg1"/>
                </a:solidFill>
                <a:latin typeface="HeliosCond" panose="020B7200000000000000" pitchFamily="34" charset="0"/>
              </a:rPr>
              <a:t>28 января 2023 г.</a:t>
            </a:r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6939371" y="5185984"/>
            <a:ext cx="3672408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HeliosCond" panose="020B7200000000000000" pitchFamily="34" charset="0"/>
              </a:rPr>
              <a:t>Студент гр. С9117-10.05.01ммзи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HeliosCond" panose="020B7200000000000000" pitchFamily="34" charset="0"/>
              </a:rPr>
              <a:t>Левчук Денис Сергеевич</a:t>
            </a:r>
          </a:p>
        </p:txBody>
      </p:sp>
      <p:sp>
        <p:nvSpPr>
          <p:cNvPr id="11" name="Текст 6"/>
          <p:cNvSpPr txBox="1">
            <a:spLocks/>
          </p:cNvSpPr>
          <p:nvPr/>
        </p:nvSpPr>
        <p:spPr>
          <a:xfrm>
            <a:off x="5273898" y="5905122"/>
            <a:ext cx="5040560" cy="6830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>
              <a:solidFill>
                <a:srgbClr val="49BBD5"/>
              </a:solidFill>
              <a:latin typeface="HeliosCond" panose="020B7200000000000000" pitchFamily="34" charset="0"/>
            </a:endParaRPr>
          </a:p>
        </p:txBody>
      </p:sp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>
            <a:off x="5417914" y="5147989"/>
            <a:ext cx="489654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Текст 6"/>
          <p:cNvSpPr txBox="1">
            <a:spLocks/>
          </p:cNvSpPr>
          <p:nvPr/>
        </p:nvSpPr>
        <p:spPr>
          <a:xfrm>
            <a:off x="6956195" y="6040201"/>
            <a:ext cx="3655584" cy="3663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HeliosCond" panose="020B7200000000000000" pitchFamily="34" charset="0"/>
              </a:rPr>
              <a:t>Независимый исследователь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HeliosCond" panose="020B7200000000000000" pitchFamily="34" charset="0"/>
              </a:rPr>
              <a:t>Зотов Сергей Сергеевич</a:t>
            </a:r>
          </a:p>
        </p:txBody>
      </p:sp>
      <p:sp>
        <p:nvSpPr>
          <p:cNvPr id="12" name="Текст 6"/>
          <p:cNvSpPr txBox="1">
            <a:spLocks/>
          </p:cNvSpPr>
          <p:nvPr/>
        </p:nvSpPr>
        <p:spPr>
          <a:xfrm>
            <a:off x="4985866" y="5293995"/>
            <a:ext cx="2160240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HeliosCond" panose="020B7200000000000000" pitchFamily="34" charset="0"/>
              </a:rPr>
              <a:t>ВЫПОЛНИЛ:</a:t>
            </a:r>
          </a:p>
        </p:txBody>
      </p:sp>
      <p:sp>
        <p:nvSpPr>
          <p:cNvPr id="15" name="Текст 6"/>
          <p:cNvSpPr txBox="1">
            <a:spLocks/>
          </p:cNvSpPr>
          <p:nvPr/>
        </p:nvSpPr>
        <p:spPr>
          <a:xfrm>
            <a:off x="4976577" y="6227254"/>
            <a:ext cx="2160240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HeliosCond" panose="020B7200000000000000" pitchFamily="34" charset="0"/>
              </a:rPr>
              <a:t>РУКОВОДИТЕЛЬ:</a:t>
            </a:r>
          </a:p>
        </p:txBody>
      </p:sp>
    </p:spTree>
    <p:extLst>
      <p:ext uri="{BB962C8B-B14F-4D97-AF65-F5344CB8AC3E}">
        <p14:creationId xmlns:p14="http://schemas.microsoft.com/office/powerpoint/2010/main" val="223815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>
                <a:solidFill>
                  <a:schemeClr val="bg1"/>
                </a:solidFill>
                <a:latin typeface="HeliosCond" panose="020B7200000000000000" pitchFamily="34" charset="0"/>
              </a:rPr>
              <a:t>РЕЗУЛЬТАТ ВЫПОЛНЕНИЯ ПРИЛОЖЕНИЯ</a:t>
            </a:r>
          </a:p>
          <a:p>
            <a:pPr marL="0" indent="0">
              <a:buNone/>
            </a:pPr>
            <a:endParaRPr lang="ru-RU" sz="35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170443" y="7164213"/>
            <a:ext cx="504056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10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99FE597-EF56-2649-1A3A-C5E514F3C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39072"/>
              </p:ext>
            </p:extLst>
          </p:nvPr>
        </p:nvGraphicFramePr>
        <p:xfrm>
          <a:off x="233338" y="950565"/>
          <a:ext cx="10297144" cy="6213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5327">
                  <a:extLst>
                    <a:ext uri="{9D8B030D-6E8A-4147-A177-3AD203B41FA5}">
                      <a16:colId xmlns:a16="http://schemas.microsoft.com/office/drawing/2014/main" val="4148615038"/>
                    </a:ext>
                  </a:extLst>
                </a:gridCol>
                <a:gridCol w="2114673">
                  <a:extLst>
                    <a:ext uri="{9D8B030D-6E8A-4147-A177-3AD203B41FA5}">
                      <a16:colId xmlns:a16="http://schemas.microsoft.com/office/drawing/2014/main" val="3214200935"/>
                    </a:ext>
                  </a:extLst>
                </a:gridCol>
                <a:gridCol w="5150384">
                  <a:extLst>
                    <a:ext uri="{9D8B030D-6E8A-4147-A177-3AD203B41FA5}">
                      <a16:colId xmlns:a16="http://schemas.microsoft.com/office/drawing/2014/main" val="1858943960"/>
                    </a:ext>
                  </a:extLst>
                </a:gridCol>
                <a:gridCol w="1566760">
                  <a:extLst>
                    <a:ext uri="{9D8B030D-6E8A-4147-A177-3AD203B41FA5}">
                      <a16:colId xmlns:a16="http://schemas.microsoft.com/office/drawing/2014/main" val="1572765385"/>
                    </a:ext>
                  </a:extLst>
                </a:gridCol>
              </a:tblGrid>
              <a:tr h="3613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D/T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ID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txt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User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1006329"/>
                  </a:ext>
                </a:extLst>
              </a:tr>
              <a:tr h="11704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2022-12-24 06:48:44+00:00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1606542373923835907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Busy FIM night shift heading into Christmas Eve, great professionalism and dedication shown in FCC and by those responding to incidents </a:t>
                      </a:r>
                      <a:r>
                        <a:rPr lang="ru-RU" sz="1600">
                          <a:effectLst/>
                        </a:rPr>
                        <a:t>👏👏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gwentpolice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8695450"/>
                  </a:ext>
                </a:extLst>
              </a:tr>
              <a:tr h="11704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2022-12-24 06:48:23+00:00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1606542283595485185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flwrblush going into christmas with this mindset too. christmas + my birthday are 2/365 days, it's gonna be okay.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blusparrow0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778852"/>
                  </a:ext>
                </a:extLst>
              </a:tr>
              <a:tr h="11704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2022-12-24 06:47:58+00:00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1606542180650196992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Don't go into Christmas minus boosting your account. Drop your handles. Let's follow you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NsambaRafad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4190326"/>
                  </a:ext>
                </a:extLst>
              </a:tr>
              <a:tr h="11704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2022-12-24 06:47:19+00:00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1606542015059173377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Cairo looks so much into Christmas, like way more than Lagos even. And Salah spent a significant part of his youth there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DEST1NY_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2039836"/>
                  </a:ext>
                </a:extLst>
              </a:tr>
              <a:tr h="11704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2022-12-24 06:45:51+00:00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1606541647726186496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I wanna see a lively debate and//or family feud between a family celebrating Christmas around Christmas time and a family that is super into Christmas all the time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 err="1">
                          <a:effectLst/>
                        </a:rPr>
                        <a:t>zeke_moohead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072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87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000" dirty="0">
                <a:solidFill>
                  <a:schemeClr val="bg1"/>
                </a:solidFill>
                <a:latin typeface="HeliosCond" panose="020B7200000000000000" pitchFamily="34" charset="0"/>
              </a:rPr>
              <a:t>ВЫВОДЫ</a:t>
            </a:r>
            <a:endParaRPr lang="ru-RU" sz="35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170443" y="7164213"/>
            <a:ext cx="504056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11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Текст 6">
            <a:extLst>
              <a:ext uri="{FF2B5EF4-FFF2-40B4-BE49-F238E27FC236}">
                <a16:creationId xmlns:a16="http://schemas.microsoft.com/office/drawing/2014/main" id="{7A86973B-521A-E6C5-0422-9CF09D7B32F6}"/>
              </a:ext>
            </a:extLst>
          </p:cNvPr>
          <p:cNvSpPr txBox="1">
            <a:spLocks/>
          </p:cNvSpPr>
          <p:nvPr/>
        </p:nvSpPr>
        <p:spPr>
          <a:xfrm>
            <a:off x="305346" y="1115541"/>
            <a:ext cx="10082809" cy="61321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ru-RU" sz="2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соответстви</a:t>
            </a:r>
            <a:r>
              <a:rPr lang="ru-RU" sz="2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поставленной целью были решены следующие задачи: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Рассмотрена механика работы социальной сети: ее архитектура, пользователи, структура сообщений, политика конфиденциальности.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 сравнительный анализ существующих инструментов сбора данных сообщений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 метаанализ статей по прогнозированию результатов событий с помощью микроблогов внутри интернет-ресурса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 способы анализа данных, полученных при сборе, для определения результата прогнозирования.</a:t>
            </a:r>
          </a:p>
          <a:p>
            <a:pPr algn="just">
              <a:lnSpc>
                <a:spcPct val="150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представления инструмента сбора данных микроблогов внутри социальной сети </a:t>
            </a:r>
            <a:r>
              <a:rPr lang="ru-RU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была достигнута.</a:t>
            </a:r>
          </a:p>
          <a:p>
            <a:pPr lvl="0" algn="just">
              <a:lnSpc>
                <a:spcPct val="150000"/>
              </a:lnSpc>
            </a:pPr>
            <a:endParaRPr lang="ru-RU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ru-RU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7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>
                <a:solidFill>
                  <a:schemeClr val="bg1"/>
                </a:solidFill>
                <a:latin typeface="HeliosCond" panose="020B7200000000000000" pitchFamily="34" charset="0"/>
              </a:rPr>
              <a:t>АКТУАЛЬНОСТЬ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2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Текст 6">
            <a:extLst>
              <a:ext uri="{FF2B5EF4-FFF2-40B4-BE49-F238E27FC236}">
                <a16:creationId xmlns:a16="http://schemas.microsoft.com/office/drawing/2014/main" id="{1C3A9234-5C1E-C1D2-A621-E3497A475915}"/>
              </a:ext>
            </a:extLst>
          </p:cNvPr>
          <p:cNvSpPr txBox="1">
            <a:spLocks/>
          </p:cNvSpPr>
          <p:nvPr/>
        </p:nvSpPr>
        <p:spPr>
          <a:xfrm>
            <a:off x="304501" y="1588510"/>
            <a:ext cx="10082809" cy="55446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универсальная коммуникационная платформа,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которая является источником актуальной информации. Эту информацию можно использовать для прогнозирования результатов различных событи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й в важных жизненных сферах.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Прогнозирование играет роль инструмента планирования, который позволяет компаниям подготовиться к неопределенности. 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Сейчас компания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Twitter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переживает новый этап своего существования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в связи с чем важно просмотреть изменения в их политике и документации.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6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>
                <a:solidFill>
                  <a:schemeClr val="bg1"/>
                </a:solidFill>
                <a:latin typeface="HeliosCond" panose="020B7200000000000000" pitchFamily="34" charset="0"/>
              </a:rPr>
              <a:t>ЦЕЛЬ И ЗАДАЧИ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3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sp>
        <p:nvSpPr>
          <p:cNvPr id="30" name="Текст 6"/>
          <p:cNvSpPr txBox="1">
            <a:spLocks/>
          </p:cNvSpPr>
          <p:nvPr/>
        </p:nvSpPr>
        <p:spPr>
          <a:xfrm>
            <a:off x="197334" y="958157"/>
            <a:ext cx="10297144" cy="61422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algn="ctr"/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Представление инструмента сбора данных микроблогов внутри социальной сети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endParaRPr lang="ru-RU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Задачи: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механику работы социальной сети: ее архитектуру, пользователей, структуру сообщений, политику конфиденциальности.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сравнительный анализ существующих инструментов сбора данных сообщений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метаанализ статей по прогнозированию результатов событий с помощью микроблогов внутри интернет-ресурса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способы анализа данных, полученных при сборе, для определения результата прогнозирования.</a:t>
            </a:r>
          </a:p>
          <a:p>
            <a:pPr algn="ctr"/>
            <a:endParaRPr lang="ru-RU" sz="2800" b="1" dirty="0">
              <a:solidFill>
                <a:schemeClr val="tx1"/>
              </a:solidFill>
              <a:latin typeface="HeliosCond" panose="020B7200000000000000" pitchFamily="34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6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5877873" cy="32380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>
                <a:solidFill>
                  <a:schemeClr val="bg1"/>
                </a:solidFill>
                <a:latin typeface="HeliosCond" panose="020B7200000000000000" pitchFamily="34" charset="0"/>
              </a:rPr>
              <a:t>ИНСТРУМЕНТЫ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4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pic>
        <p:nvPicPr>
          <p:cNvPr id="1026" name="Picture 2" descr="Иконка Visual Studio Code 2019 в стиле Color">
            <a:extLst>
              <a:ext uri="{FF2B5EF4-FFF2-40B4-BE49-F238E27FC236}">
                <a16:creationId xmlns:a16="http://schemas.microsoft.com/office/drawing/2014/main" id="{616475CB-D6F5-8CCA-E1B5-4EDF4DAA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82" y="4542082"/>
            <a:ext cx="2232248" cy="20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– Бесплатные иконки: логотип">
            <a:extLst>
              <a:ext uri="{FF2B5EF4-FFF2-40B4-BE49-F238E27FC236}">
                <a16:creationId xmlns:a16="http://schemas.microsoft.com/office/drawing/2014/main" id="{9683A69D-EF31-8822-5D7E-858A35891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26" y="4542084"/>
            <a:ext cx="2058116" cy="205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текст, визитка, конверт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BAA7670-7F11-C77D-37C3-8B4462CDB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48" y="1429214"/>
            <a:ext cx="3428444" cy="2274009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1B0CF2C-3833-2E9B-21B0-E02A61F91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70" y="4542082"/>
            <a:ext cx="2346922" cy="20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Правовые основы открытой науки">
            <a:extLst>
              <a:ext uri="{FF2B5EF4-FFF2-40B4-BE49-F238E27FC236}">
                <a16:creationId xmlns:a16="http://schemas.microsoft.com/office/drawing/2014/main" id="{2C691D27-BC00-F333-1B31-0063A61AA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11" y="1668438"/>
            <a:ext cx="3319062" cy="179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47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>
                <a:solidFill>
                  <a:schemeClr val="bg1"/>
                </a:solidFill>
                <a:latin typeface="HeliosCond" panose="020B7200000000000000" pitchFamily="34" charset="0"/>
              </a:rPr>
              <a:t>TWITTER</a:t>
            </a:r>
            <a:endParaRPr lang="ru-RU" sz="35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5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C62181-3A80-9AA2-93D8-647A047A1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22" y="1202073"/>
            <a:ext cx="8784976" cy="6115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558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>
                <a:solidFill>
                  <a:schemeClr val="bg1"/>
                </a:solidFill>
                <a:latin typeface="HeliosCond" panose="020B7200000000000000" pitchFamily="34" charset="0"/>
              </a:rPr>
              <a:t>СБОР ДАННЫХ В </a:t>
            </a:r>
            <a:r>
              <a:rPr lang="en-US" sz="3500" dirty="0">
                <a:solidFill>
                  <a:schemeClr val="bg1"/>
                </a:solidFill>
                <a:latin typeface="HeliosCond" panose="020B7200000000000000" pitchFamily="34" charset="0"/>
              </a:rPr>
              <a:t>TWITTER</a:t>
            </a:r>
            <a:endParaRPr lang="ru-RU" sz="35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13" name="Текст 6"/>
          <p:cNvSpPr txBox="1">
            <a:spLocks/>
          </p:cNvSpPr>
          <p:nvPr/>
        </p:nvSpPr>
        <p:spPr>
          <a:xfrm>
            <a:off x="2517826" y="1409073"/>
            <a:ext cx="7974105" cy="7121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endParaRPr lang="ru-RU" sz="2200" dirty="0">
              <a:solidFill>
                <a:srgbClr val="49BBD5"/>
              </a:solidFill>
              <a:latin typeface="HeliosCond" panose="020B7200000000000000" pitchFamily="34" charset="0"/>
            </a:endParaRP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6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E1380FF-D7B0-8CF0-A9E5-3DA62F401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60795"/>
              </p:ext>
            </p:extLst>
          </p:nvPr>
        </p:nvGraphicFramePr>
        <p:xfrm>
          <a:off x="305346" y="1115541"/>
          <a:ext cx="10153128" cy="6120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8239714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202381955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171664739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408925236"/>
                    </a:ext>
                  </a:extLst>
                </a:gridCol>
                <a:gridCol w="1878556">
                  <a:extLst>
                    <a:ext uri="{9D8B030D-6E8A-4147-A177-3AD203B41FA5}">
                      <a16:colId xmlns:a16="http://schemas.microsoft.com/office/drawing/2014/main" val="978003140"/>
                    </a:ext>
                  </a:extLst>
                </a:gridCol>
                <a:gridCol w="1145780">
                  <a:extLst>
                    <a:ext uri="{9D8B030D-6E8A-4147-A177-3AD203B41FA5}">
                      <a16:colId xmlns:a16="http://schemas.microsoft.com/office/drawing/2014/main" val="3472717697"/>
                    </a:ext>
                  </a:extLst>
                </a:gridCol>
              </a:tblGrid>
              <a:tr h="15530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Инструмент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Требуется хостинг?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Требуется программировать?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Предоставляет необработанные данные?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Предоставляет аналитику?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Платный сервис?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7689601"/>
                  </a:ext>
                </a:extLst>
              </a:tr>
              <a:tr h="4995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140kit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5918"/>
                  </a:ext>
                </a:extLst>
              </a:tr>
              <a:tr h="10162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140kit Source Code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Да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Да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5450220"/>
                  </a:ext>
                </a:extLst>
              </a:tr>
              <a:tr h="4995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TAGS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Нет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8084825"/>
                  </a:ext>
                </a:extLst>
              </a:tr>
              <a:tr h="15530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Twitter </a:t>
                      </a:r>
                      <a:r>
                        <a:rPr lang="en-US" sz="2000">
                          <a:effectLst/>
                        </a:rPr>
                        <a:t>Database Server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Да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Нет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2364955"/>
                  </a:ext>
                </a:extLst>
              </a:tr>
              <a:tr h="4995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Gnip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1665683"/>
                  </a:ext>
                </a:extLst>
              </a:tr>
              <a:tr h="4995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DataSift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Да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547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79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>
                <a:solidFill>
                  <a:schemeClr val="bg1"/>
                </a:solidFill>
                <a:latin typeface="HeliosCond" panose="020B7200000000000000" pitchFamily="34" charset="0"/>
              </a:rPr>
              <a:t>ЭФФЕКТИВНОСТЬ СПОСОБОВ ПРОГНОЗИРОВАНИЯ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7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AFFC0E0-4B6C-088B-BB27-A4FA12BFB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53207"/>
              </p:ext>
            </p:extLst>
          </p:nvPr>
        </p:nvGraphicFramePr>
        <p:xfrm>
          <a:off x="305346" y="1043533"/>
          <a:ext cx="10009113" cy="6336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5991">
                  <a:extLst>
                    <a:ext uri="{9D8B030D-6E8A-4147-A177-3AD203B41FA5}">
                      <a16:colId xmlns:a16="http://schemas.microsoft.com/office/drawing/2014/main" val="120637241"/>
                    </a:ext>
                  </a:extLst>
                </a:gridCol>
                <a:gridCol w="1353949">
                  <a:extLst>
                    <a:ext uri="{9D8B030D-6E8A-4147-A177-3AD203B41FA5}">
                      <a16:colId xmlns:a16="http://schemas.microsoft.com/office/drawing/2014/main" val="1962122972"/>
                    </a:ext>
                  </a:extLst>
                </a:gridCol>
                <a:gridCol w="2975064">
                  <a:extLst>
                    <a:ext uri="{9D8B030D-6E8A-4147-A177-3AD203B41FA5}">
                      <a16:colId xmlns:a16="http://schemas.microsoft.com/office/drawing/2014/main" val="3792648686"/>
                    </a:ext>
                  </a:extLst>
                </a:gridCol>
                <a:gridCol w="2974109">
                  <a:extLst>
                    <a:ext uri="{9D8B030D-6E8A-4147-A177-3AD203B41FA5}">
                      <a16:colId xmlns:a16="http://schemas.microsoft.com/office/drawing/2014/main" val="2940669912"/>
                    </a:ext>
                  </a:extLst>
                </a:gridCol>
              </a:tblGrid>
              <a:tr h="12863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Выборы, г.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Базовая линия, %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Прогнозирование путем подсчета твитов</a:t>
                      </a:r>
                      <a:r>
                        <a:rPr lang="en-US" sz="1400">
                          <a:effectLst/>
                        </a:rPr>
                        <a:t>, %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Прогнозирование путем сентимент-анализа</a:t>
                      </a:r>
                      <a:r>
                        <a:rPr lang="en-US" sz="1400">
                          <a:effectLst/>
                        </a:rPr>
                        <a:t>, %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044370"/>
                  </a:ext>
                </a:extLst>
              </a:tr>
              <a:tr h="8417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Выборы президента США, 2008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5,86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15,87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13,10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2210278"/>
                  </a:ext>
                </a:extLst>
              </a:tr>
              <a:tr h="12863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Федеральные выборы в Германии, 2010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3,75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1,65;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От 1,51 до </a:t>
                      </a:r>
                      <a:r>
                        <a:rPr lang="en-US" sz="1400" dirty="0">
                          <a:effectLst/>
                        </a:rPr>
                        <a:t>3,34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Нет результата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7565325"/>
                  </a:ext>
                </a:extLst>
              </a:tr>
              <a:tr h="3970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Выборы в США, 2011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8,85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17,12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7,58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724564"/>
                  </a:ext>
                </a:extLst>
              </a:tr>
              <a:tr h="8417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Всеобщие выборы в Ирландии, 2011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6,26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5,58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3,67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7623065"/>
                  </a:ext>
                </a:extLst>
              </a:tr>
              <a:tr h="8417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Всеобщие выборы в Сингапуре, 2011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3,36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5,23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Нет результата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7652584"/>
                  </a:ext>
                </a:extLst>
              </a:tr>
              <a:tr h="8417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Выборы в сенат в Голландии, 2011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2,38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1,33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9811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4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>
                <a:solidFill>
                  <a:schemeClr val="bg1"/>
                </a:solidFill>
                <a:latin typeface="HeliosCond" panose="020B7200000000000000" pitchFamily="34" charset="0"/>
              </a:rPr>
              <a:t>АНАЛИЗ ИССЛЕДОВАНИЙ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8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7D3DDAA-8B42-AAC5-A6FF-082F4FE97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092237"/>
              </p:ext>
            </p:extLst>
          </p:nvPr>
        </p:nvGraphicFramePr>
        <p:xfrm>
          <a:off x="0" y="1115541"/>
          <a:ext cx="10674497" cy="6048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8124">
                  <a:extLst>
                    <a:ext uri="{9D8B030D-6E8A-4147-A177-3AD203B41FA5}">
                      <a16:colId xmlns:a16="http://schemas.microsoft.com/office/drawing/2014/main" val="4236296728"/>
                    </a:ext>
                  </a:extLst>
                </a:gridCol>
                <a:gridCol w="1167890">
                  <a:extLst>
                    <a:ext uri="{9D8B030D-6E8A-4147-A177-3AD203B41FA5}">
                      <a16:colId xmlns:a16="http://schemas.microsoft.com/office/drawing/2014/main" val="202216491"/>
                    </a:ext>
                  </a:extLst>
                </a:gridCol>
                <a:gridCol w="1843110">
                  <a:extLst>
                    <a:ext uri="{9D8B030D-6E8A-4147-A177-3AD203B41FA5}">
                      <a16:colId xmlns:a16="http://schemas.microsoft.com/office/drawing/2014/main" val="3518757699"/>
                    </a:ext>
                  </a:extLst>
                </a:gridCol>
                <a:gridCol w="1474342">
                  <a:extLst>
                    <a:ext uri="{9D8B030D-6E8A-4147-A177-3AD203B41FA5}">
                      <a16:colId xmlns:a16="http://schemas.microsoft.com/office/drawing/2014/main" val="3421770455"/>
                    </a:ext>
                  </a:extLst>
                </a:gridCol>
                <a:gridCol w="1801321">
                  <a:extLst>
                    <a:ext uri="{9D8B030D-6E8A-4147-A177-3AD203B41FA5}">
                      <a16:colId xmlns:a16="http://schemas.microsoft.com/office/drawing/2014/main" val="2674093868"/>
                    </a:ext>
                  </a:extLst>
                </a:gridCol>
                <a:gridCol w="1549511">
                  <a:extLst>
                    <a:ext uri="{9D8B030D-6E8A-4147-A177-3AD203B41FA5}">
                      <a16:colId xmlns:a16="http://schemas.microsoft.com/office/drawing/2014/main" val="204405990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103151743"/>
                    </a:ext>
                  </a:extLst>
                </a:gridCol>
              </a:tblGrid>
              <a:tr h="71319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Авторы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Выборы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Период и метод сбора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Отбор данных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Методы прогнозирования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Оценка эффективности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Результаты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4873676"/>
                  </a:ext>
                </a:extLst>
              </a:tr>
              <a:tr h="2527333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</a:t>
                      </a:r>
                      <a:r>
                        <a:rPr lang="en-US" sz="1600">
                          <a:effectLst/>
                        </a:rPr>
                        <a:t>`</a:t>
                      </a:r>
                      <a:r>
                        <a:rPr lang="ru-RU" sz="1600">
                          <a:effectLst/>
                        </a:rPr>
                        <a:t>Коннор </a:t>
                      </a:r>
                      <a:r>
                        <a:rPr lang="en-US" sz="1600">
                          <a:effectLst/>
                        </a:rPr>
                        <a:t>[77]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Выборы президента США, 2008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С 02 по 11 месяцы 2008 г.</a:t>
                      </a:r>
                    </a:p>
                    <a:p>
                      <a:pPr algn="ctr"/>
                      <a:r>
                        <a:rPr lang="ru-RU" sz="1600" dirty="0">
                          <a:effectLst/>
                        </a:rPr>
                        <a:t>Использование имен кандидатов в качестве ключевых слов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Отбор не производился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Сентимент-анализ на основе лексики;</a:t>
                      </a:r>
                    </a:p>
                    <a:p>
                      <a:pPr algn="ctr"/>
                      <a:r>
                        <a:rPr lang="ru-RU" sz="1600" dirty="0">
                          <a:effectLst/>
                        </a:rPr>
                        <a:t>Агрегированные результаты на национальном уровне;</a:t>
                      </a:r>
                    </a:p>
                    <a:p>
                      <a:pPr algn="ctr"/>
                      <a:r>
                        <a:rPr lang="ru-RU" sz="1600" dirty="0">
                          <a:effectLst/>
                        </a:rPr>
                        <a:t>Никаких попыток прогнозирования не предпринималось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Корреляция с предвыборными опросами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Существенной корреляции не обнаружено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4435138"/>
                  </a:ext>
                </a:extLst>
              </a:tr>
              <a:tr h="2808148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Гайо-Авелло</a:t>
                      </a:r>
                      <a:r>
                        <a:rPr lang="en-US" sz="1600">
                          <a:effectLst/>
                        </a:rPr>
                        <a:t> [101]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01.06.2008 – 03.11.2008 гг.</a:t>
                      </a:r>
                    </a:p>
                    <a:p>
                      <a:pPr algn="ctr"/>
                      <a:r>
                        <a:rPr lang="ru-RU" sz="1600">
                          <a:effectLst/>
                        </a:rPr>
                        <a:t>Использование имен кандидатов в качестве ключевых слов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Твиты с геолокацией на уровне округа.</a:t>
                      </a:r>
                    </a:p>
                    <a:p>
                      <a:pPr algn="ctr"/>
                      <a:r>
                        <a:rPr lang="ru-RU" sz="1600">
                          <a:effectLst/>
                        </a:rPr>
                        <a:t>Попытка удалить данные в соответствии с возрастом пользователя.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Сентимент-анализ на основе лексики;</a:t>
                      </a:r>
                    </a:p>
                    <a:p>
                      <a:pPr algn="ctr"/>
                      <a:r>
                        <a:rPr lang="ru-RU" sz="1600" dirty="0">
                          <a:effectLst/>
                        </a:rPr>
                        <a:t>Индивидуальные голоса;</a:t>
                      </a:r>
                    </a:p>
                    <a:p>
                      <a:pPr algn="ctr"/>
                      <a:r>
                        <a:rPr lang="ru-RU" sz="1600" dirty="0">
                          <a:effectLst/>
                        </a:rPr>
                        <a:t>Агрегированные результаты на государственном уровне;</a:t>
                      </a:r>
                    </a:p>
                    <a:p>
                      <a:pPr algn="ctr"/>
                      <a:r>
                        <a:rPr lang="ru-RU" sz="1600" dirty="0">
                          <a:effectLst/>
                        </a:rPr>
                        <a:t>Показатели голосования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Сопоставление с учетом фактических результатов выборов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MAE</a:t>
                      </a:r>
                      <a:r>
                        <a:rPr lang="ru-RU" sz="1600" dirty="0">
                          <a:effectLst/>
                        </a:rPr>
                        <a:t> 13,10% (</a:t>
                      </a:r>
                      <a:r>
                        <a:rPr lang="ru-RU" sz="1600" dirty="0" err="1">
                          <a:effectLst/>
                        </a:rPr>
                        <a:t>неконкурентоспо</a:t>
                      </a:r>
                      <a:r>
                        <a:rPr lang="en-US" sz="1600" dirty="0">
                          <a:effectLst/>
                        </a:rPr>
                        <a:t>-</a:t>
                      </a:r>
                      <a:r>
                        <a:rPr lang="ru-RU" sz="1600" dirty="0" err="1">
                          <a:effectLst/>
                        </a:rPr>
                        <a:t>собно</a:t>
                      </a:r>
                      <a:r>
                        <a:rPr lang="ru-RU" sz="1600" dirty="0">
                          <a:effectLst/>
                        </a:rPr>
                        <a:t> с традиционными опросами)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280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3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>
                <a:solidFill>
                  <a:schemeClr val="bg1"/>
                </a:solidFill>
                <a:latin typeface="HeliosCond" panose="020B7200000000000000" pitchFamily="34" charset="0"/>
              </a:rPr>
              <a:t>ИНТЕРФЕЙС </a:t>
            </a:r>
            <a:r>
              <a:rPr lang="en-US" sz="3500" dirty="0">
                <a:solidFill>
                  <a:schemeClr val="bg1"/>
                </a:solidFill>
                <a:latin typeface="HeliosCond" panose="020B7200000000000000" pitchFamily="34" charset="0"/>
              </a:rPr>
              <a:t>WEB-</a:t>
            </a:r>
            <a:r>
              <a:rPr lang="ru-RU" sz="3500" dirty="0">
                <a:solidFill>
                  <a:schemeClr val="bg1"/>
                </a:solidFill>
                <a:latin typeface="HeliosCond" panose="020B7200000000000000" pitchFamily="34" charset="0"/>
              </a:rPr>
              <a:t>ПРИЛОЖЕНИЯ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9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A649D6-B62C-E71D-887A-E904F281A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39" y="1187549"/>
            <a:ext cx="7909339" cy="5815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2402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690</Words>
  <Application>Microsoft Office PowerPoint</Application>
  <PresentationFormat>Произвольный</PresentationFormat>
  <Paragraphs>168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HeliosCond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Магаляс Алексей Петрович</dc:creator>
  <cp:lastModifiedBy>Левчук Денис Сергеевич</cp:lastModifiedBy>
  <cp:revision>91</cp:revision>
  <cp:lastPrinted>2018-01-13T06:02:18Z</cp:lastPrinted>
  <dcterms:created xsi:type="dcterms:W3CDTF">2017-04-02T10:25:03Z</dcterms:created>
  <dcterms:modified xsi:type="dcterms:W3CDTF">2022-12-29T09:33:40Z</dcterms:modified>
</cp:coreProperties>
</file>