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E9400"/>
                </a:solidFill>
                <a:latin typeface="华文新魏"/>
                <a:cs typeface="华文新魏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D3C2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E9400"/>
                </a:solidFill>
                <a:latin typeface="华文新魏"/>
                <a:cs typeface="华文新魏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E9400"/>
                </a:solidFill>
                <a:latin typeface="华文新魏"/>
                <a:cs typeface="华文新魏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44424" y="2941320"/>
            <a:ext cx="7148322" cy="2465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71231" y="2942844"/>
            <a:ext cx="1191005" cy="2460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5008" y="3055620"/>
            <a:ext cx="6948170" cy="2245360"/>
          </a:xfrm>
          <a:custGeom>
            <a:avLst/>
            <a:gdLst/>
            <a:ahLst/>
            <a:cxnLst/>
            <a:rect l="l" t="t" r="r" b="b"/>
            <a:pathLst>
              <a:path w="6948170" h="2245360">
                <a:moveTo>
                  <a:pt x="6947916" y="0"/>
                </a:moveTo>
                <a:lnTo>
                  <a:pt x="0" y="0"/>
                </a:lnTo>
                <a:lnTo>
                  <a:pt x="0" y="2244852"/>
                </a:lnTo>
                <a:lnTo>
                  <a:pt x="6947916" y="2244852"/>
                </a:lnTo>
                <a:lnTo>
                  <a:pt x="69479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36448" y="3136392"/>
            <a:ext cx="6766559" cy="2083435"/>
          </a:xfrm>
          <a:custGeom>
            <a:avLst/>
            <a:gdLst/>
            <a:ahLst/>
            <a:cxnLst/>
            <a:rect l="l" t="t" r="r" b="b"/>
            <a:pathLst>
              <a:path w="6766559" h="2083435">
                <a:moveTo>
                  <a:pt x="6765162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2081911"/>
                </a:lnTo>
                <a:lnTo>
                  <a:pt x="1358" y="2083308"/>
                </a:lnTo>
                <a:lnTo>
                  <a:pt x="6765162" y="2083308"/>
                </a:lnTo>
                <a:lnTo>
                  <a:pt x="6766559" y="2081911"/>
                </a:lnTo>
                <a:lnTo>
                  <a:pt x="6766559" y="2081276"/>
                </a:lnTo>
                <a:lnTo>
                  <a:pt x="2489" y="2081276"/>
                </a:lnTo>
                <a:lnTo>
                  <a:pt x="2031" y="2080768"/>
                </a:lnTo>
                <a:lnTo>
                  <a:pt x="2031" y="2540"/>
                </a:lnTo>
                <a:lnTo>
                  <a:pt x="2489" y="2032"/>
                </a:lnTo>
                <a:lnTo>
                  <a:pt x="6766559" y="2032"/>
                </a:lnTo>
                <a:lnTo>
                  <a:pt x="6766559" y="1397"/>
                </a:lnTo>
                <a:lnTo>
                  <a:pt x="6765162" y="0"/>
                </a:lnTo>
                <a:close/>
              </a:path>
              <a:path w="6766559" h="2083435">
                <a:moveTo>
                  <a:pt x="6766559" y="2032"/>
                </a:moveTo>
                <a:lnTo>
                  <a:pt x="6764020" y="2032"/>
                </a:lnTo>
                <a:lnTo>
                  <a:pt x="6764528" y="2540"/>
                </a:lnTo>
                <a:lnTo>
                  <a:pt x="6764528" y="2080768"/>
                </a:lnTo>
                <a:lnTo>
                  <a:pt x="6764020" y="2081276"/>
                </a:lnTo>
                <a:lnTo>
                  <a:pt x="6766559" y="2081276"/>
                </a:lnTo>
                <a:lnTo>
                  <a:pt x="6766559" y="2032"/>
                </a:lnTo>
                <a:close/>
              </a:path>
              <a:path w="6766559" h="2083435">
                <a:moveTo>
                  <a:pt x="6762496" y="4063"/>
                </a:moveTo>
                <a:lnTo>
                  <a:pt x="4064" y="4063"/>
                </a:lnTo>
                <a:lnTo>
                  <a:pt x="4064" y="2079244"/>
                </a:lnTo>
                <a:lnTo>
                  <a:pt x="6762496" y="2079244"/>
                </a:lnTo>
                <a:lnTo>
                  <a:pt x="6762496" y="2077212"/>
                </a:lnTo>
                <a:lnTo>
                  <a:pt x="6095" y="2077212"/>
                </a:lnTo>
                <a:lnTo>
                  <a:pt x="6095" y="6096"/>
                </a:lnTo>
                <a:lnTo>
                  <a:pt x="6762496" y="6096"/>
                </a:lnTo>
                <a:lnTo>
                  <a:pt x="6762496" y="4063"/>
                </a:lnTo>
                <a:close/>
              </a:path>
              <a:path w="6766559" h="2083435">
                <a:moveTo>
                  <a:pt x="6762496" y="6096"/>
                </a:moveTo>
                <a:lnTo>
                  <a:pt x="6760463" y="6096"/>
                </a:lnTo>
                <a:lnTo>
                  <a:pt x="6760463" y="2077212"/>
                </a:lnTo>
                <a:lnTo>
                  <a:pt x="6762496" y="2077212"/>
                </a:lnTo>
                <a:lnTo>
                  <a:pt x="6762496" y="6096"/>
                </a:lnTo>
                <a:close/>
              </a:path>
            </a:pathLst>
          </a:custGeom>
          <a:solidFill>
            <a:srgbClr val="6E9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379" y="373379"/>
            <a:ext cx="8397240" cy="79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E9400"/>
                </a:solidFill>
                <a:latin typeface="华文新魏"/>
                <a:cs typeface="华文新魏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264" y="1308854"/>
            <a:ext cx="8167471" cy="292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D3C2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6.png"/><Relationship Id="rId4" Type="http://schemas.openxmlformats.org/officeDocument/2006/relationships/image" Target="../media/image1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544" y="4559808"/>
            <a:ext cx="6754495" cy="664845"/>
          </a:xfrm>
          <a:prstGeom prst="rect">
            <a:avLst/>
          </a:prstGeom>
          <a:solidFill>
            <a:srgbClr val="93C500"/>
          </a:solidFill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  <a:tabLst>
                <a:tab pos="3133725" algn="l"/>
              </a:tabLst>
            </a:pPr>
            <a:r>
              <a:rPr dirty="0" sz="2800" spc="295" b="1">
                <a:solidFill>
                  <a:srgbClr val="FFFFFF"/>
                </a:solidFill>
                <a:latin typeface="宋体"/>
                <a:cs typeface="宋体"/>
              </a:rPr>
              <a:t>食品科技学</a:t>
            </a:r>
            <a:r>
              <a:rPr dirty="0" sz="2800" spc="-15" b="1">
                <a:solidFill>
                  <a:srgbClr val="FFFFFF"/>
                </a:solidFill>
                <a:latin typeface="宋体"/>
                <a:cs typeface="宋体"/>
              </a:rPr>
              <a:t>院	</a:t>
            </a:r>
            <a:r>
              <a:rPr dirty="0" sz="2800" spc="295" b="1">
                <a:solidFill>
                  <a:srgbClr val="FFFFFF"/>
                </a:solidFill>
                <a:latin typeface="宋体"/>
                <a:cs typeface="宋体"/>
              </a:rPr>
              <a:t>史雅凝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008" y="3055620"/>
            <a:ext cx="6948170" cy="224536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795780" marR="1508760" indent="-279400">
              <a:lnSpc>
                <a:spcPct val="100000"/>
              </a:lnSpc>
              <a:spcBef>
                <a:spcPts val="209"/>
              </a:spcBef>
            </a:pPr>
            <a:r>
              <a:rPr dirty="0" sz="4400">
                <a:solidFill>
                  <a:srgbClr val="496200"/>
                </a:solidFill>
                <a:latin typeface="华文新魏"/>
                <a:cs typeface="华文新魏"/>
              </a:rPr>
              <a:t>食品添加剂滥用 </a:t>
            </a:r>
            <a:r>
              <a:rPr dirty="0" sz="4400">
                <a:solidFill>
                  <a:srgbClr val="496200"/>
                </a:solidFill>
                <a:latin typeface="华文新魏"/>
                <a:cs typeface="华文新魏"/>
              </a:rPr>
              <a:t>与非法添加物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31" y="289559"/>
            <a:ext cx="2404872" cy="240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12964" y="3136392"/>
            <a:ext cx="909955" cy="2075814"/>
          </a:xfrm>
          <a:prstGeom prst="rect">
            <a:avLst/>
          </a:prstGeom>
          <a:solidFill>
            <a:srgbClr val="FF6700">
              <a:alpha val="70195"/>
            </a:srgbClr>
          </a:solidFill>
          <a:ln w="6096">
            <a:solidFill>
              <a:srgbClr val="6E9400"/>
            </a:solidFill>
          </a:ln>
        </p:spPr>
        <p:txBody>
          <a:bodyPr wrap="square" lIns="0" tIns="222885" rIns="0" bIns="0" rtlCol="0" vert="horz">
            <a:spAutoFit/>
          </a:bodyPr>
          <a:lstStyle/>
          <a:p>
            <a:pPr algn="just" marL="171450" marR="170815">
              <a:lnSpc>
                <a:spcPts val="4410"/>
              </a:lnSpc>
              <a:spcBef>
                <a:spcPts val="1755"/>
              </a:spcBef>
            </a:pPr>
            <a:r>
              <a:rPr dirty="0" sz="4400">
                <a:latin typeface="宋体"/>
                <a:cs typeface="宋体"/>
              </a:rPr>
              <a:t>第 四 章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食品添加剂滥用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768788" y="3201860"/>
            <a:ext cx="1588135" cy="1588135"/>
            <a:chOff x="3768788" y="3201860"/>
            <a:chExt cx="1588135" cy="1588135"/>
          </a:xfrm>
        </p:grpSpPr>
        <p:sp>
          <p:nvSpPr>
            <p:cNvPr id="6" name="object 6"/>
            <p:cNvSpPr/>
            <p:nvPr/>
          </p:nvSpPr>
          <p:spPr>
            <a:xfrm>
              <a:off x="3781806" y="3214878"/>
              <a:ext cx="1562100" cy="1562100"/>
            </a:xfrm>
            <a:custGeom>
              <a:avLst/>
              <a:gdLst/>
              <a:ahLst/>
              <a:cxnLst/>
              <a:rect l="l" t="t" r="r" b="b"/>
              <a:pathLst>
                <a:path w="1562100" h="1562100">
                  <a:moveTo>
                    <a:pt x="1301750" y="0"/>
                  </a:moveTo>
                  <a:lnTo>
                    <a:pt x="260350" y="0"/>
                  </a:lnTo>
                  <a:lnTo>
                    <a:pt x="213557" y="4195"/>
                  </a:lnTo>
                  <a:lnTo>
                    <a:pt x="169514" y="16290"/>
                  </a:lnTo>
                  <a:lnTo>
                    <a:pt x="128956" y="35550"/>
                  </a:lnTo>
                  <a:lnTo>
                    <a:pt x="92619" y="61238"/>
                  </a:lnTo>
                  <a:lnTo>
                    <a:pt x="61238" y="92619"/>
                  </a:lnTo>
                  <a:lnTo>
                    <a:pt x="35550" y="128956"/>
                  </a:lnTo>
                  <a:lnTo>
                    <a:pt x="16290" y="169514"/>
                  </a:lnTo>
                  <a:lnTo>
                    <a:pt x="4195" y="213557"/>
                  </a:lnTo>
                  <a:lnTo>
                    <a:pt x="0" y="260350"/>
                  </a:lnTo>
                  <a:lnTo>
                    <a:pt x="0" y="1301750"/>
                  </a:lnTo>
                  <a:lnTo>
                    <a:pt x="4195" y="1348542"/>
                  </a:lnTo>
                  <a:lnTo>
                    <a:pt x="16290" y="1392585"/>
                  </a:lnTo>
                  <a:lnTo>
                    <a:pt x="35550" y="1433143"/>
                  </a:lnTo>
                  <a:lnTo>
                    <a:pt x="61238" y="1469480"/>
                  </a:lnTo>
                  <a:lnTo>
                    <a:pt x="92619" y="1500861"/>
                  </a:lnTo>
                  <a:lnTo>
                    <a:pt x="128956" y="1526549"/>
                  </a:lnTo>
                  <a:lnTo>
                    <a:pt x="169514" y="1545809"/>
                  </a:lnTo>
                  <a:lnTo>
                    <a:pt x="213557" y="1557904"/>
                  </a:lnTo>
                  <a:lnTo>
                    <a:pt x="260350" y="1562100"/>
                  </a:lnTo>
                  <a:lnTo>
                    <a:pt x="1301750" y="1562100"/>
                  </a:lnTo>
                  <a:lnTo>
                    <a:pt x="1348542" y="1557904"/>
                  </a:lnTo>
                  <a:lnTo>
                    <a:pt x="1392585" y="1545809"/>
                  </a:lnTo>
                  <a:lnTo>
                    <a:pt x="1433143" y="1526549"/>
                  </a:lnTo>
                  <a:lnTo>
                    <a:pt x="1469480" y="1500861"/>
                  </a:lnTo>
                  <a:lnTo>
                    <a:pt x="1500861" y="1469480"/>
                  </a:lnTo>
                  <a:lnTo>
                    <a:pt x="1526549" y="1433143"/>
                  </a:lnTo>
                  <a:lnTo>
                    <a:pt x="1545809" y="1392585"/>
                  </a:lnTo>
                  <a:lnTo>
                    <a:pt x="1557904" y="1348542"/>
                  </a:lnTo>
                  <a:lnTo>
                    <a:pt x="1562100" y="1301750"/>
                  </a:lnTo>
                  <a:lnTo>
                    <a:pt x="1562100" y="260350"/>
                  </a:lnTo>
                  <a:lnTo>
                    <a:pt x="1557904" y="213557"/>
                  </a:lnTo>
                  <a:lnTo>
                    <a:pt x="1545809" y="169514"/>
                  </a:lnTo>
                  <a:lnTo>
                    <a:pt x="1526549" y="128956"/>
                  </a:lnTo>
                  <a:lnTo>
                    <a:pt x="1500861" y="92619"/>
                  </a:lnTo>
                  <a:lnTo>
                    <a:pt x="1469480" y="61238"/>
                  </a:lnTo>
                  <a:lnTo>
                    <a:pt x="1433143" y="35550"/>
                  </a:lnTo>
                  <a:lnTo>
                    <a:pt x="1392585" y="16290"/>
                  </a:lnTo>
                  <a:lnTo>
                    <a:pt x="1348542" y="4195"/>
                  </a:lnTo>
                  <a:lnTo>
                    <a:pt x="1301750" y="0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81806" y="3214878"/>
              <a:ext cx="1562100" cy="1562100"/>
            </a:xfrm>
            <a:custGeom>
              <a:avLst/>
              <a:gdLst/>
              <a:ahLst/>
              <a:cxnLst/>
              <a:rect l="l" t="t" r="r" b="b"/>
              <a:pathLst>
                <a:path w="1562100" h="1562100">
                  <a:moveTo>
                    <a:pt x="0" y="260350"/>
                  </a:moveTo>
                  <a:lnTo>
                    <a:pt x="4195" y="213557"/>
                  </a:lnTo>
                  <a:lnTo>
                    <a:pt x="16290" y="169514"/>
                  </a:lnTo>
                  <a:lnTo>
                    <a:pt x="35550" y="128956"/>
                  </a:lnTo>
                  <a:lnTo>
                    <a:pt x="61238" y="92619"/>
                  </a:lnTo>
                  <a:lnTo>
                    <a:pt x="92619" y="61238"/>
                  </a:lnTo>
                  <a:lnTo>
                    <a:pt x="128956" y="35550"/>
                  </a:lnTo>
                  <a:lnTo>
                    <a:pt x="169514" y="16290"/>
                  </a:lnTo>
                  <a:lnTo>
                    <a:pt x="213557" y="4195"/>
                  </a:lnTo>
                  <a:lnTo>
                    <a:pt x="260350" y="0"/>
                  </a:lnTo>
                  <a:lnTo>
                    <a:pt x="1301750" y="0"/>
                  </a:lnTo>
                  <a:lnTo>
                    <a:pt x="1348542" y="4195"/>
                  </a:lnTo>
                  <a:lnTo>
                    <a:pt x="1392585" y="16290"/>
                  </a:lnTo>
                  <a:lnTo>
                    <a:pt x="1433143" y="35550"/>
                  </a:lnTo>
                  <a:lnTo>
                    <a:pt x="1469480" y="61238"/>
                  </a:lnTo>
                  <a:lnTo>
                    <a:pt x="1500861" y="92619"/>
                  </a:lnTo>
                  <a:lnTo>
                    <a:pt x="1526549" y="128956"/>
                  </a:lnTo>
                  <a:lnTo>
                    <a:pt x="1545809" y="169514"/>
                  </a:lnTo>
                  <a:lnTo>
                    <a:pt x="1557904" y="213557"/>
                  </a:lnTo>
                  <a:lnTo>
                    <a:pt x="1562100" y="260350"/>
                  </a:lnTo>
                  <a:lnTo>
                    <a:pt x="1562100" y="1301750"/>
                  </a:lnTo>
                  <a:lnTo>
                    <a:pt x="1557904" y="1348542"/>
                  </a:lnTo>
                  <a:lnTo>
                    <a:pt x="1545809" y="1392585"/>
                  </a:lnTo>
                  <a:lnTo>
                    <a:pt x="1526549" y="1433143"/>
                  </a:lnTo>
                  <a:lnTo>
                    <a:pt x="1500861" y="1469480"/>
                  </a:lnTo>
                  <a:lnTo>
                    <a:pt x="1469480" y="1500861"/>
                  </a:lnTo>
                  <a:lnTo>
                    <a:pt x="1433143" y="1526549"/>
                  </a:lnTo>
                  <a:lnTo>
                    <a:pt x="1392585" y="1545809"/>
                  </a:lnTo>
                  <a:lnTo>
                    <a:pt x="1348542" y="1557904"/>
                  </a:lnTo>
                  <a:lnTo>
                    <a:pt x="1301750" y="1562100"/>
                  </a:lnTo>
                  <a:lnTo>
                    <a:pt x="260350" y="1562100"/>
                  </a:lnTo>
                  <a:lnTo>
                    <a:pt x="213557" y="1557904"/>
                  </a:lnTo>
                  <a:lnTo>
                    <a:pt x="169514" y="1545809"/>
                  </a:lnTo>
                  <a:lnTo>
                    <a:pt x="128956" y="1526549"/>
                  </a:lnTo>
                  <a:lnTo>
                    <a:pt x="92619" y="1500861"/>
                  </a:lnTo>
                  <a:lnTo>
                    <a:pt x="61238" y="1469480"/>
                  </a:lnTo>
                  <a:lnTo>
                    <a:pt x="35550" y="1433143"/>
                  </a:lnTo>
                  <a:lnTo>
                    <a:pt x="16290" y="1392585"/>
                  </a:lnTo>
                  <a:lnTo>
                    <a:pt x="4195" y="1348542"/>
                  </a:lnTo>
                  <a:lnTo>
                    <a:pt x="0" y="1301750"/>
                  </a:lnTo>
                  <a:lnTo>
                    <a:pt x="0" y="2603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092702" y="3392881"/>
            <a:ext cx="940435" cy="110998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334"/>
              </a:spcBef>
            </a:pPr>
            <a:r>
              <a:rPr dirty="0" sz="3600">
                <a:solidFill>
                  <a:srgbClr val="FFFFFF"/>
                </a:solidFill>
                <a:latin typeface="宋体"/>
                <a:cs typeface="宋体"/>
              </a:rPr>
              <a:t>主要 </a:t>
            </a:r>
            <a:r>
              <a:rPr dirty="0" sz="3600">
                <a:solidFill>
                  <a:srgbClr val="FFFFFF"/>
                </a:solidFill>
                <a:latin typeface="宋体"/>
                <a:cs typeface="宋体"/>
              </a:rPr>
              <a:t>来源</a:t>
            </a:r>
            <a:endParaRPr sz="3600">
              <a:latin typeface="宋体"/>
              <a:cs typeface="宋体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63404" y="1380680"/>
            <a:ext cx="2400935" cy="1847214"/>
            <a:chOff x="3363404" y="1380680"/>
            <a:chExt cx="2400935" cy="1847214"/>
          </a:xfrm>
        </p:grpSpPr>
        <p:sp>
          <p:nvSpPr>
            <p:cNvPr id="10" name="object 10"/>
            <p:cNvSpPr/>
            <p:nvPr/>
          </p:nvSpPr>
          <p:spPr>
            <a:xfrm>
              <a:off x="4563617" y="2439669"/>
              <a:ext cx="0" cy="775335"/>
            </a:xfrm>
            <a:custGeom>
              <a:avLst/>
              <a:gdLst/>
              <a:ahLst/>
              <a:cxnLst/>
              <a:rect l="l" t="t" r="r" b="b"/>
              <a:pathLst>
                <a:path w="0" h="775335">
                  <a:moveTo>
                    <a:pt x="0" y="77520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76421" y="1393697"/>
              <a:ext cx="2374900" cy="1045844"/>
            </a:xfrm>
            <a:custGeom>
              <a:avLst/>
              <a:gdLst/>
              <a:ahLst/>
              <a:cxnLst/>
              <a:rect l="l" t="t" r="r" b="b"/>
              <a:pathLst>
                <a:path w="2374900" h="1045844">
                  <a:moveTo>
                    <a:pt x="2200148" y="0"/>
                  </a:moveTo>
                  <a:lnTo>
                    <a:pt x="174243" y="0"/>
                  </a:lnTo>
                  <a:lnTo>
                    <a:pt x="127911" y="6221"/>
                  </a:lnTo>
                  <a:lnTo>
                    <a:pt x="86284" y="23781"/>
                  </a:lnTo>
                  <a:lnTo>
                    <a:pt x="51022" y="51022"/>
                  </a:lnTo>
                  <a:lnTo>
                    <a:pt x="23781" y="86284"/>
                  </a:lnTo>
                  <a:lnTo>
                    <a:pt x="6221" y="127911"/>
                  </a:lnTo>
                  <a:lnTo>
                    <a:pt x="0" y="174243"/>
                  </a:lnTo>
                  <a:lnTo>
                    <a:pt x="0" y="871219"/>
                  </a:lnTo>
                  <a:lnTo>
                    <a:pt x="6221" y="917552"/>
                  </a:lnTo>
                  <a:lnTo>
                    <a:pt x="23781" y="959179"/>
                  </a:lnTo>
                  <a:lnTo>
                    <a:pt x="51022" y="994441"/>
                  </a:lnTo>
                  <a:lnTo>
                    <a:pt x="86284" y="1021682"/>
                  </a:lnTo>
                  <a:lnTo>
                    <a:pt x="127911" y="1039242"/>
                  </a:lnTo>
                  <a:lnTo>
                    <a:pt x="174243" y="1045463"/>
                  </a:lnTo>
                  <a:lnTo>
                    <a:pt x="2200148" y="1045463"/>
                  </a:lnTo>
                  <a:lnTo>
                    <a:pt x="2246480" y="1039242"/>
                  </a:lnTo>
                  <a:lnTo>
                    <a:pt x="2288107" y="1021682"/>
                  </a:lnTo>
                  <a:lnTo>
                    <a:pt x="2323369" y="994441"/>
                  </a:lnTo>
                  <a:lnTo>
                    <a:pt x="2350610" y="959179"/>
                  </a:lnTo>
                  <a:lnTo>
                    <a:pt x="2368170" y="917552"/>
                  </a:lnTo>
                  <a:lnTo>
                    <a:pt x="2374391" y="871219"/>
                  </a:lnTo>
                  <a:lnTo>
                    <a:pt x="2374391" y="174243"/>
                  </a:lnTo>
                  <a:lnTo>
                    <a:pt x="2368170" y="127911"/>
                  </a:lnTo>
                  <a:lnTo>
                    <a:pt x="2350610" y="86284"/>
                  </a:lnTo>
                  <a:lnTo>
                    <a:pt x="2323369" y="51022"/>
                  </a:lnTo>
                  <a:lnTo>
                    <a:pt x="2288107" y="23781"/>
                  </a:lnTo>
                  <a:lnTo>
                    <a:pt x="2246480" y="6221"/>
                  </a:lnTo>
                  <a:lnTo>
                    <a:pt x="220014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76421" y="1393697"/>
              <a:ext cx="2374900" cy="1045844"/>
            </a:xfrm>
            <a:custGeom>
              <a:avLst/>
              <a:gdLst/>
              <a:ahLst/>
              <a:cxnLst/>
              <a:rect l="l" t="t" r="r" b="b"/>
              <a:pathLst>
                <a:path w="2374900" h="1045844">
                  <a:moveTo>
                    <a:pt x="0" y="174243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3" y="0"/>
                  </a:lnTo>
                  <a:lnTo>
                    <a:pt x="2200148" y="0"/>
                  </a:lnTo>
                  <a:lnTo>
                    <a:pt x="2246480" y="6221"/>
                  </a:lnTo>
                  <a:lnTo>
                    <a:pt x="2288107" y="23781"/>
                  </a:lnTo>
                  <a:lnTo>
                    <a:pt x="2323369" y="51022"/>
                  </a:lnTo>
                  <a:lnTo>
                    <a:pt x="2350610" y="86284"/>
                  </a:lnTo>
                  <a:lnTo>
                    <a:pt x="2368170" y="127911"/>
                  </a:lnTo>
                  <a:lnTo>
                    <a:pt x="2374391" y="174243"/>
                  </a:lnTo>
                  <a:lnTo>
                    <a:pt x="2374391" y="871219"/>
                  </a:lnTo>
                  <a:lnTo>
                    <a:pt x="2368170" y="917552"/>
                  </a:lnTo>
                  <a:lnTo>
                    <a:pt x="2350610" y="959179"/>
                  </a:lnTo>
                  <a:lnTo>
                    <a:pt x="2323369" y="994441"/>
                  </a:lnTo>
                  <a:lnTo>
                    <a:pt x="2288107" y="1021682"/>
                  </a:lnTo>
                  <a:lnTo>
                    <a:pt x="2246480" y="1039242"/>
                  </a:lnTo>
                  <a:lnTo>
                    <a:pt x="2200148" y="1045463"/>
                  </a:lnTo>
                  <a:lnTo>
                    <a:pt x="174243" y="1045463"/>
                  </a:lnTo>
                  <a:lnTo>
                    <a:pt x="127911" y="1039242"/>
                  </a:lnTo>
                  <a:lnTo>
                    <a:pt x="86284" y="1021682"/>
                  </a:lnTo>
                  <a:lnTo>
                    <a:pt x="51022" y="994441"/>
                  </a:lnTo>
                  <a:lnTo>
                    <a:pt x="23781" y="959179"/>
                  </a:lnTo>
                  <a:lnTo>
                    <a:pt x="6221" y="917552"/>
                  </a:lnTo>
                  <a:lnTo>
                    <a:pt x="0" y="871219"/>
                  </a:lnTo>
                  <a:lnTo>
                    <a:pt x="0" y="1742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484879" y="1652473"/>
            <a:ext cx="21583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原辅料带入。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30888" y="3459416"/>
            <a:ext cx="3361054" cy="1073150"/>
            <a:chOff x="5330888" y="3459416"/>
            <a:chExt cx="3361054" cy="1073150"/>
          </a:xfrm>
        </p:grpSpPr>
        <p:sp>
          <p:nvSpPr>
            <p:cNvPr id="15" name="object 15"/>
            <p:cNvSpPr/>
            <p:nvPr/>
          </p:nvSpPr>
          <p:spPr>
            <a:xfrm>
              <a:off x="5343906" y="3995165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 h="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ln w="25908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02502" y="3472433"/>
              <a:ext cx="2376170" cy="1047115"/>
            </a:xfrm>
            <a:custGeom>
              <a:avLst/>
              <a:gdLst/>
              <a:ahLst/>
              <a:cxnLst/>
              <a:rect l="l" t="t" r="r" b="b"/>
              <a:pathLst>
                <a:path w="2376170" h="1047114">
                  <a:moveTo>
                    <a:pt x="2201418" y="0"/>
                  </a:moveTo>
                  <a:lnTo>
                    <a:pt x="174498" y="0"/>
                  </a:lnTo>
                  <a:lnTo>
                    <a:pt x="128102" y="6231"/>
                  </a:lnTo>
                  <a:lnTo>
                    <a:pt x="86416" y="23819"/>
                  </a:lnTo>
                  <a:lnTo>
                    <a:pt x="51101" y="51101"/>
                  </a:lnTo>
                  <a:lnTo>
                    <a:pt x="23819" y="86416"/>
                  </a:lnTo>
                  <a:lnTo>
                    <a:pt x="6231" y="128102"/>
                  </a:lnTo>
                  <a:lnTo>
                    <a:pt x="0" y="174497"/>
                  </a:lnTo>
                  <a:lnTo>
                    <a:pt x="0" y="872489"/>
                  </a:lnTo>
                  <a:lnTo>
                    <a:pt x="6231" y="918885"/>
                  </a:lnTo>
                  <a:lnTo>
                    <a:pt x="23819" y="960571"/>
                  </a:lnTo>
                  <a:lnTo>
                    <a:pt x="51101" y="995886"/>
                  </a:lnTo>
                  <a:lnTo>
                    <a:pt x="86416" y="1023168"/>
                  </a:lnTo>
                  <a:lnTo>
                    <a:pt x="128102" y="1040756"/>
                  </a:lnTo>
                  <a:lnTo>
                    <a:pt x="174498" y="1046988"/>
                  </a:lnTo>
                  <a:lnTo>
                    <a:pt x="2201418" y="1046988"/>
                  </a:lnTo>
                  <a:lnTo>
                    <a:pt x="2247813" y="1040756"/>
                  </a:lnTo>
                  <a:lnTo>
                    <a:pt x="2289499" y="1023168"/>
                  </a:lnTo>
                  <a:lnTo>
                    <a:pt x="2324814" y="995886"/>
                  </a:lnTo>
                  <a:lnTo>
                    <a:pt x="2352096" y="960571"/>
                  </a:lnTo>
                  <a:lnTo>
                    <a:pt x="2369684" y="918885"/>
                  </a:lnTo>
                  <a:lnTo>
                    <a:pt x="2375916" y="872489"/>
                  </a:lnTo>
                  <a:lnTo>
                    <a:pt x="2375916" y="174497"/>
                  </a:lnTo>
                  <a:lnTo>
                    <a:pt x="2369684" y="128102"/>
                  </a:lnTo>
                  <a:lnTo>
                    <a:pt x="2352096" y="86416"/>
                  </a:lnTo>
                  <a:lnTo>
                    <a:pt x="2324814" y="51101"/>
                  </a:lnTo>
                  <a:lnTo>
                    <a:pt x="2289499" y="23819"/>
                  </a:lnTo>
                  <a:lnTo>
                    <a:pt x="2247813" y="6231"/>
                  </a:lnTo>
                  <a:lnTo>
                    <a:pt x="2201418" y="0"/>
                  </a:lnTo>
                  <a:close/>
                </a:path>
              </a:pathLst>
            </a:custGeom>
            <a:solidFill>
              <a:srgbClr val="9093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02502" y="3472433"/>
              <a:ext cx="2376170" cy="1047115"/>
            </a:xfrm>
            <a:custGeom>
              <a:avLst/>
              <a:gdLst/>
              <a:ahLst/>
              <a:cxnLst/>
              <a:rect l="l" t="t" r="r" b="b"/>
              <a:pathLst>
                <a:path w="2376170" h="1047114">
                  <a:moveTo>
                    <a:pt x="0" y="174497"/>
                  </a:moveTo>
                  <a:lnTo>
                    <a:pt x="6231" y="128102"/>
                  </a:lnTo>
                  <a:lnTo>
                    <a:pt x="23819" y="86416"/>
                  </a:lnTo>
                  <a:lnTo>
                    <a:pt x="51101" y="51101"/>
                  </a:lnTo>
                  <a:lnTo>
                    <a:pt x="86416" y="23819"/>
                  </a:lnTo>
                  <a:lnTo>
                    <a:pt x="128102" y="6231"/>
                  </a:lnTo>
                  <a:lnTo>
                    <a:pt x="174498" y="0"/>
                  </a:lnTo>
                  <a:lnTo>
                    <a:pt x="2201418" y="0"/>
                  </a:lnTo>
                  <a:lnTo>
                    <a:pt x="2247813" y="6231"/>
                  </a:lnTo>
                  <a:lnTo>
                    <a:pt x="2289499" y="23819"/>
                  </a:lnTo>
                  <a:lnTo>
                    <a:pt x="2324814" y="51101"/>
                  </a:lnTo>
                  <a:lnTo>
                    <a:pt x="2352096" y="86416"/>
                  </a:lnTo>
                  <a:lnTo>
                    <a:pt x="2369684" y="128102"/>
                  </a:lnTo>
                  <a:lnTo>
                    <a:pt x="2375916" y="174497"/>
                  </a:lnTo>
                  <a:lnTo>
                    <a:pt x="2375916" y="872489"/>
                  </a:lnTo>
                  <a:lnTo>
                    <a:pt x="2369684" y="918885"/>
                  </a:lnTo>
                  <a:lnTo>
                    <a:pt x="2352096" y="960571"/>
                  </a:lnTo>
                  <a:lnTo>
                    <a:pt x="2324814" y="995886"/>
                  </a:lnTo>
                  <a:lnTo>
                    <a:pt x="2289499" y="1023168"/>
                  </a:lnTo>
                  <a:lnTo>
                    <a:pt x="2247813" y="1040756"/>
                  </a:lnTo>
                  <a:lnTo>
                    <a:pt x="2201418" y="1046988"/>
                  </a:lnTo>
                  <a:lnTo>
                    <a:pt x="174498" y="1046988"/>
                  </a:lnTo>
                  <a:lnTo>
                    <a:pt x="128102" y="1040756"/>
                  </a:lnTo>
                  <a:lnTo>
                    <a:pt x="86416" y="1023168"/>
                  </a:lnTo>
                  <a:lnTo>
                    <a:pt x="51101" y="995886"/>
                  </a:lnTo>
                  <a:lnTo>
                    <a:pt x="23819" y="960571"/>
                  </a:lnTo>
                  <a:lnTo>
                    <a:pt x="6231" y="918885"/>
                  </a:lnTo>
                  <a:lnTo>
                    <a:pt x="0" y="872489"/>
                  </a:lnTo>
                  <a:lnTo>
                    <a:pt x="0" y="17449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412738" y="3732098"/>
            <a:ext cx="1800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盲目添加。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63404" y="4763960"/>
            <a:ext cx="2400935" cy="1847214"/>
            <a:chOff x="3363404" y="4763960"/>
            <a:chExt cx="2400935" cy="1847214"/>
          </a:xfrm>
        </p:grpSpPr>
        <p:sp>
          <p:nvSpPr>
            <p:cNvPr id="20" name="object 20"/>
            <p:cNvSpPr/>
            <p:nvPr/>
          </p:nvSpPr>
          <p:spPr>
            <a:xfrm>
              <a:off x="4563617" y="4776977"/>
              <a:ext cx="0" cy="775335"/>
            </a:xfrm>
            <a:custGeom>
              <a:avLst/>
              <a:gdLst/>
              <a:ahLst/>
              <a:cxnLst/>
              <a:rect l="l" t="t" r="r" b="b"/>
              <a:pathLst>
                <a:path w="0" h="775335">
                  <a:moveTo>
                    <a:pt x="0" y="0"/>
                  </a:moveTo>
                  <a:lnTo>
                    <a:pt x="0" y="775208"/>
                  </a:lnTo>
                </a:path>
              </a:pathLst>
            </a:custGeom>
            <a:ln w="25908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376421" y="5551169"/>
              <a:ext cx="2374900" cy="1047115"/>
            </a:xfrm>
            <a:custGeom>
              <a:avLst/>
              <a:gdLst/>
              <a:ahLst/>
              <a:cxnLst/>
              <a:rect l="l" t="t" r="r" b="b"/>
              <a:pathLst>
                <a:path w="2374900" h="1047115">
                  <a:moveTo>
                    <a:pt x="2199893" y="0"/>
                  </a:moveTo>
                  <a:lnTo>
                    <a:pt x="174498" y="0"/>
                  </a:lnTo>
                  <a:lnTo>
                    <a:pt x="128102" y="6233"/>
                  </a:lnTo>
                  <a:lnTo>
                    <a:pt x="86416" y="23825"/>
                  </a:lnTo>
                  <a:lnTo>
                    <a:pt x="51101" y="51111"/>
                  </a:lnTo>
                  <a:lnTo>
                    <a:pt x="23819" y="86427"/>
                  </a:lnTo>
                  <a:lnTo>
                    <a:pt x="6231" y="128111"/>
                  </a:lnTo>
                  <a:lnTo>
                    <a:pt x="0" y="174497"/>
                  </a:lnTo>
                  <a:lnTo>
                    <a:pt x="0" y="872489"/>
                  </a:lnTo>
                  <a:lnTo>
                    <a:pt x="6231" y="918876"/>
                  </a:lnTo>
                  <a:lnTo>
                    <a:pt x="23819" y="960560"/>
                  </a:lnTo>
                  <a:lnTo>
                    <a:pt x="51101" y="995876"/>
                  </a:lnTo>
                  <a:lnTo>
                    <a:pt x="86416" y="1023162"/>
                  </a:lnTo>
                  <a:lnTo>
                    <a:pt x="128102" y="1040754"/>
                  </a:lnTo>
                  <a:lnTo>
                    <a:pt x="174498" y="1046987"/>
                  </a:lnTo>
                  <a:lnTo>
                    <a:pt x="2199893" y="1046987"/>
                  </a:lnTo>
                  <a:lnTo>
                    <a:pt x="2246289" y="1040754"/>
                  </a:lnTo>
                  <a:lnTo>
                    <a:pt x="2287975" y="1023162"/>
                  </a:lnTo>
                  <a:lnTo>
                    <a:pt x="2323290" y="995876"/>
                  </a:lnTo>
                  <a:lnTo>
                    <a:pt x="2350572" y="960560"/>
                  </a:lnTo>
                  <a:lnTo>
                    <a:pt x="2368160" y="918876"/>
                  </a:lnTo>
                  <a:lnTo>
                    <a:pt x="2374391" y="872489"/>
                  </a:lnTo>
                  <a:lnTo>
                    <a:pt x="2374391" y="174497"/>
                  </a:lnTo>
                  <a:lnTo>
                    <a:pt x="2368160" y="128111"/>
                  </a:lnTo>
                  <a:lnTo>
                    <a:pt x="2350572" y="86427"/>
                  </a:lnTo>
                  <a:lnTo>
                    <a:pt x="2323290" y="51111"/>
                  </a:lnTo>
                  <a:lnTo>
                    <a:pt x="2287975" y="23825"/>
                  </a:lnTo>
                  <a:lnTo>
                    <a:pt x="2246289" y="6233"/>
                  </a:lnTo>
                  <a:lnTo>
                    <a:pt x="2199893" y="0"/>
                  </a:lnTo>
                  <a:close/>
                </a:path>
              </a:pathLst>
            </a:custGeom>
            <a:solidFill>
              <a:srgbClr val="946B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76421" y="5551169"/>
              <a:ext cx="2374900" cy="1047115"/>
            </a:xfrm>
            <a:custGeom>
              <a:avLst/>
              <a:gdLst/>
              <a:ahLst/>
              <a:cxnLst/>
              <a:rect l="l" t="t" r="r" b="b"/>
              <a:pathLst>
                <a:path w="2374900" h="1047115">
                  <a:moveTo>
                    <a:pt x="0" y="174497"/>
                  </a:moveTo>
                  <a:lnTo>
                    <a:pt x="6231" y="128111"/>
                  </a:lnTo>
                  <a:lnTo>
                    <a:pt x="23819" y="86427"/>
                  </a:lnTo>
                  <a:lnTo>
                    <a:pt x="51101" y="51111"/>
                  </a:lnTo>
                  <a:lnTo>
                    <a:pt x="86416" y="23825"/>
                  </a:lnTo>
                  <a:lnTo>
                    <a:pt x="128102" y="6233"/>
                  </a:lnTo>
                  <a:lnTo>
                    <a:pt x="174498" y="0"/>
                  </a:lnTo>
                  <a:lnTo>
                    <a:pt x="2199893" y="0"/>
                  </a:lnTo>
                  <a:lnTo>
                    <a:pt x="2246289" y="6233"/>
                  </a:lnTo>
                  <a:lnTo>
                    <a:pt x="2287975" y="23825"/>
                  </a:lnTo>
                  <a:lnTo>
                    <a:pt x="2323290" y="51111"/>
                  </a:lnTo>
                  <a:lnTo>
                    <a:pt x="2350572" y="86427"/>
                  </a:lnTo>
                  <a:lnTo>
                    <a:pt x="2368160" y="128111"/>
                  </a:lnTo>
                  <a:lnTo>
                    <a:pt x="2374391" y="174497"/>
                  </a:lnTo>
                  <a:lnTo>
                    <a:pt x="2374391" y="872489"/>
                  </a:lnTo>
                  <a:lnTo>
                    <a:pt x="2368160" y="918876"/>
                  </a:lnTo>
                  <a:lnTo>
                    <a:pt x="2350572" y="960560"/>
                  </a:lnTo>
                  <a:lnTo>
                    <a:pt x="2323290" y="995876"/>
                  </a:lnTo>
                  <a:lnTo>
                    <a:pt x="2287975" y="1023162"/>
                  </a:lnTo>
                  <a:lnTo>
                    <a:pt x="2246289" y="1040754"/>
                  </a:lnTo>
                  <a:lnTo>
                    <a:pt x="2199893" y="1046987"/>
                  </a:lnTo>
                  <a:lnTo>
                    <a:pt x="174498" y="1046987"/>
                  </a:lnTo>
                  <a:lnTo>
                    <a:pt x="128102" y="1040754"/>
                  </a:lnTo>
                  <a:lnTo>
                    <a:pt x="86416" y="1023162"/>
                  </a:lnTo>
                  <a:lnTo>
                    <a:pt x="51101" y="995876"/>
                  </a:lnTo>
                  <a:lnTo>
                    <a:pt x="23819" y="960560"/>
                  </a:lnTo>
                  <a:lnTo>
                    <a:pt x="6231" y="918876"/>
                  </a:lnTo>
                  <a:lnTo>
                    <a:pt x="0" y="872489"/>
                  </a:lnTo>
                  <a:lnTo>
                    <a:pt x="0" y="17449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484879" y="5603544"/>
            <a:ext cx="1800860" cy="8686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用法、用量 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全凭经验。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863" y="3459479"/>
            <a:ext cx="3346450" cy="1073150"/>
            <a:chOff x="435863" y="3459479"/>
            <a:chExt cx="3346450" cy="1073150"/>
          </a:xfrm>
        </p:grpSpPr>
        <p:sp>
          <p:nvSpPr>
            <p:cNvPr id="25" name="object 25"/>
            <p:cNvSpPr/>
            <p:nvPr/>
          </p:nvSpPr>
          <p:spPr>
            <a:xfrm>
              <a:off x="2822956" y="3995165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 h="0">
                  <a:moveTo>
                    <a:pt x="958849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8817" y="3472433"/>
              <a:ext cx="2374900" cy="1047115"/>
            </a:xfrm>
            <a:custGeom>
              <a:avLst/>
              <a:gdLst/>
              <a:ahLst/>
              <a:cxnLst/>
              <a:rect l="l" t="t" r="r" b="b"/>
              <a:pathLst>
                <a:path w="2374900" h="1047114">
                  <a:moveTo>
                    <a:pt x="2199894" y="0"/>
                  </a:moveTo>
                  <a:lnTo>
                    <a:pt x="174497" y="0"/>
                  </a:lnTo>
                  <a:lnTo>
                    <a:pt x="128111" y="6231"/>
                  </a:lnTo>
                  <a:lnTo>
                    <a:pt x="86427" y="23819"/>
                  </a:lnTo>
                  <a:lnTo>
                    <a:pt x="51111" y="51101"/>
                  </a:lnTo>
                  <a:lnTo>
                    <a:pt x="23825" y="86416"/>
                  </a:lnTo>
                  <a:lnTo>
                    <a:pt x="6233" y="128102"/>
                  </a:lnTo>
                  <a:lnTo>
                    <a:pt x="0" y="174497"/>
                  </a:lnTo>
                  <a:lnTo>
                    <a:pt x="0" y="872489"/>
                  </a:lnTo>
                  <a:lnTo>
                    <a:pt x="6233" y="918885"/>
                  </a:lnTo>
                  <a:lnTo>
                    <a:pt x="23825" y="960571"/>
                  </a:lnTo>
                  <a:lnTo>
                    <a:pt x="51111" y="995886"/>
                  </a:lnTo>
                  <a:lnTo>
                    <a:pt x="86427" y="1023168"/>
                  </a:lnTo>
                  <a:lnTo>
                    <a:pt x="128111" y="1040756"/>
                  </a:lnTo>
                  <a:lnTo>
                    <a:pt x="174497" y="1046988"/>
                  </a:lnTo>
                  <a:lnTo>
                    <a:pt x="2199894" y="1046988"/>
                  </a:lnTo>
                  <a:lnTo>
                    <a:pt x="2246289" y="1040756"/>
                  </a:lnTo>
                  <a:lnTo>
                    <a:pt x="2287975" y="1023168"/>
                  </a:lnTo>
                  <a:lnTo>
                    <a:pt x="2323290" y="995886"/>
                  </a:lnTo>
                  <a:lnTo>
                    <a:pt x="2350572" y="960571"/>
                  </a:lnTo>
                  <a:lnTo>
                    <a:pt x="2368160" y="918885"/>
                  </a:lnTo>
                  <a:lnTo>
                    <a:pt x="2374392" y="872489"/>
                  </a:lnTo>
                  <a:lnTo>
                    <a:pt x="2374392" y="174497"/>
                  </a:lnTo>
                  <a:lnTo>
                    <a:pt x="2368160" y="128102"/>
                  </a:lnTo>
                  <a:lnTo>
                    <a:pt x="2350572" y="86416"/>
                  </a:lnTo>
                  <a:lnTo>
                    <a:pt x="2323290" y="51101"/>
                  </a:lnTo>
                  <a:lnTo>
                    <a:pt x="2287975" y="23819"/>
                  </a:lnTo>
                  <a:lnTo>
                    <a:pt x="2246289" y="6231"/>
                  </a:lnTo>
                  <a:lnTo>
                    <a:pt x="2199894" y="0"/>
                  </a:lnTo>
                  <a:close/>
                </a:path>
              </a:pathLst>
            </a:custGeom>
            <a:solidFill>
              <a:srgbClr val="FD9F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8817" y="3472433"/>
              <a:ext cx="2374900" cy="1047115"/>
            </a:xfrm>
            <a:custGeom>
              <a:avLst/>
              <a:gdLst/>
              <a:ahLst/>
              <a:cxnLst/>
              <a:rect l="l" t="t" r="r" b="b"/>
              <a:pathLst>
                <a:path w="2374900" h="1047114">
                  <a:moveTo>
                    <a:pt x="0" y="174497"/>
                  </a:moveTo>
                  <a:lnTo>
                    <a:pt x="6233" y="128102"/>
                  </a:lnTo>
                  <a:lnTo>
                    <a:pt x="23825" y="86416"/>
                  </a:lnTo>
                  <a:lnTo>
                    <a:pt x="51111" y="51101"/>
                  </a:lnTo>
                  <a:lnTo>
                    <a:pt x="86427" y="23819"/>
                  </a:lnTo>
                  <a:lnTo>
                    <a:pt x="128111" y="6231"/>
                  </a:lnTo>
                  <a:lnTo>
                    <a:pt x="174497" y="0"/>
                  </a:lnTo>
                  <a:lnTo>
                    <a:pt x="2199894" y="0"/>
                  </a:lnTo>
                  <a:lnTo>
                    <a:pt x="2246289" y="6231"/>
                  </a:lnTo>
                  <a:lnTo>
                    <a:pt x="2287975" y="23819"/>
                  </a:lnTo>
                  <a:lnTo>
                    <a:pt x="2323290" y="51101"/>
                  </a:lnTo>
                  <a:lnTo>
                    <a:pt x="2350572" y="86416"/>
                  </a:lnTo>
                  <a:lnTo>
                    <a:pt x="2368160" y="128102"/>
                  </a:lnTo>
                  <a:lnTo>
                    <a:pt x="2374392" y="174497"/>
                  </a:lnTo>
                  <a:lnTo>
                    <a:pt x="2374392" y="872489"/>
                  </a:lnTo>
                  <a:lnTo>
                    <a:pt x="2368160" y="918885"/>
                  </a:lnTo>
                  <a:lnTo>
                    <a:pt x="2350572" y="960571"/>
                  </a:lnTo>
                  <a:lnTo>
                    <a:pt x="2323290" y="995886"/>
                  </a:lnTo>
                  <a:lnTo>
                    <a:pt x="2287975" y="1023168"/>
                  </a:lnTo>
                  <a:lnTo>
                    <a:pt x="2246289" y="1040756"/>
                  </a:lnTo>
                  <a:lnTo>
                    <a:pt x="2199894" y="1046988"/>
                  </a:lnTo>
                  <a:lnTo>
                    <a:pt x="174497" y="1046988"/>
                  </a:lnTo>
                  <a:lnTo>
                    <a:pt x="128111" y="1040756"/>
                  </a:lnTo>
                  <a:lnTo>
                    <a:pt x="86427" y="1023168"/>
                  </a:lnTo>
                  <a:lnTo>
                    <a:pt x="51111" y="995886"/>
                  </a:lnTo>
                  <a:lnTo>
                    <a:pt x="23825" y="960571"/>
                  </a:lnTo>
                  <a:lnTo>
                    <a:pt x="6233" y="918885"/>
                  </a:lnTo>
                  <a:lnTo>
                    <a:pt x="0" y="872489"/>
                  </a:lnTo>
                  <a:lnTo>
                    <a:pt x="0" y="17449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57276" y="3524503"/>
            <a:ext cx="1800860" cy="86804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0"/>
              </a:spcBef>
            </a:pP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私自加大使 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用量。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食品添加剂滥用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400" y="1279165"/>
            <a:ext cx="7655559" cy="456057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食品添加剂超范围使用：</a:t>
            </a:r>
            <a:endParaRPr sz="3200">
              <a:latin typeface="宋体"/>
              <a:cs typeface="宋体"/>
            </a:endParaRPr>
          </a:p>
          <a:p>
            <a:pPr lvl="1" marL="538480" marR="5080" indent="-229235">
              <a:lnSpc>
                <a:spcPts val="3160"/>
              </a:lnSpc>
              <a:spcBef>
                <a:spcPts val="116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在不该使用的范围内使用。主要见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于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面粉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处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理 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剂、色素、防腐剂和甜味剂等品种。</a:t>
            </a:r>
            <a:endParaRPr sz="28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例如：</a:t>
            </a:r>
            <a:endParaRPr sz="3200">
              <a:latin typeface="宋体"/>
              <a:cs typeface="宋体"/>
            </a:endParaRPr>
          </a:p>
          <a:p>
            <a:pPr lvl="1" marL="538480" marR="1427480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胭脂红是允许使用的，但使用范围不 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包括花椒，用了就是违法。</a:t>
            </a:r>
            <a:endParaRPr sz="2800">
              <a:latin typeface="宋体"/>
              <a:cs typeface="宋体"/>
            </a:endParaRPr>
          </a:p>
          <a:p>
            <a:pPr lvl="1" marL="538480" marR="1427480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为了增加色泽，玉米面馒头中检测出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柠檬黄。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用硫磺熏制生姜，使其外观漂亮。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1547" y="3357371"/>
            <a:ext cx="1655063" cy="1307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45452" y="4820411"/>
            <a:ext cx="1656588" cy="1109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食品添加剂滥用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400" y="1279165"/>
            <a:ext cx="8128634" cy="498729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食品添加剂超标使用：</a:t>
            </a:r>
            <a:endParaRPr sz="3200">
              <a:latin typeface="宋体"/>
              <a:cs typeface="宋体"/>
            </a:endParaRPr>
          </a:p>
          <a:p>
            <a:pPr lvl="1" marL="538480" marR="477520" indent="-229235">
              <a:lnSpc>
                <a:spcPts val="3160"/>
              </a:lnSpc>
              <a:spcBef>
                <a:spcPts val="116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超过限定使用剂量。主要见增白剂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甜味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、 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防腐剂、发色剂等品种。</a:t>
            </a:r>
            <a:endParaRPr sz="28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例如：</a:t>
            </a:r>
            <a:endParaRPr sz="3200">
              <a:latin typeface="宋体"/>
              <a:cs typeface="宋体"/>
            </a:endParaRPr>
          </a:p>
          <a:p>
            <a:pPr lvl="1" marL="538480" marR="5080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苯甲酸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作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为防腐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在果酱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最大使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量</a:t>
            </a:r>
            <a:r>
              <a:rPr dirty="0" sz="2800" spc="15">
                <a:solidFill>
                  <a:srgbClr val="3D3C2C"/>
                </a:solidFill>
                <a:latin typeface="宋体"/>
                <a:cs typeface="宋体"/>
              </a:rPr>
              <a:t>为</a:t>
            </a:r>
            <a:r>
              <a:rPr dirty="0" sz="2800">
                <a:solidFill>
                  <a:srgbClr val="3D3C2C"/>
                </a:solidFill>
                <a:latin typeface="Garamond"/>
                <a:cs typeface="Garamond"/>
              </a:rPr>
              <a:t>1</a:t>
            </a:r>
            <a:r>
              <a:rPr dirty="0" sz="2800" spc="5">
                <a:solidFill>
                  <a:srgbClr val="3D3C2C"/>
                </a:solidFill>
                <a:latin typeface="Garamond"/>
                <a:cs typeface="Garamond"/>
              </a:rPr>
              <a:t>g</a:t>
            </a:r>
            <a:r>
              <a:rPr dirty="0" sz="2800" spc="-15">
                <a:solidFill>
                  <a:srgbClr val="3D3C2C"/>
                </a:solidFill>
                <a:latin typeface="Garamond"/>
                <a:cs typeface="Garamond"/>
              </a:rPr>
              <a:t>/</a:t>
            </a:r>
            <a:r>
              <a:rPr dirty="0" sz="2800" spc="15">
                <a:solidFill>
                  <a:srgbClr val="3D3C2C"/>
                </a:solidFill>
                <a:latin typeface="Garamond"/>
                <a:cs typeface="Garamond"/>
              </a:rPr>
              <a:t>k</a:t>
            </a:r>
            <a:r>
              <a:rPr dirty="0" sz="2800" spc="-80">
                <a:solidFill>
                  <a:srgbClr val="3D3C2C"/>
                </a:solidFill>
                <a:latin typeface="Garamond"/>
                <a:cs typeface="Garamond"/>
              </a:rPr>
              <a:t>g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， 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当添加量超过了该限量，就是滥用。</a:t>
            </a:r>
            <a:endParaRPr sz="2800">
              <a:latin typeface="宋体"/>
              <a:cs typeface="宋体"/>
            </a:endParaRPr>
          </a:p>
          <a:p>
            <a:pPr lvl="1" marL="538480" marR="477520" indent="-229235">
              <a:lnSpc>
                <a:spcPts val="3160"/>
              </a:lnSpc>
              <a:spcBef>
                <a:spcPts val="115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过氧化苯甲酰作为增白剂，主要超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标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添加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于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小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麦粉制品。</a:t>
            </a:r>
            <a:endParaRPr sz="2800">
              <a:latin typeface="宋体"/>
              <a:cs typeface="宋体"/>
            </a:endParaRPr>
          </a:p>
          <a:p>
            <a:pPr lvl="1" marL="538480" marR="477520" indent="-229235">
              <a:lnSpc>
                <a:spcPts val="3160"/>
              </a:lnSpc>
              <a:spcBef>
                <a:spcPts val="10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糖精钠、甜蜜素等甜味剂，主要超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标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添加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于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饮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料制品、果脯、酱制品。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30"/>
              </a:spcBef>
            </a:pPr>
            <a:r>
              <a:rPr dirty="0"/>
              <a:t>非法添加物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400" y="1409445"/>
            <a:ext cx="229044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使用目的：</a:t>
            </a:r>
            <a:endParaRPr sz="3200">
              <a:latin typeface="宋体"/>
              <a:cs typeface="宋体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17812" y="2121344"/>
            <a:ext cx="5883275" cy="965200"/>
            <a:chOff x="2817812" y="2121344"/>
            <a:chExt cx="5883275" cy="965200"/>
          </a:xfrm>
        </p:grpSpPr>
        <p:sp>
          <p:nvSpPr>
            <p:cNvPr id="7" name="object 7"/>
            <p:cNvSpPr/>
            <p:nvPr/>
          </p:nvSpPr>
          <p:spPr>
            <a:xfrm>
              <a:off x="2830829" y="2134362"/>
              <a:ext cx="5857240" cy="939165"/>
            </a:xfrm>
            <a:custGeom>
              <a:avLst/>
              <a:gdLst/>
              <a:ahLst/>
              <a:cxnLst/>
              <a:rect l="l" t="t" r="r" b="b"/>
              <a:pathLst>
                <a:path w="5857240" h="939164">
                  <a:moveTo>
                    <a:pt x="5387340" y="0"/>
                  </a:moveTo>
                  <a:lnTo>
                    <a:pt x="5387340" y="117348"/>
                  </a:lnTo>
                  <a:lnTo>
                    <a:pt x="0" y="117348"/>
                  </a:lnTo>
                  <a:lnTo>
                    <a:pt x="0" y="821436"/>
                  </a:lnTo>
                  <a:lnTo>
                    <a:pt x="5387340" y="821436"/>
                  </a:lnTo>
                  <a:lnTo>
                    <a:pt x="5387340" y="938784"/>
                  </a:lnTo>
                  <a:lnTo>
                    <a:pt x="5856732" y="469391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CE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30829" y="2134362"/>
              <a:ext cx="5857240" cy="939165"/>
            </a:xfrm>
            <a:custGeom>
              <a:avLst/>
              <a:gdLst/>
              <a:ahLst/>
              <a:cxnLst/>
              <a:rect l="l" t="t" r="r" b="b"/>
              <a:pathLst>
                <a:path w="5857240" h="939164">
                  <a:moveTo>
                    <a:pt x="0" y="117348"/>
                  </a:moveTo>
                  <a:lnTo>
                    <a:pt x="5387340" y="117348"/>
                  </a:lnTo>
                  <a:lnTo>
                    <a:pt x="5387340" y="0"/>
                  </a:lnTo>
                  <a:lnTo>
                    <a:pt x="5856732" y="469391"/>
                  </a:lnTo>
                  <a:lnTo>
                    <a:pt x="5387340" y="938784"/>
                  </a:lnTo>
                  <a:lnTo>
                    <a:pt x="5387340" y="821436"/>
                  </a:lnTo>
                  <a:lnTo>
                    <a:pt x="0" y="821436"/>
                  </a:lnTo>
                  <a:lnTo>
                    <a:pt x="0" y="1173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33242" y="2217496"/>
            <a:ext cx="5473065" cy="74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845"/>
              </a:lnSpc>
              <a:spcBef>
                <a:spcPts val="100"/>
              </a:spcBef>
              <a:buFont typeface="Calibri"/>
              <a:buChar char="•"/>
              <a:tabLst>
                <a:tab pos="241300" algn="l"/>
              </a:tabLst>
            </a:pPr>
            <a:r>
              <a:rPr dirty="0" sz="2400">
                <a:latin typeface="宋体"/>
                <a:cs typeface="宋体"/>
              </a:rPr>
              <a:t>苏丹</a:t>
            </a:r>
            <a:r>
              <a:rPr dirty="0" sz="2400" spc="-10">
                <a:latin typeface="宋体"/>
                <a:cs typeface="宋体"/>
              </a:rPr>
              <a:t>红</a:t>
            </a:r>
            <a:r>
              <a:rPr dirty="0" sz="2400" spc="-35">
                <a:latin typeface="Garamond"/>
                <a:cs typeface="Garamond"/>
              </a:rPr>
              <a:t>I</a:t>
            </a:r>
            <a:r>
              <a:rPr dirty="0" sz="2400" spc="-35">
                <a:latin typeface="宋体"/>
                <a:cs typeface="宋体"/>
              </a:rPr>
              <a:t>～</a:t>
            </a:r>
            <a:r>
              <a:rPr dirty="0" sz="2400" spc="-35">
                <a:latin typeface="Garamond"/>
                <a:cs typeface="Garamond"/>
              </a:rPr>
              <a:t>IV</a:t>
            </a:r>
            <a:r>
              <a:rPr dirty="0" sz="2400">
                <a:latin typeface="宋体"/>
                <a:cs typeface="宋体"/>
              </a:rPr>
              <a:t>、罗丹明、碱性槐</a:t>
            </a:r>
            <a:r>
              <a:rPr dirty="0" sz="2400" spc="-20">
                <a:latin typeface="宋体"/>
                <a:cs typeface="宋体"/>
              </a:rPr>
              <a:t>黄</a:t>
            </a:r>
            <a:r>
              <a:rPr dirty="0" sz="2400" spc="5">
                <a:latin typeface="Garamond"/>
                <a:cs typeface="Garamond"/>
              </a:rPr>
              <a:t>O</a:t>
            </a:r>
            <a:r>
              <a:rPr dirty="0" sz="2400" spc="-5">
                <a:latin typeface="宋体"/>
                <a:cs typeface="宋体"/>
              </a:rPr>
              <a:t>、奶</a:t>
            </a:r>
            <a:endParaRPr sz="2400">
              <a:latin typeface="宋体"/>
              <a:cs typeface="宋体"/>
            </a:endParaRPr>
          </a:p>
          <a:p>
            <a:pPr marL="241300">
              <a:lnSpc>
                <a:spcPts val="2845"/>
              </a:lnSpc>
            </a:pPr>
            <a:r>
              <a:rPr dirty="0" sz="2400">
                <a:latin typeface="宋体"/>
                <a:cs typeface="宋体"/>
              </a:rPr>
              <a:t>油黄、亮藏花精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7136" y="2121407"/>
            <a:ext cx="2136775" cy="965200"/>
            <a:chOff x="707136" y="2121407"/>
            <a:chExt cx="2136775" cy="965200"/>
          </a:xfrm>
        </p:grpSpPr>
        <p:sp>
          <p:nvSpPr>
            <p:cNvPr id="11" name="object 11"/>
            <p:cNvSpPr/>
            <p:nvPr/>
          </p:nvSpPr>
          <p:spPr>
            <a:xfrm>
              <a:off x="720090" y="2134361"/>
              <a:ext cx="2110740" cy="939165"/>
            </a:xfrm>
            <a:custGeom>
              <a:avLst/>
              <a:gdLst/>
              <a:ahLst/>
              <a:cxnLst/>
              <a:rect l="l" t="t" r="r" b="b"/>
              <a:pathLst>
                <a:path w="2110740" h="939164">
                  <a:moveTo>
                    <a:pt x="1954276" y="0"/>
                  </a:moveTo>
                  <a:lnTo>
                    <a:pt x="156463" y="0"/>
                  </a:lnTo>
                  <a:lnTo>
                    <a:pt x="107009" y="7981"/>
                  </a:lnTo>
                  <a:lnTo>
                    <a:pt x="64059" y="30203"/>
                  </a:lnTo>
                  <a:lnTo>
                    <a:pt x="30189" y="64081"/>
                  </a:lnTo>
                  <a:lnTo>
                    <a:pt x="7976" y="107029"/>
                  </a:lnTo>
                  <a:lnTo>
                    <a:pt x="0" y="156463"/>
                  </a:lnTo>
                  <a:lnTo>
                    <a:pt x="0" y="782320"/>
                  </a:lnTo>
                  <a:lnTo>
                    <a:pt x="7976" y="831754"/>
                  </a:lnTo>
                  <a:lnTo>
                    <a:pt x="30189" y="874702"/>
                  </a:lnTo>
                  <a:lnTo>
                    <a:pt x="64059" y="908580"/>
                  </a:lnTo>
                  <a:lnTo>
                    <a:pt x="107009" y="930802"/>
                  </a:lnTo>
                  <a:lnTo>
                    <a:pt x="156463" y="938784"/>
                  </a:lnTo>
                  <a:lnTo>
                    <a:pt x="1954276" y="938784"/>
                  </a:lnTo>
                  <a:lnTo>
                    <a:pt x="2003710" y="930802"/>
                  </a:lnTo>
                  <a:lnTo>
                    <a:pt x="2046658" y="908580"/>
                  </a:lnTo>
                  <a:lnTo>
                    <a:pt x="2080536" y="874702"/>
                  </a:lnTo>
                  <a:lnTo>
                    <a:pt x="2102758" y="831754"/>
                  </a:lnTo>
                  <a:lnTo>
                    <a:pt x="2110740" y="782320"/>
                  </a:lnTo>
                  <a:lnTo>
                    <a:pt x="2110740" y="156463"/>
                  </a:lnTo>
                  <a:lnTo>
                    <a:pt x="2102758" y="107029"/>
                  </a:lnTo>
                  <a:lnTo>
                    <a:pt x="2080536" y="64081"/>
                  </a:lnTo>
                  <a:lnTo>
                    <a:pt x="2046658" y="30203"/>
                  </a:lnTo>
                  <a:lnTo>
                    <a:pt x="2003710" y="7981"/>
                  </a:lnTo>
                  <a:lnTo>
                    <a:pt x="1954276" y="0"/>
                  </a:lnTo>
                  <a:close/>
                </a:path>
              </a:pathLst>
            </a:custGeom>
            <a:solidFill>
              <a:srgbClr val="946B43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0090" y="2134361"/>
              <a:ext cx="2110740" cy="939165"/>
            </a:xfrm>
            <a:custGeom>
              <a:avLst/>
              <a:gdLst/>
              <a:ahLst/>
              <a:cxnLst/>
              <a:rect l="l" t="t" r="r" b="b"/>
              <a:pathLst>
                <a:path w="2110740" h="939164">
                  <a:moveTo>
                    <a:pt x="0" y="156463"/>
                  </a:moveTo>
                  <a:lnTo>
                    <a:pt x="7976" y="107029"/>
                  </a:lnTo>
                  <a:lnTo>
                    <a:pt x="30189" y="64081"/>
                  </a:lnTo>
                  <a:lnTo>
                    <a:pt x="64059" y="30203"/>
                  </a:lnTo>
                  <a:lnTo>
                    <a:pt x="107009" y="7981"/>
                  </a:lnTo>
                  <a:lnTo>
                    <a:pt x="156463" y="0"/>
                  </a:lnTo>
                  <a:lnTo>
                    <a:pt x="1954276" y="0"/>
                  </a:lnTo>
                  <a:lnTo>
                    <a:pt x="2003710" y="7981"/>
                  </a:lnTo>
                  <a:lnTo>
                    <a:pt x="2046658" y="30203"/>
                  </a:lnTo>
                  <a:lnTo>
                    <a:pt x="2080536" y="64081"/>
                  </a:lnTo>
                  <a:lnTo>
                    <a:pt x="2102758" y="107029"/>
                  </a:lnTo>
                  <a:lnTo>
                    <a:pt x="2110740" y="156463"/>
                  </a:lnTo>
                  <a:lnTo>
                    <a:pt x="2110740" y="782320"/>
                  </a:lnTo>
                  <a:lnTo>
                    <a:pt x="2102758" y="831754"/>
                  </a:lnTo>
                  <a:lnTo>
                    <a:pt x="2080536" y="874702"/>
                  </a:lnTo>
                  <a:lnTo>
                    <a:pt x="2046658" y="908580"/>
                  </a:lnTo>
                  <a:lnTo>
                    <a:pt x="2003710" y="930802"/>
                  </a:lnTo>
                  <a:lnTo>
                    <a:pt x="1954276" y="938784"/>
                  </a:lnTo>
                  <a:lnTo>
                    <a:pt x="156463" y="938784"/>
                  </a:lnTo>
                  <a:lnTo>
                    <a:pt x="107009" y="930802"/>
                  </a:lnTo>
                  <a:lnTo>
                    <a:pt x="64059" y="908580"/>
                  </a:lnTo>
                  <a:lnTo>
                    <a:pt x="30189" y="874702"/>
                  </a:lnTo>
                  <a:lnTo>
                    <a:pt x="7976" y="831754"/>
                  </a:lnTo>
                  <a:lnTo>
                    <a:pt x="0" y="782320"/>
                  </a:lnTo>
                  <a:lnTo>
                    <a:pt x="0" y="1564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59637" y="2132456"/>
            <a:ext cx="1699260" cy="86804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0"/>
              </a:spcBef>
            </a:pPr>
            <a:r>
              <a:rPr dirty="0" sz="2800" spc="10">
                <a:latin typeface="Garamond"/>
                <a:cs typeface="Garamond"/>
              </a:rPr>
              <a:t>1</a:t>
            </a:r>
            <a:r>
              <a:rPr dirty="0" sz="2800" spc="50">
                <a:latin typeface="Garamond"/>
                <a:cs typeface="Garamond"/>
              </a:rPr>
              <a:t>.</a:t>
            </a:r>
            <a:r>
              <a:rPr dirty="0" sz="2800" spc="-5">
                <a:latin typeface="宋体"/>
                <a:cs typeface="宋体"/>
              </a:rPr>
              <a:t>改</a:t>
            </a:r>
            <a:r>
              <a:rPr dirty="0" sz="2800" spc="-10">
                <a:latin typeface="宋体"/>
                <a:cs typeface="宋体"/>
              </a:rPr>
              <a:t>进</a:t>
            </a:r>
            <a:r>
              <a:rPr dirty="0" sz="2800" spc="-5">
                <a:latin typeface="宋体"/>
                <a:cs typeface="宋体"/>
              </a:rPr>
              <a:t>外观 </a:t>
            </a:r>
            <a:r>
              <a:rPr dirty="0" sz="2800" spc="-5">
                <a:latin typeface="宋体"/>
                <a:cs typeface="宋体"/>
              </a:rPr>
              <a:t>颜色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17812" y="3154616"/>
            <a:ext cx="5883275" cy="965200"/>
            <a:chOff x="2817812" y="3154616"/>
            <a:chExt cx="5883275" cy="965200"/>
          </a:xfrm>
        </p:grpSpPr>
        <p:sp>
          <p:nvSpPr>
            <p:cNvPr id="15" name="object 15"/>
            <p:cNvSpPr/>
            <p:nvPr/>
          </p:nvSpPr>
          <p:spPr>
            <a:xfrm>
              <a:off x="2830829" y="3167634"/>
              <a:ext cx="5857240" cy="939165"/>
            </a:xfrm>
            <a:custGeom>
              <a:avLst/>
              <a:gdLst/>
              <a:ahLst/>
              <a:cxnLst/>
              <a:rect l="l" t="t" r="r" b="b"/>
              <a:pathLst>
                <a:path w="5857240" h="939164">
                  <a:moveTo>
                    <a:pt x="5387340" y="0"/>
                  </a:moveTo>
                  <a:lnTo>
                    <a:pt x="5387340" y="117348"/>
                  </a:lnTo>
                  <a:lnTo>
                    <a:pt x="0" y="117348"/>
                  </a:lnTo>
                  <a:lnTo>
                    <a:pt x="0" y="821435"/>
                  </a:lnTo>
                  <a:lnTo>
                    <a:pt x="5387340" y="821435"/>
                  </a:lnTo>
                  <a:lnTo>
                    <a:pt x="5387340" y="938783"/>
                  </a:lnTo>
                  <a:lnTo>
                    <a:pt x="5856732" y="469391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CE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30829" y="3167634"/>
              <a:ext cx="5857240" cy="939165"/>
            </a:xfrm>
            <a:custGeom>
              <a:avLst/>
              <a:gdLst/>
              <a:ahLst/>
              <a:cxnLst/>
              <a:rect l="l" t="t" r="r" b="b"/>
              <a:pathLst>
                <a:path w="5857240" h="939164">
                  <a:moveTo>
                    <a:pt x="0" y="117348"/>
                  </a:moveTo>
                  <a:lnTo>
                    <a:pt x="5387340" y="117348"/>
                  </a:lnTo>
                  <a:lnTo>
                    <a:pt x="5387340" y="0"/>
                  </a:lnTo>
                  <a:lnTo>
                    <a:pt x="5856732" y="469391"/>
                  </a:lnTo>
                  <a:lnTo>
                    <a:pt x="5387340" y="938783"/>
                  </a:lnTo>
                  <a:lnTo>
                    <a:pt x="5387340" y="821435"/>
                  </a:lnTo>
                  <a:lnTo>
                    <a:pt x="0" y="821435"/>
                  </a:lnTo>
                  <a:lnTo>
                    <a:pt x="0" y="1173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833242" y="3250514"/>
            <a:ext cx="5441315" cy="74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845"/>
              </a:lnSpc>
              <a:spcBef>
                <a:spcPts val="100"/>
              </a:spcBef>
              <a:buFont typeface="Calibri"/>
              <a:buChar char="•"/>
              <a:tabLst>
                <a:tab pos="241300" algn="l"/>
              </a:tabLst>
            </a:pPr>
            <a:r>
              <a:rPr dirty="0" sz="2400">
                <a:latin typeface="宋体"/>
                <a:cs typeface="宋体"/>
              </a:rPr>
              <a:t>甲醛、亚氯酸钠、富马酸二甲酯、焦碳</a:t>
            </a:r>
            <a:endParaRPr sz="2400">
              <a:latin typeface="宋体"/>
              <a:cs typeface="宋体"/>
            </a:endParaRPr>
          </a:p>
          <a:p>
            <a:pPr marL="241300">
              <a:lnSpc>
                <a:spcPts val="2845"/>
              </a:lnSpc>
            </a:pPr>
            <a:r>
              <a:rPr dirty="0" sz="2400">
                <a:latin typeface="宋体"/>
                <a:cs typeface="宋体"/>
              </a:rPr>
              <a:t>酸二乙酯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7136" y="3154679"/>
            <a:ext cx="2136775" cy="965200"/>
            <a:chOff x="707136" y="3154679"/>
            <a:chExt cx="2136775" cy="965200"/>
          </a:xfrm>
        </p:grpSpPr>
        <p:sp>
          <p:nvSpPr>
            <p:cNvPr id="19" name="object 19"/>
            <p:cNvSpPr/>
            <p:nvPr/>
          </p:nvSpPr>
          <p:spPr>
            <a:xfrm>
              <a:off x="720090" y="3167633"/>
              <a:ext cx="2110740" cy="939165"/>
            </a:xfrm>
            <a:custGeom>
              <a:avLst/>
              <a:gdLst/>
              <a:ahLst/>
              <a:cxnLst/>
              <a:rect l="l" t="t" r="r" b="b"/>
              <a:pathLst>
                <a:path w="2110740" h="939164">
                  <a:moveTo>
                    <a:pt x="1954276" y="0"/>
                  </a:moveTo>
                  <a:lnTo>
                    <a:pt x="156463" y="0"/>
                  </a:lnTo>
                  <a:lnTo>
                    <a:pt x="107009" y="7981"/>
                  </a:lnTo>
                  <a:lnTo>
                    <a:pt x="64059" y="30203"/>
                  </a:lnTo>
                  <a:lnTo>
                    <a:pt x="30189" y="64081"/>
                  </a:lnTo>
                  <a:lnTo>
                    <a:pt x="7976" y="107029"/>
                  </a:lnTo>
                  <a:lnTo>
                    <a:pt x="0" y="156463"/>
                  </a:lnTo>
                  <a:lnTo>
                    <a:pt x="0" y="782319"/>
                  </a:lnTo>
                  <a:lnTo>
                    <a:pt x="7976" y="831754"/>
                  </a:lnTo>
                  <a:lnTo>
                    <a:pt x="30189" y="874702"/>
                  </a:lnTo>
                  <a:lnTo>
                    <a:pt x="64059" y="908580"/>
                  </a:lnTo>
                  <a:lnTo>
                    <a:pt x="107009" y="930802"/>
                  </a:lnTo>
                  <a:lnTo>
                    <a:pt x="156463" y="938783"/>
                  </a:lnTo>
                  <a:lnTo>
                    <a:pt x="1954276" y="938783"/>
                  </a:lnTo>
                  <a:lnTo>
                    <a:pt x="2003710" y="930802"/>
                  </a:lnTo>
                  <a:lnTo>
                    <a:pt x="2046658" y="908580"/>
                  </a:lnTo>
                  <a:lnTo>
                    <a:pt x="2080536" y="874702"/>
                  </a:lnTo>
                  <a:lnTo>
                    <a:pt x="2102758" y="831754"/>
                  </a:lnTo>
                  <a:lnTo>
                    <a:pt x="2110740" y="782319"/>
                  </a:lnTo>
                  <a:lnTo>
                    <a:pt x="2110740" y="156463"/>
                  </a:lnTo>
                  <a:lnTo>
                    <a:pt x="2102758" y="107029"/>
                  </a:lnTo>
                  <a:lnTo>
                    <a:pt x="2080536" y="64081"/>
                  </a:lnTo>
                  <a:lnTo>
                    <a:pt x="2046658" y="30203"/>
                  </a:lnTo>
                  <a:lnTo>
                    <a:pt x="2003710" y="7981"/>
                  </a:lnTo>
                  <a:lnTo>
                    <a:pt x="1954276" y="0"/>
                  </a:lnTo>
                  <a:close/>
                </a:path>
              </a:pathLst>
            </a:custGeom>
            <a:solidFill>
              <a:srgbClr val="946B43">
                <a:alpha val="7686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0090" y="3167633"/>
              <a:ext cx="2110740" cy="939165"/>
            </a:xfrm>
            <a:custGeom>
              <a:avLst/>
              <a:gdLst/>
              <a:ahLst/>
              <a:cxnLst/>
              <a:rect l="l" t="t" r="r" b="b"/>
              <a:pathLst>
                <a:path w="2110740" h="939164">
                  <a:moveTo>
                    <a:pt x="0" y="156463"/>
                  </a:moveTo>
                  <a:lnTo>
                    <a:pt x="7976" y="107029"/>
                  </a:lnTo>
                  <a:lnTo>
                    <a:pt x="30189" y="64081"/>
                  </a:lnTo>
                  <a:lnTo>
                    <a:pt x="64059" y="30203"/>
                  </a:lnTo>
                  <a:lnTo>
                    <a:pt x="107009" y="7981"/>
                  </a:lnTo>
                  <a:lnTo>
                    <a:pt x="156463" y="0"/>
                  </a:lnTo>
                  <a:lnTo>
                    <a:pt x="1954276" y="0"/>
                  </a:lnTo>
                  <a:lnTo>
                    <a:pt x="2003710" y="7981"/>
                  </a:lnTo>
                  <a:lnTo>
                    <a:pt x="2046658" y="30203"/>
                  </a:lnTo>
                  <a:lnTo>
                    <a:pt x="2080536" y="64081"/>
                  </a:lnTo>
                  <a:lnTo>
                    <a:pt x="2102758" y="107029"/>
                  </a:lnTo>
                  <a:lnTo>
                    <a:pt x="2110740" y="156463"/>
                  </a:lnTo>
                  <a:lnTo>
                    <a:pt x="2110740" y="782319"/>
                  </a:lnTo>
                  <a:lnTo>
                    <a:pt x="2102758" y="831754"/>
                  </a:lnTo>
                  <a:lnTo>
                    <a:pt x="2080536" y="874702"/>
                  </a:lnTo>
                  <a:lnTo>
                    <a:pt x="2046658" y="908580"/>
                  </a:lnTo>
                  <a:lnTo>
                    <a:pt x="2003710" y="930802"/>
                  </a:lnTo>
                  <a:lnTo>
                    <a:pt x="1954276" y="938783"/>
                  </a:lnTo>
                  <a:lnTo>
                    <a:pt x="156463" y="938783"/>
                  </a:lnTo>
                  <a:lnTo>
                    <a:pt x="107009" y="930802"/>
                  </a:lnTo>
                  <a:lnTo>
                    <a:pt x="64059" y="908580"/>
                  </a:lnTo>
                  <a:lnTo>
                    <a:pt x="30189" y="874702"/>
                  </a:lnTo>
                  <a:lnTo>
                    <a:pt x="7976" y="831754"/>
                  </a:lnTo>
                  <a:lnTo>
                    <a:pt x="0" y="782319"/>
                  </a:lnTo>
                  <a:lnTo>
                    <a:pt x="0" y="1564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59637" y="3373628"/>
            <a:ext cx="171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80">
                <a:latin typeface="Garamond"/>
                <a:cs typeface="Garamond"/>
              </a:rPr>
              <a:t>2.</a:t>
            </a:r>
            <a:r>
              <a:rPr dirty="0" sz="2800" spc="-5">
                <a:latin typeface="宋体"/>
                <a:cs typeface="宋体"/>
              </a:rPr>
              <a:t>防腐保鲜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17812" y="4187888"/>
            <a:ext cx="5883275" cy="965200"/>
            <a:chOff x="2817812" y="4187888"/>
            <a:chExt cx="5883275" cy="965200"/>
          </a:xfrm>
        </p:grpSpPr>
        <p:sp>
          <p:nvSpPr>
            <p:cNvPr id="23" name="object 23"/>
            <p:cNvSpPr/>
            <p:nvPr/>
          </p:nvSpPr>
          <p:spPr>
            <a:xfrm>
              <a:off x="2830829" y="4200906"/>
              <a:ext cx="5857240" cy="939165"/>
            </a:xfrm>
            <a:custGeom>
              <a:avLst/>
              <a:gdLst/>
              <a:ahLst/>
              <a:cxnLst/>
              <a:rect l="l" t="t" r="r" b="b"/>
              <a:pathLst>
                <a:path w="5857240" h="939164">
                  <a:moveTo>
                    <a:pt x="5387340" y="0"/>
                  </a:moveTo>
                  <a:lnTo>
                    <a:pt x="5387340" y="117348"/>
                  </a:lnTo>
                  <a:lnTo>
                    <a:pt x="0" y="117348"/>
                  </a:lnTo>
                  <a:lnTo>
                    <a:pt x="0" y="821436"/>
                  </a:lnTo>
                  <a:lnTo>
                    <a:pt x="5387340" y="821436"/>
                  </a:lnTo>
                  <a:lnTo>
                    <a:pt x="5387340" y="938784"/>
                  </a:lnTo>
                  <a:lnTo>
                    <a:pt x="5856732" y="469392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CE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30829" y="4200906"/>
              <a:ext cx="5857240" cy="939165"/>
            </a:xfrm>
            <a:custGeom>
              <a:avLst/>
              <a:gdLst/>
              <a:ahLst/>
              <a:cxnLst/>
              <a:rect l="l" t="t" r="r" b="b"/>
              <a:pathLst>
                <a:path w="5857240" h="939164">
                  <a:moveTo>
                    <a:pt x="0" y="117348"/>
                  </a:moveTo>
                  <a:lnTo>
                    <a:pt x="5387340" y="117348"/>
                  </a:lnTo>
                  <a:lnTo>
                    <a:pt x="5387340" y="0"/>
                  </a:lnTo>
                  <a:lnTo>
                    <a:pt x="5856732" y="469392"/>
                  </a:lnTo>
                  <a:lnTo>
                    <a:pt x="5387340" y="938784"/>
                  </a:lnTo>
                  <a:lnTo>
                    <a:pt x="5387340" y="821436"/>
                  </a:lnTo>
                  <a:lnTo>
                    <a:pt x="0" y="821436"/>
                  </a:lnTo>
                  <a:lnTo>
                    <a:pt x="0" y="1173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833242" y="4283405"/>
            <a:ext cx="30003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241300" algn="l"/>
              </a:tabLst>
            </a:pPr>
            <a:r>
              <a:rPr dirty="0" sz="2400">
                <a:latin typeface="宋体"/>
                <a:cs typeface="宋体"/>
              </a:rPr>
              <a:t>硼砂、硫脲、溴酸钾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7136" y="4187952"/>
            <a:ext cx="2136775" cy="965200"/>
            <a:chOff x="707136" y="4187952"/>
            <a:chExt cx="2136775" cy="965200"/>
          </a:xfrm>
        </p:grpSpPr>
        <p:sp>
          <p:nvSpPr>
            <p:cNvPr id="27" name="object 27"/>
            <p:cNvSpPr/>
            <p:nvPr/>
          </p:nvSpPr>
          <p:spPr>
            <a:xfrm>
              <a:off x="720090" y="4200906"/>
              <a:ext cx="2110740" cy="939165"/>
            </a:xfrm>
            <a:custGeom>
              <a:avLst/>
              <a:gdLst/>
              <a:ahLst/>
              <a:cxnLst/>
              <a:rect l="l" t="t" r="r" b="b"/>
              <a:pathLst>
                <a:path w="2110740" h="939164">
                  <a:moveTo>
                    <a:pt x="1954276" y="0"/>
                  </a:moveTo>
                  <a:lnTo>
                    <a:pt x="156463" y="0"/>
                  </a:lnTo>
                  <a:lnTo>
                    <a:pt x="107009" y="7981"/>
                  </a:lnTo>
                  <a:lnTo>
                    <a:pt x="64059" y="30203"/>
                  </a:lnTo>
                  <a:lnTo>
                    <a:pt x="30189" y="64081"/>
                  </a:lnTo>
                  <a:lnTo>
                    <a:pt x="7976" y="107029"/>
                  </a:lnTo>
                  <a:lnTo>
                    <a:pt x="0" y="156464"/>
                  </a:lnTo>
                  <a:lnTo>
                    <a:pt x="0" y="782320"/>
                  </a:lnTo>
                  <a:lnTo>
                    <a:pt x="7976" y="831754"/>
                  </a:lnTo>
                  <a:lnTo>
                    <a:pt x="30189" y="874702"/>
                  </a:lnTo>
                  <a:lnTo>
                    <a:pt x="64059" y="908580"/>
                  </a:lnTo>
                  <a:lnTo>
                    <a:pt x="107009" y="930802"/>
                  </a:lnTo>
                  <a:lnTo>
                    <a:pt x="156463" y="938784"/>
                  </a:lnTo>
                  <a:lnTo>
                    <a:pt x="1954276" y="938784"/>
                  </a:lnTo>
                  <a:lnTo>
                    <a:pt x="2003710" y="930802"/>
                  </a:lnTo>
                  <a:lnTo>
                    <a:pt x="2046658" y="908580"/>
                  </a:lnTo>
                  <a:lnTo>
                    <a:pt x="2080536" y="874702"/>
                  </a:lnTo>
                  <a:lnTo>
                    <a:pt x="2102758" y="831754"/>
                  </a:lnTo>
                  <a:lnTo>
                    <a:pt x="2110740" y="782320"/>
                  </a:lnTo>
                  <a:lnTo>
                    <a:pt x="2110740" y="156464"/>
                  </a:lnTo>
                  <a:lnTo>
                    <a:pt x="2102758" y="107029"/>
                  </a:lnTo>
                  <a:lnTo>
                    <a:pt x="2080536" y="64081"/>
                  </a:lnTo>
                  <a:lnTo>
                    <a:pt x="2046658" y="30203"/>
                  </a:lnTo>
                  <a:lnTo>
                    <a:pt x="2003710" y="7981"/>
                  </a:lnTo>
                  <a:lnTo>
                    <a:pt x="1954276" y="0"/>
                  </a:lnTo>
                  <a:close/>
                </a:path>
              </a:pathLst>
            </a:custGeom>
            <a:solidFill>
              <a:srgbClr val="946B43">
                <a:alpha val="6313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0090" y="4200906"/>
              <a:ext cx="2110740" cy="939165"/>
            </a:xfrm>
            <a:custGeom>
              <a:avLst/>
              <a:gdLst/>
              <a:ahLst/>
              <a:cxnLst/>
              <a:rect l="l" t="t" r="r" b="b"/>
              <a:pathLst>
                <a:path w="2110740" h="939164">
                  <a:moveTo>
                    <a:pt x="0" y="156464"/>
                  </a:moveTo>
                  <a:lnTo>
                    <a:pt x="7976" y="107029"/>
                  </a:lnTo>
                  <a:lnTo>
                    <a:pt x="30189" y="64081"/>
                  </a:lnTo>
                  <a:lnTo>
                    <a:pt x="64059" y="30203"/>
                  </a:lnTo>
                  <a:lnTo>
                    <a:pt x="107009" y="7981"/>
                  </a:lnTo>
                  <a:lnTo>
                    <a:pt x="156463" y="0"/>
                  </a:lnTo>
                  <a:lnTo>
                    <a:pt x="1954276" y="0"/>
                  </a:lnTo>
                  <a:lnTo>
                    <a:pt x="2003710" y="7981"/>
                  </a:lnTo>
                  <a:lnTo>
                    <a:pt x="2046658" y="30203"/>
                  </a:lnTo>
                  <a:lnTo>
                    <a:pt x="2080536" y="64081"/>
                  </a:lnTo>
                  <a:lnTo>
                    <a:pt x="2102758" y="107029"/>
                  </a:lnTo>
                  <a:lnTo>
                    <a:pt x="2110740" y="156464"/>
                  </a:lnTo>
                  <a:lnTo>
                    <a:pt x="2110740" y="782320"/>
                  </a:lnTo>
                  <a:lnTo>
                    <a:pt x="2102758" y="831754"/>
                  </a:lnTo>
                  <a:lnTo>
                    <a:pt x="2080536" y="874702"/>
                  </a:lnTo>
                  <a:lnTo>
                    <a:pt x="2046658" y="908580"/>
                  </a:lnTo>
                  <a:lnTo>
                    <a:pt x="2003710" y="930802"/>
                  </a:lnTo>
                  <a:lnTo>
                    <a:pt x="1954276" y="938784"/>
                  </a:lnTo>
                  <a:lnTo>
                    <a:pt x="156463" y="938784"/>
                  </a:lnTo>
                  <a:lnTo>
                    <a:pt x="107009" y="930802"/>
                  </a:lnTo>
                  <a:lnTo>
                    <a:pt x="64059" y="908580"/>
                  </a:lnTo>
                  <a:lnTo>
                    <a:pt x="30189" y="874702"/>
                  </a:lnTo>
                  <a:lnTo>
                    <a:pt x="7976" y="831754"/>
                  </a:lnTo>
                  <a:lnTo>
                    <a:pt x="0" y="782320"/>
                  </a:lnTo>
                  <a:lnTo>
                    <a:pt x="0" y="1564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59637" y="4198365"/>
            <a:ext cx="1711325" cy="86804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0"/>
              </a:spcBef>
            </a:pPr>
            <a:r>
              <a:rPr dirty="0" sz="2800" spc="80">
                <a:latin typeface="Garamond"/>
                <a:cs typeface="Garamond"/>
              </a:rPr>
              <a:t>3.</a:t>
            </a:r>
            <a:r>
              <a:rPr dirty="0" sz="2800" spc="-5">
                <a:latin typeface="宋体"/>
                <a:cs typeface="宋体"/>
              </a:rPr>
              <a:t>口感品质 </a:t>
            </a:r>
            <a:r>
              <a:rPr dirty="0" sz="2800" spc="-5">
                <a:latin typeface="宋体"/>
                <a:cs typeface="宋体"/>
              </a:rPr>
              <a:t>改良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17812" y="5219636"/>
            <a:ext cx="5883275" cy="965200"/>
            <a:chOff x="2817812" y="5219636"/>
            <a:chExt cx="5883275" cy="965200"/>
          </a:xfrm>
        </p:grpSpPr>
        <p:sp>
          <p:nvSpPr>
            <p:cNvPr id="31" name="object 31"/>
            <p:cNvSpPr/>
            <p:nvPr/>
          </p:nvSpPr>
          <p:spPr>
            <a:xfrm>
              <a:off x="2830829" y="5232653"/>
              <a:ext cx="5857240" cy="939165"/>
            </a:xfrm>
            <a:custGeom>
              <a:avLst/>
              <a:gdLst/>
              <a:ahLst/>
              <a:cxnLst/>
              <a:rect l="l" t="t" r="r" b="b"/>
              <a:pathLst>
                <a:path w="5857240" h="939164">
                  <a:moveTo>
                    <a:pt x="5387340" y="0"/>
                  </a:moveTo>
                  <a:lnTo>
                    <a:pt x="5387340" y="117348"/>
                  </a:lnTo>
                  <a:lnTo>
                    <a:pt x="0" y="117348"/>
                  </a:lnTo>
                  <a:lnTo>
                    <a:pt x="0" y="821436"/>
                  </a:lnTo>
                  <a:lnTo>
                    <a:pt x="5387340" y="821436"/>
                  </a:lnTo>
                  <a:lnTo>
                    <a:pt x="5387340" y="938784"/>
                  </a:lnTo>
                  <a:lnTo>
                    <a:pt x="5856732" y="469392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CE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830829" y="5232653"/>
              <a:ext cx="5857240" cy="939165"/>
            </a:xfrm>
            <a:custGeom>
              <a:avLst/>
              <a:gdLst/>
              <a:ahLst/>
              <a:cxnLst/>
              <a:rect l="l" t="t" r="r" b="b"/>
              <a:pathLst>
                <a:path w="5857240" h="939164">
                  <a:moveTo>
                    <a:pt x="0" y="117348"/>
                  </a:moveTo>
                  <a:lnTo>
                    <a:pt x="5387340" y="117348"/>
                  </a:lnTo>
                  <a:lnTo>
                    <a:pt x="5387340" y="0"/>
                  </a:lnTo>
                  <a:lnTo>
                    <a:pt x="5856732" y="469392"/>
                  </a:lnTo>
                  <a:lnTo>
                    <a:pt x="5387340" y="938784"/>
                  </a:lnTo>
                  <a:lnTo>
                    <a:pt x="5387340" y="821436"/>
                  </a:lnTo>
                  <a:lnTo>
                    <a:pt x="0" y="821436"/>
                  </a:lnTo>
                  <a:lnTo>
                    <a:pt x="0" y="1173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833242" y="5316728"/>
            <a:ext cx="5358765" cy="74866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250"/>
              </a:spcBef>
              <a:buFont typeface="Calibri"/>
              <a:buChar char="•"/>
              <a:tabLst>
                <a:tab pos="241300" algn="l"/>
              </a:tabLst>
            </a:pPr>
            <a:r>
              <a:rPr dirty="0" sz="2400">
                <a:latin typeface="宋体"/>
                <a:cs typeface="宋体"/>
              </a:rPr>
              <a:t>甲醇、三聚氰胺、工业明胶</a:t>
            </a:r>
            <a:r>
              <a:rPr dirty="0" sz="2400" spc="-25">
                <a:latin typeface="宋体"/>
                <a:cs typeface="宋体"/>
              </a:rPr>
              <a:t>、</a:t>
            </a:r>
            <a:r>
              <a:rPr dirty="0" sz="2400" spc="-5">
                <a:latin typeface="Cambria"/>
                <a:cs typeface="Cambria"/>
              </a:rPr>
              <a:t>β</a:t>
            </a:r>
            <a:r>
              <a:rPr dirty="0" sz="2400" spc="-300">
                <a:latin typeface="Garamond"/>
                <a:cs typeface="Garamond"/>
              </a:rPr>
              <a:t>-</a:t>
            </a:r>
            <a:r>
              <a:rPr dirty="0" sz="2400">
                <a:latin typeface="宋体"/>
                <a:cs typeface="宋体"/>
              </a:rPr>
              <a:t>内酰胺 酶、工业醋酸、地沟油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7136" y="5219700"/>
            <a:ext cx="2136775" cy="965200"/>
            <a:chOff x="707136" y="5219700"/>
            <a:chExt cx="2136775" cy="965200"/>
          </a:xfrm>
        </p:grpSpPr>
        <p:sp>
          <p:nvSpPr>
            <p:cNvPr id="35" name="object 35"/>
            <p:cNvSpPr/>
            <p:nvPr/>
          </p:nvSpPr>
          <p:spPr>
            <a:xfrm>
              <a:off x="720090" y="5232653"/>
              <a:ext cx="2110740" cy="939165"/>
            </a:xfrm>
            <a:custGeom>
              <a:avLst/>
              <a:gdLst/>
              <a:ahLst/>
              <a:cxnLst/>
              <a:rect l="l" t="t" r="r" b="b"/>
              <a:pathLst>
                <a:path w="2110740" h="939164">
                  <a:moveTo>
                    <a:pt x="1954276" y="0"/>
                  </a:moveTo>
                  <a:lnTo>
                    <a:pt x="156463" y="0"/>
                  </a:lnTo>
                  <a:lnTo>
                    <a:pt x="107009" y="7981"/>
                  </a:lnTo>
                  <a:lnTo>
                    <a:pt x="64059" y="30203"/>
                  </a:lnTo>
                  <a:lnTo>
                    <a:pt x="30189" y="64081"/>
                  </a:lnTo>
                  <a:lnTo>
                    <a:pt x="7976" y="107029"/>
                  </a:lnTo>
                  <a:lnTo>
                    <a:pt x="0" y="156464"/>
                  </a:lnTo>
                  <a:lnTo>
                    <a:pt x="0" y="782320"/>
                  </a:lnTo>
                  <a:lnTo>
                    <a:pt x="7976" y="831774"/>
                  </a:lnTo>
                  <a:lnTo>
                    <a:pt x="30189" y="874724"/>
                  </a:lnTo>
                  <a:lnTo>
                    <a:pt x="64059" y="908594"/>
                  </a:lnTo>
                  <a:lnTo>
                    <a:pt x="107009" y="930807"/>
                  </a:lnTo>
                  <a:lnTo>
                    <a:pt x="156463" y="938784"/>
                  </a:lnTo>
                  <a:lnTo>
                    <a:pt x="1954276" y="938784"/>
                  </a:lnTo>
                  <a:lnTo>
                    <a:pt x="2003710" y="930807"/>
                  </a:lnTo>
                  <a:lnTo>
                    <a:pt x="2046658" y="908594"/>
                  </a:lnTo>
                  <a:lnTo>
                    <a:pt x="2080536" y="874724"/>
                  </a:lnTo>
                  <a:lnTo>
                    <a:pt x="2102758" y="831774"/>
                  </a:lnTo>
                  <a:lnTo>
                    <a:pt x="2110740" y="782320"/>
                  </a:lnTo>
                  <a:lnTo>
                    <a:pt x="2110740" y="156464"/>
                  </a:lnTo>
                  <a:lnTo>
                    <a:pt x="2102758" y="107029"/>
                  </a:lnTo>
                  <a:lnTo>
                    <a:pt x="2080536" y="64081"/>
                  </a:lnTo>
                  <a:lnTo>
                    <a:pt x="2046658" y="30203"/>
                  </a:lnTo>
                  <a:lnTo>
                    <a:pt x="2003710" y="7981"/>
                  </a:lnTo>
                  <a:lnTo>
                    <a:pt x="1954276" y="0"/>
                  </a:lnTo>
                  <a:close/>
                </a:path>
              </a:pathLst>
            </a:custGeom>
            <a:solidFill>
              <a:srgbClr val="946B4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0090" y="5232653"/>
              <a:ext cx="2110740" cy="939165"/>
            </a:xfrm>
            <a:custGeom>
              <a:avLst/>
              <a:gdLst/>
              <a:ahLst/>
              <a:cxnLst/>
              <a:rect l="l" t="t" r="r" b="b"/>
              <a:pathLst>
                <a:path w="2110740" h="939164">
                  <a:moveTo>
                    <a:pt x="0" y="156464"/>
                  </a:moveTo>
                  <a:lnTo>
                    <a:pt x="7976" y="107029"/>
                  </a:lnTo>
                  <a:lnTo>
                    <a:pt x="30189" y="64081"/>
                  </a:lnTo>
                  <a:lnTo>
                    <a:pt x="64059" y="30203"/>
                  </a:lnTo>
                  <a:lnTo>
                    <a:pt x="107009" y="7981"/>
                  </a:lnTo>
                  <a:lnTo>
                    <a:pt x="156463" y="0"/>
                  </a:lnTo>
                  <a:lnTo>
                    <a:pt x="1954276" y="0"/>
                  </a:lnTo>
                  <a:lnTo>
                    <a:pt x="2003710" y="7981"/>
                  </a:lnTo>
                  <a:lnTo>
                    <a:pt x="2046658" y="30203"/>
                  </a:lnTo>
                  <a:lnTo>
                    <a:pt x="2080536" y="64081"/>
                  </a:lnTo>
                  <a:lnTo>
                    <a:pt x="2102758" y="107029"/>
                  </a:lnTo>
                  <a:lnTo>
                    <a:pt x="2110740" y="156464"/>
                  </a:lnTo>
                  <a:lnTo>
                    <a:pt x="2110740" y="782320"/>
                  </a:lnTo>
                  <a:lnTo>
                    <a:pt x="2102758" y="831774"/>
                  </a:lnTo>
                  <a:lnTo>
                    <a:pt x="2080536" y="874724"/>
                  </a:lnTo>
                  <a:lnTo>
                    <a:pt x="2046658" y="908594"/>
                  </a:lnTo>
                  <a:lnTo>
                    <a:pt x="2003710" y="930807"/>
                  </a:lnTo>
                  <a:lnTo>
                    <a:pt x="1954276" y="938784"/>
                  </a:lnTo>
                  <a:lnTo>
                    <a:pt x="156463" y="938784"/>
                  </a:lnTo>
                  <a:lnTo>
                    <a:pt x="107009" y="930807"/>
                  </a:lnTo>
                  <a:lnTo>
                    <a:pt x="64059" y="908594"/>
                  </a:lnTo>
                  <a:lnTo>
                    <a:pt x="30189" y="874724"/>
                  </a:lnTo>
                  <a:lnTo>
                    <a:pt x="7976" y="831774"/>
                  </a:lnTo>
                  <a:lnTo>
                    <a:pt x="0" y="782320"/>
                  </a:lnTo>
                  <a:lnTo>
                    <a:pt x="0" y="1564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859637" y="5439562"/>
            <a:ext cx="1711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0">
                <a:latin typeface="Garamond"/>
                <a:cs typeface="Garamond"/>
              </a:rPr>
              <a:t>4</a:t>
            </a:r>
            <a:r>
              <a:rPr dirty="0" sz="2800" spc="70">
                <a:latin typeface="Garamond"/>
                <a:cs typeface="Garamond"/>
              </a:rPr>
              <a:t>.</a:t>
            </a:r>
            <a:r>
              <a:rPr dirty="0" sz="2800" spc="-5">
                <a:latin typeface="宋体"/>
                <a:cs typeface="宋体"/>
              </a:rPr>
              <a:t>掺</a:t>
            </a:r>
            <a:r>
              <a:rPr dirty="0" sz="2800" spc="-10">
                <a:latin typeface="宋体"/>
                <a:cs typeface="宋体"/>
              </a:rPr>
              <a:t>伪</a:t>
            </a:r>
            <a:r>
              <a:rPr dirty="0" sz="2800" spc="-5">
                <a:latin typeface="宋体"/>
                <a:cs typeface="宋体"/>
              </a:rPr>
              <a:t>作假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控制措施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400" y="1308854"/>
            <a:ext cx="5878195" cy="376237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加强食品生产的过程的</a:t>
            </a:r>
            <a:r>
              <a:rPr dirty="0" sz="3200" spc="-15">
                <a:solidFill>
                  <a:srgbClr val="3D3C2C"/>
                </a:solidFill>
                <a:latin typeface="宋体"/>
                <a:cs typeface="宋体"/>
              </a:rPr>
              <a:t>控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制</a:t>
            </a:r>
            <a:endParaRPr sz="32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培养生产企业诚信理念。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加强生产者的社会责任意识。</a:t>
            </a:r>
            <a:endParaRPr sz="28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建立强有力的执法监管</a:t>
            </a:r>
            <a:r>
              <a:rPr dirty="0" sz="3200" spc="-15">
                <a:solidFill>
                  <a:srgbClr val="3D3C2C"/>
                </a:solidFill>
                <a:latin typeface="宋体"/>
                <a:cs typeface="宋体"/>
              </a:rPr>
              <a:t>体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系</a:t>
            </a:r>
            <a:endParaRPr sz="32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实行全程监管。原辅料备案管理。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治乱用重典。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提高潜规则信息采集能力。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控制措施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400" y="1308854"/>
            <a:ext cx="7656195" cy="461645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提高监控识别能力</a:t>
            </a:r>
            <a:endParaRPr sz="32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应对未知非法添加物仍处于被动局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面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lvl="1" marL="538480" marR="5080" indent="-229235">
              <a:lnSpc>
                <a:spcPts val="3160"/>
              </a:lnSpc>
              <a:spcBef>
                <a:spcPts val="114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开拓监控新思路。突破针对已知目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标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物的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传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统 检测理念。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0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检验人员应树立敬业精神。</a:t>
            </a:r>
            <a:endParaRPr sz="28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严把科技开发滥用带来</a:t>
            </a:r>
            <a:r>
              <a:rPr dirty="0" sz="3200" spc="-15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食品</a:t>
            </a:r>
            <a:r>
              <a:rPr dirty="0" sz="3200" spc="-15">
                <a:solidFill>
                  <a:srgbClr val="3D3C2C"/>
                </a:solidFill>
                <a:latin typeface="宋体"/>
                <a:cs typeface="宋体"/>
              </a:rPr>
              <a:t>安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全问</a:t>
            </a:r>
            <a:r>
              <a:rPr dirty="0" sz="3200" spc="-15">
                <a:solidFill>
                  <a:srgbClr val="3D3C2C"/>
                </a:solidFill>
                <a:latin typeface="宋体"/>
                <a:cs typeface="宋体"/>
              </a:rPr>
              <a:t>题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关</a:t>
            </a:r>
            <a:endParaRPr sz="3200">
              <a:latin typeface="宋体"/>
              <a:cs typeface="宋体"/>
            </a:endParaRPr>
          </a:p>
          <a:p>
            <a:pPr lvl="1" marL="538480" marR="5080" indent="-229235">
              <a:lnSpc>
                <a:spcPts val="3160"/>
              </a:lnSpc>
              <a:spcBef>
                <a:spcPts val="116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对于食品资源和食品工艺类科技开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发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立项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应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从 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食品安全角度审查。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59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慎重地进行食品领域的科研成果转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化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控制措施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3664" rIns="0" bIns="0" rtlCol="0" vert="horz">
            <a:spAutoFit/>
          </a:bodyPr>
          <a:lstStyle/>
          <a:p>
            <a:pPr marL="394335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394335" algn="l"/>
              </a:tabLst>
            </a:pPr>
            <a:r>
              <a:rPr dirty="0"/>
              <a:t>正确引导消费者</a:t>
            </a:r>
          </a:p>
          <a:p>
            <a:pPr lvl="1" marL="691515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加强风险信息交流。</a:t>
            </a:r>
            <a:endParaRPr sz="2800">
              <a:latin typeface="宋体"/>
              <a:cs typeface="宋体"/>
            </a:endParaRPr>
          </a:p>
          <a:p>
            <a:pPr lvl="1" marL="691515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媒体应有社会责任感。</a:t>
            </a:r>
            <a:endParaRPr sz="2800">
              <a:latin typeface="宋体"/>
              <a:cs typeface="宋体"/>
            </a:endParaRPr>
          </a:p>
          <a:p>
            <a:pPr lvl="1" marL="691515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消费者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自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身应提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高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对食品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安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全事件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全面认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识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lvl="1" marL="691515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正确认识“零添加”。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5236" y="4381500"/>
            <a:ext cx="1918970" cy="1161415"/>
            <a:chOff x="745236" y="4381500"/>
            <a:chExt cx="1918970" cy="1161415"/>
          </a:xfrm>
        </p:grpSpPr>
        <p:sp>
          <p:nvSpPr>
            <p:cNvPr id="7" name="object 7"/>
            <p:cNvSpPr/>
            <p:nvPr/>
          </p:nvSpPr>
          <p:spPr>
            <a:xfrm>
              <a:off x="758190" y="4394453"/>
              <a:ext cx="1892935" cy="1135380"/>
            </a:xfrm>
            <a:custGeom>
              <a:avLst/>
              <a:gdLst/>
              <a:ahLst/>
              <a:cxnLst/>
              <a:rect l="l" t="t" r="r" b="b"/>
              <a:pathLst>
                <a:path w="1892935" h="1135379">
                  <a:moveTo>
                    <a:pt x="946404" y="0"/>
                  </a:moveTo>
                  <a:lnTo>
                    <a:pt x="886552" y="1116"/>
                  </a:lnTo>
                  <a:lnTo>
                    <a:pt x="827689" y="4422"/>
                  </a:lnTo>
                  <a:lnTo>
                    <a:pt x="769927" y="9850"/>
                  </a:lnTo>
                  <a:lnTo>
                    <a:pt x="713375" y="17335"/>
                  </a:lnTo>
                  <a:lnTo>
                    <a:pt x="658145" y="26809"/>
                  </a:lnTo>
                  <a:lnTo>
                    <a:pt x="604348" y="38207"/>
                  </a:lnTo>
                  <a:lnTo>
                    <a:pt x="552095" y="51461"/>
                  </a:lnTo>
                  <a:lnTo>
                    <a:pt x="501496" y="66506"/>
                  </a:lnTo>
                  <a:lnTo>
                    <a:pt x="452662" y="83275"/>
                  </a:lnTo>
                  <a:lnTo>
                    <a:pt x="405704" y="101701"/>
                  </a:lnTo>
                  <a:lnTo>
                    <a:pt x="360733" y="121718"/>
                  </a:lnTo>
                  <a:lnTo>
                    <a:pt x="317860" y="143259"/>
                  </a:lnTo>
                  <a:lnTo>
                    <a:pt x="277196" y="166258"/>
                  </a:lnTo>
                  <a:lnTo>
                    <a:pt x="238851" y="190649"/>
                  </a:lnTo>
                  <a:lnTo>
                    <a:pt x="202937" y="216365"/>
                  </a:lnTo>
                  <a:lnTo>
                    <a:pt x="169564" y="243340"/>
                  </a:lnTo>
                  <a:lnTo>
                    <a:pt x="138844" y="271507"/>
                  </a:lnTo>
                  <a:lnTo>
                    <a:pt x="110886" y="300799"/>
                  </a:lnTo>
                  <a:lnTo>
                    <a:pt x="85803" y="331151"/>
                  </a:lnTo>
                  <a:lnTo>
                    <a:pt x="63704" y="362496"/>
                  </a:lnTo>
                  <a:lnTo>
                    <a:pt x="28904" y="427897"/>
                  </a:lnTo>
                  <a:lnTo>
                    <a:pt x="7373" y="496473"/>
                  </a:lnTo>
                  <a:lnTo>
                    <a:pt x="0" y="567690"/>
                  </a:lnTo>
                  <a:lnTo>
                    <a:pt x="1861" y="603595"/>
                  </a:lnTo>
                  <a:lnTo>
                    <a:pt x="16424" y="673558"/>
                  </a:lnTo>
                  <a:lnTo>
                    <a:pt x="44700" y="740612"/>
                  </a:lnTo>
                  <a:lnTo>
                    <a:pt x="85803" y="804228"/>
                  </a:lnTo>
                  <a:lnTo>
                    <a:pt x="110886" y="834580"/>
                  </a:lnTo>
                  <a:lnTo>
                    <a:pt x="138844" y="863872"/>
                  </a:lnTo>
                  <a:lnTo>
                    <a:pt x="169564" y="892039"/>
                  </a:lnTo>
                  <a:lnTo>
                    <a:pt x="202937" y="919014"/>
                  </a:lnTo>
                  <a:lnTo>
                    <a:pt x="238851" y="944730"/>
                  </a:lnTo>
                  <a:lnTo>
                    <a:pt x="277196" y="969121"/>
                  </a:lnTo>
                  <a:lnTo>
                    <a:pt x="317860" y="992120"/>
                  </a:lnTo>
                  <a:lnTo>
                    <a:pt x="360733" y="1013661"/>
                  </a:lnTo>
                  <a:lnTo>
                    <a:pt x="405704" y="1033678"/>
                  </a:lnTo>
                  <a:lnTo>
                    <a:pt x="452662" y="1052104"/>
                  </a:lnTo>
                  <a:lnTo>
                    <a:pt x="501496" y="1068873"/>
                  </a:lnTo>
                  <a:lnTo>
                    <a:pt x="552095" y="1083918"/>
                  </a:lnTo>
                  <a:lnTo>
                    <a:pt x="604348" y="1097172"/>
                  </a:lnTo>
                  <a:lnTo>
                    <a:pt x="658145" y="1108570"/>
                  </a:lnTo>
                  <a:lnTo>
                    <a:pt x="713375" y="1118044"/>
                  </a:lnTo>
                  <a:lnTo>
                    <a:pt x="769927" y="1125529"/>
                  </a:lnTo>
                  <a:lnTo>
                    <a:pt x="827689" y="1130957"/>
                  </a:lnTo>
                  <a:lnTo>
                    <a:pt x="886552" y="1134263"/>
                  </a:lnTo>
                  <a:lnTo>
                    <a:pt x="946404" y="1135380"/>
                  </a:lnTo>
                  <a:lnTo>
                    <a:pt x="1006261" y="1134263"/>
                  </a:lnTo>
                  <a:lnTo>
                    <a:pt x="1065128" y="1130957"/>
                  </a:lnTo>
                  <a:lnTo>
                    <a:pt x="1122894" y="1125529"/>
                  </a:lnTo>
                  <a:lnTo>
                    <a:pt x="1179449" y="1118044"/>
                  </a:lnTo>
                  <a:lnTo>
                    <a:pt x="1234681" y="1108570"/>
                  </a:lnTo>
                  <a:lnTo>
                    <a:pt x="1288479" y="1097172"/>
                  </a:lnTo>
                  <a:lnTo>
                    <a:pt x="1340734" y="1083918"/>
                  </a:lnTo>
                  <a:lnTo>
                    <a:pt x="1391334" y="1068873"/>
                  </a:lnTo>
                  <a:lnTo>
                    <a:pt x="1440168" y="1052104"/>
                  </a:lnTo>
                  <a:lnTo>
                    <a:pt x="1487125" y="1033678"/>
                  </a:lnTo>
                  <a:lnTo>
                    <a:pt x="1532095" y="1013661"/>
                  </a:lnTo>
                  <a:lnTo>
                    <a:pt x="1574967" y="992120"/>
                  </a:lnTo>
                  <a:lnTo>
                    <a:pt x="1615630" y="969121"/>
                  </a:lnTo>
                  <a:lnTo>
                    <a:pt x="1653973" y="944730"/>
                  </a:lnTo>
                  <a:lnTo>
                    <a:pt x="1689885" y="919014"/>
                  </a:lnTo>
                  <a:lnTo>
                    <a:pt x="1723256" y="892039"/>
                  </a:lnTo>
                  <a:lnTo>
                    <a:pt x="1753975" y="863872"/>
                  </a:lnTo>
                  <a:lnTo>
                    <a:pt x="1781931" y="834580"/>
                  </a:lnTo>
                  <a:lnTo>
                    <a:pt x="1807013" y="804228"/>
                  </a:lnTo>
                  <a:lnTo>
                    <a:pt x="1829110" y="772883"/>
                  </a:lnTo>
                  <a:lnTo>
                    <a:pt x="1863906" y="707482"/>
                  </a:lnTo>
                  <a:lnTo>
                    <a:pt x="1885434" y="638906"/>
                  </a:lnTo>
                  <a:lnTo>
                    <a:pt x="1892808" y="567690"/>
                  </a:lnTo>
                  <a:lnTo>
                    <a:pt x="1890946" y="531784"/>
                  </a:lnTo>
                  <a:lnTo>
                    <a:pt x="1876384" y="461821"/>
                  </a:lnTo>
                  <a:lnTo>
                    <a:pt x="1848111" y="394767"/>
                  </a:lnTo>
                  <a:lnTo>
                    <a:pt x="1807013" y="331151"/>
                  </a:lnTo>
                  <a:lnTo>
                    <a:pt x="1781931" y="300799"/>
                  </a:lnTo>
                  <a:lnTo>
                    <a:pt x="1753975" y="271507"/>
                  </a:lnTo>
                  <a:lnTo>
                    <a:pt x="1723256" y="243340"/>
                  </a:lnTo>
                  <a:lnTo>
                    <a:pt x="1689885" y="216365"/>
                  </a:lnTo>
                  <a:lnTo>
                    <a:pt x="1653973" y="190649"/>
                  </a:lnTo>
                  <a:lnTo>
                    <a:pt x="1615630" y="166258"/>
                  </a:lnTo>
                  <a:lnTo>
                    <a:pt x="1574967" y="143259"/>
                  </a:lnTo>
                  <a:lnTo>
                    <a:pt x="1532095" y="121718"/>
                  </a:lnTo>
                  <a:lnTo>
                    <a:pt x="1487125" y="101701"/>
                  </a:lnTo>
                  <a:lnTo>
                    <a:pt x="1440168" y="83275"/>
                  </a:lnTo>
                  <a:lnTo>
                    <a:pt x="1391334" y="66506"/>
                  </a:lnTo>
                  <a:lnTo>
                    <a:pt x="1340734" y="51461"/>
                  </a:lnTo>
                  <a:lnTo>
                    <a:pt x="1288479" y="38207"/>
                  </a:lnTo>
                  <a:lnTo>
                    <a:pt x="1234681" y="26809"/>
                  </a:lnTo>
                  <a:lnTo>
                    <a:pt x="1179449" y="17335"/>
                  </a:lnTo>
                  <a:lnTo>
                    <a:pt x="1122894" y="9850"/>
                  </a:lnTo>
                  <a:lnTo>
                    <a:pt x="1065128" y="4422"/>
                  </a:lnTo>
                  <a:lnTo>
                    <a:pt x="1006261" y="1116"/>
                  </a:lnTo>
                  <a:lnTo>
                    <a:pt x="946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8190" y="4394453"/>
              <a:ext cx="1892935" cy="1135380"/>
            </a:xfrm>
            <a:custGeom>
              <a:avLst/>
              <a:gdLst/>
              <a:ahLst/>
              <a:cxnLst/>
              <a:rect l="l" t="t" r="r" b="b"/>
              <a:pathLst>
                <a:path w="1892935" h="1135379">
                  <a:moveTo>
                    <a:pt x="0" y="567690"/>
                  </a:moveTo>
                  <a:lnTo>
                    <a:pt x="7373" y="496473"/>
                  </a:lnTo>
                  <a:lnTo>
                    <a:pt x="28904" y="427897"/>
                  </a:lnTo>
                  <a:lnTo>
                    <a:pt x="63704" y="362496"/>
                  </a:lnTo>
                  <a:lnTo>
                    <a:pt x="85803" y="331151"/>
                  </a:lnTo>
                  <a:lnTo>
                    <a:pt x="110886" y="300799"/>
                  </a:lnTo>
                  <a:lnTo>
                    <a:pt x="138844" y="271507"/>
                  </a:lnTo>
                  <a:lnTo>
                    <a:pt x="169564" y="243340"/>
                  </a:lnTo>
                  <a:lnTo>
                    <a:pt x="202937" y="216365"/>
                  </a:lnTo>
                  <a:lnTo>
                    <a:pt x="238851" y="190649"/>
                  </a:lnTo>
                  <a:lnTo>
                    <a:pt x="277196" y="166258"/>
                  </a:lnTo>
                  <a:lnTo>
                    <a:pt x="317860" y="143259"/>
                  </a:lnTo>
                  <a:lnTo>
                    <a:pt x="360733" y="121718"/>
                  </a:lnTo>
                  <a:lnTo>
                    <a:pt x="405704" y="101701"/>
                  </a:lnTo>
                  <a:lnTo>
                    <a:pt x="452662" y="83275"/>
                  </a:lnTo>
                  <a:lnTo>
                    <a:pt x="501496" y="66506"/>
                  </a:lnTo>
                  <a:lnTo>
                    <a:pt x="552095" y="51461"/>
                  </a:lnTo>
                  <a:lnTo>
                    <a:pt x="604348" y="38207"/>
                  </a:lnTo>
                  <a:lnTo>
                    <a:pt x="658145" y="26809"/>
                  </a:lnTo>
                  <a:lnTo>
                    <a:pt x="713375" y="17335"/>
                  </a:lnTo>
                  <a:lnTo>
                    <a:pt x="769927" y="9850"/>
                  </a:lnTo>
                  <a:lnTo>
                    <a:pt x="827689" y="4422"/>
                  </a:lnTo>
                  <a:lnTo>
                    <a:pt x="886552" y="1116"/>
                  </a:lnTo>
                  <a:lnTo>
                    <a:pt x="946404" y="0"/>
                  </a:lnTo>
                  <a:lnTo>
                    <a:pt x="1006261" y="1116"/>
                  </a:lnTo>
                  <a:lnTo>
                    <a:pt x="1065128" y="4422"/>
                  </a:lnTo>
                  <a:lnTo>
                    <a:pt x="1122894" y="9850"/>
                  </a:lnTo>
                  <a:lnTo>
                    <a:pt x="1179449" y="17335"/>
                  </a:lnTo>
                  <a:lnTo>
                    <a:pt x="1234681" y="26809"/>
                  </a:lnTo>
                  <a:lnTo>
                    <a:pt x="1288479" y="38207"/>
                  </a:lnTo>
                  <a:lnTo>
                    <a:pt x="1340734" y="51461"/>
                  </a:lnTo>
                  <a:lnTo>
                    <a:pt x="1391334" y="66506"/>
                  </a:lnTo>
                  <a:lnTo>
                    <a:pt x="1440168" y="83275"/>
                  </a:lnTo>
                  <a:lnTo>
                    <a:pt x="1487125" y="101701"/>
                  </a:lnTo>
                  <a:lnTo>
                    <a:pt x="1532095" y="121718"/>
                  </a:lnTo>
                  <a:lnTo>
                    <a:pt x="1574967" y="143259"/>
                  </a:lnTo>
                  <a:lnTo>
                    <a:pt x="1615630" y="166258"/>
                  </a:lnTo>
                  <a:lnTo>
                    <a:pt x="1653973" y="190649"/>
                  </a:lnTo>
                  <a:lnTo>
                    <a:pt x="1689885" y="216365"/>
                  </a:lnTo>
                  <a:lnTo>
                    <a:pt x="1723256" y="243340"/>
                  </a:lnTo>
                  <a:lnTo>
                    <a:pt x="1753975" y="271507"/>
                  </a:lnTo>
                  <a:lnTo>
                    <a:pt x="1781931" y="300799"/>
                  </a:lnTo>
                  <a:lnTo>
                    <a:pt x="1807013" y="331151"/>
                  </a:lnTo>
                  <a:lnTo>
                    <a:pt x="1829110" y="362496"/>
                  </a:lnTo>
                  <a:lnTo>
                    <a:pt x="1863906" y="427897"/>
                  </a:lnTo>
                  <a:lnTo>
                    <a:pt x="1885434" y="496473"/>
                  </a:lnTo>
                  <a:lnTo>
                    <a:pt x="1892808" y="567690"/>
                  </a:lnTo>
                  <a:lnTo>
                    <a:pt x="1890946" y="603595"/>
                  </a:lnTo>
                  <a:lnTo>
                    <a:pt x="1876384" y="673558"/>
                  </a:lnTo>
                  <a:lnTo>
                    <a:pt x="1848111" y="740612"/>
                  </a:lnTo>
                  <a:lnTo>
                    <a:pt x="1807013" y="804228"/>
                  </a:lnTo>
                  <a:lnTo>
                    <a:pt x="1781931" y="834580"/>
                  </a:lnTo>
                  <a:lnTo>
                    <a:pt x="1753975" y="863872"/>
                  </a:lnTo>
                  <a:lnTo>
                    <a:pt x="1723256" y="892039"/>
                  </a:lnTo>
                  <a:lnTo>
                    <a:pt x="1689885" y="919014"/>
                  </a:lnTo>
                  <a:lnTo>
                    <a:pt x="1653973" y="944730"/>
                  </a:lnTo>
                  <a:lnTo>
                    <a:pt x="1615630" y="969121"/>
                  </a:lnTo>
                  <a:lnTo>
                    <a:pt x="1574967" y="992120"/>
                  </a:lnTo>
                  <a:lnTo>
                    <a:pt x="1532095" y="1013661"/>
                  </a:lnTo>
                  <a:lnTo>
                    <a:pt x="1487125" y="1033678"/>
                  </a:lnTo>
                  <a:lnTo>
                    <a:pt x="1440168" y="1052104"/>
                  </a:lnTo>
                  <a:lnTo>
                    <a:pt x="1391334" y="1068873"/>
                  </a:lnTo>
                  <a:lnTo>
                    <a:pt x="1340734" y="1083918"/>
                  </a:lnTo>
                  <a:lnTo>
                    <a:pt x="1288479" y="1097172"/>
                  </a:lnTo>
                  <a:lnTo>
                    <a:pt x="1234681" y="1108570"/>
                  </a:lnTo>
                  <a:lnTo>
                    <a:pt x="1179449" y="1118044"/>
                  </a:lnTo>
                  <a:lnTo>
                    <a:pt x="1122894" y="1125529"/>
                  </a:lnTo>
                  <a:lnTo>
                    <a:pt x="1065128" y="1130957"/>
                  </a:lnTo>
                  <a:lnTo>
                    <a:pt x="1006261" y="1134263"/>
                  </a:lnTo>
                  <a:lnTo>
                    <a:pt x="946404" y="1135380"/>
                  </a:lnTo>
                  <a:lnTo>
                    <a:pt x="886552" y="1134263"/>
                  </a:lnTo>
                  <a:lnTo>
                    <a:pt x="827689" y="1130957"/>
                  </a:lnTo>
                  <a:lnTo>
                    <a:pt x="769927" y="1125529"/>
                  </a:lnTo>
                  <a:lnTo>
                    <a:pt x="713375" y="1118044"/>
                  </a:lnTo>
                  <a:lnTo>
                    <a:pt x="658145" y="1108570"/>
                  </a:lnTo>
                  <a:lnTo>
                    <a:pt x="604348" y="1097172"/>
                  </a:lnTo>
                  <a:lnTo>
                    <a:pt x="552095" y="1083918"/>
                  </a:lnTo>
                  <a:lnTo>
                    <a:pt x="501496" y="1068873"/>
                  </a:lnTo>
                  <a:lnTo>
                    <a:pt x="452662" y="1052104"/>
                  </a:lnTo>
                  <a:lnTo>
                    <a:pt x="405704" y="1033678"/>
                  </a:lnTo>
                  <a:lnTo>
                    <a:pt x="360733" y="1013661"/>
                  </a:lnTo>
                  <a:lnTo>
                    <a:pt x="317860" y="992120"/>
                  </a:lnTo>
                  <a:lnTo>
                    <a:pt x="277196" y="969121"/>
                  </a:lnTo>
                  <a:lnTo>
                    <a:pt x="238851" y="944730"/>
                  </a:lnTo>
                  <a:lnTo>
                    <a:pt x="202937" y="919014"/>
                  </a:lnTo>
                  <a:lnTo>
                    <a:pt x="169564" y="892039"/>
                  </a:lnTo>
                  <a:lnTo>
                    <a:pt x="138844" y="863872"/>
                  </a:lnTo>
                  <a:lnTo>
                    <a:pt x="110886" y="834580"/>
                  </a:lnTo>
                  <a:lnTo>
                    <a:pt x="85803" y="804228"/>
                  </a:lnTo>
                  <a:lnTo>
                    <a:pt x="63704" y="772883"/>
                  </a:lnTo>
                  <a:lnTo>
                    <a:pt x="28904" y="707482"/>
                  </a:lnTo>
                  <a:lnTo>
                    <a:pt x="7373" y="638906"/>
                  </a:lnTo>
                  <a:lnTo>
                    <a:pt x="0" y="567690"/>
                  </a:lnTo>
                  <a:close/>
                </a:path>
              </a:pathLst>
            </a:custGeom>
            <a:ln w="25908">
              <a:solidFill>
                <a:srgbClr val="85B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55014" y="4622038"/>
            <a:ext cx="1297940" cy="6280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39065" marR="5080" indent="-127000">
              <a:lnSpc>
                <a:spcPts val="2340"/>
              </a:lnSpc>
              <a:spcBef>
                <a:spcPts val="229"/>
              </a:spcBef>
            </a:pPr>
            <a:r>
              <a:rPr dirty="0" sz="2000">
                <a:latin typeface="宋体"/>
                <a:cs typeface="宋体"/>
              </a:rPr>
              <a:t>食品添加剂 </a:t>
            </a:r>
            <a:r>
              <a:rPr dirty="0" sz="2000">
                <a:latin typeface="宋体"/>
                <a:cs typeface="宋体"/>
              </a:rPr>
              <a:t>的安全性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29179" y="4719320"/>
            <a:ext cx="485140" cy="485140"/>
          </a:xfrm>
          <a:custGeom>
            <a:avLst/>
            <a:gdLst/>
            <a:ahLst/>
            <a:cxnLst/>
            <a:rect l="l" t="t" r="r" b="b"/>
            <a:pathLst>
              <a:path w="485139" h="485139">
                <a:moveTo>
                  <a:pt x="484886" y="165100"/>
                </a:moveTo>
                <a:lnTo>
                  <a:pt x="320040" y="165100"/>
                </a:lnTo>
                <a:lnTo>
                  <a:pt x="320040" y="0"/>
                </a:lnTo>
                <a:lnTo>
                  <a:pt x="164846" y="0"/>
                </a:lnTo>
                <a:lnTo>
                  <a:pt x="164846" y="165100"/>
                </a:lnTo>
                <a:lnTo>
                  <a:pt x="0" y="165100"/>
                </a:lnTo>
                <a:lnTo>
                  <a:pt x="0" y="320040"/>
                </a:lnTo>
                <a:lnTo>
                  <a:pt x="164846" y="320040"/>
                </a:lnTo>
                <a:lnTo>
                  <a:pt x="164846" y="485140"/>
                </a:lnTo>
                <a:lnTo>
                  <a:pt x="320040" y="485140"/>
                </a:lnTo>
                <a:lnTo>
                  <a:pt x="320040" y="320040"/>
                </a:lnTo>
                <a:lnTo>
                  <a:pt x="484886" y="320040"/>
                </a:lnTo>
                <a:lnTo>
                  <a:pt x="484886" y="165100"/>
                </a:lnTo>
                <a:close/>
              </a:path>
            </a:pathLst>
          </a:custGeom>
          <a:solidFill>
            <a:srgbClr val="C7DFA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3480815" y="4381500"/>
            <a:ext cx="2283460" cy="1161415"/>
            <a:chOff x="3480815" y="4381500"/>
            <a:chExt cx="2283460" cy="1161415"/>
          </a:xfrm>
        </p:grpSpPr>
        <p:sp>
          <p:nvSpPr>
            <p:cNvPr id="12" name="object 12"/>
            <p:cNvSpPr/>
            <p:nvPr/>
          </p:nvSpPr>
          <p:spPr>
            <a:xfrm>
              <a:off x="3493769" y="4394453"/>
              <a:ext cx="2257425" cy="1135380"/>
            </a:xfrm>
            <a:custGeom>
              <a:avLst/>
              <a:gdLst/>
              <a:ahLst/>
              <a:cxnLst/>
              <a:rect l="l" t="t" r="r" b="b"/>
              <a:pathLst>
                <a:path w="2257425" h="1135379">
                  <a:moveTo>
                    <a:pt x="1128521" y="0"/>
                  </a:moveTo>
                  <a:lnTo>
                    <a:pt x="1066598" y="839"/>
                  </a:lnTo>
                  <a:lnTo>
                    <a:pt x="1005548" y="3330"/>
                  </a:lnTo>
                  <a:lnTo>
                    <a:pt x="945457" y="7429"/>
                  </a:lnTo>
                  <a:lnTo>
                    <a:pt x="886412" y="13091"/>
                  </a:lnTo>
                  <a:lnTo>
                    <a:pt x="828498" y="20275"/>
                  </a:lnTo>
                  <a:lnTo>
                    <a:pt x="771802" y="28937"/>
                  </a:lnTo>
                  <a:lnTo>
                    <a:pt x="716409" y="39034"/>
                  </a:lnTo>
                  <a:lnTo>
                    <a:pt x="662406" y="50521"/>
                  </a:lnTo>
                  <a:lnTo>
                    <a:pt x="609878" y="63357"/>
                  </a:lnTo>
                  <a:lnTo>
                    <a:pt x="558912" y="77498"/>
                  </a:lnTo>
                  <a:lnTo>
                    <a:pt x="509594" y="92900"/>
                  </a:lnTo>
                  <a:lnTo>
                    <a:pt x="462009" y="109520"/>
                  </a:lnTo>
                  <a:lnTo>
                    <a:pt x="416244" y="127316"/>
                  </a:lnTo>
                  <a:lnTo>
                    <a:pt x="372385" y="146243"/>
                  </a:lnTo>
                  <a:lnTo>
                    <a:pt x="330517" y="166258"/>
                  </a:lnTo>
                  <a:lnTo>
                    <a:pt x="290727" y="187319"/>
                  </a:lnTo>
                  <a:lnTo>
                    <a:pt x="253101" y="209382"/>
                  </a:lnTo>
                  <a:lnTo>
                    <a:pt x="217724" y="232403"/>
                  </a:lnTo>
                  <a:lnTo>
                    <a:pt x="184684" y="256340"/>
                  </a:lnTo>
                  <a:lnTo>
                    <a:pt x="154065" y="281149"/>
                  </a:lnTo>
                  <a:lnTo>
                    <a:pt x="100436" y="333211"/>
                  </a:lnTo>
                  <a:lnTo>
                    <a:pt x="57527" y="388242"/>
                  </a:lnTo>
                  <a:lnTo>
                    <a:pt x="26026" y="445896"/>
                  </a:lnTo>
                  <a:lnTo>
                    <a:pt x="6621" y="505827"/>
                  </a:lnTo>
                  <a:lnTo>
                    <a:pt x="0" y="567690"/>
                  </a:lnTo>
                  <a:lnTo>
                    <a:pt x="1669" y="598840"/>
                  </a:lnTo>
                  <a:lnTo>
                    <a:pt x="14769" y="659781"/>
                  </a:lnTo>
                  <a:lnTo>
                    <a:pt x="40308" y="718617"/>
                  </a:lnTo>
                  <a:lnTo>
                    <a:pt x="77599" y="775002"/>
                  </a:lnTo>
                  <a:lnTo>
                    <a:pt x="125954" y="828592"/>
                  </a:lnTo>
                  <a:lnTo>
                    <a:pt x="184684" y="879039"/>
                  </a:lnTo>
                  <a:lnTo>
                    <a:pt x="217724" y="902976"/>
                  </a:lnTo>
                  <a:lnTo>
                    <a:pt x="253101" y="925997"/>
                  </a:lnTo>
                  <a:lnTo>
                    <a:pt x="290727" y="948060"/>
                  </a:lnTo>
                  <a:lnTo>
                    <a:pt x="330517" y="969121"/>
                  </a:lnTo>
                  <a:lnTo>
                    <a:pt x="372385" y="989136"/>
                  </a:lnTo>
                  <a:lnTo>
                    <a:pt x="416244" y="1008063"/>
                  </a:lnTo>
                  <a:lnTo>
                    <a:pt x="462009" y="1025859"/>
                  </a:lnTo>
                  <a:lnTo>
                    <a:pt x="509594" y="1042479"/>
                  </a:lnTo>
                  <a:lnTo>
                    <a:pt x="558912" y="1057881"/>
                  </a:lnTo>
                  <a:lnTo>
                    <a:pt x="609878" y="1072022"/>
                  </a:lnTo>
                  <a:lnTo>
                    <a:pt x="662406" y="1084858"/>
                  </a:lnTo>
                  <a:lnTo>
                    <a:pt x="716409" y="1096345"/>
                  </a:lnTo>
                  <a:lnTo>
                    <a:pt x="771802" y="1106442"/>
                  </a:lnTo>
                  <a:lnTo>
                    <a:pt x="828498" y="1115104"/>
                  </a:lnTo>
                  <a:lnTo>
                    <a:pt x="886412" y="1122288"/>
                  </a:lnTo>
                  <a:lnTo>
                    <a:pt x="945457" y="1127950"/>
                  </a:lnTo>
                  <a:lnTo>
                    <a:pt x="1005548" y="1132049"/>
                  </a:lnTo>
                  <a:lnTo>
                    <a:pt x="1066598" y="1134540"/>
                  </a:lnTo>
                  <a:lnTo>
                    <a:pt x="1128521" y="1135380"/>
                  </a:lnTo>
                  <a:lnTo>
                    <a:pt x="1190445" y="1134540"/>
                  </a:lnTo>
                  <a:lnTo>
                    <a:pt x="1251495" y="1132049"/>
                  </a:lnTo>
                  <a:lnTo>
                    <a:pt x="1311586" y="1127950"/>
                  </a:lnTo>
                  <a:lnTo>
                    <a:pt x="1370631" y="1122288"/>
                  </a:lnTo>
                  <a:lnTo>
                    <a:pt x="1428545" y="1115104"/>
                  </a:lnTo>
                  <a:lnTo>
                    <a:pt x="1485241" y="1106442"/>
                  </a:lnTo>
                  <a:lnTo>
                    <a:pt x="1540634" y="1096345"/>
                  </a:lnTo>
                  <a:lnTo>
                    <a:pt x="1594637" y="1084858"/>
                  </a:lnTo>
                  <a:lnTo>
                    <a:pt x="1647165" y="1072022"/>
                  </a:lnTo>
                  <a:lnTo>
                    <a:pt x="1698131" y="1057881"/>
                  </a:lnTo>
                  <a:lnTo>
                    <a:pt x="1747449" y="1042479"/>
                  </a:lnTo>
                  <a:lnTo>
                    <a:pt x="1795034" y="1025859"/>
                  </a:lnTo>
                  <a:lnTo>
                    <a:pt x="1840799" y="1008063"/>
                  </a:lnTo>
                  <a:lnTo>
                    <a:pt x="1884658" y="989136"/>
                  </a:lnTo>
                  <a:lnTo>
                    <a:pt x="1926526" y="969121"/>
                  </a:lnTo>
                  <a:lnTo>
                    <a:pt x="1966316" y="948060"/>
                  </a:lnTo>
                  <a:lnTo>
                    <a:pt x="2003942" y="925997"/>
                  </a:lnTo>
                  <a:lnTo>
                    <a:pt x="2039319" y="902976"/>
                  </a:lnTo>
                  <a:lnTo>
                    <a:pt x="2072359" y="879039"/>
                  </a:lnTo>
                  <a:lnTo>
                    <a:pt x="2102978" y="854230"/>
                  </a:lnTo>
                  <a:lnTo>
                    <a:pt x="2156607" y="802168"/>
                  </a:lnTo>
                  <a:lnTo>
                    <a:pt x="2199516" y="747137"/>
                  </a:lnTo>
                  <a:lnTo>
                    <a:pt x="2231017" y="689483"/>
                  </a:lnTo>
                  <a:lnTo>
                    <a:pt x="2250422" y="629552"/>
                  </a:lnTo>
                  <a:lnTo>
                    <a:pt x="2257043" y="567690"/>
                  </a:lnTo>
                  <a:lnTo>
                    <a:pt x="2255374" y="536539"/>
                  </a:lnTo>
                  <a:lnTo>
                    <a:pt x="2242274" y="475598"/>
                  </a:lnTo>
                  <a:lnTo>
                    <a:pt x="2216735" y="416762"/>
                  </a:lnTo>
                  <a:lnTo>
                    <a:pt x="2179444" y="360377"/>
                  </a:lnTo>
                  <a:lnTo>
                    <a:pt x="2131089" y="306787"/>
                  </a:lnTo>
                  <a:lnTo>
                    <a:pt x="2072359" y="256340"/>
                  </a:lnTo>
                  <a:lnTo>
                    <a:pt x="2039319" y="232403"/>
                  </a:lnTo>
                  <a:lnTo>
                    <a:pt x="2003942" y="209382"/>
                  </a:lnTo>
                  <a:lnTo>
                    <a:pt x="1966316" y="187319"/>
                  </a:lnTo>
                  <a:lnTo>
                    <a:pt x="1926526" y="166258"/>
                  </a:lnTo>
                  <a:lnTo>
                    <a:pt x="1884658" y="146243"/>
                  </a:lnTo>
                  <a:lnTo>
                    <a:pt x="1840799" y="127316"/>
                  </a:lnTo>
                  <a:lnTo>
                    <a:pt x="1795034" y="109520"/>
                  </a:lnTo>
                  <a:lnTo>
                    <a:pt x="1747449" y="92900"/>
                  </a:lnTo>
                  <a:lnTo>
                    <a:pt x="1698131" y="77498"/>
                  </a:lnTo>
                  <a:lnTo>
                    <a:pt x="1647165" y="63357"/>
                  </a:lnTo>
                  <a:lnTo>
                    <a:pt x="1594637" y="50521"/>
                  </a:lnTo>
                  <a:lnTo>
                    <a:pt x="1540634" y="39034"/>
                  </a:lnTo>
                  <a:lnTo>
                    <a:pt x="1485241" y="28937"/>
                  </a:lnTo>
                  <a:lnTo>
                    <a:pt x="1428545" y="20275"/>
                  </a:lnTo>
                  <a:lnTo>
                    <a:pt x="1370631" y="13091"/>
                  </a:lnTo>
                  <a:lnTo>
                    <a:pt x="1311586" y="7429"/>
                  </a:lnTo>
                  <a:lnTo>
                    <a:pt x="1251495" y="3330"/>
                  </a:lnTo>
                  <a:lnTo>
                    <a:pt x="1190445" y="839"/>
                  </a:lnTo>
                  <a:lnTo>
                    <a:pt x="1128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93769" y="4394453"/>
              <a:ext cx="2257425" cy="1135380"/>
            </a:xfrm>
            <a:custGeom>
              <a:avLst/>
              <a:gdLst/>
              <a:ahLst/>
              <a:cxnLst/>
              <a:rect l="l" t="t" r="r" b="b"/>
              <a:pathLst>
                <a:path w="2257425" h="1135379">
                  <a:moveTo>
                    <a:pt x="0" y="567690"/>
                  </a:moveTo>
                  <a:lnTo>
                    <a:pt x="6621" y="505827"/>
                  </a:lnTo>
                  <a:lnTo>
                    <a:pt x="26026" y="445896"/>
                  </a:lnTo>
                  <a:lnTo>
                    <a:pt x="57527" y="388242"/>
                  </a:lnTo>
                  <a:lnTo>
                    <a:pt x="100436" y="333211"/>
                  </a:lnTo>
                  <a:lnTo>
                    <a:pt x="154065" y="281149"/>
                  </a:lnTo>
                  <a:lnTo>
                    <a:pt x="184684" y="256340"/>
                  </a:lnTo>
                  <a:lnTo>
                    <a:pt x="217724" y="232403"/>
                  </a:lnTo>
                  <a:lnTo>
                    <a:pt x="253101" y="209382"/>
                  </a:lnTo>
                  <a:lnTo>
                    <a:pt x="290727" y="187319"/>
                  </a:lnTo>
                  <a:lnTo>
                    <a:pt x="330517" y="166258"/>
                  </a:lnTo>
                  <a:lnTo>
                    <a:pt x="372385" y="146243"/>
                  </a:lnTo>
                  <a:lnTo>
                    <a:pt x="416244" y="127316"/>
                  </a:lnTo>
                  <a:lnTo>
                    <a:pt x="462009" y="109520"/>
                  </a:lnTo>
                  <a:lnTo>
                    <a:pt x="509594" y="92900"/>
                  </a:lnTo>
                  <a:lnTo>
                    <a:pt x="558912" y="77498"/>
                  </a:lnTo>
                  <a:lnTo>
                    <a:pt x="609878" y="63357"/>
                  </a:lnTo>
                  <a:lnTo>
                    <a:pt x="662406" y="50521"/>
                  </a:lnTo>
                  <a:lnTo>
                    <a:pt x="716409" y="39034"/>
                  </a:lnTo>
                  <a:lnTo>
                    <a:pt x="771802" y="28937"/>
                  </a:lnTo>
                  <a:lnTo>
                    <a:pt x="828498" y="20275"/>
                  </a:lnTo>
                  <a:lnTo>
                    <a:pt x="886412" y="13091"/>
                  </a:lnTo>
                  <a:lnTo>
                    <a:pt x="945457" y="7429"/>
                  </a:lnTo>
                  <a:lnTo>
                    <a:pt x="1005548" y="3330"/>
                  </a:lnTo>
                  <a:lnTo>
                    <a:pt x="1066598" y="839"/>
                  </a:lnTo>
                  <a:lnTo>
                    <a:pt x="1128521" y="0"/>
                  </a:lnTo>
                  <a:lnTo>
                    <a:pt x="1190445" y="839"/>
                  </a:lnTo>
                  <a:lnTo>
                    <a:pt x="1251495" y="3330"/>
                  </a:lnTo>
                  <a:lnTo>
                    <a:pt x="1311586" y="7429"/>
                  </a:lnTo>
                  <a:lnTo>
                    <a:pt x="1370631" y="13091"/>
                  </a:lnTo>
                  <a:lnTo>
                    <a:pt x="1428545" y="20275"/>
                  </a:lnTo>
                  <a:lnTo>
                    <a:pt x="1485241" y="28937"/>
                  </a:lnTo>
                  <a:lnTo>
                    <a:pt x="1540634" y="39034"/>
                  </a:lnTo>
                  <a:lnTo>
                    <a:pt x="1594637" y="50521"/>
                  </a:lnTo>
                  <a:lnTo>
                    <a:pt x="1647165" y="63357"/>
                  </a:lnTo>
                  <a:lnTo>
                    <a:pt x="1698131" y="77498"/>
                  </a:lnTo>
                  <a:lnTo>
                    <a:pt x="1747449" y="92900"/>
                  </a:lnTo>
                  <a:lnTo>
                    <a:pt x="1795034" y="109520"/>
                  </a:lnTo>
                  <a:lnTo>
                    <a:pt x="1840799" y="127316"/>
                  </a:lnTo>
                  <a:lnTo>
                    <a:pt x="1884658" y="146243"/>
                  </a:lnTo>
                  <a:lnTo>
                    <a:pt x="1926526" y="166258"/>
                  </a:lnTo>
                  <a:lnTo>
                    <a:pt x="1966316" y="187319"/>
                  </a:lnTo>
                  <a:lnTo>
                    <a:pt x="2003942" y="209382"/>
                  </a:lnTo>
                  <a:lnTo>
                    <a:pt x="2039319" y="232403"/>
                  </a:lnTo>
                  <a:lnTo>
                    <a:pt x="2072359" y="256340"/>
                  </a:lnTo>
                  <a:lnTo>
                    <a:pt x="2102978" y="281149"/>
                  </a:lnTo>
                  <a:lnTo>
                    <a:pt x="2156607" y="333211"/>
                  </a:lnTo>
                  <a:lnTo>
                    <a:pt x="2199516" y="388242"/>
                  </a:lnTo>
                  <a:lnTo>
                    <a:pt x="2231017" y="445896"/>
                  </a:lnTo>
                  <a:lnTo>
                    <a:pt x="2250422" y="505827"/>
                  </a:lnTo>
                  <a:lnTo>
                    <a:pt x="2257043" y="567690"/>
                  </a:lnTo>
                  <a:lnTo>
                    <a:pt x="2255374" y="598840"/>
                  </a:lnTo>
                  <a:lnTo>
                    <a:pt x="2242274" y="659781"/>
                  </a:lnTo>
                  <a:lnTo>
                    <a:pt x="2216735" y="718617"/>
                  </a:lnTo>
                  <a:lnTo>
                    <a:pt x="2179444" y="775002"/>
                  </a:lnTo>
                  <a:lnTo>
                    <a:pt x="2131089" y="828592"/>
                  </a:lnTo>
                  <a:lnTo>
                    <a:pt x="2072359" y="879039"/>
                  </a:lnTo>
                  <a:lnTo>
                    <a:pt x="2039319" y="902976"/>
                  </a:lnTo>
                  <a:lnTo>
                    <a:pt x="2003942" y="925997"/>
                  </a:lnTo>
                  <a:lnTo>
                    <a:pt x="1966316" y="948060"/>
                  </a:lnTo>
                  <a:lnTo>
                    <a:pt x="1926526" y="969121"/>
                  </a:lnTo>
                  <a:lnTo>
                    <a:pt x="1884658" y="989136"/>
                  </a:lnTo>
                  <a:lnTo>
                    <a:pt x="1840799" y="1008063"/>
                  </a:lnTo>
                  <a:lnTo>
                    <a:pt x="1795034" y="1025859"/>
                  </a:lnTo>
                  <a:lnTo>
                    <a:pt x="1747449" y="1042479"/>
                  </a:lnTo>
                  <a:lnTo>
                    <a:pt x="1698131" y="1057881"/>
                  </a:lnTo>
                  <a:lnTo>
                    <a:pt x="1647165" y="1072022"/>
                  </a:lnTo>
                  <a:lnTo>
                    <a:pt x="1594637" y="1084858"/>
                  </a:lnTo>
                  <a:lnTo>
                    <a:pt x="1540634" y="1096345"/>
                  </a:lnTo>
                  <a:lnTo>
                    <a:pt x="1485241" y="1106442"/>
                  </a:lnTo>
                  <a:lnTo>
                    <a:pt x="1428545" y="1115104"/>
                  </a:lnTo>
                  <a:lnTo>
                    <a:pt x="1370631" y="1122288"/>
                  </a:lnTo>
                  <a:lnTo>
                    <a:pt x="1311586" y="1127950"/>
                  </a:lnTo>
                  <a:lnTo>
                    <a:pt x="1251495" y="1132049"/>
                  </a:lnTo>
                  <a:lnTo>
                    <a:pt x="1190445" y="1134540"/>
                  </a:lnTo>
                  <a:lnTo>
                    <a:pt x="1128521" y="1135380"/>
                  </a:lnTo>
                  <a:lnTo>
                    <a:pt x="1066598" y="1134540"/>
                  </a:lnTo>
                  <a:lnTo>
                    <a:pt x="1005548" y="1132049"/>
                  </a:lnTo>
                  <a:lnTo>
                    <a:pt x="945457" y="1127950"/>
                  </a:lnTo>
                  <a:lnTo>
                    <a:pt x="886412" y="1122288"/>
                  </a:lnTo>
                  <a:lnTo>
                    <a:pt x="828498" y="1115104"/>
                  </a:lnTo>
                  <a:lnTo>
                    <a:pt x="771802" y="1106442"/>
                  </a:lnTo>
                  <a:lnTo>
                    <a:pt x="716409" y="1096345"/>
                  </a:lnTo>
                  <a:lnTo>
                    <a:pt x="662406" y="1084858"/>
                  </a:lnTo>
                  <a:lnTo>
                    <a:pt x="609878" y="1072022"/>
                  </a:lnTo>
                  <a:lnTo>
                    <a:pt x="558912" y="1057881"/>
                  </a:lnTo>
                  <a:lnTo>
                    <a:pt x="509594" y="1042479"/>
                  </a:lnTo>
                  <a:lnTo>
                    <a:pt x="462009" y="1025859"/>
                  </a:lnTo>
                  <a:lnTo>
                    <a:pt x="416244" y="1008063"/>
                  </a:lnTo>
                  <a:lnTo>
                    <a:pt x="372385" y="989136"/>
                  </a:lnTo>
                  <a:lnTo>
                    <a:pt x="330517" y="969121"/>
                  </a:lnTo>
                  <a:lnTo>
                    <a:pt x="290727" y="948060"/>
                  </a:lnTo>
                  <a:lnTo>
                    <a:pt x="253101" y="925997"/>
                  </a:lnTo>
                  <a:lnTo>
                    <a:pt x="217724" y="902976"/>
                  </a:lnTo>
                  <a:lnTo>
                    <a:pt x="184684" y="879039"/>
                  </a:lnTo>
                  <a:lnTo>
                    <a:pt x="154065" y="854230"/>
                  </a:lnTo>
                  <a:lnTo>
                    <a:pt x="100436" y="802168"/>
                  </a:lnTo>
                  <a:lnTo>
                    <a:pt x="57527" y="747137"/>
                  </a:lnTo>
                  <a:lnTo>
                    <a:pt x="26026" y="689483"/>
                  </a:lnTo>
                  <a:lnTo>
                    <a:pt x="6621" y="629552"/>
                  </a:lnTo>
                  <a:lnTo>
                    <a:pt x="0" y="567690"/>
                  </a:lnTo>
                  <a:close/>
                </a:path>
              </a:pathLst>
            </a:custGeom>
            <a:ln w="25908">
              <a:solidFill>
                <a:srgbClr val="85B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844797" y="4622038"/>
            <a:ext cx="1552575" cy="6280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66700" marR="5080" indent="-254635">
              <a:lnSpc>
                <a:spcPts val="2340"/>
              </a:lnSpc>
              <a:spcBef>
                <a:spcPts val="229"/>
              </a:spcBef>
            </a:pPr>
            <a:r>
              <a:rPr dirty="0" sz="2000">
                <a:latin typeface="宋体"/>
                <a:cs typeface="宋体"/>
              </a:rPr>
              <a:t>食品添加剂的 </a:t>
            </a:r>
            <a:r>
              <a:rPr dirty="0" sz="2000">
                <a:latin typeface="宋体"/>
                <a:cs typeface="宋体"/>
              </a:rPr>
              <a:t>正确使用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28995" y="4767326"/>
            <a:ext cx="485140" cy="155575"/>
          </a:xfrm>
          <a:custGeom>
            <a:avLst/>
            <a:gdLst/>
            <a:ahLst/>
            <a:cxnLst/>
            <a:rect l="l" t="t" r="r" b="b"/>
            <a:pathLst>
              <a:path w="485139" h="155575">
                <a:moveTo>
                  <a:pt x="484885" y="0"/>
                </a:moveTo>
                <a:lnTo>
                  <a:pt x="0" y="0"/>
                </a:lnTo>
                <a:lnTo>
                  <a:pt x="0" y="155194"/>
                </a:lnTo>
                <a:lnTo>
                  <a:pt x="484885" y="155194"/>
                </a:lnTo>
                <a:lnTo>
                  <a:pt x="484885" y="0"/>
                </a:lnTo>
                <a:close/>
              </a:path>
            </a:pathLst>
          </a:custGeom>
          <a:solidFill>
            <a:srgbClr val="C7D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28995" y="5000244"/>
            <a:ext cx="485140" cy="155575"/>
          </a:xfrm>
          <a:custGeom>
            <a:avLst/>
            <a:gdLst/>
            <a:ahLst/>
            <a:cxnLst/>
            <a:rect l="l" t="t" r="r" b="b"/>
            <a:pathLst>
              <a:path w="485139" h="155575">
                <a:moveTo>
                  <a:pt x="484885" y="0"/>
                </a:moveTo>
                <a:lnTo>
                  <a:pt x="0" y="0"/>
                </a:lnTo>
                <a:lnTo>
                  <a:pt x="0" y="155193"/>
                </a:lnTo>
                <a:lnTo>
                  <a:pt x="484885" y="155193"/>
                </a:lnTo>
                <a:lnTo>
                  <a:pt x="484885" y="0"/>
                </a:lnTo>
                <a:close/>
              </a:path>
            </a:pathLst>
          </a:custGeom>
          <a:solidFill>
            <a:srgbClr val="C7DFA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6580631" y="3960876"/>
            <a:ext cx="2036445" cy="2002789"/>
            <a:chOff x="6580631" y="3960876"/>
            <a:chExt cx="2036445" cy="2002789"/>
          </a:xfrm>
        </p:grpSpPr>
        <p:sp>
          <p:nvSpPr>
            <p:cNvPr id="18" name="object 18"/>
            <p:cNvSpPr/>
            <p:nvPr/>
          </p:nvSpPr>
          <p:spPr>
            <a:xfrm>
              <a:off x="6593585" y="3973830"/>
              <a:ext cx="2010410" cy="1976755"/>
            </a:xfrm>
            <a:custGeom>
              <a:avLst/>
              <a:gdLst/>
              <a:ahLst/>
              <a:cxnLst/>
              <a:rect l="l" t="t" r="r" b="b"/>
              <a:pathLst>
                <a:path w="2010409" h="1976754">
                  <a:moveTo>
                    <a:pt x="1005078" y="0"/>
                  </a:moveTo>
                  <a:lnTo>
                    <a:pt x="956378" y="1139"/>
                  </a:lnTo>
                  <a:lnTo>
                    <a:pt x="908277" y="4524"/>
                  </a:lnTo>
                  <a:lnTo>
                    <a:pt x="860828" y="10101"/>
                  </a:lnTo>
                  <a:lnTo>
                    <a:pt x="814082" y="17820"/>
                  </a:lnTo>
                  <a:lnTo>
                    <a:pt x="768092" y="27628"/>
                  </a:lnTo>
                  <a:lnTo>
                    <a:pt x="722911" y="39474"/>
                  </a:lnTo>
                  <a:lnTo>
                    <a:pt x="678592" y="53306"/>
                  </a:lnTo>
                  <a:lnTo>
                    <a:pt x="635187" y="69072"/>
                  </a:lnTo>
                  <a:lnTo>
                    <a:pt x="592749" y="86720"/>
                  </a:lnTo>
                  <a:lnTo>
                    <a:pt x="551331" y="106199"/>
                  </a:lnTo>
                  <a:lnTo>
                    <a:pt x="510984" y="127458"/>
                  </a:lnTo>
                  <a:lnTo>
                    <a:pt x="471763" y="150443"/>
                  </a:lnTo>
                  <a:lnTo>
                    <a:pt x="433719" y="175103"/>
                  </a:lnTo>
                  <a:lnTo>
                    <a:pt x="396905" y="201388"/>
                  </a:lnTo>
                  <a:lnTo>
                    <a:pt x="361374" y="229244"/>
                  </a:lnTo>
                  <a:lnTo>
                    <a:pt x="327178" y="258620"/>
                  </a:lnTo>
                  <a:lnTo>
                    <a:pt x="294370" y="289464"/>
                  </a:lnTo>
                  <a:lnTo>
                    <a:pt x="263002" y="321725"/>
                  </a:lnTo>
                  <a:lnTo>
                    <a:pt x="233128" y="355351"/>
                  </a:lnTo>
                  <a:lnTo>
                    <a:pt x="204800" y="390290"/>
                  </a:lnTo>
                  <a:lnTo>
                    <a:pt x="178070" y="426490"/>
                  </a:lnTo>
                  <a:lnTo>
                    <a:pt x="152992" y="463900"/>
                  </a:lnTo>
                  <a:lnTo>
                    <a:pt x="129617" y="502467"/>
                  </a:lnTo>
                  <a:lnTo>
                    <a:pt x="107999" y="542140"/>
                  </a:lnTo>
                  <a:lnTo>
                    <a:pt x="88189" y="582868"/>
                  </a:lnTo>
                  <a:lnTo>
                    <a:pt x="70242" y="624598"/>
                  </a:lnTo>
                  <a:lnTo>
                    <a:pt x="54209" y="667278"/>
                  </a:lnTo>
                  <a:lnTo>
                    <a:pt x="40142" y="710858"/>
                  </a:lnTo>
                  <a:lnTo>
                    <a:pt x="28096" y="755285"/>
                  </a:lnTo>
                  <a:lnTo>
                    <a:pt x="18122" y="800507"/>
                  </a:lnTo>
                  <a:lnTo>
                    <a:pt x="10272" y="846472"/>
                  </a:lnTo>
                  <a:lnTo>
                    <a:pt x="4600" y="893130"/>
                  </a:lnTo>
                  <a:lnTo>
                    <a:pt x="1158" y="940428"/>
                  </a:lnTo>
                  <a:lnTo>
                    <a:pt x="0" y="988314"/>
                  </a:lnTo>
                  <a:lnTo>
                    <a:pt x="1158" y="1036199"/>
                  </a:lnTo>
                  <a:lnTo>
                    <a:pt x="4600" y="1083497"/>
                  </a:lnTo>
                  <a:lnTo>
                    <a:pt x="10272" y="1130155"/>
                  </a:lnTo>
                  <a:lnTo>
                    <a:pt x="18122" y="1176120"/>
                  </a:lnTo>
                  <a:lnTo>
                    <a:pt x="28096" y="1221342"/>
                  </a:lnTo>
                  <a:lnTo>
                    <a:pt x="40142" y="1265769"/>
                  </a:lnTo>
                  <a:lnTo>
                    <a:pt x="54209" y="1309349"/>
                  </a:lnTo>
                  <a:lnTo>
                    <a:pt x="70242" y="1352029"/>
                  </a:lnTo>
                  <a:lnTo>
                    <a:pt x="88189" y="1393759"/>
                  </a:lnTo>
                  <a:lnTo>
                    <a:pt x="107999" y="1434487"/>
                  </a:lnTo>
                  <a:lnTo>
                    <a:pt x="129617" y="1474160"/>
                  </a:lnTo>
                  <a:lnTo>
                    <a:pt x="152992" y="1512727"/>
                  </a:lnTo>
                  <a:lnTo>
                    <a:pt x="178070" y="1550137"/>
                  </a:lnTo>
                  <a:lnTo>
                    <a:pt x="204800" y="1586337"/>
                  </a:lnTo>
                  <a:lnTo>
                    <a:pt x="233128" y="1621276"/>
                  </a:lnTo>
                  <a:lnTo>
                    <a:pt x="263002" y="1654902"/>
                  </a:lnTo>
                  <a:lnTo>
                    <a:pt x="294370" y="1687163"/>
                  </a:lnTo>
                  <a:lnTo>
                    <a:pt x="327178" y="1718007"/>
                  </a:lnTo>
                  <a:lnTo>
                    <a:pt x="361374" y="1747383"/>
                  </a:lnTo>
                  <a:lnTo>
                    <a:pt x="396905" y="1775239"/>
                  </a:lnTo>
                  <a:lnTo>
                    <a:pt x="433719" y="1801524"/>
                  </a:lnTo>
                  <a:lnTo>
                    <a:pt x="471763" y="1826184"/>
                  </a:lnTo>
                  <a:lnTo>
                    <a:pt x="510984" y="1849169"/>
                  </a:lnTo>
                  <a:lnTo>
                    <a:pt x="551331" y="1870428"/>
                  </a:lnTo>
                  <a:lnTo>
                    <a:pt x="592749" y="1889907"/>
                  </a:lnTo>
                  <a:lnTo>
                    <a:pt x="635187" y="1907555"/>
                  </a:lnTo>
                  <a:lnTo>
                    <a:pt x="678592" y="1923321"/>
                  </a:lnTo>
                  <a:lnTo>
                    <a:pt x="722911" y="1937153"/>
                  </a:lnTo>
                  <a:lnTo>
                    <a:pt x="768092" y="1948999"/>
                  </a:lnTo>
                  <a:lnTo>
                    <a:pt x="814082" y="1958807"/>
                  </a:lnTo>
                  <a:lnTo>
                    <a:pt x="860828" y="1966526"/>
                  </a:lnTo>
                  <a:lnTo>
                    <a:pt x="908277" y="1972103"/>
                  </a:lnTo>
                  <a:lnTo>
                    <a:pt x="956378" y="1975488"/>
                  </a:lnTo>
                  <a:lnTo>
                    <a:pt x="1005078" y="1976628"/>
                  </a:lnTo>
                  <a:lnTo>
                    <a:pt x="1053777" y="1975488"/>
                  </a:lnTo>
                  <a:lnTo>
                    <a:pt x="1101878" y="1972103"/>
                  </a:lnTo>
                  <a:lnTo>
                    <a:pt x="1149327" y="1966526"/>
                  </a:lnTo>
                  <a:lnTo>
                    <a:pt x="1196073" y="1958807"/>
                  </a:lnTo>
                  <a:lnTo>
                    <a:pt x="1242063" y="1948999"/>
                  </a:lnTo>
                  <a:lnTo>
                    <a:pt x="1287244" y="1937153"/>
                  </a:lnTo>
                  <a:lnTo>
                    <a:pt x="1331563" y="1923321"/>
                  </a:lnTo>
                  <a:lnTo>
                    <a:pt x="1374968" y="1907555"/>
                  </a:lnTo>
                  <a:lnTo>
                    <a:pt x="1417406" y="1889907"/>
                  </a:lnTo>
                  <a:lnTo>
                    <a:pt x="1458824" y="1870428"/>
                  </a:lnTo>
                  <a:lnTo>
                    <a:pt x="1499171" y="1849169"/>
                  </a:lnTo>
                  <a:lnTo>
                    <a:pt x="1538392" y="1826184"/>
                  </a:lnTo>
                  <a:lnTo>
                    <a:pt x="1576436" y="1801524"/>
                  </a:lnTo>
                  <a:lnTo>
                    <a:pt x="1613250" y="1775239"/>
                  </a:lnTo>
                  <a:lnTo>
                    <a:pt x="1648781" y="1747383"/>
                  </a:lnTo>
                  <a:lnTo>
                    <a:pt x="1682977" y="1718007"/>
                  </a:lnTo>
                  <a:lnTo>
                    <a:pt x="1715785" y="1687163"/>
                  </a:lnTo>
                  <a:lnTo>
                    <a:pt x="1747153" y="1654902"/>
                  </a:lnTo>
                  <a:lnTo>
                    <a:pt x="1777027" y="1621276"/>
                  </a:lnTo>
                  <a:lnTo>
                    <a:pt x="1805355" y="1586337"/>
                  </a:lnTo>
                  <a:lnTo>
                    <a:pt x="1832085" y="1550137"/>
                  </a:lnTo>
                  <a:lnTo>
                    <a:pt x="1857163" y="1512727"/>
                  </a:lnTo>
                  <a:lnTo>
                    <a:pt x="1880538" y="1474160"/>
                  </a:lnTo>
                  <a:lnTo>
                    <a:pt x="1902156" y="1434487"/>
                  </a:lnTo>
                  <a:lnTo>
                    <a:pt x="1921966" y="1393759"/>
                  </a:lnTo>
                  <a:lnTo>
                    <a:pt x="1939913" y="1352029"/>
                  </a:lnTo>
                  <a:lnTo>
                    <a:pt x="1955946" y="1309349"/>
                  </a:lnTo>
                  <a:lnTo>
                    <a:pt x="1970013" y="1265769"/>
                  </a:lnTo>
                  <a:lnTo>
                    <a:pt x="1982059" y="1221342"/>
                  </a:lnTo>
                  <a:lnTo>
                    <a:pt x="1992033" y="1176120"/>
                  </a:lnTo>
                  <a:lnTo>
                    <a:pt x="1999883" y="1130155"/>
                  </a:lnTo>
                  <a:lnTo>
                    <a:pt x="2005555" y="1083497"/>
                  </a:lnTo>
                  <a:lnTo>
                    <a:pt x="2008997" y="1036199"/>
                  </a:lnTo>
                  <a:lnTo>
                    <a:pt x="2010156" y="988314"/>
                  </a:lnTo>
                  <a:lnTo>
                    <a:pt x="2008997" y="940428"/>
                  </a:lnTo>
                  <a:lnTo>
                    <a:pt x="2005555" y="893130"/>
                  </a:lnTo>
                  <a:lnTo>
                    <a:pt x="1999883" y="846472"/>
                  </a:lnTo>
                  <a:lnTo>
                    <a:pt x="1992033" y="800507"/>
                  </a:lnTo>
                  <a:lnTo>
                    <a:pt x="1982059" y="755285"/>
                  </a:lnTo>
                  <a:lnTo>
                    <a:pt x="1970013" y="710858"/>
                  </a:lnTo>
                  <a:lnTo>
                    <a:pt x="1955946" y="667278"/>
                  </a:lnTo>
                  <a:lnTo>
                    <a:pt x="1939913" y="624598"/>
                  </a:lnTo>
                  <a:lnTo>
                    <a:pt x="1921966" y="582868"/>
                  </a:lnTo>
                  <a:lnTo>
                    <a:pt x="1902156" y="542140"/>
                  </a:lnTo>
                  <a:lnTo>
                    <a:pt x="1880538" y="502467"/>
                  </a:lnTo>
                  <a:lnTo>
                    <a:pt x="1857163" y="463900"/>
                  </a:lnTo>
                  <a:lnTo>
                    <a:pt x="1832085" y="426490"/>
                  </a:lnTo>
                  <a:lnTo>
                    <a:pt x="1805355" y="390290"/>
                  </a:lnTo>
                  <a:lnTo>
                    <a:pt x="1777027" y="355351"/>
                  </a:lnTo>
                  <a:lnTo>
                    <a:pt x="1747153" y="321725"/>
                  </a:lnTo>
                  <a:lnTo>
                    <a:pt x="1715785" y="289464"/>
                  </a:lnTo>
                  <a:lnTo>
                    <a:pt x="1682977" y="258620"/>
                  </a:lnTo>
                  <a:lnTo>
                    <a:pt x="1648781" y="229244"/>
                  </a:lnTo>
                  <a:lnTo>
                    <a:pt x="1613250" y="201388"/>
                  </a:lnTo>
                  <a:lnTo>
                    <a:pt x="1576436" y="175103"/>
                  </a:lnTo>
                  <a:lnTo>
                    <a:pt x="1538392" y="150443"/>
                  </a:lnTo>
                  <a:lnTo>
                    <a:pt x="1499171" y="127458"/>
                  </a:lnTo>
                  <a:lnTo>
                    <a:pt x="1458824" y="106199"/>
                  </a:lnTo>
                  <a:lnTo>
                    <a:pt x="1417406" y="86720"/>
                  </a:lnTo>
                  <a:lnTo>
                    <a:pt x="1374968" y="69072"/>
                  </a:lnTo>
                  <a:lnTo>
                    <a:pt x="1331563" y="53306"/>
                  </a:lnTo>
                  <a:lnTo>
                    <a:pt x="1287244" y="39474"/>
                  </a:lnTo>
                  <a:lnTo>
                    <a:pt x="1242063" y="27628"/>
                  </a:lnTo>
                  <a:lnTo>
                    <a:pt x="1196073" y="17820"/>
                  </a:lnTo>
                  <a:lnTo>
                    <a:pt x="1149327" y="10101"/>
                  </a:lnTo>
                  <a:lnTo>
                    <a:pt x="1101878" y="4524"/>
                  </a:lnTo>
                  <a:lnTo>
                    <a:pt x="1053777" y="1139"/>
                  </a:lnTo>
                  <a:lnTo>
                    <a:pt x="1005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93585" y="3973830"/>
              <a:ext cx="2010410" cy="1976755"/>
            </a:xfrm>
            <a:custGeom>
              <a:avLst/>
              <a:gdLst/>
              <a:ahLst/>
              <a:cxnLst/>
              <a:rect l="l" t="t" r="r" b="b"/>
              <a:pathLst>
                <a:path w="2010409" h="1976754">
                  <a:moveTo>
                    <a:pt x="0" y="988314"/>
                  </a:moveTo>
                  <a:lnTo>
                    <a:pt x="1158" y="940428"/>
                  </a:lnTo>
                  <a:lnTo>
                    <a:pt x="4600" y="893130"/>
                  </a:lnTo>
                  <a:lnTo>
                    <a:pt x="10272" y="846472"/>
                  </a:lnTo>
                  <a:lnTo>
                    <a:pt x="18122" y="800507"/>
                  </a:lnTo>
                  <a:lnTo>
                    <a:pt x="28096" y="755285"/>
                  </a:lnTo>
                  <a:lnTo>
                    <a:pt x="40142" y="710858"/>
                  </a:lnTo>
                  <a:lnTo>
                    <a:pt x="54209" y="667278"/>
                  </a:lnTo>
                  <a:lnTo>
                    <a:pt x="70242" y="624598"/>
                  </a:lnTo>
                  <a:lnTo>
                    <a:pt x="88189" y="582868"/>
                  </a:lnTo>
                  <a:lnTo>
                    <a:pt x="107999" y="542140"/>
                  </a:lnTo>
                  <a:lnTo>
                    <a:pt x="129617" y="502467"/>
                  </a:lnTo>
                  <a:lnTo>
                    <a:pt x="152992" y="463900"/>
                  </a:lnTo>
                  <a:lnTo>
                    <a:pt x="178070" y="426490"/>
                  </a:lnTo>
                  <a:lnTo>
                    <a:pt x="204800" y="390290"/>
                  </a:lnTo>
                  <a:lnTo>
                    <a:pt x="233128" y="355351"/>
                  </a:lnTo>
                  <a:lnTo>
                    <a:pt x="263002" y="321725"/>
                  </a:lnTo>
                  <a:lnTo>
                    <a:pt x="294370" y="289464"/>
                  </a:lnTo>
                  <a:lnTo>
                    <a:pt x="327178" y="258620"/>
                  </a:lnTo>
                  <a:lnTo>
                    <a:pt x="361374" y="229244"/>
                  </a:lnTo>
                  <a:lnTo>
                    <a:pt x="396905" y="201388"/>
                  </a:lnTo>
                  <a:lnTo>
                    <a:pt x="433719" y="175103"/>
                  </a:lnTo>
                  <a:lnTo>
                    <a:pt x="471763" y="150443"/>
                  </a:lnTo>
                  <a:lnTo>
                    <a:pt x="510984" y="127458"/>
                  </a:lnTo>
                  <a:lnTo>
                    <a:pt x="551331" y="106199"/>
                  </a:lnTo>
                  <a:lnTo>
                    <a:pt x="592749" y="86720"/>
                  </a:lnTo>
                  <a:lnTo>
                    <a:pt x="635187" y="69072"/>
                  </a:lnTo>
                  <a:lnTo>
                    <a:pt x="678592" y="53306"/>
                  </a:lnTo>
                  <a:lnTo>
                    <a:pt x="722911" y="39474"/>
                  </a:lnTo>
                  <a:lnTo>
                    <a:pt x="768092" y="27628"/>
                  </a:lnTo>
                  <a:lnTo>
                    <a:pt x="814082" y="17820"/>
                  </a:lnTo>
                  <a:lnTo>
                    <a:pt x="860828" y="10101"/>
                  </a:lnTo>
                  <a:lnTo>
                    <a:pt x="908277" y="4524"/>
                  </a:lnTo>
                  <a:lnTo>
                    <a:pt x="956378" y="1139"/>
                  </a:lnTo>
                  <a:lnTo>
                    <a:pt x="1005078" y="0"/>
                  </a:lnTo>
                  <a:lnTo>
                    <a:pt x="1053777" y="1139"/>
                  </a:lnTo>
                  <a:lnTo>
                    <a:pt x="1101878" y="4524"/>
                  </a:lnTo>
                  <a:lnTo>
                    <a:pt x="1149327" y="10101"/>
                  </a:lnTo>
                  <a:lnTo>
                    <a:pt x="1196073" y="17820"/>
                  </a:lnTo>
                  <a:lnTo>
                    <a:pt x="1242063" y="27628"/>
                  </a:lnTo>
                  <a:lnTo>
                    <a:pt x="1287244" y="39474"/>
                  </a:lnTo>
                  <a:lnTo>
                    <a:pt x="1331563" y="53306"/>
                  </a:lnTo>
                  <a:lnTo>
                    <a:pt x="1374968" y="69072"/>
                  </a:lnTo>
                  <a:lnTo>
                    <a:pt x="1417406" y="86720"/>
                  </a:lnTo>
                  <a:lnTo>
                    <a:pt x="1458824" y="106199"/>
                  </a:lnTo>
                  <a:lnTo>
                    <a:pt x="1499171" y="127458"/>
                  </a:lnTo>
                  <a:lnTo>
                    <a:pt x="1538392" y="150443"/>
                  </a:lnTo>
                  <a:lnTo>
                    <a:pt x="1576436" y="175103"/>
                  </a:lnTo>
                  <a:lnTo>
                    <a:pt x="1613250" y="201388"/>
                  </a:lnTo>
                  <a:lnTo>
                    <a:pt x="1648781" y="229244"/>
                  </a:lnTo>
                  <a:lnTo>
                    <a:pt x="1682977" y="258620"/>
                  </a:lnTo>
                  <a:lnTo>
                    <a:pt x="1715785" y="289464"/>
                  </a:lnTo>
                  <a:lnTo>
                    <a:pt x="1747153" y="321725"/>
                  </a:lnTo>
                  <a:lnTo>
                    <a:pt x="1777027" y="355351"/>
                  </a:lnTo>
                  <a:lnTo>
                    <a:pt x="1805355" y="390290"/>
                  </a:lnTo>
                  <a:lnTo>
                    <a:pt x="1832085" y="426490"/>
                  </a:lnTo>
                  <a:lnTo>
                    <a:pt x="1857163" y="463900"/>
                  </a:lnTo>
                  <a:lnTo>
                    <a:pt x="1880538" y="502467"/>
                  </a:lnTo>
                  <a:lnTo>
                    <a:pt x="1902156" y="542140"/>
                  </a:lnTo>
                  <a:lnTo>
                    <a:pt x="1921966" y="582868"/>
                  </a:lnTo>
                  <a:lnTo>
                    <a:pt x="1939913" y="624598"/>
                  </a:lnTo>
                  <a:lnTo>
                    <a:pt x="1955946" y="667278"/>
                  </a:lnTo>
                  <a:lnTo>
                    <a:pt x="1970013" y="710858"/>
                  </a:lnTo>
                  <a:lnTo>
                    <a:pt x="1982059" y="755285"/>
                  </a:lnTo>
                  <a:lnTo>
                    <a:pt x="1992033" y="800507"/>
                  </a:lnTo>
                  <a:lnTo>
                    <a:pt x="1999883" y="846472"/>
                  </a:lnTo>
                  <a:lnTo>
                    <a:pt x="2005555" y="893130"/>
                  </a:lnTo>
                  <a:lnTo>
                    <a:pt x="2008997" y="940428"/>
                  </a:lnTo>
                  <a:lnTo>
                    <a:pt x="2010156" y="988314"/>
                  </a:lnTo>
                  <a:lnTo>
                    <a:pt x="2008997" y="1036199"/>
                  </a:lnTo>
                  <a:lnTo>
                    <a:pt x="2005555" y="1083497"/>
                  </a:lnTo>
                  <a:lnTo>
                    <a:pt x="1999883" y="1130155"/>
                  </a:lnTo>
                  <a:lnTo>
                    <a:pt x="1992033" y="1176120"/>
                  </a:lnTo>
                  <a:lnTo>
                    <a:pt x="1982059" y="1221342"/>
                  </a:lnTo>
                  <a:lnTo>
                    <a:pt x="1970013" y="1265769"/>
                  </a:lnTo>
                  <a:lnTo>
                    <a:pt x="1955946" y="1309349"/>
                  </a:lnTo>
                  <a:lnTo>
                    <a:pt x="1939913" y="1352029"/>
                  </a:lnTo>
                  <a:lnTo>
                    <a:pt x="1921966" y="1393759"/>
                  </a:lnTo>
                  <a:lnTo>
                    <a:pt x="1902156" y="1434487"/>
                  </a:lnTo>
                  <a:lnTo>
                    <a:pt x="1880538" y="1474160"/>
                  </a:lnTo>
                  <a:lnTo>
                    <a:pt x="1857163" y="1512727"/>
                  </a:lnTo>
                  <a:lnTo>
                    <a:pt x="1832085" y="1550137"/>
                  </a:lnTo>
                  <a:lnTo>
                    <a:pt x="1805355" y="1586337"/>
                  </a:lnTo>
                  <a:lnTo>
                    <a:pt x="1777027" y="1621276"/>
                  </a:lnTo>
                  <a:lnTo>
                    <a:pt x="1747153" y="1654902"/>
                  </a:lnTo>
                  <a:lnTo>
                    <a:pt x="1715785" y="1687163"/>
                  </a:lnTo>
                  <a:lnTo>
                    <a:pt x="1682977" y="1718007"/>
                  </a:lnTo>
                  <a:lnTo>
                    <a:pt x="1648781" y="1747383"/>
                  </a:lnTo>
                  <a:lnTo>
                    <a:pt x="1613250" y="1775239"/>
                  </a:lnTo>
                  <a:lnTo>
                    <a:pt x="1576436" y="1801524"/>
                  </a:lnTo>
                  <a:lnTo>
                    <a:pt x="1538392" y="1826184"/>
                  </a:lnTo>
                  <a:lnTo>
                    <a:pt x="1499171" y="1849169"/>
                  </a:lnTo>
                  <a:lnTo>
                    <a:pt x="1458824" y="1870428"/>
                  </a:lnTo>
                  <a:lnTo>
                    <a:pt x="1417406" y="1889907"/>
                  </a:lnTo>
                  <a:lnTo>
                    <a:pt x="1374968" y="1907555"/>
                  </a:lnTo>
                  <a:lnTo>
                    <a:pt x="1331563" y="1923321"/>
                  </a:lnTo>
                  <a:lnTo>
                    <a:pt x="1287244" y="1937153"/>
                  </a:lnTo>
                  <a:lnTo>
                    <a:pt x="1242063" y="1948999"/>
                  </a:lnTo>
                  <a:lnTo>
                    <a:pt x="1196073" y="1958807"/>
                  </a:lnTo>
                  <a:lnTo>
                    <a:pt x="1149327" y="1966526"/>
                  </a:lnTo>
                  <a:lnTo>
                    <a:pt x="1101878" y="1972103"/>
                  </a:lnTo>
                  <a:lnTo>
                    <a:pt x="1053777" y="1975488"/>
                  </a:lnTo>
                  <a:lnTo>
                    <a:pt x="1005078" y="1976628"/>
                  </a:lnTo>
                  <a:lnTo>
                    <a:pt x="956378" y="1975488"/>
                  </a:lnTo>
                  <a:lnTo>
                    <a:pt x="908277" y="1972103"/>
                  </a:lnTo>
                  <a:lnTo>
                    <a:pt x="860828" y="1966526"/>
                  </a:lnTo>
                  <a:lnTo>
                    <a:pt x="814082" y="1958807"/>
                  </a:lnTo>
                  <a:lnTo>
                    <a:pt x="768092" y="1948999"/>
                  </a:lnTo>
                  <a:lnTo>
                    <a:pt x="722911" y="1937153"/>
                  </a:lnTo>
                  <a:lnTo>
                    <a:pt x="678592" y="1923321"/>
                  </a:lnTo>
                  <a:lnTo>
                    <a:pt x="635187" y="1907555"/>
                  </a:lnTo>
                  <a:lnTo>
                    <a:pt x="592749" y="1889907"/>
                  </a:lnTo>
                  <a:lnTo>
                    <a:pt x="551331" y="1870428"/>
                  </a:lnTo>
                  <a:lnTo>
                    <a:pt x="510984" y="1849169"/>
                  </a:lnTo>
                  <a:lnTo>
                    <a:pt x="471763" y="1826184"/>
                  </a:lnTo>
                  <a:lnTo>
                    <a:pt x="433719" y="1801524"/>
                  </a:lnTo>
                  <a:lnTo>
                    <a:pt x="396905" y="1775239"/>
                  </a:lnTo>
                  <a:lnTo>
                    <a:pt x="361374" y="1747383"/>
                  </a:lnTo>
                  <a:lnTo>
                    <a:pt x="327178" y="1718007"/>
                  </a:lnTo>
                  <a:lnTo>
                    <a:pt x="294370" y="1687163"/>
                  </a:lnTo>
                  <a:lnTo>
                    <a:pt x="263002" y="1654902"/>
                  </a:lnTo>
                  <a:lnTo>
                    <a:pt x="233128" y="1621276"/>
                  </a:lnTo>
                  <a:lnTo>
                    <a:pt x="204800" y="1586337"/>
                  </a:lnTo>
                  <a:lnTo>
                    <a:pt x="178070" y="1550137"/>
                  </a:lnTo>
                  <a:lnTo>
                    <a:pt x="152992" y="1512727"/>
                  </a:lnTo>
                  <a:lnTo>
                    <a:pt x="129617" y="1474160"/>
                  </a:lnTo>
                  <a:lnTo>
                    <a:pt x="107999" y="1434487"/>
                  </a:lnTo>
                  <a:lnTo>
                    <a:pt x="88189" y="1393759"/>
                  </a:lnTo>
                  <a:lnTo>
                    <a:pt x="70242" y="1352029"/>
                  </a:lnTo>
                  <a:lnTo>
                    <a:pt x="54209" y="1309349"/>
                  </a:lnTo>
                  <a:lnTo>
                    <a:pt x="40142" y="1265769"/>
                  </a:lnTo>
                  <a:lnTo>
                    <a:pt x="28096" y="1221342"/>
                  </a:lnTo>
                  <a:lnTo>
                    <a:pt x="18122" y="1176120"/>
                  </a:lnTo>
                  <a:lnTo>
                    <a:pt x="10272" y="1130155"/>
                  </a:lnTo>
                  <a:lnTo>
                    <a:pt x="4600" y="1083497"/>
                  </a:lnTo>
                  <a:lnTo>
                    <a:pt x="1158" y="1036199"/>
                  </a:lnTo>
                  <a:lnTo>
                    <a:pt x="0" y="988314"/>
                  </a:lnTo>
                  <a:close/>
                </a:path>
              </a:pathLst>
            </a:custGeom>
            <a:ln w="25908">
              <a:solidFill>
                <a:srgbClr val="85B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949820" y="4622038"/>
            <a:ext cx="1297940" cy="6280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39065" marR="5080" indent="-127000">
              <a:lnSpc>
                <a:spcPts val="2340"/>
              </a:lnSpc>
              <a:spcBef>
                <a:spcPts val="229"/>
              </a:spcBef>
            </a:pPr>
            <a:r>
              <a:rPr dirty="0" sz="2000">
                <a:latin typeface="宋体"/>
                <a:cs typeface="宋体"/>
              </a:rPr>
              <a:t>保证食品安 </a:t>
            </a:r>
            <a:r>
              <a:rPr dirty="0" sz="2000">
                <a:latin typeface="宋体"/>
                <a:cs typeface="宋体"/>
              </a:rPr>
              <a:t>全的前提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400" y="1279165"/>
            <a:ext cx="7656195" cy="252412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食品添加剂：</a:t>
            </a:r>
            <a:endParaRPr sz="3200">
              <a:latin typeface="宋体"/>
              <a:cs typeface="宋体"/>
            </a:endParaRPr>
          </a:p>
          <a:p>
            <a:pPr algn="just" lvl="1" marL="538480" marR="5080" indent="-229235">
              <a:lnSpc>
                <a:spcPct val="97000"/>
              </a:lnSpc>
              <a:spcBef>
                <a:spcPts val="9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是为改善食品品质和色、香、味以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及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为防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腐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、 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保鲜和加工工艺的需要，按照标准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允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许添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加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到 食品中的人工合成或者天然物质。</a:t>
            </a:r>
            <a:endParaRPr sz="2800">
              <a:latin typeface="宋体"/>
              <a:cs typeface="宋体"/>
            </a:endParaRPr>
          </a:p>
          <a:p>
            <a:pPr algn="just" lvl="1" marL="538480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食品工业的发展，离不开食品添加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9700" y="3953255"/>
            <a:ext cx="3601211" cy="2369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400" y="1308854"/>
            <a:ext cx="8014334" cy="497014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食品添加剂的使用要求：</a:t>
            </a:r>
            <a:endParaRPr sz="32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不应对人体产生任何健康危害；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不应掩盖食品腐败变质；</a:t>
            </a:r>
            <a:endParaRPr sz="2800">
              <a:latin typeface="宋体"/>
              <a:cs typeface="宋体"/>
            </a:endParaRPr>
          </a:p>
          <a:p>
            <a:pPr lvl="1" marL="538480" marR="5080" indent="-229235">
              <a:lnSpc>
                <a:spcPts val="3160"/>
              </a:lnSpc>
              <a:spcBef>
                <a:spcPts val="115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不应掩盖食品本身或加工过程中的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质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量缺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陷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或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以掺杂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掺假、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伪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造为目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而使用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食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品添加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0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不应降低食品本身的营养价值；</a:t>
            </a:r>
            <a:endParaRPr sz="2800">
              <a:latin typeface="宋体"/>
              <a:cs typeface="宋体"/>
            </a:endParaRPr>
          </a:p>
          <a:p>
            <a:pPr lvl="1" marL="538480" marR="363220" indent="-229235">
              <a:lnSpc>
                <a:spcPts val="3160"/>
              </a:lnSpc>
              <a:spcBef>
                <a:spcPts val="114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在达到预期目的前提下尽可能降低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在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食品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中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的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使用量；</a:t>
            </a:r>
            <a:endParaRPr sz="2800">
              <a:latin typeface="宋体"/>
              <a:cs typeface="宋体"/>
            </a:endParaRPr>
          </a:p>
          <a:p>
            <a:pPr lvl="1" marL="538480" marR="363220" indent="-229235">
              <a:lnSpc>
                <a:spcPts val="3160"/>
              </a:lnSpc>
              <a:spcBef>
                <a:spcPts val="10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生鲜食品、大米、植物油等初级农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产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品等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禁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止添加添加剂。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400" y="1409445"/>
            <a:ext cx="5953760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我国允许使用的各类食</a:t>
            </a:r>
            <a:r>
              <a:rPr dirty="0" sz="3200" spc="-15">
                <a:solidFill>
                  <a:srgbClr val="3D3C2C"/>
                </a:solidFill>
                <a:latin typeface="宋体"/>
                <a:cs typeface="宋体"/>
              </a:rPr>
              <a:t>品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添加剂</a:t>
            </a:r>
            <a:endParaRPr sz="320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</a:pPr>
            <a:r>
              <a:rPr dirty="0" sz="3200" spc="70">
                <a:solidFill>
                  <a:srgbClr val="3D3C2C"/>
                </a:solidFill>
                <a:latin typeface="宋体"/>
                <a:cs typeface="宋体"/>
              </a:rPr>
              <a:t>（</a:t>
            </a:r>
            <a:r>
              <a:rPr dirty="0" sz="3200" spc="70">
                <a:solidFill>
                  <a:srgbClr val="3D3C2C"/>
                </a:solidFill>
                <a:latin typeface="Garamond"/>
                <a:cs typeface="Garamond"/>
              </a:rPr>
              <a:t>23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类</a:t>
            </a:r>
            <a:r>
              <a:rPr dirty="0" sz="3200" spc="-25">
                <a:solidFill>
                  <a:srgbClr val="3D3C2C"/>
                </a:solidFill>
                <a:latin typeface="Garamond"/>
                <a:cs typeface="Garamond"/>
              </a:rPr>
              <a:t>2314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余种）</a:t>
            </a:r>
            <a:endParaRPr sz="32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9660" y="2564892"/>
          <a:ext cx="7010400" cy="3538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100"/>
                <a:gridCol w="2132965"/>
                <a:gridCol w="2425700"/>
              </a:tblGrid>
              <a:tr h="4797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800">
                          <a:latin typeface="黑体"/>
                          <a:cs typeface="黑体"/>
                        </a:rPr>
                        <a:t>酸度调节剂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3810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800">
                          <a:latin typeface="黑体"/>
                          <a:cs typeface="黑体"/>
                        </a:rPr>
                        <a:t>抗结剂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3810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800">
                          <a:latin typeface="黑体"/>
                          <a:cs typeface="黑体"/>
                        </a:rPr>
                        <a:t>消泡剂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38100">
                    <a:solidFill>
                      <a:srgbClr val="C7A685"/>
                    </a:solidFill>
                  </a:tcPr>
                </a:tc>
              </a:tr>
              <a:tr h="426825">
                <a:tc>
                  <a:txBody>
                    <a:bodyPr/>
                    <a:lstStyle/>
                    <a:p>
                      <a:pPr marL="91440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抗氧化剂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漂白剂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膨松剂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</a:tr>
              <a:tr h="426589">
                <a:tc>
                  <a:txBody>
                    <a:bodyPr/>
                    <a:lstStyle/>
                    <a:p>
                      <a:pPr marL="91440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胶姆糖基础剂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着色剂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护色剂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</a:tr>
              <a:tr h="427062">
                <a:tc>
                  <a:txBody>
                    <a:bodyPr/>
                    <a:lstStyle/>
                    <a:p>
                      <a:pPr marL="91440">
                        <a:lnSpc>
                          <a:spcPts val="3245"/>
                        </a:lnSpc>
                      </a:pPr>
                      <a:r>
                        <a:rPr dirty="0" sz="2800">
                          <a:latin typeface="黑体"/>
                          <a:cs typeface="黑体"/>
                        </a:rPr>
                        <a:t>乳化剂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3245"/>
                        </a:lnSpc>
                      </a:pPr>
                      <a:r>
                        <a:rPr dirty="0" sz="2800">
                          <a:latin typeface="黑体"/>
                          <a:cs typeface="黑体"/>
                        </a:rPr>
                        <a:t>增味剂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3245"/>
                        </a:lnSpc>
                      </a:pPr>
                      <a:r>
                        <a:rPr dirty="0" sz="2800">
                          <a:latin typeface="黑体"/>
                          <a:cs typeface="黑体"/>
                        </a:rPr>
                        <a:t>面粉处理剂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</a:tr>
              <a:tr h="426889">
                <a:tc>
                  <a:txBody>
                    <a:bodyPr/>
                    <a:lstStyle/>
                    <a:p>
                      <a:pPr marL="91440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被膜剂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水分保持剂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营养强化剂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防腐剂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甜味剂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稳定和凝固剂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</a:tr>
              <a:tr h="426846">
                <a:tc>
                  <a:txBody>
                    <a:bodyPr/>
                    <a:lstStyle/>
                    <a:p>
                      <a:pPr marL="91440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增稠剂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其他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3245"/>
                        </a:lnSpc>
                      </a:pPr>
                      <a:r>
                        <a:rPr dirty="0" sz="2800" spc="5">
                          <a:latin typeface="黑体"/>
                          <a:cs typeface="黑体"/>
                        </a:rPr>
                        <a:t>食用香料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</a:tr>
              <a:tr h="498070">
                <a:tc>
                  <a:txBody>
                    <a:bodyPr/>
                    <a:lstStyle/>
                    <a:p>
                      <a:pPr marL="91440">
                        <a:lnSpc>
                          <a:spcPts val="3245"/>
                        </a:lnSpc>
                      </a:pPr>
                      <a:r>
                        <a:rPr dirty="0" sz="2800">
                          <a:latin typeface="黑体"/>
                          <a:cs typeface="黑体"/>
                        </a:rPr>
                        <a:t>加</a:t>
                      </a:r>
                      <a:r>
                        <a:rPr dirty="0" sz="2800" spc="-5">
                          <a:latin typeface="黑体"/>
                          <a:cs typeface="黑体"/>
                        </a:rPr>
                        <a:t>工助剂</a:t>
                      </a:r>
                      <a:endParaRPr sz="28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7A68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概述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3510" rIns="0" bIns="0" rtlCol="0" vert="horz">
            <a:spAutoFit/>
          </a:bodyPr>
          <a:lstStyle/>
          <a:p>
            <a:pPr marL="394335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394335" algn="l"/>
              </a:tabLst>
            </a:pPr>
            <a:r>
              <a:rPr dirty="0"/>
              <a:t>非法添加物：</a:t>
            </a:r>
          </a:p>
          <a:p>
            <a:pPr lvl="1" marL="691515" marR="5080" indent="-229235">
              <a:lnSpc>
                <a:spcPct val="98000"/>
              </a:lnSpc>
              <a:spcBef>
                <a:spcPts val="96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不属于各国食品添加剂标准规定范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畴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内的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食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品 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添加物。是食品中禁止使用的物质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涉及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面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很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广，有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相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当不确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定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性和未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知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性。不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仅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仅是中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国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，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全世界都是如此。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3640835"/>
            <a:ext cx="4212336" cy="2715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400" y="1308854"/>
            <a:ext cx="8108950" cy="48844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非法添加物判断原则：</a:t>
            </a:r>
            <a:endParaRPr sz="32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不属于传统上认为是食品原料的；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不属于批准使用的新资源食品的；</a:t>
            </a:r>
            <a:endParaRPr sz="2800">
              <a:latin typeface="宋体"/>
              <a:cs typeface="宋体"/>
            </a:endParaRPr>
          </a:p>
          <a:p>
            <a:pPr lvl="1" marL="538480" marR="457834" indent="-229235">
              <a:lnSpc>
                <a:spcPts val="3160"/>
              </a:lnSpc>
              <a:spcBef>
                <a:spcPts val="115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不属于卫生部公布的食药两用或作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为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普通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食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品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管理物质的；</a:t>
            </a:r>
            <a:endParaRPr sz="2800">
              <a:latin typeface="宋体"/>
              <a:cs typeface="宋体"/>
            </a:endParaRPr>
          </a:p>
          <a:p>
            <a:pPr lvl="1" marL="538480" marR="5080" indent="-229235">
              <a:lnSpc>
                <a:spcPct val="100000"/>
              </a:lnSpc>
              <a:spcBef>
                <a:spcPts val="60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未列入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我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国</a:t>
            </a:r>
            <a:r>
              <a:rPr dirty="0" sz="2800" spc="-50">
                <a:solidFill>
                  <a:srgbClr val="3D3C2C"/>
                </a:solidFill>
                <a:latin typeface="Garamond"/>
                <a:cs typeface="Garamond"/>
              </a:rPr>
              <a:t>G</a:t>
            </a:r>
            <a:r>
              <a:rPr dirty="0" sz="2800" spc="-35">
                <a:solidFill>
                  <a:srgbClr val="3D3C2C"/>
                </a:solidFill>
                <a:latin typeface="Garamond"/>
                <a:cs typeface="Garamond"/>
              </a:rPr>
              <a:t>B</a:t>
            </a:r>
            <a:r>
              <a:rPr dirty="0" sz="2800" spc="-40">
                <a:solidFill>
                  <a:srgbClr val="3D3C2C"/>
                </a:solidFill>
                <a:latin typeface="Garamond"/>
                <a:cs typeface="Garamond"/>
              </a:rPr>
              <a:t>2</a:t>
            </a:r>
            <a:r>
              <a:rPr dirty="0" sz="2800" spc="-50">
                <a:solidFill>
                  <a:srgbClr val="3D3C2C"/>
                </a:solidFill>
                <a:latin typeface="Garamond"/>
                <a:cs typeface="Garamond"/>
              </a:rPr>
              <a:t>7</a:t>
            </a:r>
            <a:r>
              <a:rPr dirty="0" sz="2800" spc="85">
                <a:solidFill>
                  <a:srgbClr val="3D3C2C"/>
                </a:solidFill>
                <a:latin typeface="Garamond"/>
                <a:cs typeface="Garamond"/>
              </a:rPr>
              <a:t>6</a:t>
            </a:r>
            <a:r>
              <a:rPr dirty="0" sz="2800" spc="65">
                <a:solidFill>
                  <a:srgbClr val="3D3C2C"/>
                </a:solidFill>
                <a:latin typeface="Garamond"/>
                <a:cs typeface="Garamond"/>
              </a:rPr>
              <a:t>0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《食品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添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加剂使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卫生标</a:t>
            </a:r>
            <a:r>
              <a:rPr dirty="0" sz="2800" spc="15">
                <a:solidFill>
                  <a:srgbClr val="3D3C2C"/>
                </a:solidFill>
                <a:latin typeface="宋体"/>
                <a:cs typeface="宋体"/>
              </a:rPr>
              <a:t>准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》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及卫生部食品添加剂公告的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dirty="0" sz="2800" spc="20">
                <a:solidFill>
                  <a:srgbClr val="3D3C2C"/>
                </a:solidFill>
                <a:latin typeface="Garamond"/>
                <a:cs typeface="Garamond"/>
              </a:rPr>
              <a:t>GB14880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《食品营 养强化剂使用卫生标准》及卫生部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食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品添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加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剂 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公告的；</a:t>
            </a:r>
            <a:endParaRPr sz="2800">
              <a:latin typeface="宋体"/>
              <a:cs typeface="宋体"/>
            </a:endParaRPr>
          </a:p>
          <a:p>
            <a:pPr lvl="1" marL="538480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其他我国法律法规允许使用物质之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外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的物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质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概述</a:t>
            </a:r>
          </a:p>
        </p:txBody>
      </p:sp>
      <p:sp>
        <p:nvSpPr>
          <p:cNvPr id="5" name="object 5"/>
          <p:cNvSpPr/>
          <p:nvPr/>
        </p:nvSpPr>
        <p:spPr>
          <a:xfrm>
            <a:off x="1615439" y="2912364"/>
            <a:ext cx="5722620" cy="2874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653" y="4229480"/>
            <a:ext cx="1090930" cy="86804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176530">
              <a:lnSpc>
                <a:spcPts val="3279"/>
              </a:lnSpc>
              <a:spcBef>
                <a:spcPts val="270"/>
              </a:spcBef>
            </a:pPr>
            <a:r>
              <a:rPr dirty="0" sz="2800" spc="-5">
                <a:latin typeface="宋体"/>
                <a:cs typeface="宋体"/>
              </a:rPr>
              <a:t>有害 </a:t>
            </a:r>
            <a:r>
              <a:rPr dirty="0" sz="2800" spc="-5">
                <a:latin typeface="宋体"/>
                <a:cs typeface="宋体"/>
              </a:rPr>
              <a:t>添加物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4810" y="3816477"/>
            <a:ext cx="1246505" cy="98933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 indent="202565">
              <a:lnSpc>
                <a:spcPts val="3740"/>
              </a:lnSpc>
              <a:spcBef>
                <a:spcPts val="310"/>
              </a:spcBef>
            </a:pPr>
            <a:r>
              <a:rPr dirty="0" sz="3200">
                <a:latin typeface="宋体"/>
                <a:cs typeface="宋体"/>
              </a:rPr>
              <a:t>食品 </a:t>
            </a:r>
            <a:r>
              <a:rPr dirty="0" sz="3200">
                <a:latin typeface="宋体"/>
                <a:cs typeface="宋体"/>
              </a:rPr>
              <a:t>添加剂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400" y="1438401"/>
            <a:ext cx="7578725" cy="220027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marR="5080" indent="-228600">
              <a:lnSpc>
                <a:spcPts val="3610"/>
              </a:lnSpc>
              <a:spcBef>
                <a:spcPts val="41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食品添加剂、非法添加</a:t>
            </a:r>
            <a:r>
              <a:rPr dirty="0" sz="3200" spc="-15">
                <a:solidFill>
                  <a:srgbClr val="3D3C2C"/>
                </a:solidFill>
                <a:latin typeface="宋体"/>
                <a:cs typeface="宋体"/>
              </a:rPr>
              <a:t>物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和有</a:t>
            </a:r>
            <a:r>
              <a:rPr dirty="0" sz="3200" spc="-15">
                <a:solidFill>
                  <a:srgbClr val="3D3C2C"/>
                </a:solidFill>
                <a:latin typeface="宋体"/>
                <a:cs typeface="宋体"/>
              </a:rPr>
              <a:t>害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添加</a:t>
            </a:r>
            <a:r>
              <a:rPr dirty="0" sz="3200" spc="-15">
                <a:solidFill>
                  <a:srgbClr val="3D3C2C"/>
                </a:solidFill>
                <a:latin typeface="宋体"/>
                <a:cs typeface="宋体"/>
              </a:rPr>
              <a:t>物</a:t>
            </a:r>
            <a:r>
              <a:rPr dirty="0" sz="3200">
                <a:solidFill>
                  <a:srgbClr val="3D3C2C"/>
                </a:solidFill>
                <a:latin typeface="宋体"/>
                <a:cs typeface="宋体"/>
              </a:rPr>
              <a:t>的 关系：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200">
              <a:latin typeface="宋体"/>
              <a:cs typeface="宋体"/>
            </a:endParaRPr>
          </a:p>
          <a:p>
            <a:pPr marL="4353560">
              <a:lnSpc>
                <a:spcPct val="100000"/>
              </a:lnSpc>
              <a:spcBef>
                <a:spcPts val="2130"/>
              </a:spcBef>
            </a:pPr>
            <a:r>
              <a:rPr dirty="0" sz="2800" spc="-5">
                <a:latin typeface="宋体"/>
                <a:cs typeface="宋体"/>
              </a:rPr>
              <a:t>非法添加物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食品添加剂滥用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3664" rIns="0" bIns="0" rtlCol="0" vert="horz">
            <a:spAutoFit/>
          </a:bodyPr>
          <a:lstStyle/>
          <a:p>
            <a:pPr marL="394335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394335" algn="l"/>
              </a:tabLst>
            </a:pPr>
            <a:r>
              <a:rPr dirty="0"/>
              <a:t>食品添加剂滥用：</a:t>
            </a:r>
          </a:p>
          <a:p>
            <a:pPr lvl="1" marL="691515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一般是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指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超范围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使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用或者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超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量使用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食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品添加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lvl="1" marL="691515" marR="5080" indent="-229235">
              <a:lnSpc>
                <a:spcPct val="98000"/>
              </a:lnSpc>
              <a:spcBef>
                <a:spcPts val="94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广义的食品添加剂滥用还可包括食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品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添加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带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入的有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害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物质所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引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起的违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法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和公共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卫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生学问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题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。 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使用我国未批准的国外使用的添加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。要</a:t>
            </a:r>
            <a:r>
              <a:rPr dirty="0" sz="2800">
                <a:solidFill>
                  <a:srgbClr val="3D3C2C"/>
                </a:solidFill>
                <a:latin typeface="宋体"/>
                <a:cs typeface="宋体"/>
              </a:rPr>
              <a:t>具</a:t>
            </a:r>
            <a:r>
              <a:rPr dirty="0" sz="2800" spc="-5">
                <a:solidFill>
                  <a:srgbClr val="3D3C2C"/>
                </a:solidFill>
                <a:latin typeface="宋体"/>
                <a:cs typeface="宋体"/>
              </a:rPr>
              <a:t>体 </a:t>
            </a:r>
            <a:r>
              <a:rPr dirty="0" sz="2800" spc="-10">
                <a:solidFill>
                  <a:srgbClr val="3D3C2C"/>
                </a:solidFill>
                <a:latin typeface="宋体"/>
                <a:cs typeface="宋体"/>
              </a:rPr>
              <a:t>情况具体对待。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4180332"/>
            <a:ext cx="3742944" cy="231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/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/>
              <a:t>食品添加剂滥用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35444" y="2032952"/>
            <a:ext cx="1393825" cy="3637915"/>
            <a:chOff x="635444" y="2032952"/>
            <a:chExt cx="1393825" cy="3637915"/>
          </a:xfrm>
        </p:grpSpPr>
        <p:sp>
          <p:nvSpPr>
            <p:cNvPr id="6" name="object 6"/>
            <p:cNvSpPr/>
            <p:nvPr/>
          </p:nvSpPr>
          <p:spPr>
            <a:xfrm>
              <a:off x="1427226" y="2730245"/>
              <a:ext cx="589280" cy="2244090"/>
            </a:xfrm>
            <a:custGeom>
              <a:avLst/>
              <a:gdLst/>
              <a:ahLst/>
              <a:cxnLst/>
              <a:rect l="l" t="t" r="r" b="b"/>
              <a:pathLst>
                <a:path w="589280" h="2244090">
                  <a:moveTo>
                    <a:pt x="0" y="1121664"/>
                  </a:moveTo>
                  <a:lnTo>
                    <a:pt x="294386" y="1121664"/>
                  </a:lnTo>
                  <a:lnTo>
                    <a:pt x="294386" y="2243835"/>
                  </a:lnTo>
                  <a:lnTo>
                    <a:pt x="588899" y="2243835"/>
                  </a:lnTo>
                </a:path>
                <a:path w="589280" h="2244090">
                  <a:moveTo>
                    <a:pt x="0" y="1121664"/>
                  </a:moveTo>
                  <a:lnTo>
                    <a:pt x="588899" y="1121664"/>
                  </a:lnTo>
                </a:path>
                <a:path w="589280" h="2244090">
                  <a:moveTo>
                    <a:pt x="0" y="1122171"/>
                  </a:moveTo>
                  <a:lnTo>
                    <a:pt x="294386" y="1122171"/>
                  </a:lnTo>
                  <a:lnTo>
                    <a:pt x="294386" y="0"/>
                  </a:lnTo>
                  <a:lnTo>
                    <a:pt x="588899" y="0"/>
                  </a:lnTo>
                </a:path>
              </a:pathLst>
            </a:custGeom>
            <a:ln w="25908">
              <a:solidFill>
                <a:srgbClr val="A384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8461" y="2045969"/>
              <a:ext cx="779145" cy="3611879"/>
            </a:xfrm>
            <a:custGeom>
              <a:avLst/>
              <a:gdLst/>
              <a:ahLst/>
              <a:cxnLst/>
              <a:rect l="l" t="t" r="r" b="b"/>
              <a:pathLst>
                <a:path w="779144" h="3611879">
                  <a:moveTo>
                    <a:pt x="778763" y="0"/>
                  </a:moveTo>
                  <a:lnTo>
                    <a:pt x="0" y="0"/>
                  </a:lnTo>
                  <a:lnTo>
                    <a:pt x="0" y="3611879"/>
                  </a:lnTo>
                  <a:lnTo>
                    <a:pt x="778763" y="3611879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946B43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8461" y="2045969"/>
              <a:ext cx="779145" cy="3611879"/>
            </a:xfrm>
            <a:custGeom>
              <a:avLst/>
              <a:gdLst/>
              <a:ahLst/>
              <a:cxnLst/>
              <a:rect l="l" t="t" r="r" b="b"/>
              <a:pathLst>
                <a:path w="779144" h="3611879">
                  <a:moveTo>
                    <a:pt x="0" y="3611879"/>
                  </a:moveTo>
                  <a:lnTo>
                    <a:pt x="778763" y="3611879"/>
                  </a:lnTo>
                  <a:lnTo>
                    <a:pt x="778763" y="0"/>
                  </a:lnTo>
                  <a:lnTo>
                    <a:pt x="0" y="0"/>
                  </a:lnTo>
                  <a:lnTo>
                    <a:pt x="0" y="36118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95629" y="2715005"/>
            <a:ext cx="483234" cy="217932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 marR="5080">
              <a:lnSpc>
                <a:spcPct val="97500"/>
              </a:lnSpc>
              <a:spcBef>
                <a:spcPts val="204"/>
              </a:spcBef>
            </a:pPr>
            <a:r>
              <a:rPr dirty="0" sz="3600">
                <a:latin typeface="宋体"/>
                <a:cs typeface="宋体"/>
              </a:rPr>
              <a:t>主 </a:t>
            </a:r>
            <a:r>
              <a:rPr dirty="0" sz="3600">
                <a:latin typeface="宋体"/>
                <a:cs typeface="宋体"/>
              </a:rPr>
              <a:t>要 </a:t>
            </a:r>
            <a:r>
              <a:rPr dirty="0" sz="3600">
                <a:latin typeface="宋体"/>
                <a:cs typeface="宋体"/>
              </a:rPr>
              <a:t>目 </a:t>
            </a:r>
            <a:r>
              <a:rPr dirty="0" sz="3600">
                <a:latin typeface="宋体"/>
                <a:cs typeface="宋体"/>
              </a:rPr>
              <a:t>的</a:t>
            </a:r>
            <a:endParaRPr sz="3600">
              <a:latin typeface="宋体"/>
              <a:cs typeface="宋体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3996" y="2269172"/>
            <a:ext cx="6506209" cy="923925"/>
            <a:chOff x="2003996" y="2269172"/>
            <a:chExt cx="6506209" cy="923925"/>
          </a:xfrm>
        </p:grpSpPr>
        <p:sp>
          <p:nvSpPr>
            <p:cNvPr id="11" name="object 11"/>
            <p:cNvSpPr/>
            <p:nvPr/>
          </p:nvSpPr>
          <p:spPr>
            <a:xfrm>
              <a:off x="2017013" y="2282190"/>
              <a:ext cx="6480175" cy="897890"/>
            </a:xfrm>
            <a:custGeom>
              <a:avLst/>
              <a:gdLst/>
              <a:ahLst/>
              <a:cxnLst/>
              <a:rect l="l" t="t" r="r" b="b"/>
              <a:pathLst>
                <a:path w="6480175" h="897889">
                  <a:moveTo>
                    <a:pt x="6480047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6480047" y="897636"/>
                  </a:lnTo>
                  <a:lnTo>
                    <a:pt x="6480047" y="0"/>
                  </a:lnTo>
                  <a:close/>
                </a:path>
              </a:pathLst>
            </a:custGeom>
            <a:solidFill>
              <a:srgbClr val="946B4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17013" y="2282190"/>
              <a:ext cx="6480175" cy="897890"/>
            </a:xfrm>
            <a:custGeom>
              <a:avLst/>
              <a:gdLst/>
              <a:ahLst/>
              <a:cxnLst/>
              <a:rect l="l" t="t" r="r" b="b"/>
              <a:pathLst>
                <a:path w="6480175" h="897889">
                  <a:moveTo>
                    <a:pt x="0" y="897636"/>
                  </a:moveTo>
                  <a:lnTo>
                    <a:pt x="6480047" y="897636"/>
                  </a:lnTo>
                  <a:lnTo>
                    <a:pt x="6480047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21204" y="2258390"/>
            <a:ext cx="6423660" cy="8686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 indent="711200">
              <a:lnSpc>
                <a:spcPts val="3279"/>
              </a:lnSpc>
              <a:spcBef>
                <a:spcPts val="275"/>
              </a:spcBef>
            </a:pPr>
            <a:r>
              <a:rPr dirty="0" sz="2800" spc="-5">
                <a:latin typeface="宋体"/>
                <a:cs typeface="宋体"/>
              </a:rPr>
              <a:t>为了改善食品的组织形态及色、香、 </a:t>
            </a:r>
            <a:r>
              <a:rPr dirty="0" sz="2800" spc="-5">
                <a:latin typeface="宋体"/>
                <a:cs typeface="宋体"/>
              </a:rPr>
              <a:t>味、口感等以适应消费者的需要。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03996" y="3390836"/>
            <a:ext cx="6506209" cy="923925"/>
            <a:chOff x="2003996" y="3390836"/>
            <a:chExt cx="6506209" cy="923925"/>
          </a:xfrm>
        </p:grpSpPr>
        <p:sp>
          <p:nvSpPr>
            <p:cNvPr id="15" name="object 15"/>
            <p:cNvSpPr/>
            <p:nvPr/>
          </p:nvSpPr>
          <p:spPr>
            <a:xfrm>
              <a:off x="2017013" y="3403853"/>
              <a:ext cx="6480175" cy="897890"/>
            </a:xfrm>
            <a:custGeom>
              <a:avLst/>
              <a:gdLst/>
              <a:ahLst/>
              <a:cxnLst/>
              <a:rect l="l" t="t" r="r" b="b"/>
              <a:pathLst>
                <a:path w="6480175" h="897889">
                  <a:moveTo>
                    <a:pt x="6480047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6480047" y="897636"/>
                  </a:lnTo>
                  <a:lnTo>
                    <a:pt x="6480047" y="0"/>
                  </a:lnTo>
                  <a:close/>
                </a:path>
              </a:pathLst>
            </a:custGeom>
            <a:solidFill>
              <a:srgbClr val="946B4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17013" y="3403853"/>
              <a:ext cx="6480175" cy="897890"/>
            </a:xfrm>
            <a:custGeom>
              <a:avLst/>
              <a:gdLst/>
              <a:ahLst/>
              <a:cxnLst/>
              <a:rect l="l" t="t" r="r" b="b"/>
              <a:pathLst>
                <a:path w="6480175" h="897889">
                  <a:moveTo>
                    <a:pt x="0" y="897636"/>
                  </a:moveTo>
                  <a:lnTo>
                    <a:pt x="6480047" y="897636"/>
                  </a:lnTo>
                  <a:lnTo>
                    <a:pt x="6480047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021204" y="3381247"/>
            <a:ext cx="6423660" cy="86804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711200">
              <a:lnSpc>
                <a:spcPts val="3279"/>
              </a:lnSpc>
              <a:spcBef>
                <a:spcPts val="270"/>
              </a:spcBef>
            </a:pPr>
            <a:r>
              <a:rPr dirty="0" sz="2800" spc="-5">
                <a:latin typeface="宋体"/>
                <a:cs typeface="宋体"/>
              </a:rPr>
              <a:t>为了增强食品的营养成分、增加产品 </a:t>
            </a:r>
            <a:r>
              <a:rPr dirty="0" sz="2800" spc="-5">
                <a:latin typeface="宋体"/>
                <a:cs typeface="宋体"/>
              </a:rPr>
              <a:t>的卖点。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04060" y="4512564"/>
            <a:ext cx="6506209" cy="923925"/>
            <a:chOff x="2004060" y="4512564"/>
            <a:chExt cx="6506209" cy="923925"/>
          </a:xfrm>
        </p:grpSpPr>
        <p:sp>
          <p:nvSpPr>
            <p:cNvPr id="19" name="object 19"/>
            <p:cNvSpPr/>
            <p:nvPr/>
          </p:nvSpPr>
          <p:spPr>
            <a:xfrm>
              <a:off x="2017014" y="4525518"/>
              <a:ext cx="6480175" cy="897890"/>
            </a:xfrm>
            <a:custGeom>
              <a:avLst/>
              <a:gdLst/>
              <a:ahLst/>
              <a:cxnLst/>
              <a:rect l="l" t="t" r="r" b="b"/>
              <a:pathLst>
                <a:path w="6480175" h="897889">
                  <a:moveTo>
                    <a:pt x="6480047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6480047" y="897636"/>
                  </a:lnTo>
                  <a:lnTo>
                    <a:pt x="6480047" y="0"/>
                  </a:lnTo>
                  <a:close/>
                </a:path>
              </a:pathLst>
            </a:custGeom>
            <a:solidFill>
              <a:srgbClr val="946B4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17014" y="4525518"/>
              <a:ext cx="6480175" cy="897890"/>
            </a:xfrm>
            <a:custGeom>
              <a:avLst/>
              <a:gdLst/>
              <a:ahLst/>
              <a:cxnLst/>
              <a:rect l="l" t="t" r="r" b="b"/>
              <a:pathLst>
                <a:path w="6480175" h="897889">
                  <a:moveTo>
                    <a:pt x="0" y="897636"/>
                  </a:moveTo>
                  <a:lnTo>
                    <a:pt x="6480047" y="897636"/>
                  </a:lnTo>
                  <a:lnTo>
                    <a:pt x="6480047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021204" y="4503547"/>
            <a:ext cx="6423660" cy="86804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711200">
              <a:lnSpc>
                <a:spcPts val="3279"/>
              </a:lnSpc>
              <a:spcBef>
                <a:spcPts val="270"/>
              </a:spcBef>
            </a:pPr>
            <a:r>
              <a:rPr dirty="0" sz="2800" spc="-5">
                <a:latin typeface="宋体"/>
                <a:cs typeface="宋体"/>
              </a:rPr>
              <a:t>为了使食品具有更有效的、更经济的 </a:t>
            </a:r>
            <a:r>
              <a:rPr dirty="0" sz="2800" spc="-5">
                <a:latin typeface="宋体"/>
                <a:cs typeface="宋体"/>
              </a:rPr>
              <a:t>加工条件和更长的货架期和保质期。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PowerPoint Presentation</dc:title>
  <dcterms:created xsi:type="dcterms:W3CDTF">2020-10-13T06:06:42Z</dcterms:created>
  <dcterms:modified xsi:type="dcterms:W3CDTF">2020-10-13T06:06:42Z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2020-10-12T00:00:00Z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2020-10-13T00:00:00Z</vt:filetime>
  </property>
</Properties>
</file>