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AE63A-2DCB-48E7-8723-C0597B3A0992}" v="1" dt="2020-11-20T14:34:06.8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43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马静远" userId="850f8171-2694-4b81-ae31-49fddac27b04" providerId="ADAL" clId="{AE7AE63A-2DCB-48E7-8723-C0597B3A0992}"/>
    <pc:docChg chg="modSld">
      <pc:chgData name="马静远" userId="850f8171-2694-4b81-ae31-49fddac27b04" providerId="ADAL" clId="{AE7AE63A-2DCB-48E7-8723-C0597B3A0992}" dt="2020-11-20T14:34:06.828" v="14"/>
      <pc:docMkLst>
        <pc:docMk/>
      </pc:docMkLst>
      <pc:sldChg chg="addSp delSp modSp mod">
        <pc:chgData name="马静远" userId="850f8171-2694-4b81-ae31-49fddac27b04" providerId="ADAL" clId="{AE7AE63A-2DCB-48E7-8723-C0597B3A0992}" dt="2020-11-20T14:34:06.828" v="14"/>
        <pc:sldMkLst>
          <pc:docMk/>
          <pc:sldMk cId="0" sldId="269"/>
        </pc:sldMkLst>
        <pc:grpChg chg="del mod">
          <ac:chgData name="马静远" userId="850f8171-2694-4b81-ae31-49fddac27b04" providerId="ADAL" clId="{AE7AE63A-2DCB-48E7-8723-C0597B3A0992}" dt="2020-11-20T14:34:06.828" v="14"/>
          <ac:grpSpMkLst>
            <pc:docMk/>
            <pc:sldMk cId="0" sldId="269"/>
            <ac:grpSpMk id="21" creationId="{D947B703-3C4B-4516-A3A8-2EDE07E434BD}"/>
          </ac:grpSpMkLst>
        </pc:grpChg>
        <pc:grpChg chg="mod">
          <ac:chgData name="马静远" userId="850f8171-2694-4b81-ae31-49fddac27b04" providerId="ADAL" clId="{AE7AE63A-2DCB-48E7-8723-C0597B3A0992}" dt="2020-11-20T14:34:06.828" v="14"/>
          <ac:grpSpMkLst>
            <pc:docMk/>
            <pc:sldMk cId="0" sldId="269"/>
            <ac:grpSpMk id="22" creationId="{009F5A27-8F3B-49FD-9B38-948B5146F721}"/>
          </ac:grpSpMkLst>
        </pc:grp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7" creationId="{08E1EE52-18A4-4BF4-88F1-5BC2D5267132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8" creationId="{6DD59D93-BF6E-448F-9B8C-E8238A0038B8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9" creationId="{7E4E27C5-8543-44DA-93EE-2F17B7E80EFB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0" creationId="{2A5EFC78-AEB1-4076-80E8-E4E3DFBE32B8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1" creationId="{0B7BBBC6-4E97-4BC7-9AE9-47070C0D7DA9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2" creationId="{EF30A382-B80B-4B20-88EC-25F23F7033CB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3" creationId="{943802EF-89B1-44B0-932B-94B8E00303E5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4" creationId="{07F099D9-5383-47CF-92CB-3FD7D61FFA16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5" creationId="{F620777D-4061-4E09-B7BF-52D7367EB1CB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6" creationId="{949ED9A7-0842-4458-87CE-671585F4F071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7" creationId="{E7EB6434-E7E6-4674-BC85-B99E9C5FF316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8" creationId="{26175478-E6B9-4A40-8E42-456DD9528B73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19" creationId="{20E0163E-5632-4A78-BDC0-456DA99B3C11}"/>
          </ac:inkMkLst>
        </pc:inkChg>
        <pc:inkChg chg="add mod">
          <ac:chgData name="马静远" userId="850f8171-2694-4b81-ae31-49fddac27b04" providerId="ADAL" clId="{AE7AE63A-2DCB-48E7-8723-C0597B3A0992}" dt="2020-11-20T14:34:06.828" v="14"/>
          <ac:inkMkLst>
            <pc:docMk/>
            <pc:sldMk cId="0" sldId="269"/>
            <ac:inkMk id="20" creationId="{1C5B770A-9052-43A1-80A8-CF6A6EE52A1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1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93 15144 0 0,'-39'-33'961'0'0,"34"27"-869"0"0,-1 0 1 0 0,-1 1-1 0 0,1-1 0 0 0,-1 1 0 0 0,0 0 0 0 0,0 1 1 0 0,-1 0-1 0 0,1 0 0 0 0,-1 1 0 0 0,-12-5 0 0 0,14 7-30 0 0,0 0-1 0 0,0 0 0 0 0,0 1 1 0 0,0-1-1 0 0,0 2 0 0 0,0-1 0 0 0,0 0 1 0 0,0 1-1 0 0,0 0 0 0 0,0 1 1 0 0,0-1-1 0 0,0 1 0 0 0,0 0 0 0 0,1 1 1 0 0,-1-1-1 0 0,1 1 0 0 0,0 0 0 0 0,0 0 1 0 0,0 1-1 0 0,0 0 0 0 0,0 0 1 0 0,1 0-1 0 0,-5 5 0 0 0,-7 11-152 0 0,0 0-1 0 0,2 2 0 0 0,0 0 1 0 0,1 0-1 0 0,1 1 1 0 0,-9 26-1 0 0,-1 13-339 0 0,-17 78 0 0 0,19-47 73 0 0,4 0-1 0 0,-7 184 1 0 0,31-80 25 0 0,-3-154 194 0 0,2 0 0 0 0,19 63 0 0 0,-21-91 92 0 0,0 0-1 0 0,1-1 0 0 0,1 0 0 0 0,0 0 1 0 0,1-1-1 0 0,1 0 0 0 0,0 0 1 0 0,0-1-1 0 0,1 0 0 0 0,1-1 1 0 0,19 17-1 0 0,-19-20 35 0 0,0 0 1 0 0,0-1-1 0 0,1 0 0 0 0,0-1 0 0 0,0 0 1 0 0,1-1-1 0 0,-1 0 0 0 0,1-1 0 0 0,0-1 1 0 0,1 0-1 0 0,-1-1 0 0 0,0 0 0 0 0,22 0 1 0 0,-9-3 49 0 0,0-1 1 0 0,0-2 0 0 0,0 0-1 0 0,-1-2 1 0 0,0 0 0 0 0,0-2-1 0 0,-1-1 1 0 0,0-1 0 0 0,0-1-1 0 0,-1-1 1 0 0,39-27 0 0 0,-35 20-86 0 0,-2-2 1 0 0,0 0-1 0 0,-1-2 0 0 0,-1-1 1 0 0,-1-1-1 0 0,-1 0 1 0 0,-1-2-1 0 0,31-55 1 0 0,-42 61-171 0 0,0 0 0 0 0,-1 0 0 0 0,0-1 1 0 0,3-24-1 0 0,10-92-4519 0 0,-17 85 979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4 247 9648 0 0,'-2'-49'652'0'0,"1"36"3585"0"0,15 115-3679 0 0,2 138 0 0 0,5 49-371 0 0,-15-236-190 0 0,-3-24-154 0 0,11 48 1 0 0,-11-61-287 0 0,-3-13 222 0 0,1 1 1 0 0,-1-1 0 0 0,1 0 0 0 0,0 1-1 0 0,0-1 1 0 0,0 0 0 0 0,1 0-1 0 0,-1 1 1 0 0,1-1 0 0 0,-1 0-1 0 0,5 5 1 0 0,-5-8 65 0 0,-1 1 0 0 0,1-1 0 0 0,0 1 0 0 0,0-1 0 0 0,0 1 0 0 0,0-1 0 0 0,-1 0 0 0 0,1 1 0 0 0,0-1 0 0 0,0 0 0 0 0,0 0 0 0 0,0 0 0 0 0,0 0 0 0 0,0 1 0 0 0,0-1 0 0 0,0-1 0 0 0,0 1 0 0 0,0 0 0 0 0,0 0 0 0 0,-1 0 0 0 0,1 0 0 0 0,2-1 0 0 0,-2-1-104 0 0,1 1 1 0 0,0-1-1 0 0,0 0 1 0 0,-1 1-1 0 0,1-1 0 0 0,2-4 1 0 0,-4 6 244 0 0</inkml:trace>
  <inkml:trace contextRef="#ctx0" brushRef="#br0" timeOffset="1">512 21 11024 0 0,'2'-2'64'0'0,"-1"0"1"0"0,1 1-1 0 0,0-1 1 0 0,0 0 0 0 0,0 1-1 0 0,1 0 1 0 0,-1-1-1 0 0,0 1 1 0 0,0 0 0 0 0,1 0-1 0 0,-1 0 1 0 0,1 0-1 0 0,-1 1 1 0 0,1-1-1 0 0,-1 1 1 0 0,5-1 0 0 0,-5 1-8 0 0,0 1 0 0 0,1-1 1 0 0,-1 0-1 0 0,0 1 0 0 0,0 0 0 0 0,0 0 1 0 0,0 0-1 0 0,0 0 0 0 0,0 0 1 0 0,0 0-1 0 0,0 0 0 0 0,0 0 1 0 0,0 1-1 0 0,-1-1 0 0 0,1 1 0 0 0,0-1 1 0 0,-1 1-1 0 0,0 0 0 0 0,3 3 1 0 0,7 12 341 0 0,0 1 1 0 0,-1 0-1 0 0,-2 0 1 0 0,1 1 0 0 0,5 20-1 0 0,21 103 137 0 0,-22-86-421 0 0,12 99 101 0 0,-12-61-267 0 0,9 85-621 0 0,-11-75-4683 0 0,-7-76 845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10912 0 0,'7'-11'172'0'0,"1"1"0"0"0,1 0 1 0 0,-1 0-1 0 0,2 1 1 0 0,-1 0-1 0 0,12-8 0 0 0,18-17-178 0 0,-11 9 33 0 0,1 1 1 0 0,1 2 0 0 0,33-20 0 0 0,105-46-829 0 0,-142 76-77 0 0,55-16-1 0 0,-51 21-82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9528 0 0,'3'10'173'0'0,"0"0"0"0"0,-1 0 0 0 0,0 0 1 0 0,0 14-1 0 0,-2-15 24 0 0,1-1-1 0 0,0 1 1 0 0,1 0-1 0 0,0 0 1 0 0,0-1 0 0 0,6 15-1 0 0,-4-16 0 0 0,0-1-1 0 0,0 0 0 0 0,0 0 0 0 0,0-1 1 0 0,1 1-1 0 0,0-1 0 0 0,0 0 1 0 0,1 0-1 0 0,-1-1 0 0 0,1 0 1 0 0,0 0-1 0 0,0 0 0 0 0,0-1 0 0 0,1 1 1 0 0,-1-1-1 0 0,1-1 0 0 0,0 0 1 0 0,0 0-1 0 0,0 0 0 0 0,13 1 1 0 0,-9-1-191 0 0,1 0 1 0 0,-1 1-1 0 0,0 0 1 0 0,0 1-1 0 0,19 10 1 0 0,-30-14-7 0 0,2 0-76 0 0,-1 1 0 0 0,0-1 0 0 0,0 1 0 0 0,0-1 0 0 0,0 1 0 0 0,0 0 0 0 0,0 0 0 0 0,0 0 0 0 0,0 0 0 0 0,0-1 0 0 0,0 1 0 0 0,0 0 0 0 0,0 2 0 0 0,0-2-85 0 0,0-1-211 0 0,-1 1 313 0 0,1-1 0 0 0,-1 0 0 0 0,1 0 0 0 0,-1 0-1 0 0,1 0 1 0 0,0 0 0 0 0,-1 0 0 0 0,1 0-1 0 0,-1 0 1 0 0,1 0 0 0 0,-1 0 0 0 0,1 0 0 0 0,-1 0-1 0 0,1-1 1 0 0,-1 1 0 0 0,1 0 0 0 0,0-1 0 0 0,108-92-2783 0 0,-95 81 1540 0 0,0-1-2095 0 0</inkml:trace>
  <inkml:trace contextRef="#ctx0" brushRef="#br0" timeOffset="1">677 135 12728 0 0,'0'0'289'0'0,"2"-1"40"0"0,2-4-208 0 0,0 0 0 0 0,1 1-1 0 0,-1 0 1 0 0,1 0-1 0 0,0 0 1 0 0,10-6 0 0 0,38-17 30 0 0,-26 15 195 0 0,-4 2-285 0 0,2 1 1 0 0,49-12 0 0 0,-40 12-47 0 0,-25 7-240 0 0,1-1 1 0 0,-1 2 0 0 0,1-1 0 0 0,0 1-1 0 0,-1 0 1 0 0,1 1 0 0 0,0 1 0 0 0,-1-1-1 0 0,1 1 1 0 0,16 4 0 0 0,-18 0-2889 0 0,0-1-907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5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12120 0 0,'9'-7'191'0'0,"0"0"0"0"0,0 1-1 0 0,1 0 1 0 0,0 0 0 0 0,0 1 0 0 0,12-4 0 0 0,8-5-199 0 0,84-34 115 0 0,-27 13 114 0 0,225-87-205 0 0,-211 97-14 0 0,-50 14-18 0 0,-39 9 28 0 0,0 0-1 0 0,0 1 1 0 0,0 1-1 0 0,0 0 1 0 0,0 1-1 0 0,0 0 1 0 0,0 1-1 0 0,0 0 0 0 0,22 7 1 0 0,-30-8-5 0 0,0 0-1 0 0,0 1 1 0 0,0-1 0 0 0,-1 1 0 0 0,1 0-1 0 0,-1 0 1 0 0,1 0 0 0 0,-1 1 0 0 0,0-1-1 0 0,0 1 1 0 0,0-1 0 0 0,0 1-1 0 0,0 0 1 0 0,3 5 0 0 0,-1 1 70 0 0,0 0-1 0 0,0 1 1 0 0,-1 0 0 0 0,4 13 0 0 0,-7-18-47 0 0,17 55 558 0 0,10 66 0 0 0,-5-17-404 0 0,37 103-450 0 0,132 313 1 0 0,-169-468 179 0 0,55 121-37 0 0,-24-64 315 0 0,51 104 622 0 0,-26-53 661 0 0,-68-144-1321 0 0,0 0 115 0 0,-1 1-1 0 0,10 28 0 0 0,-18-43-209 0 0,0-1 0 0 0,-1 0 0 0 0,0 1-1 0 0,0-1 1 0 0,0 1 0 0 0,-1 0 0 0 0,0-1 0 0 0,0 1-1 0 0,-1-1 1 0 0,0 1 0 0 0,0 0 0 0 0,0-1 0 0 0,-3 7-1 0 0,2-9-30 0 0,0 1 0 0 0,-1-1 0 0 0,0 0 0 0 0,1 0 0 0 0,-1 0 0 0 0,0 0 0 0 0,-1 0 0 0 0,-5 5-1 0 0,-34 24 79 0 0,31-25-121 0 0,-14 9-102 0 0,-2-1-1 0 0,-31 14 1 0 0,23-13-7 0 0,-250 111-732 0 0,145-68 454 0 0,-292 141-3789 0 0,389-180-829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15344 0 0,'0'0'449'0'0,"8"0"156"0"0,-2 0-529 0 0,-1 0 0 0 0,1 0 0 0 0,-1 1 0 0 0,1-1 0 0 0,-1 1-1 0 0,1 1 1 0 0,-1-1 0 0 0,0 1 0 0 0,1-1 0 0 0,-1 2 0 0 0,0-1 0 0 0,0 0-1 0 0,-1 1 1 0 0,1 0 0 0 0,0 0 0 0 0,-1 1 0 0 0,0-1 0 0 0,0 1 0 0 0,0 0 0 0 0,4 4-1 0 0,5 10-74 0 0,-1 1 0 0 0,-1 1-1 0 0,0 0 1 0 0,-2 0 0 0 0,0 1-1 0 0,-1 0 1 0 0,6 26 0 0 0,25 91-1367 0 0,-39-138 1366 0 0,2 4-8 0 0,-2-2 9 0 0,1 0 1 0 0,-1 0-1 0 0,1 0 0 0 0,-1 1 1 0 0,0-1-1 0 0,0 0 1 0 0,0 0-1 0 0,0 3 0 0 0,0-4 94 0 0,10-25 214 0 0,-1-1 1 0 0,0 0-1 0 0,6-36 0 0 0,13-42-158 0 0,-22 87-104 0 0,36-84 33 0 0,-36 89-69 0 0,0 1 0 0 0,0-1 0 0 0,1 1 0 0 0,0 0 0 0 0,1 1 0 0 0,17-16 0 0 0,-22 23-7 0 0,0-1-1 0 0,0 1 0 0 0,0 0 1 0 0,0 0-1 0 0,1 0 1 0 0,-1 1-1 0 0,1-1 0 0 0,0 1 1 0 0,-1 0-1 0 0,1 0 1 0 0,0 0-1 0 0,0 0 0 0 0,-1 1 1 0 0,1 0-1 0 0,0-1 1 0 0,4 2-1 0 0,-2-1-3 0 0,-1 1-1 0 0,0 0 1 0 0,1 0-1 0 0,-1 1 1 0 0,0 0 0 0 0,1 0-1 0 0,-1 0 1 0 0,0 0-1 0 0,-1 1 1 0 0,9 5-1 0 0,1 3 0 0 0,-1 0-1 0 0,-1 1 1 0 0,0 0-1 0 0,0 1 1 0 0,-1 1-1 0 0,15 23 1 0 0,45 97-479 0 0,-26-45-4303 0 0,-22-52-855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8520 0 0,'-4'-5'845'0'0,"4"0"1127"0"0,-6 22-424 0 0,6-1-1220 0 0,0 1-1 0 0,1-1 1 0 0,4 23-1 0 0,-1-8-98 0 0,75 412 635 0 0,-71-407-898 0 0,50 190-742 0 0,-51-207 208 0 0,1-1 0 0 0,0 1-1 0 0,14 19 1 0 0,-21-36 153 0 0,0 0 0 0 0,1 0 0 0 0,-1 0 0 0 0,1-1 0 0 0,0 1 0 0 0,-1 0 1 0 0,1-1-1 0 0,0 1 0 0 0,3 1 0 0 0,6 3-3081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318 241 9520 0 0,'10'-64'597'0'0,"7"-36"-193"0"0,0 36 3273 0 0,-11 52-2339 0 0,-6 12-1293 0 0,0 0-1 0 0,0 0 0 0 0,1 0 1 0 0,-1 0-1 0 0,0 0 0 0 0,0 0 1 0 0,0 0-1 0 0,0 0 0 0 0,1 0 1 0 0,-1 0-1 0 0,0 0 0 0 0,0 0 1 0 0,0 0-1 0 0,0 0 0 0 0,1 0 1 0 0,-1 0-1 0 0,0 0 0 0 0,0 0 1 0 0,0 0-1 0 0,0 0 0 0 0,1 0 1 0 0,-1 1-1 0 0,0-1 0 0 0,0 0 1 0 0,0 0-1 0 0,0 0 0 0 0,0 0 1 0 0,1 0-1 0 0,-1 0 0 0 0,0 1 1 0 0,0-1-1 0 0,0 0 0 0 0,0 0 1 0 0,0 0-1 0 0,0 0 0 0 0,0 1 1 0 0,9 24 1459 0 0,-7-20-1874 0 0,36 154 370 0 0,-11-34-138 0 0,-13-56-164 0 0,33 231-4063 0 0,-44-219 900 0 0,-3-72 3142 0 0,-2 31-1619 0 0</inkml:trace>
  <inkml:trace contextRef="#ctx0" brushRef="#br0" timeOffset="1">71 563 13704 0 0,'-59'-31'1504'0'0,"59"31"-1476"0"0,-1-1 1 0 0,0 1-1 0 0,0-1 1 0 0,0 1 0 0 0,1-1-1 0 0,-1 0 1 0 0,0 1 0 0 0,1-1-1 0 0,-1 0 1 0 0,0 1-1 0 0,1-1 1 0 0,-1 0 0 0 0,1 0-1 0 0,-1 0 1 0 0,1 0 0 0 0,0 1-1 0 0,-1-1 1 0 0,1 0 0 0 0,0 0-1 0 0,0 0 1 0 0,-1 0-1 0 0,1 0 1 0 0,0 0 0 0 0,0 0-1 0 0,0 0 1 0 0,0 0 0 0 0,0 0-1 0 0,0 0 1 0 0,1 0-1 0 0,-1 0 1 0 0,0 1 0 0 0,0-1-1 0 0,1 0 1 0 0,-1 0 0 0 0,1 0-1 0 0,-1 0 1 0 0,0 0-1 0 0,1 0 1 0 0,0 1 0 0 0,0-2-1 0 0,3-5 91 0 0,1 1 0 0 0,0 0-1 0 0,11-10 1 0 0,-13 13-162 0 0,90-76 15 0 0,-42 39-198 0 0,-23 19-198 0 0,37-21-1 0 0,-12 8-1569 0 0,-24 14-3026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11496 0 0,'0'0'666'0'0,"12"10"461"0"0,30 6 656 0 0,-36-13-1654 0 0,1 0 1 0 0,0-1-1 0 0,7 2 1 0 0,-8-2-76 0 0,0 0 1 0 0,1 0 0 0 0,-1 0 0 0 0,8 5 0 0 0,30 16 10 0 0,-33-18-65 0 0,0 0 0 0 0,0 1-1 0 0,-1 1 1 0 0,19 13 0 0 0,-28-18-1 0 0,1 0 0 0 0,0-1 0 0 0,-1 1 0 0 0,1-1 0 0 0,0 0 0 0 0,0 1 0 0 0,0-1 0 0 0,0 0 1 0 0,0 0-1 0 0,0 0 0 0 0,1-1 0 0 0,-1 1 0 0 0,0 0 0 0 0,0-1 0 0 0,1 0 0 0 0,-1 1 0 0 0,0-1 1 0 0,1 0-1 0 0,-1 0 0 0 0,0 0 0 0 0,0 0 0 0 0,1-1 0 0 0,-1 1 0 0 0,0-1 0 0 0,1 1 0 0 0,-1-1 1 0 0,0 0-1 0 0,0 0 0 0 0,0 0 0 0 0,0 0 0 0 0,0 0 0 0 0,2-2 0 0 0,5-3 5 0 0,2-2 18 0 0,0 0 1 0 0,-1-1-1 0 0,15-16 1 0 0,-1-2 63 0 0,-12 15-335 0 0,0-1-1 0 0,-1-1 1 0 0,-1 0 0 0 0,16-28 0 0 0,10-38-3605 0 0,-29 61 2228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17023 0 0,'0'0'1064'0'0,"8"-6"-944"0"0,-1-1-120 0 0,5-3 0 0 0,3-3 0 0 0,6-4 0 0 0,5-3 0 0 0,5 0 0 0 0,2 0 0 0 0,4-3-248 0 0,4 3 8 0 0,-3-2 0 0 0,3-2-4455 0 0,-5 1-889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13328 0 0,'0'0'640'0'0,"8"-8"-272"0"0,3 2 16 0 0,-4-4-312 0 0,8 0-72 0 0,0 0 0 0 0,1 0 0 0 0,-3-3-88 0 0,6-1-32 0 0,0 2-8 0 0,0-2-3744 0 0,0 0-744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12176 0 0,'2'15'187'0'0,"0"1"1"0"0,0-1-1 0 0,2 0 1 0 0,0 0-1 0 0,0-1 1 0 0,11 23 0 0 0,2 6-139 0 0,26 64 363 0 0,-12-33-153 0 0,9 28-90 0 0,60 172-11 0 0,-87-228-158 0 0,61 202 0 0 0,-52-187 0 0 0,57 114 0 0 0,-66-152 5 0 0,0-2 0 0 0,1 0 1 0 0,2 0-1 0 0,0-2 0 0 0,1 0 1 0 0,27 24-1 0 0,-30-32 11 0 0,0 0 0 0 0,1-1 0 0 0,0 0 0 0 0,1-2 0 0 0,0 1 0 0 0,0-2 0 0 0,1 0 0 0 0,-1-1 0 0 0,2-1 0 0 0,17 3 0 0 0,-1-3 94 0 0,1-2 1 0 0,-1-1-1 0 0,1-1 1 0 0,0-2 0 0 0,58-9-1 0 0,170-52 646 0 0,-86 2-752 0 0,29-8 85 0 0,-62 29-177 0 0,141-35-1893 0 0,-211 57 389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8000 0 0,'0'0'233'0'0,"1"-1"-9"0"0,113-48 4697 0 0,10 3-4427 0 0,-91 34-494 0 0,41-13 0 0 0,16-8-607 0 0,-35 11-3486 0 0,-28 14 137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0T14:34:0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11496 0 0,'0'0'666'0'0,"0"-7"932"0"0,-2-5-812 0 0,2 12-785 0 0,0 0 1 0 0,0 0-1 0 0,0 0 0 0 0,0-1 1 0 0,-1 1-1 0 0,1 0 0 0 0,0 0 1 0 0,0 0-1 0 0,0 0 0 0 0,0 0 1 0 0,0 0-1 0 0,-1 0 0 0 0,1 0 1 0 0,0 0-1 0 0,0 0 0 0 0,0 0 1 0 0,0 0-1 0 0,0 0 0 0 0,-1 0 1 0 0,1 0-1 0 0,0 0 0 0 0,0 0 1 0 0,0 0-1 0 0,0 0 0 0 0,0 0 0 0 0,-1 0 1 0 0,1 0-1 0 0,0 0 0 0 0,0 0 1 0 0,0 0-1 0 0,0 0 0 0 0,0 0 1 0 0,-1 0-1 0 0,1 0 0 0 0,0 1 1 0 0,0-1-1 0 0,0 0 0 0 0,0 0 1 0 0,-16 20-456 0 0,11-12 320 0 0,0 0 0 0 0,1 1 1 0 0,-5 13-1 0 0,-8 17-99 0 0,10-24 273 0 0,0 0 0 0 0,1 1 0 0 0,0 0 1 0 0,-5 31-1 0 0,7-23 43 0 0,2 0 0 0 0,0 1 0 0 0,2-1 0 0 0,1 0 0 0 0,1 0 0 0 0,1 0 0 0 0,0 0 0 0 0,2 0 0 0 0,16 43 1 0 0,-17-56-66 0 0,0-1 0 0 0,1 0 0 0 0,0 0 0 0 0,1-1 0 0 0,0 1 0 0 0,1-1 0 0 0,0 0 0 0 0,0-1 0 0 0,1 0 0 0 0,0 0 0 0 0,0-1 0 0 0,1 0 0 0 0,0 0 0 0 0,0-1 0 0 0,1 0 0 0 0,0-1 0 0 0,0 0 0 0 0,0 0 0 0 0,0-1 0 0 0,1-1 0 0 0,0 0 0 0 0,0 0 0 0 0,-1-1 0 0 0,1 0 0 0 0,1-1 0 0 0,19 0 0 0 0,-14-2-57 0 0,-1-2 0 0 0,1 1 0 0 0,-1-2-1 0 0,0 0 1 0 0,0-1 0 0 0,0-1 0 0 0,-1 0-1 0 0,0-1 1 0 0,0-1 0 0 0,-1 0 0 0 0,18-14 0 0 0,-7 4-302 0 0,-1 0 1 0 0,-1-2 0 0 0,34-37-1 0 0,-38 33-322 0 0,-1-1-1 0 0,24-42 1 0 0,-27 34 119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96200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D3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96200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1104" y="2545079"/>
            <a:ext cx="8265414" cy="28506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6928" y="2659379"/>
            <a:ext cx="8034655" cy="2633980"/>
          </a:xfrm>
          <a:custGeom>
            <a:avLst/>
            <a:gdLst/>
            <a:ahLst/>
            <a:cxnLst/>
            <a:rect l="l" t="t" r="r" b="b"/>
            <a:pathLst>
              <a:path w="8034655" h="2633979">
                <a:moveTo>
                  <a:pt x="8034528" y="0"/>
                </a:moveTo>
                <a:lnTo>
                  <a:pt x="0" y="0"/>
                </a:lnTo>
                <a:lnTo>
                  <a:pt x="0" y="2633472"/>
                </a:lnTo>
                <a:lnTo>
                  <a:pt x="8034528" y="2633472"/>
                </a:lnTo>
                <a:lnTo>
                  <a:pt x="8034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75131" y="4541519"/>
            <a:ext cx="7818120" cy="664845"/>
          </a:xfrm>
          <a:custGeom>
            <a:avLst/>
            <a:gdLst/>
            <a:ahLst/>
            <a:cxnLst/>
            <a:rect l="l" t="t" r="r" b="b"/>
            <a:pathLst>
              <a:path w="7818120" h="664845">
                <a:moveTo>
                  <a:pt x="7818120" y="0"/>
                </a:moveTo>
                <a:lnTo>
                  <a:pt x="0" y="0"/>
                </a:lnTo>
                <a:lnTo>
                  <a:pt x="0" y="664463"/>
                </a:lnTo>
                <a:lnTo>
                  <a:pt x="7818120" y="664463"/>
                </a:lnTo>
                <a:lnTo>
                  <a:pt x="781812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72084" y="2712719"/>
            <a:ext cx="7824470" cy="2489200"/>
          </a:xfrm>
          <a:custGeom>
            <a:avLst/>
            <a:gdLst/>
            <a:ahLst/>
            <a:cxnLst/>
            <a:rect l="l" t="t" r="r" b="b"/>
            <a:pathLst>
              <a:path w="7824470" h="2489200">
                <a:moveTo>
                  <a:pt x="7822819" y="0"/>
                </a:moveTo>
                <a:lnTo>
                  <a:pt x="1358" y="0"/>
                </a:lnTo>
                <a:lnTo>
                  <a:pt x="0" y="1396"/>
                </a:lnTo>
                <a:lnTo>
                  <a:pt x="0" y="2487294"/>
                </a:lnTo>
                <a:lnTo>
                  <a:pt x="1358" y="2488691"/>
                </a:lnTo>
                <a:lnTo>
                  <a:pt x="7822819" y="2488691"/>
                </a:lnTo>
                <a:lnTo>
                  <a:pt x="7824216" y="2487294"/>
                </a:lnTo>
                <a:lnTo>
                  <a:pt x="7824216" y="2486660"/>
                </a:lnTo>
                <a:lnTo>
                  <a:pt x="2489" y="2486660"/>
                </a:lnTo>
                <a:lnTo>
                  <a:pt x="2031" y="2486152"/>
                </a:lnTo>
                <a:lnTo>
                  <a:pt x="2031" y="2539"/>
                </a:lnTo>
                <a:lnTo>
                  <a:pt x="2489" y="2031"/>
                </a:lnTo>
                <a:lnTo>
                  <a:pt x="7824216" y="2031"/>
                </a:lnTo>
                <a:lnTo>
                  <a:pt x="7824216" y="1396"/>
                </a:lnTo>
                <a:lnTo>
                  <a:pt x="7822819" y="0"/>
                </a:lnTo>
                <a:close/>
              </a:path>
              <a:path w="7824470" h="2489200">
                <a:moveTo>
                  <a:pt x="7824216" y="2031"/>
                </a:moveTo>
                <a:lnTo>
                  <a:pt x="7821676" y="2031"/>
                </a:lnTo>
                <a:lnTo>
                  <a:pt x="7822184" y="2539"/>
                </a:lnTo>
                <a:lnTo>
                  <a:pt x="7822184" y="2486152"/>
                </a:lnTo>
                <a:lnTo>
                  <a:pt x="7821676" y="2486660"/>
                </a:lnTo>
                <a:lnTo>
                  <a:pt x="7824216" y="2486660"/>
                </a:lnTo>
                <a:lnTo>
                  <a:pt x="7824216" y="2031"/>
                </a:lnTo>
                <a:close/>
              </a:path>
              <a:path w="7824470" h="2489200">
                <a:moveTo>
                  <a:pt x="7820152" y="4063"/>
                </a:moveTo>
                <a:lnTo>
                  <a:pt x="4064" y="4063"/>
                </a:lnTo>
                <a:lnTo>
                  <a:pt x="4064" y="2484628"/>
                </a:lnTo>
                <a:lnTo>
                  <a:pt x="7820152" y="2484628"/>
                </a:lnTo>
                <a:lnTo>
                  <a:pt x="7820152" y="2482596"/>
                </a:lnTo>
                <a:lnTo>
                  <a:pt x="6095" y="2482596"/>
                </a:lnTo>
                <a:lnTo>
                  <a:pt x="6095" y="6095"/>
                </a:lnTo>
                <a:lnTo>
                  <a:pt x="7820152" y="6095"/>
                </a:lnTo>
                <a:lnTo>
                  <a:pt x="7820152" y="4063"/>
                </a:lnTo>
                <a:close/>
              </a:path>
              <a:path w="7824470" h="2489200">
                <a:moveTo>
                  <a:pt x="7820152" y="6095"/>
                </a:moveTo>
                <a:lnTo>
                  <a:pt x="7818120" y="6095"/>
                </a:lnTo>
                <a:lnTo>
                  <a:pt x="7818120" y="2482596"/>
                </a:lnTo>
                <a:lnTo>
                  <a:pt x="7820152" y="2482596"/>
                </a:lnTo>
                <a:lnTo>
                  <a:pt x="7820152" y="6095"/>
                </a:lnTo>
                <a:close/>
              </a:path>
            </a:pathLst>
          </a:custGeom>
          <a:solidFill>
            <a:srgbClr val="6E9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496200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4217" y="2742057"/>
            <a:ext cx="2115565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496200"/>
                </a:solidFill>
                <a:latin typeface="华文新魏"/>
                <a:cs typeface="华文新魏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264" y="1308854"/>
            <a:ext cx="8167471" cy="3604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D3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5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image" Target="../media/image6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2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4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2.jpg"/><Relationship Id="rId9" Type="http://schemas.openxmlformats.org/officeDocument/2006/relationships/customXml" Target="../ink/ink3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12.xml"/><Relationship Id="rId30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4424" y="2941320"/>
            <a:ext cx="7148322" cy="2465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1231" y="2942844"/>
            <a:ext cx="1191005" cy="24604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45008" y="3055620"/>
            <a:ext cx="6948170" cy="2245360"/>
            <a:chOff x="445008" y="3055620"/>
            <a:chExt cx="6948170" cy="2245360"/>
          </a:xfrm>
        </p:grpSpPr>
        <p:sp>
          <p:nvSpPr>
            <p:cNvPr id="6" name="object 6"/>
            <p:cNvSpPr/>
            <p:nvPr/>
          </p:nvSpPr>
          <p:spPr>
            <a:xfrm>
              <a:off x="445008" y="3055620"/>
              <a:ext cx="6948170" cy="2245360"/>
            </a:xfrm>
            <a:custGeom>
              <a:avLst/>
              <a:gdLst/>
              <a:ahLst/>
              <a:cxnLst/>
              <a:rect l="l" t="t" r="r" b="b"/>
              <a:pathLst>
                <a:path w="6948170" h="2245360">
                  <a:moveTo>
                    <a:pt x="6947916" y="0"/>
                  </a:moveTo>
                  <a:lnTo>
                    <a:pt x="0" y="0"/>
                  </a:lnTo>
                  <a:lnTo>
                    <a:pt x="0" y="2244852"/>
                  </a:lnTo>
                  <a:lnTo>
                    <a:pt x="6947916" y="2244852"/>
                  </a:lnTo>
                  <a:lnTo>
                    <a:pt x="6947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448" y="3136392"/>
              <a:ext cx="6766559" cy="2083435"/>
            </a:xfrm>
            <a:custGeom>
              <a:avLst/>
              <a:gdLst/>
              <a:ahLst/>
              <a:cxnLst/>
              <a:rect l="l" t="t" r="r" b="b"/>
              <a:pathLst>
                <a:path w="6766559" h="2083435">
                  <a:moveTo>
                    <a:pt x="6765162" y="0"/>
                  </a:moveTo>
                  <a:lnTo>
                    <a:pt x="1358" y="0"/>
                  </a:lnTo>
                  <a:lnTo>
                    <a:pt x="0" y="1397"/>
                  </a:lnTo>
                  <a:lnTo>
                    <a:pt x="0" y="2081911"/>
                  </a:lnTo>
                  <a:lnTo>
                    <a:pt x="1358" y="2083308"/>
                  </a:lnTo>
                  <a:lnTo>
                    <a:pt x="6765162" y="2083308"/>
                  </a:lnTo>
                  <a:lnTo>
                    <a:pt x="6766559" y="2081911"/>
                  </a:lnTo>
                  <a:lnTo>
                    <a:pt x="6766559" y="2081276"/>
                  </a:lnTo>
                  <a:lnTo>
                    <a:pt x="2489" y="2081276"/>
                  </a:lnTo>
                  <a:lnTo>
                    <a:pt x="2031" y="2080768"/>
                  </a:lnTo>
                  <a:lnTo>
                    <a:pt x="2031" y="2540"/>
                  </a:lnTo>
                  <a:lnTo>
                    <a:pt x="2489" y="2032"/>
                  </a:lnTo>
                  <a:lnTo>
                    <a:pt x="6766559" y="2032"/>
                  </a:lnTo>
                  <a:lnTo>
                    <a:pt x="6766559" y="1397"/>
                  </a:lnTo>
                  <a:lnTo>
                    <a:pt x="6765162" y="0"/>
                  </a:lnTo>
                  <a:close/>
                </a:path>
                <a:path w="6766559" h="2083435">
                  <a:moveTo>
                    <a:pt x="6766559" y="2032"/>
                  </a:moveTo>
                  <a:lnTo>
                    <a:pt x="6764020" y="2032"/>
                  </a:lnTo>
                  <a:lnTo>
                    <a:pt x="6764528" y="2540"/>
                  </a:lnTo>
                  <a:lnTo>
                    <a:pt x="6764528" y="2080768"/>
                  </a:lnTo>
                  <a:lnTo>
                    <a:pt x="6764020" y="2081276"/>
                  </a:lnTo>
                  <a:lnTo>
                    <a:pt x="6766559" y="2081276"/>
                  </a:lnTo>
                  <a:lnTo>
                    <a:pt x="6766559" y="2032"/>
                  </a:lnTo>
                  <a:close/>
                </a:path>
                <a:path w="6766559" h="2083435">
                  <a:moveTo>
                    <a:pt x="6762496" y="4063"/>
                  </a:moveTo>
                  <a:lnTo>
                    <a:pt x="4064" y="4063"/>
                  </a:lnTo>
                  <a:lnTo>
                    <a:pt x="4064" y="2079244"/>
                  </a:lnTo>
                  <a:lnTo>
                    <a:pt x="6762496" y="2079244"/>
                  </a:lnTo>
                  <a:lnTo>
                    <a:pt x="6762496" y="2077212"/>
                  </a:lnTo>
                  <a:lnTo>
                    <a:pt x="6095" y="2077212"/>
                  </a:lnTo>
                  <a:lnTo>
                    <a:pt x="6095" y="6096"/>
                  </a:lnTo>
                  <a:lnTo>
                    <a:pt x="6762496" y="6096"/>
                  </a:lnTo>
                  <a:lnTo>
                    <a:pt x="6762496" y="4063"/>
                  </a:lnTo>
                  <a:close/>
                </a:path>
                <a:path w="6766559" h="2083435">
                  <a:moveTo>
                    <a:pt x="6762496" y="6096"/>
                  </a:moveTo>
                  <a:lnTo>
                    <a:pt x="6760463" y="6096"/>
                  </a:lnTo>
                  <a:lnTo>
                    <a:pt x="6760463" y="2077212"/>
                  </a:lnTo>
                  <a:lnTo>
                    <a:pt x="6762496" y="2077212"/>
                  </a:lnTo>
                  <a:lnTo>
                    <a:pt x="6762496" y="6096"/>
                  </a:lnTo>
                  <a:close/>
                </a:path>
              </a:pathLst>
            </a:custGeom>
            <a:solidFill>
              <a:srgbClr val="6E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2544" y="4559808"/>
            <a:ext cx="6754495" cy="664845"/>
          </a:xfrm>
          <a:prstGeom prst="rect">
            <a:avLst/>
          </a:prstGeom>
          <a:solidFill>
            <a:srgbClr val="93C500"/>
          </a:solidFill>
        </p:spPr>
        <p:txBody>
          <a:bodyPr vert="horz" wrap="square" lIns="0" tIns="122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  <a:tabLst>
                <a:tab pos="3133725" algn="l"/>
              </a:tabLst>
            </a:pPr>
            <a:r>
              <a:rPr sz="2800" b="1" spc="295" dirty="0">
                <a:solidFill>
                  <a:srgbClr val="FFFFFF"/>
                </a:solidFill>
                <a:latin typeface="宋体"/>
                <a:cs typeface="宋体"/>
              </a:rPr>
              <a:t>食品科技学</a:t>
            </a:r>
            <a:r>
              <a:rPr sz="2800" b="1" spc="-15" dirty="0">
                <a:solidFill>
                  <a:srgbClr val="FFFFFF"/>
                </a:solidFill>
                <a:latin typeface="宋体"/>
                <a:cs typeface="宋体"/>
              </a:rPr>
              <a:t>院	</a:t>
            </a:r>
            <a:r>
              <a:rPr sz="2800" b="1" spc="295" dirty="0">
                <a:solidFill>
                  <a:srgbClr val="FFFFFF"/>
                </a:solidFill>
                <a:latin typeface="宋体"/>
                <a:cs typeface="宋体"/>
              </a:rPr>
              <a:t>史雅凝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008" y="3055620"/>
            <a:ext cx="6948170" cy="2245360"/>
          </a:xfrm>
          <a:prstGeom prst="rect">
            <a:avLst/>
          </a:prstGeom>
        </p:spPr>
        <p:txBody>
          <a:bodyPr vert="horz" wrap="square" lIns="0" tIns="374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0"/>
              </a:spcBef>
            </a:pPr>
            <a:r>
              <a:rPr sz="6000" dirty="0">
                <a:solidFill>
                  <a:srgbClr val="496200"/>
                </a:solidFill>
                <a:latin typeface="华文新魏"/>
                <a:cs typeface="华文新魏"/>
              </a:rPr>
              <a:t>食品包装材料</a:t>
            </a:r>
            <a:endParaRPr sz="6000">
              <a:latin typeface="华文新魏"/>
              <a:cs typeface="华文新魏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131" y="289559"/>
            <a:ext cx="2404872" cy="2404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12964" y="3136392"/>
            <a:ext cx="909955" cy="2075814"/>
          </a:xfrm>
          <a:prstGeom prst="rect">
            <a:avLst/>
          </a:prstGeom>
          <a:solidFill>
            <a:srgbClr val="FF6700">
              <a:alpha val="70195"/>
            </a:srgbClr>
          </a:solidFill>
          <a:ln w="6096">
            <a:solidFill>
              <a:srgbClr val="6E9400"/>
            </a:solidFill>
          </a:ln>
        </p:spPr>
        <p:txBody>
          <a:bodyPr vert="horz" wrap="square" lIns="0" tIns="222885" rIns="0" bIns="0" rtlCol="0">
            <a:spAutoFit/>
          </a:bodyPr>
          <a:lstStyle/>
          <a:p>
            <a:pPr marL="171450" marR="170815" algn="just">
              <a:lnSpc>
                <a:spcPts val="4410"/>
              </a:lnSpc>
              <a:spcBef>
                <a:spcPts val="1755"/>
              </a:spcBef>
            </a:pPr>
            <a:r>
              <a:rPr sz="4400" dirty="0">
                <a:latin typeface="宋体"/>
                <a:cs typeface="宋体"/>
              </a:rPr>
              <a:t>第 五 章</a:t>
            </a:r>
            <a:endParaRPr sz="4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二、包装用纸和纸板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40995" indent="-290195">
              <a:lnSpc>
                <a:spcPct val="100000"/>
              </a:lnSpc>
              <a:spcBef>
                <a:spcPts val="865"/>
              </a:spcBef>
              <a:buSzPct val="96875"/>
              <a:buFont typeface="Garamond"/>
              <a:buAutoNum type="arabicPeriod"/>
              <a:tabLst>
                <a:tab pos="341630" algn="l"/>
              </a:tabLst>
            </a:pPr>
            <a:r>
              <a:rPr dirty="0"/>
              <a:t>包装用纸</a:t>
            </a:r>
          </a:p>
          <a:p>
            <a:pPr marL="394335" lvl="1" indent="-228600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394335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复合纸：</a:t>
            </a:r>
            <a:endParaRPr sz="3200">
              <a:latin typeface="宋体"/>
              <a:cs typeface="宋体"/>
            </a:endParaRPr>
          </a:p>
          <a:p>
            <a:pPr marL="691515" marR="5080" lvl="2" indent="-229235">
              <a:lnSpc>
                <a:spcPct val="97000"/>
              </a:lnSpc>
              <a:spcBef>
                <a:spcPts val="99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将纸和其它包装材料相贴合而制成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一种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高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性 能包装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纸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。常用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复合材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料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有塑料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及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塑料薄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膜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、 金属箔等。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0" y="3767328"/>
            <a:ext cx="5791200" cy="27950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二、包装用纸和纸板</a:t>
            </a:r>
            <a:endParaRPr sz="4400">
              <a:latin typeface="华文新魏"/>
              <a:cs typeface="华文新魏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6008" y="2188464"/>
            <a:ext cx="7646034" cy="754380"/>
            <a:chOff x="826008" y="2188464"/>
            <a:chExt cx="7646034" cy="754380"/>
          </a:xfrm>
        </p:grpSpPr>
        <p:sp>
          <p:nvSpPr>
            <p:cNvPr id="6" name="object 6"/>
            <p:cNvSpPr/>
            <p:nvPr/>
          </p:nvSpPr>
          <p:spPr>
            <a:xfrm>
              <a:off x="838962" y="2201418"/>
              <a:ext cx="7620000" cy="728980"/>
            </a:xfrm>
            <a:custGeom>
              <a:avLst/>
              <a:gdLst/>
              <a:ahLst/>
              <a:cxnLst/>
              <a:rect l="l" t="t" r="r" b="b"/>
              <a:pathLst>
                <a:path w="7620000" h="728980">
                  <a:moveTo>
                    <a:pt x="7498588" y="0"/>
                  </a:moveTo>
                  <a:lnTo>
                    <a:pt x="121412" y="0"/>
                  </a:lnTo>
                  <a:lnTo>
                    <a:pt x="74152" y="9540"/>
                  </a:lnTo>
                  <a:lnTo>
                    <a:pt x="35559" y="35560"/>
                  </a:lnTo>
                  <a:lnTo>
                    <a:pt x="9540" y="74152"/>
                  </a:lnTo>
                  <a:lnTo>
                    <a:pt x="0" y="121412"/>
                  </a:lnTo>
                  <a:lnTo>
                    <a:pt x="0" y="607060"/>
                  </a:lnTo>
                  <a:lnTo>
                    <a:pt x="9540" y="654319"/>
                  </a:lnTo>
                  <a:lnTo>
                    <a:pt x="35559" y="692912"/>
                  </a:lnTo>
                  <a:lnTo>
                    <a:pt x="74152" y="718931"/>
                  </a:lnTo>
                  <a:lnTo>
                    <a:pt x="121412" y="728472"/>
                  </a:lnTo>
                  <a:lnTo>
                    <a:pt x="7498588" y="728472"/>
                  </a:lnTo>
                  <a:lnTo>
                    <a:pt x="7545847" y="718931"/>
                  </a:lnTo>
                  <a:lnTo>
                    <a:pt x="7584439" y="692912"/>
                  </a:lnTo>
                  <a:lnTo>
                    <a:pt x="7610459" y="654319"/>
                  </a:lnTo>
                  <a:lnTo>
                    <a:pt x="7620000" y="607060"/>
                  </a:lnTo>
                  <a:lnTo>
                    <a:pt x="7620000" y="121412"/>
                  </a:lnTo>
                  <a:lnTo>
                    <a:pt x="7610459" y="74152"/>
                  </a:lnTo>
                  <a:lnTo>
                    <a:pt x="7584439" y="35560"/>
                  </a:lnTo>
                  <a:lnTo>
                    <a:pt x="7545847" y="9540"/>
                  </a:lnTo>
                  <a:lnTo>
                    <a:pt x="7498588" y="0"/>
                  </a:lnTo>
                  <a:close/>
                </a:path>
              </a:pathLst>
            </a:custGeom>
            <a:solidFill>
              <a:srgbClr val="946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962" y="2201418"/>
              <a:ext cx="7620000" cy="728980"/>
            </a:xfrm>
            <a:custGeom>
              <a:avLst/>
              <a:gdLst/>
              <a:ahLst/>
              <a:cxnLst/>
              <a:rect l="l" t="t" r="r" b="b"/>
              <a:pathLst>
                <a:path w="7620000" h="728980">
                  <a:moveTo>
                    <a:pt x="0" y="121412"/>
                  </a:moveTo>
                  <a:lnTo>
                    <a:pt x="9540" y="74152"/>
                  </a:lnTo>
                  <a:lnTo>
                    <a:pt x="35559" y="35560"/>
                  </a:lnTo>
                  <a:lnTo>
                    <a:pt x="74152" y="9540"/>
                  </a:lnTo>
                  <a:lnTo>
                    <a:pt x="121412" y="0"/>
                  </a:lnTo>
                  <a:lnTo>
                    <a:pt x="7498588" y="0"/>
                  </a:lnTo>
                  <a:lnTo>
                    <a:pt x="7545847" y="9540"/>
                  </a:lnTo>
                  <a:lnTo>
                    <a:pt x="7584439" y="35560"/>
                  </a:lnTo>
                  <a:lnTo>
                    <a:pt x="7610459" y="74152"/>
                  </a:lnTo>
                  <a:lnTo>
                    <a:pt x="7620000" y="121412"/>
                  </a:lnTo>
                  <a:lnTo>
                    <a:pt x="7620000" y="607060"/>
                  </a:lnTo>
                  <a:lnTo>
                    <a:pt x="7610459" y="654319"/>
                  </a:lnTo>
                  <a:lnTo>
                    <a:pt x="7584439" y="692912"/>
                  </a:lnTo>
                  <a:lnTo>
                    <a:pt x="7545847" y="718931"/>
                  </a:lnTo>
                  <a:lnTo>
                    <a:pt x="7498588" y="728472"/>
                  </a:lnTo>
                  <a:lnTo>
                    <a:pt x="121412" y="728472"/>
                  </a:lnTo>
                  <a:lnTo>
                    <a:pt x="74152" y="718931"/>
                  </a:lnTo>
                  <a:lnTo>
                    <a:pt x="35559" y="692912"/>
                  </a:lnTo>
                  <a:lnTo>
                    <a:pt x="9540" y="654319"/>
                  </a:lnTo>
                  <a:lnTo>
                    <a:pt x="0" y="607060"/>
                  </a:lnTo>
                  <a:lnTo>
                    <a:pt x="0" y="12141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25944" y="3000692"/>
            <a:ext cx="7646034" cy="3194685"/>
            <a:chOff x="825944" y="3000692"/>
            <a:chExt cx="7646034" cy="3194685"/>
          </a:xfrm>
        </p:grpSpPr>
        <p:sp>
          <p:nvSpPr>
            <p:cNvPr id="9" name="object 9"/>
            <p:cNvSpPr/>
            <p:nvPr/>
          </p:nvSpPr>
          <p:spPr>
            <a:xfrm>
              <a:off x="838962" y="3013709"/>
              <a:ext cx="7620000" cy="730250"/>
            </a:xfrm>
            <a:custGeom>
              <a:avLst/>
              <a:gdLst/>
              <a:ahLst/>
              <a:cxnLst/>
              <a:rect l="l" t="t" r="r" b="b"/>
              <a:pathLst>
                <a:path w="7620000" h="730250">
                  <a:moveTo>
                    <a:pt x="7498334" y="0"/>
                  </a:moveTo>
                  <a:lnTo>
                    <a:pt x="121665" y="0"/>
                  </a:lnTo>
                  <a:lnTo>
                    <a:pt x="74307" y="9562"/>
                  </a:lnTo>
                  <a:lnTo>
                    <a:pt x="35634" y="35639"/>
                  </a:lnTo>
                  <a:lnTo>
                    <a:pt x="9560" y="74312"/>
                  </a:lnTo>
                  <a:lnTo>
                    <a:pt x="0" y="121665"/>
                  </a:lnTo>
                  <a:lnTo>
                    <a:pt x="0" y="608329"/>
                  </a:lnTo>
                  <a:lnTo>
                    <a:pt x="9560" y="655683"/>
                  </a:lnTo>
                  <a:lnTo>
                    <a:pt x="35634" y="694356"/>
                  </a:lnTo>
                  <a:lnTo>
                    <a:pt x="74307" y="720433"/>
                  </a:lnTo>
                  <a:lnTo>
                    <a:pt x="121665" y="729995"/>
                  </a:lnTo>
                  <a:lnTo>
                    <a:pt x="7498334" y="729995"/>
                  </a:lnTo>
                  <a:lnTo>
                    <a:pt x="7545687" y="720433"/>
                  </a:lnTo>
                  <a:lnTo>
                    <a:pt x="7584360" y="694356"/>
                  </a:lnTo>
                  <a:lnTo>
                    <a:pt x="7610437" y="655683"/>
                  </a:lnTo>
                  <a:lnTo>
                    <a:pt x="7620000" y="608329"/>
                  </a:lnTo>
                  <a:lnTo>
                    <a:pt x="7620000" y="121665"/>
                  </a:lnTo>
                  <a:lnTo>
                    <a:pt x="7610437" y="74312"/>
                  </a:lnTo>
                  <a:lnTo>
                    <a:pt x="7584360" y="35639"/>
                  </a:lnTo>
                  <a:lnTo>
                    <a:pt x="7545687" y="9562"/>
                  </a:lnTo>
                  <a:lnTo>
                    <a:pt x="7498334" y="0"/>
                  </a:lnTo>
                  <a:close/>
                </a:path>
              </a:pathLst>
            </a:custGeom>
            <a:solidFill>
              <a:srgbClr val="B37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962" y="3013709"/>
              <a:ext cx="7620000" cy="730250"/>
            </a:xfrm>
            <a:custGeom>
              <a:avLst/>
              <a:gdLst/>
              <a:ahLst/>
              <a:cxnLst/>
              <a:rect l="l" t="t" r="r" b="b"/>
              <a:pathLst>
                <a:path w="7620000" h="730250">
                  <a:moveTo>
                    <a:pt x="0" y="121665"/>
                  </a:moveTo>
                  <a:lnTo>
                    <a:pt x="9560" y="74312"/>
                  </a:lnTo>
                  <a:lnTo>
                    <a:pt x="35634" y="35639"/>
                  </a:lnTo>
                  <a:lnTo>
                    <a:pt x="74307" y="9562"/>
                  </a:lnTo>
                  <a:lnTo>
                    <a:pt x="121665" y="0"/>
                  </a:lnTo>
                  <a:lnTo>
                    <a:pt x="7498334" y="0"/>
                  </a:lnTo>
                  <a:lnTo>
                    <a:pt x="7545687" y="9562"/>
                  </a:lnTo>
                  <a:lnTo>
                    <a:pt x="7584360" y="35639"/>
                  </a:lnTo>
                  <a:lnTo>
                    <a:pt x="7610437" y="74312"/>
                  </a:lnTo>
                  <a:lnTo>
                    <a:pt x="7620000" y="121665"/>
                  </a:lnTo>
                  <a:lnTo>
                    <a:pt x="7620000" y="608329"/>
                  </a:lnTo>
                  <a:lnTo>
                    <a:pt x="7610437" y="655683"/>
                  </a:lnTo>
                  <a:lnTo>
                    <a:pt x="7584360" y="694356"/>
                  </a:lnTo>
                  <a:lnTo>
                    <a:pt x="7545687" y="720433"/>
                  </a:lnTo>
                  <a:lnTo>
                    <a:pt x="7498334" y="729995"/>
                  </a:lnTo>
                  <a:lnTo>
                    <a:pt x="121665" y="729995"/>
                  </a:lnTo>
                  <a:lnTo>
                    <a:pt x="74307" y="720433"/>
                  </a:lnTo>
                  <a:lnTo>
                    <a:pt x="35634" y="694356"/>
                  </a:lnTo>
                  <a:lnTo>
                    <a:pt x="9560" y="655683"/>
                  </a:lnTo>
                  <a:lnTo>
                    <a:pt x="0" y="608329"/>
                  </a:lnTo>
                  <a:lnTo>
                    <a:pt x="0" y="1216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962" y="3827525"/>
              <a:ext cx="7620000" cy="728980"/>
            </a:xfrm>
            <a:custGeom>
              <a:avLst/>
              <a:gdLst/>
              <a:ahLst/>
              <a:cxnLst/>
              <a:rect l="l" t="t" r="r" b="b"/>
              <a:pathLst>
                <a:path w="7620000" h="728979">
                  <a:moveTo>
                    <a:pt x="7498588" y="0"/>
                  </a:moveTo>
                  <a:lnTo>
                    <a:pt x="121412" y="0"/>
                  </a:lnTo>
                  <a:lnTo>
                    <a:pt x="74152" y="9540"/>
                  </a:lnTo>
                  <a:lnTo>
                    <a:pt x="35559" y="35560"/>
                  </a:lnTo>
                  <a:lnTo>
                    <a:pt x="9540" y="74152"/>
                  </a:lnTo>
                  <a:lnTo>
                    <a:pt x="0" y="121412"/>
                  </a:lnTo>
                  <a:lnTo>
                    <a:pt x="0" y="607060"/>
                  </a:lnTo>
                  <a:lnTo>
                    <a:pt x="9540" y="654319"/>
                  </a:lnTo>
                  <a:lnTo>
                    <a:pt x="35559" y="692912"/>
                  </a:lnTo>
                  <a:lnTo>
                    <a:pt x="74152" y="718931"/>
                  </a:lnTo>
                  <a:lnTo>
                    <a:pt x="121412" y="728472"/>
                  </a:lnTo>
                  <a:lnTo>
                    <a:pt x="7498588" y="728472"/>
                  </a:lnTo>
                  <a:lnTo>
                    <a:pt x="7545847" y="718931"/>
                  </a:lnTo>
                  <a:lnTo>
                    <a:pt x="7584439" y="692912"/>
                  </a:lnTo>
                  <a:lnTo>
                    <a:pt x="7610459" y="654319"/>
                  </a:lnTo>
                  <a:lnTo>
                    <a:pt x="7620000" y="607060"/>
                  </a:lnTo>
                  <a:lnTo>
                    <a:pt x="7620000" y="121412"/>
                  </a:lnTo>
                  <a:lnTo>
                    <a:pt x="7610459" y="74152"/>
                  </a:lnTo>
                  <a:lnTo>
                    <a:pt x="7584439" y="35560"/>
                  </a:lnTo>
                  <a:lnTo>
                    <a:pt x="7545847" y="9540"/>
                  </a:lnTo>
                  <a:lnTo>
                    <a:pt x="7498588" y="0"/>
                  </a:lnTo>
                  <a:close/>
                </a:path>
              </a:pathLst>
            </a:custGeom>
            <a:solidFill>
              <a:srgbClr val="D38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962" y="3827525"/>
              <a:ext cx="7620000" cy="728980"/>
            </a:xfrm>
            <a:custGeom>
              <a:avLst/>
              <a:gdLst/>
              <a:ahLst/>
              <a:cxnLst/>
              <a:rect l="l" t="t" r="r" b="b"/>
              <a:pathLst>
                <a:path w="7620000" h="728979">
                  <a:moveTo>
                    <a:pt x="0" y="121412"/>
                  </a:moveTo>
                  <a:lnTo>
                    <a:pt x="9540" y="74152"/>
                  </a:lnTo>
                  <a:lnTo>
                    <a:pt x="35559" y="35560"/>
                  </a:lnTo>
                  <a:lnTo>
                    <a:pt x="74152" y="9540"/>
                  </a:lnTo>
                  <a:lnTo>
                    <a:pt x="121412" y="0"/>
                  </a:lnTo>
                  <a:lnTo>
                    <a:pt x="7498588" y="0"/>
                  </a:lnTo>
                  <a:lnTo>
                    <a:pt x="7545847" y="9540"/>
                  </a:lnTo>
                  <a:lnTo>
                    <a:pt x="7584439" y="35560"/>
                  </a:lnTo>
                  <a:lnTo>
                    <a:pt x="7610459" y="74152"/>
                  </a:lnTo>
                  <a:lnTo>
                    <a:pt x="7620000" y="121412"/>
                  </a:lnTo>
                  <a:lnTo>
                    <a:pt x="7620000" y="607060"/>
                  </a:lnTo>
                  <a:lnTo>
                    <a:pt x="7610459" y="654319"/>
                  </a:lnTo>
                  <a:lnTo>
                    <a:pt x="7584439" y="692912"/>
                  </a:lnTo>
                  <a:lnTo>
                    <a:pt x="7545847" y="718931"/>
                  </a:lnTo>
                  <a:lnTo>
                    <a:pt x="7498588" y="728472"/>
                  </a:lnTo>
                  <a:lnTo>
                    <a:pt x="121412" y="728472"/>
                  </a:lnTo>
                  <a:lnTo>
                    <a:pt x="74152" y="718931"/>
                  </a:lnTo>
                  <a:lnTo>
                    <a:pt x="35559" y="692912"/>
                  </a:lnTo>
                  <a:lnTo>
                    <a:pt x="9540" y="654319"/>
                  </a:lnTo>
                  <a:lnTo>
                    <a:pt x="0" y="607060"/>
                  </a:lnTo>
                  <a:lnTo>
                    <a:pt x="0" y="121412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962" y="4639817"/>
              <a:ext cx="7620000" cy="730250"/>
            </a:xfrm>
            <a:custGeom>
              <a:avLst/>
              <a:gdLst/>
              <a:ahLst/>
              <a:cxnLst/>
              <a:rect l="l" t="t" r="r" b="b"/>
              <a:pathLst>
                <a:path w="7620000" h="730250">
                  <a:moveTo>
                    <a:pt x="7498334" y="0"/>
                  </a:moveTo>
                  <a:lnTo>
                    <a:pt x="121665" y="0"/>
                  </a:lnTo>
                  <a:lnTo>
                    <a:pt x="74307" y="9562"/>
                  </a:lnTo>
                  <a:lnTo>
                    <a:pt x="35634" y="35639"/>
                  </a:lnTo>
                  <a:lnTo>
                    <a:pt x="9560" y="74312"/>
                  </a:lnTo>
                  <a:lnTo>
                    <a:pt x="0" y="121665"/>
                  </a:lnTo>
                  <a:lnTo>
                    <a:pt x="0" y="608329"/>
                  </a:lnTo>
                  <a:lnTo>
                    <a:pt x="9560" y="655683"/>
                  </a:lnTo>
                  <a:lnTo>
                    <a:pt x="35634" y="694356"/>
                  </a:lnTo>
                  <a:lnTo>
                    <a:pt x="74307" y="720433"/>
                  </a:lnTo>
                  <a:lnTo>
                    <a:pt x="121665" y="729995"/>
                  </a:lnTo>
                  <a:lnTo>
                    <a:pt x="7498334" y="729995"/>
                  </a:lnTo>
                  <a:lnTo>
                    <a:pt x="7545687" y="720433"/>
                  </a:lnTo>
                  <a:lnTo>
                    <a:pt x="7584360" y="694356"/>
                  </a:lnTo>
                  <a:lnTo>
                    <a:pt x="7610437" y="655683"/>
                  </a:lnTo>
                  <a:lnTo>
                    <a:pt x="7620000" y="608329"/>
                  </a:lnTo>
                  <a:lnTo>
                    <a:pt x="7620000" y="121665"/>
                  </a:lnTo>
                  <a:lnTo>
                    <a:pt x="7610437" y="74312"/>
                  </a:lnTo>
                  <a:lnTo>
                    <a:pt x="7584360" y="35639"/>
                  </a:lnTo>
                  <a:lnTo>
                    <a:pt x="7545687" y="9562"/>
                  </a:lnTo>
                  <a:lnTo>
                    <a:pt x="7498334" y="0"/>
                  </a:lnTo>
                  <a:close/>
                </a:path>
              </a:pathLst>
            </a:custGeom>
            <a:solidFill>
              <a:srgbClr val="EB91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962" y="4639817"/>
              <a:ext cx="7620000" cy="730250"/>
            </a:xfrm>
            <a:custGeom>
              <a:avLst/>
              <a:gdLst/>
              <a:ahLst/>
              <a:cxnLst/>
              <a:rect l="l" t="t" r="r" b="b"/>
              <a:pathLst>
                <a:path w="7620000" h="730250">
                  <a:moveTo>
                    <a:pt x="0" y="121665"/>
                  </a:moveTo>
                  <a:lnTo>
                    <a:pt x="9560" y="74312"/>
                  </a:lnTo>
                  <a:lnTo>
                    <a:pt x="35634" y="35639"/>
                  </a:lnTo>
                  <a:lnTo>
                    <a:pt x="74307" y="9562"/>
                  </a:lnTo>
                  <a:lnTo>
                    <a:pt x="121665" y="0"/>
                  </a:lnTo>
                  <a:lnTo>
                    <a:pt x="7498334" y="0"/>
                  </a:lnTo>
                  <a:lnTo>
                    <a:pt x="7545687" y="9562"/>
                  </a:lnTo>
                  <a:lnTo>
                    <a:pt x="7584360" y="35639"/>
                  </a:lnTo>
                  <a:lnTo>
                    <a:pt x="7610437" y="74312"/>
                  </a:lnTo>
                  <a:lnTo>
                    <a:pt x="7620000" y="121665"/>
                  </a:lnTo>
                  <a:lnTo>
                    <a:pt x="7620000" y="608329"/>
                  </a:lnTo>
                  <a:lnTo>
                    <a:pt x="7610437" y="655683"/>
                  </a:lnTo>
                  <a:lnTo>
                    <a:pt x="7584360" y="694356"/>
                  </a:lnTo>
                  <a:lnTo>
                    <a:pt x="7545687" y="720433"/>
                  </a:lnTo>
                  <a:lnTo>
                    <a:pt x="7498334" y="729995"/>
                  </a:lnTo>
                  <a:lnTo>
                    <a:pt x="121665" y="729995"/>
                  </a:lnTo>
                  <a:lnTo>
                    <a:pt x="74307" y="720433"/>
                  </a:lnTo>
                  <a:lnTo>
                    <a:pt x="35634" y="694356"/>
                  </a:lnTo>
                  <a:lnTo>
                    <a:pt x="9560" y="655683"/>
                  </a:lnTo>
                  <a:lnTo>
                    <a:pt x="0" y="608329"/>
                  </a:lnTo>
                  <a:lnTo>
                    <a:pt x="0" y="12166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962" y="5453633"/>
              <a:ext cx="7620000" cy="728980"/>
            </a:xfrm>
            <a:custGeom>
              <a:avLst/>
              <a:gdLst/>
              <a:ahLst/>
              <a:cxnLst/>
              <a:rect l="l" t="t" r="r" b="b"/>
              <a:pathLst>
                <a:path w="7620000" h="728979">
                  <a:moveTo>
                    <a:pt x="7498588" y="0"/>
                  </a:moveTo>
                  <a:lnTo>
                    <a:pt x="121412" y="0"/>
                  </a:lnTo>
                  <a:lnTo>
                    <a:pt x="74152" y="9540"/>
                  </a:lnTo>
                  <a:lnTo>
                    <a:pt x="35559" y="35559"/>
                  </a:lnTo>
                  <a:lnTo>
                    <a:pt x="9540" y="74152"/>
                  </a:lnTo>
                  <a:lnTo>
                    <a:pt x="0" y="121411"/>
                  </a:lnTo>
                  <a:lnTo>
                    <a:pt x="0" y="607059"/>
                  </a:lnTo>
                  <a:lnTo>
                    <a:pt x="9540" y="654319"/>
                  </a:lnTo>
                  <a:lnTo>
                    <a:pt x="35559" y="692911"/>
                  </a:lnTo>
                  <a:lnTo>
                    <a:pt x="74152" y="718931"/>
                  </a:lnTo>
                  <a:lnTo>
                    <a:pt x="121412" y="728471"/>
                  </a:lnTo>
                  <a:lnTo>
                    <a:pt x="7498588" y="728471"/>
                  </a:lnTo>
                  <a:lnTo>
                    <a:pt x="7545847" y="718931"/>
                  </a:lnTo>
                  <a:lnTo>
                    <a:pt x="7584439" y="692911"/>
                  </a:lnTo>
                  <a:lnTo>
                    <a:pt x="7610459" y="654319"/>
                  </a:lnTo>
                  <a:lnTo>
                    <a:pt x="7620000" y="607059"/>
                  </a:lnTo>
                  <a:lnTo>
                    <a:pt x="7620000" y="121411"/>
                  </a:lnTo>
                  <a:lnTo>
                    <a:pt x="7610459" y="74152"/>
                  </a:lnTo>
                  <a:lnTo>
                    <a:pt x="7584439" y="35559"/>
                  </a:lnTo>
                  <a:lnTo>
                    <a:pt x="7545847" y="9540"/>
                  </a:lnTo>
                  <a:lnTo>
                    <a:pt x="7498588" y="0"/>
                  </a:lnTo>
                  <a:close/>
                </a:path>
              </a:pathLst>
            </a:custGeom>
            <a:solidFill>
              <a:srgbClr val="FD9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962" y="5453633"/>
              <a:ext cx="7620000" cy="728980"/>
            </a:xfrm>
            <a:custGeom>
              <a:avLst/>
              <a:gdLst/>
              <a:ahLst/>
              <a:cxnLst/>
              <a:rect l="l" t="t" r="r" b="b"/>
              <a:pathLst>
                <a:path w="7620000" h="728979">
                  <a:moveTo>
                    <a:pt x="0" y="121411"/>
                  </a:moveTo>
                  <a:lnTo>
                    <a:pt x="9540" y="74152"/>
                  </a:lnTo>
                  <a:lnTo>
                    <a:pt x="35559" y="35559"/>
                  </a:lnTo>
                  <a:lnTo>
                    <a:pt x="74152" y="9540"/>
                  </a:lnTo>
                  <a:lnTo>
                    <a:pt x="121412" y="0"/>
                  </a:lnTo>
                  <a:lnTo>
                    <a:pt x="7498588" y="0"/>
                  </a:lnTo>
                  <a:lnTo>
                    <a:pt x="7545847" y="9540"/>
                  </a:lnTo>
                  <a:lnTo>
                    <a:pt x="7584439" y="35559"/>
                  </a:lnTo>
                  <a:lnTo>
                    <a:pt x="7610459" y="74152"/>
                  </a:lnTo>
                  <a:lnTo>
                    <a:pt x="7620000" y="121411"/>
                  </a:lnTo>
                  <a:lnTo>
                    <a:pt x="7620000" y="607059"/>
                  </a:lnTo>
                  <a:lnTo>
                    <a:pt x="7610459" y="654319"/>
                  </a:lnTo>
                  <a:lnTo>
                    <a:pt x="7584439" y="692911"/>
                  </a:lnTo>
                  <a:lnTo>
                    <a:pt x="7545847" y="718931"/>
                  </a:lnTo>
                  <a:lnTo>
                    <a:pt x="7498588" y="728471"/>
                  </a:lnTo>
                  <a:lnTo>
                    <a:pt x="121412" y="728471"/>
                  </a:lnTo>
                  <a:lnTo>
                    <a:pt x="74152" y="718931"/>
                  </a:lnTo>
                  <a:lnTo>
                    <a:pt x="35559" y="692911"/>
                  </a:lnTo>
                  <a:lnTo>
                    <a:pt x="9540" y="654319"/>
                  </a:lnTo>
                  <a:lnTo>
                    <a:pt x="0" y="607059"/>
                  </a:lnTo>
                  <a:lnTo>
                    <a:pt x="0" y="121411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7100" y="1409445"/>
            <a:ext cx="2364740" cy="460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90" dirty="0">
                <a:solidFill>
                  <a:srgbClr val="3D3C2C"/>
                </a:solidFill>
                <a:latin typeface="Garamond"/>
                <a:cs typeface="Garamond"/>
              </a:rPr>
              <a:t>2.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包装用纸板</a:t>
            </a:r>
            <a:endParaRPr sz="3200">
              <a:latin typeface="宋体"/>
              <a:cs typeface="宋体"/>
            </a:endParaRPr>
          </a:p>
          <a:p>
            <a:pPr marL="457200" marR="417830">
              <a:lnSpc>
                <a:spcPct val="184000"/>
              </a:lnSpc>
              <a:spcBef>
                <a:spcPts val="190"/>
              </a:spcBef>
            </a:pPr>
            <a:r>
              <a:rPr sz="2900" b="1" dirty="0">
                <a:latin typeface="宋体"/>
                <a:cs typeface="宋体"/>
              </a:rPr>
              <a:t>白纸板 标准纸板 箱纸板 瓦楞原纸 加工纸板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5600" y="3656076"/>
            <a:ext cx="2095500" cy="2831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三、纸制包装安全性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349095"/>
            <a:ext cx="7875905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9050" indent="-228600">
              <a:lnSpc>
                <a:spcPct val="130000"/>
              </a:lnSpc>
              <a:spcBef>
                <a:spcPts val="10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15" dirty="0">
                <a:solidFill>
                  <a:srgbClr val="3D3C2C"/>
                </a:solidFill>
                <a:latin typeface="Garamond"/>
                <a:cs typeface="Garamond"/>
              </a:rPr>
              <a:t>1</a:t>
            </a:r>
            <a:r>
              <a:rPr sz="3200" spc="55" dirty="0">
                <a:solidFill>
                  <a:srgbClr val="3D3C2C"/>
                </a:solidFill>
                <a:latin typeface="Garamond"/>
                <a:cs typeface="Garamond"/>
              </a:rPr>
              <a:t>.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纸制品加工处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理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时，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控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制杂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质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残留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如纸 浆中的化学残留物、纸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板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间的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粘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合剂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涂 料、油墨等；</a:t>
            </a:r>
            <a:endParaRPr sz="3200">
              <a:latin typeface="宋体"/>
              <a:cs typeface="宋体"/>
            </a:endParaRPr>
          </a:p>
          <a:p>
            <a:pPr marL="241300" marR="5080" indent="-228600">
              <a:lnSpc>
                <a:spcPct val="130000"/>
              </a:lnSpc>
              <a:spcBef>
                <a:spcPts val="76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90" dirty="0">
                <a:solidFill>
                  <a:srgbClr val="3D3C2C"/>
                </a:solidFill>
                <a:latin typeface="Garamond"/>
                <a:cs typeface="Garamond"/>
              </a:rPr>
              <a:t>2.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直接与食品接触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不得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采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用废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旧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报纸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和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回 收废纸为原料，不得使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用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荧光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增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白剂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或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有 害化学助剂。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1104" y="2545079"/>
            <a:ext cx="8265795" cy="2851150"/>
            <a:chOff x="451104" y="2545079"/>
            <a:chExt cx="8265795" cy="2851150"/>
          </a:xfrm>
        </p:grpSpPr>
        <p:sp>
          <p:nvSpPr>
            <p:cNvPr id="4" name="object 4"/>
            <p:cNvSpPr/>
            <p:nvPr/>
          </p:nvSpPr>
          <p:spPr>
            <a:xfrm>
              <a:off x="451104" y="2545079"/>
              <a:ext cx="8265414" cy="28506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8" y="2659379"/>
              <a:ext cx="8034655" cy="2633980"/>
            </a:xfrm>
            <a:custGeom>
              <a:avLst/>
              <a:gdLst/>
              <a:ahLst/>
              <a:cxnLst/>
              <a:rect l="l" t="t" r="r" b="b"/>
              <a:pathLst>
                <a:path w="8034655" h="2633979">
                  <a:moveTo>
                    <a:pt x="8034528" y="0"/>
                  </a:moveTo>
                  <a:lnTo>
                    <a:pt x="0" y="0"/>
                  </a:lnTo>
                  <a:lnTo>
                    <a:pt x="0" y="2633472"/>
                  </a:lnTo>
                  <a:lnTo>
                    <a:pt x="8034528" y="2633472"/>
                  </a:lnTo>
                  <a:lnTo>
                    <a:pt x="8034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131" y="4541519"/>
              <a:ext cx="7818120" cy="664845"/>
            </a:xfrm>
            <a:custGeom>
              <a:avLst/>
              <a:gdLst/>
              <a:ahLst/>
              <a:cxnLst/>
              <a:rect l="l" t="t" r="r" b="b"/>
              <a:pathLst>
                <a:path w="7818120" h="664845">
                  <a:moveTo>
                    <a:pt x="7818120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7818120" y="664463"/>
                  </a:lnTo>
                  <a:lnTo>
                    <a:pt x="781812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084" y="2712719"/>
              <a:ext cx="7824470" cy="2489200"/>
            </a:xfrm>
            <a:custGeom>
              <a:avLst/>
              <a:gdLst/>
              <a:ahLst/>
              <a:cxnLst/>
              <a:rect l="l" t="t" r="r" b="b"/>
              <a:pathLst>
                <a:path w="7824470" h="2489200">
                  <a:moveTo>
                    <a:pt x="7822819" y="0"/>
                  </a:moveTo>
                  <a:lnTo>
                    <a:pt x="1358" y="0"/>
                  </a:lnTo>
                  <a:lnTo>
                    <a:pt x="0" y="1396"/>
                  </a:lnTo>
                  <a:lnTo>
                    <a:pt x="0" y="2487294"/>
                  </a:lnTo>
                  <a:lnTo>
                    <a:pt x="1358" y="2488691"/>
                  </a:lnTo>
                  <a:lnTo>
                    <a:pt x="7822819" y="2488691"/>
                  </a:lnTo>
                  <a:lnTo>
                    <a:pt x="7824216" y="2487294"/>
                  </a:lnTo>
                  <a:lnTo>
                    <a:pt x="7824216" y="2486660"/>
                  </a:lnTo>
                  <a:lnTo>
                    <a:pt x="2489" y="2486660"/>
                  </a:lnTo>
                  <a:lnTo>
                    <a:pt x="2031" y="2486152"/>
                  </a:lnTo>
                  <a:lnTo>
                    <a:pt x="2031" y="2539"/>
                  </a:lnTo>
                  <a:lnTo>
                    <a:pt x="2489" y="2031"/>
                  </a:lnTo>
                  <a:lnTo>
                    <a:pt x="7824216" y="2031"/>
                  </a:lnTo>
                  <a:lnTo>
                    <a:pt x="7824216" y="1396"/>
                  </a:lnTo>
                  <a:lnTo>
                    <a:pt x="7822819" y="0"/>
                  </a:lnTo>
                  <a:close/>
                </a:path>
                <a:path w="7824470" h="2489200">
                  <a:moveTo>
                    <a:pt x="7824216" y="2031"/>
                  </a:moveTo>
                  <a:lnTo>
                    <a:pt x="7821676" y="2031"/>
                  </a:lnTo>
                  <a:lnTo>
                    <a:pt x="7822184" y="2539"/>
                  </a:lnTo>
                  <a:lnTo>
                    <a:pt x="7822184" y="2486152"/>
                  </a:lnTo>
                  <a:lnTo>
                    <a:pt x="7821676" y="2486660"/>
                  </a:lnTo>
                  <a:lnTo>
                    <a:pt x="7824216" y="2486660"/>
                  </a:lnTo>
                  <a:lnTo>
                    <a:pt x="7824216" y="2031"/>
                  </a:lnTo>
                  <a:close/>
                </a:path>
                <a:path w="7824470" h="2489200">
                  <a:moveTo>
                    <a:pt x="7820152" y="4063"/>
                  </a:moveTo>
                  <a:lnTo>
                    <a:pt x="4064" y="4063"/>
                  </a:lnTo>
                  <a:lnTo>
                    <a:pt x="4064" y="2484628"/>
                  </a:lnTo>
                  <a:lnTo>
                    <a:pt x="7820152" y="2484628"/>
                  </a:lnTo>
                  <a:lnTo>
                    <a:pt x="7820152" y="2482596"/>
                  </a:lnTo>
                  <a:lnTo>
                    <a:pt x="6095" y="2482596"/>
                  </a:lnTo>
                  <a:lnTo>
                    <a:pt x="6095" y="6095"/>
                  </a:lnTo>
                  <a:lnTo>
                    <a:pt x="7820152" y="6095"/>
                  </a:lnTo>
                  <a:lnTo>
                    <a:pt x="7820152" y="4063"/>
                  </a:lnTo>
                  <a:close/>
                </a:path>
                <a:path w="7824470" h="2489200">
                  <a:moveTo>
                    <a:pt x="7820152" y="6095"/>
                  </a:moveTo>
                  <a:lnTo>
                    <a:pt x="7818120" y="6095"/>
                  </a:lnTo>
                  <a:lnTo>
                    <a:pt x="7818120" y="2482596"/>
                  </a:lnTo>
                  <a:lnTo>
                    <a:pt x="7820152" y="2482596"/>
                  </a:lnTo>
                  <a:lnTo>
                    <a:pt x="7820152" y="6095"/>
                  </a:lnTo>
                  <a:close/>
                </a:path>
              </a:pathLst>
            </a:custGeom>
            <a:solidFill>
              <a:srgbClr val="6E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99741" y="2742057"/>
            <a:ext cx="41446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496200"/>
                </a:solidFill>
                <a:latin typeface="华文新魏"/>
                <a:cs typeface="华文新魏"/>
              </a:rPr>
              <a:t>第二节</a:t>
            </a:r>
            <a:endParaRPr sz="54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sz="5400" b="1" spc="-5" dirty="0">
                <a:solidFill>
                  <a:srgbClr val="496200"/>
                </a:solidFill>
                <a:latin typeface="华文新魏"/>
                <a:cs typeface="华文新魏"/>
              </a:rPr>
              <a:t>塑</a:t>
            </a:r>
            <a:r>
              <a:rPr sz="5400" b="1" spc="10" dirty="0">
                <a:solidFill>
                  <a:srgbClr val="496200"/>
                </a:solidFill>
                <a:latin typeface="华文新魏"/>
                <a:cs typeface="华文新魏"/>
              </a:rPr>
              <a:t>料</a:t>
            </a:r>
            <a:r>
              <a:rPr sz="5400" b="1" spc="-5" dirty="0">
                <a:solidFill>
                  <a:srgbClr val="496200"/>
                </a:solidFill>
                <a:latin typeface="华文新魏"/>
                <a:cs typeface="华文新魏"/>
              </a:rPr>
              <a:t>包装材料</a:t>
            </a:r>
            <a:endParaRPr sz="5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一、概念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238769"/>
            <a:ext cx="7725409" cy="252920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2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塑料：</a:t>
            </a:r>
            <a:endParaRPr sz="3200">
              <a:latin typeface="宋体"/>
              <a:cs typeface="宋体"/>
            </a:endParaRPr>
          </a:p>
          <a:p>
            <a:pPr marL="538480" marR="5080" lvl="1" indent="-229235" algn="just">
              <a:lnSpc>
                <a:spcPct val="130000"/>
              </a:lnSpc>
              <a:spcBef>
                <a:spcPts val="74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是一种以高分子聚合物</a:t>
            </a:r>
            <a:r>
              <a:rPr sz="2800" spc="-340" dirty="0">
                <a:solidFill>
                  <a:srgbClr val="3D3C2C"/>
                </a:solidFill>
                <a:latin typeface="Garamond"/>
                <a:cs typeface="Garamond"/>
              </a:rPr>
              <a:t>-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树脂为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基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本成</a:t>
            </a:r>
            <a:r>
              <a:rPr sz="2800" spc="10" dirty="0">
                <a:solidFill>
                  <a:srgbClr val="3D3C2C"/>
                </a:solidFill>
                <a:latin typeface="宋体"/>
                <a:cs typeface="宋体"/>
              </a:rPr>
              <a:t>分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，再加 入一些用来改善其性能的各种添加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制成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高 分子材料。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0" y="3276600"/>
            <a:ext cx="4960620" cy="3276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09F5A27-8F3B-49FD-9B38-948B5146F721}"/>
              </a:ext>
            </a:extLst>
          </p:cNvPr>
          <p:cNvGrpSpPr/>
          <p:nvPr/>
        </p:nvGrpSpPr>
        <p:grpSpPr>
          <a:xfrm>
            <a:off x="304055" y="3800206"/>
            <a:ext cx="3363120" cy="1782360"/>
            <a:chOff x="304055" y="3800206"/>
            <a:chExt cx="3363120" cy="178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08E1EE52-18A4-4BF4-88F1-5BC2D5267132}"/>
                    </a:ext>
                  </a:extLst>
                </p14:cNvPr>
                <p14:cNvContentPartPr/>
                <p14:nvPr/>
              </p14:nvContentPartPr>
              <p14:xfrm>
                <a:off x="745775" y="4716406"/>
                <a:ext cx="360720" cy="54864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08E1EE52-18A4-4BF4-88F1-5BC2D52671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6775" y="4707406"/>
                  <a:ext cx="3783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DD59D93-BF6E-448F-9B8C-E8238A0038B8}"/>
                    </a:ext>
                  </a:extLst>
                </p14:cNvPr>
                <p14:cNvContentPartPr/>
                <p14:nvPr/>
              </p14:nvContentPartPr>
              <p14:xfrm>
                <a:off x="1094255" y="4830886"/>
                <a:ext cx="83520" cy="3459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DD59D93-BF6E-448F-9B8C-E8238A0038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615" y="4822246"/>
                  <a:ext cx="101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7E4E27C5-8543-44DA-93EE-2F17B7E80EFB}"/>
                    </a:ext>
                  </a:extLst>
                </p14:cNvPr>
                <p14:cNvContentPartPr/>
                <p14:nvPr/>
              </p14:nvContentPartPr>
              <p14:xfrm>
                <a:off x="1116935" y="4875526"/>
                <a:ext cx="185040" cy="29448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7E4E27C5-8543-44DA-93EE-2F17B7E80E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7935" y="4866886"/>
                  <a:ext cx="202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A5EFC78-AEB1-4076-80E8-E4E3DFBE32B8}"/>
                    </a:ext>
                  </a:extLst>
                </p14:cNvPr>
                <p14:cNvContentPartPr/>
                <p14:nvPr/>
              </p14:nvContentPartPr>
              <p14:xfrm>
                <a:off x="1340855" y="4992166"/>
                <a:ext cx="186840" cy="10404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A5EFC78-AEB1-4076-80E8-E4E3DFBE32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1855" y="4983526"/>
                  <a:ext cx="204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49ED9A7-0842-4458-87CE-671585F4F071}"/>
                    </a:ext>
                  </a:extLst>
                </p14:cNvPr>
                <p14:cNvContentPartPr/>
                <p14:nvPr/>
              </p14:nvContentPartPr>
              <p14:xfrm>
                <a:off x="647495" y="5064886"/>
                <a:ext cx="124920" cy="810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49ED9A7-0842-4458-87CE-671585F4F0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495" y="5055886"/>
                  <a:ext cx="142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E7EB6434-E7E6-4674-BC85-B99E9C5FF316}"/>
                    </a:ext>
                  </a:extLst>
                </p14:cNvPr>
                <p14:cNvContentPartPr/>
                <p14:nvPr/>
              </p14:nvContentPartPr>
              <p14:xfrm>
                <a:off x="403415" y="4789126"/>
                <a:ext cx="57960" cy="4356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E7EB6434-E7E6-4674-BC85-B99E9C5FF3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4415" y="4780126"/>
                  <a:ext cx="75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6175478-E6B9-4A40-8E42-456DD9528B73}"/>
                    </a:ext>
                  </a:extLst>
                </p14:cNvPr>
                <p14:cNvContentPartPr/>
                <p14:nvPr/>
              </p14:nvContentPartPr>
              <p14:xfrm>
                <a:off x="304055" y="5032486"/>
                <a:ext cx="789480" cy="5500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6175478-E6B9-4A40-8E42-456DD9528B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5055" y="5023486"/>
                  <a:ext cx="8071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0B7BBBC6-4E97-4BC7-9AE9-47070C0D7DA9}"/>
                    </a:ext>
                  </a:extLst>
                </p14:cNvPr>
                <p14:cNvContentPartPr/>
                <p14:nvPr/>
              </p14:nvContentPartPr>
              <p14:xfrm>
                <a:off x="1568015" y="4775806"/>
                <a:ext cx="186840" cy="7092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0B7BBBC6-4E97-4BC7-9AE9-47070C0D7DA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59015" y="4767166"/>
                  <a:ext cx="204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F30A382-B80B-4B20-88EC-25F23F7033CB}"/>
                    </a:ext>
                  </a:extLst>
                </p14:cNvPr>
                <p14:cNvContentPartPr/>
                <p14:nvPr/>
              </p14:nvContentPartPr>
              <p14:xfrm>
                <a:off x="1872215" y="4591126"/>
                <a:ext cx="256680" cy="24120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F30A382-B80B-4B20-88EC-25F23F7033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63215" y="4582486"/>
                  <a:ext cx="274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943802EF-89B1-44B0-932B-94B8E00303E5}"/>
                    </a:ext>
                  </a:extLst>
                </p14:cNvPr>
                <p14:cNvContentPartPr/>
                <p14:nvPr/>
              </p14:nvContentPartPr>
              <p14:xfrm>
                <a:off x="2138975" y="4413286"/>
                <a:ext cx="280800" cy="37440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943802EF-89B1-44B0-932B-94B8E00303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30335" y="4404646"/>
                  <a:ext cx="2984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07F099D9-5383-47CF-92CB-3FD7D61FFA16}"/>
                    </a:ext>
                  </a:extLst>
                </p14:cNvPr>
                <p14:cNvContentPartPr/>
                <p14:nvPr/>
              </p14:nvContentPartPr>
              <p14:xfrm>
                <a:off x="2191175" y="4507966"/>
                <a:ext cx="204480" cy="12888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07F099D9-5383-47CF-92CB-3FD7D61FFA1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82535" y="4498966"/>
                  <a:ext cx="222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F620777D-4061-4E09-B7BF-52D7367EB1CB}"/>
                    </a:ext>
                  </a:extLst>
                </p14:cNvPr>
                <p14:cNvContentPartPr/>
                <p14:nvPr/>
              </p14:nvContentPartPr>
              <p14:xfrm>
                <a:off x="2462615" y="4429486"/>
                <a:ext cx="394560" cy="25344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F620777D-4061-4E09-B7BF-52D7367EB1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53615" y="4420486"/>
                  <a:ext cx="412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20E0163E-5632-4A78-BDC0-456DA99B3C11}"/>
                    </a:ext>
                  </a:extLst>
                </p14:cNvPr>
                <p14:cNvContentPartPr/>
                <p14:nvPr/>
              </p14:nvContentPartPr>
              <p14:xfrm>
                <a:off x="2823335" y="3800206"/>
                <a:ext cx="618840" cy="9604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20E0163E-5632-4A78-BDC0-456DA99B3C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14335" y="3791566"/>
                  <a:ext cx="636480" cy="9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1C5B770A-9052-43A1-80A8-CF6A6EE52A1A}"/>
                    </a:ext>
                  </a:extLst>
                </p14:cNvPr>
                <p14:cNvContentPartPr/>
                <p14:nvPr/>
              </p14:nvContentPartPr>
              <p14:xfrm>
                <a:off x="3379895" y="4408606"/>
                <a:ext cx="287280" cy="1663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1C5B770A-9052-43A1-80A8-CF6A6EE52A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0895" y="4399606"/>
                  <a:ext cx="304920" cy="183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一、概念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000" y="1308854"/>
            <a:ext cx="8065134" cy="36893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2667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高分子聚合物：</a:t>
            </a:r>
            <a:endParaRPr sz="3200">
              <a:latin typeface="宋体"/>
              <a:cs typeface="宋体"/>
            </a:endParaRPr>
          </a:p>
          <a:p>
            <a:pPr marL="563880" marR="30480" lvl="1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645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是一类分子量通常在</a:t>
            </a:r>
            <a:r>
              <a:rPr sz="2800" spc="-15" dirty="0">
                <a:solidFill>
                  <a:srgbClr val="3D3C2C"/>
                </a:solidFill>
                <a:latin typeface="Garamond"/>
                <a:cs typeface="Garamond"/>
              </a:rPr>
              <a:t>10</a:t>
            </a:r>
            <a:r>
              <a:rPr sz="2775" spc="-22" baseline="25525" dirty="0">
                <a:solidFill>
                  <a:srgbClr val="3D3C2C"/>
                </a:solidFill>
                <a:latin typeface="Garamond"/>
                <a:cs typeface="Garamond"/>
              </a:rPr>
              <a:t>4</a:t>
            </a:r>
            <a:r>
              <a:rPr sz="2800" spc="-15" dirty="0">
                <a:solidFill>
                  <a:srgbClr val="3D3C2C"/>
                </a:solidFill>
                <a:latin typeface="Garamond"/>
                <a:cs typeface="Garamond"/>
              </a:rPr>
              <a:t>-10</a:t>
            </a:r>
            <a:r>
              <a:rPr sz="2775" spc="-22" baseline="25525" dirty="0">
                <a:solidFill>
                  <a:srgbClr val="3D3C2C"/>
                </a:solidFill>
                <a:latin typeface="Garamond"/>
                <a:cs typeface="Garamond"/>
              </a:rPr>
              <a:t>6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以上的大分子物质，  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其分子所含的原子数通常数几万、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几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十万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甚 至高达几百万个，分子长度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达</a:t>
            </a:r>
            <a:r>
              <a:rPr sz="2800" spc="-15" dirty="0">
                <a:solidFill>
                  <a:srgbClr val="3D3C2C"/>
                </a:solidFill>
                <a:latin typeface="Garamond"/>
                <a:cs typeface="Garamond"/>
              </a:rPr>
              <a:t>10</a:t>
            </a:r>
            <a:r>
              <a:rPr sz="2775" spc="-22" baseline="25525" dirty="0">
                <a:solidFill>
                  <a:srgbClr val="3D3C2C"/>
                </a:solidFill>
                <a:latin typeface="Garamond"/>
                <a:cs typeface="Garamond"/>
              </a:rPr>
              <a:t>2</a:t>
            </a:r>
            <a:r>
              <a:rPr sz="2800" spc="-15" dirty="0">
                <a:solidFill>
                  <a:srgbClr val="3D3C2C"/>
                </a:solidFill>
                <a:latin typeface="Garamond"/>
                <a:cs typeface="Garamond"/>
              </a:rPr>
              <a:t>-10</a:t>
            </a:r>
            <a:r>
              <a:rPr sz="2775" spc="-22" baseline="25525" dirty="0">
                <a:solidFill>
                  <a:srgbClr val="3D3C2C"/>
                </a:solidFill>
                <a:latin typeface="Garamond"/>
                <a:cs typeface="Garamond"/>
              </a:rPr>
              <a:t>4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或更长。由 于高分子聚合物由巨大的分子组成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且大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分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子 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又有特殊的结构，使高分子聚合物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具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有一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系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列 低分子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化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合物不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具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有的特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殊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性能，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如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化学惰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性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、 难溶、强韧性好等。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一、概念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000" y="1279165"/>
            <a:ext cx="8070850" cy="286575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2667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高分子聚合物：</a:t>
            </a:r>
            <a:endParaRPr sz="3200">
              <a:latin typeface="宋体"/>
              <a:cs typeface="宋体"/>
            </a:endParaRPr>
          </a:p>
          <a:p>
            <a:pPr marL="563880" marR="30480" lvl="1" indent="-229235">
              <a:lnSpc>
                <a:spcPct val="98500"/>
              </a:lnSpc>
              <a:spcBef>
                <a:spcPts val="940"/>
              </a:spcBef>
              <a:buClr>
                <a:srgbClr val="70685A"/>
              </a:buClr>
              <a:buFont typeface="Arial"/>
              <a:buChar char="•"/>
              <a:tabLst>
                <a:tab pos="5645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高分子聚合物的分子量虽然很大，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但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它们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化 学组成并不复杂，通常</a:t>
            </a:r>
            <a:r>
              <a:rPr sz="2800" spc="5" dirty="0">
                <a:solidFill>
                  <a:srgbClr val="3D3C2C"/>
                </a:solidFill>
                <a:latin typeface="宋体"/>
                <a:cs typeface="宋体"/>
              </a:rPr>
              <a:t>由</a:t>
            </a:r>
            <a:r>
              <a:rPr sz="2800" spc="210" dirty="0">
                <a:solidFill>
                  <a:srgbClr val="3D3C2C"/>
                </a:solidFill>
                <a:latin typeface="Garamond"/>
                <a:cs typeface="Garamond"/>
              </a:rPr>
              <a:t>C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sz="2800" spc="15" dirty="0">
                <a:solidFill>
                  <a:srgbClr val="3D3C2C"/>
                </a:solidFill>
                <a:latin typeface="Garamond"/>
                <a:cs typeface="Garamond"/>
              </a:rPr>
              <a:t>H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sz="2800" spc="15" dirty="0">
                <a:solidFill>
                  <a:srgbClr val="3D3C2C"/>
                </a:solidFill>
                <a:latin typeface="Garamond"/>
                <a:cs typeface="Garamond"/>
              </a:rPr>
              <a:t>O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sz="2800" spc="-90" dirty="0">
                <a:solidFill>
                  <a:srgbClr val="3D3C2C"/>
                </a:solidFill>
                <a:latin typeface="Garamond"/>
                <a:cs typeface="Garamond"/>
              </a:rPr>
              <a:t>N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等构成， 往往是由一种或几种简单的低分子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化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合物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（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也 称单体）以某种形式重复连接而成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如：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聚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乙 烯</a:t>
            </a:r>
            <a:r>
              <a:rPr sz="2800" spc="-700" dirty="0">
                <a:solidFill>
                  <a:srgbClr val="3D3C2C"/>
                </a:solidFill>
                <a:latin typeface="宋体"/>
                <a:cs typeface="宋体"/>
              </a:rPr>
              <a:t> </a:t>
            </a:r>
            <a:r>
              <a:rPr sz="2800" spc="15" dirty="0">
                <a:solidFill>
                  <a:srgbClr val="3D3C2C"/>
                </a:solidFill>
                <a:latin typeface="宋体"/>
                <a:cs typeface="宋体"/>
              </a:rPr>
              <a:t>：</a:t>
            </a:r>
            <a:r>
              <a:rPr sz="2800" spc="15" dirty="0">
                <a:solidFill>
                  <a:srgbClr val="3D3C2C"/>
                </a:solidFill>
                <a:latin typeface="Garamond"/>
                <a:cs typeface="Garamond"/>
              </a:rPr>
              <a:t>[CH</a:t>
            </a:r>
            <a:r>
              <a:rPr sz="2775" spc="22" baseline="-21021" dirty="0">
                <a:solidFill>
                  <a:srgbClr val="3D3C2C"/>
                </a:solidFill>
                <a:latin typeface="Garamond"/>
                <a:cs typeface="Garamond"/>
              </a:rPr>
              <a:t>2</a:t>
            </a:r>
            <a:r>
              <a:rPr sz="2800" spc="15" dirty="0">
                <a:solidFill>
                  <a:srgbClr val="3D3C2C"/>
                </a:solidFill>
                <a:latin typeface="Garamond"/>
                <a:cs typeface="Garamond"/>
              </a:rPr>
              <a:t>-CH</a:t>
            </a:r>
            <a:r>
              <a:rPr sz="2775" spc="22" baseline="-21021" dirty="0">
                <a:solidFill>
                  <a:srgbClr val="3D3C2C"/>
                </a:solidFill>
                <a:latin typeface="Garamond"/>
                <a:cs typeface="Garamond"/>
              </a:rPr>
              <a:t>2</a:t>
            </a:r>
            <a:r>
              <a:rPr sz="2800" spc="15" dirty="0">
                <a:solidFill>
                  <a:srgbClr val="3D3C2C"/>
                </a:solidFill>
                <a:latin typeface="Garamond"/>
                <a:cs typeface="Garamond"/>
              </a:rPr>
              <a:t>]n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二、塑料的组成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312519"/>
            <a:ext cx="7656195" cy="21374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塑料的组成包括聚合物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树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脂和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添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加剂。</a:t>
            </a:r>
            <a:endParaRPr sz="32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35" dirty="0">
                <a:solidFill>
                  <a:srgbClr val="3D3C2C"/>
                </a:solidFill>
                <a:latin typeface="Garamond"/>
                <a:cs typeface="Garamond"/>
              </a:rPr>
              <a:t>1.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聚合物树脂</a:t>
            </a:r>
            <a:endParaRPr sz="3200">
              <a:latin typeface="宋体"/>
              <a:cs typeface="宋体"/>
            </a:endParaRPr>
          </a:p>
          <a:p>
            <a:pPr marL="538480" marR="5080" lvl="1" indent="-229235">
              <a:lnSpc>
                <a:spcPts val="3160"/>
              </a:lnSpc>
              <a:spcBef>
                <a:spcPts val="116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聚乙烯、聚丙烯、聚氯烯、聚乙烯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醇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、聚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苯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乙 烯等。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二、塑料的组成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312519"/>
            <a:ext cx="6233160" cy="43440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90" dirty="0">
                <a:solidFill>
                  <a:srgbClr val="3D3C2C"/>
                </a:solidFill>
                <a:latin typeface="Garamond"/>
                <a:cs typeface="Garamond"/>
              </a:rPr>
              <a:t>2.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常用添加剂</a:t>
            </a:r>
            <a:endParaRPr sz="32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（</a:t>
            </a:r>
            <a:r>
              <a:rPr sz="3200" spc="35" dirty="0">
                <a:solidFill>
                  <a:srgbClr val="3D3C2C"/>
                </a:solidFill>
                <a:latin typeface="Garamond"/>
                <a:cs typeface="Garamond"/>
              </a:rPr>
              <a:t>1</a:t>
            </a: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）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增塑剂</a:t>
            </a:r>
            <a:endParaRPr sz="32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8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提高树脂可塑性和柔软性的添加剂。</a:t>
            </a:r>
            <a:endParaRPr sz="28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（</a:t>
            </a:r>
            <a:r>
              <a:rPr sz="3200" spc="35" dirty="0">
                <a:solidFill>
                  <a:srgbClr val="3D3C2C"/>
                </a:solidFill>
                <a:latin typeface="Garamond"/>
                <a:cs typeface="Garamond"/>
              </a:rPr>
              <a:t>2</a:t>
            </a: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）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稳定剂</a:t>
            </a:r>
            <a:endParaRPr sz="32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防止或延缓高分子材料的老化变质。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第一类抗氧化剂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第二类光稳定剂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第三类热稳定剂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二、塑料的组成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279165"/>
            <a:ext cx="8015605" cy="471932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（</a:t>
            </a:r>
            <a:r>
              <a:rPr sz="3200" spc="35" dirty="0">
                <a:solidFill>
                  <a:srgbClr val="3D3C2C"/>
                </a:solidFill>
                <a:latin typeface="Garamond"/>
                <a:cs typeface="Garamond"/>
              </a:rPr>
              <a:t>3</a:t>
            </a: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）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填充剂</a:t>
            </a:r>
            <a:endParaRPr sz="3200">
              <a:latin typeface="宋体"/>
              <a:cs typeface="宋体"/>
            </a:endParaRPr>
          </a:p>
          <a:p>
            <a:pPr marL="538480" marR="5080" lvl="1" indent="-229235">
              <a:lnSpc>
                <a:spcPct val="97000"/>
              </a:lnSpc>
              <a:spcBef>
                <a:spcPts val="9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弥补树脂的某些不足性能，改善塑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料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的使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用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性 能，如提高制品的尺寸稳定性、耐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热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性、硬度、 耐气候性，同时可减低塑料成本。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碳酸钙、陶土、滑石粉、石棉、硫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酸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钙等。</a:t>
            </a:r>
            <a:endParaRPr sz="28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（</a:t>
            </a:r>
            <a:r>
              <a:rPr sz="3200" spc="35" dirty="0">
                <a:solidFill>
                  <a:srgbClr val="3D3C2C"/>
                </a:solidFill>
                <a:latin typeface="Garamond"/>
                <a:cs typeface="Garamond"/>
              </a:rPr>
              <a:t>4</a:t>
            </a: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）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着色剂</a:t>
            </a:r>
            <a:endParaRPr sz="32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用于改变塑料等合成材料固有的颜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色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（</a:t>
            </a:r>
            <a:r>
              <a:rPr sz="3200" spc="35" dirty="0">
                <a:solidFill>
                  <a:srgbClr val="3D3C2C"/>
                </a:solidFill>
                <a:latin typeface="Garamond"/>
                <a:cs typeface="Garamond"/>
              </a:rPr>
              <a:t>5</a:t>
            </a:r>
            <a:r>
              <a:rPr sz="3200" spc="35" dirty="0">
                <a:solidFill>
                  <a:srgbClr val="3D3C2C"/>
                </a:solidFill>
                <a:latin typeface="宋体"/>
                <a:cs typeface="宋体"/>
              </a:rPr>
              <a:t>）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其它添加剂</a:t>
            </a:r>
            <a:endParaRPr sz="32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9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润滑剂、固化剂、发泡剂、抗静电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、阻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燃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marR="508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第一节 纸</a:t>
            </a:r>
            <a:r>
              <a:rPr dirty="0"/>
              <a:t>包装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三、常用的塑料树脂</a:t>
            </a:r>
            <a:endParaRPr sz="4400">
              <a:latin typeface="华文新魏"/>
              <a:cs typeface="华文新魏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5008" y="1214627"/>
            <a:ext cx="8255634" cy="629920"/>
            <a:chOff x="445008" y="1214627"/>
            <a:chExt cx="8255634" cy="629920"/>
          </a:xfrm>
        </p:grpSpPr>
        <p:sp>
          <p:nvSpPr>
            <p:cNvPr id="6" name="object 6"/>
            <p:cNvSpPr/>
            <p:nvPr/>
          </p:nvSpPr>
          <p:spPr>
            <a:xfrm>
              <a:off x="457962" y="1227581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8129015" y="0"/>
                  </a:moveTo>
                  <a:lnTo>
                    <a:pt x="100583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3" y="603503"/>
                  </a:lnTo>
                  <a:lnTo>
                    <a:pt x="8129015" y="603503"/>
                  </a:lnTo>
                  <a:lnTo>
                    <a:pt x="8168145" y="595592"/>
                  </a:lnTo>
                  <a:lnTo>
                    <a:pt x="8200120" y="574024"/>
                  </a:lnTo>
                  <a:lnTo>
                    <a:pt x="8221688" y="542049"/>
                  </a:lnTo>
                  <a:lnTo>
                    <a:pt x="8229600" y="502919"/>
                  </a:lnTo>
                  <a:lnTo>
                    <a:pt x="8229600" y="100583"/>
                  </a:lnTo>
                  <a:lnTo>
                    <a:pt x="8221688" y="61454"/>
                  </a:lnTo>
                  <a:lnTo>
                    <a:pt x="8200120" y="29479"/>
                  </a:lnTo>
                  <a:lnTo>
                    <a:pt x="8168145" y="7911"/>
                  </a:lnTo>
                  <a:lnTo>
                    <a:pt x="8129015" y="0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962" y="1227581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0" y="100583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3" y="0"/>
                  </a:lnTo>
                  <a:lnTo>
                    <a:pt x="8129015" y="0"/>
                  </a:lnTo>
                  <a:lnTo>
                    <a:pt x="8168145" y="7911"/>
                  </a:lnTo>
                  <a:lnTo>
                    <a:pt x="8200120" y="29479"/>
                  </a:lnTo>
                  <a:lnTo>
                    <a:pt x="8221688" y="61454"/>
                  </a:lnTo>
                  <a:lnTo>
                    <a:pt x="8229600" y="100583"/>
                  </a:lnTo>
                  <a:lnTo>
                    <a:pt x="8229600" y="502919"/>
                  </a:lnTo>
                  <a:lnTo>
                    <a:pt x="8221688" y="542049"/>
                  </a:lnTo>
                  <a:lnTo>
                    <a:pt x="8200120" y="574024"/>
                  </a:lnTo>
                  <a:lnTo>
                    <a:pt x="8168145" y="595592"/>
                  </a:lnTo>
                  <a:lnTo>
                    <a:pt x="8129015" y="603503"/>
                  </a:lnTo>
                  <a:lnTo>
                    <a:pt x="100583" y="603503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19"/>
                  </a:lnTo>
                  <a:lnTo>
                    <a:pt x="0" y="10058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45008" y="2452116"/>
            <a:ext cx="8255634" cy="629920"/>
            <a:chOff x="445008" y="2452116"/>
            <a:chExt cx="8255634" cy="629920"/>
          </a:xfrm>
        </p:grpSpPr>
        <p:sp>
          <p:nvSpPr>
            <p:cNvPr id="9" name="object 9"/>
            <p:cNvSpPr/>
            <p:nvPr/>
          </p:nvSpPr>
          <p:spPr>
            <a:xfrm>
              <a:off x="457962" y="2465070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8129015" y="0"/>
                  </a:moveTo>
                  <a:lnTo>
                    <a:pt x="100583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3"/>
                  </a:lnTo>
                  <a:lnTo>
                    <a:pt x="0" y="502919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3" y="603503"/>
                  </a:lnTo>
                  <a:lnTo>
                    <a:pt x="8129015" y="603503"/>
                  </a:lnTo>
                  <a:lnTo>
                    <a:pt x="8168145" y="595592"/>
                  </a:lnTo>
                  <a:lnTo>
                    <a:pt x="8200120" y="574024"/>
                  </a:lnTo>
                  <a:lnTo>
                    <a:pt x="8221688" y="542049"/>
                  </a:lnTo>
                  <a:lnTo>
                    <a:pt x="8229600" y="502919"/>
                  </a:lnTo>
                  <a:lnTo>
                    <a:pt x="8229600" y="100583"/>
                  </a:lnTo>
                  <a:lnTo>
                    <a:pt x="8221688" y="61454"/>
                  </a:lnTo>
                  <a:lnTo>
                    <a:pt x="8200120" y="29479"/>
                  </a:lnTo>
                  <a:lnTo>
                    <a:pt x="8168145" y="7911"/>
                  </a:lnTo>
                  <a:lnTo>
                    <a:pt x="8129015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962" y="2465070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0" y="100583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3" y="0"/>
                  </a:lnTo>
                  <a:lnTo>
                    <a:pt x="8129015" y="0"/>
                  </a:lnTo>
                  <a:lnTo>
                    <a:pt x="8168145" y="7911"/>
                  </a:lnTo>
                  <a:lnTo>
                    <a:pt x="8200120" y="29479"/>
                  </a:lnTo>
                  <a:lnTo>
                    <a:pt x="8221688" y="61454"/>
                  </a:lnTo>
                  <a:lnTo>
                    <a:pt x="8229600" y="100583"/>
                  </a:lnTo>
                  <a:lnTo>
                    <a:pt x="8229600" y="502919"/>
                  </a:lnTo>
                  <a:lnTo>
                    <a:pt x="8221688" y="542049"/>
                  </a:lnTo>
                  <a:lnTo>
                    <a:pt x="8200120" y="574024"/>
                  </a:lnTo>
                  <a:lnTo>
                    <a:pt x="8168145" y="595592"/>
                  </a:lnTo>
                  <a:lnTo>
                    <a:pt x="8129015" y="603503"/>
                  </a:lnTo>
                  <a:lnTo>
                    <a:pt x="100583" y="603503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19"/>
                  </a:lnTo>
                  <a:lnTo>
                    <a:pt x="0" y="10058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44944" y="3453320"/>
            <a:ext cx="8255634" cy="1631314"/>
            <a:chOff x="444944" y="3453320"/>
            <a:chExt cx="8255634" cy="1631314"/>
          </a:xfrm>
        </p:grpSpPr>
        <p:sp>
          <p:nvSpPr>
            <p:cNvPr id="12" name="object 12"/>
            <p:cNvSpPr/>
            <p:nvPr/>
          </p:nvSpPr>
          <p:spPr>
            <a:xfrm>
              <a:off x="457961" y="3466338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8129015" y="0"/>
                  </a:moveTo>
                  <a:lnTo>
                    <a:pt x="100583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502919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3" y="603504"/>
                  </a:lnTo>
                  <a:lnTo>
                    <a:pt x="8129015" y="603504"/>
                  </a:lnTo>
                  <a:lnTo>
                    <a:pt x="8168145" y="595592"/>
                  </a:lnTo>
                  <a:lnTo>
                    <a:pt x="8200120" y="574024"/>
                  </a:lnTo>
                  <a:lnTo>
                    <a:pt x="8221688" y="542049"/>
                  </a:lnTo>
                  <a:lnTo>
                    <a:pt x="8229600" y="502919"/>
                  </a:lnTo>
                  <a:lnTo>
                    <a:pt x="8229600" y="100584"/>
                  </a:lnTo>
                  <a:lnTo>
                    <a:pt x="8221688" y="61454"/>
                  </a:lnTo>
                  <a:lnTo>
                    <a:pt x="8200120" y="29479"/>
                  </a:lnTo>
                  <a:lnTo>
                    <a:pt x="8168145" y="7911"/>
                  </a:lnTo>
                  <a:lnTo>
                    <a:pt x="8129015" y="0"/>
                  </a:lnTo>
                  <a:close/>
                </a:path>
              </a:pathLst>
            </a:custGeom>
            <a:solidFill>
              <a:srgbClr val="9093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961" y="3466338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3" y="0"/>
                  </a:lnTo>
                  <a:lnTo>
                    <a:pt x="8129015" y="0"/>
                  </a:lnTo>
                  <a:lnTo>
                    <a:pt x="8168145" y="7911"/>
                  </a:lnTo>
                  <a:lnTo>
                    <a:pt x="8200120" y="29479"/>
                  </a:lnTo>
                  <a:lnTo>
                    <a:pt x="8221688" y="61454"/>
                  </a:lnTo>
                  <a:lnTo>
                    <a:pt x="8229600" y="100584"/>
                  </a:lnTo>
                  <a:lnTo>
                    <a:pt x="8229600" y="502919"/>
                  </a:lnTo>
                  <a:lnTo>
                    <a:pt x="8221688" y="542049"/>
                  </a:lnTo>
                  <a:lnTo>
                    <a:pt x="8200120" y="574024"/>
                  </a:lnTo>
                  <a:lnTo>
                    <a:pt x="8168145" y="595592"/>
                  </a:lnTo>
                  <a:lnTo>
                    <a:pt x="8129015" y="603504"/>
                  </a:lnTo>
                  <a:lnTo>
                    <a:pt x="100583" y="603504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19"/>
                  </a:lnTo>
                  <a:lnTo>
                    <a:pt x="0" y="10058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961" y="4467606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8129015" y="0"/>
                  </a:moveTo>
                  <a:lnTo>
                    <a:pt x="100583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502920"/>
                  </a:lnTo>
                  <a:lnTo>
                    <a:pt x="7904" y="542049"/>
                  </a:lnTo>
                  <a:lnTo>
                    <a:pt x="29460" y="574024"/>
                  </a:lnTo>
                  <a:lnTo>
                    <a:pt x="61432" y="595592"/>
                  </a:lnTo>
                  <a:lnTo>
                    <a:pt x="100583" y="603504"/>
                  </a:lnTo>
                  <a:lnTo>
                    <a:pt x="8129015" y="603504"/>
                  </a:lnTo>
                  <a:lnTo>
                    <a:pt x="8168145" y="595592"/>
                  </a:lnTo>
                  <a:lnTo>
                    <a:pt x="8200120" y="574024"/>
                  </a:lnTo>
                  <a:lnTo>
                    <a:pt x="8221688" y="542049"/>
                  </a:lnTo>
                  <a:lnTo>
                    <a:pt x="8229600" y="502920"/>
                  </a:lnTo>
                  <a:lnTo>
                    <a:pt x="8229600" y="100584"/>
                  </a:lnTo>
                  <a:lnTo>
                    <a:pt x="8221688" y="61454"/>
                  </a:lnTo>
                  <a:lnTo>
                    <a:pt x="8200120" y="29479"/>
                  </a:lnTo>
                  <a:lnTo>
                    <a:pt x="8168145" y="7911"/>
                  </a:lnTo>
                  <a:lnTo>
                    <a:pt x="8129015" y="0"/>
                  </a:lnTo>
                  <a:close/>
                </a:path>
              </a:pathLst>
            </a:custGeom>
            <a:solidFill>
              <a:srgbClr val="946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961" y="4467606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3" y="0"/>
                  </a:lnTo>
                  <a:lnTo>
                    <a:pt x="8129015" y="0"/>
                  </a:lnTo>
                  <a:lnTo>
                    <a:pt x="8168145" y="7911"/>
                  </a:lnTo>
                  <a:lnTo>
                    <a:pt x="8200120" y="29479"/>
                  </a:lnTo>
                  <a:lnTo>
                    <a:pt x="8221688" y="61454"/>
                  </a:lnTo>
                  <a:lnTo>
                    <a:pt x="8229600" y="100584"/>
                  </a:lnTo>
                  <a:lnTo>
                    <a:pt x="8229600" y="502920"/>
                  </a:lnTo>
                  <a:lnTo>
                    <a:pt x="8221688" y="542049"/>
                  </a:lnTo>
                  <a:lnTo>
                    <a:pt x="8200120" y="574024"/>
                  </a:lnTo>
                  <a:lnTo>
                    <a:pt x="8168145" y="595592"/>
                  </a:lnTo>
                  <a:lnTo>
                    <a:pt x="8129015" y="603504"/>
                  </a:lnTo>
                  <a:lnTo>
                    <a:pt x="100583" y="603504"/>
                  </a:lnTo>
                  <a:lnTo>
                    <a:pt x="61432" y="595592"/>
                  </a:lnTo>
                  <a:lnTo>
                    <a:pt x="29460" y="574024"/>
                  </a:lnTo>
                  <a:lnTo>
                    <a:pt x="7904" y="542049"/>
                  </a:lnTo>
                  <a:lnTo>
                    <a:pt x="0" y="502920"/>
                  </a:lnTo>
                  <a:lnTo>
                    <a:pt x="0" y="10058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5008" y="5455920"/>
            <a:ext cx="8255634" cy="629920"/>
            <a:chOff x="445008" y="5455920"/>
            <a:chExt cx="8255634" cy="629920"/>
          </a:xfrm>
        </p:grpSpPr>
        <p:sp>
          <p:nvSpPr>
            <p:cNvPr id="17" name="object 17"/>
            <p:cNvSpPr/>
            <p:nvPr/>
          </p:nvSpPr>
          <p:spPr>
            <a:xfrm>
              <a:off x="457962" y="5468874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8129015" y="0"/>
                  </a:moveTo>
                  <a:lnTo>
                    <a:pt x="100583" y="0"/>
                  </a:lnTo>
                  <a:lnTo>
                    <a:pt x="61432" y="7911"/>
                  </a:lnTo>
                  <a:lnTo>
                    <a:pt x="29460" y="29479"/>
                  </a:lnTo>
                  <a:lnTo>
                    <a:pt x="7904" y="61454"/>
                  </a:lnTo>
                  <a:lnTo>
                    <a:pt x="0" y="100584"/>
                  </a:lnTo>
                  <a:lnTo>
                    <a:pt x="0" y="502919"/>
                  </a:lnTo>
                  <a:lnTo>
                    <a:pt x="7904" y="542071"/>
                  </a:lnTo>
                  <a:lnTo>
                    <a:pt x="29460" y="574043"/>
                  </a:lnTo>
                  <a:lnTo>
                    <a:pt x="61432" y="595599"/>
                  </a:lnTo>
                  <a:lnTo>
                    <a:pt x="100583" y="603504"/>
                  </a:lnTo>
                  <a:lnTo>
                    <a:pt x="8129015" y="603504"/>
                  </a:lnTo>
                  <a:lnTo>
                    <a:pt x="8168145" y="595599"/>
                  </a:lnTo>
                  <a:lnTo>
                    <a:pt x="8200120" y="574043"/>
                  </a:lnTo>
                  <a:lnTo>
                    <a:pt x="8221688" y="542071"/>
                  </a:lnTo>
                  <a:lnTo>
                    <a:pt x="8229600" y="502919"/>
                  </a:lnTo>
                  <a:lnTo>
                    <a:pt x="8229600" y="100584"/>
                  </a:lnTo>
                  <a:lnTo>
                    <a:pt x="8221688" y="61454"/>
                  </a:lnTo>
                  <a:lnTo>
                    <a:pt x="8200120" y="29479"/>
                  </a:lnTo>
                  <a:lnTo>
                    <a:pt x="8168145" y="7911"/>
                  </a:lnTo>
                  <a:lnTo>
                    <a:pt x="8129015" y="0"/>
                  </a:lnTo>
                  <a:close/>
                </a:path>
              </a:pathLst>
            </a:custGeom>
            <a:solidFill>
              <a:srgbClr val="FD9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962" y="5468874"/>
              <a:ext cx="8229600" cy="603885"/>
            </a:xfrm>
            <a:custGeom>
              <a:avLst/>
              <a:gdLst/>
              <a:ahLst/>
              <a:cxnLst/>
              <a:rect l="l" t="t" r="r" b="b"/>
              <a:pathLst>
                <a:path w="8229600" h="603885">
                  <a:moveTo>
                    <a:pt x="0" y="100584"/>
                  </a:moveTo>
                  <a:lnTo>
                    <a:pt x="7904" y="61454"/>
                  </a:lnTo>
                  <a:lnTo>
                    <a:pt x="29460" y="29479"/>
                  </a:lnTo>
                  <a:lnTo>
                    <a:pt x="61432" y="7911"/>
                  </a:lnTo>
                  <a:lnTo>
                    <a:pt x="100583" y="0"/>
                  </a:lnTo>
                  <a:lnTo>
                    <a:pt x="8129015" y="0"/>
                  </a:lnTo>
                  <a:lnTo>
                    <a:pt x="8168145" y="7911"/>
                  </a:lnTo>
                  <a:lnTo>
                    <a:pt x="8200120" y="29479"/>
                  </a:lnTo>
                  <a:lnTo>
                    <a:pt x="8221688" y="61454"/>
                  </a:lnTo>
                  <a:lnTo>
                    <a:pt x="8229600" y="100584"/>
                  </a:lnTo>
                  <a:lnTo>
                    <a:pt x="8229600" y="502919"/>
                  </a:lnTo>
                  <a:lnTo>
                    <a:pt x="8221688" y="542071"/>
                  </a:lnTo>
                  <a:lnTo>
                    <a:pt x="8200120" y="574043"/>
                  </a:lnTo>
                  <a:lnTo>
                    <a:pt x="8168145" y="595599"/>
                  </a:lnTo>
                  <a:lnTo>
                    <a:pt x="8129015" y="603504"/>
                  </a:lnTo>
                  <a:lnTo>
                    <a:pt x="100583" y="603504"/>
                  </a:lnTo>
                  <a:lnTo>
                    <a:pt x="61432" y="595599"/>
                  </a:lnTo>
                  <a:lnTo>
                    <a:pt x="29460" y="574043"/>
                  </a:lnTo>
                  <a:lnTo>
                    <a:pt x="7904" y="542071"/>
                  </a:lnTo>
                  <a:lnTo>
                    <a:pt x="0" y="502919"/>
                  </a:lnTo>
                  <a:lnTo>
                    <a:pt x="0" y="10058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5505" y="1108483"/>
            <a:ext cx="7773034" cy="5267960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b="1" dirty="0">
                <a:solidFill>
                  <a:srgbClr val="FFFFFF"/>
                </a:solidFill>
                <a:latin typeface="宋体"/>
                <a:cs typeface="宋体"/>
              </a:rPr>
              <a:t>（一</a:t>
            </a:r>
            <a:r>
              <a:rPr sz="2400" b="1" spc="-13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400" b="1" spc="-13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r>
              <a:rPr sz="24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宋体"/>
                <a:cs typeface="宋体"/>
              </a:rPr>
              <a:t>聚酯</a:t>
            </a:r>
            <a:r>
              <a:rPr sz="2400" b="1" spc="-5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PET</a:t>
            </a:r>
            <a:r>
              <a:rPr sz="2400" b="1" spc="-5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325120" indent="-172720">
              <a:lnSpc>
                <a:spcPts val="2255"/>
              </a:lnSpc>
              <a:spcBef>
                <a:spcPts val="1200"/>
              </a:spcBef>
              <a:buFont typeface="Century Gothic"/>
              <a:buChar char="•"/>
              <a:tabLst>
                <a:tab pos="325755" algn="l"/>
              </a:tabLst>
            </a:pPr>
            <a:r>
              <a:rPr sz="1900" b="1" spc="-75" dirty="0">
                <a:latin typeface="Arial"/>
                <a:cs typeface="Arial"/>
              </a:rPr>
              <a:t>70</a:t>
            </a:r>
            <a:r>
              <a:rPr sz="1900" b="1" spc="-75" dirty="0">
                <a:latin typeface="宋体"/>
                <a:cs typeface="宋体"/>
              </a:rPr>
              <a:t>℃</a:t>
            </a:r>
            <a:r>
              <a:rPr sz="1900" b="1" spc="-5" dirty="0">
                <a:latin typeface="宋体"/>
                <a:cs typeface="宋体"/>
              </a:rPr>
              <a:t>矿泉水瓶、碳酸饮料</a:t>
            </a:r>
            <a:r>
              <a:rPr sz="1900" b="1" dirty="0">
                <a:latin typeface="宋体"/>
                <a:cs typeface="宋体"/>
              </a:rPr>
              <a:t>瓶</a:t>
            </a:r>
            <a:r>
              <a:rPr sz="1900" b="1" spc="-5" dirty="0">
                <a:latin typeface="宋体"/>
                <a:cs typeface="宋体"/>
              </a:rPr>
              <a:t>，持续用</a:t>
            </a:r>
            <a:r>
              <a:rPr sz="1900" b="1" spc="-155" dirty="0">
                <a:latin typeface="Arial"/>
                <a:cs typeface="Arial"/>
              </a:rPr>
              <a:t>10</a:t>
            </a:r>
            <a:r>
              <a:rPr sz="1900" b="1" spc="-5" dirty="0">
                <a:latin typeface="宋体"/>
                <a:cs typeface="宋体"/>
              </a:rPr>
              <a:t>个月，可能释放出致癌物</a:t>
            </a:r>
            <a:r>
              <a:rPr sz="1900" b="1" spc="-20" dirty="0">
                <a:latin typeface="Arial"/>
                <a:cs typeface="Arial"/>
              </a:rPr>
              <a:t>DEHP</a:t>
            </a:r>
            <a:endParaRPr sz="1900">
              <a:latin typeface="Arial"/>
              <a:cs typeface="Arial"/>
            </a:endParaRPr>
          </a:p>
          <a:p>
            <a:pPr marL="325120">
              <a:lnSpc>
                <a:spcPts val="2255"/>
              </a:lnSpc>
            </a:pPr>
            <a:r>
              <a:rPr sz="1900" b="1" spc="-5" dirty="0">
                <a:latin typeface="宋体"/>
                <a:cs typeface="宋体"/>
              </a:rPr>
              <a:t>（邻苯二甲酸酯的一种），对睾丸具有毒性。</a:t>
            </a:r>
            <a:endParaRPr sz="1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400" b="1" dirty="0">
                <a:solidFill>
                  <a:srgbClr val="FFFFFF"/>
                </a:solidFill>
                <a:latin typeface="宋体"/>
                <a:cs typeface="宋体"/>
              </a:rPr>
              <a:t>（二</a:t>
            </a:r>
            <a:r>
              <a:rPr sz="2400" b="1" spc="-4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02/04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宋体"/>
                <a:cs typeface="宋体"/>
              </a:rPr>
              <a:t>高密度</a:t>
            </a:r>
            <a:r>
              <a:rPr sz="2400" b="1" spc="29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2400" b="1" dirty="0">
                <a:solidFill>
                  <a:srgbClr val="FFFFFF"/>
                </a:solidFill>
                <a:latin typeface="宋体"/>
                <a:cs typeface="宋体"/>
              </a:rPr>
              <a:t>低密度聚乙烯</a:t>
            </a:r>
            <a:r>
              <a:rPr sz="2400" b="1" spc="-85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2400" b="1" spc="-85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325120" indent="-172720">
              <a:lnSpc>
                <a:spcPct val="100000"/>
              </a:lnSpc>
              <a:spcBef>
                <a:spcPts val="1195"/>
              </a:spcBef>
              <a:buFont typeface="Century Gothic"/>
              <a:buChar char="•"/>
              <a:tabLst>
                <a:tab pos="325755" algn="l"/>
              </a:tabLst>
            </a:pPr>
            <a:r>
              <a:rPr sz="1900" b="1" spc="-5" dirty="0">
                <a:latin typeface="宋体"/>
                <a:cs typeface="宋体"/>
              </a:rPr>
              <a:t>保鲜膜、塑料</a:t>
            </a:r>
            <a:r>
              <a:rPr sz="1900" b="1" dirty="0">
                <a:latin typeface="宋体"/>
                <a:cs typeface="宋体"/>
              </a:rPr>
              <a:t>膜</a:t>
            </a:r>
            <a:r>
              <a:rPr sz="1900" b="1" spc="-5" dirty="0">
                <a:latin typeface="宋体"/>
                <a:cs typeface="宋体"/>
              </a:rPr>
              <a:t>，微波炉禁用</a:t>
            </a:r>
            <a:endParaRPr sz="1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00" b="1" dirty="0">
                <a:solidFill>
                  <a:srgbClr val="FFFFFF"/>
                </a:solidFill>
                <a:latin typeface="宋体"/>
                <a:cs typeface="宋体"/>
              </a:rPr>
              <a:t>（三</a:t>
            </a:r>
            <a:r>
              <a:rPr sz="2400" b="1" spc="-9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宋体"/>
                <a:cs typeface="宋体"/>
              </a:rPr>
              <a:t>聚氯乙烯</a:t>
            </a:r>
            <a:r>
              <a:rPr sz="2400" b="1" spc="-7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PVC</a:t>
            </a:r>
            <a:r>
              <a:rPr sz="2400" b="1" spc="-7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325120" indent="-172720">
              <a:lnSpc>
                <a:spcPct val="100000"/>
              </a:lnSpc>
              <a:spcBef>
                <a:spcPts val="1200"/>
              </a:spcBef>
              <a:buFont typeface="Century Gothic"/>
              <a:buChar char="•"/>
              <a:tabLst>
                <a:tab pos="325755" algn="l"/>
              </a:tabLst>
            </a:pPr>
            <a:r>
              <a:rPr sz="1900" b="1" spc="-85" dirty="0">
                <a:latin typeface="Arial"/>
                <a:cs typeface="Arial"/>
              </a:rPr>
              <a:t>81</a:t>
            </a:r>
            <a:r>
              <a:rPr sz="1900" b="1" spc="-85" dirty="0">
                <a:latin typeface="宋体"/>
                <a:cs typeface="宋体"/>
              </a:rPr>
              <a:t>℃，</a:t>
            </a:r>
            <a:r>
              <a:rPr sz="1900" b="1" spc="-5" dirty="0">
                <a:latin typeface="宋体"/>
                <a:cs typeface="宋体"/>
              </a:rPr>
              <a:t>塑料盒，乳癌、新生儿先天缺陷</a:t>
            </a:r>
            <a:endParaRPr sz="1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00" b="1" spc="-5" dirty="0">
                <a:solidFill>
                  <a:srgbClr val="FFFFFF"/>
                </a:solidFill>
                <a:latin typeface="宋体"/>
                <a:cs typeface="宋体"/>
              </a:rPr>
              <a:t>（四</a:t>
            </a:r>
            <a:r>
              <a:rPr sz="2400" b="1" spc="-9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05 </a:t>
            </a:r>
            <a:r>
              <a:rPr sz="2400" b="1" spc="-5" dirty="0">
                <a:solidFill>
                  <a:srgbClr val="FFFFFF"/>
                </a:solidFill>
                <a:latin typeface="宋体"/>
                <a:cs typeface="宋体"/>
              </a:rPr>
              <a:t>聚丙烯</a:t>
            </a:r>
            <a:r>
              <a:rPr sz="2400" b="1" spc="-7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b="1" spc="-7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2400" b="1" spc="-7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325120" indent="-172720">
              <a:lnSpc>
                <a:spcPct val="100000"/>
              </a:lnSpc>
              <a:spcBef>
                <a:spcPts val="1200"/>
              </a:spcBef>
              <a:buFont typeface="Century Gothic"/>
              <a:buChar char="•"/>
              <a:tabLst>
                <a:tab pos="325755" algn="l"/>
              </a:tabLst>
            </a:pPr>
            <a:r>
              <a:rPr sz="1900" b="1" spc="-110" dirty="0">
                <a:latin typeface="Arial"/>
                <a:cs typeface="Arial"/>
              </a:rPr>
              <a:t>167</a:t>
            </a:r>
            <a:r>
              <a:rPr sz="1900" b="1" spc="-110" dirty="0">
                <a:latin typeface="宋体"/>
                <a:cs typeface="宋体"/>
              </a:rPr>
              <a:t>℃，</a:t>
            </a:r>
            <a:r>
              <a:rPr sz="1900" b="1" spc="-5" dirty="0">
                <a:latin typeface="宋体"/>
                <a:cs typeface="宋体"/>
              </a:rPr>
              <a:t>注意盒盖</a:t>
            </a:r>
            <a:endParaRPr sz="1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400" b="1" dirty="0">
                <a:solidFill>
                  <a:srgbClr val="FFFFFF"/>
                </a:solidFill>
                <a:latin typeface="宋体"/>
                <a:cs typeface="宋体"/>
              </a:rPr>
              <a:t>（五</a:t>
            </a:r>
            <a:r>
              <a:rPr sz="2400" b="1" spc="-9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sz="2400" b="1" spc="-9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r>
              <a:rPr sz="24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宋体"/>
                <a:cs typeface="宋体"/>
              </a:rPr>
              <a:t>聚苯乙烯</a:t>
            </a:r>
            <a:r>
              <a:rPr sz="2400" b="1" spc="-140" dirty="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sz="2400" b="1" spc="-140" dirty="0">
                <a:solidFill>
                  <a:srgbClr val="FFFFFF"/>
                </a:solidFill>
                <a:latin typeface="Arial"/>
                <a:cs typeface="Arial"/>
              </a:rPr>
              <a:t>PS</a:t>
            </a:r>
            <a:r>
              <a:rPr sz="2400" b="1" spc="-140" dirty="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325120" indent="-172720">
              <a:lnSpc>
                <a:spcPct val="100000"/>
              </a:lnSpc>
              <a:spcBef>
                <a:spcPts val="1195"/>
              </a:spcBef>
              <a:buFont typeface="Century Gothic"/>
              <a:buChar char="•"/>
              <a:tabLst>
                <a:tab pos="325755" algn="l"/>
              </a:tabLst>
            </a:pPr>
            <a:r>
              <a:rPr sz="1900" b="1" spc="-105" dirty="0">
                <a:latin typeface="Arial"/>
                <a:cs typeface="Arial"/>
              </a:rPr>
              <a:t>60-70</a:t>
            </a:r>
            <a:r>
              <a:rPr sz="1900" b="1" spc="-105" dirty="0">
                <a:latin typeface="宋体"/>
                <a:cs typeface="宋体"/>
              </a:rPr>
              <a:t>℃，</a:t>
            </a:r>
            <a:r>
              <a:rPr sz="1900" b="1" spc="-5" dirty="0">
                <a:latin typeface="宋体"/>
                <a:cs typeface="宋体"/>
              </a:rPr>
              <a:t>碗装泡面盒、快餐</a:t>
            </a:r>
            <a:r>
              <a:rPr sz="1900" b="1" dirty="0">
                <a:latin typeface="宋体"/>
                <a:cs typeface="宋体"/>
              </a:rPr>
              <a:t>盒</a:t>
            </a:r>
            <a:r>
              <a:rPr sz="1900" b="1" spc="-5" dirty="0">
                <a:latin typeface="宋体"/>
                <a:cs typeface="宋体"/>
              </a:rPr>
              <a:t>，燃烧时会释放苯乙烯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38800" y="3276600"/>
            <a:ext cx="3124200" cy="2063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2033016"/>
            <a:ext cx="4038600" cy="3704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四、塑料包装容器及制品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400" y="1409445"/>
            <a:ext cx="2697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（一）塑料瓶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23232" y="914398"/>
            <a:ext cx="4620767" cy="5926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四、塑料包装容器及制品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409445"/>
            <a:ext cx="5953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（二）塑料周转箱和钙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塑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瓦楞箱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6888" y="2286000"/>
            <a:ext cx="4572000" cy="358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1288" y="2286000"/>
            <a:ext cx="3962400" cy="3581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四、塑料包装容器及制品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409445"/>
            <a:ext cx="3512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（三）塑料包装袋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2019300"/>
            <a:ext cx="7162800" cy="4466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21945">
              <a:lnSpc>
                <a:spcPts val="4675"/>
              </a:lnSpc>
            </a:pPr>
            <a:r>
              <a:rPr sz="4400" b="0" spc="5" dirty="0">
                <a:solidFill>
                  <a:srgbClr val="6E9400"/>
                </a:solidFill>
                <a:latin typeface="华文新魏"/>
                <a:cs typeface="华文新魏"/>
              </a:rPr>
              <a:t>五、食品用塑料包装材料的选用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238769"/>
            <a:ext cx="7578725" cy="4794250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2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（一）食品包装用塑料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材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料的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卫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生安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全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性</a:t>
            </a:r>
            <a:endParaRPr sz="3200">
              <a:latin typeface="宋体"/>
              <a:cs typeface="宋体"/>
            </a:endParaRPr>
          </a:p>
          <a:p>
            <a:pPr marL="565785" lvl="1" indent="-267335">
              <a:lnSpc>
                <a:spcPct val="100000"/>
              </a:lnSpc>
              <a:spcBef>
                <a:spcPts val="1755"/>
              </a:spcBef>
              <a:buFont typeface="Garamond"/>
              <a:buAutoNum type="arabicPlain"/>
              <a:tabLst>
                <a:tab pos="56642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塑料树脂的卫生安全性</a:t>
            </a:r>
            <a:endParaRPr sz="2800">
              <a:latin typeface="宋体"/>
              <a:cs typeface="宋体"/>
            </a:endParaRPr>
          </a:p>
          <a:p>
            <a:pPr marL="565785" lvl="1" indent="-267335">
              <a:lnSpc>
                <a:spcPct val="100000"/>
              </a:lnSpc>
              <a:spcBef>
                <a:spcPts val="1680"/>
              </a:spcBef>
              <a:buFont typeface="Garamond"/>
              <a:buAutoNum type="arabicPlain"/>
              <a:tabLst>
                <a:tab pos="56642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塑料添加剂的卫生性</a:t>
            </a:r>
            <a:endParaRPr sz="2800">
              <a:latin typeface="宋体"/>
              <a:cs typeface="宋体"/>
            </a:endParaRPr>
          </a:p>
          <a:p>
            <a:pPr marL="565785" lvl="1" indent="-267335">
              <a:lnSpc>
                <a:spcPct val="100000"/>
              </a:lnSpc>
              <a:spcBef>
                <a:spcPts val="1680"/>
              </a:spcBef>
              <a:buFont typeface="Garamond"/>
              <a:buAutoNum type="arabicPlain"/>
              <a:tabLst>
                <a:tab pos="56642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着色剂和油墨的卫生性</a:t>
            </a:r>
            <a:endParaRPr sz="2800">
              <a:latin typeface="宋体"/>
              <a:cs typeface="宋体"/>
            </a:endParaRPr>
          </a:p>
          <a:p>
            <a:pPr marL="565785" lvl="1" indent="-267335">
              <a:lnSpc>
                <a:spcPct val="100000"/>
              </a:lnSpc>
              <a:spcBef>
                <a:spcPts val="1685"/>
              </a:spcBef>
              <a:buFont typeface="Garamond"/>
              <a:buAutoNum type="arabicPlain"/>
              <a:tabLst>
                <a:tab pos="56642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其他塑料添加剂的卫生性</a:t>
            </a:r>
            <a:endParaRPr sz="28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184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（二）塑料包装材料的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阻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透性</a:t>
            </a:r>
            <a:endParaRPr sz="3200">
              <a:latin typeface="宋体"/>
              <a:cs typeface="宋体"/>
            </a:endParaRPr>
          </a:p>
          <a:p>
            <a:pPr marL="241300" indent="-228600">
              <a:lnSpc>
                <a:spcPct val="100000"/>
              </a:lnSpc>
              <a:spcBef>
                <a:spcPts val="192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（三）塑料包装材料的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异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臭成分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19480">
              <a:lnSpc>
                <a:spcPts val="4675"/>
              </a:lnSpc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六、环境可降解塑料的前景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279165"/>
            <a:ext cx="7656195" cy="201168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淀粉塑料</a:t>
            </a:r>
            <a:endParaRPr sz="3200">
              <a:latin typeface="宋体"/>
              <a:cs typeface="宋体"/>
            </a:endParaRPr>
          </a:p>
          <a:p>
            <a:pPr marL="538480" marR="5080" lvl="1" indent="-229235" algn="just">
              <a:lnSpc>
                <a:spcPct val="97000"/>
              </a:lnSpc>
              <a:spcBef>
                <a:spcPts val="9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价格便宜易成型，最有希望率先替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代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聚乙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烯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材 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料制成的一次性生活用品和“白色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污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染”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最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为 严重的农用薄膜。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043" y="3505200"/>
            <a:ext cx="8382000" cy="2508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881380">
              <a:lnSpc>
                <a:spcPts val="4675"/>
              </a:lnSpc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六、环境可降解塑料的前景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233018"/>
            <a:ext cx="7820659" cy="5071110"/>
          </a:xfrm>
          <a:prstGeom prst="rect">
            <a:avLst/>
          </a:prstGeom>
        </p:spPr>
        <p:txBody>
          <a:bodyPr vert="horz" wrap="square" lIns="0" tIns="2749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6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聚</a:t>
            </a:r>
            <a:r>
              <a:rPr sz="3200" spc="-260" dirty="0">
                <a:solidFill>
                  <a:srgbClr val="3D3C2C"/>
                </a:solidFill>
                <a:latin typeface="Garamond"/>
                <a:cs typeface="Garamond"/>
              </a:rPr>
              <a:t>-</a:t>
            </a:r>
            <a:r>
              <a:rPr sz="3200" spc="-260" dirty="0">
                <a:solidFill>
                  <a:srgbClr val="3D3C2C"/>
                </a:solidFill>
                <a:latin typeface="Cambria"/>
                <a:cs typeface="Cambria"/>
              </a:rPr>
              <a:t>β</a:t>
            </a:r>
            <a:r>
              <a:rPr sz="3200" spc="-260" dirty="0">
                <a:solidFill>
                  <a:srgbClr val="3D3C2C"/>
                </a:solidFill>
                <a:latin typeface="Garamond"/>
                <a:cs typeface="Garamond"/>
              </a:rPr>
              <a:t>-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羟丁酸</a:t>
            </a:r>
            <a:r>
              <a:rPr sz="3200" spc="-30" dirty="0">
                <a:solidFill>
                  <a:srgbClr val="3D3C2C"/>
                </a:solidFill>
                <a:latin typeface="宋体"/>
                <a:cs typeface="宋体"/>
              </a:rPr>
              <a:t>（</a:t>
            </a:r>
            <a:r>
              <a:rPr sz="3200" spc="-30" dirty="0">
                <a:solidFill>
                  <a:srgbClr val="3D3C2C"/>
                </a:solidFill>
                <a:latin typeface="Garamond"/>
                <a:cs typeface="Garamond"/>
              </a:rPr>
              <a:t>PHB</a:t>
            </a:r>
            <a:r>
              <a:rPr sz="3200" spc="-30" dirty="0">
                <a:solidFill>
                  <a:srgbClr val="3D3C2C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marL="538480" marR="5080" lvl="1" indent="-229235" algn="just">
              <a:lnSpc>
                <a:spcPct val="130000"/>
              </a:lnSpc>
              <a:spcBef>
                <a:spcPts val="74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是聚羟基脂肪酸酯</a:t>
            </a:r>
            <a:r>
              <a:rPr sz="2600" spc="-25" dirty="0">
                <a:solidFill>
                  <a:srgbClr val="3D3C2C"/>
                </a:solidFill>
                <a:latin typeface="宋体"/>
                <a:cs typeface="宋体"/>
              </a:rPr>
              <a:t>（</a:t>
            </a:r>
            <a:r>
              <a:rPr sz="2600" spc="-25" dirty="0">
                <a:solidFill>
                  <a:srgbClr val="3D3C2C"/>
                </a:solidFill>
                <a:latin typeface="Garamond"/>
                <a:cs typeface="Garamond"/>
              </a:rPr>
              <a:t>PHA</a:t>
            </a:r>
            <a:r>
              <a:rPr sz="2600" spc="-25" dirty="0">
                <a:solidFill>
                  <a:srgbClr val="3D3C2C"/>
                </a:solidFill>
                <a:latin typeface="宋体"/>
                <a:cs typeface="宋体"/>
              </a:rPr>
              <a:t>）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家族中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的一种，它是 世界上公认可完全降解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生物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材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料</a:t>
            </a:r>
            <a:r>
              <a:rPr sz="2600" spc="5" dirty="0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r>
              <a:rPr sz="2600" spc="-40" dirty="0">
                <a:solidFill>
                  <a:srgbClr val="3D3C2C"/>
                </a:solidFill>
                <a:latin typeface="Garamond"/>
                <a:cs typeface="Garamond"/>
              </a:rPr>
              <a:t>PHB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工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业化 将是生物降解塑料的一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场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革命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使完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全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降解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塑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料不 仅可用于医学，也可用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于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农业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食品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工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业、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包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装材 料，从而从根本上解决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“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白色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污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染”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大问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题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538480" marR="5080" lvl="1" indent="-229235" algn="just">
              <a:lnSpc>
                <a:spcPct val="130000"/>
              </a:lnSpc>
              <a:spcBef>
                <a:spcPts val="62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在将来，生物聚合物的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研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究与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开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发，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酶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促合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成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法和 转基因植物在生物降解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塑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料合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成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研究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为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人类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开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辟了 新的生物降解塑料研究</a:t>
            </a:r>
            <a:r>
              <a:rPr sz="2600" spc="-15" dirty="0">
                <a:solidFill>
                  <a:srgbClr val="3D3C2C"/>
                </a:solidFill>
                <a:latin typeface="宋体"/>
                <a:cs typeface="宋体"/>
              </a:rPr>
              <a:t>方</a:t>
            </a:r>
            <a:r>
              <a:rPr sz="2600" dirty="0">
                <a:solidFill>
                  <a:srgbClr val="3D3C2C"/>
                </a:solidFill>
                <a:latin typeface="宋体"/>
                <a:cs typeface="宋体"/>
              </a:rPr>
              <a:t>向。</a:t>
            </a:r>
            <a:endParaRPr sz="2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七、塑料包装安全性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349095"/>
            <a:ext cx="7875905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8415" indent="-228600">
              <a:lnSpc>
                <a:spcPct val="130000"/>
              </a:lnSpc>
              <a:spcBef>
                <a:spcPts val="10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15" dirty="0">
                <a:solidFill>
                  <a:srgbClr val="3D3C2C"/>
                </a:solidFill>
                <a:latin typeface="Garamond"/>
                <a:cs typeface="Garamond"/>
              </a:rPr>
              <a:t>1</a:t>
            </a:r>
            <a:r>
              <a:rPr sz="3200" spc="55" dirty="0">
                <a:solidFill>
                  <a:srgbClr val="3D3C2C"/>
                </a:solidFill>
                <a:latin typeface="Garamond"/>
                <a:cs typeface="Garamond"/>
              </a:rPr>
              <a:t>.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用于食品包装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大多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数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塑料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树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脂材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料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是无 毒的，但它们的单体成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分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大多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有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毒，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且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毒 性较强，如聚苯乙烯树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脂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中的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苯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乙烯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对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肝 细胞有破坏作用；</a:t>
            </a:r>
            <a:endParaRPr sz="3200">
              <a:latin typeface="宋体"/>
              <a:cs typeface="宋体"/>
            </a:endParaRPr>
          </a:p>
          <a:p>
            <a:pPr marL="241300" marR="5080" indent="-228600">
              <a:lnSpc>
                <a:spcPct val="13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125" dirty="0">
                <a:solidFill>
                  <a:srgbClr val="3D3C2C"/>
                </a:solidFill>
                <a:latin typeface="Garamond"/>
                <a:cs typeface="Garamond"/>
              </a:rPr>
              <a:t>2</a:t>
            </a:r>
            <a:r>
              <a:rPr sz="3200" spc="55" dirty="0">
                <a:solidFill>
                  <a:srgbClr val="3D3C2C"/>
                </a:solidFill>
                <a:latin typeface="Garamond"/>
                <a:cs typeface="Garamond"/>
              </a:rPr>
              <a:t>.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增塑剂、稳定剂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着色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剂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、油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墨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和润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滑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剂 等塑料添加剂的使用。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1104" y="2545079"/>
            <a:ext cx="8265795" cy="2851150"/>
            <a:chOff x="451104" y="2545079"/>
            <a:chExt cx="8265795" cy="2851150"/>
          </a:xfrm>
        </p:grpSpPr>
        <p:sp>
          <p:nvSpPr>
            <p:cNvPr id="4" name="object 4"/>
            <p:cNvSpPr/>
            <p:nvPr/>
          </p:nvSpPr>
          <p:spPr>
            <a:xfrm>
              <a:off x="451104" y="2545079"/>
              <a:ext cx="8265414" cy="28506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8" y="2659379"/>
              <a:ext cx="8034655" cy="2633980"/>
            </a:xfrm>
            <a:custGeom>
              <a:avLst/>
              <a:gdLst/>
              <a:ahLst/>
              <a:cxnLst/>
              <a:rect l="l" t="t" r="r" b="b"/>
              <a:pathLst>
                <a:path w="8034655" h="2633979">
                  <a:moveTo>
                    <a:pt x="8034528" y="0"/>
                  </a:moveTo>
                  <a:lnTo>
                    <a:pt x="0" y="0"/>
                  </a:lnTo>
                  <a:lnTo>
                    <a:pt x="0" y="2633472"/>
                  </a:lnTo>
                  <a:lnTo>
                    <a:pt x="8034528" y="2633472"/>
                  </a:lnTo>
                  <a:lnTo>
                    <a:pt x="8034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131" y="4541519"/>
              <a:ext cx="7818120" cy="664845"/>
            </a:xfrm>
            <a:custGeom>
              <a:avLst/>
              <a:gdLst/>
              <a:ahLst/>
              <a:cxnLst/>
              <a:rect l="l" t="t" r="r" b="b"/>
              <a:pathLst>
                <a:path w="7818120" h="664845">
                  <a:moveTo>
                    <a:pt x="7818120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7818120" y="664463"/>
                  </a:lnTo>
                  <a:lnTo>
                    <a:pt x="781812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084" y="2712719"/>
              <a:ext cx="7824470" cy="2489200"/>
            </a:xfrm>
            <a:custGeom>
              <a:avLst/>
              <a:gdLst/>
              <a:ahLst/>
              <a:cxnLst/>
              <a:rect l="l" t="t" r="r" b="b"/>
              <a:pathLst>
                <a:path w="7824470" h="2489200">
                  <a:moveTo>
                    <a:pt x="7822819" y="0"/>
                  </a:moveTo>
                  <a:lnTo>
                    <a:pt x="1358" y="0"/>
                  </a:lnTo>
                  <a:lnTo>
                    <a:pt x="0" y="1396"/>
                  </a:lnTo>
                  <a:lnTo>
                    <a:pt x="0" y="2487294"/>
                  </a:lnTo>
                  <a:lnTo>
                    <a:pt x="1358" y="2488691"/>
                  </a:lnTo>
                  <a:lnTo>
                    <a:pt x="7822819" y="2488691"/>
                  </a:lnTo>
                  <a:lnTo>
                    <a:pt x="7824216" y="2487294"/>
                  </a:lnTo>
                  <a:lnTo>
                    <a:pt x="7824216" y="2486660"/>
                  </a:lnTo>
                  <a:lnTo>
                    <a:pt x="2489" y="2486660"/>
                  </a:lnTo>
                  <a:lnTo>
                    <a:pt x="2031" y="2486152"/>
                  </a:lnTo>
                  <a:lnTo>
                    <a:pt x="2031" y="2539"/>
                  </a:lnTo>
                  <a:lnTo>
                    <a:pt x="2489" y="2031"/>
                  </a:lnTo>
                  <a:lnTo>
                    <a:pt x="7824216" y="2031"/>
                  </a:lnTo>
                  <a:lnTo>
                    <a:pt x="7824216" y="1396"/>
                  </a:lnTo>
                  <a:lnTo>
                    <a:pt x="7822819" y="0"/>
                  </a:lnTo>
                  <a:close/>
                </a:path>
                <a:path w="7824470" h="2489200">
                  <a:moveTo>
                    <a:pt x="7824216" y="2031"/>
                  </a:moveTo>
                  <a:lnTo>
                    <a:pt x="7821676" y="2031"/>
                  </a:lnTo>
                  <a:lnTo>
                    <a:pt x="7822184" y="2539"/>
                  </a:lnTo>
                  <a:lnTo>
                    <a:pt x="7822184" y="2486152"/>
                  </a:lnTo>
                  <a:lnTo>
                    <a:pt x="7821676" y="2486660"/>
                  </a:lnTo>
                  <a:lnTo>
                    <a:pt x="7824216" y="2486660"/>
                  </a:lnTo>
                  <a:lnTo>
                    <a:pt x="7824216" y="2031"/>
                  </a:lnTo>
                  <a:close/>
                </a:path>
                <a:path w="7824470" h="2489200">
                  <a:moveTo>
                    <a:pt x="7820152" y="4063"/>
                  </a:moveTo>
                  <a:lnTo>
                    <a:pt x="4064" y="4063"/>
                  </a:lnTo>
                  <a:lnTo>
                    <a:pt x="4064" y="2484628"/>
                  </a:lnTo>
                  <a:lnTo>
                    <a:pt x="7820152" y="2484628"/>
                  </a:lnTo>
                  <a:lnTo>
                    <a:pt x="7820152" y="2482596"/>
                  </a:lnTo>
                  <a:lnTo>
                    <a:pt x="6095" y="2482596"/>
                  </a:lnTo>
                  <a:lnTo>
                    <a:pt x="6095" y="6095"/>
                  </a:lnTo>
                  <a:lnTo>
                    <a:pt x="7820152" y="6095"/>
                  </a:lnTo>
                  <a:lnTo>
                    <a:pt x="7820152" y="4063"/>
                  </a:lnTo>
                  <a:close/>
                </a:path>
                <a:path w="7824470" h="2489200">
                  <a:moveTo>
                    <a:pt x="7820152" y="6095"/>
                  </a:moveTo>
                  <a:lnTo>
                    <a:pt x="7818120" y="6095"/>
                  </a:lnTo>
                  <a:lnTo>
                    <a:pt x="7818120" y="2482596"/>
                  </a:lnTo>
                  <a:lnTo>
                    <a:pt x="7820152" y="2482596"/>
                  </a:lnTo>
                  <a:lnTo>
                    <a:pt x="7820152" y="6095"/>
                  </a:lnTo>
                  <a:close/>
                </a:path>
              </a:pathLst>
            </a:custGeom>
            <a:solidFill>
              <a:srgbClr val="6E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99741" y="2742057"/>
            <a:ext cx="41446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496200"/>
                </a:solidFill>
                <a:latin typeface="华文新魏"/>
                <a:cs typeface="华文新魏"/>
              </a:rPr>
              <a:t>第三节</a:t>
            </a:r>
            <a:endParaRPr sz="54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sz="5400" b="1" spc="-5" dirty="0">
                <a:solidFill>
                  <a:srgbClr val="496200"/>
                </a:solidFill>
                <a:latin typeface="华文新魏"/>
                <a:cs typeface="华文新魏"/>
              </a:rPr>
              <a:t>金</a:t>
            </a:r>
            <a:r>
              <a:rPr sz="5400" b="1" spc="10" dirty="0">
                <a:solidFill>
                  <a:srgbClr val="496200"/>
                </a:solidFill>
                <a:latin typeface="华文新魏"/>
                <a:cs typeface="华文新魏"/>
              </a:rPr>
              <a:t>属</a:t>
            </a:r>
            <a:r>
              <a:rPr sz="5400" b="1" spc="-5" dirty="0">
                <a:solidFill>
                  <a:srgbClr val="496200"/>
                </a:solidFill>
                <a:latin typeface="华文新魏"/>
                <a:cs typeface="华文新魏"/>
              </a:rPr>
              <a:t>包装材料</a:t>
            </a:r>
            <a:endParaRPr sz="5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一、概述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8818" y="1395222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25908">
            <a:solidFill>
              <a:srgbClr val="E7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6971" y="1455242"/>
            <a:ext cx="9385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/>
                <a:cs typeface="宋体"/>
              </a:rPr>
              <a:t>优</a:t>
            </a:r>
            <a:r>
              <a:rPr sz="3200" spc="5" dirty="0">
                <a:latin typeface="宋体"/>
                <a:cs typeface="宋体"/>
              </a:rPr>
              <a:t>点</a:t>
            </a:r>
            <a:r>
              <a:rPr sz="3200" spc="75" dirty="0">
                <a:latin typeface="Garamond"/>
                <a:cs typeface="Garamond"/>
              </a:rPr>
              <a:t>:</a:t>
            </a:r>
            <a:endParaRPr sz="32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4200" y="1487550"/>
            <a:ext cx="2067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85" dirty="0">
                <a:latin typeface="Garamond"/>
                <a:cs typeface="Garamond"/>
              </a:rPr>
              <a:t>1</a:t>
            </a:r>
            <a:r>
              <a:rPr sz="2800" spc="-85" dirty="0">
                <a:latin typeface="Garamond"/>
                <a:cs typeface="Garamond"/>
              </a:rPr>
              <a:t> </a:t>
            </a:r>
            <a:r>
              <a:rPr sz="2800" spc="-5" dirty="0">
                <a:latin typeface="宋体"/>
                <a:cs typeface="宋体"/>
              </a:rPr>
              <a:t>高阻隔性能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37538" y="2254757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25908">
            <a:solidFill>
              <a:srgbClr val="FF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7538" y="3115817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25908">
            <a:solidFill>
              <a:srgbClr val="FF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37538" y="3975353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25908">
            <a:solidFill>
              <a:srgbClr val="FF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37538" y="4834890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25908">
            <a:solidFill>
              <a:srgbClr val="FF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37538" y="5694426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25908">
            <a:solidFill>
              <a:srgbClr val="FF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54200" y="2347036"/>
            <a:ext cx="6685280" cy="3892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95"/>
              </a:spcBef>
              <a:buFont typeface="Garamond"/>
              <a:buAutoNum type="arabicPlain" startAt="2"/>
              <a:tabLst>
                <a:tab pos="279400" algn="l"/>
              </a:tabLst>
            </a:pPr>
            <a:r>
              <a:rPr sz="2800" spc="-10" dirty="0">
                <a:latin typeface="宋体"/>
                <a:cs typeface="宋体"/>
              </a:rPr>
              <a:t>机械力学性能优良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Garamond"/>
              <a:buAutoNum type="arabicPlain" startAt="2"/>
            </a:pPr>
            <a:endParaRPr sz="2650">
              <a:latin typeface="宋体"/>
              <a:cs typeface="宋体"/>
            </a:endParaRPr>
          </a:p>
          <a:p>
            <a:pPr marL="279400" indent="-266700">
              <a:lnSpc>
                <a:spcPct val="100000"/>
              </a:lnSpc>
              <a:buFont typeface="Garamond"/>
              <a:buAutoNum type="arabicPlain" startAt="2"/>
              <a:tabLst>
                <a:tab pos="279400" algn="l"/>
              </a:tabLst>
            </a:pPr>
            <a:r>
              <a:rPr sz="2800" spc="-5" dirty="0">
                <a:latin typeface="宋体"/>
                <a:cs typeface="宋体"/>
              </a:rPr>
              <a:t>容器成型加工性好且生产效率高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aramond"/>
              <a:buAutoNum type="arabicPlain" startAt="2"/>
            </a:pPr>
            <a:endParaRPr sz="2650">
              <a:latin typeface="宋体"/>
              <a:cs typeface="宋体"/>
            </a:endParaRPr>
          </a:p>
          <a:p>
            <a:pPr marL="279400" indent="-266700">
              <a:lnSpc>
                <a:spcPct val="100000"/>
              </a:lnSpc>
              <a:buFont typeface="Garamond"/>
              <a:buAutoNum type="arabicPlain" startAt="2"/>
              <a:tabLst>
                <a:tab pos="279400" algn="l"/>
              </a:tabLst>
            </a:pPr>
            <a:r>
              <a:rPr sz="2800" spc="-5" dirty="0">
                <a:latin typeface="宋体"/>
                <a:cs typeface="宋体"/>
              </a:rPr>
              <a:t>良好的耐高低温性、导热性、耐热</a:t>
            </a:r>
            <a:r>
              <a:rPr sz="2800" dirty="0">
                <a:latin typeface="宋体"/>
                <a:cs typeface="宋体"/>
              </a:rPr>
              <a:t>冲</a:t>
            </a:r>
            <a:r>
              <a:rPr sz="2800" spc="-5" dirty="0">
                <a:latin typeface="宋体"/>
                <a:cs typeface="宋体"/>
              </a:rPr>
              <a:t>击性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aramond"/>
              <a:buAutoNum type="arabicPlain" startAt="2"/>
            </a:pPr>
            <a:endParaRPr sz="2650">
              <a:latin typeface="宋体"/>
              <a:cs typeface="宋体"/>
            </a:endParaRPr>
          </a:p>
          <a:p>
            <a:pPr marL="279400" indent="-266700">
              <a:lnSpc>
                <a:spcPct val="100000"/>
              </a:lnSpc>
              <a:buFont typeface="Garamond"/>
              <a:buAutoNum type="arabicPlain" startAt="2"/>
              <a:tabLst>
                <a:tab pos="279400" algn="l"/>
              </a:tabLst>
            </a:pPr>
            <a:r>
              <a:rPr sz="2800" spc="-10" dirty="0">
                <a:latin typeface="宋体"/>
                <a:cs typeface="宋体"/>
              </a:rPr>
              <a:t>金属包装制品表面装饰性好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Garamond"/>
              <a:buAutoNum type="arabicPlain" startAt="2"/>
            </a:pPr>
            <a:endParaRPr sz="2650">
              <a:latin typeface="宋体"/>
              <a:cs typeface="宋体"/>
            </a:endParaRPr>
          </a:p>
          <a:p>
            <a:pPr marL="279400" indent="-266700">
              <a:lnSpc>
                <a:spcPct val="100000"/>
              </a:lnSpc>
              <a:buFont typeface="Garamond"/>
              <a:buAutoNum type="arabicPlain" startAt="2"/>
              <a:tabLst>
                <a:tab pos="279400" algn="l"/>
              </a:tabLst>
            </a:pPr>
            <a:r>
              <a:rPr sz="2800" spc="-5" dirty="0">
                <a:latin typeface="宋体"/>
                <a:cs typeface="宋体"/>
              </a:rPr>
              <a:t>金属包装废弃物较易回收处理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37538" y="6553961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25908">
            <a:solidFill>
              <a:srgbClr val="FF6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一、纸类包装材料的性能</a:t>
            </a:r>
            <a:endParaRPr sz="4400">
              <a:latin typeface="华文新魏"/>
              <a:cs typeface="华文新魏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5863" y="1443227"/>
            <a:ext cx="8255634" cy="955675"/>
            <a:chOff x="435863" y="1443227"/>
            <a:chExt cx="8255634" cy="955675"/>
          </a:xfrm>
        </p:grpSpPr>
        <p:sp>
          <p:nvSpPr>
            <p:cNvPr id="6" name="object 6"/>
            <p:cNvSpPr/>
            <p:nvPr/>
          </p:nvSpPr>
          <p:spPr>
            <a:xfrm>
              <a:off x="448817" y="1456181"/>
              <a:ext cx="8229600" cy="929640"/>
            </a:xfrm>
            <a:custGeom>
              <a:avLst/>
              <a:gdLst/>
              <a:ahLst/>
              <a:cxnLst/>
              <a:rect l="l" t="t" r="r" b="b"/>
              <a:pathLst>
                <a:path w="8229600" h="929639">
                  <a:moveTo>
                    <a:pt x="8074659" y="0"/>
                  </a:moveTo>
                  <a:lnTo>
                    <a:pt x="154939" y="0"/>
                  </a:lnTo>
                  <a:lnTo>
                    <a:pt x="105966" y="7896"/>
                  </a:lnTo>
                  <a:lnTo>
                    <a:pt x="63433" y="29886"/>
                  </a:lnTo>
                  <a:lnTo>
                    <a:pt x="29893" y="63422"/>
                  </a:lnTo>
                  <a:lnTo>
                    <a:pt x="7898" y="105956"/>
                  </a:lnTo>
                  <a:lnTo>
                    <a:pt x="0" y="154939"/>
                  </a:lnTo>
                  <a:lnTo>
                    <a:pt x="0" y="774700"/>
                  </a:lnTo>
                  <a:lnTo>
                    <a:pt x="7898" y="823683"/>
                  </a:lnTo>
                  <a:lnTo>
                    <a:pt x="29893" y="866217"/>
                  </a:lnTo>
                  <a:lnTo>
                    <a:pt x="63433" y="899753"/>
                  </a:lnTo>
                  <a:lnTo>
                    <a:pt x="105966" y="921743"/>
                  </a:lnTo>
                  <a:lnTo>
                    <a:pt x="154939" y="929639"/>
                  </a:lnTo>
                  <a:lnTo>
                    <a:pt x="8074659" y="929639"/>
                  </a:lnTo>
                  <a:lnTo>
                    <a:pt x="8123643" y="921743"/>
                  </a:lnTo>
                  <a:lnTo>
                    <a:pt x="8166177" y="899753"/>
                  </a:lnTo>
                  <a:lnTo>
                    <a:pt x="8199713" y="866217"/>
                  </a:lnTo>
                  <a:lnTo>
                    <a:pt x="8221703" y="823683"/>
                  </a:lnTo>
                  <a:lnTo>
                    <a:pt x="8229600" y="774700"/>
                  </a:lnTo>
                  <a:lnTo>
                    <a:pt x="8229600" y="154939"/>
                  </a:lnTo>
                  <a:lnTo>
                    <a:pt x="8221703" y="105956"/>
                  </a:lnTo>
                  <a:lnTo>
                    <a:pt x="8199713" y="63422"/>
                  </a:lnTo>
                  <a:lnTo>
                    <a:pt x="8166177" y="29886"/>
                  </a:lnTo>
                  <a:lnTo>
                    <a:pt x="8123643" y="7896"/>
                  </a:lnTo>
                  <a:lnTo>
                    <a:pt x="8074659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817" y="1456181"/>
              <a:ext cx="8229600" cy="929640"/>
            </a:xfrm>
            <a:custGeom>
              <a:avLst/>
              <a:gdLst/>
              <a:ahLst/>
              <a:cxnLst/>
              <a:rect l="l" t="t" r="r" b="b"/>
              <a:pathLst>
                <a:path w="8229600" h="929639">
                  <a:moveTo>
                    <a:pt x="0" y="154939"/>
                  </a:moveTo>
                  <a:lnTo>
                    <a:pt x="7898" y="105956"/>
                  </a:lnTo>
                  <a:lnTo>
                    <a:pt x="29893" y="63422"/>
                  </a:lnTo>
                  <a:lnTo>
                    <a:pt x="63433" y="29886"/>
                  </a:lnTo>
                  <a:lnTo>
                    <a:pt x="105966" y="7896"/>
                  </a:lnTo>
                  <a:lnTo>
                    <a:pt x="154939" y="0"/>
                  </a:lnTo>
                  <a:lnTo>
                    <a:pt x="8074659" y="0"/>
                  </a:lnTo>
                  <a:lnTo>
                    <a:pt x="8123643" y="7896"/>
                  </a:lnTo>
                  <a:lnTo>
                    <a:pt x="8166177" y="29886"/>
                  </a:lnTo>
                  <a:lnTo>
                    <a:pt x="8199713" y="63422"/>
                  </a:lnTo>
                  <a:lnTo>
                    <a:pt x="8221703" y="105956"/>
                  </a:lnTo>
                  <a:lnTo>
                    <a:pt x="8229600" y="154939"/>
                  </a:lnTo>
                  <a:lnTo>
                    <a:pt x="8229600" y="774700"/>
                  </a:lnTo>
                  <a:lnTo>
                    <a:pt x="8221703" y="823683"/>
                  </a:lnTo>
                  <a:lnTo>
                    <a:pt x="8199713" y="866217"/>
                  </a:lnTo>
                  <a:lnTo>
                    <a:pt x="8166177" y="899753"/>
                  </a:lnTo>
                  <a:lnTo>
                    <a:pt x="8123643" y="921743"/>
                  </a:lnTo>
                  <a:lnTo>
                    <a:pt x="8074659" y="929639"/>
                  </a:lnTo>
                  <a:lnTo>
                    <a:pt x="154939" y="929639"/>
                  </a:lnTo>
                  <a:lnTo>
                    <a:pt x="105966" y="921743"/>
                  </a:lnTo>
                  <a:lnTo>
                    <a:pt x="63433" y="899753"/>
                  </a:lnTo>
                  <a:lnTo>
                    <a:pt x="29893" y="866217"/>
                  </a:lnTo>
                  <a:lnTo>
                    <a:pt x="7898" y="823683"/>
                  </a:lnTo>
                  <a:lnTo>
                    <a:pt x="0" y="774700"/>
                  </a:lnTo>
                  <a:lnTo>
                    <a:pt x="0" y="154939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5863" y="2479548"/>
            <a:ext cx="8255634" cy="957580"/>
            <a:chOff x="435863" y="2479548"/>
            <a:chExt cx="8255634" cy="957580"/>
          </a:xfrm>
        </p:grpSpPr>
        <p:sp>
          <p:nvSpPr>
            <p:cNvPr id="9" name="object 9"/>
            <p:cNvSpPr/>
            <p:nvPr/>
          </p:nvSpPr>
          <p:spPr>
            <a:xfrm>
              <a:off x="448817" y="2492502"/>
              <a:ext cx="8229600" cy="931544"/>
            </a:xfrm>
            <a:custGeom>
              <a:avLst/>
              <a:gdLst/>
              <a:ahLst/>
              <a:cxnLst/>
              <a:rect l="l" t="t" r="r" b="b"/>
              <a:pathLst>
                <a:path w="8229600" h="931545">
                  <a:moveTo>
                    <a:pt x="8074406" y="0"/>
                  </a:moveTo>
                  <a:lnTo>
                    <a:pt x="155194" y="0"/>
                  </a:lnTo>
                  <a:lnTo>
                    <a:pt x="106140" y="7910"/>
                  </a:lnTo>
                  <a:lnTo>
                    <a:pt x="63537" y="29939"/>
                  </a:lnTo>
                  <a:lnTo>
                    <a:pt x="29943" y="63532"/>
                  </a:lnTo>
                  <a:lnTo>
                    <a:pt x="7911" y="106135"/>
                  </a:lnTo>
                  <a:lnTo>
                    <a:pt x="0" y="155194"/>
                  </a:lnTo>
                  <a:lnTo>
                    <a:pt x="0" y="775970"/>
                  </a:lnTo>
                  <a:lnTo>
                    <a:pt x="7911" y="825028"/>
                  </a:lnTo>
                  <a:lnTo>
                    <a:pt x="29943" y="867631"/>
                  </a:lnTo>
                  <a:lnTo>
                    <a:pt x="63537" y="901224"/>
                  </a:lnTo>
                  <a:lnTo>
                    <a:pt x="106140" y="923253"/>
                  </a:lnTo>
                  <a:lnTo>
                    <a:pt x="155194" y="931163"/>
                  </a:lnTo>
                  <a:lnTo>
                    <a:pt x="8074406" y="931163"/>
                  </a:lnTo>
                  <a:lnTo>
                    <a:pt x="8123464" y="923253"/>
                  </a:lnTo>
                  <a:lnTo>
                    <a:pt x="8166067" y="901224"/>
                  </a:lnTo>
                  <a:lnTo>
                    <a:pt x="8199660" y="867631"/>
                  </a:lnTo>
                  <a:lnTo>
                    <a:pt x="8221689" y="825028"/>
                  </a:lnTo>
                  <a:lnTo>
                    <a:pt x="8229600" y="775970"/>
                  </a:lnTo>
                  <a:lnTo>
                    <a:pt x="8229600" y="155194"/>
                  </a:lnTo>
                  <a:lnTo>
                    <a:pt x="8221689" y="106135"/>
                  </a:lnTo>
                  <a:lnTo>
                    <a:pt x="8199660" y="63532"/>
                  </a:lnTo>
                  <a:lnTo>
                    <a:pt x="8166067" y="29939"/>
                  </a:lnTo>
                  <a:lnTo>
                    <a:pt x="8123464" y="7910"/>
                  </a:lnTo>
                  <a:lnTo>
                    <a:pt x="8074406" y="0"/>
                  </a:lnTo>
                  <a:close/>
                </a:path>
              </a:pathLst>
            </a:custGeom>
            <a:solidFill>
              <a:srgbClr val="E38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817" y="2492502"/>
              <a:ext cx="8229600" cy="931544"/>
            </a:xfrm>
            <a:custGeom>
              <a:avLst/>
              <a:gdLst/>
              <a:ahLst/>
              <a:cxnLst/>
              <a:rect l="l" t="t" r="r" b="b"/>
              <a:pathLst>
                <a:path w="8229600" h="931545">
                  <a:moveTo>
                    <a:pt x="0" y="155194"/>
                  </a:moveTo>
                  <a:lnTo>
                    <a:pt x="7911" y="106135"/>
                  </a:lnTo>
                  <a:lnTo>
                    <a:pt x="29943" y="63532"/>
                  </a:lnTo>
                  <a:lnTo>
                    <a:pt x="63537" y="29939"/>
                  </a:lnTo>
                  <a:lnTo>
                    <a:pt x="106140" y="7910"/>
                  </a:lnTo>
                  <a:lnTo>
                    <a:pt x="155194" y="0"/>
                  </a:lnTo>
                  <a:lnTo>
                    <a:pt x="8074406" y="0"/>
                  </a:lnTo>
                  <a:lnTo>
                    <a:pt x="8123464" y="7910"/>
                  </a:lnTo>
                  <a:lnTo>
                    <a:pt x="8166067" y="29939"/>
                  </a:lnTo>
                  <a:lnTo>
                    <a:pt x="8199660" y="63532"/>
                  </a:lnTo>
                  <a:lnTo>
                    <a:pt x="8221689" y="106135"/>
                  </a:lnTo>
                  <a:lnTo>
                    <a:pt x="8229600" y="155194"/>
                  </a:lnTo>
                  <a:lnTo>
                    <a:pt x="8229600" y="775970"/>
                  </a:lnTo>
                  <a:lnTo>
                    <a:pt x="8221689" y="825028"/>
                  </a:lnTo>
                  <a:lnTo>
                    <a:pt x="8199660" y="867631"/>
                  </a:lnTo>
                  <a:lnTo>
                    <a:pt x="8166067" y="901224"/>
                  </a:lnTo>
                  <a:lnTo>
                    <a:pt x="8123464" y="923253"/>
                  </a:lnTo>
                  <a:lnTo>
                    <a:pt x="8074406" y="931163"/>
                  </a:lnTo>
                  <a:lnTo>
                    <a:pt x="155194" y="931163"/>
                  </a:lnTo>
                  <a:lnTo>
                    <a:pt x="106140" y="923253"/>
                  </a:lnTo>
                  <a:lnTo>
                    <a:pt x="63537" y="901224"/>
                  </a:lnTo>
                  <a:lnTo>
                    <a:pt x="29943" y="867631"/>
                  </a:lnTo>
                  <a:lnTo>
                    <a:pt x="7911" y="825028"/>
                  </a:lnTo>
                  <a:lnTo>
                    <a:pt x="0" y="775970"/>
                  </a:lnTo>
                  <a:lnTo>
                    <a:pt x="0" y="155194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5863" y="3517391"/>
            <a:ext cx="8255634" cy="957580"/>
            <a:chOff x="435863" y="3517391"/>
            <a:chExt cx="8255634" cy="957580"/>
          </a:xfrm>
        </p:grpSpPr>
        <p:sp>
          <p:nvSpPr>
            <p:cNvPr id="12" name="object 12"/>
            <p:cNvSpPr/>
            <p:nvPr/>
          </p:nvSpPr>
          <p:spPr>
            <a:xfrm>
              <a:off x="448817" y="3530345"/>
              <a:ext cx="8229600" cy="931544"/>
            </a:xfrm>
            <a:custGeom>
              <a:avLst/>
              <a:gdLst/>
              <a:ahLst/>
              <a:cxnLst/>
              <a:rect l="l" t="t" r="r" b="b"/>
              <a:pathLst>
                <a:path w="8229600" h="931545">
                  <a:moveTo>
                    <a:pt x="8074406" y="0"/>
                  </a:moveTo>
                  <a:lnTo>
                    <a:pt x="155194" y="0"/>
                  </a:lnTo>
                  <a:lnTo>
                    <a:pt x="106140" y="7910"/>
                  </a:lnTo>
                  <a:lnTo>
                    <a:pt x="63537" y="29939"/>
                  </a:lnTo>
                  <a:lnTo>
                    <a:pt x="29943" y="63532"/>
                  </a:lnTo>
                  <a:lnTo>
                    <a:pt x="7911" y="106135"/>
                  </a:lnTo>
                  <a:lnTo>
                    <a:pt x="0" y="155193"/>
                  </a:lnTo>
                  <a:lnTo>
                    <a:pt x="0" y="775969"/>
                  </a:lnTo>
                  <a:lnTo>
                    <a:pt x="7911" y="825028"/>
                  </a:lnTo>
                  <a:lnTo>
                    <a:pt x="29943" y="867631"/>
                  </a:lnTo>
                  <a:lnTo>
                    <a:pt x="63537" y="901224"/>
                  </a:lnTo>
                  <a:lnTo>
                    <a:pt x="106140" y="923253"/>
                  </a:lnTo>
                  <a:lnTo>
                    <a:pt x="155194" y="931163"/>
                  </a:lnTo>
                  <a:lnTo>
                    <a:pt x="8074406" y="931163"/>
                  </a:lnTo>
                  <a:lnTo>
                    <a:pt x="8123464" y="923253"/>
                  </a:lnTo>
                  <a:lnTo>
                    <a:pt x="8166067" y="901224"/>
                  </a:lnTo>
                  <a:lnTo>
                    <a:pt x="8199660" y="867631"/>
                  </a:lnTo>
                  <a:lnTo>
                    <a:pt x="8221689" y="825028"/>
                  </a:lnTo>
                  <a:lnTo>
                    <a:pt x="8229600" y="775969"/>
                  </a:lnTo>
                  <a:lnTo>
                    <a:pt x="8229600" y="155193"/>
                  </a:lnTo>
                  <a:lnTo>
                    <a:pt x="8221689" y="106135"/>
                  </a:lnTo>
                  <a:lnTo>
                    <a:pt x="8199660" y="63532"/>
                  </a:lnTo>
                  <a:lnTo>
                    <a:pt x="8166067" y="29939"/>
                  </a:lnTo>
                  <a:lnTo>
                    <a:pt x="8123464" y="7910"/>
                  </a:lnTo>
                  <a:lnTo>
                    <a:pt x="8074406" y="0"/>
                  </a:lnTo>
                  <a:close/>
                </a:path>
              </a:pathLst>
            </a:custGeom>
            <a:solidFill>
              <a:srgbClr val="C8A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817" y="3530345"/>
              <a:ext cx="8229600" cy="931544"/>
            </a:xfrm>
            <a:custGeom>
              <a:avLst/>
              <a:gdLst/>
              <a:ahLst/>
              <a:cxnLst/>
              <a:rect l="l" t="t" r="r" b="b"/>
              <a:pathLst>
                <a:path w="8229600" h="931545">
                  <a:moveTo>
                    <a:pt x="0" y="155193"/>
                  </a:moveTo>
                  <a:lnTo>
                    <a:pt x="7911" y="106135"/>
                  </a:lnTo>
                  <a:lnTo>
                    <a:pt x="29943" y="63532"/>
                  </a:lnTo>
                  <a:lnTo>
                    <a:pt x="63537" y="29939"/>
                  </a:lnTo>
                  <a:lnTo>
                    <a:pt x="106140" y="7910"/>
                  </a:lnTo>
                  <a:lnTo>
                    <a:pt x="155194" y="0"/>
                  </a:lnTo>
                  <a:lnTo>
                    <a:pt x="8074406" y="0"/>
                  </a:lnTo>
                  <a:lnTo>
                    <a:pt x="8123464" y="7910"/>
                  </a:lnTo>
                  <a:lnTo>
                    <a:pt x="8166067" y="29939"/>
                  </a:lnTo>
                  <a:lnTo>
                    <a:pt x="8199660" y="63532"/>
                  </a:lnTo>
                  <a:lnTo>
                    <a:pt x="8221689" y="106135"/>
                  </a:lnTo>
                  <a:lnTo>
                    <a:pt x="8229600" y="155193"/>
                  </a:lnTo>
                  <a:lnTo>
                    <a:pt x="8229600" y="775969"/>
                  </a:lnTo>
                  <a:lnTo>
                    <a:pt x="8221689" y="825028"/>
                  </a:lnTo>
                  <a:lnTo>
                    <a:pt x="8199660" y="867631"/>
                  </a:lnTo>
                  <a:lnTo>
                    <a:pt x="8166067" y="901224"/>
                  </a:lnTo>
                  <a:lnTo>
                    <a:pt x="8123464" y="923253"/>
                  </a:lnTo>
                  <a:lnTo>
                    <a:pt x="8074406" y="931163"/>
                  </a:lnTo>
                  <a:lnTo>
                    <a:pt x="155194" y="931163"/>
                  </a:lnTo>
                  <a:lnTo>
                    <a:pt x="106140" y="923253"/>
                  </a:lnTo>
                  <a:lnTo>
                    <a:pt x="63537" y="901224"/>
                  </a:lnTo>
                  <a:lnTo>
                    <a:pt x="29943" y="867631"/>
                  </a:lnTo>
                  <a:lnTo>
                    <a:pt x="7911" y="825028"/>
                  </a:lnTo>
                  <a:lnTo>
                    <a:pt x="0" y="775969"/>
                  </a:lnTo>
                  <a:lnTo>
                    <a:pt x="0" y="15519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5863" y="4555235"/>
            <a:ext cx="8255634" cy="955675"/>
            <a:chOff x="435863" y="4555235"/>
            <a:chExt cx="8255634" cy="955675"/>
          </a:xfrm>
        </p:grpSpPr>
        <p:sp>
          <p:nvSpPr>
            <p:cNvPr id="15" name="object 15"/>
            <p:cNvSpPr/>
            <p:nvPr/>
          </p:nvSpPr>
          <p:spPr>
            <a:xfrm>
              <a:off x="448817" y="4568189"/>
              <a:ext cx="8229600" cy="929640"/>
            </a:xfrm>
            <a:custGeom>
              <a:avLst/>
              <a:gdLst/>
              <a:ahLst/>
              <a:cxnLst/>
              <a:rect l="l" t="t" r="r" b="b"/>
              <a:pathLst>
                <a:path w="8229600" h="929639">
                  <a:moveTo>
                    <a:pt x="8074659" y="0"/>
                  </a:moveTo>
                  <a:lnTo>
                    <a:pt x="154939" y="0"/>
                  </a:lnTo>
                  <a:lnTo>
                    <a:pt x="105966" y="7896"/>
                  </a:lnTo>
                  <a:lnTo>
                    <a:pt x="63433" y="29886"/>
                  </a:lnTo>
                  <a:lnTo>
                    <a:pt x="29893" y="63422"/>
                  </a:lnTo>
                  <a:lnTo>
                    <a:pt x="7898" y="105956"/>
                  </a:lnTo>
                  <a:lnTo>
                    <a:pt x="0" y="154940"/>
                  </a:lnTo>
                  <a:lnTo>
                    <a:pt x="0" y="774700"/>
                  </a:lnTo>
                  <a:lnTo>
                    <a:pt x="7898" y="823683"/>
                  </a:lnTo>
                  <a:lnTo>
                    <a:pt x="29893" y="866217"/>
                  </a:lnTo>
                  <a:lnTo>
                    <a:pt x="63433" y="899753"/>
                  </a:lnTo>
                  <a:lnTo>
                    <a:pt x="105966" y="921743"/>
                  </a:lnTo>
                  <a:lnTo>
                    <a:pt x="154939" y="929640"/>
                  </a:lnTo>
                  <a:lnTo>
                    <a:pt x="8074659" y="929640"/>
                  </a:lnTo>
                  <a:lnTo>
                    <a:pt x="8123643" y="921743"/>
                  </a:lnTo>
                  <a:lnTo>
                    <a:pt x="8166177" y="899753"/>
                  </a:lnTo>
                  <a:lnTo>
                    <a:pt x="8199713" y="866217"/>
                  </a:lnTo>
                  <a:lnTo>
                    <a:pt x="8221703" y="823683"/>
                  </a:lnTo>
                  <a:lnTo>
                    <a:pt x="8229600" y="774700"/>
                  </a:lnTo>
                  <a:lnTo>
                    <a:pt x="8229600" y="154940"/>
                  </a:lnTo>
                  <a:lnTo>
                    <a:pt x="8221703" y="105956"/>
                  </a:lnTo>
                  <a:lnTo>
                    <a:pt x="8199713" y="63422"/>
                  </a:lnTo>
                  <a:lnTo>
                    <a:pt x="8166177" y="29886"/>
                  </a:lnTo>
                  <a:lnTo>
                    <a:pt x="8123643" y="7896"/>
                  </a:lnTo>
                  <a:lnTo>
                    <a:pt x="8074659" y="0"/>
                  </a:lnTo>
                  <a:close/>
                </a:path>
              </a:pathLst>
            </a:custGeom>
            <a:solidFill>
              <a:srgbClr val="ADA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8817" y="4568189"/>
              <a:ext cx="8229600" cy="929640"/>
            </a:xfrm>
            <a:custGeom>
              <a:avLst/>
              <a:gdLst/>
              <a:ahLst/>
              <a:cxnLst/>
              <a:rect l="l" t="t" r="r" b="b"/>
              <a:pathLst>
                <a:path w="8229600" h="929639">
                  <a:moveTo>
                    <a:pt x="0" y="154940"/>
                  </a:moveTo>
                  <a:lnTo>
                    <a:pt x="7898" y="105956"/>
                  </a:lnTo>
                  <a:lnTo>
                    <a:pt x="29893" y="63422"/>
                  </a:lnTo>
                  <a:lnTo>
                    <a:pt x="63433" y="29886"/>
                  </a:lnTo>
                  <a:lnTo>
                    <a:pt x="105966" y="7896"/>
                  </a:lnTo>
                  <a:lnTo>
                    <a:pt x="154939" y="0"/>
                  </a:lnTo>
                  <a:lnTo>
                    <a:pt x="8074659" y="0"/>
                  </a:lnTo>
                  <a:lnTo>
                    <a:pt x="8123643" y="7896"/>
                  </a:lnTo>
                  <a:lnTo>
                    <a:pt x="8166177" y="29886"/>
                  </a:lnTo>
                  <a:lnTo>
                    <a:pt x="8199713" y="63422"/>
                  </a:lnTo>
                  <a:lnTo>
                    <a:pt x="8221703" y="105956"/>
                  </a:lnTo>
                  <a:lnTo>
                    <a:pt x="8229600" y="154940"/>
                  </a:lnTo>
                  <a:lnTo>
                    <a:pt x="8229600" y="774700"/>
                  </a:lnTo>
                  <a:lnTo>
                    <a:pt x="8221703" y="823683"/>
                  </a:lnTo>
                  <a:lnTo>
                    <a:pt x="8199713" y="866217"/>
                  </a:lnTo>
                  <a:lnTo>
                    <a:pt x="8166177" y="899753"/>
                  </a:lnTo>
                  <a:lnTo>
                    <a:pt x="8123643" y="921743"/>
                  </a:lnTo>
                  <a:lnTo>
                    <a:pt x="8074659" y="929640"/>
                  </a:lnTo>
                  <a:lnTo>
                    <a:pt x="154939" y="929640"/>
                  </a:lnTo>
                  <a:lnTo>
                    <a:pt x="105966" y="921743"/>
                  </a:lnTo>
                  <a:lnTo>
                    <a:pt x="63433" y="899753"/>
                  </a:lnTo>
                  <a:lnTo>
                    <a:pt x="29893" y="866217"/>
                  </a:lnTo>
                  <a:lnTo>
                    <a:pt x="7898" y="823683"/>
                  </a:lnTo>
                  <a:lnTo>
                    <a:pt x="0" y="774700"/>
                  </a:lnTo>
                  <a:lnTo>
                    <a:pt x="0" y="15494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35863" y="5591555"/>
            <a:ext cx="8255634" cy="957580"/>
            <a:chOff x="435863" y="5591555"/>
            <a:chExt cx="8255634" cy="957580"/>
          </a:xfrm>
        </p:grpSpPr>
        <p:sp>
          <p:nvSpPr>
            <p:cNvPr id="18" name="object 18"/>
            <p:cNvSpPr/>
            <p:nvPr/>
          </p:nvSpPr>
          <p:spPr>
            <a:xfrm>
              <a:off x="448817" y="5604509"/>
              <a:ext cx="8229600" cy="931544"/>
            </a:xfrm>
            <a:custGeom>
              <a:avLst/>
              <a:gdLst/>
              <a:ahLst/>
              <a:cxnLst/>
              <a:rect l="l" t="t" r="r" b="b"/>
              <a:pathLst>
                <a:path w="8229600" h="931545">
                  <a:moveTo>
                    <a:pt x="8074406" y="0"/>
                  </a:moveTo>
                  <a:lnTo>
                    <a:pt x="155194" y="0"/>
                  </a:lnTo>
                  <a:lnTo>
                    <a:pt x="106140" y="7911"/>
                  </a:lnTo>
                  <a:lnTo>
                    <a:pt x="63537" y="29943"/>
                  </a:lnTo>
                  <a:lnTo>
                    <a:pt x="29943" y="63537"/>
                  </a:lnTo>
                  <a:lnTo>
                    <a:pt x="7911" y="106140"/>
                  </a:lnTo>
                  <a:lnTo>
                    <a:pt x="0" y="155193"/>
                  </a:lnTo>
                  <a:lnTo>
                    <a:pt x="0" y="775969"/>
                  </a:lnTo>
                  <a:lnTo>
                    <a:pt x="7911" y="825023"/>
                  </a:lnTo>
                  <a:lnTo>
                    <a:pt x="29943" y="867626"/>
                  </a:lnTo>
                  <a:lnTo>
                    <a:pt x="63537" y="901220"/>
                  </a:lnTo>
                  <a:lnTo>
                    <a:pt x="106140" y="923252"/>
                  </a:lnTo>
                  <a:lnTo>
                    <a:pt x="155194" y="931163"/>
                  </a:lnTo>
                  <a:lnTo>
                    <a:pt x="8074406" y="931163"/>
                  </a:lnTo>
                  <a:lnTo>
                    <a:pt x="8123464" y="923252"/>
                  </a:lnTo>
                  <a:lnTo>
                    <a:pt x="8166067" y="901220"/>
                  </a:lnTo>
                  <a:lnTo>
                    <a:pt x="8199660" y="867626"/>
                  </a:lnTo>
                  <a:lnTo>
                    <a:pt x="8221689" y="825023"/>
                  </a:lnTo>
                  <a:lnTo>
                    <a:pt x="8229600" y="775969"/>
                  </a:lnTo>
                  <a:lnTo>
                    <a:pt x="8229600" y="155193"/>
                  </a:lnTo>
                  <a:lnTo>
                    <a:pt x="8221689" y="106140"/>
                  </a:lnTo>
                  <a:lnTo>
                    <a:pt x="8199660" y="63537"/>
                  </a:lnTo>
                  <a:lnTo>
                    <a:pt x="8166067" y="29943"/>
                  </a:lnTo>
                  <a:lnTo>
                    <a:pt x="8123464" y="7911"/>
                  </a:lnTo>
                  <a:lnTo>
                    <a:pt x="8074406" y="0"/>
                  </a:lnTo>
                  <a:close/>
                </a:path>
              </a:pathLst>
            </a:custGeom>
            <a:solidFill>
              <a:srgbClr val="9093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817" y="5604509"/>
              <a:ext cx="8229600" cy="931544"/>
            </a:xfrm>
            <a:custGeom>
              <a:avLst/>
              <a:gdLst/>
              <a:ahLst/>
              <a:cxnLst/>
              <a:rect l="l" t="t" r="r" b="b"/>
              <a:pathLst>
                <a:path w="8229600" h="931545">
                  <a:moveTo>
                    <a:pt x="0" y="155193"/>
                  </a:moveTo>
                  <a:lnTo>
                    <a:pt x="7911" y="106140"/>
                  </a:lnTo>
                  <a:lnTo>
                    <a:pt x="29943" y="63537"/>
                  </a:lnTo>
                  <a:lnTo>
                    <a:pt x="63537" y="29943"/>
                  </a:lnTo>
                  <a:lnTo>
                    <a:pt x="106140" y="7911"/>
                  </a:lnTo>
                  <a:lnTo>
                    <a:pt x="155194" y="0"/>
                  </a:lnTo>
                  <a:lnTo>
                    <a:pt x="8074406" y="0"/>
                  </a:lnTo>
                  <a:lnTo>
                    <a:pt x="8123464" y="7911"/>
                  </a:lnTo>
                  <a:lnTo>
                    <a:pt x="8166067" y="29943"/>
                  </a:lnTo>
                  <a:lnTo>
                    <a:pt x="8199660" y="63537"/>
                  </a:lnTo>
                  <a:lnTo>
                    <a:pt x="8221689" y="106140"/>
                  </a:lnTo>
                  <a:lnTo>
                    <a:pt x="8229600" y="155193"/>
                  </a:lnTo>
                  <a:lnTo>
                    <a:pt x="8229600" y="775969"/>
                  </a:lnTo>
                  <a:lnTo>
                    <a:pt x="8221689" y="825023"/>
                  </a:lnTo>
                  <a:lnTo>
                    <a:pt x="8199660" y="867626"/>
                  </a:lnTo>
                  <a:lnTo>
                    <a:pt x="8166067" y="901220"/>
                  </a:lnTo>
                  <a:lnTo>
                    <a:pt x="8123464" y="923252"/>
                  </a:lnTo>
                  <a:lnTo>
                    <a:pt x="8074406" y="931163"/>
                  </a:lnTo>
                  <a:lnTo>
                    <a:pt x="155194" y="931163"/>
                  </a:lnTo>
                  <a:lnTo>
                    <a:pt x="106140" y="923252"/>
                  </a:lnTo>
                  <a:lnTo>
                    <a:pt x="63537" y="901220"/>
                  </a:lnTo>
                  <a:lnTo>
                    <a:pt x="29943" y="867626"/>
                  </a:lnTo>
                  <a:lnTo>
                    <a:pt x="7911" y="825023"/>
                  </a:lnTo>
                  <a:lnTo>
                    <a:pt x="0" y="775969"/>
                  </a:lnTo>
                  <a:lnTo>
                    <a:pt x="0" y="155193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1588" y="1576831"/>
            <a:ext cx="3320415" cy="473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Font typeface="Arial"/>
              <a:buAutoNum type="arabicPlain"/>
              <a:tabLst>
                <a:tab pos="481965" algn="l"/>
                <a:tab pos="482600" algn="l"/>
              </a:tabLst>
            </a:pPr>
            <a:r>
              <a:rPr sz="3700" b="1" spc="-10" dirty="0">
                <a:solidFill>
                  <a:srgbClr val="FFFFFF"/>
                </a:solidFill>
                <a:latin typeface="宋体"/>
                <a:cs typeface="宋体"/>
              </a:rPr>
              <a:t>机械力学性能</a:t>
            </a:r>
            <a:endParaRPr sz="3700">
              <a:latin typeface="宋体"/>
              <a:cs typeface="宋体"/>
            </a:endParaRPr>
          </a:p>
          <a:p>
            <a:pPr marL="481965" indent="-469900">
              <a:lnSpc>
                <a:spcPct val="100000"/>
              </a:lnSpc>
              <a:spcBef>
                <a:spcPts val="3729"/>
              </a:spcBef>
              <a:buFont typeface="Arial"/>
              <a:buAutoNum type="arabicPlain"/>
              <a:tabLst>
                <a:tab pos="481965" algn="l"/>
                <a:tab pos="482600" algn="l"/>
              </a:tabLst>
            </a:pPr>
            <a:r>
              <a:rPr sz="3700" b="1" spc="-10" dirty="0">
                <a:solidFill>
                  <a:srgbClr val="FFFFFF"/>
                </a:solidFill>
                <a:latin typeface="宋体"/>
                <a:cs typeface="宋体"/>
              </a:rPr>
              <a:t>阻隔性能</a:t>
            </a:r>
            <a:endParaRPr sz="3700">
              <a:latin typeface="宋体"/>
              <a:cs typeface="宋体"/>
            </a:endParaRPr>
          </a:p>
          <a:p>
            <a:pPr marL="481965" indent="-469900">
              <a:lnSpc>
                <a:spcPct val="100000"/>
              </a:lnSpc>
              <a:spcBef>
                <a:spcPts val="3729"/>
              </a:spcBef>
              <a:buFont typeface="Arial"/>
              <a:buAutoNum type="arabicPlain"/>
              <a:tabLst>
                <a:tab pos="481965" algn="l"/>
                <a:tab pos="482600" algn="l"/>
              </a:tabLst>
            </a:pPr>
            <a:r>
              <a:rPr sz="3700" b="1" spc="-10" dirty="0">
                <a:solidFill>
                  <a:srgbClr val="FFFFFF"/>
                </a:solidFill>
                <a:latin typeface="宋体"/>
                <a:cs typeface="宋体"/>
              </a:rPr>
              <a:t>印刷性能</a:t>
            </a:r>
            <a:endParaRPr sz="3700">
              <a:latin typeface="宋体"/>
              <a:cs typeface="宋体"/>
            </a:endParaRPr>
          </a:p>
          <a:p>
            <a:pPr marL="481965" indent="-469900">
              <a:lnSpc>
                <a:spcPct val="100000"/>
              </a:lnSpc>
              <a:spcBef>
                <a:spcPts val="3729"/>
              </a:spcBef>
              <a:buFont typeface="Arial"/>
              <a:buAutoNum type="arabicPlain"/>
              <a:tabLst>
                <a:tab pos="481965" algn="l"/>
                <a:tab pos="482600" algn="l"/>
              </a:tabLst>
            </a:pPr>
            <a:r>
              <a:rPr sz="3700" b="1" spc="-10" dirty="0">
                <a:solidFill>
                  <a:srgbClr val="FFFFFF"/>
                </a:solidFill>
                <a:latin typeface="宋体"/>
                <a:cs typeface="宋体"/>
              </a:rPr>
              <a:t>加工使用性能</a:t>
            </a:r>
            <a:endParaRPr sz="3700">
              <a:latin typeface="宋体"/>
              <a:cs typeface="宋体"/>
            </a:endParaRPr>
          </a:p>
          <a:p>
            <a:pPr marL="481965" indent="-469900">
              <a:lnSpc>
                <a:spcPct val="100000"/>
              </a:lnSpc>
              <a:spcBef>
                <a:spcPts val="3729"/>
              </a:spcBef>
              <a:buFont typeface="Arial"/>
              <a:buAutoNum type="arabicPlain"/>
              <a:tabLst>
                <a:tab pos="481965" algn="l"/>
                <a:tab pos="482600" algn="l"/>
              </a:tabLst>
            </a:pPr>
            <a:r>
              <a:rPr sz="3700" b="1" spc="-10" dirty="0">
                <a:solidFill>
                  <a:srgbClr val="FFFFFF"/>
                </a:solidFill>
                <a:latin typeface="宋体"/>
                <a:cs typeface="宋体"/>
              </a:rPr>
              <a:t>卫生安全性能</a:t>
            </a:r>
            <a:endParaRPr sz="37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一、概述</a:t>
            </a:r>
            <a:endParaRPr sz="4400">
              <a:latin typeface="华文新魏"/>
              <a:cs typeface="华文新魏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9536" y="2183892"/>
            <a:ext cx="7279005" cy="190500"/>
            <a:chOff x="859536" y="2183892"/>
            <a:chExt cx="7279005" cy="190500"/>
          </a:xfrm>
        </p:grpSpPr>
        <p:sp>
          <p:nvSpPr>
            <p:cNvPr id="6" name="object 6"/>
            <p:cNvSpPr/>
            <p:nvPr/>
          </p:nvSpPr>
          <p:spPr>
            <a:xfrm>
              <a:off x="872490" y="2196846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60" h="165100">
                  <a:moveTo>
                    <a:pt x="987552" y="0"/>
                  </a:moveTo>
                  <a:lnTo>
                    <a:pt x="231813" y="0"/>
                  </a:lnTo>
                  <a:lnTo>
                    <a:pt x="0" y="164591"/>
                  </a:lnTo>
                  <a:lnTo>
                    <a:pt x="755777" y="164591"/>
                  </a:lnTo>
                  <a:lnTo>
                    <a:pt x="987552" y="0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2490" y="2196846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60" h="165100">
                  <a:moveTo>
                    <a:pt x="0" y="164591"/>
                  </a:moveTo>
                  <a:lnTo>
                    <a:pt x="231813" y="0"/>
                  </a:lnTo>
                  <a:lnTo>
                    <a:pt x="987552" y="0"/>
                  </a:lnTo>
                  <a:lnTo>
                    <a:pt x="755777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953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5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2" y="164591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7953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5" h="165100">
                  <a:moveTo>
                    <a:pt x="0" y="164591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FF6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61893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8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3" y="164591"/>
                  </a:lnTo>
                  <a:lnTo>
                    <a:pt x="986028" y="0"/>
                  </a:lnTo>
                  <a:close/>
                </a:path>
              </a:pathLst>
            </a:custGeom>
            <a:solidFill>
              <a:srgbClr val="9093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1893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1"/>
                  </a:moveTo>
                  <a:lnTo>
                    <a:pt x="231775" y="0"/>
                  </a:lnTo>
                  <a:lnTo>
                    <a:pt x="986028" y="0"/>
                  </a:lnTo>
                  <a:lnTo>
                    <a:pt x="754253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9093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5834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2" y="164591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946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5834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1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9774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2" y="164591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FD9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9774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1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FD9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3714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8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3" y="164591"/>
                  </a:lnTo>
                  <a:lnTo>
                    <a:pt x="986028" y="0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3714" y="2196846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1"/>
                  </a:moveTo>
                  <a:lnTo>
                    <a:pt x="231775" y="0"/>
                  </a:lnTo>
                  <a:lnTo>
                    <a:pt x="986028" y="0"/>
                  </a:lnTo>
                  <a:lnTo>
                    <a:pt x="754253" y="164591"/>
                  </a:lnTo>
                  <a:lnTo>
                    <a:pt x="0" y="164591"/>
                  </a:lnTo>
                  <a:close/>
                </a:path>
              </a:pathLst>
            </a:custGeom>
            <a:ln w="25907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37653" y="2196846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59" h="165100">
                  <a:moveTo>
                    <a:pt x="987551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5776" y="164591"/>
                  </a:lnTo>
                  <a:lnTo>
                    <a:pt x="987551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37653" y="2196846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59" h="165100">
                  <a:moveTo>
                    <a:pt x="0" y="164591"/>
                  </a:moveTo>
                  <a:lnTo>
                    <a:pt x="231775" y="0"/>
                  </a:lnTo>
                  <a:lnTo>
                    <a:pt x="987551" y="0"/>
                  </a:lnTo>
                  <a:lnTo>
                    <a:pt x="755776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FF6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59536" y="3095244"/>
            <a:ext cx="7279005" cy="190500"/>
            <a:chOff x="859536" y="3095244"/>
            <a:chExt cx="7279005" cy="190500"/>
          </a:xfrm>
        </p:grpSpPr>
        <p:sp>
          <p:nvSpPr>
            <p:cNvPr id="21" name="object 21"/>
            <p:cNvSpPr/>
            <p:nvPr/>
          </p:nvSpPr>
          <p:spPr>
            <a:xfrm>
              <a:off x="872490" y="3108198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60" h="165100">
                  <a:moveTo>
                    <a:pt x="987552" y="0"/>
                  </a:moveTo>
                  <a:lnTo>
                    <a:pt x="231813" y="0"/>
                  </a:lnTo>
                  <a:lnTo>
                    <a:pt x="0" y="164591"/>
                  </a:lnTo>
                  <a:lnTo>
                    <a:pt x="755777" y="164591"/>
                  </a:lnTo>
                  <a:lnTo>
                    <a:pt x="987552" y="0"/>
                  </a:lnTo>
                  <a:close/>
                </a:path>
              </a:pathLst>
            </a:custGeom>
            <a:solidFill>
              <a:srgbClr val="9093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2490" y="3108198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60" h="165100">
                  <a:moveTo>
                    <a:pt x="0" y="164591"/>
                  </a:moveTo>
                  <a:lnTo>
                    <a:pt x="231813" y="0"/>
                  </a:lnTo>
                  <a:lnTo>
                    <a:pt x="987552" y="0"/>
                  </a:lnTo>
                  <a:lnTo>
                    <a:pt x="755777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9093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7953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5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2" y="164591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946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17953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5" h="165100">
                  <a:moveTo>
                    <a:pt x="0" y="164591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61893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8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3" y="164591"/>
                  </a:lnTo>
                  <a:lnTo>
                    <a:pt x="986028" y="0"/>
                  </a:lnTo>
                  <a:close/>
                </a:path>
              </a:pathLst>
            </a:custGeom>
            <a:solidFill>
              <a:srgbClr val="FD9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1893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1"/>
                  </a:moveTo>
                  <a:lnTo>
                    <a:pt x="231775" y="0"/>
                  </a:lnTo>
                  <a:lnTo>
                    <a:pt x="986028" y="0"/>
                  </a:lnTo>
                  <a:lnTo>
                    <a:pt x="754253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FD9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05834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2" y="164591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05834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1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49774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2" y="164591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49774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1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FF6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3714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8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4253" y="164591"/>
                  </a:lnTo>
                  <a:lnTo>
                    <a:pt x="986028" y="0"/>
                  </a:lnTo>
                  <a:close/>
                </a:path>
              </a:pathLst>
            </a:custGeom>
            <a:solidFill>
              <a:srgbClr val="9093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93714" y="3108198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1"/>
                  </a:moveTo>
                  <a:lnTo>
                    <a:pt x="231775" y="0"/>
                  </a:lnTo>
                  <a:lnTo>
                    <a:pt x="986028" y="0"/>
                  </a:lnTo>
                  <a:lnTo>
                    <a:pt x="754253" y="164591"/>
                  </a:lnTo>
                  <a:lnTo>
                    <a:pt x="0" y="164591"/>
                  </a:lnTo>
                  <a:close/>
                </a:path>
              </a:pathLst>
            </a:custGeom>
            <a:ln w="25907">
              <a:solidFill>
                <a:srgbClr val="9093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37653" y="3108198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59" h="165100">
                  <a:moveTo>
                    <a:pt x="987551" y="0"/>
                  </a:moveTo>
                  <a:lnTo>
                    <a:pt x="231775" y="0"/>
                  </a:lnTo>
                  <a:lnTo>
                    <a:pt x="0" y="164591"/>
                  </a:lnTo>
                  <a:lnTo>
                    <a:pt x="755776" y="164591"/>
                  </a:lnTo>
                  <a:lnTo>
                    <a:pt x="987551" y="0"/>
                  </a:lnTo>
                  <a:close/>
                </a:path>
              </a:pathLst>
            </a:custGeom>
            <a:solidFill>
              <a:srgbClr val="946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37653" y="3108198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59" h="165100">
                  <a:moveTo>
                    <a:pt x="0" y="164591"/>
                  </a:moveTo>
                  <a:lnTo>
                    <a:pt x="231775" y="0"/>
                  </a:lnTo>
                  <a:lnTo>
                    <a:pt x="987551" y="0"/>
                  </a:lnTo>
                  <a:lnTo>
                    <a:pt x="755776" y="164591"/>
                  </a:lnTo>
                  <a:lnTo>
                    <a:pt x="0" y="164591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59536" y="4008120"/>
            <a:ext cx="7279005" cy="190500"/>
            <a:chOff x="859536" y="4008120"/>
            <a:chExt cx="7279005" cy="190500"/>
          </a:xfrm>
        </p:grpSpPr>
        <p:sp>
          <p:nvSpPr>
            <p:cNvPr id="36" name="object 36"/>
            <p:cNvSpPr/>
            <p:nvPr/>
          </p:nvSpPr>
          <p:spPr>
            <a:xfrm>
              <a:off x="872490" y="4021074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60" h="165100">
                  <a:moveTo>
                    <a:pt x="987552" y="0"/>
                  </a:moveTo>
                  <a:lnTo>
                    <a:pt x="231813" y="0"/>
                  </a:lnTo>
                  <a:lnTo>
                    <a:pt x="0" y="164592"/>
                  </a:lnTo>
                  <a:lnTo>
                    <a:pt x="755777" y="164592"/>
                  </a:lnTo>
                  <a:lnTo>
                    <a:pt x="987552" y="0"/>
                  </a:lnTo>
                  <a:close/>
                </a:path>
              </a:pathLst>
            </a:custGeom>
            <a:solidFill>
              <a:srgbClr val="FD9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490" y="4021074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60" h="165100">
                  <a:moveTo>
                    <a:pt x="0" y="164592"/>
                  </a:moveTo>
                  <a:lnTo>
                    <a:pt x="231813" y="0"/>
                  </a:lnTo>
                  <a:lnTo>
                    <a:pt x="987552" y="0"/>
                  </a:lnTo>
                  <a:lnTo>
                    <a:pt x="755777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FD9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17953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5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2" y="164592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17953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5" h="165100">
                  <a:moveTo>
                    <a:pt x="0" y="164592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1893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8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3" y="164592"/>
                  </a:lnTo>
                  <a:lnTo>
                    <a:pt x="98602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1893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2"/>
                  </a:moveTo>
                  <a:lnTo>
                    <a:pt x="231775" y="0"/>
                  </a:lnTo>
                  <a:lnTo>
                    <a:pt x="986028" y="0"/>
                  </a:lnTo>
                  <a:lnTo>
                    <a:pt x="754253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FF6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005834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2" y="164592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9093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05834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2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9093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49774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2" y="164592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946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49774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2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3714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8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3" y="164592"/>
                  </a:lnTo>
                  <a:lnTo>
                    <a:pt x="986028" y="0"/>
                  </a:lnTo>
                  <a:close/>
                </a:path>
              </a:pathLst>
            </a:custGeom>
            <a:solidFill>
              <a:srgbClr val="FD9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93714" y="4021074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2"/>
                  </a:moveTo>
                  <a:lnTo>
                    <a:pt x="231775" y="0"/>
                  </a:lnTo>
                  <a:lnTo>
                    <a:pt x="986028" y="0"/>
                  </a:lnTo>
                  <a:lnTo>
                    <a:pt x="754253" y="164592"/>
                  </a:lnTo>
                  <a:lnTo>
                    <a:pt x="0" y="164592"/>
                  </a:lnTo>
                  <a:close/>
                </a:path>
              </a:pathLst>
            </a:custGeom>
            <a:ln w="25907">
              <a:solidFill>
                <a:srgbClr val="FD9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37653" y="4021074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59" h="165100">
                  <a:moveTo>
                    <a:pt x="987551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5776" y="164592"/>
                  </a:lnTo>
                  <a:lnTo>
                    <a:pt x="987551" y="0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37653" y="4021074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59" h="165100">
                  <a:moveTo>
                    <a:pt x="0" y="164592"/>
                  </a:moveTo>
                  <a:lnTo>
                    <a:pt x="231775" y="0"/>
                  </a:lnTo>
                  <a:lnTo>
                    <a:pt x="987551" y="0"/>
                  </a:lnTo>
                  <a:lnTo>
                    <a:pt x="755776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70280" y="1537843"/>
            <a:ext cx="2604135" cy="3265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宋体"/>
                <a:cs typeface="宋体"/>
              </a:rPr>
              <a:t>缺点：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宋体"/>
              <a:cs typeface="宋体"/>
            </a:endParaRPr>
          </a:p>
          <a:p>
            <a:pPr marL="364490" indent="-352425">
              <a:lnSpc>
                <a:spcPct val="100000"/>
              </a:lnSpc>
              <a:buFont typeface="Garamond"/>
              <a:buAutoNum type="arabicPeriod"/>
              <a:tabLst>
                <a:tab pos="365125" algn="l"/>
              </a:tabLst>
            </a:pPr>
            <a:r>
              <a:rPr sz="2900" dirty="0">
                <a:latin typeface="宋体"/>
                <a:cs typeface="宋体"/>
              </a:rPr>
              <a:t>化学稳定性差</a:t>
            </a:r>
            <a:endParaRPr sz="2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aramond"/>
              <a:buAutoNum type="arabicPeriod"/>
            </a:pPr>
            <a:endParaRPr sz="2850">
              <a:latin typeface="宋体"/>
              <a:cs typeface="宋体"/>
            </a:endParaRPr>
          </a:p>
          <a:p>
            <a:pPr marL="378460" indent="-365760">
              <a:lnSpc>
                <a:spcPct val="100000"/>
              </a:lnSpc>
              <a:buFont typeface="Garamond"/>
              <a:buAutoNum type="arabicPeriod"/>
              <a:tabLst>
                <a:tab pos="378460" algn="l"/>
              </a:tabLst>
            </a:pPr>
            <a:r>
              <a:rPr sz="2900" dirty="0">
                <a:latin typeface="宋体"/>
                <a:cs typeface="宋体"/>
              </a:rPr>
              <a:t>不耐酸碱腐蚀</a:t>
            </a:r>
            <a:endParaRPr sz="29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Garamond"/>
              <a:buAutoNum type="arabicPeriod"/>
            </a:pPr>
            <a:endParaRPr sz="2850">
              <a:latin typeface="宋体"/>
              <a:cs typeface="宋体"/>
            </a:endParaRPr>
          </a:p>
          <a:p>
            <a:pPr marL="378460" indent="-365760">
              <a:lnSpc>
                <a:spcPct val="100000"/>
              </a:lnSpc>
              <a:buFont typeface="Garamond"/>
              <a:buAutoNum type="arabicPeriod"/>
              <a:tabLst>
                <a:tab pos="378460" algn="l"/>
              </a:tabLst>
            </a:pPr>
            <a:r>
              <a:rPr sz="2900" dirty="0">
                <a:latin typeface="宋体"/>
                <a:cs typeface="宋体"/>
              </a:rPr>
              <a:t>价格较贵</a:t>
            </a:r>
            <a:endParaRPr sz="2900">
              <a:latin typeface="宋体"/>
              <a:cs typeface="宋体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59536" y="4919471"/>
            <a:ext cx="7279005" cy="190500"/>
            <a:chOff x="859536" y="4919471"/>
            <a:chExt cx="7279005" cy="190500"/>
          </a:xfrm>
        </p:grpSpPr>
        <p:sp>
          <p:nvSpPr>
            <p:cNvPr id="52" name="object 52"/>
            <p:cNvSpPr/>
            <p:nvPr/>
          </p:nvSpPr>
          <p:spPr>
            <a:xfrm>
              <a:off x="872490" y="4932425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60" h="165100">
                  <a:moveTo>
                    <a:pt x="987552" y="0"/>
                  </a:moveTo>
                  <a:lnTo>
                    <a:pt x="231813" y="0"/>
                  </a:lnTo>
                  <a:lnTo>
                    <a:pt x="0" y="164592"/>
                  </a:lnTo>
                  <a:lnTo>
                    <a:pt x="755777" y="164592"/>
                  </a:lnTo>
                  <a:lnTo>
                    <a:pt x="987552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72490" y="4932425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60" h="165100">
                  <a:moveTo>
                    <a:pt x="0" y="164592"/>
                  </a:moveTo>
                  <a:lnTo>
                    <a:pt x="231813" y="0"/>
                  </a:lnTo>
                  <a:lnTo>
                    <a:pt x="987552" y="0"/>
                  </a:lnTo>
                  <a:lnTo>
                    <a:pt x="755777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FF6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917953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5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2" y="164592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9093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17953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5" h="165100">
                  <a:moveTo>
                    <a:pt x="0" y="164592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9093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61893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8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3" y="164592"/>
                  </a:lnTo>
                  <a:lnTo>
                    <a:pt x="986028" y="0"/>
                  </a:lnTo>
                  <a:close/>
                </a:path>
              </a:pathLst>
            </a:custGeom>
            <a:solidFill>
              <a:srgbClr val="946B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61893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2"/>
                  </a:moveTo>
                  <a:lnTo>
                    <a:pt x="231775" y="0"/>
                  </a:lnTo>
                  <a:lnTo>
                    <a:pt x="986028" y="0"/>
                  </a:lnTo>
                  <a:lnTo>
                    <a:pt x="754253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05834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2" y="164592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FD9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05834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2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FD9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49774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7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2" y="164592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49774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2"/>
                  </a:moveTo>
                  <a:lnTo>
                    <a:pt x="231775" y="0"/>
                  </a:lnTo>
                  <a:lnTo>
                    <a:pt x="986027" y="0"/>
                  </a:lnTo>
                  <a:lnTo>
                    <a:pt x="754252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7068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093714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986028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4253" y="164592"/>
                  </a:lnTo>
                  <a:lnTo>
                    <a:pt x="986028" y="0"/>
                  </a:lnTo>
                  <a:close/>
                </a:path>
              </a:pathLst>
            </a:custGeom>
            <a:solidFill>
              <a:srgbClr val="FF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93714" y="4932425"/>
              <a:ext cx="986155" cy="165100"/>
            </a:xfrm>
            <a:custGeom>
              <a:avLst/>
              <a:gdLst/>
              <a:ahLst/>
              <a:cxnLst/>
              <a:rect l="l" t="t" r="r" b="b"/>
              <a:pathLst>
                <a:path w="986154" h="165100">
                  <a:moveTo>
                    <a:pt x="0" y="164592"/>
                  </a:moveTo>
                  <a:lnTo>
                    <a:pt x="231775" y="0"/>
                  </a:lnTo>
                  <a:lnTo>
                    <a:pt x="986028" y="0"/>
                  </a:lnTo>
                  <a:lnTo>
                    <a:pt x="754253" y="164592"/>
                  </a:lnTo>
                  <a:lnTo>
                    <a:pt x="0" y="164592"/>
                  </a:lnTo>
                  <a:close/>
                </a:path>
              </a:pathLst>
            </a:custGeom>
            <a:ln w="25907">
              <a:solidFill>
                <a:srgbClr val="FF6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37653" y="4932425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59" h="165100">
                  <a:moveTo>
                    <a:pt x="987551" y="0"/>
                  </a:moveTo>
                  <a:lnTo>
                    <a:pt x="231775" y="0"/>
                  </a:lnTo>
                  <a:lnTo>
                    <a:pt x="0" y="164592"/>
                  </a:lnTo>
                  <a:lnTo>
                    <a:pt x="755776" y="164592"/>
                  </a:lnTo>
                  <a:lnTo>
                    <a:pt x="987551" y="0"/>
                  </a:lnTo>
                  <a:close/>
                </a:path>
              </a:pathLst>
            </a:custGeom>
            <a:solidFill>
              <a:srgbClr val="9093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37653" y="4932425"/>
              <a:ext cx="988060" cy="165100"/>
            </a:xfrm>
            <a:custGeom>
              <a:avLst/>
              <a:gdLst/>
              <a:ahLst/>
              <a:cxnLst/>
              <a:rect l="l" t="t" r="r" b="b"/>
              <a:pathLst>
                <a:path w="988059" h="165100">
                  <a:moveTo>
                    <a:pt x="0" y="164592"/>
                  </a:moveTo>
                  <a:lnTo>
                    <a:pt x="231775" y="0"/>
                  </a:lnTo>
                  <a:lnTo>
                    <a:pt x="987551" y="0"/>
                  </a:lnTo>
                  <a:lnTo>
                    <a:pt x="755776" y="164592"/>
                  </a:lnTo>
                  <a:lnTo>
                    <a:pt x="0" y="164592"/>
                  </a:lnTo>
                  <a:close/>
                </a:path>
              </a:pathLst>
            </a:custGeom>
            <a:ln w="25908">
              <a:solidFill>
                <a:srgbClr val="9093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二、常见金属材料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94335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394335" algn="l"/>
              </a:tabLst>
            </a:pPr>
            <a:r>
              <a:rPr dirty="0"/>
              <a:t>（一）镀锡薄钢板</a:t>
            </a:r>
          </a:p>
          <a:p>
            <a:pPr marL="691515" marR="363220" lvl="1" indent="-229235">
              <a:lnSpc>
                <a:spcPts val="3160"/>
              </a:lnSpc>
              <a:spcBef>
                <a:spcPts val="116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是低碳薄钢板表面镀锡而制成的产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品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，简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称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镀 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锡板，俗称马口铁板。</a:t>
            </a:r>
            <a:endParaRPr sz="2800">
              <a:latin typeface="宋体"/>
              <a:cs typeface="宋体"/>
            </a:endParaRPr>
          </a:p>
          <a:p>
            <a:pPr marL="691515" marR="5080" lvl="1" indent="-229235">
              <a:lnSpc>
                <a:spcPts val="3160"/>
              </a:lnSpc>
              <a:spcBef>
                <a:spcPts val="1075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镀锡板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制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造和结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构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组成：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钢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基板、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锡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铁合金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层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、 锡层、氧化膜、油膜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0" y="4056888"/>
            <a:ext cx="3124200" cy="2343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000" y="4056888"/>
            <a:ext cx="3080004" cy="23439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二、常见金属材料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308854"/>
            <a:ext cx="3512185" cy="21532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（二）无锡薄钢板</a:t>
            </a:r>
            <a:endParaRPr sz="32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85" dirty="0">
                <a:solidFill>
                  <a:srgbClr val="3D3C2C"/>
                </a:solidFill>
                <a:latin typeface="Garamond"/>
                <a:cs typeface="Garamond"/>
              </a:rPr>
              <a:t>1</a:t>
            </a:r>
            <a:r>
              <a:rPr sz="2800" spc="-95" dirty="0">
                <a:solidFill>
                  <a:srgbClr val="3D3C2C"/>
                </a:solidFill>
                <a:latin typeface="Garamond"/>
                <a:cs typeface="Garamond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镀铬薄钢板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85" dirty="0">
                <a:solidFill>
                  <a:srgbClr val="3D3C2C"/>
                </a:solidFill>
                <a:latin typeface="Garamond"/>
                <a:cs typeface="Garamond"/>
              </a:rPr>
              <a:t>2</a:t>
            </a:r>
            <a:r>
              <a:rPr sz="2800" spc="-85" dirty="0">
                <a:solidFill>
                  <a:srgbClr val="3D3C2C"/>
                </a:solidFill>
                <a:latin typeface="Garamond"/>
                <a:cs typeface="Garamond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镀锌薄钢板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85" dirty="0">
                <a:solidFill>
                  <a:srgbClr val="3D3C2C"/>
                </a:solidFill>
                <a:latin typeface="Garamond"/>
                <a:cs typeface="Garamond"/>
              </a:rPr>
              <a:t>3</a:t>
            </a:r>
            <a:r>
              <a:rPr sz="2800" spc="-95" dirty="0">
                <a:solidFill>
                  <a:srgbClr val="3D3C2C"/>
                </a:solidFill>
                <a:latin typeface="Garamond"/>
                <a:cs typeface="Garamond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低碳钢板薄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72911" y="4114800"/>
            <a:ext cx="3314699" cy="2456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0676" y="1324355"/>
            <a:ext cx="2668524" cy="2714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951" y="1461516"/>
          <a:ext cx="8402320" cy="4793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1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0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 gridSpan="3">
                  <a:txBody>
                    <a:bodyPr/>
                    <a:lstStyle/>
                    <a:p>
                      <a:pPr marL="1270" marR="1949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3200" b="1" spc="-5" dirty="0">
                          <a:latin typeface="宋体"/>
                          <a:cs typeface="宋体"/>
                        </a:rPr>
                        <a:t>两种材料的优缺点</a:t>
                      </a:r>
                      <a:endParaRPr sz="3200">
                        <a:latin typeface="宋体"/>
                        <a:cs typeface="宋体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46B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3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3200" dirty="0">
                          <a:latin typeface="宋体"/>
                          <a:cs typeface="宋体"/>
                        </a:rPr>
                        <a:t>优点</a:t>
                      </a:r>
                      <a:endParaRPr sz="3200">
                        <a:latin typeface="宋体"/>
                        <a:cs typeface="宋体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3CF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194945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3200" dirty="0">
                          <a:latin typeface="宋体"/>
                          <a:cs typeface="宋体"/>
                        </a:rPr>
                        <a:t>缺点</a:t>
                      </a:r>
                      <a:endParaRPr sz="3200">
                        <a:latin typeface="宋体"/>
                        <a:cs typeface="宋体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1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3200" dirty="0">
                          <a:latin typeface="宋体"/>
                          <a:cs typeface="宋体"/>
                        </a:rPr>
                        <a:t>镀锡铁</a:t>
                      </a:r>
                      <a:endParaRPr sz="3200">
                        <a:latin typeface="宋体"/>
                        <a:cs typeface="宋体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B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1930" algn="just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3200" spc="-5" dirty="0">
                          <a:latin typeface="宋体"/>
                          <a:cs typeface="宋体"/>
                        </a:rPr>
                        <a:t>无毒、强度高、 </a:t>
                      </a:r>
                      <a:r>
                        <a:rPr sz="3200" dirty="0">
                          <a:latin typeface="宋体"/>
                          <a:cs typeface="宋体"/>
                        </a:rPr>
                        <a:t>延展性好、感官 效果好</a:t>
                      </a:r>
                      <a:endParaRPr sz="3200">
                        <a:latin typeface="宋体"/>
                        <a:cs typeface="宋体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B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3225" algn="just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3200" spc="-5" dirty="0">
                          <a:latin typeface="宋体"/>
                          <a:cs typeface="宋体"/>
                        </a:rPr>
                        <a:t>硬度不够、耐腐 </a:t>
                      </a:r>
                      <a:r>
                        <a:rPr sz="3200" dirty="0">
                          <a:latin typeface="宋体"/>
                          <a:cs typeface="宋体"/>
                        </a:rPr>
                        <a:t>蚀性稍差、印刷 附着力弱</a:t>
                      </a:r>
                      <a:endParaRPr sz="3200">
                        <a:latin typeface="宋体"/>
                        <a:cs typeface="宋体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E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1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200" dirty="0">
                          <a:latin typeface="宋体"/>
                          <a:cs typeface="宋体"/>
                        </a:rPr>
                        <a:t>镀铬铁</a:t>
                      </a:r>
                      <a:endParaRPr sz="3200">
                        <a:latin typeface="宋体"/>
                        <a:cs typeface="宋体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3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1930" algn="just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200" dirty="0">
                          <a:latin typeface="宋体"/>
                          <a:cs typeface="宋体"/>
                        </a:rPr>
                        <a:t>硬度高、耐腐蚀 性好、印刷附着 力好</a:t>
                      </a:r>
                      <a:endParaRPr sz="3200">
                        <a:latin typeface="宋体"/>
                        <a:cs typeface="宋体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3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3200" dirty="0">
                          <a:latin typeface="宋体"/>
                          <a:cs typeface="宋体"/>
                        </a:rPr>
                        <a:t>光亮度差、印刷 亮色</a:t>
                      </a:r>
                      <a:r>
                        <a:rPr sz="3200" spc="-15" dirty="0">
                          <a:latin typeface="宋体"/>
                          <a:cs typeface="宋体"/>
                        </a:rPr>
                        <a:t>时</a:t>
                      </a:r>
                      <a:r>
                        <a:rPr sz="3200" dirty="0">
                          <a:latin typeface="宋体"/>
                          <a:cs typeface="宋体"/>
                        </a:rPr>
                        <a:t>颜色</a:t>
                      </a:r>
                      <a:r>
                        <a:rPr sz="3200" spc="-15" dirty="0">
                          <a:latin typeface="宋体"/>
                          <a:cs typeface="宋体"/>
                        </a:rPr>
                        <a:t>偏</a:t>
                      </a:r>
                      <a:r>
                        <a:rPr sz="3200" dirty="0">
                          <a:latin typeface="宋体"/>
                          <a:cs typeface="宋体"/>
                        </a:rPr>
                        <a:t>暗、 感官效果较差</a:t>
                      </a:r>
                      <a:endParaRPr sz="3200">
                        <a:latin typeface="宋体"/>
                        <a:cs typeface="宋体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二、常见金属材料</a:t>
            </a:r>
            <a:endParaRPr sz="4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二、常见金属材料</a:t>
            </a:r>
            <a:endParaRPr sz="4400">
              <a:latin typeface="华文新魏"/>
              <a:cs typeface="华文新魏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0828" y="2004250"/>
            <a:ext cx="7140575" cy="4451350"/>
            <a:chOff x="1040828" y="2004250"/>
            <a:chExt cx="7140575" cy="4451350"/>
          </a:xfrm>
        </p:grpSpPr>
        <p:sp>
          <p:nvSpPr>
            <p:cNvPr id="6" name="object 6"/>
            <p:cNvSpPr/>
            <p:nvPr/>
          </p:nvSpPr>
          <p:spPr>
            <a:xfrm>
              <a:off x="1065047" y="2017268"/>
              <a:ext cx="932180" cy="4425315"/>
            </a:xfrm>
            <a:custGeom>
              <a:avLst/>
              <a:gdLst/>
              <a:ahLst/>
              <a:cxnLst/>
              <a:rect l="l" t="t" r="r" b="b"/>
              <a:pathLst>
                <a:path w="932180" h="4425315">
                  <a:moveTo>
                    <a:pt x="15265" y="0"/>
                  </a:moveTo>
                  <a:lnTo>
                    <a:pt x="49215" y="34448"/>
                  </a:lnTo>
                  <a:lnTo>
                    <a:pt x="82526" y="69287"/>
                  </a:lnTo>
                  <a:lnTo>
                    <a:pt x="115195" y="104510"/>
                  </a:lnTo>
                  <a:lnTo>
                    <a:pt x="147224" y="140108"/>
                  </a:lnTo>
                  <a:lnTo>
                    <a:pt x="178613" y="176074"/>
                  </a:lnTo>
                  <a:lnTo>
                    <a:pt x="209362" y="212401"/>
                  </a:lnTo>
                  <a:lnTo>
                    <a:pt x="239469" y="249081"/>
                  </a:lnTo>
                  <a:lnTo>
                    <a:pt x="268937" y="286108"/>
                  </a:lnTo>
                  <a:lnTo>
                    <a:pt x="297764" y="323473"/>
                  </a:lnTo>
                  <a:lnTo>
                    <a:pt x="325950" y="361169"/>
                  </a:lnTo>
                  <a:lnTo>
                    <a:pt x="353496" y="399188"/>
                  </a:lnTo>
                  <a:lnTo>
                    <a:pt x="380402" y="437524"/>
                  </a:lnTo>
                  <a:lnTo>
                    <a:pt x="406667" y="476168"/>
                  </a:lnTo>
                  <a:lnTo>
                    <a:pt x="432292" y="515114"/>
                  </a:lnTo>
                  <a:lnTo>
                    <a:pt x="457276" y="554354"/>
                  </a:lnTo>
                  <a:lnTo>
                    <a:pt x="481620" y="593880"/>
                  </a:lnTo>
                  <a:lnTo>
                    <a:pt x="505323" y="633685"/>
                  </a:lnTo>
                  <a:lnTo>
                    <a:pt x="528386" y="673762"/>
                  </a:lnTo>
                  <a:lnTo>
                    <a:pt x="550808" y="714103"/>
                  </a:lnTo>
                  <a:lnTo>
                    <a:pt x="572590" y="754701"/>
                  </a:lnTo>
                  <a:lnTo>
                    <a:pt x="593732" y="795548"/>
                  </a:lnTo>
                  <a:lnTo>
                    <a:pt x="614233" y="836636"/>
                  </a:lnTo>
                  <a:lnTo>
                    <a:pt x="634093" y="877959"/>
                  </a:lnTo>
                  <a:lnTo>
                    <a:pt x="653314" y="919509"/>
                  </a:lnTo>
                  <a:lnTo>
                    <a:pt x="671893" y="961279"/>
                  </a:lnTo>
                  <a:lnTo>
                    <a:pt x="689832" y="1003260"/>
                  </a:lnTo>
                  <a:lnTo>
                    <a:pt x="707131" y="1045447"/>
                  </a:lnTo>
                  <a:lnTo>
                    <a:pt x="723789" y="1087830"/>
                  </a:lnTo>
                  <a:lnTo>
                    <a:pt x="739807" y="1130403"/>
                  </a:lnTo>
                  <a:lnTo>
                    <a:pt x="755184" y="1173159"/>
                  </a:lnTo>
                  <a:lnTo>
                    <a:pt x="769921" y="1216089"/>
                  </a:lnTo>
                  <a:lnTo>
                    <a:pt x="784017" y="1259187"/>
                  </a:lnTo>
                  <a:lnTo>
                    <a:pt x="797473" y="1302445"/>
                  </a:lnTo>
                  <a:lnTo>
                    <a:pt x="810288" y="1345855"/>
                  </a:lnTo>
                  <a:lnTo>
                    <a:pt x="822463" y="1389411"/>
                  </a:lnTo>
                  <a:lnTo>
                    <a:pt x="833998" y="1433104"/>
                  </a:lnTo>
                  <a:lnTo>
                    <a:pt x="844891" y="1476927"/>
                  </a:lnTo>
                  <a:lnTo>
                    <a:pt x="855145" y="1520874"/>
                  </a:lnTo>
                  <a:lnTo>
                    <a:pt x="864758" y="1564935"/>
                  </a:lnTo>
                  <a:lnTo>
                    <a:pt x="873730" y="1609105"/>
                  </a:lnTo>
                  <a:lnTo>
                    <a:pt x="882062" y="1653375"/>
                  </a:lnTo>
                  <a:lnTo>
                    <a:pt x="889754" y="1697738"/>
                  </a:lnTo>
                  <a:lnTo>
                    <a:pt x="896805" y="1742187"/>
                  </a:lnTo>
                  <a:lnTo>
                    <a:pt x="903215" y="1786714"/>
                  </a:lnTo>
                  <a:lnTo>
                    <a:pt x="908985" y="1831312"/>
                  </a:lnTo>
                  <a:lnTo>
                    <a:pt x="914115" y="1875973"/>
                  </a:lnTo>
                  <a:lnTo>
                    <a:pt x="918604" y="1920690"/>
                  </a:lnTo>
                  <a:lnTo>
                    <a:pt x="922452" y="1965456"/>
                  </a:lnTo>
                  <a:lnTo>
                    <a:pt x="925660" y="2010262"/>
                  </a:lnTo>
                  <a:lnTo>
                    <a:pt x="928228" y="2055102"/>
                  </a:lnTo>
                  <a:lnTo>
                    <a:pt x="930155" y="2099969"/>
                  </a:lnTo>
                  <a:lnTo>
                    <a:pt x="931441" y="2144854"/>
                  </a:lnTo>
                  <a:lnTo>
                    <a:pt x="932087" y="2189750"/>
                  </a:lnTo>
                  <a:lnTo>
                    <a:pt x="932093" y="2234650"/>
                  </a:lnTo>
                  <a:lnTo>
                    <a:pt x="931458" y="2279546"/>
                  </a:lnTo>
                  <a:lnTo>
                    <a:pt x="930182" y="2324432"/>
                  </a:lnTo>
                  <a:lnTo>
                    <a:pt x="928266" y="2369298"/>
                  </a:lnTo>
                  <a:lnTo>
                    <a:pt x="925710" y="2414139"/>
                  </a:lnTo>
                  <a:lnTo>
                    <a:pt x="922513" y="2458947"/>
                  </a:lnTo>
                  <a:lnTo>
                    <a:pt x="918675" y="2503714"/>
                  </a:lnTo>
                  <a:lnTo>
                    <a:pt x="914197" y="2548432"/>
                  </a:lnTo>
                  <a:lnTo>
                    <a:pt x="909079" y="2593095"/>
                  </a:lnTo>
                  <a:lnTo>
                    <a:pt x="903320" y="2637695"/>
                  </a:lnTo>
                  <a:lnTo>
                    <a:pt x="896920" y="2682224"/>
                  </a:lnTo>
                  <a:lnTo>
                    <a:pt x="889880" y="2726675"/>
                  </a:lnTo>
                  <a:lnTo>
                    <a:pt x="882199" y="2771041"/>
                  </a:lnTo>
                  <a:lnTo>
                    <a:pt x="873878" y="2815314"/>
                  </a:lnTo>
                  <a:lnTo>
                    <a:pt x="864917" y="2859487"/>
                  </a:lnTo>
                  <a:lnTo>
                    <a:pt x="855315" y="2903552"/>
                  </a:lnTo>
                  <a:lnTo>
                    <a:pt x="845072" y="2947501"/>
                  </a:lnTo>
                  <a:lnTo>
                    <a:pt x="834189" y="2991328"/>
                  </a:lnTo>
                  <a:lnTo>
                    <a:pt x="822665" y="3035025"/>
                  </a:lnTo>
                  <a:lnTo>
                    <a:pt x="810501" y="3078585"/>
                  </a:lnTo>
                  <a:lnTo>
                    <a:pt x="797696" y="3122000"/>
                  </a:lnTo>
                  <a:lnTo>
                    <a:pt x="784251" y="3165262"/>
                  </a:lnTo>
                  <a:lnTo>
                    <a:pt x="770165" y="3208365"/>
                  </a:lnTo>
                  <a:lnTo>
                    <a:pt x="755439" y="3251300"/>
                  </a:lnTo>
                  <a:lnTo>
                    <a:pt x="740072" y="3294060"/>
                  </a:lnTo>
                  <a:lnTo>
                    <a:pt x="724064" y="3336639"/>
                  </a:lnTo>
                  <a:lnTo>
                    <a:pt x="707417" y="3379028"/>
                  </a:lnTo>
                  <a:lnTo>
                    <a:pt x="690128" y="3421220"/>
                  </a:lnTo>
                  <a:lnTo>
                    <a:pt x="672199" y="3463207"/>
                  </a:lnTo>
                  <a:lnTo>
                    <a:pt x="653630" y="3504983"/>
                  </a:lnTo>
                  <a:lnTo>
                    <a:pt x="634420" y="3546539"/>
                  </a:lnTo>
                  <a:lnTo>
                    <a:pt x="614569" y="3587869"/>
                  </a:lnTo>
                  <a:lnTo>
                    <a:pt x="594078" y="3628965"/>
                  </a:lnTo>
                  <a:lnTo>
                    <a:pt x="572946" y="3669818"/>
                  </a:lnTo>
                  <a:lnTo>
                    <a:pt x="551174" y="3710423"/>
                  </a:lnTo>
                  <a:lnTo>
                    <a:pt x="528761" y="3750772"/>
                  </a:lnTo>
                  <a:lnTo>
                    <a:pt x="505708" y="3790856"/>
                  </a:lnTo>
                  <a:lnTo>
                    <a:pt x="482014" y="3830669"/>
                  </a:lnTo>
                  <a:lnTo>
                    <a:pt x="457680" y="3870203"/>
                  </a:lnTo>
                  <a:lnTo>
                    <a:pt x="432705" y="3909451"/>
                  </a:lnTo>
                  <a:lnTo>
                    <a:pt x="407089" y="3948406"/>
                  </a:lnTo>
                  <a:lnTo>
                    <a:pt x="380833" y="3987059"/>
                  </a:lnTo>
                  <a:lnTo>
                    <a:pt x="353937" y="4025404"/>
                  </a:lnTo>
                  <a:lnTo>
                    <a:pt x="326400" y="4063433"/>
                  </a:lnTo>
                  <a:lnTo>
                    <a:pt x="298222" y="4101138"/>
                  </a:lnTo>
                  <a:lnTo>
                    <a:pt x="269404" y="4138512"/>
                  </a:lnTo>
                  <a:lnTo>
                    <a:pt x="239945" y="4175549"/>
                  </a:lnTo>
                  <a:lnTo>
                    <a:pt x="209846" y="4212239"/>
                  </a:lnTo>
                  <a:lnTo>
                    <a:pt x="179106" y="4248576"/>
                  </a:lnTo>
                  <a:lnTo>
                    <a:pt x="147726" y="4284553"/>
                  </a:lnTo>
                  <a:lnTo>
                    <a:pt x="115705" y="4320162"/>
                  </a:lnTo>
                  <a:lnTo>
                    <a:pt x="83043" y="4355395"/>
                  </a:lnTo>
                  <a:lnTo>
                    <a:pt x="49741" y="4390245"/>
                  </a:lnTo>
                  <a:lnTo>
                    <a:pt x="15798" y="4424705"/>
                  </a:lnTo>
                  <a:lnTo>
                    <a:pt x="15443" y="4425061"/>
                  </a:lnTo>
                  <a:lnTo>
                    <a:pt x="15265" y="4425238"/>
                  </a:lnTo>
                  <a:lnTo>
                    <a:pt x="0" y="4409973"/>
                  </a:lnTo>
                  <a:lnTo>
                    <a:pt x="34029" y="4375435"/>
                  </a:lnTo>
                  <a:lnTo>
                    <a:pt x="67411" y="4340503"/>
                  </a:lnTo>
                  <a:lnTo>
                    <a:pt x="100145" y="4305183"/>
                  </a:lnTo>
                  <a:lnTo>
                    <a:pt x="132231" y="4269483"/>
                  </a:lnTo>
                  <a:lnTo>
                    <a:pt x="163669" y="4233410"/>
                  </a:lnTo>
                  <a:lnTo>
                    <a:pt x="194458" y="4196973"/>
                  </a:lnTo>
                  <a:lnTo>
                    <a:pt x="224600" y="4160179"/>
                  </a:lnTo>
                  <a:lnTo>
                    <a:pt x="254094" y="4123036"/>
                  </a:lnTo>
                  <a:lnTo>
                    <a:pt x="282939" y="4085550"/>
                  </a:lnTo>
                  <a:lnTo>
                    <a:pt x="311136" y="4047730"/>
                  </a:lnTo>
                  <a:lnTo>
                    <a:pt x="338686" y="4009583"/>
                  </a:lnTo>
                  <a:lnTo>
                    <a:pt x="365587" y="3971118"/>
                  </a:lnTo>
                  <a:lnTo>
                    <a:pt x="391840" y="3932340"/>
                  </a:lnTo>
                  <a:lnTo>
                    <a:pt x="417446" y="3893259"/>
                  </a:lnTo>
                  <a:lnTo>
                    <a:pt x="442403" y="3853882"/>
                  </a:lnTo>
                  <a:lnTo>
                    <a:pt x="466712" y="3814215"/>
                  </a:lnTo>
                  <a:lnTo>
                    <a:pt x="490373" y="3774268"/>
                  </a:lnTo>
                  <a:lnTo>
                    <a:pt x="513385" y="3734047"/>
                  </a:lnTo>
                  <a:lnTo>
                    <a:pt x="535750" y="3693560"/>
                  </a:lnTo>
                  <a:lnTo>
                    <a:pt x="557467" y="3652815"/>
                  </a:lnTo>
                  <a:lnTo>
                    <a:pt x="578536" y="3611818"/>
                  </a:lnTo>
                  <a:lnTo>
                    <a:pt x="598956" y="3570579"/>
                  </a:lnTo>
                  <a:lnTo>
                    <a:pt x="618729" y="3529104"/>
                  </a:lnTo>
                  <a:lnTo>
                    <a:pt x="637853" y="3487401"/>
                  </a:lnTo>
                  <a:lnTo>
                    <a:pt x="656330" y="3445478"/>
                  </a:lnTo>
                  <a:lnTo>
                    <a:pt x="674158" y="3403342"/>
                  </a:lnTo>
                  <a:lnTo>
                    <a:pt x="691338" y="3361001"/>
                  </a:lnTo>
                  <a:lnTo>
                    <a:pt x="707870" y="3318462"/>
                  </a:lnTo>
                  <a:lnTo>
                    <a:pt x="723754" y="3275734"/>
                  </a:lnTo>
                  <a:lnTo>
                    <a:pt x="738990" y="3232822"/>
                  </a:lnTo>
                  <a:lnTo>
                    <a:pt x="753578" y="3189736"/>
                  </a:lnTo>
                  <a:lnTo>
                    <a:pt x="767518" y="3146483"/>
                  </a:lnTo>
                  <a:lnTo>
                    <a:pt x="780809" y="3103070"/>
                  </a:lnTo>
                  <a:lnTo>
                    <a:pt x="793453" y="3059506"/>
                  </a:lnTo>
                  <a:lnTo>
                    <a:pt x="805448" y="3015796"/>
                  </a:lnTo>
                  <a:lnTo>
                    <a:pt x="816796" y="2971950"/>
                  </a:lnTo>
                  <a:lnTo>
                    <a:pt x="827495" y="2927975"/>
                  </a:lnTo>
                  <a:lnTo>
                    <a:pt x="837546" y="2883878"/>
                  </a:lnTo>
                  <a:lnTo>
                    <a:pt x="846949" y="2839667"/>
                  </a:lnTo>
                  <a:lnTo>
                    <a:pt x="855704" y="2795350"/>
                  </a:lnTo>
                  <a:lnTo>
                    <a:pt x="863811" y="2750933"/>
                  </a:lnTo>
                  <a:lnTo>
                    <a:pt x="871270" y="2706426"/>
                  </a:lnTo>
                  <a:lnTo>
                    <a:pt x="878081" y="2661835"/>
                  </a:lnTo>
                  <a:lnTo>
                    <a:pt x="884243" y="2617168"/>
                  </a:lnTo>
                  <a:lnTo>
                    <a:pt x="889758" y="2572432"/>
                  </a:lnTo>
                  <a:lnTo>
                    <a:pt x="894624" y="2527635"/>
                  </a:lnTo>
                  <a:lnTo>
                    <a:pt x="898842" y="2482786"/>
                  </a:lnTo>
                  <a:lnTo>
                    <a:pt x="902413" y="2437890"/>
                  </a:lnTo>
                  <a:lnTo>
                    <a:pt x="905335" y="2392957"/>
                  </a:lnTo>
                  <a:lnTo>
                    <a:pt x="907609" y="2347993"/>
                  </a:lnTo>
                  <a:lnTo>
                    <a:pt x="909235" y="2303006"/>
                  </a:lnTo>
                  <a:lnTo>
                    <a:pt x="910212" y="2258003"/>
                  </a:lnTo>
                  <a:lnTo>
                    <a:pt x="910542" y="2212994"/>
                  </a:lnTo>
                  <a:lnTo>
                    <a:pt x="910223" y="2167984"/>
                  </a:lnTo>
                  <a:lnTo>
                    <a:pt x="909257" y="2122981"/>
                  </a:lnTo>
                  <a:lnTo>
                    <a:pt x="907642" y="2077994"/>
                  </a:lnTo>
                  <a:lnTo>
                    <a:pt x="905379" y="2033029"/>
                  </a:lnTo>
                  <a:lnTo>
                    <a:pt x="902468" y="1988095"/>
                  </a:lnTo>
                  <a:lnTo>
                    <a:pt x="898909" y="1943198"/>
                  </a:lnTo>
                  <a:lnTo>
                    <a:pt x="894702" y="1898347"/>
                  </a:lnTo>
                  <a:lnTo>
                    <a:pt x="889847" y="1853549"/>
                  </a:lnTo>
                  <a:lnTo>
                    <a:pt x="884343" y="1808812"/>
                  </a:lnTo>
                  <a:lnTo>
                    <a:pt x="878192" y="1764143"/>
                  </a:lnTo>
                  <a:lnTo>
                    <a:pt x="871392" y="1719550"/>
                  </a:lnTo>
                  <a:lnTo>
                    <a:pt x="863944" y="1675040"/>
                  </a:lnTo>
                  <a:lnTo>
                    <a:pt x="855848" y="1630621"/>
                  </a:lnTo>
                  <a:lnTo>
                    <a:pt x="847104" y="1586301"/>
                  </a:lnTo>
                  <a:lnTo>
                    <a:pt x="837712" y="1542088"/>
                  </a:lnTo>
                  <a:lnTo>
                    <a:pt x="827672" y="1497988"/>
                  </a:lnTo>
                  <a:lnTo>
                    <a:pt x="816983" y="1454009"/>
                  </a:lnTo>
                  <a:lnTo>
                    <a:pt x="805647" y="1410160"/>
                  </a:lnTo>
                  <a:lnTo>
                    <a:pt x="793662" y="1366447"/>
                  </a:lnTo>
                  <a:lnTo>
                    <a:pt x="781029" y="1322879"/>
                  </a:lnTo>
                  <a:lnTo>
                    <a:pt x="767748" y="1279462"/>
                  </a:lnTo>
                  <a:lnTo>
                    <a:pt x="753819" y="1236205"/>
                  </a:lnTo>
                  <a:lnTo>
                    <a:pt x="739242" y="1193115"/>
                  </a:lnTo>
                  <a:lnTo>
                    <a:pt x="724016" y="1150199"/>
                  </a:lnTo>
                  <a:lnTo>
                    <a:pt x="708143" y="1107465"/>
                  </a:lnTo>
                  <a:lnTo>
                    <a:pt x="691621" y="1064922"/>
                  </a:lnTo>
                  <a:lnTo>
                    <a:pt x="674451" y="1022576"/>
                  </a:lnTo>
                  <a:lnTo>
                    <a:pt x="656633" y="980434"/>
                  </a:lnTo>
                  <a:lnTo>
                    <a:pt x="638167" y="938506"/>
                  </a:lnTo>
                  <a:lnTo>
                    <a:pt x="619053" y="896797"/>
                  </a:lnTo>
                  <a:lnTo>
                    <a:pt x="599290" y="855317"/>
                  </a:lnTo>
                  <a:lnTo>
                    <a:pt x="578880" y="814071"/>
                  </a:lnTo>
                  <a:lnTo>
                    <a:pt x="557821" y="773069"/>
                  </a:lnTo>
                  <a:lnTo>
                    <a:pt x="536114" y="732318"/>
                  </a:lnTo>
                  <a:lnTo>
                    <a:pt x="513759" y="691824"/>
                  </a:lnTo>
                  <a:lnTo>
                    <a:pt x="490756" y="651596"/>
                  </a:lnTo>
                  <a:lnTo>
                    <a:pt x="467104" y="611642"/>
                  </a:lnTo>
                  <a:lnTo>
                    <a:pt x="442805" y="571968"/>
                  </a:lnTo>
                  <a:lnTo>
                    <a:pt x="417857" y="532584"/>
                  </a:lnTo>
                  <a:lnTo>
                    <a:pt x="392261" y="493495"/>
                  </a:lnTo>
                  <a:lnTo>
                    <a:pt x="366018" y="454710"/>
                  </a:lnTo>
                  <a:lnTo>
                    <a:pt x="339125" y="416236"/>
                  </a:lnTo>
                  <a:lnTo>
                    <a:pt x="311585" y="378081"/>
                  </a:lnTo>
                  <a:lnTo>
                    <a:pt x="283397" y="340253"/>
                  </a:lnTo>
                  <a:lnTo>
                    <a:pt x="254560" y="302759"/>
                  </a:lnTo>
                  <a:lnTo>
                    <a:pt x="225075" y="265607"/>
                  </a:lnTo>
                  <a:lnTo>
                    <a:pt x="194942" y="228804"/>
                  </a:lnTo>
                  <a:lnTo>
                    <a:pt x="164161" y="192358"/>
                  </a:lnTo>
                  <a:lnTo>
                    <a:pt x="132732" y="156276"/>
                  </a:lnTo>
                  <a:lnTo>
                    <a:pt x="100654" y="120567"/>
                  </a:lnTo>
                  <a:lnTo>
                    <a:pt x="67929" y="85237"/>
                  </a:lnTo>
                  <a:lnTo>
                    <a:pt x="34555" y="50295"/>
                  </a:lnTo>
                  <a:lnTo>
                    <a:pt x="533" y="15748"/>
                  </a:lnTo>
                  <a:lnTo>
                    <a:pt x="355" y="15621"/>
                  </a:lnTo>
                  <a:lnTo>
                    <a:pt x="177" y="15367"/>
                  </a:lnTo>
                  <a:lnTo>
                    <a:pt x="0" y="15240"/>
                  </a:lnTo>
                  <a:lnTo>
                    <a:pt x="15265" y="0"/>
                  </a:lnTo>
                  <a:close/>
                </a:path>
              </a:pathLst>
            </a:custGeom>
            <a:ln w="25908">
              <a:solidFill>
                <a:srgbClr val="A384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7498" y="2117598"/>
              <a:ext cx="6850380" cy="422275"/>
            </a:xfrm>
            <a:custGeom>
              <a:avLst/>
              <a:gdLst/>
              <a:ahLst/>
              <a:cxnLst/>
              <a:rect l="l" t="t" r="r" b="b"/>
              <a:pathLst>
                <a:path w="6850380" h="422275">
                  <a:moveTo>
                    <a:pt x="685038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6850380" y="422148"/>
                  </a:lnTo>
                  <a:lnTo>
                    <a:pt x="6850380" y="0"/>
                  </a:lnTo>
                  <a:close/>
                </a:path>
              </a:pathLst>
            </a:custGeom>
            <a:solidFill>
              <a:srgbClr val="946B43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7498" y="2117598"/>
              <a:ext cx="6850380" cy="422275"/>
            </a:xfrm>
            <a:custGeom>
              <a:avLst/>
              <a:gdLst/>
              <a:ahLst/>
              <a:cxnLst/>
              <a:rect l="l" t="t" r="r" b="b"/>
              <a:pathLst>
                <a:path w="6850380" h="422275">
                  <a:moveTo>
                    <a:pt x="0" y="422148"/>
                  </a:moveTo>
                  <a:lnTo>
                    <a:pt x="6850380" y="422148"/>
                  </a:lnTo>
                  <a:lnTo>
                    <a:pt x="6850380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3846" y="2064258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263651" y="0"/>
                  </a:moveTo>
                  <a:lnTo>
                    <a:pt x="216261" y="4245"/>
                  </a:lnTo>
                  <a:lnTo>
                    <a:pt x="171657" y="16488"/>
                  </a:lnTo>
                  <a:lnTo>
                    <a:pt x="130584" y="35983"/>
                  </a:lnTo>
                  <a:lnTo>
                    <a:pt x="93786" y="61988"/>
                  </a:lnTo>
                  <a:lnTo>
                    <a:pt x="62009" y="93760"/>
                  </a:lnTo>
                  <a:lnTo>
                    <a:pt x="35997" y="130555"/>
                  </a:lnTo>
                  <a:lnTo>
                    <a:pt x="16495" y="171631"/>
                  </a:lnTo>
                  <a:lnTo>
                    <a:pt x="4247" y="216244"/>
                  </a:lnTo>
                  <a:lnTo>
                    <a:pt x="0" y="263651"/>
                  </a:lnTo>
                  <a:lnTo>
                    <a:pt x="4247" y="311059"/>
                  </a:lnTo>
                  <a:lnTo>
                    <a:pt x="16495" y="355672"/>
                  </a:lnTo>
                  <a:lnTo>
                    <a:pt x="35997" y="396747"/>
                  </a:lnTo>
                  <a:lnTo>
                    <a:pt x="62009" y="433543"/>
                  </a:lnTo>
                  <a:lnTo>
                    <a:pt x="93786" y="465315"/>
                  </a:lnTo>
                  <a:lnTo>
                    <a:pt x="130584" y="491320"/>
                  </a:lnTo>
                  <a:lnTo>
                    <a:pt x="171657" y="510815"/>
                  </a:lnTo>
                  <a:lnTo>
                    <a:pt x="216261" y="523058"/>
                  </a:lnTo>
                  <a:lnTo>
                    <a:pt x="263651" y="527303"/>
                  </a:lnTo>
                  <a:lnTo>
                    <a:pt x="311059" y="523058"/>
                  </a:lnTo>
                  <a:lnTo>
                    <a:pt x="355672" y="510815"/>
                  </a:lnTo>
                  <a:lnTo>
                    <a:pt x="396747" y="491320"/>
                  </a:lnTo>
                  <a:lnTo>
                    <a:pt x="433543" y="465315"/>
                  </a:lnTo>
                  <a:lnTo>
                    <a:pt x="465315" y="433543"/>
                  </a:lnTo>
                  <a:lnTo>
                    <a:pt x="491320" y="396747"/>
                  </a:lnTo>
                  <a:lnTo>
                    <a:pt x="510815" y="355672"/>
                  </a:lnTo>
                  <a:lnTo>
                    <a:pt x="523058" y="311059"/>
                  </a:lnTo>
                  <a:lnTo>
                    <a:pt x="527304" y="263651"/>
                  </a:lnTo>
                  <a:lnTo>
                    <a:pt x="523058" y="216244"/>
                  </a:lnTo>
                  <a:lnTo>
                    <a:pt x="510815" y="171631"/>
                  </a:lnTo>
                  <a:lnTo>
                    <a:pt x="491320" y="130556"/>
                  </a:lnTo>
                  <a:lnTo>
                    <a:pt x="465315" y="93760"/>
                  </a:lnTo>
                  <a:lnTo>
                    <a:pt x="433543" y="61988"/>
                  </a:lnTo>
                  <a:lnTo>
                    <a:pt x="396747" y="35983"/>
                  </a:lnTo>
                  <a:lnTo>
                    <a:pt x="355672" y="16488"/>
                  </a:lnTo>
                  <a:lnTo>
                    <a:pt x="311059" y="4245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3846" y="2064258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0" y="263651"/>
                  </a:moveTo>
                  <a:lnTo>
                    <a:pt x="4247" y="216244"/>
                  </a:lnTo>
                  <a:lnTo>
                    <a:pt x="16495" y="171631"/>
                  </a:lnTo>
                  <a:lnTo>
                    <a:pt x="35997" y="130555"/>
                  </a:lnTo>
                  <a:lnTo>
                    <a:pt x="62009" y="93760"/>
                  </a:lnTo>
                  <a:lnTo>
                    <a:pt x="93786" y="61988"/>
                  </a:lnTo>
                  <a:lnTo>
                    <a:pt x="130584" y="35983"/>
                  </a:lnTo>
                  <a:lnTo>
                    <a:pt x="171657" y="16488"/>
                  </a:lnTo>
                  <a:lnTo>
                    <a:pt x="216261" y="4245"/>
                  </a:lnTo>
                  <a:lnTo>
                    <a:pt x="263651" y="0"/>
                  </a:lnTo>
                  <a:lnTo>
                    <a:pt x="311059" y="4245"/>
                  </a:lnTo>
                  <a:lnTo>
                    <a:pt x="355672" y="16488"/>
                  </a:lnTo>
                  <a:lnTo>
                    <a:pt x="396747" y="35983"/>
                  </a:lnTo>
                  <a:lnTo>
                    <a:pt x="433543" y="61988"/>
                  </a:lnTo>
                  <a:lnTo>
                    <a:pt x="465315" y="93760"/>
                  </a:lnTo>
                  <a:lnTo>
                    <a:pt x="491320" y="130556"/>
                  </a:lnTo>
                  <a:lnTo>
                    <a:pt x="510815" y="171631"/>
                  </a:lnTo>
                  <a:lnTo>
                    <a:pt x="523058" y="216244"/>
                  </a:lnTo>
                  <a:lnTo>
                    <a:pt x="527304" y="263651"/>
                  </a:lnTo>
                  <a:lnTo>
                    <a:pt x="523058" y="311059"/>
                  </a:lnTo>
                  <a:lnTo>
                    <a:pt x="510815" y="355672"/>
                  </a:lnTo>
                  <a:lnTo>
                    <a:pt x="491320" y="396747"/>
                  </a:lnTo>
                  <a:lnTo>
                    <a:pt x="465315" y="433543"/>
                  </a:lnTo>
                  <a:lnTo>
                    <a:pt x="433543" y="465315"/>
                  </a:lnTo>
                  <a:lnTo>
                    <a:pt x="396747" y="491320"/>
                  </a:lnTo>
                  <a:lnTo>
                    <a:pt x="355672" y="510815"/>
                  </a:lnTo>
                  <a:lnTo>
                    <a:pt x="311059" y="523058"/>
                  </a:lnTo>
                  <a:lnTo>
                    <a:pt x="263651" y="527303"/>
                  </a:lnTo>
                  <a:lnTo>
                    <a:pt x="216261" y="523058"/>
                  </a:lnTo>
                  <a:lnTo>
                    <a:pt x="171657" y="510815"/>
                  </a:lnTo>
                  <a:lnTo>
                    <a:pt x="130584" y="491320"/>
                  </a:lnTo>
                  <a:lnTo>
                    <a:pt x="93786" y="465315"/>
                  </a:lnTo>
                  <a:lnTo>
                    <a:pt x="62009" y="433543"/>
                  </a:lnTo>
                  <a:lnTo>
                    <a:pt x="35997" y="396747"/>
                  </a:lnTo>
                  <a:lnTo>
                    <a:pt x="16495" y="355672"/>
                  </a:lnTo>
                  <a:lnTo>
                    <a:pt x="4247" y="311059"/>
                  </a:lnTo>
                  <a:lnTo>
                    <a:pt x="0" y="263651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00022" y="2751582"/>
              <a:ext cx="6468110" cy="422275"/>
            </a:xfrm>
            <a:custGeom>
              <a:avLst/>
              <a:gdLst/>
              <a:ahLst/>
              <a:cxnLst/>
              <a:rect l="l" t="t" r="r" b="b"/>
              <a:pathLst>
                <a:path w="6468109" h="422275">
                  <a:moveTo>
                    <a:pt x="6467856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6467856" y="422148"/>
                  </a:lnTo>
                  <a:lnTo>
                    <a:pt x="6467856" y="0"/>
                  </a:lnTo>
                  <a:close/>
                </a:path>
              </a:pathLst>
            </a:custGeom>
            <a:solidFill>
              <a:srgbClr val="946B43">
                <a:alpha val="831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00022" y="2751582"/>
              <a:ext cx="6468110" cy="422275"/>
            </a:xfrm>
            <a:custGeom>
              <a:avLst/>
              <a:gdLst/>
              <a:ahLst/>
              <a:cxnLst/>
              <a:rect l="l" t="t" r="r" b="b"/>
              <a:pathLst>
                <a:path w="6468109" h="422275">
                  <a:moveTo>
                    <a:pt x="0" y="422148"/>
                  </a:moveTo>
                  <a:lnTo>
                    <a:pt x="6467856" y="422148"/>
                  </a:lnTo>
                  <a:lnTo>
                    <a:pt x="6467856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6370" y="2698242"/>
              <a:ext cx="527685" cy="528955"/>
            </a:xfrm>
            <a:custGeom>
              <a:avLst/>
              <a:gdLst/>
              <a:ahLst/>
              <a:cxnLst/>
              <a:rect l="l" t="t" r="r" b="b"/>
              <a:pathLst>
                <a:path w="527685" h="528955">
                  <a:moveTo>
                    <a:pt x="263652" y="0"/>
                  </a:moveTo>
                  <a:lnTo>
                    <a:pt x="216244" y="4259"/>
                  </a:lnTo>
                  <a:lnTo>
                    <a:pt x="171631" y="16540"/>
                  </a:lnTo>
                  <a:lnTo>
                    <a:pt x="130556" y="36096"/>
                  </a:lnTo>
                  <a:lnTo>
                    <a:pt x="93760" y="62180"/>
                  </a:lnTo>
                  <a:lnTo>
                    <a:pt x="61988" y="94047"/>
                  </a:lnTo>
                  <a:lnTo>
                    <a:pt x="35983" y="130951"/>
                  </a:lnTo>
                  <a:lnTo>
                    <a:pt x="16488" y="172144"/>
                  </a:lnTo>
                  <a:lnTo>
                    <a:pt x="4245" y="216880"/>
                  </a:lnTo>
                  <a:lnTo>
                    <a:pt x="0" y="264413"/>
                  </a:lnTo>
                  <a:lnTo>
                    <a:pt x="4245" y="311947"/>
                  </a:lnTo>
                  <a:lnTo>
                    <a:pt x="16488" y="356683"/>
                  </a:lnTo>
                  <a:lnTo>
                    <a:pt x="35983" y="397876"/>
                  </a:lnTo>
                  <a:lnTo>
                    <a:pt x="61988" y="434780"/>
                  </a:lnTo>
                  <a:lnTo>
                    <a:pt x="93760" y="466647"/>
                  </a:lnTo>
                  <a:lnTo>
                    <a:pt x="130556" y="492731"/>
                  </a:lnTo>
                  <a:lnTo>
                    <a:pt x="171631" y="512287"/>
                  </a:lnTo>
                  <a:lnTo>
                    <a:pt x="216244" y="524568"/>
                  </a:lnTo>
                  <a:lnTo>
                    <a:pt x="263652" y="528828"/>
                  </a:lnTo>
                  <a:lnTo>
                    <a:pt x="311059" y="524568"/>
                  </a:lnTo>
                  <a:lnTo>
                    <a:pt x="355672" y="512287"/>
                  </a:lnTo>
                  <a:lnTo>
                    <a:pt x="396748" y="492731"/>
                  </a:lnTo>
                  <a:lnTo>
                    <a:pt x="433543" y="466647"/>
                  </a:lnTo>
                  <a:lnTo>
                    <a:pt x="465315" y="434780"/>
                  </a:lnTo>
                  <a:lnTo>
                    <a:pt x="491320" y="397876"/>
                  </a:lnTo>
                  <a:lnTo>
                    <a:pt x="510815" y="356683"/>
                  </a:lnTo>
                  <a:lnTo>
                    <a:pt x="523058" y="311947"/>
                  </a:lnTo>
                  <a:lnTo>
                    <a:pt x="527304" y="264413"/>
                  </a:lnTo>
                  <a:lnTo>
                    <a:pt x="523058" y="216880"/>
                  </a:lnTo>
                  <a:lnTo>
                    <a:pt x="510815" y="172144"/>
                  </a:lnTo>
                  <a:lnTo>
                    <a:pt x="491320" y="130951"/>
                  </a:lnTo>
                  <a:lnTo>
                    <a:pt x="465315" y="94047"/>
                  </a:lnTo>
                  <a:lnTo>
                    <a:pt x="433543" y="62180"/>
                  </a:lnTo>
                  <a:lnTo>
                    <a:pt x="396748" y="36096"/>
                  </a:lnTo>
                  <a:lnTo>
                    <a:pt x="355672" y="16540"/>
                  </a:lnTo>
                  <a:lnTo>
                    <a:pt x="311059" y="4259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36370" y="2698242"/>
              <a:ext cx="527685" cy="528955"/>
            </a:xfrm>
            <a:custGeom>
              <a:avLst/>
              <a:gdLst/>
              <a:ahLst/>
              <a:cxnLst/>
              <a:rect l="l" t="t" r="r" b="b"/>
              <a:pathLst>
                <a:path w="527685" h="528955">
                  <a:moveTo>
                    <a:pt x="0" y="264413"/>
                  </a:moveTo>
                  <a:lnTo>
                    <a:pt x="4245" y="216880"/>
                  </a:lnTo>
                  <a:lnTo>
                    <a:pt x="16488" y="172144"/>
                  </a:lnTo>
                  <a:lnTo>
                    <a:pt x="35983" y="130951"/>
                  </a:lnTo>
                  <a:lnTo>
                    <a:pt x="61988" y="94047"/>
                  </a:lnTo>
                  <a:lnTo>
                    <a:pt x="93760" y="62180"/>
                  </a:lnTo>
                  <a:lnTo>
                    <a:pt x="130556" y="36096"/>
                  </a:lnTo>
                  <a:lnTo>
                    <a:pt x="171631" y="16540"/>
                  </a:lnTo>
                  <a:lnTo>
                    <a:pt x="216244" y="4259"/>
                  </a:lnTo>
                  <a:lnTo>
                    <a:pt x="263652" y="0"/>
                  </a:lnTo>
                  <a:lnTo>
                    <a:pt x="311059" y="4259"/>
                  </a:lnTo>
                  <a:lnTo>
                    <a:pt x="355672" y="16540"/>
                  </a:lnTo>
                  <a:lnTo>
                    <a:pt x="396748" y="36096"/>
                  </a:lnTo>
                  <a:lnTo>
                    <a:pt x="433543" y="62180"/>
                  </a:lnTo>
                  <a:lnTo>
                    <a:pt x="465315" y="94047"/>
                  </a:lnTo>
                  <a:lnTo>
                    <a:pt x="491320" y="130951"/>
                  </a:lnTo>
                  <a:lnTo>
                    <a:pt x="510815" y="172144"/>
                  </a:lnTo>
                  <a:lnTo>
                    <a:pt x="523058" y="216880"/>
                  </a:lnTo>
                  <a:lnTo>
                    <a:pt x="527304" y="264413"/>
                  </a:lnTo>
                  <a:lnTo>
                    <a:pt x="523058" y="311947"/>
                  </a:lnTo>
                  <a:lnTo>
                    <a:pt x="510815" y="356683"/>
                  </a:lnTo>
                  <a:lnTo>
                    <a:pt x="491320" y="397876"/>
                  </a:lnTo>
                  <a:lnTo>
                    <a:pt x="465315" y="434780"/>
                  </a:lnTo>
                  <a:lnTo>
                    <a:pt x="433543" y="466647"/>
                  </a:lnTo>
                  <a:lnTo>
                    <a:pt x="396748" y="492731"/>
                  </a:lnTo>
                  <a:lnTo>
                    <a:pt x="355672" y="512287"/>
                  </a:lnTo>
                  <a:lnTo>
                    <a:pt x="311059" y="524568"/>
                  </a:lnTo>
                  <a:lnTo>
                    <a:pt x="263652" y="528828"/>
                  </a:lnTo>
                  <a:lnTo>
                    <a:pt x="216244" y="524568"/>
                  </a:lnTo>
                  <a:lnTo>
                    <a:pt x="171631" y="512287"/>
                  </a:lnTo>
                  <a:lnTo>
                    <a:pt x="130556" y="492731"/>
                  </a:lnTo>
                  <a:lnTo>
                    <a:pt x="93760" y="466647"/>
                  </a:lnTo>
                  <a:lnTo>
                    <a:pt x="61988" y="434780"/>
                  </a:lnTo>
                  <a:lnTo>
                    <a:pt x="35983" y="397876"/>
                  </a:lnTo>
                  <a:lnTo>
                    <a:pt x="16488" y="356683"/>
                  </a:lnTo>
                  <a:lnTo>
                    <a:pt x="4245" y="311947"/>
                  </a:lnTo>
                  <a:lnTo>
                    <a:pt x="0" y="264413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0333" y="3384041"/>
              <a:ext cx="6257925" cy="424180"/>
            </a:xfrm>
            <a:custGeom>
              <a:avLst/>
              <a:gdLst/>
              <a:ahLst/>
              <a:cxnLst/>
              <a:rect l="l" t="t" r="r" b="b"/>
              <a:pathLst>
                <a:path w="6257925" h="424179">
                  <a:moveTo>
                    <a:pt x="6257544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6257544" y="423672"/>
                  </a:lnTo>
                  <a:lnTo>
                    <a:pt x="6257544" y="0"/>
                  </a:lnTo>
                  <a:close/>
                </a:path>
              </a:pathLst>
            </a:custGeom>
            <a:solidFill>
              <a:srgbClr val="946B43">
                <a:alpha val="7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10333" y="3384041"/>
              <a:ext cx="6257925" cy="424180"/>
            </a:xfrm>
            <a:custGeom>
              <a:avLst/>
              <a:gdLst/>
              <a:ahLst/>
              <a:cxnLst/>
              <a:rect l="l" t="t" r="r" b="b"/>
              <a:pathLst>
                <a:path w="6257925" h="424179">
                  <a:moveTo>
                    <a:pt x="0" y="423672"/>
                  </a:moveTo>
                  <a:lnTo>
                    <a:pt x="6257544" y="423672"/>
                  </a:lnTo>
                  <a:lnTo>
                    <a:pt x="6257544" y="0"/>
                  </a:lnTo>
                  <a:lnTo>
                    <a:pt x="0" y="0"/>
                  </a:lnTo>
                  <a:lnTo>
                    <a:pt x="0" y="4236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45158" y="3332226"/>
              <a:ext cx="528955" cy="527685"/>
            </a:xfrm>
            <a:custGeom>
              <a:avLst/>
              <a:gdLst/>
              <a:ahLst/>
              <a:cxnLst/>
              <a:rect l="l" t="t" r="r" b="b"/>
              <a:pathLst>
                <a:path w="528955" h="527685">
                  <a:moveTo>
                    <a:pt x="264414" y="0"/>
                  </a:moveTo>
                  <a:lnTo>
                    <a:pt x="216880" y="4245"/>
                  </a:lnTo>
                  <a:lnTo>
                    <a:pt x="172144" y="16488"/>
                  </a:lnTo>
                  <a:lnTo>
                    <a:pt x="130951" y="35983"/>
                  </a:lnTo>
                  <a:lnTo>
                    <a:pt x="94047" y="61988"/>
                  </a:lnTo>
                  <a:lnTo>
                    <a:pt x="62180" y="93760"/>
                  </a:lnTo>
                  <a:lnTo>
                    <a:pt x="36096" y="130556"/>
                  </a:lnTo>
                  <a:lnTo>
                    <a:pt x="16540" y="171631"/>
                  </a:lnTo>
                  <a:lnTo>
                    <a:pt x="4259" y="216244"/>
                  </a:lnTo>
                  <a:lnTo>
                    <a:pt x="0" y="263651"/>
                  </a:lnTo>
                  <a:lnTo>
                    <a:pt x="4259" y="311059"/>
                  </a:lnTo>
                  <a:lnTo>
                    <a:pt x="16540" y="355672"/>
                  </a:lnTo>
                  <a:lnTo>
                    <a:pt x="36096" y="396748"/>
                  </a:lnTo>
                  <a:lnTo>
                    <a:pt x="62180" y="433543"/>
                  </a:lnTo>
                  <a:lnTo>
                    <a:pt x="94047" y="465315"/>
                  </a:lnTo>
                  <a:lnTo>
                    <a:pt x="130951" y="491320"/>
                  </a:lnTo>
                  <a:lnTo>
                    <a:pt x="172144" y="510815"/>
                  </a:lnTo>
                  <a:lnTo>
                    <a:pt x="216880" y="523058"/>
                  </a:lnTo>
                  <a:lnTo>
                    <a:pt x="264414" y="527304"/>
                  </a:lnTo>
                  <a:lnTo>
                    <a:pt x="311947" y="523058"/>
                  </a:lnTo>
                  <a:lnTo>
                    <a:pt x="356683" y="510815"/>
                  </a:lnTo>
                  <a:lnTo>
                    <a:pt x="397876" y="491320"/>
                  </a:lnTo>
                  <a:lnTo>
                    <a:pt x="434780" y="465315"/>
                  </a:lnTo>
                  <a:lnTo>
                    <a:pt x="466647" y="433543"/>
                  </a:lnTo>
                  <a:lnTo>
                    <a:pt x="492731" y="396747"/>
                  </a:lnTo>
                  <a:lnTo>
                    <a:pt x="512287" y="355672"/>
                  </a:lnTo>
                  <a:lnTo>
                    <a:pt x="524568" y="311059"/>
                  </a:lnTo>
                  <a:lnTo>
                    <a:pt x="528828" y="263651"/>
                  </a:lnTo>
                  <a:lnTo>
                    <a:pt x="524568" y="216244"/>
                  </a:lnTo>
                  <a:lnTo>
                    <a:pt x="512287" y="171631"/>
                  </a:lnTo>
                  <a:lnTo>
                    <a:pt x="492731" y="130556"/>
                  </a:lnTo>
                  <a:lnTo>
                    <a:pt x="466647" y="93760"/>
                  </a:lnTo>
                  <a:lnTo>
                    <a:pt x="434780" y="61988"/>
                  </a:lnTo>
                  <a:lnTo>
                    <a:pt x="397876" y="35983"/>
                  </a:lnTo>
                  <a:lnTo>
                    <a:pt x="356683" y="16488"/>
                  </a:lnTo>
                  <a:lnTo>
                    <a:pt x="311947" y="4245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5158" y="3332226"/>
              <a:ext cx="528955" cy="527685"/>
            </a:xfrm>
            <a:custGeom>
              <a:avLst/>
              <a:gdLst/>
              <a:ahLst/>
              <a:cxnLst/>
              <a:rect l="l" t="t" r="r" b="b"/>
              <a:pathLst>
                <a:path w="528955" h="527685">
                  <a:moveTo>
                    <a:pt x="0" y="263651"/>
                  </a:moveTo>
                  <a:lnTo>
                    <a:pt x="4259" y="216244"/>
                  </a:lnTo>
                  <a:lnTo>
                    <a:pt x="16540" y="171631"/>
                  </a:lnTo>
                  <a:lnTo>
                    <a:pt x="36096" y="130556"/>
                  </a:lnTo>
                  <a:lnTo>
                    <a:pt x="62180" y="93760"/>
                  </a:lnTo>
                  <a:lnTo>
                    <a:pt x="94047" y="61988"/>
                  </a:lnTo>
                  <a:lnTo>
                    <a:pt x="130951" y="35983"/>
                  </a:lnTo>
                  <a:lnTo>
                    <a:pt x="172144" y="16488"/>
                  </a:lnTo>
                  <a:lnTo>
                    <a:pt x="216880" y="4245"/>
                  </a:lnTo>
                  <a:lnTo>
                    <a:pt x="264414" y="0"/>
                  </a:lnTo>
                  <a:lnTo>
                    <a:pt x="311947" y="4245"/>
                  </a:lnTo>
                  <a:lnTo>
                    <a:pt x="356683" y="16488"/>
                  </a:lnTo>
                  <a:lnTo>
                    <a:pt x="397876" y="35983"/>
                  </a:lnTo>
                  <a:lnTo>
                    <a:pt x="434780" y="61988"/>
                  </a:lnTo>
                  <a:lnTo>
                    <a:pt x="466647" y="93760"/>
                  </a:lnTo>
                  <a:lnTo>
                    <a:pt x="492731" y="130556"/>
                  </a:lnTo>
                  <a:lnTo>
                    <a:pt x="512287" y="171631"/>
                  </a:lnTo>
                  <a:lnTo>
                    <a:pt x="524568" y="216244"/>
                  </a:lnTo>
                  <a:lnTo>
                    <a:pt x="528828" y="263651"/>
                  </a:lnTo>
                  <a:lnTo>
                    <a:pt x="524568" y="311059"/>
                  </a:lnTo>
                  <a:lnTo>
                    <a:pt x="512287" y="355672"/>
                  </a:lnTo>
                  <a:lnTo>
                    <a:pt x="492731" y="396747"/>
                  </a:lnTo>
                  <a:lnTo>
                    <a:pt x="466647" y="433543"/>
                  </a:lnTo>
                  <a:lnTo>
                    <a:pt x="434780" y="465315"/>
                  </a:lnTo>
                  <a:lnTo>
                    <a:pt x="397876" y="491320"/>
                  </a:lnTo>
                  <a:lnTo>
                    <a:pt x="356683" y="510815"/>
                  </a:lnTo>
                  <a:lnTo>
                    <a:pt x="311947" y="523058"/>
                  </a:lnTo>
                  <a:lnTo>
                    <a:pt x="264414" y="527304"/>
                  </a:lnTo>
                  <a:lnTo>
                    <a:pt x="216880" y="523058"/>
                  </a:lnTo>
                  <a:lnTo>
                    <a:pt x="172144" y="510815"/>
                  </a:lnTo>
                  <a:lnTo>
                    <a:pt x="130951" y="491320"/>
                  </a:lnTo>
                  <a:lnTo>
                    <a:pt x="94047" y="465315"/>
                  </a:lnTo>
                  <a:lnTo>
                    <a:pt x="62180" y="433543"/>
                  </a:lnTo>
                  <a:lnTo>
                    <a:pt x="36096" y="396748"/>
                  </a:lnTo>
                  <a:lnTo>
                    <a:pt x="16540" y="355672"/>
                  </a:lnTo>
                  <a:lnTo>
                    <a:pt x="4259" y="311059"/>
                  </a:lnTo>
                  <a:lnTo>
                    <a:pt x="0" y="263651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75866" y="4018026"/>
              <a:ext cx="6192520" cy="424180"/>
            </a:xfrm>
            <a:custGeom>
              <a:avLst/>
              <a:gdLst/>
              <a:ahLst/>
              <a:cxnLst/>
              <a:rect l="l" t="t" r="r" b="b"/>
              <a:pathLst>
                <a:path w="6192520" h="424179">
                  <a:moveTo>
                    <a:pt x="6192011" y="0"/>
                  </a:moveTo>
                  <a:lnTo>
                    <a:pt x="0" y="0"/>
                  </a:lnTo>
                  <a:lnTo>
                    <a:pt x="0" y="423672"/>
                  </a:lnTo>
                  <a:lnTo>
                    <a:pt x="6192011" y="423672"/>
                  </a:lnTo>
                  <a:lnTo>
                    <a:pt x="6192011" y="0"/>
                  </a:lnTo>
                  <a:close/>
                </a:path>
              </a:pathLst>
            </a:custGeom>
            <a:solidFill>
              <a:srgbClr val="946B4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75866" y="4018026"/>
              <a:ext cx="6192520" cy="424180"/>
            </a:xfrm>
            <a:custGeom>
              <a:avLst/>
              <a:gdLst/>
              <a:ahLst/>
              <a:cxnLst/>
              <a:rect l="l" t="t" r="r" b="b"/>
              <a:pathLst>
                <a:path w="6192520" h="424179">
                  <a:moveTo>
                    <a:pt x="0" y="423672"/>
                  </a:moveTo>
                  <a:lnTo>
                    <a:pt x="6192011" y="423672"/>
                  </a:lnTo>
                  <a:lnTo>
                    <a:pt x="6192011" y="0"/>
                  </a:lnTo>
                  <a:lnTo>
                    <a:pt x="0" y="0"/>
                  </a:lnTo>
                  <a:lnTo>
                    <a:pt x="0" y="42367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2214" y="3966210"/>
              <a:ext cx="528955" cy="527685"/>
            </a:xfrm>
            <a:custGeom>
              <a:avLst/>
              <a:gdLst/>
              <a:ahLst/>
              <a:cxnLst/>
              <a:rect l="l" t="t" r="r" b="b"/>
              <a:pathLst>
                <a:path w="528955" h="527685">
                  <a:moveTo>
                    <a:pt x="264413" y="0"/>
                  </a:moveTo>
                  <a:lnTo>
                    <a:pt x="216880" y="4245"/>
                  </a:lnTo>
                  <a:lnTo>
                    <a:pt x="172144" y="16488"/>
                  </a:lnTo>
                  <a:lnTo>
                    <a:pt x="130951" y="35983"/>
                  </a:lnTo>
                  <a:lnTo>
                    <a:pt x="94047" y="61988"/>
                  </a:lnTo>
                  <a:lnTo>
                    <a:pt x="62180" y="93760"/>
                  </a:lnTo>
                  <a:lnTo>
                    <a:pt x="36096" y="130556"/>
                  </a:lnTo>
                  <a:lnTo>
                    <a:pt x="16540" y="171631"/>
                  </a:lnTo>
                  <a:lnTo>
                    <a:pt x="4259" y="216244"/>
                  </a:lnTo>
                  <a:lnTo>
                    <a:pt x="0" y="263651"/>
                  </a:lnTo>
                  <a:lnTo>
                    <a:pt x="4259" y="311059"/>
                  </a:lnTo>
                  <a:lnTo>
                    <a:pt x="16540" y="355672"/>
                  </a:lnTo>
                  <a:lnTo>
                    <a:pt x="36096" y="396748"/>
                  </a:lnTo>
                  <a:lnTo>
                    <a:pt x="62180" y="433543"/>
                  </a:lnTo>
                  <a:lnTo>
                    <a:pt x="94047" y="465315"/>
                  </a:lnTo>
                  <a:lnTo>
                    <a:pt x="130951" y="491320"/>
                  </a:lnTo>
                  <a:lnTo>
                    <a:pt x="172144" y="510815"/>
                  </a:lnTo>
                  <a:lnTo>
                    <a:pt x="216880" y="523058"/>
                  </a:lnTo>
                  <a:lnTo>
                    <a:pt x="264413" y="527303"/>
                  </a:lnTo>
                  <a:lnTo>
                    <a:pt x="311947" y="523058"/>
                  </a:lnTo>
                  <a:lnTo>
                    <a:pt x="356683" y="510815"/>
                  </a:lnTo>
                  <a:lnTo>
                    <a:pt x="397876" y="491320"/>
                  </a:lnTo>
                  <a:lnTo>
                    <a:pt x="434780" y="465315"/>
                  </a:lnTo>
                  <a:lnTo>
                    <a:pt x="466647" y="433543"/>
                  </a:lnTo>
                  <a:lnTo>
                    <a:pt x="492731" y="396747"/>
                  </a:lnTo>
                  <a:lnTo>
                    <a:pt x="512287" y="355672"/>
                  </a:lnTo>
                  <a:lnTo>
                    <a:pt x="524568" y="311059"/>
                  </a:lnTo>
                  <a:lnTo>
                    <a:pt x="528828" y="263651"/>
                  </a:lnTo>
                  <a:lnTo>
                    <a:pt x="524568" y="216244"/>
                  </a:lnTo>
                  <a:lnTo>
                    <a:pt x="512287" y="171631"/>
                  </a:lnTo>
                  <a:lnTo>
                    <a:pt x="492731" y="130555"/>
                  </a:lnTo>
                  <a:lnTo>
                    <a:pt x="466647" y="93760"/>
                  </a:lnTo>
                  <a:lnTo>
                    <a:pt x="434780" y="61988"/>
                  </a:lnTo>
                  <a:lnTo>
                    <a:pt x="397876" y="35983"/>
                  </a:lnTo>
                  <a:lnTo>
                    <a:pt x="356683" y="16488"/>
                  </a:lnTo>
                  <a:lnTo>
                    <a:pt x="311947" y="4245"/>
                  </a:lnTo>
                  <a:lnTo>
                    <a:pt x="2644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2214" y="3966210"/>
              <a:ext cx="528955" cy="527685"/>
            </a:xfrm>
            <a:custGeom>
              <a:avLst/>
              <a:gdLst/>
              <a:ahLst/>
              <a:cxnLst/>
              <a:rect l="l" t="t" r="r" b="b"/>
              <a:pathLst>
                <a:path w="528955" h="527685">
                  <a:moveTo>
                    <a:pt x="0" y="263651"/>
                  </a:moveTo>
                  <a:lnTo>
                    <a:pt x="4259" y="216244"/>
                  </a:lnTo>
                  <a:lnTo>
                    <a:pt x="16540" y="171631"/>
                  </a:lnTo>
                  <a:lnTo>
                    <a:pt x="36096" y="130556"/>
                  </a:lnTo>
                  <a:lnTo>
                    <a:pt x="62180" y="93760"/>
                  </a:lnTo>
                  <a:lnTo>
                    <a:pt x="94047" y="61988"/>
                  </a:lnTo>
                  <a:lnTo>
                    <a:pt x="130951" y="35983"/>
                  </a:lnTo>
                  <a:lnTo>
                    <a:pt x="172144" y="16488"/>
                  </a:lnTo>
                  <a:lnTo>
                    <a:pt x="216880" y="4245"/>
                  </a:lnTo>
                  <a:lnTo>
                    <a:pt x="264413" y="0"/>
                  </a:lnTo>
                  <a:lnTo>
                    <a:pt x="311947" y="4245"/>
                  </a:lnTo>
                  <a:lnTo>
                    <a:pt x="356683" y="16488"/>
                  </a:lnTo>
                  <a:lnTo>
                    <a:pt x="397876" y="35983"/>
                  </a:lnTo>
                  <a:lnTo>
                    <a:pt x="434780" y="61988"/>
                  </a:lnTo>
                  <a:lnTo>
                    <a:pt x="466647" y="93760"/>
                  </a:lnTo>
                  <a:lnTo>
                    <a:pt x="492731" y="130555"/>
                  </a:lnTo>
                  <a:lnTo>
                    <a:pt x="512287" y="171631"/>
                  </a:lnTo>
                  <a:lnTo>
                    <a:pt x="524568" y="216244"/>
                  </a:lnTo>
                  <a:lnTo>
                    <a:pt x="528828" y="263651"/>
                  </a:lnTo>
                  <a:lnTo>
                    <a:pt x="524568" y="311059"/>
                  </a:lnTo>
                  <a:lnTo>
                    <a:pt x="512287" y="355672"/>
                  </a:lnTo>
                  <a:lnTo>
                    <a:pt x="492731" y="396747"/>
                  </a:lnTo>
                  <a:lnTo>
                    <a:pt x="466647" y="433543"/>
                  </a:lnTo>
                  <a:lnTo>
                    <a:pt x="434780" y="465315"/>
                  </a:lnTo>
                  <a:lnTo>
                    <a:pt x="397876" y="491320"/>
                  </a:lnTo>
                  <a:lnTo>
                    <a:pt x="356683" y="510815"/>
                  </a:lnTo>
                  <a:lnTo>
                    <a:pt x="311947" y="523058"/>
                  </a:lnTo>
                  <a:lnTo>
                    <a:pt x="264413" y="527303"/>
                  </a:lnTo>
                  <a:lnTo>
                    <a:pt x="216880" y="523058"/>
                  </a:lnTo>
                  <a:lnTo>
                    <a:pt x="172144" y="510815"/>
                  </a:lnTo>
                  <a:lnTo>
                    <a:pt x="130951" y="491320"/>
                  </a:lnTo>
                  <a:lnTo>
                    <a:pt x="94047" y="465315"/>
                  </a:lnTo>
                  <a:lnTo>
                    <a:pt x="62180" y="433543"/>
                  </a:lnTo>
                  <a:lnTo>
                    <a:pt x="36096" y="396748"/>
                  </a:lnTo>
                  <a:lnTo>
                    <a:pt x="16540" y="355672"/>
                  </a:lnTo>
                  <a:lnTo>
                    <a:pt x="4259" y="311059"/>
                  </a:lnTo>
                  <a:lnTo>
                    <a:pt x="0" y="263651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0333" y="4652010"/>
              <a:ext cx="6257925" cy="424180"/>
            </a:xfrm>
            <a:custGeom>
              <a:avLst/>
              <a:gdLst/>
              <a:ahLst/>
              <a:cxnLst/>
              <a:rect l="l" t="t" r="r" b="b"/>
              <a:pathLst>
                <a:path w="6257925" h="424179">
                  <a:moveTo>
                    <a:pt x="6257544" y="0"/>
                  </a:moveTo>
                  <a:lnTo>
                    <a:pt x="0" y="0"/>
                  </a:lnTo>
                  <a:lnTo>
                    <a:pt x="0" y="423671"/>
                  </a:lnTo>
                  <a:lnTo>
                    <a:pt x="6257544" y="423671"/>
                  </a:lnTo>
                  <a:lnTo>
                    <a:pt x="6257544" y="0"/>
                  </a:lnTo>
                  <a:close/>
                </a:path>
              </a:pathLst>
            </a:custGeom>
            <a:solidFill>
              <a:srgbClr val="946B43">
                <a:alpha val="6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10333" y="4652010"/>
              <a:ext cx="6257925" cy="424180"/>
            </a:xfrm>
            <a:custGeom>
              <a:avLst/>
              <a:gdLst/>
              <a:ahLst/>
              <a:cxnLst/>
              <a:rect l="l" t="t" r="r" b="b"/>
              <a:pathLst>
                <a:path w="6257925" h="424179">
                  <a:moveTo>
                    <a:pt x="0" y="423671"/>
                  </a:moveTo>
                  <a:lnTo>
                    <a:pt x="6257544" y="423671"/>
                  </a:lnTo>
                  <a:lnTo>
                    <a:pt x="6257544" y="0"/>
                  </a:lnTo>
                  <a:lnTo>
                    <a:pt x="0" y="0"/>
                  </a:lnTo>
                  <a:lnTo>
                    <a:pt x="0" y="42367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5158" y="4600194"/>
              <a:ext cx="528955" cy="527685"/>
            </a:xfrm>
            <a:custGeom>
              <a:avLst/>
              <a:gdLst/>
              <a:ahLst/>
              <a:cxnLst/>
              <a:rect l="l" t="t" r="r" b="b"/>
              <a:pathLst>
                <a:path w="528955" h="527685">
                  <a:moveTo>
                    <a:pt x="264414" y="0"/>
                  </a:moveTo>
                  <a:lnTo>
                    <a:pt x="216880" y="4245"/>
                  </a:lnTo>
                  <a:lnTo>
                    <a:pt x="172144" y="16488"/>
                  </a:lnTo>
                  <a:lnTo>
                    <a:pt x="130951" y="35983"/>
                  </a:lnTo>
                  <a:lnTo>
                    <a:pt x="94047" y="61988"/>
                  </a:lnTo>
                  <a:lnTo>
                    <a:pt x="62180" y="93760"/>
                  </a:lnTo>
                  <a:lnTo>
                    <a:pt x="36096" y="130555"/>
                  </a:lnTo>
                  <a:lnTo>
                    <a:pt x="16540" y="171631"/>
                  </a:lnTo>
                  <a:lnTo>
                    <a:pt x="4259" y="216244"/>
                  </a:lnTo>
                  <a:lnTo>
                    <a:pt x="0" y="263651"/>
                  </a:lnTo>
                  <a:lnTo>
                    <a:pt x="4259" y="311059"/>
                  </a:lnTo>
                  <a:lnTo>
                    <a:pt x="16540" y="355672"/>
                  </a:lnTo>
                  <a:lnTo>
                    <a:pt x="36096" y="396747"/>
                  </a:lnTo>
                  <a:lnTo>
                    <a:pt x="62180" y="433543"/>
                  </a:lnTo>
                  <a:lnTo>
                    <a:pt x="94047" y="465315"/>
                  </a:lnTo>
                  <a:lnTo>
                    <a:pt x="130951" y="491320"/>
                  </a:lnTo>
                  <a:lnTo>
                    <a:pt x="172144" y="510815"/>
                  </a:lnTo>
                  <a:lnTo>
                    <a:pt x="216880" y="523058"/>
                  </a:lnTo>
                  <a:lnTo>
                    <a:pt x="264414" y="527303"/>
                  </a:lnTo>
                  <a:lnTo>
                    <a:pt x="311947" y="523058"/>
                  </a:lnTo>
                  <a:lnTo>
                    <a:pt x="356683" y="510815"/>
                  </a:lnTo>
                  <a:lnTo>
                    <a:pt x="397876" y="491320"/>
                  </a:lnTo>
                  <a:lnTo>
                    <a:pt x="434780" y="465315"/>
                  </a:lnTo>
                  <a:lnTo>
                    <a:pt x="466647" y="433543"/>
                  </a:lnTo>
                  <a:lnTo>
                    <a:pt x="492731" y="396747"/>
                  </a:lnTo>
                  <a:lnTo>
                    <a:pt x="512287" y="355672"/>
                  </a:lnTo>
                  <a:lnTo>
                    <a:pt x="524568" y="311059"/>
                  </a:lnTo>
                  <a:lnTo>
                    <a:pt x="528828" y="263651"/>
                  </a:lnTo>
                  <a:lnTo>
                    <a:pt x="524568" y="216244"/>
                  </a:lnTo>
                  <a:lnTo>
                    <a:pt x="512287" y="171631"/>
                  </a:lnTo>
                  <a:lnTo>
                    <a:pt x="492731" y="130555"/>
                  </a:lnTo>
                  <a:lnTo>
                    <a:pt x="466647" y="93760"/>
                  </a:lnTo>
                  <a:lnTo>
                    <a:pt x="434780" y="61988"/>
                  </a:lnTo>
                  <a:lnTo>
                    <a:pt x="397876" y="35983"/>
                  </a:lnTo>
                  <a:lnTo>
                    <a:pt x="356683" y="16488"/>
                  </a:lnTo>
                  <a:lnTo>
                    <a:pt x="311947" y="4245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5158" y="4600194"/>
              <a:ext cx="528955" cy="527685"/>
            </a:xfrm>
            <a:custGeom>
              <a:avLst/>
              <a:gdLst/>
              <a:ahLst/>
              <a:cxnLst/>
              <a:rect l="l" t="t" r="r" b="b"/>
              <a:pathLst>
                <a:path w="528955" h="527685">
                  <a:moveTo>
                    <a:pt x="0" y="263651"/>
                  </a:moveTo>
                  <a:lnTo>
                    <a:pt x="4259" y="216244"/>
                  </a:lnTo>
                  <a:lnTo>
                    <a:pt x="16540" y="171631"/>
                  </a:lnTo>
                  <a:lnTo>
                    <a:pt x="36096" y="130555"/>
                  </a:lnTo>
                  <a:lnTo>
                    <a:pt x="62180" y="93760"/>
                  </a:lnTo>
                  <a:lnTo>
                    <a:pt x="94047" y="61988"/>
                  </a:lnTo>
                  <a:lnTo>
                    <a:pt x="130951" y="35983"/>
                  </a:lnTo>
                  <a:lnTo>
                    <a:pt x="172144" y="16488"/>
                  </a:lnTo>
                  <a:lnTo>
                    <a:pt x="216880" y="4245"/>
                  </a:lnTo>
                  <a:lnTo>
                    <a:pt x="264414" y="0"/>
                  </a:lnTo>
                  <a:lnTo>
                    <a:pt x="311947" y="4245"/>
                  </a:lnTo>
                  <a:lnTo>
                    <a:pt x="356683" y="16488"/>
                  </a:lnTo>
                  <a:lnTo>
                    <a:pt x="397876" y="35983"/>
                  </a:lnTo>
                  <a:lnTo>
                    <a:pt x="434780" y="61988"/>
                  </a:lnTo>
                  <a:lnTo>
                    <a:pt x="466647" y="93760"/>
                  </a:lnTo>
                  <a:lnTo>
                    <a:pt x="492731" y="130555"/>
                  </a:lnTo>
                  <a:lnTo>
                    <a:pt x="512287" y="171631"/>
                  </a:lnTo>
                  <a:lnTo>
                    <a:pt x="524568" y="216244"/>
                  </a:lnTo>
                  <a:lnTo>
                    <a:pt x="528828" y="263651"/>
                  </a:lnTo>
                  <a:lnTo>
                    <a:pt x="524568" y="311059"/>
                  </a:lnTo>
                  <a:lnTo>
                    <a:pt x="512287" y="355672"/>
                  </a:lnTo>
                  <a:lnTo>
                    <a:pt x="492731" y="396747"/>
                  </a:lnTo>
                  <a:lnTo>
                    <a:pt x="466647" y="433543"/>
                  </a:lnTo>
                  <a:lnTo>
                    <a:pt x="434780" y="465315"/>
                  </a:lnTo>
                  <a:lnTo>
                    <a:pt x="397876" y="491320"/>
                  </a:lnTo>
                  <a:lnTo>
                    <a:pt x="356683" y="510815"/>
                  </a:lnTo>
                  <a:lnTo>
                    <a:pt x="311947" y="523058"/>
                  </a:lnTo>
                  <a:lnTo>
                    <a:pt x="264414" y="527303"/>
                  </a:lnTo>
                  <a:lnTo>
                    <a:pt x="216880" y="523058"/>
                  </a:lnTo>
                  <a:lnTo>
                    <a:pt x="172144" y="510815"/>
                  </a:lnTo>
                  <a:lnTo>
                    <a:pt x="130951" y="491320"/>
                  </a:lnTo>
                  <a:lnTo>
                    <a:pt x="94047" y="465315"/>
                  </a:lnTo>
                  <a:lnTo>
                    <a:pt x="62180" y="433543"/>
                  </a:lnTo>
                  <a:lnTo>
                    <a:pt x="36096" y="396747"/>
                  </a:lnTo>
                  <a:lnTo>
                    <a:pt x="16540" y="355672"/>
                  </a:lnTo>
                  <a:lnTo>
                    <a:pt x="4259" y="311059"/>
                  </a:lnTo>
                  <a:lnTo>
                    <a:pt x="0" y="263651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0022" y="5285994"/>
              <a:ext cx="6468110" cy="422275"/>
            </a:xfrm>
            <a:custGeom>
              <a:avLst/>
              <a:gdLst/>
              <a:ahLst/>
              <a:cxnLst/>
              <a:rect l="l" t="t" r="r" b="b"/>
              <a:pathLst>
                <a:path w="6468109" h="422275">
                  <a:moveTo>
                    <a:pt x="6467856" y="0"/>
                  </a:moveTo>
                  <a:lnTo>
                    <a:pt x="0" y="0"/>
                  </a:lnTo>
                  <a:lnTo>
                    <a:pt x="0" y="422147"/>
                  </a:lnTo>
                  <a:lnTo>
                    <a:pt x="6467856" y="422147"/>
                  </a:lnTo>
                  <a:lnTo>
                    <a:pt x="6467856" y="0"/>
                  </a:lnTo>
                  <a:close/>
                </a:path>
              </a:pathLst>
            </a:custGeom>
            <a:solidFill>
              <a:srgbClr val="946B43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00022" y="5285994"/>
              <a:ext cx="6468110" cy="422275"/>
            </a:xfrm>
            <a:custGeom>
              <a:avLst/>
              <a:gdLst/>
              <a:ahLst/>
              <a:cxnLst/>
              <a:rect l="l" t="t" r="r" b="b"/>
              <a:pathLst>
                <a:path w="6468109" h="422275">
                  <a:moveTo>
                    <a:pt x="0" y="422147"/>
                  </a:moveTo>
                  <a:lnTo>
                    <a:pt x="6467856" y="422147"/>
                  </a:lnTo>
                  <a:lnTo>
                    <a:pt x="6467856" y="0"/>
                  </a:lnTo>
                  <a:lnTo>
                    <a:pt x="0" y="0"/>
                  </a:lnTo>
                  <a:lnTo>
                    <a:pt x="0" y="422147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36370" y="5232654"/>
              <a:ext cx="527685" cy="528955"/>
            </a:xfrm>
            <a:custGeom>
              <a:avLst/>
              <a:gdLst/>
              <a:ahLst/>
              <a:cxnLst/>
              <a:rect l="l" t="t" r="r" b="b"/>
              <a:pathLst>
                <a:path w="527685" h="528954">
                  <a:moveTo>
                    <a:pt x="263652" y="0"/>
                  </a:moveTo>
                  <a:lnTo>
                    <a:pt x="216244" y="4259"/>
                  </a:lnTo>
                  <a:lnTo>
                    <a:pt x="171631" y="16540"/>
                  </a:lnTo>
                  <a:lnTo>
                    <a:pt x="130556" y="36096"/>
                  </a:lnTo>
                  <a:lnTo>
                    <a:pt x="93760" y="62180"/>
                  </a:lnTo>
                  <a:lnTo>
                    <a:pt x="61988" y="94047"/>
                  </a:lnTo>
                  <a:lnTo>
                    <a:pt x="35983" y="130951"/>
                  </a:lnTo>
                  <a:lnTo>
                    <a:pt x="16488" y="172144"/>
                  </a:lnTo>
                  <a:lnTo>
                    <a:pt x="4245" y="216880"/>
                  </a:lnTo>
                  <a:lnTo>
                    <a:pt x="0" y="264414"/>
                  </a:lnTo>
                  <a:lnTo>
                    <a:pt x="4245" y="311944"/>
                  </a:lnTo>
                  <a:lnTo>
                    <a:pt x="16488" y="356678"/>
                  </a:lnTo>
                  <a:lnTo>
                    <a:pt x="35983" y="397871"/>
                  </a:lnTo>
                  <a:lnTo>
                    <a:pt x="61988" y="434774"/>
                  </a:lnTo>
                  <a:lnTo>
                    <a:pt x="93760" y="466642"/>
                  </a:lnTo>
                  <a:lnTo>
                    <a:pt x="130556" y="492728"/>
                  </a:lnTo>
                  <a:lnTo>
                    <a:pt x="171631" y="512286"/>
                  </a:lnTo>
                  <a:lnTo>
                    <a:pt x="216244" y="524568"/>
                  </a:lnTo>
                  <a:lnTo>
                    <a:pt x="263652" y="528828"/>
                  </a:lnTo>
                  <a:lnTo>
                    <a:pt x="311059" y="524568"/>
                  </a:lnTo>
                  <a:lnTo>
                    <a:pt x="355672" y="512286"/>
                  </a:lnTo>
                  <a:lnTo>
                    <a:pt x="396748" y="492728"/>
                  </a:lnTo>
                  <a:lnTo>
                    <a:pt x="433543" y="466642"/>
                  </a:lnTo>
                  <a:lnTo>
                    <a:pt x="465315" y="434774"/>
                  </a:lnTo>
                  <a:lnTo>
                    <a:pt x="491320" y="397871"/>
                  </a:lnTo>
                  <a:lnTo>
                    <a:pt x="510815" y="356678"/>
                  </a:lnTo>
                  <a:lnTo>
                    <a:pt x="523058" y="311944"/>
                  </a:lnTo>
                  <a:lnTo>
                    <a:pt x="527304" y="264414"/>
                  </a:lnTo>
                  <a:lnTo>
                    <a:pt x="523058" y="216880"/>
                  </a:lnTo>
                  <a:lnTo>
                    <a:pt x="510815" y="172144"/>
                  </a:lnTo>
                  <a:lnTo>
                    <a:pt x="491320" y="130951"/>
                  </a:lnTo>
                  <a:lnTo>
                    <a:pt x="465315" y="94047"/>
                  </a:lnTo>
                  <a:lnTo>
                    <a:pt x="433543" y="62180"/>
                  </a:lnTo>
                  <a:lnTo>
                    <a:pt x="396748" y="36096"/>
                  </a:lnTo>
                  <a:lnTo>
                    <a:pt x="355672" y="16540"/>
                  </a:lnTo>
                  <a:lnTo>
                    <a:pt x="311059" y="4259"/>
                  </a:lnTo>
                  <a:lnTo>
                    <a:pt x="263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36370" y="5232654"/>
              <a:ext cx="527685" cy="528955"/>
            </a:xfrm>
            <a:custGeom>
              <a:avLst/>
              <a:gdLst/>
              <a:ahLst/>
              <a:cxnLst/>
              <a:rect l="l" t="t" r="r" b="b"/>
              <a:pathLst>
                <a:path w="527685" h="528954">
                  <a:moveTo>
                    <a:pt x="0" y="264414"/>
                  </a:moveTo>
                  <a:lnTo>
                    <a:pt x="4245" y="216880"/>
                  </a:lnTo>
                  <a:lnTo>
                    <a:pt x="16488" y="172144"/>
                  </a:lnTo>
                  <a:lnTo>
                    <a:pt x="35983" y="130951"/>
                  </a:lnTo>
                  <a:lnTo>
                    <a:pt x="61988" y="94047"/>
                  </a:lnTo>
                  <a:lnTo>
                    <a:pt x="93760" y="62180"/>
                  </a:lnTo>
                  <a:lnTo>
                    <a:pt x="130556" y="36096"/>
                  </a:lnTo>
                  <a:lnTo>
                    <a:pt x="171631" y="16540"/>
                  </a:lnTo>
                  <a:lnTo>
                    <a:pt x="216244" y="4259"/>
                  </a:lnTo>
                  <a:lnTo>
                    <a:pt x="263652" y="0"/>
                  </a:lnTo>
                  <a:lnTo>
                    <a:pt x="311059" y="4259"/>
                  </a:lnTo>
                  <a:lnTo>
                    <a:pt x="355672" y="16540"/>
                  </a:lnTo>
                  <a:lnTo>
                    <a:pt x="396748" y="36096"/>
                  </a:lnTo>
                  <a:lnTo>
                    <a:pt x="433543" y="62180"/>
                  </a:lnTo>
                  <a:lnTo>
                    <a:pt x="465315" y="94047"/>
                  </a:lnTo>
                  <a:lnTo>
                    <a:pt x="491320" y="130951"/>
                  </a:lnTo>
                  <a:lnTo>
                    <a:pt x="510815" y="172144"/>
                  </a:lnTo>
                  <a:lnTo>
                    <a:pt x="523058" y="216880"/>
                  </a:lnTo>
                  <a:lnTo>
                    <a:pt x="527304" y="264414"/>
                  </a:lnTo>
                  <a:lnTo>
                    <a:pt x="523058" y="311944"/>
                  </a:lnTo>
                  <a:lnTo>
                    <a:pt x="510815" y="356678"/>
                  </a:lnTo>
                  <a:lnTo>
                    <a:pt x="491320" y="397871"/>
                  </a:lnTo>
                  <a:lnTo>
                    <a:pt x="465315" y="434774"/>
                  </a:lnTo>
                  <a:lnTo>
                    <a:pt x="433543" y="466642"/>
                  </a:lnTo>
                  <a:lnTo>
                    <a:pt x="396748" y="492728"/>
                  </a:lnTo>
                  <a:lnTo>
                    <a:pt x="355672" y="512286"/>
                  </a:lnTo>
                  <a:lnTo>
                    <a:pt x="311059" y="524568"/>
                  </a:lnTo>
                  <a:lnTo>
                    <a:pt x="263652" y="528828"/>
                  </a:lnTo>
                  <a:lnTo>
                    <a:pt x="216244" y="524568"/>
                  </a:lnTo>
                  <a:lnTo>
                    <a:pt x="171631" y="512286"/>
                  </a:lnTo>
                  <a:lnTo>
                    <a:pt x="130556" y="492728"/>
                  </a:lnTo>
                  <a:lnTo>
                    <a:pt x="93760" y="466642"/>
                  </a:lnTo>
                  <a:lnTo>
                    <a:pt x="61988" y="434774"/>
                  </a:lnTo>
                  <a:lnTo>
                    <a:pt x="35983" y="397871"/>
                  </a:lnTo>
                  <a:lnTo>
                    <a:pt x="16488" y="356678"/>
                  </a:lnTo>
                  <a:lnTo>
                    <a:pt x="4245" y="311944"/>
                  </a:lnTo>
                  <a:lnTo>
                    <a:pt x="0" y="264414"/>
                  </a:lnTo>
                  <a:close/>
                </a:path>
              </a:pathLst>
            </a:custGeom>
            <a:ln w="25907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17498" y="5919978"/>
              <a:ext cx="6850380" cy="422275"/>
            </a:xfrm>
            <a:custGeom>
              <a:avLst/>
              <a:gdLst/>
              <a:ahLst/>
              <a:cxnLst/>
              <a:rect l="l" t="t" r="r" b="b"/>
              <a:pathLst>
                <a:path w="6850380" h="422275">
                  <a:moveTo>
                    <a:pt x="685038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6850380" y="422148"/>
                  </a:lnTo>
                  <a:lnTo>
                    <a:pt x="6850380" y="0"/>
                  </a:lnTo>
                  <a:close/>
                </a:path>
              </a:pathLst>
            </a:custGeom>
            <a:solidFill>
              <a:srgbClr val="946B4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17498" y="5919978"/>
              <a:ext cx="6850380" cy="422275"/>
            </a:xfrm>
            <a:custGeom>
              <a:avLst/>
              <a:gdLst/>
              <a:ahLst/>
              <a:cxnLst/>
              <a:rect l="l" t="t" r="r" b="b"/>
              <a:pathLst>
                <a:path w="6850380" h="422275">
                  <a:moveTo>
                    <a:pt x="0" y="422148"/>
                  </a:moveTo>
                  <a:lnTo>
                    <a:pt x="6850380" y="422148"/>
                  </a:lnTo>
                  <a:lnTo>
                    <a:pt x="6850380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1400" y="1138817"/>
            <a:ext cx="7424420" cy="5156835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23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（三）铝质包装材料</a:t>
            </a:r>
            <a:endParaRPr sz="3200">
              <a:latin typeface="宋体"/>
              <a:cs typeface="宋体"/>
            </a:endParaRPr>
          </a:p>
          <a:p>
            <a:pPr marL="1393190" marR="5080" indent="-382905">
              <a:lnSpc>
                <a:spcPts val="4990"/>
              </a:lnSpc>
              <a:spcBef>
                <a:spcPts val="5"/>
              </a:spcBef>
            </a:pPr>
            <a:r>
              <a:rPr sz="2400" dirty="0">
                <a:latin typeface="宋体"/>
                <a:cs typeface="宋体"/>
              </a:rPr>
              <a:t>轻，可降低贮运费用，方便包装商品流通和消费 良好导热性能</a:t>
            </a:r>
            <a:endParaRPr sz="2400">
              <a:latin typeface="宋体"/>
              <a:cs typeface="宋体"/>
            </a:endParaRPr>
          </a:p>
          <a:p>
            <a:pPr marL="1670050" marR="3002915" indent="-67310">
              <a:lnSpc>
                <a:spcPts val="4990"/>
              </a:lnSpc>
            </a:pPr>
            <a:r>
              <a:rPr sz="2400" dirty="0">
                <a:latin typeface="宋体"/>
                <a:cs typeface="宋体"/>
              </a:rPr>
              <a:t>良好的耐大气腐蚀性 较好的机械力学性能</a:t>
            </a:r>
            <a:endParaRPr sz="2400">
              <a:latin typeface="宋体"/>
              <a:cs typeface="宋体"/>
            </a:endParaRPr>
          </a:p>
          <a:p>
            <a:pPr marL="1393190" marR="3375025" indent="209550">
              <a:lnSpc>
                <a:spcPts val="4990"/>
              </a:lnSpc>
              <a:spcBef>
                <a:spcPts val="10"/>
              </a:spcBef>
            </a:pPr>
            <a:r>
              <a:rPr sz="2400" dirty="0">
                <a:latin typeface="宋体"/>
                <a:cs typeface="宋体"/>
              </a:rPr>
              <a:t>纯铝易于制成铝箔 铝的原料资源丰富</a:t>
            </a:r>
            <a:endParaRPr sz="2400">
              <a:latin typeface="宋体"/>
              <a:cs typeface="宋体"/>
            </a:endParaRPr>
          </a:p>
          <a:p>
            <a:pPr marL="1010285">
              <a:lnSpc>
                <a:spcPct val="100000"/>
              </a:lnSpc>
              <a:spcBef>
                <a:spcPts val="1595"/>
              </a:spcBef>
            </a:pPr>
            <a:r>
              <a:rPr sz="2400" spc="-5" dirty="0">
                <a:latin typeface="宋体"/>
                <a:cs typeface="宋体"/>
              </a:rPr>
              <a:t>铝焊接性很差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40891" y="5853684"/>
            <a:ext cx="553720" cy="554990"/>
            <a:chOff x="1040891" y="5853684"/>
            <a:chExt cx="553720" cy="554990"/>
          </a:xfrm>
        </p:grpSpPr>
        <p:sp>
          <p:nvSpPr>
            <p:cNvPr id="35" name="object 35"/>
            <p:cNvSpPr/>
            <p:nvPr/>
          </p:nvSpPr>
          <p:spPr>
            <a:xfrm>
              <a:off x="1053845" y="5866638"/>
              <a:ext cx="527685" cy="528955"/>
            </a:xfrm>
            <a:custGeom>
              <a:avLst/>
              <a:gdLst/>
              <a:ahLst/>
              <a:cxnLst/>
              <a:rect l="l" t="t" r="r" b="b"/>
              <a:pathLst>
                <a:path w="527685" h="528954">
                  <a:moveTo>
                    <a:pt x="263651" y="0"/>
                  </a:moveTo>
                  <a:lnTo>
                    <a:pt x="216261" y="4259"/>
                  </a:lnTo>
                  <a:lnTo>
                    <a:pt x="171657" y="16541"/>
                  </a:lnTo>
                  <a:lnTo>
                    <a:pt x="130584" y="36099"/>
                  </a:lnTo>
                  <a:lnTo>
                    <a:pt x="93786" y="62185"/>
                  </a:lnTo>
                  <a:lnTo>
                    <a:pt x="62009" y="94053"/>
                  </a:lnTo>
                  <a:lnTo>
                    <a:pt x="35997" y="130956"/>
                  </a:lnTo>
                  <a:lnTo>
                    <a:pt x="16495" y="172149"/>
                  </a:lnTo>
                  <a:lnTo>
                    <a:pt x="4247" y="216883"/>
                  </a:lnTo>
                  <a:lnTo>
                    <a:pt x="0" y="264414"/>
                  </a:lnTo>
                  <a:lnTo>
                    <a:pt x="4247" y="311944"/>
                  </a:lnTo>
                  <a:lnTo>
                    <a:pt x="16495" y="356678"/>
                  </a:lnTo>
                  <a:lnTo>
                    <a:pt x="35997" y="397871"/>
                  </a:lnTo>
                  <a:lnTo>
                    <a:pt x="62009" y="434774"/>
                  </a:lnTo>
                  <a:lnTo>
                    <a:pt x="93786" y="466642"/>
                  </a:lnTo>
                  <a:lnTo>
                    <a:pt x="130584" y="492728"/>
                  </a:lnTo>
                  <a:lnTo>
                    <a:pt x="171657" y="512286"/>
                  </a:lnTo>
                  <a:lnTo>
                    <a:pt x="216261" y="524568"/>
                  </a:lnTo>
                  <a:lnTo>
                    <a:pt x="263651" y="528828"/>
                  </a:lnTo>
                  <a:lnTo>
                    <a:pt x="311059" y="524568"/>
                  </a:lnTo>
                  <a:lnTo>
                    <a:pt x="355672" y="512286"/>
                  </a:lnTo>
                  <a:lnTo>
                    <a:pt x="396747" y="492728"/>
                  </a:lnTo>
                  <a:lnTo>
                    <a:pt x="433543" y="466642"/>
                  </a:lnTo>
                  <a:lnTo>
                    <a:pt x="465315" y="434774"/>
                  </a:lnTo>
                  <a:lnTo>
                    <a:pt x="491320" y="397871"/>
                  </a:lnTo>
                  <a:lnTo>
                    <a:pt x="510815" y="356678"/>
                  </a:lnTo>
                  <a:lnTo>
                    <a:pt x="523058" y="311944"/>
                  </a:lnTo>
                  <a:lnTo>
                    <a:pt x="527304" y="264414"/>
                  </a:lnTo>
                  <a:lnTo>
                    <a:pt x="523058" y="216883"/>
                  </a:lnTo>
                  <a:lnTo>
                    <a:pt x="510815" y="172149"/>
                  </a:lnTo>
                  <a:lnTo>
                    <a:pt x="491320" y="130956"/>
                  </a:lnTo>
                  <a:lnTo>
                    <a:pt x="465315" y="94053"/>
                  </a:lnTo>
                  <a:lnTo>
                    <a:pt x="433543" y="62185"/>
                  </a:lnTo>
                  <a:lnTo>
                    <a:pt x="396747" y="36099"/>
                  </a:lnTo>
                  <a:lnTo>
                    <a:pt x="355672" y="16541"/>
                  </a:lnTo>
                  <a:lnTo>
                    <a:pt x="311059" y="4259"/>
                  </a:lnTo>
                  <a:lnTo>
                    <a:pt x="263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3845" y="5866638"/>
              <a:ext cx="527685" cy="528955"/>
            </a:xfrm>
            <a:custGeom>
              <a:avLst/>
              <a:gdLst/>
              <a:ahLst/>
              <a:cxnLst/>
              <a:rect l="l" t="t" r="r" b="b"/>
              <a:pathLst>
                <a:path w="527685" h="528954">
                  <a:moveTo>
                    <a:pt x="0" y="264414"/>
                  </a:moveTo>
                  <a:lnTo>
                    <a:pt x="4247" y="216883"/>
                  </a:lnTo>
                  <a:lnTo>
                    <a:pt x="16495" y="172149"/>
                  </a:lnTo>
                  <a:lnTo>
                    <a:pt x="35997" y="130956"/>
                  </a:lnTo>
                  <a:lnTo>
                    <a:pt x="62009" y="94053"/>
                  </a:lnTo>
                  <a:lnTo>
                    <a:pt x="93786" y="62185"/>
                  </a:lnTo>
                  <a:lnTo>
                    <a:pt x="130584" y="36099"/>
                  </a:lnTo>
                  <a:lnTo>
                    <a:pt x="171657" y="16541"/>
                  </a:lnTo>
                  <a:lnTo>
                    <a:pt x="216261" y="4259"/>
                  </a:lnTo>
                  <a:lnTo>
                    <a:pt x="263651" y="0"/>
                  </a:lnTo>
                  <a:lnTo>
                    <a:pt x="311059" y="4259"/>
                  </a:lnTo>
                  <a:lnTo>
                    <a:pt x="355672" y="16541"/>
                  </a:lnTo>
                  <a:lnTo>
                    <a:pt x="396747" y="36099"/>
                  </a:lnTo>
                  <a:lnTo>
                    <a:pt x="433543" y="62185"/>
                  </a:lnTo>
                  <a:lnTo>
                    <a:pt x="465315" y="94053"/>
                  </a:lnTo>
                  <a:lnTo>
                    <a:pt x="491320" y="130956"/>
                  </a:lnTo>
                  <a:lnTo>
                    <a:pt x="510815" y="172149"/>
                  </a:lnTo>
                  <a:lnTo>
                    <a:pt x="523058" y="216883"/>
                  </a:lnTo>
                  <a:lnTo>
                    <a:pt x="527304" y="264414"/>
                  </a:lnTo>
                  <a:lnTo>
                    <a:pt x="523058" y="311944"/>
                  </a:lnTo>
                  <a:lnTo>
                    <a:pt x="510815" y="356678"/>
                  </a:lnTo>
                  <a:lnTo>
                    <a:pt x="491320" y="397871"/>
                  </a:lnTo>
                  <a:lnTo>
                    <a:pt x="465315" y="434774"/>
                  </a:lnTo>
                  <a:lnTo>
                    <a:pt x="433543" y="466642"/>
                  </a:lnTo>
                  <a:lnTo>
                    <a:pt x="396747" y="492728"/>
                  </a:lnTo>
                  <a:lnTo>
                    <a:pt x="355672" y="512286"/>
                  </a:lnTo>
                  <a:lnTo>
                    <a:pt x="311059" y="524568"/>
                  </a:lnTo>
                  <a:lnTo>
                    <a:pt x="263651" y="528828"/>
                  </a:lnTo>
                  <a:lnTo>
                    <a:pt x="216261" y="524568"/>
                  </a:lnTo>
                  <a:lnTo>
                    <a:pt x="171657" y="512286"/>
                  </a:lnTo>
                  <a:lnTo>
                    <a:pt x="130584" y="492728"/>
                  </a:lnTo>
                  <a:lnTo>
                    <a:pt x="93786" y="466642"/>
                  </a:lnTo>
                  <a:lnTo>
                    <a:pt x="62009" y="434774"/>
                  </a:lnTo>
                  <a:lnTo>
                    <a:pt x="35997" y="397871"/>
                  </a:lnTo>
                  <a:lnTo>
                    <a:pt x="16495" y="356678"/>
                  </a:lnTo>
                  <a:lnTo>
                    <a:pt x="4247" y="311944"/>
                  </a:lnTo>
                  <a:lnTo>
                    <a:pt x="0" y="264414"/>
                  </a:lnTo>
                  <a:close/>
                </a:path>
              </a:pathLst>
            </a:custGeom>
            <a:ln w="25908">
              <a:solidFill>
                <a:srgbClr val="946B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（三）铝质包装材料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308854"/>
            <a:ext cx="4528820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105" dirty="0">
                <a:solidFill>
                  <a:srgbClr val="3D3C2C"/>
                </a:solidFill>
                <a:latin typeface="Garamond"/>
                <a:cs typeface="Garamond"/>
              </a:rPr>
              <a:t>2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、铝质包装材料的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种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类</a:t>
            </a:r>
            <a:endParaRPr sz="32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铝薄板、铝箔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0" y="3124200"/>
            <a:ext cx="3739896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000" y="3124200"/>
            <a:ext cx="2819400" cy="2819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（四）金属包装安全性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438401"/>
            <a:ext cx="7579359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5" dirty="0">
                <a:solidFill>
                  <a:srgbClr val="3D3C2C"/>
                </a:solidFill>
                <a:latin typeface="宋体"/>
                <a:cs typeface="宋体"/>
              </a:rPr>
              <a:t>1.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化学稳定性较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差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，不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耐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酸碱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尤其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对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酸 性食品敏感，存放一段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时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间会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涂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层溶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解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，  </a:t>
            </a:r>
            <a:r>
              <a:rPr sz="3200" spc="5" dirty="0">
                <a:solidFill>
                  <a:srgbClr val="3D3C2C"/>
                </a:solidFill>
                <a:latin typeface="宋体"/>
                <a:cs typeface="宋体"/>
              </a:rPr>
              <a:t>使金属离子析出，影响</a:t>
            </a:r>
            <a:r>
              <a:rPr sz="3200" spc="-10" dirty="0">
                <a:solidFill>
                  <a:srgbClr val="3D3C2C"/>
                </a:solidFill>
                <a:latin typeface="宋体"/>
                <a:cs typeface="宋体"/>
              </a:rPr>
              <a:t>产</a:t>
            </a:r>
            <a:r>
              <a:rPr sz="3200" spc="5" dirty="0">
                <a:solidFill>
                  <a:srgbClr val="3D3C2C"/>
                </a:solidFill>
                <a:latin typeface="宋体"/>
                <a:cs typeface="宋体"/>
              </a:rPr>
              <a:t>品质</a:t>
            </a:r>
            <a:r>
              <a:rPr sz="3200" spc="-10" dirty="0">
                <a:solidFill>
                  <a:srgbClr val="3D3C2C"/>
                </a:solidFill>
                <a:latin typeface="宋体"/>
                <a:cs typeface="宋体"/>
              </a:rPr>
              <a:t>量</a:t>
            </a:r>
            <a:r>
              <a:rPr sz="3200" spc="5" dirty="0">
                <a:solidFill>
                  <a:srgbClr val="3D3C2C"/>
                </a:solidFill>
                <a:latin typeface="宋体"/>
                <a:cs typeface="宋体"/>
              </a:rPr>
              <a:t>；</a:t>
            </a:r>
            <a:endParaRPr sz="3200">
              <a:latin typeface="宋体"/>
              <a:cs typeface="宋体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spc="5" dirty="0">
                <a:solidFill>
                  <a:srgbClr val="3D3C2C"/>
                </a:solidFill>
                <a:latin typeface="宋体"/>
                <a:cs typeface="宋体"/>
              </a:rPr>
              <a:t>2.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阻隔性好，包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装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内部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处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于无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氧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或少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氧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的 </a:t>
            </a:r>
            <a:r>
              <a:rPr sz="3200" spc="5" dirty="0">
                <a:solidFill>
                  <a:srgbClr val="3D3C2C"/>
                </a:solidFill>
                <a:latin typeface="宋体"/>
                <a:cs typeface="宋体"/>
              </a:rPr>
              <a:t>状态，所以厌氧或兼性</a:t>
            </a:r>
            <a:r>
              <a:rPr sz="3200" spc="-10" dirty="0">
                <a:solidFill>
                  <a:srgbClr val="3D3C2C"/>
                </a:solidFill>
                <a:latin typeface="宋体"/>
                <a:cs typeface="宋体"/>
              </a:rPr>
              <a:t>厌</a:t>
            </a:r>
            <a:r>
              <a:rPr sz="3200" spc="5" dirty="0">
                <a:solidFill>
                  <a:srgbClr val="3D3C2C"/>
                </a:solidFill>
                <a:latin typeface="宋体"/>
                <a:cs typeface="宋体"/>
              </a:rPr>
              <a:t>氧的</a:t>
            </a:r>
            <a:r>
              <a:rPr sz="3200" spc="-10" dirty="0">
                <a:solidFill>
                  <a:srgbClr val="3D3C2C"/>
                </a:solidFill>
                <a:latin typeface="宋体"/>
                <a:cs typeface="宋体"/>
              </a:rPr>
              <a:t>微</a:t>
            </a:r>
            <a:r>
              <a:rPr sz="3200" spc="5" dirty="0">
                <a:solidFill>
                  <a:srgbClr val="3D3C2C"/>
                </a:solidFill>
                <a:latin typeface="宋体"/>
                <a:cs typeface="宋体"/>
              </a:rPr>
              <a:t>生物</a:t>
            </a:r>
            <a:r>
              <a:rPr sz="3200" spc="-10" dirty="0">
                <a:solidFill>
                  <a:srgbClr val="3D3C2C"/>
                </a:solidFill>
                <a:latin typeface="宋体"/>
                <a:cs typeface="宋体"/>
              </a:rPr>
              <a:t>可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增 殖，如高动物蛋白食品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中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肉毒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梭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状芽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孢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杆 菌产的毒素，不耐热，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但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毒性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很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大。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1104" y="2545079"/>
            <a:ext cx="8265795" cy="2851150"/>
            <a:chOff x="451104" y="2545079"/>
            <a:chExt cx="8265795" cy="2851150"/>
          </a:xfrm>
        </p:grpSpPr>
        <p:sp>
          <p:nvSpPr>
            <p:cNvPr id="4" name="object 4"/>
            <p:cNvSpPr/>
            <p:nvPr/>
          </p:nvSpPr>
          <p:spPr>
            <a:xfrm>
              <a:off x="451104" y="2545079"/>
              <a:ext cx="8265414" cy="28506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928" y="2659379"/>
              <a:ext cx="8034655" cy="2633980"/>
            </a:xfrm>
            <a:custGeom>
              <a:avLst/>
              <a:gdLst/>
              <a:ahLst/>
              <a:cxnLst/>
              <a:rect l="l" t="t" r="r" b="b"/>
              <a:pathLst>
                <a:path w="8034655" h="2633979">
                  <a:moveTo>
                    <a:pt x="8034528" y="0"/>
                  </a:moveTo>
                  <a:lnTo>
                    <a:pt x="0" y="0"/>
                  </a:lnTo>
                  <a:lnTo>
                    <a:pt x="0" y="2633472"/>
                  </a:lnTo>
                  <a:lnTo>
                    <a:pt x="8034528" y="2633472"/>
                  </a:lnTo>
                  <a:lnTo>
                    <a:pt x="8034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131" y="4541519"/>
              <a:ext cx="7818120" cy="664845"/>
            </a:xfrm>
            <a:custGeom>
              <a:avLst/>
              <a:gdLst/>
              <a:ahLst/>
              <a:cxnLst/>
              <a:rect l="l" t="t" r="r" b="b"/>
              <a:pathLst>
                <a:path w="7818120" h="664845">
                  <a:moveTo>
                    <a:pt x="7818120" y="0"/>
                  </a:moveTo>
                  <a:lnTo>
                    <a:pt x="0" y="0"/>
                  </a:lnTo>
                  <a:lnTo>
                    <a:pt x="0" y="664463"/>
                  </a:lnTo>
                  <a:lnTo>
                    <a:pt x="7818120" y="664463"/>
                  </a:lnTo>
                  <a:lnTo>
                    <a:pt x="781812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084" y="2712719"/>
              <a:ext cx="7824470" cy="2489200"/>
            </a:xfrm>
            <a:custGeom>
              <a:avLst/>
              <a:gdLst/>
              <a:ahLst/>
              <a:cxnLst/>
              <a:rect l="l" t="t" r="r" b="b"/>
              <a:pathLst>
                <a:path w="7824470" h="2489200">
                  <a:moveTo>
                    <a:pt x="7822819" y="0"/>
                  </a:moveTo>
                  <a:lnTo>
                    <a:pt x="1358" y="0"/>
                  </a:lnTo>
                  <a:lnTo>
                    <a:pt x="0" y="1396"/>
                  </a:lnTo>
                  <a:lnTo>
                    <a:pt x="0" y="2487294"/>
                  </a:lnTo>
                  <a:lnTo>
                    <a:pt x="1358" y="2488691"/>
                  </a:lnTo>
                  <a:lnTo>
                    <a:pt x="7822819" y="2488691"/>
                  </a:lnTo>
                  <a:lnTo>
                    <a:pt x="7824216" y="2487294"/>
                  </a:lnTo>
                  <a:lnTo>
                    <a:pt x="7824216" y="2486660"/>
                  </a:lnTo>
                  <a:lnTo>
                    <a:pt x="2489" y="2486660"/>
                  </a:lnTo>
                  <a:lnTo>
                    <a:pt x="2031" y="2486152"/>
                  </a:lnTo>
                  <a:lnTo>
                    <a:pt x="2031" y="2539"/>
                  </a:lnTo>
                  <a:lnTo>
                    <a:pt x="2489" y="2031"/>
                  </a:lnTo>
                  <a:lnTo>
                    <a:pt x="7824216" y="2031"/>
                  </a:lnTo>
                  <a:lnTo>
                    <a:pt x="7824216" y="1396"/>
                  </a:lnTo>
                  <a:lnTo>
                    <a:pt x="7822819" y="0"/>
                  </a:lnTo>
                  <a:close/>
                </a:path>
                <a:path w="7824470" h="2489200">
                  <a:moveTo>
                    <a:pt x="7824216" y="2031"/>
                  </a:moveTo>
                  <a:lnTo>
                    <a:pt x="7821676" y="2031"/>
                  </a:lnTo>
                  <a:lnTo>
                    <a:pt x="7822184" y="2539"/>
                  </a:lnTo>
                  <a:lnTo>
                    <a:pt x="7822184" y="2486152"/>
                  </a:lnTo>
                  <a:lnTo>
                    <a:pt x="7821676" y="2486660"/>
                  </a:lnTo>
                  <a:lnTo>
                    <a:pt x="7824216" y="2486660"/>
                  </a:lnTo>
                  <a:lnTo>
                    <a:pt x="7824216" y="2031"/>
                  </a:lnTo>
                  <a:close/>
                </a:path>
                <a:path w="7824470" h="2489200">
                  <a:moveTo>
                    <a:pt x="7820152" y="4063"/>
                  </a:moveTo>
                  <a:lnTo>
                    <a:pt x="4064" y="4063"/>
                  </a:lnTo>
                  <a:lnTo>
                    <a:pt x="4064" y="2484628"/>
                  </a:lnTo>
                  <a:lnTo>
                    <a:pt x="7820152" y="2484628"/>
                  </a:lnTo>
                  <a:lnTo>
                    <a:pt x="7820152" y="2482596"/>
                  </a:lnTo>
                  <a:lnTo>
                    <a:pt x="6095" y="2482596"/>
                  </a:lnTo>
                  <a:lnTo>
                    <a:pt x="6095" y="6095"/>
                  </a:lnTo>
                  <a:lnTo>
                    <a:pt x="7820152" y="6095"/>
                  </a:lnTo>
                  <a:lnTo>
                    <a:pt x="7820152" y="4063"/>
                  </a:lnTo>
                  <a:close/>
                </a:path>
                <a:path w="7824470" h="2489200">
                  <a:moveTo>
                    <a:pt x="7820152" y="6095"/>
                  </a:moveTo>
                  <a:lnTo>
                    <a:pt x="7818120" y="6095"/>
                  </a:lnTo>
                  <a:lnTo>
                    <a:pt x="7818120" y="2482596"/>
                  </a:lnTo>
                  <a:lnTo>
                    <a:pt x="7820152" y="2482596"/>
                  </a:lnTo>
                  <a:lnTo>
                    <a:pt x="7820152" y="6095"/>
                  </a:lnTo>
                  <a:close/>
                </a:path>
              </a:pathLst>
            </a:custGeom>
            <a:solidFill>
              <a:srgbClr val="6E9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71041" y="2742057"/>
            <a:ext cx="62026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496200"/>
                </a:solidFill>
                <a:latin typeface="华文新魏"/>
                <a:cs typeface="华文新魏"/>
              </a:rPr>
              <a:t>第四节</a:t>
            </a:r>
            <a:endParaRPr sz="5400">
              <a:latin typeface="华文新魏"/>
              <a:cs typeface="华文新魏"/>
            </a:endParaRPr>
          </a:p>
          <a:p>
            <a:pPr algn="ctr">
              <a:lnSpc>
                <a:spcPct val="100000"/>
              </a:lnSpc>
            </a:pPr>
            <a:r>
              <a:rPr sz="5400" b="1" spc="-5" dirty="0">
                <a:solidFill>
                  <a:srgbClr val="496200"/>
                </a:solidFill>
                <a:latin typeface="华文新魏"/>
                <a:cs typeface="华文新魏"/>
              </a:rPr>
              <a:t>玻</a:t>
            </a:r>
            <a:r>
              <a:rPr sz="5400" b="1" spc="10" dirty="0">
                <a:solidFill>
                  <a:srgbClr val="496200"/>
                </a:solidFill>
                <a:latin typeface="华文新魏"/>
                <a:cs typeface="华文新魏"/>
              </a:rPr>
              <a:t>璃</a:t>
            </a:r>
            <a:r>
              <a:rPr sz="5400" b="1" spc="-5" dirty="0">
                <a:solidFill>
                  <a:srgbClr val="496200"/>
                </a:solidFill>
                <a:latin typeface="华文新魏"/>
                <a:cs typeface="华文新魏"/>
              </a:rPr>
              <a:t>及陶瓷包装材料</a:t>
            </a:r>
            <a:endParaRPr sz="54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一、玻璃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94335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394335" algn="l"/>
              </a:tabLst>
            </a:pPr>
            <a:r>
              <a:rPr dirty="0"/>
              <a:t>玻璃的化学组成：</a:t>
            </a:r>
          </a:p>
          <a:p>
            <a:pPr marL="691515" marR="5080" lvl="1" indent="-229235">
              <a:lnSpc>
                <a:spcPct val="98000"/>
              </a:lnSpc>
              <a:spcBef>
                <a:spcPts val="96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玻璃是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以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石英石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纯碱、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石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灰石等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为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主要原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料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， 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加入澄清剂、着色剂、脱色剂等，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经过</a:t>
            </a:r>
            <a:r>
              <a:rPr sz="2800" spc="-40" dirty="0">
                <a:solidFill>
                  <a:srgbClr val="3D3C2C"/>
                </a:solidFill>
                <a:latin typeface="Garamond"/>
                <a:cs typeface="Garamond"/>
              </a:rPr>
              <a:t>1400-  </a:t>
            </a:r>
            <a:r>
              <a:rPr sz="2800" spc="35" dirty="0">
                <a:solidFill>
                  <a:srgbClr val="3D3C2C"/>
                </a:solidFill>
                <a:latin typeface="Garamond"/>
                <a:cs typeface="Garamond"/>
              </a:rPr>
              <a:t>1600</a:t>
            </a:r>
            <a:r>
              <a:rPr sz="2800" spc="35" dirty="0">
                <a:solidFill>
                  <a:srgbClr val="3D3C2C"/>
                </a:solidFill>
                <a:latin typeface="宋体"/>
                <a:cs typeface="宋体"/>
              </a:rPr>
              <a:t>℃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高温熔炼成粘稠玻璃液再经冷凝而成的 非晶体材料。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一、玻璃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279165"/>
            <a:ext cx="7655559" cy="363347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（一）玻璃的包装特性</a:t>
            </a:r>
            <a:endParaRPr sz="3200">
              <a:latin typeface="宋体"/>
              <a:cs typeface="宋体"/>
            </a:endParaRPr>
          </a:p>
          <a:p>
            <a:pPr marL="538480" marR="5080" lvl="1" indent="-229235">
              <a:lnSpc>
                <a:spcPts val="3160"/>
              </a:lnSpc>
              <a:spcBef>
                <a:spcPts val="116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高阻隔、光亮透明、化学稳定性好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、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易成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型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， 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但玻璃容器重量大而且容易破碎。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0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玻璃容器的结构：</a:t>
            </a:r>
            <a:endParaRPr sz="2800">
              <a:latin typeface="宋体"/>
              <a:cs typeface="宋体"/>
            </a:endParaRPr>
          </a:p>
          <a:p>
            <a:pPr marL="1276985" lvl="2" indent="-890269">
              <a:lnSpc>
                <a:spcPct val="100000"/>
              </a:lnSpc>
              <a:spcBef>
                <a:spcPts val="675"/>
              </a:spcBef>
              <a:buSzPct val="96428"/>
              <a:buAutoNum type="arabicPlain"/>
              <a:tabLst>
                <a:tab pos="127762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瓶口</a:t>
            </a:r>
            <a:endParaRPr sz="2800">
              <a:latin typeface="宋体"/>
              <a:cs typeface="宋体"/>
            </a:endParaRPr>
          </a:p>
          <a:p>
            <a:pPr marL="1276985" lvl="2" indent="-890269">
              <a:lnSpc>
                <a:spcPct val="100000"/>
              </a:lnSpc>
              <a:spcBef>
                <a:spcPts val="670"/>
              </a:spcBef>
              <a:buSzPct val="96428"/>
              <a:buAutoNum type="arabicPlain"/>
              <a:tabLst>
                <a:tab pos="127762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瓶身</a:t>
            </a:r>
            <a:endParaRPr sz="2800">
              <a:latin typeface="宋体"/>
              <a:cs typeface="宋体"/>
            </a:endParaRPr>
          </a:p>
          <a:p>
            <a:pPr marL="1276985" lvl="2" indent="-890269">
              <a:lnSpc>
                <a:spcPct val="100000"/>
              </a:lnSpc>
              <a:spcBef>
                <a:spcPts val="675"/>
              </a:spcBef>
              <a:buSzPct val="96428"/>
              <a:buAutoNum type="arabicPlain"/>
              <a:tabLst>
                <a:tab pos="127762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瓶罐结构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200" y="3048000"/>
            <a:ext cx="4343400" cy="3499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34000" y="3607308"/>
            <a:ext cx="3352800" cy="2656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二、包装用纸和纸板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100" y="1312519"/>
            <a:ext cx="7770495" cy="25641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865"/>
              </a:spcBef>
              <a:buSzPct val="96875"/>
              <a:buFont typeface="Garamond"/>
              <a:buAutoNum type="arabicPeriod"/>
              <a:tabLst>
                <a:tab pos="302895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包装用纸</a:t>
            </a:r>
            <a:endParaRPr sz="3200">
              <a:latin typeface="宋体"/>
              <a:cs typeface="宋体"/>
            </a:endParaRPr>
          </a:p>
          <a:p>
            <a:pPr marL="355600" lvl="1" indent="-228600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牛皮纸：</a:t>
            </a:r>
            <a:endParaRPr sz="3200">
              <a:latin typeface="宋体"/>
              <a:cs typeface="宋体"/>
            </a:endParaRPr>
          </a:p>
          <a:p>
            <a:pPr marL="652780" marR="5080" lvl="2" indent="-229235" algn="just">
              <a:lnSpc>
                <a:spcPct val="97000"/>
              </a:lnSpc>
              <a:spcBef>
                <a:spcPts val="990"/>
              </a:spcBef>
              <a:buClr>
                <a:srgbClr val="70685A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用硫酸盐木浆抄制的高级包装用纸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机械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强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度 高，并富有弹性，抗水性、防潮性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和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印刷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性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能 良好。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一、玻璃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308854"/>
            <a:ext cx="5139055" cy="36893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（二）玻璃容器的发展</a:t>
            </a:r>
            <a:r>
              <a:rPr sz="3200" spc="-15" dirty="0">
                <a:solidFill>
                  <a:srgbClr val="3D3C2C"/>
                </a:solidFill>
                <a:latin typeface="宋体"/>
                <a:cs typeface="宋体"/>
              </a:rPr>
              <a:t>方</a:t>
            </a: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向</a:t>
            </a:r>
            <a:endParaRPr sz="32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85" dirty="0">
                <a:solidFill>
                  <a:srgbClr val="3D3C2C"/>
                </a:solidFill>
                <a:latin typeface="Garamond"/>
                <a:cs typeface="Garamond"/>
              </a:rPr>
              <a:t>1</a:t>
            </a:r>
            <a:r>
              <a:rPr sz="2800" spc="-5" dirty="0">
                <a:solidFill>
                  <a:srgbClr val="3D3C2C"/>
                </a:solidFill>
                <a:latin typeface="Garamond"/>
                <a:cs typeface="Garamond"/>
              </a:rPr>
              <a:t> 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轻量瓶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85" dirty="0">
                <a:solidFill>
                  <a:srgbClr val="3D3C2C"/>
                </a:solidFill>
                <a:latin typeface="Garamond"/>
                <a:cs typeface="Garamond"/>
              </a:rPr>
              <a:t>2</a:t>
            </a:r>
            <a:r>
              <a:rPr sz="2800" spc="-5" dirty="0">
                <a:solidFill>
                  <a:srgbClr val="3D3C2C"/>
                </a:solidFill>
                <a:latin typeface="Garamond"/>
                <a:cs typeface="Garamond"/>
              </a:rPr>
              <a:t> 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强化瓶和强化措施</a:t>
            </a:r>
            <a:endParaRPr sz="2800">
              <a:latin typeface="宋体"/>
              <a:cs typeface="宋体"/>
            </a:endParaRPr>
          </a:p>
          <a:p>
            <a:pPr marL="1454150" lvl="2" indent="-977265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145478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物理强化</a:t>
            </a:r>
            <a:endParaRPr sz="2800">
              <a:latin typeface="宋体"/>
              <a:cs typeface="宋体"/>
            </a:endParaRPr>
          </a:p>
          <a:p>
            <a:pPr marL="1454150" lvl="2" indent="-977265">
              <a:lnSpc>
                <a:spcPct val="100000"/>
              </a:lnSpc>
              <a:spcBef>
                <a:spcPts val="670"/>
              </a:spcBef>
              <a:buAutoNum type="arabicPlain"/>
              <a:tabLst>
                <a:tab pos="145478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化学强化</a:t>
            </a:r>
            <a:endParaRPr sz="2800">
              <a:latin typeface="宋体"/>
              <a:cs typeface="宋体"/>
            </a:endParaRPr>
          </a:p>
          <a:p>
            <a:pPr marL="1454150" lvl="2" indent="-977265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145478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表面涂层强化</a:t>
            </a:r>
            <a:endParaRPr sz="2800">
              <a:latin typeface="宋体"/>
              <a:cs typeface="宋体"/>
            </a:endParaRPr>
          </a:p>
          <a:p>
            <a:pPr marL="1454150" lvl="2" indent="-977265">
              <a:lnSpc>
                <a:spcPct val="100000"/>
              </a:lnSpc>
              <a:spcBef>
                <a:spcPts val="675"/>
              </a:spcBef>
              <a:buAutoNum type="arabicPlain"/>
              <a:tabLst>
                <a:tab pos="145478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高分子树脂表面强化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一、玻璃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238769"/>
            <a:ext cx="7906384" cy="2614930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2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（三）玻璃包装安全性</a:t>
            </a:r>
            <a:endParaRPr sz="3200">
              <a:latin typeface="宋体"/>
              <a:cs typeface="宋体"/>
            </a:endParaRPr>
          </a:p>
          <a:p>
            <a:pPr marL="538480" marR="5080" lvl="1" indent="-229235">
              <a:lnSpc>
                <a:spcPct val="130100"/>
              </a:lnSpc>
              <a:spcBef>
                <a:spcPts val="74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10" dirty="0">
                <a:solidFill>
                  <a:srgbClr val="3D3C2C"/>
                </a:solidFill>
                <a:latin typeface="Garamond"/>
                <a:cs typeface="Garamond"/>
              </a:rPr>
              <a:t>1</a:t>
            </a:r>
            <a:r>
              <a:rPr sz="2800" spc="50" dirty="0">
                <a:solidFill>
                  <a:srgbClr val="3D3C2C"/>
                </a:solidFill>
                <a:latin typeface="Garamond"/>
                <a:cs typeface="Garamond"/>
              </a:rPr>
              <a:t>.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玻璃包装材料一般都是循环使用，在使用过程 中瓶内可能存在异物和清洗消毒剂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的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残留；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168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80" dirty="0">
                <a:solidFill>
                  <a:srgbClr val="3D3C2C"/>
                </a:solidFill>
                <a:latin typeface="Garamond"/>
                <a:cs typeface="Garamond"/>
              </a:rPr>
              <a:t>2.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易碎，容易有玻璃碎渣残留。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二、陶瓷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308854"/>
            <a:ext cx="7299325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制造陶瓷的主要原料有：</a:t>
            </a:r>
            <a:endParaRPr sz="32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高岭土或粘土、陶土、硅砂以及助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熔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性原料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0600" y="2743200"/>
            <a:ext cx="7162800" cy="3325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二、陶瓷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94335" indent="-228600">
              <a:lnSpc>
                <a:spcPct val="100000"/>
              </a:lnSpc>
              <a:spcBef>
                <a:spcPts val="894"/>
              </a:spcBef>
              <a:buClr>
                <a:srgbClr val="93C500"/>
              </a:buClr>
              <a:buFont typeface="Arial"/>
              <a:buChar char="•"/>
              <a:tabLst>
                <a:tab pos="394335" algn="l"/>
              </a:tabLst>
            </a:pPr>
            <a:r>
              <a:rPr dirty="0"/>
              <a:t>（一）陶瓷包装容器的</a:t>
            </a:r>
            <a:r>
              <a:rPr spc="-15" dirty="0"/>
              <a:t>特</a:t>
            </a:r>
            <a:r>
              <a:rPr dirty="0"/>
              <a:t>点</a:t>
            </a:r>
          </a:p>
          <a:p>
            <a:pPr marL="691515" lvl="1" indent="-229235">
              <a:lnSpc>
                <a:spcPct val="100000"/>
              </a:lnSpc>
              <a:spcBef>
                <a:spcPts val="69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原料丰富、成型工艺简单，便宜。</a:t>
            </a:r>
            <a:endParaRPr sz="2800">
              <a:latin typeface="宋体"/>
              <a:cs typeface="宋体"/>
            </a:endParaRPr>
          </a:p>
          <a:p>
            <a:pPr marL="691515" marR="362585" lvl="1" indent="-229235">
              <a:lnSpc>
                <a:spcPts val="3160"/>
              </a:lnSpc>
              <a:spcBef>
                <a:spcPts val="1145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耐火、耐热、耐药性好，可反复使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用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，废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弃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物 对环境污染小。</a:t>
            </a:r>
            <a:endParaRPr sz="2800">
              <a:latin typeface="宋体"/>
              <a:cs typeface="宋体"/>
            </a:endParaRPr>
          </a:p>
          <a:p>
            <a:pPr marL="691515" lvl="1" indent="-229235">
              <a:lnSpc>
                <a:spcPct val="100000"/>
              </a:lnSpc>
              <a:spcBef>
                <a:spcPts val="60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上彩釉陶瓷制品造型色彩美观、装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饰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效果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好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691515" lvl="1" indent="-229235">
              <a:lnSpc>
                <a:spcPct val="100000"/>
              </a:lnSpc>
              <a:spcBef>
                <a:spcPts val="675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具有高刚硬性能、高抗压强度。</a:t>
            </a:r>
            <a:endParaRPr sz="2800">
              <a:latin typeface="宋体"/>
              <a:cs typeface="宋体"/>
            </a:endParaRPr>
          </a:p>
          <a:p>
            <a:pPr marL="691515" lvl="1" indent="-229235">
              <a:lnSpc>
                <a:spcPct val="100000"/>
              </a:lnSpc>
              <a:spcBef>
                <a:spcPts val="670"/>
              </a:spcBef>
              <a:buClr>
                <a:srgbClr val="70685A"/>
              </a:buClr>
              <a:buFont typeface="Arial"/>
              <a:buChar char="•"/>
              <a:tabLst>
                <a:tab pos="692150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抗张强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度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低、脆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性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高、抗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热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振性能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差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、重量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大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二、陶瓷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400" y="1238769"/>
            <a:ext cx="7906384" cy="2614930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20"/>
              </a:spcBef>
              <a:buClr>
                <a:srgbClr val="93C5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（二）陶瓷包装安全性</a:t>
            </a:r>
            <a:endParaRPr sz="3200">
              <a:latin typeface="宋体"/>
              <a:cs typeface="宋体"/>
            </a:endParaRPr>
          </a:p>
          <a:p>
            <a:pPr marL="538480" marR="5080" lvl="1" indent="-229235">
              <a:lnSpc>
                <a:spcPct val="130100"/>
              </a:lnSpc>
              <a:spcBef>
                <a:spcPts val="745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10" dirty="0">
                <a:solidFill>
                  <a:srgbClr val="3D3C2C"/>
                </a:solidFill>
                <a:latin typeface="Garamond"/>
                <a:cs typeface="Garamond"/>
              </a:rPr>
              <a:t>1</a:t>
            </a:r>
            <a:r>
              <a:rPr sz="2800" spc="50" dirty="0">
                <a:solidFill>
                  <a:srgbClr val="3D3C2C"/>
                </a:solidFill>
                <a:latin typeface="Garamond"/>
                <a:cs typeface="Garamond"/>
              </a:rPr>
              <a:t>.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釉陶瓷表面釉层中重金属元素铅或镉的溶出， 对人体造成危害；</a:t>
            </a:r>
            <a:endParaRPr sz="2800">
              <a:latin typeface="宋体"/>
              <a:cs typeface="宋体"/>
            </a:endParaRPr>
          </a:p>
          <a:p>
            <a:pPr marL="538480" lvl="1" indent="-229235">
              <a:lnSpc>
                <a:spcPct val="100000"/>
              </a:lnSpc>
              <a:spcBef>
                <a:spcPts val="1680"/>
              </a:spcBef>
              <a:buClr>
                <a:srgbClr val="70685A"/>
              </a:buClr>
              <a:buFont typeface="Arial"/>
              <a:buChar char="•"/>
              <a:tabLst>
                <a:tab pos="539115" algn="l"/>
              </a:tabLst>
            </a:pPr>
            <a:r>
              <a:rPr sz="2800" spc="80" dirty="0">
                <a:solidFill>
                  <a:srgbClr val="3D3C2C"/>
                </a:solidFill>
                <a:latin typeface="Garamond"/>
                <a:cs typeface="Garamond"/>
              </a:rPr>
              <a:t>2.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陶瓷易碎，容易有陶瓷碎渣残留。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二、包装用纸和纸板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100" y="1312519"/>
            <a:ext cx="7770495" cy="256413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865"/>
              </a:spcBef>
              <a:buSzPct val="96875"/>
              <a:buFont typeface="Garamond"/>
              <a:buAutoNum type="arabicPeriod"/>
              <a:tabLst>
                <a:tab pos="302895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包装用纸</a:t>
            </a:r>
            <a:endParaRPr sz="3200">
              <a:latin typeface="宋体"/>
              <a:cs typeface="宋体"/>
            </a:endParaRPr>
          </a:p>
          <a:p>
            <a:pPr marL="355600" lvl="1" indent="-228600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羊皮纸：</a:t>
            </a:r>
            <a:endParaRPr sz="3200">
              <a:latin typeface="宋体"/>
              <a:cs typeface="宋体"/>
            </a:endParaRPr>
          </a:p>
          <a:p>
            <a:pPr marL="652780" marR="5080" lvl="2" indent="-229235" algn="just">
              <a:lnSpc>
                <a:spcPct val="97000"/>
              </a:lnSpc>
              <a:spcBef>
                <a:spcPts val="990"/>
              </a:spcBef>
              <a:buClr>
                <a:srgbClr val="70685A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结构紧密，防油性强，防水，湿强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度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大，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不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透 气，弹性较好，该纸经过羊皮化，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具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有高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强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度 及一定的耐折度。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19600" y="3733800"/>
            <a:ext cx="4419600" cy="26990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二、包装用纸和纸板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100" y="1312519"/>
            <a:ext cx="7770495" cy="21374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865"/>
              </a:spcBef>
              <a:buSzPct val="96875"/>
              <a:buFont typeface="Garamond"/>
              <a:buAutoNum type="arabicPeriod"/>
              <a:tabLst>
                <a:tab pos="302895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包装用纸</a:t>
            </a:r>
            <a:endParaRPr sz="3200">
              <a:latin typeface="宋体"/>
              <a:cs typeface="宋体"/>
            </a:endParaRPr>
          </a:p>
          <a:p>
            <a:pPr marL="355600" lvl="1" indent="-228600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鸡皮纸：</a:t>
            </a:r>
            <a:endParaRPr sz="3200">
              <a:latin typeface="宋体"/>
              <a:cs typeface="宋体"/>
            </a:endParaRPr>
          </a:p>
          <a:p>
            <a:pPr marL="652780" marR="5080" lvl="2" indent="-229235">
              <a:lnSpc>
                <a:spcPts val="3160"/>
              </a:lnSpc>
              <a:spcBef>
                <a:spcPts val="1165"/>
              </a:spcBef>
              <a:buClr>
                <a:srgbClr val="70685A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一种单面光包装纸。纸质坚韧，有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较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高的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耐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折 度、耐破度和耐水度来保证包装商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品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的质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量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3599688"/>
            <a:ext cx="3243072" cy="2842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二、包装用纸和纸板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138085"/>
            <a:ext cx="7770495" cy="29914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869"/>
              </a:spcBef>
              <a:buSzPct val="96875"/>
              <a:buFont typeface="Garamond"/>
              <a:buAutoNum type="arabicPeriod"/>
              <a:tabLst>
                <a:tab pos="302895" algn="l"/>
              </a:tabLst>
            </a:pPr>
            <a:r>
              <a:rPr sz="3200" spc="5" dirty="0">
                <a:solidFill>
                  <a:srgbClr val="3D3C2C"/>
                </a:solidFill>
                <a:latin typeface="宋体"/>
                <a:cs typeface="宋体"/>
              </a:rPr>
              <a:t>包装用纸</a:t>
            </a:r>
            <a:endParaRPr sz="3200">
              <a:latin typeface="宋体"/>
              <a:cs typeface="宋体"/>
            </a:endParaRPr>
          </a:p>
          <a:p>
            <a:pPr marL="355600" lvl="1" indent="-228600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半透明纸：</a:t>
            </a:r>
            <a:endParaRPr sz="3200">
              <a:latin typeface="宋体"/>
              <a:cs typeface="宋体"/>
            </a:endParaRPr>
          </a:p>
          <a:p>
            <a:pPr marL="652780" marR="5080" lvl="2" indent="-228600">
              <a:lnSpc>
                <a:spcPct val="98000"/>
              </a:lnSpc>
              <a:spcBef>
                <a:spcPts val="960"/>
              </a:spcBef>
              <a:buClr>
                <a:srgbClr val="70685A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一种防油性包装纸。也称蜡光纸，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也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是一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种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薄 型包装纸。多为平板纸。纸质坚实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光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滑、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细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腻 柔软。有光泽。呈半透明状</a:t>
            </a:r>
            <a:r>
              <a:rPr sz="2800" spc="-40" dirty="0">
                <a:solidFill>
                  <a:srgbClr val="3D3C2C"/>
                </a:solidFill>
                <a:latin typeface="Garamond"/>
                <a:cs typeface="Garamond"/>
              </a:rPr>
              <a:t>(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透明度为</a:t>
            </a:r>
            <a:r>
              <a:rPr sz="2800" spc="55" dirty="0">
                <a:solidFill>
                  <a:srgbClr val="3D3C2C"/>
                </a:solidFill>
                <a:latin typeface="Garamond"/>
                <a:cs typeface="Garamond"/>
              </a:rPr>
              <a:t>70%</a:t>
            </a:r>
            <a:r>
              <a:rPr sz="2800" spc="55" dirty="0">
                <a:solidFill>
                  <a:srgbClr val="3D3C2C"/>
                </a:solidFill>
                <a:latin typeface="宋体"/>
                <a:cs typeface="宋体"/>
              </a:rPr>
              <a:t>～  </a:t>
            </a:r>
            <a:r>
              <a:rPr sz="2800" spc="35" dirty="0">
                <a:solidFill>
                  <a:srgbClr val="3D3C2C"/>
                </a:solidFill>
                <a:latin typeface="Garamond"/>
                <a:cs typeface="Garamond"/>
              </a:rPr>
              <a:t>80%)</a:t>
            </a:r>
            <a:r>
              <a:rPr sz="2800" spc="35" dirty="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具有良好的防油性和不透气性。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4191000"/>
            <a:ext cx="3028188" cy="228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000" y="4191000"/>
            <a:ext cx="2781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二、包装用纸和纸板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215364"/>
            <a:ext cx="7769859" cy="36614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865"/>
              </a:spcBef>
              <a:buSzPct val="96875"/>
              <a:buFont typeface="Garamond"/>
              <a:buAutoNum type="arabicPeriod"/>
              <a:tabLst>
                <a:tab pos="302895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包装用纸</a:t>
            </a:r>
            <a:endParaRPr sz="3200">
              <a:latin typeface="宋体"/>
              <a:cs typeface="宋体"/>
            </a:endParaRPr>
          </a:p>
          <a:p>
            <a:pPr marL="355600" lvl="1" indent="-228600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玻璃纸：</a:t>
            </a:r>
            <a:endParaRPr sz="3200">
              <a:latin typeface="宋体"/>
              <a:cs typeface="宋体"/>
            </a:endParaRPr>
          </a:p>
          <a:p>
            <a:pPr marL="652780" lvl="2" indent="-229235">
              <a:lnSpc>
                <a:spcPct val="100000"/>
              </a:lnSpc>
              <a:spcBef>
                <a:spcPts val="685"/>
              </a:spcBef>
              <a:buClr>
                <a:srgbClr val="70685A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一种透明度高并有光泽的再生纤维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素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薄膜。</a:t>
            </a:r>
            <a:endParaRPr sz="2800">
              <a:latin typeface="宋体"/>
              <a:cs typeface="宋体"/>
            </a:endParaRPr>
          </a:p>
          <a:p>
            <a:pPr marL="355600" lvl="1" indent="-228600">
              <a:lnSpc>
                <a:spcPct val="100000"/>
              </a:lnSpc>
              <a:spcBef>
                <a:spcPts val="755"/>
              </a:spcBef>
              <a:buClr>
                <a:srgbClr val="93C500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茶叶袋滤纸：</a:t>
            </a:r>
            <a:endParaRPr sz="3200">
              <a:latin typeface="宋体"/>
              <a:cs typeface="宋体"/>
            </a:endParaRPr>
          </a:p>
          <a:p>
            <a:pPr marL="652780" marR="5080" lvl="2" indent="-228600" algn="just">
              <a:lnSpc>
                <a:spcPct val="97000"/>
              </a:lnSpc>
              <a:spcBef>
                <a:spcPts val="994"/>
              </a:spcBef>
              <a:buClr>
                <a:srgbClr val="70685A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国外多用马尼拉麻生产。我国用桑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皮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纤维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经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高 游离状打浆后抄造，再经树脂处理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，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也可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用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合 成纤维制造。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60035" y="4724400"/>
            <a:ext cx="4076700" cy="1638300"/>
            <a:chOff x="4860035" y="4724400"/>
            <a:chExt cx="4076700" cy="1638300"/>
          </a:xfrm>
        </p:grpSpPr>
        <p:sp>
          <p:nvSpPr>
            <p:cNvPr id="7" name="object 7"/>
            <p:cNvSpPr/>
            <p:nvPr/>
          </p:nvSpPr>
          <p:spPr>
            <a:xfrm>
              <a:off x="4860035" y="4724400"/>
              <a:ext cx="2360675" cy="1638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51191" y="4724400"/>
              <a:ext cx="1685544" cy="1638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39" y="102107"/>
            <a:ext cx="8961119" cy="6664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2795" y="277368"/>
            <a:ext cx="8596122" cy="971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79" y="373379"/>
            <a:ext cx="8380730" cy="7912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" rIns="0" bIns="0" rtlCol="0">
            <a:spAutoFit/>
          </a:bodyPr>
          <a:lstStyle/>
          <a:p>
            <a:pPr marR="8255" algn="ctr">
              <a:lnSpc>
                <a:spcPct val="100000"/>
              </a:lnSpc>
              <a:spcBef>
                <a:spcPts val="30"/>
              </a:spcBef>
            </a:pPr>
            <a:r>
              <a:rPr sz="4400" b="0" dirty="0">
                <a:solidFill>
                  <a:srgbClr val="6E9400"/>
                </a:solidFill>
                <a:latin typeface="华文新魏"/>
                <a:cs typeface="华文新魏"/>
              </a:rPr>
              <a:t>二、包装用纸和纸板</a:t>
            </a:r>
            <a:endParaRPr sz="4400">
              <a:latin typeface="华文新魏"/>
              <a:cs typeface="华文新魏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100" y="1312519"/>
            <a:ext cx="7770495" cy="299085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02260" indent="-290195">
              <a:lnSpc>
                <a:spcPct val="100000"/>
              </a:lnSpc>
              <a:spcBef>
                <a:spcPts val="865"/>
              </a:spcBef>
              <a:buSzPct val="96875"/>
              <a:buFont typeface="Garamond"/>
              <a:buAutoNum type="arabicPeriod"/>
              <a:tabLst>
                <a:tab pos="302895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包装用纸</a:t>
            </a:r>
            <a:endParaRPr sz="3200">
              <a:latin typeface="宋体"/>
              <a:cs typeface="宋体"/>
            </a:endParaRPr>
          </a:p>
          <a:p>
            <a:pPr marL="355600" lvl="1" indent="-228600">
              <a:lnSpc>
                <a:spcPct val="100000"/>
              </a:lnSpc>
              <a:spcBef>
                <a:spcPts val="770"/>
              </a:spcBef>
              <a:buClr>
                <a:srgbClr val="93C500"/>
              </a:buClr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D3C2C"/>
                </a:solidFill>
                <a:latin typeface="宋体"/>
                <a:cs typeface="宋体"/>
              </a:rPr>
              <a:t>涂布纸：</a:t>
            </a:r>
            <a:endParaRPr sz="3200">
              <a:latin typeface="宋体"/>
              <a:cs typeface="宋体"/>
            </a:endParaRPr>
          </a:p>
          <a:p>
            <a:pPr marL="652780" marR="5080" lvl="2" indent="-229235" algn="just">
              <a:lnSpc>
                <a:spcPct val="98000"/>
              </a:lnSpc>
              <a:spcBef>
                <a:spcPts val="960"/>
              </a:spcBef>
              <a:buClr>
                <a:srgbClr val="70685A"/>
              </a:buClr>
              <a:buFont typeface="Arial"/>
              <a:buChar char="•"/>
              <a:tabLst>
                <a:tab pos="653415" algn="l"/>
              </a:tabLst>
            </a:pP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在纸的表面涂布沥青、低密度聚乙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烯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或聚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偏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二 氯乙烯乳液，改性蜡。表面光滑，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无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臭无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味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， 可用于极易受水蒸气损害，特别需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要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隔绝</a:t>
            </a:r>
            <a:r>
              <a:rPr sz="2800" dirty="0">
                <a:solidFill>
                  <a:srgbClr val="3D3C2C"/>
                </a:solidFill>
                <a:latin typeface="宋体"/>
                <a:cs typeface="宋体"/>
              </a:rPr>
              <a:t>氧</a:t>
            </a:r>
            <a:r>
              <a:rPr sz="2800" spc="-5" dirty="0">
                <a:solidFill>
                  <a:srgbClr val="3D3C2C"/>
                </a:solidFill>
                <a:latin typeface="宋体"/>
                <a:cs typeface="宋体"/>
              </a:rPr>
              <a:t>气 </a:t>
            </a:r>
            <a:r>
              <a:rPr sz="2800" spc="-10" dirty="0">
                <a:solidFill>
                  <a:srgbClr val="3D3C2C"/>
                </a:solidFill>
                <a:latin typeface="宋体"/>
                <a:cs typeface="宋体"/>
              </a:rPr>
              <a:t>的食品包装。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800" y="4038600"/>
            <a:ext cx="2743200" cy="24490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908</Words>
  <Application>Microsoft Office PowerPoint</Application>
  <PresentationFormat>全屏显示(4:3)</PresentationFormat>
  <Paragraphs>205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华文新魏</vt:lpstr>
      <vt:lpstr>宋体</vt:lpstr>
      <vt:lpstr>Arial</vt:lpstr>
      <vt:lpstr>Calibri</vt:lpstr>
      <vt:lpstr>Cambria</vt:lpstr>
      <vt:lpstr>Century Gothic</vt:lpstr>
      <vt:lpstr>Garamond</vt:lpstr>
      <vt:lpstr>Times New Roman</vt:lpstr>
      <vt:lpstr>Office Theme</vt:lpstr>
      <vt:lpstr>PowerPoint 演示文稿</vt:lpstr>
      <vt:lpstr>第一节 纸包装</vt:lpstr>
      <vt:lpstr>一、纸类包装材料的性能</vt:lpstr>
      <vt:lpstr>二、包装用纸和纸板</vt:lpstr>
      <vt:lpstr>二、包装用纸和纸板</vt:lpstr>
      <vt:lpstr>二、包装用纸和纸板</vt:lpstr>
      <vt:lpstr>二、包装用纸和纸板</vt:lpstr>
      <vt:lpstr>二、包装用纸和纸板</vt:lpstr>
      <vt:lpstr>二、包装用纸和纸板</vt:lpstr>
      <vt:lpstr>二、包装用纸和纸板</vt:lpstr>
      <vt:lpstr>二、包装用纸和纸板</vt:lpstr>
      <vt:lpstr>三、纸制包装安全性</vt:lpstr>
      <vt:lpstr>PowerPoint 演示文稿</vt:lpstr>
      <vt:lpstr>一、概念</vt:lpstr>
      <vt:lpstr>一、概念</vt:lpstr>
      <vt:lpstr>一、概念</vt:lpstr>
      <vt:lpstr>二、塑料的组成</vt:lpstr>
      <vt:lpstr>二、塑料的组成</vt:lpstr>
      <vt:lpstr>二、塑料的组成</vt:lpstr>
      <vt:lpstr>三、常用的塑料树脂</vt:lpstr>
      <vt:lpstr>四、塑料包装容器及制品</vt:lpstr>
      <vt:lpstr>四、塑料包装容器及制品</vt:lpstr>
      <vt:lpstr>四、塑料包装容器及制品</vt:lpstr>
      <vt:lpstr>五、食品用塑料包装材料的选用</vt:lpstr>
      <vt:lpstr>六、环境可降解塑料的前景</vt:lpstr>
      <vt:lpstr>六、环境可降解塑料的前景</vt:lpstr>
      <vt:lpstr>七、塑料包装安全性</vt:lpstr>
      <vt:lpstr>PowerPoint 演示文稿</vt:lpstr>
      <vt:lpstr>一、概述</vt:lpstr>
      <vt:lpstr>一、概述</vt:lpstr>
      <vt:lpstr>二、常见金属材料</vt:lpstr>
      <vt:lpstr>二、常见金属材料</vt:lpstr>
      <vt:lpstr>二、常见金属材料</vt:lpstr>
      <vt:lpstr>二、常见金属材料</vt:lpstr>
      <vt:lpstr>（三）铝质包装材料</vt:lpstr>
      <vt:lpstr>（四）金属包装安全性</vt:lpstr>
      <vt:lpstr>PowerPoint 演示文稿</vt:lpstr>
      <vt:lpstr>一、玻璃</vt:lpstr>
      <vt:lpstr>一、玻璃</vt:lpstr>
      <vt:lpstr>一、玻璃</vt:lpstr>
      <vt:lpstr>一、玻璃</vt:lpstr>
      <vt:lpstr>二、陶瓷</vt:lpstr>
      <vt:lpstr>二、陶瓷</vt:lpstr>
      <vt:lpstr>二、陶瓷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Yaning Shi</dc:creator>
  <cp:lastModifiedBy>马静远</cp:lastModifiedBy>
  <cp:revision>1</cp:revision>
  <dcterms:created xsi:type="dcterms:W3CDTF">2020-10-27T03:42:33Z</dcterms:created>
  <dcterms:modified xsi:type="dcterms:W3CDTF">2020-11-20T14:34:28Z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2020-10-20T00:00:00Z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2020-10-27T00:00:00Z</vt:filetime>
  </property>
</Properties>
</file>