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5222" y="1873707"/>
            <a:ext cx="227355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0160" y="644397"/>
            <a:ext cx="504367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2176094"/>
            <a:ext cx="7113905" cy="336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5222" y="1873707"/>
            <a:ext cx="22688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 b="1">
                <a:solidFill>
                  <a:srgbClr val="FF0000"/>
                </a:solidFill>
                <a:latin typeface="宋体"/>
                <a:cs typeface="宋体"/>
              </a:rPr>
              <a:t>第十三章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957" y="2837129"/>
            <a:ext cx="498602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1480" b="1">
                <a:solidFill>
                  <a:srgbClr val="0000FF"/>
                </a:solidFill>
                <a:latin typeface="宋体"/>
                <a:cs typeface="宋体"/>
              </a:rPr>
              <a:t>细</a:t>
            </a:r>
            <a:r>
              <a:rPr dirty="0" sz="6600" spc="1485" b="1">
                <a:solidFill>
                  <a:srgbClr val="0000FF"/>
                </a:solidFill>
                <a:latin typeface="宋体"/>
                <a:cs typeface="宋体"/>
              </a:rPr>
              <a:t>胞社</a:t>
            </a:r>
            <a:r>
              <a:rPr dirty="0" sz="6600" spc="1480" b="1">
                <a:solidFill>
                  <a:srgbClr val="0000FF"/>
                </a:solidFill>
                <a:latin typeface="宋体"/>
                <a:cs typeface="宋体"/>
              </a:rPr>
              <a:t>会</a:t>
            </a:r>
            <a:r>
              <a:rPr dirty="0" sz="6600" spc="-25" b="1">
                <a:solidFill>
                  <a:srgbClr val="0000FF"/>
                </a:solidFill>
                <a:latin typeface="宋体"/>
                <a:cs typeface="宋体"/>
              </a:rPr>
              <a:t>化</a:t>
            </a:r>
            <a:endParaRPr sz="6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5211" y="1248885"/>
            <a:ext cx="5390869" cy="5441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213" y="788923"/>
            <a:ext cx="1860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latin typeface="宋体"/>
                <a:cs typeface="宋体"/>
              </a:rPr>
              <a:t>紧密连接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0229" y="2454658"/>
            <a:ext cx="1787938" cy="29131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505713"/>
            <a:ext cx="30797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FF3300"/>
                </a:solidFill>
                <a:latin typeface="宋体"/>
                <a:cs typeface="宋体"/>
              </a:rPr>
              <a:t>二、锚定连接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8422" y="1483614"/>
            <a:ext cx="419735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000" spc="-5" b="1">
                <a:solidFill>
                  <a:srgbClr val="0000FF"/>
                </a:solidFill>
                <a:latin typeface="宋体"/>
                <a:cs typeface="宋体"/>
              </a:rPr>
              <a:t>功能</a:t>
            </a:r>
            <a:r>
              <a:rPr dirty="0" sz="3000" spc="-10" b="1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dirty="0" sz="3000" spc="-5" b="1">
                <a:latin typeface="宋体"/>
                <a:cs typeface="宋体"/>
              </a:rPr>
              <a:t>将相邻细胞的 骨架系统或将细胞与 基质相连，形成一个 </a:t>
            </a:r>
            <a:r>
              <a:rPr dirty="0" sz="3000" spc="-5" b="1">
                <a:solidFill>
                  <a:srgbClr val="FF3300"/>
                </a:solidFill>
                <a:latin typeface="宋体"/>
                <a:cs typeface="宋体"/>
              </a:rPr>
              <a:t>坚挺有</a:t>
            </a:r>
            <a:r>
              <a:rPr dirty="0" sz="3000" spc="-15" b="1">
                <a:solidFill>
                  <a:srgbClr val="FF3300"/>
                </a:solidFill>
                <a:latin typeface="宋体"/>
                <a:cs typeface="宋体"/>
              </a:rPr>
              <a:t>序</a:t>
            </a:r>
            <a:r>
              <a:rPr dirty="0" sz="3000" spc="-5" b="1">
                <a:latin typeface="宋体"/>
                <a:cs typeface="宋体"/>
              </a:rPr>
              <a:t>的细胞群体。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0704" y="4049819"/>
            <a:ext cx="4568428" cy="2482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62406" y="4383785"/>
            <a:ext cx="21659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7870" marR="5080" indent="-72580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锚定连接蛋白 </a:t>
            </a:r>
            <a:r>
              <a:rPr dirty="0" sz="2800" spc="-10" b="1">
                <a:solidFill>
                  <a:srgbClr val="0000FF"/>
                </a:solidFill>
                <a:latin typeface="宋体"/>
                <a:cs typeface="宋体"/>
              </a:rPr>
              <a:t>组成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8207" y="1509041"/>
            <a:ext cx="1198705" cy="188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039106"/>
            <a:ext cx="7908290" cy="3326129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组成：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0000FF"/>
                </a:solidFill>
                <a:latin typeface="宋体"/>
                <a:cs typeface="宋体"/>
              </a:rPr>
              <a:t>细胞内附着蛋白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将特定的细胞骨架成分同连接复合体结合在一起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0000FF"/>
                </a:solidFill>
                <a:latin typeface="宋体"/>
                <a:cs typeface="宋体"/>
              </a:rPr>
              <a:t>跨膜连接的糖蛋白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其细胞内部分与附着蛋白相连</a:t>
            </a:r>
            <a:endParaRPr sz="2400">
              <a:latin typeface="宋体"/>
              <a:cs typeface="宋体"/>
            </a:endParaRPr>
          </a:p>
          <a:p>
            <a:pPr lvl="2" marL="1155700" marR="5080" indent="-228600">
              <a:lnSpc>
                <a:spcPts val="2700"/>
              </a:lnSpc>
              <a:spcBef>
                <a:spcPts val="100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细胞外部分与相邻细胞的跨膜连接蛋白相互作用或 </a:t>
            </a:r>
            <a:r>
              <a:rPr dirty="0" sz="2400" b="1">
                <a:latin typeface="宋体"/>
                <a:cs typeface="宋体"/>
              </a:rPr>
              <a:t>与胞外基质相互作用。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1410823"/>
            <a:ext cx="7793990" cy="45796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81000" algn="l"/>
                <a:tab pos="381635" algn="l"/>
              </a:tabLst>
            </a:pP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粘着连</a:t>
            </a:r>
            <a:r>
              <a:rPr dirty="0" sz="2800" spc="-15" b="1">
                <a:solidFill>
                  <a:srgbClr val="FF3300"/>
                </a:solidFill>
                <a:latin typeface="宋体"/>
                <a:cs typeface="宋体"/>
              </a:rPr>
              <a:t>接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adhesion</a:t>
            </a:r>
            <a:r>
              <a:rPr dirty="0" sz="2400" spc="30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junction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1" marL="781685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82320" algn="l"/>
              </a:tabLst>
            </a:pPr>
            <a:r>
              <a:rPr dirty="0" sz="2400" b="1">
                <a:latin typeface="宋体"/>
                <a:cs typeface="宋体"/>
              </a:rPr>
              <a:t>此种连接在质膜胞质一侧与微丝相连</a:t>
            </a:r>
            <a:endParaRPr sz="2400">
              <a:latin typeface="宋体"/>
              <a:cs typeface="宋体"/>
            </a:endParaRPr>
          </a:p>
          <a:p>
            <a:pPr lvl="1" marL="781685" indent="-287020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82320" algn="l"/>
              </a:tabLst>
            </a:pPr>
            <a:r>
              <a:rPr dirty="0" sz="2400" b="1">
                <a:latin typeface="宋体"/>
                <a:cs typeface="宋体"/>
              </a:rPr>
              <a:t>在</a:t>
            </a:r>
            <a:r>
              <a:rPr dirty="0" sz="2400" b="1">
                <a:solidFill>
                  <a:srgbClr val="C0504D"/>
                </a:solidFill>
                <a:latin typeface="宋体"/>
                <a:cs typeface="宋体"/>
              </a:rPr>
              <a:t>上皮细</a:t>
            </a:r>
            <a:r>
              <a:rPr dirty="0" sz="2400" spc="-5" b="1">
                <a:solidFill>
                  <a:srgbClr val="C0504D"/>
                </a:solidFill>
                <a:latin typeface="宋体"/>
                <a:cs typeface="宋体"/>
              </a:rPr>
              <a:t>胞</a:t>
            </a:r>
            <a:r>
              <a:rPr dirty="0" sz="2400" b="1">
                <a:latin typeface="宋体"/>
                <a:cs typeface="宋体"/>
              </a:rPr>
              <a:t>中</a:t>
            </a:r>
            <a:r>
              <a:rPr dirty="0" sz="2400" spc="-5" b="1">
                <a:latin typeface="宋体"/>
                <a:cs typeface="宋体"/>
              </a:rPr>
              <a:t>以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粘着</a:t>
            </a:r>
            <a:r>
              <a:rPr dirty="0" sz="2400" spc="-5" b="1">
                <a:solidFill>
                  <a:srgbClr val="FF0000"/>
                </a:solidFill>
                <a:latin typeface="宋体"/>
                <a:cs typeface="宋体"/>
              </a:rPr>
              <a:t>带</a:t>
            </a:r>
            <a:r>
              <a:rPr dirty="0" sz="2400" b="1">
                <a:latin typeface="宋体"/>
                <a:cs typeface="宋体"/>
              </a:rPr>
              <a:t>的形式存在</a:t>
            </a:r>
            <a:endParaRPr sz="2400">
              <a:latin typeface="宋体"/>
              <a:cs typeface="宋体"/>
            </a:endParaRPr>
          </a:p>
          <a:p>
            <a:pPr marL="575945">
              <a:lnSpc>
                <a:spcPct val="100000"/>
              </a:lnSpc>
              <a:spcBef>
                <a:spcPts val="359"/>
              </a:spcBef>
            </a:pP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粘着</a:t>
            </a:r>
            <a:r>
              <a:rPr dirty="0" sz="2800" spc="-10" b="1">
                <a:solidFill>
                  <a:srgbClr val="FF3300"/>
                </a:solidFill>
                <a:latin typeface="宋体"/>
                <a:cs typeface="宋体"/>
              </a:rPr>
              <a:t>带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adhesion</a:t>
            </a:r>
            <a:r>
              <a:rPr dirty="0" sz="2400" spc="35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新宋体"/>
                <a:cs typeface="新宋体"/>
              </a:rPr>
              <a:t>belt</a:t>
            </a:r>
            <a:r>
              <a:rPr dirty="0" sz="2400" spc="-10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1" marL="781685" marR="258445" indent="-287020">
              <a:lnSpc>
                <a:spcPts val="2590"/>
              </a:lnSpc>
              <a:spcBef>
                <a:spcPts val="595"/>
              </a:spcBef>
              <a:buFont typeface="Arial"/>
              <a:buChar char="–"/>
              <a:tabLst>
                <a:tab pos="782320" algn="l"/>
              </a:tabLst>
            </a:pPr>
            <a:r>
              <a:rPr dirty="0" sz="2400" b="1">
                <a:latin typeface="宋体"/>
                <a:cs typeface="宋体"/>
              </a:rPr>
              <a:t>位于某些上皮细胞紧密连接的下方，相邻细胞间形 </a:t>
            </a:r>
            <a:r>
              <a:rPr dirty="0" sz="2400" b="1">
                <a:latin typeface="宋体"/>
                <a:cs typeface="宋体"/>
              </a:rPr>
              <a:t>成一个连续的带状结构。</a:t>
            </a:r>
            <a:endParaRPr sz="2400">
              <a:latin typeface="宋体"/>
              <a:cs typeface="宋体"/>
            </a:endParaRPr>
          </a:p>
          <a:p>
            <a:pPr lvl="1" marL="781685" indent="-287020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82320" algn="l"/>
              </a:tabLst>
            </a:pPr>
            <a:r>
              <a:rPr dirty="0" sz="2400" b="1">
                <a:latin typeface="宋体"/>
                <a:cs typeface="宋体"/>
              </a:rPr>
              <a:t>跨膜糖蛋白：</a:t>
            </a:r>
            <a:endParaRPr sz="2400">
              <a:latin typeface="宋体"/>
              <a:cs typeface="宋体"/>
            </a:endParaRPr>
          </a:p>
          <a:p>
            <a:pPr lvl="2" marL="1181100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81100" algn="l"/>
                <a:tab pos="1181735" algn="l"/>
              </a:tabLst>
            </a:pPr>
            <a:r>
              <a:rPr dirty="0" sz="2000" spc="5" b="1">
                <a:latin typeface="宋体"/>
                <a:cs typeface="宋体"/>
              </a:rPr>
              <a:t>钙粘素家</a:t>
            </a:r>
            <a:r>
              <a:rPr dirty="0" sz="2000" spc="-5" b="1">
                <a:latin typeface="宋体"/>
                <a:cs typeface="宋体"/>
              </a:rPr>
              <a:t>族（</a:t>
            </a:r>
            <a:r>
              <a:rPr dirty="0" sz="2000" spc="10" b="1">
                <a:latin typeface="宋体"/>
                <a:cs typeface="宋体"/>
              </a:rPr>
              <a:t>粘</a:t>
            </a:r>
            <a:r>
              <a:rPr dirty="0" sz="2000" spc="5" b="1">
                <a:latin typeface="宋体"/>
                <a:cs typeface="宋体"/>
              </a:rPr>
              <a:t>着带处</a:t>
            </a:r>
            <a:r>
              <a:rPr dirty="0" sz="2000" spc="-5" b="1">
                <a:latin typeface="宋体"/>
                <a:cs typeface="宋体"/>
              </a:rPr>
              <a:t>相邻</a:t>
            </a:r>
            <a:r>
              <a:rPr dirty="0" sz="2000" spc="10" b="1">
                <a:latin typeface="宋体"/>
                <a:cs typeface="宋体"/>
              </a:rPr>
              <a:t>细</a:t>
            </a:r>
            <a:r>
              <a:rPr dirty="0" sz="2000" spc="5" b="1">
                <a:latin typeface="宋体"/>
                <a:cs typeface="宋体"/>
              </a:rPr>
              <a:t>胞间的</a:t>
            </a:r>
            <a:r>
              <a:rPr dirty="0" sz="2000" spc="-5" b="1">
                <a:latin typeface="宋体"/>
                <a:cs typeface="宋体"/>
              </a:rPr>
              <a:t>相互</a:t>
            </a:r>
            <a:r>
              <a:rPr dirty="0" sz="2000" spc="10" b="1">
                <a:latin typeface="宋体"/>
                <a:cs typeface="宋体"/>
              </a:rPr>
              <a:t>作</a:t>
            </a:r>
            <a:r>
              <a:rPr dirty="0" sz="2000" spc="5" b="1">
                <a:latin typeface="宋体"/>
                <a:cs typeface="宋体"/>
              </a:rPr>
              <a:t>用依赖</a:t>
            </a:r>
            <a:r>
              <a:rPr dirty="0" sz="2000" spc="-20" b="1">
                <a:latin typeface="宋体"/>
                <a:cs typeface="宋体"/>
              </a:rPr>
              <a:t>于</a:t>
            </a:r>
            <a:r>
              <a:rPr dirty="0" sz="2000" spc="5" b="1">
                <a:latin typeface="新宋体"/>
                <a:cs typeface="新宋体"/>
              </a:rPr>
              <a:t>Ca</a:t>
            </a:r>
            <a:r>
              <a:rPr dirty="0" baseline="25641" sz="1950" spc="7" b="1">
                <a:latin typeface="新宋体"/>
                <a:cs typeface="新宋体"/>
              </a:rPr>
              <a:t>2+</a:t>
            </a:r>
            <a:r>
              <a:rPr dirty="0" sz="2000" spc="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lvl="1" marL="781685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82320" algn="l"/>
              </a:tabLst>
            </a:pPr>
            <a:r>
              <a:rPr dirty="0" sz="2400" b="1">
                <a:latin typeface="宋体"/>
                <a:cs typeface="宋体"/>
              </a:rPr>
              <a:t>胞内连接成份：</a:t>
            </a:r>
            <a:endParaRPr sz="2400">
              <a:latin typeface="宋体"/>
              <a:cs typeface="宋体"/>
            </a:endParaRPr>
          </a:p>
          <a:p>
            <a:pPr lvl="2" marL="1181100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1181100" algn="l"/>
                <a:tab pos="1181735" algn="l"/>
              </a:tabLst>
            </a:pPr>
            <a:r>
              <a:rPr dirty="0" sz="2000" spc="5" b="1">
                <a:latin typeface="宋体"/>
                <a:cs typeface="宋体"/>
              </a:rPr>
              <a:t>微丝</a:t>
            </a:r>
            <a:endParaRPr sz="2000">
              <a:latin typeface="宋体"/>
              <a:cs typeface="宋体"/>
            </a:endParaRPr>
          </a:p>
          <a:p>
            <a:pPr lvl="2" marL="1181100" marR="202565" indent="-228600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1181100" algn="l"/>
                <a:tab pos="1181735" algn="l"/>
              </a:tabLst>
            </a:pPr>
            <a:r>
              <a:rPr dirty="0" sz="2000" spc="5" b="1">
                <a:latin typeface="宋体"/>
                <a:cs typeface="宋体"/>
              </a:rPr>
              <a:t>与粘着带相连的微丝在细胞</a:t>
            </a:r>
            <a:r>
              <a:rPr dirty="0" sz="2000" spc="-5" b="1">
                <a:latin typeface="宋体"/>
                <a:cs typeface="宋体"/>
              </a:rPr>
              <a:t>中</a:t>
            </a:r>
            <a:r>
              <a:rPr dirty="0" sz="2000" spc="5" b="1">
                <a:latin typeface="宋体"/>
                <a:cs typeface="宋体"/>
              </a:rPr>
              <a:t>形成</a:t>
            </a:r>
            <a:r>
              <a:rPr dirty="0" sz="2000" spc="-5" b="1">
                <a:latin typeface="宋体"/>
                <a:cs typeface="宋体"/>
              </a:rPr>
              <a:t>平</a:t>
            </a:r>
            <a:r>
              <a:rPr dirty="0" sz="2000" spc="5" b="1">
                <a:latin typeface="宋体"/>
                <a:cs typeface="宋体"/>
              </a:rPr>
              <a:t>行于</a:t>
            </a:r>
            <a:r>
              <a:rPr dirty="0" sz="2000" spc="-5" b="1">
                <a:latin typeface="宋体"/>
                <a:cs typeface="宋体"/>
              </a:rPr>
              <a:t>细</a:t>
            </a:r>
            <a:r>
              <a:rPr dirty="0" sz="2000" spc="5" b="1">
                <a:latin typeface="宋体"/>
                <a:cs typeface="宋体"/>
              </a:rPr>
              <a:t>胞膜的</a:t>
            </a:r>
            <a:r>
              <a:rPr dirty="0" sz="2000" spc="-5" b="1">
                <a:latin typeface="宋体"/>
                <a:cs typeface="宋体"/>
              </a:rPr>
              <a:t>可</a:t>
            </a:r>
            <a:r>
              <a:rPr dirty="0" sz="2000" spc="5" b="1">
                <a:latin typeface="宋体"/>
                <a:cs typeface="宋体"/>
              </a:rPr>
              <a:t>收缩 的纤维束。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927" y="453644"/>
            <a:ext cx="24244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1.</a:t>
            </a:r>
            <a:r>
              <a:rPr dirty="0" sz="3600" spc="-1075"/>
              <a:t> </a:t>
            </a:r>
            <a:r>
              <a:rPr dirty="0" sz="3600" spc="-5">
                <a:latin typeface="宋体"/>
                <a:cs typeface="宋体"/>
              </a:rPr>
              <a:t>粘着连接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4575" y="693737"/>
            <a:ext cx="7731125" cy="553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07922"/>
            <a:ext cx="7508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800" spc="-5" b="1">
                <a:latin typeface="宋体"/>
                <a:cs typeface="宋体"/>
              </a:rPr>
              <a:t>焦点粘着通过整合素将细胞的</a:t>
            </a:r>
            <a:r>
              <a:rPr dirty="0" sz="2800" spc="5" b="1">
                <a:latin typeface="宋体"/>
                <a:cs typeface="宋体"/>
              </a:rPr>
              <a:t>微</a:t>
            </a:r>
            <a:r>
              <a:rPr dirty="0" sz="2800" spc="-5" b="1">
                <a:latin typeface="宋体"/>
                <a:cs typeface="宋体"/>
              </a:rPr>
              <a:t>丝与</a:t>
            </a:r>
            <a:r>
              <a:rPr dirty="0" sz="2800" spc="5" b="1">
                <a:latin typeface="宋体"/>
                <a:cs typeface="宋体"/>
              </a:rPr>
              <a:t>细</a:t>
            </a:r>
            <a:r>
              <a:rPr dirty="0" sz="2800" spc="-5" b="1">
                <a:latin typeface="宋体"/>
                <a:cs typeface="宋体"/>
              </a:rPr>
              <a:t>胞</a:t>
            </a:r>
            <a:r>
              <a:rPr dirty="0" sz="2800" spc="5" b="1">
                <a:latin typeface="宋体"/>
                <a:cs typeface="宋体"/>
              </a:rPr>
              <a:t>外</a:t>
            </a:r>
            <a:r>
              <a:rPr dirty="0" sz="2800" spc="-15" b="1">
                <a:latin typeface="宋体"/>
                <a:cs typeface="宋体"/>
              </a:rPr>
              <a:t>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744" y="1749298"/>
            <a:ext cx="1273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宋体"/>
                <a:cs typeface="宋体"/>
              </a:rPr>
              <a:t>质相</a:t>
            </a:r>
            <a:r>
              <a:rPr dirty="0" sz="2800" spc="-10" b="1">
                <a:latin typeface="宋体"/>
                <a:cs typeface="宋体"/>
              </a:rPr>
              <a:t>连</a:t>
            </a:r>
            <a:r>
              <a:rPr dirty="0" sz="2800" spc="-15" b="1"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1051" y="1799590"/>
            <a:ext cx="3703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通常</a:t>
            </a:r>
            <a:r>
              <a:rPr dirty="0" sz="2400" spc="-5" b="1">
                <a:latin typeface="宋体"/>
                <a:cs typeface="宋体"/>
              </a:rPr>
              <a:t>是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以粘着</a:t>
            </a:r>
            <a:r>
              <a:rPr dirty="0" sz="2400" spc="-5" b="1">
                <a:solidFill>
                  <a:srgbClr val="FF0000"/>
                </a:solidFill>
                <a:latin typeface="宋体"/>
                <a:cs typeface="宋体"/>
              </a:rPr>
              <a:t>斑</a:t>
            </a:r>
            <a:r>
              <a:rPr dirty="0" sz="2400" b="1">
                <a:latin typeface="宋体"/>
                <a:cs typeface="宋体"/>
              </a:rPr>
              <a:t>的形式存在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52755">
              <a:lnSpc>
                <a:spcPts val="3350"/>
              </a:lnSpc>
              <a:spcBef>
                <a:spcPts val="95"/>
              </a:spcBef>
            </a:pPr>
            <a:r>
              <a:rPr dirty="0" sz="2800" spc="-5">
                <a:solidFill>
                  <a:srgbClr val="FF3300"/>
                </a:solidFill>
                <a:latin typeface="宋体"/>
                <a:cs typeface="宋体"/>
              </a:rPr>
              <a:t>粘着</a:t>
            </a:r>
            <a:r>
              <a:rPr dirty="0" sz="2800" spc="-15">
                <a:solidFill>
                  <a:srgbClr val="FF3300"/>
                </a:solidFill>
                <a:latin typeface="宋体"/>
                <a:cs typeface="宋体"/>
              </a:rPr>
              <a:t>斑</a:t>
            </a:r>
            <a:r>
              <a:rPr dirty="0">
                <a:latin typeface="宋体"/>
                <a:cs typeface="宋体"/>
              </a:rPr>
              <a:t>（</a:t>
            </a:r>
            <a:r>
              <a:rPr dirty="0"/>
              <a:t>adhesion</a:t>
            </a:r>
            <a:r>
              <a:rPr dirty="0" spc="20"/>
              <a:t> </a:t>
            </a:r>
            <a:r>
              <a:rPr dirty="0" spc="-5"/>
              <a:t>plaque</a:t>
            </a:r>
            <a:r>
              <a:rPr dirty="0" spc="-5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299085" indent="-287020">
              <a:lnSpc>
                <a:spcPts val="2870"/>
              </a:lnSpc>
              <a:buFont typeface="Arial"/>
              <a:buChar char="–"/>
              <a:tabLst>
                <a:tab pos="299720" algn="l"/>
              </a:tabLst>
            </a:pP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是肌动蛋白纤维与细胞外基质之间的连接方式。</a:t>
            </a:r>
          </a:p>
          <a:p>
            <a:pPr marL="299085" indent="-287020">
              <a:lnSpc>
                <a:spcPts val="2875"/>
              </a:lnSpc>
              <a:buFont typeface="Arial"/>
              <a:buChar char="–"/>
              <a:tabLst>
                <a:tab pos="299720" algn="l"/>
              </a:tabLst>
            </a:pP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跨膜连接糖蛋白</a:t>
            </a:r>
          </a:p>
          <a:p>
            <a:pPr lvl="1" marL="697865" indent="-229235">
              <a:lnSpc>
                <a:spcPts val="23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" b="1">
                <a:latin typeface="宋体"/>
                <a:cs typeface="宋体"/>
              </a:rPr>
              <a:t>整合素家</a:t>
            </a:r>
            <a:r>
              <a:rPr dirty="0" sz="2000" spc="-5" b="1">
                <a:latin typeface="宋体"/>
                <a:cs typeface="宋体"/>
              </a:rPr>
              <a:t>族</a:t>
            </a:r>
            <a:r>
              <a:rPr dirty="0" sz="2000" spc="-15" b="1">
                <a:latin typeface="宋体"/>
                <a:cs typeface="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integrins</a:t>
            </a:r>
            <a:endParaRPr sz="2000">
              <a:latin typeface="新宋体"/>
              <a:cs typeface="新宋体"/>
            </a:endParaRPr>
          </a:p>
          <a:p>
            <a:pPr lvl="1" marL="697865" indent="-229235">
              <a:lnSpc>
                <a:spcPts val="216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" b="1">
                <a:latin typeface="宋体"/>
                <a:cs typeface="宋体"/>
              </a:rPr>
              <a:t>行使纤连蛋白受体的功能，</a:t>
            </a:r>
            <a:r>
              <a:rPr dirty="0" sz="2000" spc="-5" b="1">
                <a:latin typeface="宋体"/>
                <a:cs typeface="宋体"/>
              </a:rPr>
              <a:t>并</a:t>
            </a:r>
            <a:r>
              <a:rPr dirty="0" sz="2000" spc="5" b="1">
                <a:latin typeface="宋体"/>
                <a:cs typeface="宋体"/>
              </a:rPr>
              <a:t>通过</a:t>
            </a:r>
            <a:r>
              <a:rPr dirty="0" sz="2000" spc="-5" b="1">
                <a:latin typeface="宋体"/>
                <a:cs typeface="宋体"/>
              </a:rPr>
              <a:t>纤</a:t>
            </a:r>
            <a:r>
              <a:rPr dirty="0" sz="2000" spc="5" b="1">
                <a:latin typeface="宋体"/>
                <a:cs typeface="宋体"/>
              </a:rPr>
              <a:t>连蛋</a:t>
            </a:r>
            <a:r>
              <a:rPr dirty="0" sz="2000" spc="-5" b="1">
                <a:latin typeface="宋体"/>
                <a:cs typeface="宋体"/>
              </a:rPr>
              <a:t>白</a:t>
            </a:r>
            <a:r>
              <a:rPr dirty="0" sz="2000" spc="5" b="1">
                <a:latin typeface="宋体"/>
                <a:cs typeface="宋体"/>
              </a:rPr>
              <a:t>与细胞</a:t>
            </a:r>
            <a:r>
              <a:rPr dirty="0" sz="2000" spc="-5" b="1">
                <a:latin typeface="宋体"/>
                <a:cs typeface="宋体"/>
              </a:rPr>
              <a:t>外</a:t>
            </a:r>
            <a:r>
              <a:rPr dirty="0" sz="2000" spc="5" b="1">
                <a:latin typeface="宋体"/>
                <a:cs typeface="宋体"/>
              </a:rPr>
              <a:t>基质</a:t>
            </a:r>
            <a:endParaRPr sz="2000">
              <a:latin typeface="宋体"/>
              <a:cs typeface="宋体"/>
            </a:endParaRPr>
          </a:p>
          <a:p>
            <a:pPr marL="697865">
              <a:lnSpc>
                <a:spcPts val="2160"/>
              </a:lnSpc>
            </a:pPr>
            <a:r>
              <a:rPr dirty="0" sz="2000" spc="5">
                <a:solidFill>
                  <a:srgbClr val="000000"/>
                </a:solidFill>
                <a:latin typeface="宋体"/>
                <a:cs typeface="宋体"/>
              </a:rPr>
              <a:t>结合</a:t>
            </a:r>
            <a:endParaRPr sz="2000">
              <a:latin typeface="宋体"/>
              <a:cs typeface="宋体"/>
            </a:endParaRPr>
          </a:p>
          <a:p>
            <a:pPr marL="299085" indent="-287020">
              <a:lnSpc>
                <a:spcPts val="2875"/>
              </a:lnSpc>
              <a:spcBef>
                <a:spcPts val="5"/>
              </a:spcBef>
              <a:buFont typeface="Arial"/>
              <a:buChar char="–"/>
              <a:tabLst>
                <a:tab pos="299720" algn="l"/>
              </a:tabLst>
            </a:pP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细胞内结构</a:t>
            </a:r>
          </a:p>
          <a:p>
            <a:pPr lvl="1" marL="697865" indent="-229235">
              <a:lnSpc>
                <a:spcPts val="239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5" b="1">
                <a:latin typeface="宋体"/>
                <a:cs typeface="宋体"/>
              </a:rPr>
              <a:t>微丝</a:t>
            </a:r>
            <a:endParaRPr sz="2000">
              <a:latin typeface="宋体"/>
              <a:cs typeface="宋体"/>
            </a:endParaRPr>
          </a:p>
          <a:p>
            <a:pPr marL="299085" marR="60325" indent="-287020">
              <a:lnSpc>
                <a:spcPts val="2310"/>
              </a:lnSpc>
              <a:spcBef>
                <a:spcPts val="560"/>
              </a:spcBef>
              <a:buFont typeface="Arial"/>
              <a:buChar char="–"/>
              <a:tabLst>
                <a:tab pos="299720" algn="l"/>
              </a:tabLst>
            </a:pP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在粘着斑形成的过程中</a:t>
            </a:r>
            <a:r>
              <a:rPr dirty="0" spc="-10">
                <a:solidFill>
                  <a:srgbClr val="000000"/>
                </a:solidFill>
                <a:latin typeface="宋体"/>
                <a:cs typeface="宋体"/>
              </a:rPr>
              <a:t>，</a:t>
            </a:r>
            <a:r>
              <a:rPr dirty="0" spc="-10">
                <a:solidFill>
                  <a:srgbClr val="000000"/>
                </a:solidFill>
              </a:rPr>
              <a:t>GTP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结合蛋</a:t>
            </a:r>
            <a:r>
              <a:rPr dirty="0" spc="-5">
                <a:solidFill>
                  <a:srgbClr val="000000"/>
                </a:solidFill>
                <a:latin typeface="宋体"/>
                <a:cs typeface="宋体"/>
              </a:rPr>
              <a:t>白</a:t>
            </a:r>
            <a:r>
              <a:rPr dirty="0" spc="-5">
                <a:solidFill>
                  <a:srgbClr val="000000"/>
                </a:solidFill>
              </a:rPr>
              <a:t>Rho</a:t>
            </a:r>
            <a:r>
              <a:rPr dirty="0">
                <a:solidFill>
                  <a:srgbClr val="000000"/>
                </a:solidFill>
                <a:latin typeface="宋体"/>
                <a:cs typeface="宋体"/>
              </a:rPr>
              <a:t>激酶起着 关键的调节作用。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1877" y="570991"/>
            <a:ext cx="50374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3300"/>
                </a:solidFill>
              </a:rPr>
              <a:t>2</a:t>
            </a:r>
            <a:r>
              <a:rPr dirty="0" sz="3200">
                <a:solidFill>
                  <a:srgbClr val="FF3300"/>
                </a:solidFill>
                <a:latin typeface="宋体"/>
                <a:cs typeface="宋体"/>
              </a:rPr>
              <a:t>．焦点粘</a:t>
            </a:r>
            <a:r>
              <a:rPr dirty="0" sz="3200" spc="-10">
                <a:solidFill>
                  <a:srgbClr val="FF3300"/>
                </a:solidFill>
                <a:latin typeface="宋体"/>
                <a:cs typeface="宋体"/>
              </a:rPr>
              <a:t>着</a:t>
            </a:r>
            <a:r>
              <a:rPr dirty="0" spc="-5">
                <a:latin typeface="宋体"/>
                <a:cs typeface="宋体"/>
              </a:rPr>
              <a:t>（</a:t>
            </a:r>
            <a:r>
              <a:rPr dirty="0" spc="-5"/>
              <a:t>focal</a:t>
            </a:r>
            <a:r>
              <a:rPr dirty="0" spc="-60"/>
              <a:t> </a:t>
            </a:r>
            <a:r>
              <a:rPr dirty="0" spc="-5"/>
              <a:t>adhesion</a:t>
            </a:r>
            <a:r>
              <a:rPr dirty="0" spc="-5"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73682"/>
            <a:ext cx="7312659" cy="9715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3535">
              <a:lnSpc>
                <a:spcPts val="3600"/>
              </a:lnSpc>
              <a:spcBef>
                <a:spcPts val="4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粘着斑和粘着带均起着细胞</a:t>
            </a:r>
            <a:r>
              <a:rPr dirty="0" sz="3200" spc="-10" b="1">
                <a:solidFill>
                  <a:srgbClr val="FF3300"/>
                </a:solidFill>
                <a:latin typeface="宋体"/>
                <a:cs typeface="宋体"/>
              </a:rPr>
              <a:t>附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着与</a:t>
            </a:r>
            <a:r>
              <a:rPr dirty="0" sz="3200" spc="-10" b="1">
                <a:solidFill>
                  <a:srgbClr val="FF3300"/>
                </a:solidFill>
                <a:latin typeface="宋体"/>
                <a:cs typeface="宋体"/>
              </a:rPr>
              <a:t>支持 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的功能。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642" y="1419225"/>
            <a:ext cx="5678805" cy="4538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3200" b="1">
                <a:latin typeface="宋体"/>
                <a:cs typeface="宋体"/>
              </a:rPr>
              <a:t>桥粒在两个细胞间形</a:t>
            </a:r>
            <a:r>
              <a:rPr dirty="0" sz="3200" spc="5" b="1">
                <a:latin typeface="宋体"/>
                <a:cs typeface="宋体"/>
              </a:rPr>
              <a:t>成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钮扣式 </a:t>
            </a:r>
            <a:r>
              <a:rPr dirty="0" sz="3200" b="1">
                <a:latin typeface="宋体"/>
                <a:cs typeface="宋体"/>
              </a:rPr>
              <a:t>的结构将相邻细胞铆接在一起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跨膜糖蛋白</a:t>
            </a:r>
            <a:endParaRPr sz="2800">
              <a:latin typeface="宋体"/>
              <a:cs typeface="宋体"/>
            </a:endParaRPr>
          </a:p>
          <a:p>
            <a:pPr lvl="2" marL="1155065" indent="-229235">
              <a:lnSpc>
                <a:spcPts val="2870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b="1">
                <a:latin typeface="宋体"/>
                <a:cs typeface="宋体"/>
              </a:rPr>
              <a:t>钙粘素家族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ts val="3350"/>
              </a:lnSpc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细胞内锚定成份</a:t>
            </a:r>
            <a:endParaRPr sz="2800">
              <a:latin typeface="宋体"/>
              <a:cs typeface="宋体"/>
            </a:endParaRPr>
          </a:p>
          <a:p>
            <a:pPr lvl="2" marL="1155065" indent="-229235">
              <a:lnSpc>
                <a:spcPts val="2865"/>
              </a:lnSpc>
              <a:spcBef>
                <a:spcPts val="1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5" b="1">
                <a:solidFill>
                  <a:srgbClr val="FF3300"/>
                </a:solidFill>
                <a:latin typeface="宋体"/>
                <a:cs typeface="宋体"/>
              </a:rPr>
              <a:t>中间纤维</a:t>
            </a:r>
            <a:endParaRPr sz="2400">
              <a:latin typeface="宋体"/>
              <a:cs typeface="宋体"/>
            </a:endParaRPr>
          </a:p>
          <a:p>
            <a:pPr marL="288290" marR="5080" indent="-276225">
              <a:lnSpc>
                <a:spcPts val="3840"/>
              </a:lnSpc>
              <a:spcBef>
                <a:spcPts val="1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3200" b="1">
                <a:latin typeface="宋体"/>
                <a:cs typeface="宋体"/>
              </a:rPr>
              <a:t>细胞质内的中间纤维通过桥粒 </a:t>
            </a:r>
            <a:r>
              <a:rPr dirty="0" sz="3200" b="1">
                <a:latin typeface="宋体"/>
                <a:cs typeface="宋体"/>
              </a:rPr>
              <a:t>相互连接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形成贯穿于整个组织</a:t>
            </a:r>
            <a:endParaRPr sz="3200">
              <a:latin typeface="宋体"/>
              <a:cs typeface="宋体"/>
            </a:endParaRPr>
          </a:p>
          <a:p>
            <a:pPr marL="288290" marR="72390">
              <a:lnSpc>
                <a:spcPts val="3840"/>
              </a:lnSpc>
            </a:pPr>
            <a:r>
              <a:rPr dirty="0" sz="3200" spc="-5" b="1">
                <a:latin typeface="宋体"/>
                <a:cs typeface="宋体"/>
              </a:rPr>
              <a:t>的整体网络，支持该组织并抵 </a:t>
            </a:r>
            <a:r>
              <a:rPr dirty="0" sz="3200" b="1">
                <a:latin typeface="宋体"/>
                <a:cs typeface="宋体"/>
              </a:rPr>
              <a:t>抗外界压力与张力。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37258" y="572770"/>
            <a:ext cx="396430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3300"/>
                </a:solidFill>
              </a:rPr>
              <a:t>3.</a:t>
            </a:r>
            <a:r>
              <a:rPr dirty="0" sz="3600" spc="-80">
                <a:solidFill>
                  <a:srgbClr val="FF3300"/>
                </a:solidFill>
              </a:rPr>
              <a:t> </a:t>
            </a:r>
            <a:r>
              <a:rPr dirty="0" sz="3600" spc="-5">
                <a:solidFill>
                  <a:srgbClr val="FF3300"/>
                </a:solidFill>
                <a:latin typeface="宋体"/>
                <a:cs typeface="宋体"/>
              </a:rPr>
              <a:t>桥粒</a:t>
            </a:r>
            <a:r>
              <a:rPr dirty="0" sz="2800">
                <a:latin typeface="宋体"/>
                <a:cs typeface="宋体"/>
              </a:rPr>
              <a:t>（</a:t>
            </a:r>
            <a:r>
              <a:rPr dirty="0" sz="2800"/>
              <a:t>desmosome</a:t>
            </a:r>
            <a:r>
              <a:rPr dirty="0" sz="280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3782" y="2292271"/>
            <a:ext cx="2342345" cy="311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66001" y="282129"/>
            <a:ext cx="1056272" cy="166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250" y="1428750"/>
            <a:ext cx="6076950" cy="461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1234" y="485647"/>
            <a:ext cx="20675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3300"/>
                </a:solidFill>
                <a:latin typeface="宋体"/>
                <a:cs typeface="宋体"/>
              </a:rPr>
              <a:t>电镜下桥粒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34897"/>
            <a:ext cx="7518400" cy="44157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电镜</a:t>
            </a:r>
            <a:r>
              <a:rPr dirty="0" sz="3200" spc="-5" b="1">
                <a:solidFill>
                  <a:srgbClr val="FF0000"/>
                </a:solidFill>
                <a:latin typeface="宋体"/>
                <a:cs typeface="宋体"/>
              </a:rPr>
              <a:t>下</a:t>
            </a:r>
            <a:r>
              <a:rPr dirty="0" sz="3200" b="1">
                <a:latin typeface="宋体"/>
                <a:cs typeface="宋体"/>
              </a:rPr>
              <a:t>桥粒处相邻细胞膜间</a:t>
            </a:r>
            <a:r>
              <a:rPr dirty="0" sz="3200" spc="-10" b="1">
                <a:latin typeface="宋体"/>
                <a:cs typeface="宋体"/>
              </a:rPr>
              <a:t>的</a:t>
            </a:r>
            <a:r>
              <a:rPr dirty="0" sz="3200" b="1">
                <a:latin typeface="宋体"/>
                <a:cs typeface="宋体"/>
              </a:rPr>
              <a:t>间隙约 </a:t>
            </a:r>
            <a:r>
              <a:rPr dirty="0" sz="3200" spc="5" b="1">
                <a:latin typeface="新宋体"/>
                <a:cs typeface="新宋体"/>
              </a:rPr>
              <a:t>30n</a:t>
            </a:r>
            <a:r>
              <a:rPr dirty="0" sz="3200" spc="-5" b="1">
                <a:latin typeface="新宋体"/>
                <a:cs typeface="新宋体"/>
              </a:rPr>
              <a:t>m</a:t>
            </a:r>
            <a:r>
              <a:rPr dirty="0" sz="3200" spc="-5" b="1">
                <a:latin typeface="宋体"/>
                <a:cs typeface="宋体"/>
              </a:rPr>
              <a:t>，在质</a:t>
            </a:r>
            <a:r>
              <a:rPr dirty="0" sz="3200" spc="-10" b="1">
                <a:latin typeface="宋体"/>
                <a:cs typeface="宋体"/>
              </a:rPr>
              <a:t>膜</a:t>
            </a:r>
            <a:r>
              <a:rPr dirty="0" sz="3200" b="1">
                <a:latin typeface="宋体"/>
                <a:cs typeface="宋体"/>
              </a:rPr>
              <a:t>的</a:t>
            </a:r>
            <a:r>
              <a:rPr dirty="0" sz="3200" spc="-5" b="1">
                <a:latin typeface="宋体"/>
                <a:cs typeface="宋体"/>
              </a:rPr>
              <a:t>胞</a:t>
            </a:r>
            <a:r>
              <a:rPr dirty="0" sz="3200" spc="-10" b="1">
                <a:latin typeface="宋体"/>
                <a:cs typeface="宋体"/>
              </a:rPr>
              <a:t>质</a:t>
            </a:r>
            <a:r>
              <a:rPr dirty="0" sz="3200" b="1">
                <a:latin typeface="宋体"/>
                <a:cs typeface="宋体"/>
              </a:rPr>
              <a:t>面</a:t>
            </a:r>
            <a:r>
              <a:rPr dirty="0" sz="3200" spc="-5" b="1">
                <a:latin typeface="宋体"/>
                <a:cs typeface="宋体"/>
              </a:rPr>
              <a:t>有一</a:t>
            </a:r>
            <a:r>
              <a:rPr dirty="0" sz="3200" spc="-10" b="1">
                <a:latin typeface="宋体"/>
                <a:cs typeface="宋体"/>
              </a:rPr>
              <a:t>块</a:t>
            </a:r>
            <a:r>
              <a:rPr dirty="0" sz="3200" b="1">
                <a:latin typeface="宋体"/>
                <a:cs typeface="宋体"/>
              </a:rPr>
              <a:t>厚</a:t>
            </a:r>
            <a:r>
              <a:rPr dirty="0" sz="3200" spc="-5" b="1">
                <a:latin typeface="宋体"/>
                <a:cs typeface="宋体"/>
              </a:rPr>
              <a:t>度</a:t>
            </a:r>
            <a:r>
              <a:rPr dirty="0" sz="3200" spc="10" b="1">
                <a:latin typeface="宋体"/>
                <a:cs typeface="宋体"/>
              </a:rPr>
              <a:t>为</a:t>
            </a:r>
            <a:r>
              <a:rPr dirty="0" sz="3200" spc="5" b="1">
                <a:latin typeface="新宋体"/>
                <a:cs typeface="新宋体"/>
              </a:rPr>
              <a:t>1</a:t>
            </a:r>
            <a:r>
              <a:rPr dirty="0" sz="3200" spc="-15" b="1">
                <a:latin typeface="新宋体"/>
                <a:cs typeface="新宋体"/>
              </a:rPr>
              <a:t>5-  </a:t>
            </a:r>
            <a:r>
              <a:rPr dirty="0" sz="3200" spc="5" b="1">
                <a:latin typeface="新宋体"/>
                <a:cs typeface="新宋体"/>
              </a:rPr>
              <a:t>30nm</a:t>
            </a:r>
            <a:r>
              <a:rPr dirty="0" sz="3200" spc="-5" b="1">
                <a:latin typeface="宋体"/>
                <a:cs typeface="宋体"/>
              </a:rPr>
              <a:t>的盘状</a:t>
            </a:r>
            <a:r>
              <a:rPr dirty="0" sz="3200" spc="-10" b="1">
                <a:latin typeface="宋体"/>
                <a:cs typeface="宋体"/>
              </a:rPr>
              <a:t>致</a:t>
            </a:r>
            <a:r>
              <a:rPr dirty="0" sz="3200" b="1">
                <a:latin typeface="宋体"/>
                <a:cs typeface="宋体"/>
              </a:rPr>
              <a:t>密</a:t>
            </a:r>
            <a:r>
              <a:rPr dirty="0" sz="3200" spc="-5" b="1">
                <a:latin typeface="宋体"/>
                <a:cs typeface="宋体"/>
              </a:rPr>
              <a:t>斑</a:t>
            </a:r>
            <a:r>
              <a:rPr dirty="0" sz="3200" spc="-10" b="1">
                <a:latin typeface="宋体"/>
                <a:cs typeface="宋体"/>
              </a:rPr>
              <a:t>，</a:t>
            </a:r>
            <a:r>
              <a:rPr dirty="0" sz="3200" b="1">
                <a:latin typeface="宋体"/>
                <a:cs typeface="宋体"/>
              </a:rPr>
              <a:t>中</a:t>
            </a:r>
            <a:r>
              <a:rPr dirty="0" sz="3200" spc="-5" b="1">
                <a:latin typeface="宋体"/>
                <a:cs typeface="宋体"/>
              </a:rPr>
              <a:t>间纤</a:t>
            </a:r>
            <a:r>
              <a:rPr dirty="0" sz="3200" spc="-10" b="1">
                <a:latin typeface="宋体"/>
                <a:cs typeface="宋体"/>
              </a:rPr>
              <a:t>维</a:t>
            </a:r>
            <a:r>
              <a:rPr dirty="0" sz="3200" b="1">
                <a:latin typeface="宋体"/>
                <a:cs typeface="宋体"/>
              </a:rPr>
              <a:t>直</a:t>
            </a:r>
            <a:r>
              <a:rPr dirty="0" sz="3200" spc="-5" b="1">
                <a:latin typeface="宋体"/>
                <a:cs typeface="宋体"/>
              </a:rPr>
              <a:t>接</a:t>
            </a:r>
            <a:r>
              <a:rPr dirty="0" sz="3200" spc="-10" b="1">
                <a:latin typeface="宋体"/>
                <a:cs typeface="宋体"/>
              </a:rPr>
              <a:t>与其 </a:t>
            </a:r>
            <a:r>
              <a:rPr dirty="0" sz="3200" b="1">
                <a:latin typeface="宋体"/>
                <a:cs typeface="宋体"/>
              </a:rPr>
              <a:t>相连；相邻两细胞的致密斑</a:t>
            </a:r>
            <a:r>
              <a:rPr dirty="0" sz="3200" spc="-10" b="1">
                <a:latin typeface="宋体"/>
                <a:cs typeface="宋体"/>
              </a:rPr>
              <a:t>由</a:t>
            </a:r>
            <a:r>
              <a:rPr dirty="0" sz="3200" b="1">
                <a:latin typeface="宋体"/>
                <a:cs typeface="宋体"/>
              </a:rPr>
              <a:t>跨膜</a:t>
            </a:r>
            <a:r>
              <a:rPr dirty="0" sz="3200" spc="-10" b="1">
                <a:latin typeface="宋体"/>
                <a:cs typeface="宋体"/>
              </a:rPr>
              <a:t>连接 </a:t>
            </a:r>
            <a:r>
              <a:rPr dirty="0" sz="3200" b="1">
                <a:latin typeface="宋体"/>
                <a:cs typeface="宋体"/>
              </a:rPr>
              <a:t>糖蛋白相互连接。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宋体"/>
              <a:cs typeface="宋体"/>
            </a:endParaRPr>
          </a:p>
          <a:p>
            <a:pPr algn="just" marL="356235" marR="2999740" indent="-356235">
              <a:lnSpc>
                <a:spcPct val="110000"/>
              </a:lnSpc>
              <a:buFont typeface="Arial"/>
              <a:buChar char="•"/>
              <a:tabLst>
                <a:tab pos="356235" algn="l"/>
              </a:tabLst>
            </a:pPr>
            <a:r>
              <a:rPr dirty="0" sz="3200" b="1">
                <a:latin typeface="宋体"/>
                <a:cs typeface="宋体"/>
              </a:rPr>
              <a:t>与桥粒相连的中间纤维 </a:t>
            </a:r>
            <a:r>
              <a:rPr dirty="0" sz="3200" b="1">
                <a:latin typeface="宋体"/>
                <a:cs typeface="宋体"/>
              </a:rPr>
              <a:t>的成分依据不同的细胞 </a:t>
            </a:r>
            <a:r>
              <a:rPr dirty="0" sz="3200" b="1">
                <a:latin typeface="宋体"/>
                <a:cs typeface="宋体"/>
              </a:rPr>
              <a:t>类型而不同。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78753" y="2868330"/>
            <a:ext cx="2342345" cy="311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1818513"/>
            <a:ext cx="7718425" cy="243459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algn="just" marL="355600" marR="5080" indent="-342900">
              <a:lnSpc>
                <a:spcPct val="98500"/>
              </a:lnSpc>
              <a:spcBef>
                <a:spcPts val="16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细胞社会</a:t>
            </a:r>
            <a:r>
              <a:rPr dirty="0" sz="3200" spc="5" b="1">
                <a:solidFill>
                  <a:srgbClr val="0000FF"/>
                </a:solidFill>
                <a:latin typeface="宋体"/>
                <a:cs typeface="宋体"/>
              </a:rPr>
              <a:t>化</a:t>
            </a: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3200" spc="-5" b="1">
                <a:solidFill>
                  <a:srgbClr val="0000FF"/>
                </a:solidFill>
                <a:latin typeface="宋体"/>
                <a:cs typeface="宋体"/>
              </a:rPr>
              <a:t>多细胞生物体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内</a:t>
            </a:r>
            <a:r>
              <a:rPr dirty="0" sz="3200" spc="-5" b="1">
                <a:solidFill>
                  <a:srgbClr val="0000FF"/>
                </a:solidFill>
                <a:latin typeface="宋体"/>
                <a:cs typeface="宋体"/>
              </a:rPr>
              <a:t>，没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有</a:t>
            </a:r>
            <a:r>
              <a:rPr dirty="0" sz="3200" spc="-5" b="1">
                <a:solidFill>
                  <a:srgbClr val="0000FF"/>
                </a:solidFill>
                <a:latin typeface="宋体"/>
                <a:cs typeface="宋体"/>
              </a:rPr>
              <a:t>一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个 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细胞是“孤立”的，通</a:t>
            </a:r>
            <a:r>
              <a:rPr dirty="0" sz="3200" spc="5" b="1">
                <a:solidFill>
                  <a:srgbClr val="0000FF"/>
                </a:solidFill>
                <a:latin typeface="宋体"/>
                <a:cs typeface="宋体"/>
              </a:rPr>
              <a:t>过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细</a:t>
            </a:r>
            <a:r>
              <a:rPr dirty="0" u="heavy" sz="32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胞</a:t>
            </a:r>
            <a:r>
              <a:rPr dirty="0" u="heavy" sz="3200" spc="-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通</a:t>
            </a:r>
            <a:r>
              <a:rPr dirty="0" u="heavy" sz="32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讯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、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细胞</a:t>
            </a:r>
            <a:r>
              <a:rPr dirty="0" u="heavy" sz="3200" spc="-32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连 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接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、以及</a:t>
            </a:r>
            <a:r>
              <a:rPr dirty="0" u="heavy" sz="32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细胞与细胞外基</a:t>
            </a:r>
            <a:r>
              <a:rPr dirty="0" u="heavy" sz="32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宋体"/>
                <a:cs typeface="宋体"/>
              </a:rPr>
              <a:t>质</a:t>
            </a:r>
            <a:r>
              <a:rPr dirty="0" sz="3200" spc="-5" b="1">
                <a:solidFill>
                  <a:srgbClr val="0000FF"/>
                </a:solidFill>
                <a:latin typeface="宋体"/>
                <a:cs typeface="宋体"/>
              </a:rPr>
              <a:t>的互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作</a:t>
            </a:r>
            <a:r>
              <a:rPr dirty="0" sz="3200" spc="-5" b="1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彼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此 之间建立结构、物质与信</a:t>
            </a:r>
            <a:r>
              <a:rPr dirty="0" sz="3200" spc="-15" b="1">
                <a:solidFill>
                  <a:srgbClr val="0000FF"/>
                </a:solidFill>
                <a:latin typeface="宋体"/>
                <a:cs typeface="宋体"/>
              </a:rPr>
              <a:t>息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的联</a:t>
            </a:r>
            <a:r>
              <a:rPr dirty="0" sz="3200" spc="-15" b="1">
                <a:solidFill>
                  <a:srgbClr val="0000FF"/>
                </a:solidFill>
                <a:latin typeface="宋体"/>
                <a:cs typeface="宋体"/>
              </a:rPr>
              <a:t>系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，形成 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“和谐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”</a:t>
            </a:r>
            <a:r>
              <a:rPr dirty="0" sz="3200" spc="-894" b="1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的细胞社会。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3300"/>
                </a:solidFill>
              </a:rPr>
              <a:t>4</a:t>
            </a:r>
            <a:r>
              <a:rPr dirty="0" sz="3600" spc="-5">
                <a:solidFill>
                  <a:srgbClr val="FF3300"/>
                </a:solidFill>
                <a:latin typeface="宋体"/>
                <a:cs typeface="宋体"/>
              </a:rPr>
              <a:t>．半桥粒（</a:t>
            </a:r>
            <a:r>
              <a:rPr dirty="0" spc="-5"/>
              <a:t>hemidesmosome</a:t>
            </a:r>
            <a:r>
              <a:rPr dirty="0" sz="3600" spc="-5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5666"/>
            <a:ext cx="7719059" cy="4660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半桥粒通过膜蛋白将上皮细</a:t>
            </a:r>
            <a:r>
              <a:rPr dirty="0" sz="3200" spc="-10" b="1">
                <a:latin typeface="宋体"/>
                <a:cs typeface="宋体"/>
              </a:rPr>
              <a:t>胞</a:t>
            </a:r>
            <a:r>
              <a:rPr dirty="0" sz="3200" b="1">
                <a:latin typeface="宋体"/>
                <a:cs typeface="宋体"/>
              </a:rPr>
              <a:t>固着</a:t>
            </a:r>
            <a:r>
              <a:rPr dirty="0" sz="3200" spc="-40" b="1">
                <a:latin typeface="宋体"/>
                <a:cs typeface="宋体"/>
              </a:rPr>
              <a:t>在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基底 </a:t>
            </a:r>
            <a:r>
              <a:rPr dirty="0" sz="3200" spc="-10" b="1">
                <a:solidFill>
                  <a:srgbClr val="FF3300"/>
                </a:solidFill>
                <a:latin typeface="宋体"/>
                <a:cs typeface="宋体"/>
              </a:rPr>
              <a:t>膜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(basement</a:t>
            </a:r>
            <a:r>
              <a:rPr dirty="0" sz="2400" spc="15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membrane)</a:t>
            </a:r>
            <a:r>
              <a:rPr dirty="0" sz="3200" b="1">
                <a:latin typeface="宋体"/>
                <a:cs typeface="宋体"/>
              </a:rPr>
              <a:t>上。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跨膜糖蛋白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整合素家族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细胞内锚定成份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中间纤维</a:t>
            </a:r>
            <a:endParaRPr sz="2400">
              <a:latin typeface="宋体"/>
              <a:cs typeface="宋体"/>
            </a:endParaRPr>
          </a:p>
          <a:p>
            <a:pPr marL="354965" marR="3267710" indent="-354965">
              <a:lnSpc>
                <a:spcPct val="1200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在半桥粒中，中间纤维 </a:t>
            </a:r>
            <a:r>
              <a:rPr dirty="0" sz="3200" b="1">
                <a:latin typeface="宋体"/>
                <a:cs typeface="宋体"/>
              </a:rPr>
              <a:t>不是穿过而是终止于 半桥粒的致密斑内。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8784" y="2768316"/>
            <a:ext cx="2437273" cy="3623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2009449"/>
            <a:ext cx="7904480" cy="35972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间隙连接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gap junction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间隙连接处相连细胞膜间的间</a:t>
            </a:r>
            <a:r>
              <a:rPr dirty="0" sz="2800" spc="5" b="1">
                <a:latin typeface="宋体"/>
                <a:cs typeface="宋体"/>
              </a:rPr>
              <a:t>隙为</a:t>
            </a:r>
            <a:r>
              <a:rPr dirty="0" sz="2800" b="1">
                <a:latin typeface="新宋体"/>
                <a:cs typeface="新宋体"/>
              </a:rPr>
              <a:t>2-3nm</a:t>
            </a:r>
            <a:r>
              <a:rPr dirty="0" sz="2800" spc="-15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10" b="1">
                <a:latin typeface="宋体"/>
                <a:cs typeface="宋体"/>
              </a:rPr>
              <a:t>构成间隙连接的基本单位</a:t>
            </a:r>
            <a:r>
              <a:rPr dirty="0" sz="2800" spc="-5" b="1">
                <a:latin typeface="宋体"/>
                <a:cs typeface="宋体"/>
              </a:rPr>
              <a:t>是</a:t>
            </a:r>
            <a:r>
              <a:rPr dirty="0" sz="2800" spc="-10" b="1">
                <a:solidFill>
                  <a:srgbClr val="FF3300"/>
                </a:solidFill>
                <a:latin typeface="宋体"/>
                <a:cs typeface="宋体"/>
              </a:rPr>
              <a:t>连</a:t>
            </a:r>
            <a:r>
              <a:rPr dirty="0" sz="2800" b="1">
                <a:solidFill>
                  <a:srgbClr val="FF3300"/>
                </a:solidFill>
                <a:latin typeface="宋体"/>
                <a:cs typeface="宋体"/>
              </a:rPr>
              <a:t>接子</a:t>
            </a:r>
            <a:r>
              <a:rPr dirty="0" sz="2800" spc="-10" b="1">
                <a:latin typeface="宋体"/>
                <a:cs typeface="宋体"/>
              </a:rPr>
              <a:t>。</a:t>
            </a:r>
            <a:r>
              <a:rPr dirty="0" sz="2800" b="1">
                <a:latin typeface="宋体"/>
                <a:cs typeface="宋体"/>
              </a:rPr>
              <a:t>每</a:t>
            </a:r>
            <a:r>
              <a:rPr dirty="0" sz="2800" spc="-10" b="1">
                <a:latin typeface="宋体"/>
                <a:cs typeface="宋体"/>
              </a:rPr>
              <a:t>个</a:t>
            </a:r>
            <a:r>
              <a:rPr dirty="0" sz="2800" b="1">
                <a:latin typeface="宋体"/>
                <a:cs typeface="宋体"/>
              </a:rPr>
              <a:t>连</a:t>
            </a:r>
            <a:r>
              <a:rPr dirty="0" sz="2800" spc="-15" b="1">
                <a:latin typeface="宋体"/>
                <a:cs typeface="宋体"/>
              </a:rPr>
              <a:t>接 </a:t>
            </a:r>
            <a:r>
              <a:rPr dirty="0" sz="2800" spc="-5" b="1">
                <a:latin typeface="宋体"/>
                <a:cs typeface="宋体"/>
              </a:rPr>
              <a:t>子由</a:t>
            </a:r>
            <a:r>
              <a:rPr dirty="0" sz="2800" spc="5" b="1">
                <a:solidFill>
                  <a:srgbClr val="FF3300"/>
                </a:solidFill>
                <a:latin typeface="新宋体"/>
                <a:cs typeface="新宋体"/>
              </a:rPr>
              <a:t>6</a:t>
            </a: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个</a:t>
            </a:r>
            <a:r>
              <a:rPr dirty="0" sz="2800" spc="-5" b="1">
                <a:latin typeface="宋体"/>
                <a:cs typeface="宋体"/>
              </a:rPr>
              <a:t>跨膜蛋白</a:t>
            </a:r>
            <a:endParaRPr sz="2800">
              <a:latin typeface="宋体"/>
              <a:cs typeface="宋体"/>
            </a:endParaRPr>
          </a:p>
          <a:p>
            <a:pPr marL="1007744" marR="4392295">
              <a:lnSpc>
                <a:spcPct val="120000"/>
              </a:lnSpc>
            </a:pPr>
            <a:r>
              <a:rPr dirty="0" sz="2800" spc="-5" b="1">
                <a:latin typeface="宋体"/>
                <a:cs typeface="宋体"/>
              </a:rPr>
              <a:t>亚单位环绕成， </a:t>
            </a:r>
            <a:r>
              <a:rPr dirty="0" sz="2800" spc="-10" b="1">
                <a:latin typeface="宋体"/>
                <a:cs typeface="宋体"/>
              </a:rPr>
              <a:t>中心是直径约 </a:t>
            </a:r>
            <a:r>
              <a:rPr dirty="0" sz="2800" b="1">
                <a:latin typeface="新宋体"/>
                <a:cs typeface="新宋体"/>
              </a:rPr>
              <a:t>1.5nm</a:t>
            </a:r>
            <a:r>
              <a:rPr dirty="0" sz="2800" spc="-5" b="1">
                <a:latin typeface="宋体"/>
                <a:cs typeface="宋体"/>
              </a:rPr>
              <a:t>的</a:t>
            </a:r>
            <a:r>
              <a:rPr dirty="0" sz="2800" spc="-5" b="1">
                <a:solidFill>
                  <a:srgbClr val="0000FF"/>
                </a:solidFill>
                <a:latin typeface="宋体"/>
                <a:cs typeface="宋体"/>
              </a:rPr>
              <a:t>孔道</a:t>
            </a:r>
            <a:r>
              <a:rPr dirty="0" sz="2800" spc="-15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2716" y="647446"/>
            <a:ext cx="4688205" cy="998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4310"/>
              </a:lnSpc>
              <a:spcBef>
                <a:spcPts val="100"/>
              </a:spcBef>
            </a:pPr>
            <a:r>
              <a:rPr dirty="0" sz="3600" spc="-5">
                <a:solidFill>
                  <a:srgbClr val="FF3300"/>
                </a:solidFill>
                <a:latin typeface="宋体"/>
                <a:cs typeface="宋体"/>
              </a:rPr>
              <a:t>三、通讯连接</a:t>
            </a:r>
            <a:endParaRPr sz="3600">
              <a:latin typeface="宋体"/>
              <a:cs typeface="宋体"/>
            </a:endParaRPr>
          </a:p>
          <a:p>
            <a:pPr algn="ctr">
              <a:lnSpc>
                <a:spcPts val="3350"/>
              </a:lnSpc>
            </a:pPr>
            <a:r>
              <a:rPr dirty="0" sz="2800">
                <a:latin typeface="宋体"/>
                <a:cs typeface="宋体"/>
              </a:rPr>
              <a:t>（</a:t>
            </a:r>
            <a:r>
              <a:rPr dirty="0" sz="2800"/>
              <a:t>communicating</a:t>
            </a:r>
            <a:r>
              <a:rPr dirty="0" sz="2800" spc="-105"/>
              <a:t> </a:t>
            </a:r>
            <a:r>
              <a:rPr dirty="0" sz="2800"/>
              <a:t>junction</a:t>
            </a:r>
            <a:r>
              <a:rPr dirty="0" sz="280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0258" y="4093819"/>
            <a:ext cx="2751677" cy="1708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10253" y="3852458"/>
            <a:ext cx="1604450" cy="2088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444" y="449961"/>
            <a:ext cx="7089775" cy="136334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99085" marR="5080" indent="-287020">
              <a:lnSpc>
                <a:spcPts val="3140"/>
              </a:lnSpc>
              <a:spcBef>
                <a:spcPts val="380"/>
              </a:spcBef>
              <a:buFont typeface="Arial"/>
              <a:buChar char="–"/>
              <a:tabLst>
                <a:tab pos="299720" algn="l"/>
              </a:tabLst>
            </a:pP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相邻细胞膜上的两个连接子对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接</a:t>
            </a: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形成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一</a:t>
            </a: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个间 </a:t>
            </a: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隙连接单位。</a:t>
            </a:r>
            <a:endParaRPr sz="2800">
              <a:latin typeface="宋体"/>
              <a:cs typeface="宋体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Font typeface="Arial"/>
              <a:buChar char="–"/>
              <a:tabLst>
                <a:tab pos="299720" algn="l"/>
              </a:tabLst>
            </a:pPr>
            <a:r>
              <a:rPr dirty="0" sz="2800" spc="-5">
                <a:solidFill>
                  <a:srgbClr val="000000"/>
                </a:solidFill>
                <a:latin typeface="宋体"/>
                <a:cs typeface="宋体"/>
              </a:rPr>
              <a:t>间隙连接的通透性是可以调节</a:t>
            </a:r>
            <a:r>
              <a:rPr dirty="0" sz="2800" spc="5">
                <a:solidFill>
                  <a:srgbClr val="000000"/>
                </a:solidFill>
                <a:latin typeface="宋体"/>
                <a:cs typeface="宋体"/>
              </a:rPr>
              <a:t>的</a:t>
            </a:r>
            <a:r>
              <a:rPr dirty="0" sz="2800" spc="-15">
                <a:solidFill>
                  <a:srgbClr val="0000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244" y="4677405"/>
            <a:ext cx="7546975" cy="158686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间隙连接的功能</a:t>
            </a:r>
            <a:endParaRPr sz="3200">
              <a:latin typeface="宋体"/>
              <a:cs typeface="宋体"/>
            </a:endParaRPr>
          </a:p>
          <a:p>
            <a:pPr marL="756285" marR="5080" indent="-287020">
              <a:lnSpc>
                <a:spcPts val="3150"/>
              </a:lnSpc>
              <a:spcBef>
                <a:spcPts val="1180"/>
              </a:spcBef>
            </a:pPr>
            <a:r>
              <a:rPr dirty="0" sz="2800" spc="-5">
                <a:latin typeface="Arial"/>
                <a:cs typeface="Arial"/>
              </a:rPr>
              <a:t>–</a:t>
            </a:r>
            <a:r>
              <a:rPr dirty="0" sz="2800" spc="-170">
                <a:latin typeface="Arial"/>
                <a:cs typeface="Arial"/>
              </a:rPr>
              <a:t> </a:t>
            </a:r>
            <a:r>
              <a:rPr dirty="0" sz="2800" spc="-5" b="1">
                <a:latin typeface="宋体"/>
                <a:cs typeface="宋体"/>
              </a:rPr>
              <a:t>在代谢偶连、神经冲动信息传</a:t>
            </a:r>
            <a:r>
              <a:rPr dirty="0" sz="2800" spc="5" b="1">
                <a:latin typeface="宋体"/>
                <a:cs typeface="宋体"/>
              </a:rPr>
              <a:t>递</a:t>
            </a:r>
            <a:r>
              <a:rPr dirty="0" sz="2800" spc="-5" b="1">
                <a:latin typeface="宋体"/>
                <a:cs typeface="宋体"/>
              </a:rPr>
              <a:t>、早</a:t>
            </a:r>
            <a:r>
              <a:rPr dirty="0" sz="2800" spc="5" b="1">
                <a:latin typeface="宋体"/>
                <a:cs typeface="宋体"/>
              </a:rPr>
              <a:t>期</a:t>
            </a:r>
            <a:r>
              <a:rPr dirty="0" sz="2800" spc="-5" b="1">
                <a:latin typeface="宋体"/>
                <a:cs typeface="宋体"/>
              </a:rPr>
              <a:t>胚胎 发育和细胞分化过程中起重要</a:t>
            </a:r>
            <a:r>
              <a:rPr dirty="0" sz="2800" spc="5" b="1">
                <a:latin typeface="宋体"/>
                <a:cs typeface="宋体"/>
              </a:rPr>
              <a:t>作</a:t>
            </a:r>
            <a:r>
              <a:rPr dirty="0" sz="2800" spc="-5" b="1">
                <a:latin typeface="宋体"/>
                <a:cs typeface="宋体"/>
              </a:rPr>
              <a:t>用。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537" y="1916810"/>
            <a:ext cx="8409709" cy="2570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667" y="1834949"/>
            <a:ext cx="5942460" cy="441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7416" y="719709"/>
            <a:ext cx="2311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宋体"/>
                <a:cs typeface="宋体"/>
              </a:rPr>
              <a:t>间隙连接簇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25572" y="2404636"/>
            <a:ext cx="4765366" cy="2867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0140" y="684021"/>
            <a:ext cx="18618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间隙连接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2106295"/>
            <a:ext cx="7717155" cy="14592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354965" marR="5080" indent="-342900">
              <a:lnSpc>
                <a:spcPct val="96900"/>
              </a:lnSpc>
              <a:spcBef>
                <a:spcPts val="22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存在于可兴奋细胞间的细胞</a:t>
            </a:r>
            <a:r>
              <a:rPr dirty="0" sz="3200" spc="-15" b="1">
                <a:latin typeface="宋体"/>
                <a:cs typeface="宋体"/>
              </a:rPr>
              <a:t>连</a:t>
            </a:r>
            <a:r>
              <a:rPr dirty="0" sz="3200" b="1">
                <a:latin typeface="宋体"/>
                <a:cs typeface="宋体"/>
              </a:rPr>
              <a:t>接方</a:t>
            </a:r>
            <a:r>
              <a:rPr dirty="0" sz="3200" spc="-15" b="1">
                <a:latin typeface="宋体"/>
                <a:cs typeface="宋体"/>
              </a:rPr>
              <a:t>式</a:t>
            </a:r>
            <a:r>
              <a:rPr dirty="0" sz="3200" b="1">
                <a:latin typeface="宋体"/>
                <a:cs typeface="宋体"/>
              </a:rPr>
              <a:t>，它 通过释放神经递质来传递神</a:t>
            </a:r>
            <a:r>
              <a:rPr dirty="0" sz="3200" spc="-15" b="1">
                <a:latin typeface="宋体"/>
                <a:cs typeface="宋体"/>
              </a:rPr>
              <a:t>经</a:t>
            </a:r>
            <a:r>
              <a:rPr dirty="0" sz="3200" b="1">
                <a:latin typeface="宋体"/>
                <a:cs typeface="宋体"/>
              </a:rPr>
              <a:t>冲动</a:t>
            </a:r>
            <a:r>
              <a:rPr dirty="0" sz="3200" spc="-15" b="1">
                <a:latin typeface="宋体"/>
                <a:cs typeface="宋体"/>
              </a:rPr>
              <a:t>并</a:t>
            </a:r>
            <a:r>
              <a:rPr dirty="0" sz="3200" b="1">
                <a:latin typeface="宋体"/>
                <a:cs typeface="宋体"/>
              </a:rPr>
              <a:t>因此 </a:t>
            </a:r>
            <a:r>
              <a:rPr dirty="0" sz="3200" b="1">
                <a:latin typeface="宋体"/>
                <a:cs typeface="宋体"/>
              </a:rPr>
              <a:t>而得名。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731012"/>
            <a:ext cx="31127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solidFill>
                  <a:srgbClr val="FF0066"/>
                </a:solidFill>
              </a:rPr>
              <a:t>2.</a:t>
            </a:r>
            <a:r>
              <a:rPr dirty="0" sz="4400" spc="-90">
                <a:solidFill>
                  <a:srgbClr val="FF0066"/>
                </a:solidFill>
              </a:rPr>
              <a:t> </a:t>
            </a:r>
            <a:r>
              <a:rPr dirty="0" sz="4400" spc="-5">
                <a:solidFill>
                  <a:srgbClr val="FF0066"/>
                </a:solidFill>
                <a:latin typeface="宋体"/>
                <a:cs typeface="宋体"/>
              </a:rPr>
              <a:t>化学突触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2682620"/>
            <a:ext cx="404431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细胞连接与细胞粘连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2758" y="1409191"/>
            <a:ext cx="61982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solidFill>
                  <a:srgbClr val="FF0066"/>
                </a:solidFill>
                <a:latin typeface="宋体"/>
                <a:cs typeface="宋体"/>
              </a:rPr>
              <a:t>四、细胞表面的粘着因子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188" y="487171"/>
            <a:ext cx="7137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粘着因子介导的细胞粘</a:t>
            </a:r>
            <a:r>
              <a:rPr dirty="0" sz="3600">
                <a:solidFill>
                  <a:srgbClr val="FF0066"/>
                </a:solidFill>
                <a:latin typeface="宋体"/>
                <a:cs typeface="宋体"/>
              </a:rPr>
              <a:t>连</a:t>
            </a:r>
            <a:r>
              <a:rPr dirty="0" sz="3600" spc="-5"/>
              <a:t>—3</a:t>
            </a:r>
            <a:r>
              <a:rPr dirty="0" sz="3600" spc="-5">
                <a:latin typeface="宋体"/>
                <a:cs typeface="宋体"/>
              </a:rPr>
              <a:t>种方式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42617"/>
            <a:ext cx="787717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两相邻细胞表面</a:t>
            </a:r>
            <a:r>
              <a:rPr dirty="0" sz="2400" spc="5" b="1">
                <a:latin typeface="宋体"/>
                <a:cs typeface="宋体"/>
              </a:rPr>
              <a:t>的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同种</a:t>
            </a:r>
            <a:r>
              <a:rPr dirty="0" sz="2400" b="1">
                <a:latin typeface="新宋体"/>
                <a:cs typeface="新宋体"/>
              </a:rPr>
              <a:t>CAM</a:t>
            </a:r>
            <a:r>
              <a:rPr dirty="0" sz="2400" b="1">
                <a:latin typeface="宋体"/>
                <a:cs typeface="宋体"/>
              </a:rPr>
              <a:t>分子间的相互识别与结合（亲 </a:t>
            </a:r>
            <a:r>
              <a:rPr dirty="0" sz="2400" spc="-5" b="1">
                <a:latin typeface="宋体"/>
                <a:cs typeface="宋体"/>
              </a:rPr>
              <a:t>同性粘附）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两相邻细胞表面</a:t>
            </a:r>
            <a:r>
              <a:rPr dirty="0" sz="2400" spc="5" b="1">
                <a:latin typeface="宋体"/>
                <a:cs typeface="宋体"/>
              </a:rPr>
              <a:t>的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不同种</a:t>
            </a:r>
            <a:r>
              <a:rPr dirty="0" sz="2400" b="1">
                <a:latin typeface="新宋体"/>
                <a:cs typeface="新宋体"/>
              </a:rPr>
              <a:t>CAM</a:t>
            </a:r>
            <a:r>
              <a:rPr dirty="0" sz="2400" b="1">
                <a:latin typeface="宋体"/>
                <a:cs typeface="宋体"/>
              </a:rPr>
              <a:t>分子间的相互识别与结合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2400" b="1">
                <a:latin typeface="宋体"/>
                <a:cs typeface="宋体"/>
              </a:rPr>
              <a:t>（亲异性粘附）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两相邻细胞表面的相</a:t>
            </a:r>
            <a:r>
              <a:rPr dirty="0" sz="2400" spc="5" b="1">
                <a:latin typeface="宋体"/>
                <a:cs typeface="宋体"/>
              </a:rPr>
              <a:t>同</a:t>
            </a:r>
            <a:r>
              <a:rPr dirty="0" sz="2400" b="1">
                <a:latin typeface="新宋体"/>
                <a:cs typeface="新宋体"/>
              </a:rPr>
              <a:t>CAM</a:t>
            </a:r>
            <a:r>
              <a:rPr dirty="0" sz="2400" b="1">
                <a:latin typeface="宋体"/>
                <a:cs typeface="宋体"/>
              </a:rPr>
              <a:t>分子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借细胞外的连接分</a:t>
            </a:r>
            <a:r>
              <a:rPr dirty="0" sz="2400" spc="5" b="1">
                <a:solidFill>
                  <a:srgbClr val="0000FF"/>
                </a:solidFill>
                <a:latin typeface="宋体"/>
                <a:cs typeface="宋体"/>
              </a:rPr>
              <a:t>子</a:t>
            </a:r>
            <a:r>
              <a:rPr dirty="0" sz="2400" b="1">
                <a:latin typeface="宋体"/>
                <a:cs typeface="宋体"/>
              </a:rPr>
              <a:t>相互 </a:t>
            </a:r>
            <a:r>
              <a:rPr dirty="0" sz="2400" spc="-5" b="1">
                <a:latin typeface="宋体"/>
                <a:cs typeface="宋体"/>
              </a:rPr>
              <a:t>识别与结合。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9127" y="4294713"/>
            <a:ext cx="7125252" cy="1937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58441"/>
            <a:ext cx="7727950" cy="39281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403860" indent="-343535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b="1">
                <a:latin typeface="宋体"/>
                <a:cs typeface="宋体"/>
              </a:rPr>
              <a:t>粘着因</a:t>
            </a:r>
            <a:r>
              <a:rPr dirty="0" sz="2400" spc="-10" b="1">
                <a:latin typeface="宋体"/>
                <a:cs typeface="宋体"/>
              </a:rPr>
              <a:t>子</a:t>
            </a:r>
            <a:r>
              <a:rPr dirty="0" sz="1800" b="1">
                <a:latin typeface="宋体"/>
                <a:cs typeface="宋体"/>
              </a:rPr>
              <a:t>（</a:t>
            </a:r>
            <a:r>
              <a:rPr dirty="0" sz="1800" b="1">
                <a:latin typeface="新宋体"/>
                <a:cs typeface="新宋体"/>
              </a:rPr>
              <a:t>cell adhesion</a:t>
            </a:r>
            <a:r>
              <a:rPr dirty="0" sz="1800" spc="10" b="1">
                <a:latin typeface="新宋体"/>
                <a:cs typeface="新宋体"/>
              </a:rPr>
              <a:t> </a:t>
            </a:r>
            <a:r>
              <a:rPr dirty="0" sz="1800" b="1">
                <a:latin typeface="新宋体"/>
                <a:cs typeface="新宋体"/>
              </a:rPr>
              <a:t>molecule</a:t>
            </a:r>
            <a:r>
              <a:rPr dirty="0" sz="1800" b="1">
                <a:latin typeface="宋体"/>
                <a:cs typeface="宋体"/>
              </a:rPr>
              <a:t>，</a:t>
            </a:r>
            <a:r>
              <a:rPr dirty="0" sz="1800" b="1">
                <a:latin typeface="新宋体"/>
                <a:cs typeface="新宋体"/>
              </a:rPr>
              <a:t>CAM</a:t>
            </a:r>
            <a:r>
              <a:rPr dirty="0" sz="1800" b="1">
                <a:latin typeface="宋体"/>
                <a:cs typeface="宋体"/>
              </a:rPr>
              <a:t>）</a:t>
            </a:r>
            <a:r>
              <a:rPr dirty="0" sz="2400" b="1">
                <a:latin typeface="宋体"/>
                <a:cs typeface="宋体"/>
              </a:rPr>
              <a:t>是参与细胞与细 胞之间及细胞与细胞外基质之间相互作用的分子。</a:t>
            </a:r>
            <a:endParaRPr sz="2400">
              <a:latin typeface="宋体"/>
              <a:cs typeface="宋体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b="1">
                <a:latin typeface="宋体"/>
                <a:cs typeface="宋体"/>
              </a:rPr>
              <a:t>可大致分为四类：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2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5" b="1">
                <a:latin typeface="宋体"/>
                <a:cs typeface="宋体"/>
              </a:rPr>
              <a:t>钙粘素</a:t>
            </a:r>
            <a:r>
              <a:rPr dirty="0" sz="2000" spc="-5" b="1">
                <a:latin typeface="宋体"/>
                <a:cs typeface="宋体"/>
              </a:rPr>
              <a:t>（</a:t>
            </a:r>
            <a:r>
              <a:rPr dirty="0" sz="2000" spc="-55" b="1">
                <a:latin typeface="宋体"/>
                <a:cs typeface="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cadherin</a:t>
            </a:r>
            <a:r>
              <a:rPr dirty="0" sz="2000" spc="-60" b="1">
                <a:latin typeface="新宋体"/>
                <a:cs typeface="新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5" b="1">
                <a:latin typeface="宋体"/>
                <a:cs typeface="宋体"/>
              </a:rPr>
              <a:t>选择素</a:t>
            </a:r>
            <a:r>
              <a:rPr dirty="0" sz="2000" spc="-5" b="1">
                <a:latin typeface="宋体"/>
                <a:cs typeface="宋体"/>
              </a:rPr>
              <a:t>（</a:t>
            </a:r>
            <a:r>
              <a:rPr dirty="0" sz="2000" spc="-55" b="1">
                <a:latin typeface="宋体"/>
                <a:cs typeface="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selectin</a:t>
            </a:r>
            <a:r>
              <a:rPr dirty="0" sz="2000" spc="-60" b="1">
                <a:latin typeface="新宋体"/>
                <a:cs typeface="新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5" b="1">
                <a:latin typeface="宋体"/>
                <a:cs typeface="宋体"/>
              </a:rPr>
              <a:t>免疫球蛋白超家族</a:t>
            </a:r>
            <a:r>
              <a:rPr dirty="0" sz="2000" spc="-5" b="1">
                <a:latin typeface="宋体"/>
                <a:cs typeface="宋体"/>
              </a:rPr>
              <a:t>（</a:t>
            </a:r>
            <a:r>
              <a:rPr dirty="0" sz="2000" spc="-40" b="1">
                <a:latin typeface="宋体"/>
                <a:cs typeface="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immunoglobulin</a:t>
            </a:r>
            <a:r>
              <a:rPr dirty="0" sz="2000" spc="-35" b="1">
                <a:latin typeface="新宋体"/>
                <a:cs typeface="新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superfamily</a:t>
            </a:r>
            <a:r>
              <a:rPr dirty="0" sz="2000" spc="-55" b="1">
                <a:latin typeface="新宋体"/>
                <a:cs typeface="新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dirty="0" sz="2000" spc="5" b="1">
                <a:latin typeface="宋体"/>
                <a:cs typeface="宋体"/>
              </a:rPr>
              <a:t>整合素</a:t>
            </a:r>
            <a:r>
              <a:rPr dirty="0" sz="2000" spc="-5" b="1">
                <a:latin typeface="宋体"/>
                <a:cs typeface="宋体"/>
              </a:rPr>
              <a:t>（</a:t>
            </a:r>
            <a:r>
              <a:rPr dirty="0" sz="2000" spc="-15" b="1">
                <a:latin typeface="宋体"/>
                <a:cs typeface="宋体"/>
              </a:rPr>
              <a:t> </a:t>
            </a:r>
            <a:r>
              <a:rPr dirty="0" sz="2000" spc="5" b="1">
                <a:latin typeface="新宋体"/>
                <a:cs typeface="新宋体"/>
              </a:rPr>
              <a:t>integrin</a:t>
            </a:r>
            <a:r>
              <a:rPr dirty="0" sz="2000" spc="-15" b="1">
                <a:latin typeface="新宋体"/>
                <a:cs typeface="新宋体"/>
              </a:rPr>
              <a:t> </a:t>
            </a:r>
            <a:r>
              <a:rPr dirty="0" sz="2000" spc="-5" b="1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355600" marR="311150" indent="-343535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b="1">
                <a:latin typeface="宋体"/>
                <a:cs typeface="宋体"/>
              </a:rPr>
              <a:t>同种类型的细胞间彼此粘连是组织结构形成的基础， </a:t>
            </a:r>
            <a:r>
              <a:rPr dirty="0" sz="2400" b="1">
                <a:latin typeface="宋体"/>
                <a:cs typeface="宋体"/>
              </a:rPr>
              <a:t>此种粘连甚至超越种的差异。</a:t>
            </a:r>
            <a:endParaRPr sz="2400">
              <a:latin typeface="宋体"/>
              <a:cs typeface="宋体"/>
            </a:endParaRPr>
          </a:p>
          <a:p>
            <a:pPr marL="355600" indent="-343535">
              <a:lnSpc>
                <a:spcPts val="2735"/>
              </a:lnSpc>
              <a:spcBef>
                <a:spcPts val="25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 sz="2400" b="1">
                <a:latin typeface="宋体"/>
                <a:cs typeface="宋体"/>
              </a:rPr>
              <a:t>细胞与细胞之间的粘连是由特定的细胞粘着因子介导，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ts val="2735"/>
              </a:lnSpc>
            </a:pPr>
            <a:r>
              <a:rPr dirty="0" sz="2400" b="1">
                <a:latin typeface="宋体"/>
                <a:cs typeface="宋体"/>
              </a:rPr>
              <a:t>细胞之间的锚定连接也需要粘着因子的参与。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5114" y="755396"/>
            <a:ext cx="5074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四、细胞表面的粘着因子</a:t>
            </a:r>
            <a:endParaRPr sz="3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715" y="788923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（</a:t>
            </a:r>
            <a:r>
              <a:rPr dirty="0" sz="3600" spc="-5">
                <a:solidFill>
                  <a:srgbClr val="FF0066"/>
                </a:solidFill>
              </a:rPr>
              <a:t>1</a:t>
            </a: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）钙粘素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87798"/>
            <a:ext cx="7722870" cy="278765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钙依赖性的细胞粘附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600"/>
              </a:lnSpc>
              <a:spcBef>
                <a:spcPts val="1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三种最初发现的钙粘素是根</a:t>
            </a:r>
            <a:r>
              <a:rPr dirty="0" sz="3200" spc="-15" b="1">
                <a:latin typeface="宋体"/>
                <a:cs typeface="宋体"/>
              </a:rPr>
              <a:t>据</a:t>
            </a:r>
            <a:r>
              <a:rPr dirty="0" sz="3200" b="1">
                <a:latin typeface="宋体"/>
                <a:cs typeface="宋体"/>
              </a:rPr>
              <a:t>它们</a:t>
            </a:r>
            <a:r>
              <a:rPr dirty="0" sz="3200" spc="-15" b="1">
                <a:latin typeface="宋体"/>
                <a:cs typeface="宋体"/>
              </a:rPr>
              <a:t>发</a:t>
            </a:r>
            <a:r>
              <a:rPr dirty="0" sz="3200" b="1">
                <a:latin typeface="宋体"/>
                <a:cs typeface="宋体"/>
              </a:rPr>
              <a:t>现的 组织所命名的</a:t>
            </a:r>
            <a:endParaRPr sz="3200">
              <a:latin typeface="宋体"/>
              <a:cs typeface="宋体"/>
            </a:endParaRPr>
          </a:p>
          <a:p>
            <a:pPr marL="355600" marR="5080" indent="-342900">
              <a:lnSpc>
                <a:spcPts val="3600"/>
              </a:lnSpc>
              <a:spcBef>
                <a:spcPts val="12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在胚胎组织早期是主要的细</a:t>
            </a:r>
            <a:r>
              <a:rPr dirty="0" sz="3200" spc="-10" b="1">
                <a:latin typeface="宋体"/>
                <a:cs typeface="宋体"/>
              </a:rPr>
              <a:t>胞</a:t>
            </a:r>
            <a:r>
              <a:rPr dirty="0" sz="3200" b="1">
                <a:latin typeface="宋体"/>
                <a:cs typeface="宋体"/>
              </a:rPr>
              <a:t>聚集</a:t>
            </a:r>
            <a:r>
              <a:rPr dirty="0" sz="3200" spc="-10" b="1">
                <a:latin typeface="宋体"/>
                <a:cs typeface="宋体"/>
              </a:rPr>
              <a:t>在</a:t>
            </a:r>
            <a:r>
              <a:rPr dirty="0" sz="3200" b="1">
                <a:latin typeface="宋体"/>
                <a:cs typeface="宋体"/>
              </a:rPr>
              <a:t>一起 </a:t>
            </a:r>
            <a:r>
              <a:rPr dirty="0" sz="3200" b="1">
                <a:latin typeface="宋体"/>
                <a:cs typeface="宋体"/>
              </a:rPr>
              <a:t>的方式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042" y="2474213"/>
            <a:ext cx="5102860" cy="10541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305">
              <a:lnSpc>
                <a:spcPts val="5250"/>
              </a:lnSpc>
              <a:spcBef>
                <a:spcPts val="105"/>
              </a:spcBef>
            </a:pPr>
            <a:r>
              <a:rPr dirty="0" sz="4400" spc="-5">
                <a:solidFill>
                  <a:srgbClr val="FF0000"/>
                </a:solidFill>
                <a:latin typeface="宋体"/>
                <a:cs typeface="宋体"/>
              </a:rPr>
              <a:t>细胞连接和细胞粘连</a:t>
            </a:r>
            <a:endParaRPr sz="4400">
              <a:latin typeface="宋体"/>
              <a:cs typeface="宋体"/>
            </a:endParaRPr>
          </a:p>
          <a:p>
            <a:pPr marL="12700">
              <a:lnSpc>
                <a:spcPts val="2850"/>
              </a:lnSpc>
            </a:pPr>
            <a:r>
              <a:rPr dirty="0" spc="-5">
                <a:latin typeface="宋体"/>
                <a:cs typeface="宋体"/>
              </a:rPr>
              <a:t>（</a:t>
            </a:r>
            <a:r>
              <a:rPr dirty="0" spc="-5"/>
              <a:t>Cell Junction </a:t>
            </a:r>
            <a:r>
              <a:rPr dirty="0" spc="-10"/>
              <a:t>&amp; </a:t>
            </a:r>
            <a:r>
              <a:rPr dirty="0" spc="-5"/>
              <a:t>Cell</a:t>
            </a:r>
            <a:r>
              <a:rPr dirty="0" spc="40"/>
              <a:t> </a:t>
            </a:r>
            <a:r>
              <a:rPr dirty="0"/>
              <a:t>Adhesion</a:t>
            </a:r>
            <a:r>
              <a:rPr dirty="0">
                <a:latin typeface="宋体"/>
                <a:cs typeface="宋体"/>
              </a:rPr>
              <a:t>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564" y="788923"/>
            <a:ext cx="2549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（</a:t>
            </a:r>
            <a:r>
              <a:rPr dirty="0" sz="3600" spc="-5">
                <a:solidFill>
                  <a:srgbClr val="FF0066"/>
                </a:solidFill>
              </a:rPr>
              <a:t>2</a:t>
            </a: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）选择素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645666"/>
            <a:ext cx="7752715" cy="419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选择</a:t>
            </a:r>
            <a:r>
              <a:rPr dirty="0" sz="3200" spc="-5" b="1">
                <a:latin typeface="宋体"/>
                <a:cs typeface="宋体"/>
              </a:rPr>
              <a:t>素</a:t>
            </a:r>
            <a:r>
              <a:rPr dirty="0" sz="2400" b="1">
                <a:latin typeface="宋体"/>
                <a:cs typeface="宋体"/>
              </a:rPr>
              <a:t>（</a:t>
            </a:r>
            <a:r>
              <a:rPr dirty="0" sz="2400" b="1">
                <a:latin typeface="新宋体"/>
                <a:cs typeface="新宋体"/>
              </a:rPr>
              <a:t>selecti</a:t>
            </a:r>
            <a:r>
              <a:rPr dirty="0" sz="2400" spc="5" b="1">
                <a:latin typeface="新宋体"/>
                <a:cs typeface="新宋体"/>
              </a:rPr>
              <a:t>n</a:t>
            </a:r>
            <a:r>
              <a:rPr dirty="0" sz="2400" b="1">
                <a:latin typeface="宋体"/>
                <a:cs typeface="宋体"/>
              </a:rPr>
              <a:t>）</a:t>
            </a:r>
            <a:r>
              <a:rPr dirty="0" sz="3200" b="1">
                <a:latin typeface="宋体"/>
                <a:cs typeface="宋体"/>
              </a:rPr>
              <a:t>属亲异</a:t>
            </a:r>
            <a:r>
              <a:rPr dirty="0" sz="3200" spc="-5" b="1">
                <a:latin typeface="宋体"/>
                <a:cs typeface="宋体"/>
              </a:rPr>
              <a:t>性</a:t>
            </a:r>
            <a:r>
              <a:rPr dirty="0" sz="3200" b="1">
                <a:latin typeface="新宋体"/>
                <a:cs typeface="新宋体"/>
              </a:rPr>
              <a:t>CAM</a:t>
            </a:r>
            <a:r>
              <a:rPr dirty="0" sz="3200" spc="-10" b="1">
                <a:latin typeface="宋体"/>
                <a:cs typeface="宋体"/>
              </a:rPr>
              <a:t>，</a:t>
            </a:r>
            <a:r>
              <a:rPr dirty="0" sz="3200" b="1">
                <a:latin typeface="宋体"/>
                <a:cs typeface="宋体"/>
              </a:rPr>
              <a:t>其</a:t>
            </a:r>
            <a:r>
              <a:rPr dirty="0" sz="3200" spc="-5" b="1">
                <a:latin typeface="宋体"/>
                <a:cs typeface="宋体"/>
              </a:rPr>
              <a:t>作</a:t>
            </a:r>
            <a:r>
              <a:rPr dirty="0" sz="3200" spc="-10" b="1">
                <a:latin typeface="宋体"/>
                <a:cs typeface="宋体"/>
              </a:rPr>
              <a:t>用依 </a:t>
            </a:r>
            <a:r>
              <a:rPr dirty="0" sz="3200" b="1">
                <a:latin typeface="宋体"/>
                <a:cs typeface="宋体"/>
              </a:rPr>
              <a:t>赖</a:t>
            </a:r>
            <a:r>
              <a:rPr dirty="0" sz="3200" spc="-5" b="1">
                <a:latin typeface="宋体"/>
                <a:cs typeface="宋体"/>
              </a:rPr>
              <a:t>于</a:t>
            </a:r>
            <a:r>
              <a:rPr dirty="0" sz="3200" spc="15" b="1">
                <a:latin typeface="新宋体"/>
                <a:cs typeface="新宋体"/>
              </a:rPr>
              <a:t>Ca</a:t>
            </a:r>
            <a:r>
              <a:rPr dirty="0" baseline="25132" sz="3150" spc="22" b="1">
                <a:latin typeface="新宋体"/>
                <a:cs typeface="新宋体"/>
              </a:rPr>
              <a:t>2</a:t>
            </a:r>
            <a:r>
              <a:rPr dirty="0" baseline="25132" sz="3150" spc="22" b="1">
                <a:latin typeface="宋体"/>
                <a:cs typeface="宋体"/>
              </a:rPr>
              <a:t>＋</a:t>
            </a:r>
            <a:endParaRPr baseline="25132" sz="3150">
              <a:latin typeface="宋体"/>
              <a:cs typeface="宋体"/>
            </a:endParaRPr>
          </a:p>
          <a:p>
            <a:pPr marL="368300" marR="254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主要参</a:t>
            </a:r>
            <a:r>
              <a:rPr dirty="0" sz="3200" spc="-5" b="1">
                <a:latin typeface="宋体"/>
                <a:cs typeface="宋体"/>
              </a:rPr>
              <a:t>与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白细胞与脉管内皮</a:t>
            </a:r>
            <a:r>
              <a:rPr dirty="0" sz="3200" spc="-10" b="1">
                <a:solidFill>
                  <a:srgbClr val="0000FF"/>
                </a:solidFill>
                <a:latin typeface="宋体"/>
                <a:cs typeface="宋体"/>
              </a:rPr>
              <a:t>细</a:t>
            </a: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胞之</a:t>
            </a:r>
            <a:r>
              <a:rPr dirty="0" sz="3200" spc="-30" b="1">
                <a:solidFill>
                  <a:srgbClr val="0000FF"/>
                </a:solidFill>
                <a:latin typeface="宋体"/>
                <a:cs typeface="宋体"/>
              </a:rPr>
              <a:t>间</a:t>
            </a:r>
            <a:r>
              <a:rPr dirty="0" sz="3200" b="1">
                <a:latin typeface="宋体"/>
                <a:cs typeface="宋体"/>
              </a:rPr>
              <a:t>的识 </a:t>
            </a:r>
            <a:r>
              <a:rPr dirty="0" sz="3200" b="1">
                <a:latin typeface="宋体"/>
                <a:cs typeface="宋体"/>
              </a:rPr>
              <a:t>别与粘合</a:t>
            </a:r>
            <a:endParaRPr sz="32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已知选择素有三种</a:t>
            </a:r>
            <a:endParaRPr sz="3200">
              <a:latin typeface="宋体"/>
              <a:cs typeface="宋体"/>
            </a:endParaRPr>
          </a:p>
          <a:p>
            <a:pPr lvl="1" marL="768985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69620" algn="l"/>
              </a:tabLst>
            </a:pPr>
            <a:r>
              <a:rPr dirty="0" sz="2800" b="1">
                <a:latin typeface="新宋体"/>
                <a:cs typeface="新宋体"/>
              </a:rPr>
              <a:t>L</a:t>
            </a:r>
            <a:r>
              <a:rPr dirty="0" sz="2800" spc="-5" b="1">
                <a:latin typeface="宋体"/>
                <a:cs typeface="宋体"/>
              </a:rPr>
              <a:t>选择素</a:t>
            </a:r>
            <a:endParaRPr sz="2800">
              <a:latin typeface="宋体"/>
              <a:cs typeface="宋体"/>
            </a:endParaRPr>
          </a:p>
          <a:p>
            <a:pPr lvl="1" marL="7689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69620" algn="l"/>
              </a:tabLst>
            </a:pPr>
            <a:r>
              <a:rPr dirty="0" sz="2800" b="1">
                <a:latin typeface="新宋体"/>
                <a:cs typeface="新宋体"/>
              </a:rPr>
              <a:t>E</a:t>
            </a:r>
            <a:r>
              <a:rPr dirty="0" sz="2800" spc="-5" b="1">
                <a:latin typeface="宋体"/>
                <a:cs typeface="宋体"/>
              </a:rPr>
              <a:t>选择素</a:t>
            </a:r>
            <a:endParaRPr sz="2800">
              <a:latin typeface="宋体"/>
              <a:cs typeface="宋体"/>
            </a:endParaRPr>
          </a:p>
          <a:p>
            <a:pPr lvl="1" marL="7689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69620" algn="l"/>
              </a:tabLst>
            </a:pPr>
            <a:r>
              <a:rPr dirty="0" sz="2800" b="1">
                <a:latin typeface="新宋体"/>
                <a:cs typeface="新宋体"/>
              </a:rPr>
              <a:t>P</a:t>
            </a:r>
            <a:r>
              <a:rPr dirty="0" sz="2800" spc="-5" b="1">
                <a:latin typeface="宋体"/>
                <a:cs typeface="宋体"/>
              </a:rPr>
              <a:t>选择素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414" y="2989571"/>
            <a:ext cx="5051032" cy="3530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8200" y="609473"/>
            <a:ext cx="5830314" cy="1982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715" y="933450"/>
            <a:ext cx="2550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（</a:t>
            </a:r>
            <a:r>
              <a:rPr dirty="0" sz="3600" spc="-5">
                <a:solidFill>
                  <a:srgbClr val="FF0066"/>
                </a:solidFill>
              </a:rPr>
              <a:t>3</a:t>
            </a: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）整合素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645666"/>
            <a:ext cx="7960359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整合</a:t>
            </a:r>
            <a:r>
              <a:rPr dirty="0" sz="3200" spc="-5" b="1">
                <a:latin typeface="宋体"/>
                <a:cs typeface="宋体"/>
              </a:rPr>
              <a:t>素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integri</a:t>
            </a:r>
            <a:r>
              <a:rPr dirty="0" sz="2400" spc="5" b="1">
                <a:solidFill>
                  <a:srgbClr val="0000FF"/>
                </a:solidFill>
                <a:latin typeface="新宋体"/>
                <a:cs typeface="新宋体"/>
              </a:rPr>
              <a:t>n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3200" b="1">
                <a:latin typeface="宋体"/>
                <a:cs typeface="宋体"/>
              </a:rPr>
              <a:t>大多为亲异性细胞粘附分 </a:t>
            </a:r>
            <a:r>
              <a:rPr dirty="0" sz="3200" b="1">
                <a:latin typeface="宋体"/>
                <a:cs typeface="宋体"/>
              </a:rPr>
              <a:t>子，其作用依赖</a:t>
            </a:r>
            <a:r>
              <a:rPr dirty="0" sz="3200" spc="-15" b="1">
                <a:latin typeface="宋体"/>
                <a:cs typeface="宋体"/>
              </a:rPr>
              <a:t>于</a:t>
            </a:r>
            <a:r>
              <a:rPr dirty="0" sz="3200" spc="10" b="1">
                <a:latin typeface="新宋体"/>
                <a:cs typeface="新宋体"/>
              </a:rPr>
              <a:t>Ca</a:t>
            </a:r>
            <a:r>
              <a:rPr dirty="0" baseline="25132" sz="3150" spc="15" b="1">
                <a:latin typeface="新宋体"/>
                <a:cs typeface="新宋体"/>
              </a:rPr>
              <a:t>2</a:t>
            </a:r>
            <a:r>
              <a:rPr dirty="0" baseline="25132" sz="3150" spc="15" b="1">
                <a:latin typeface="宋体"/>
                <a:cs typeface="宋体"/>
              </a:rPr>
              <a:t>＋</a:t>
            </a:r>
            <a:endParaRPr baseline="25132" sz="3150">
              <a:latin typeface="宋体"/>
              <a:cs typeface="宋体"/>
            </a:endParaRPr>
          </a:p>
          <a:p>
            <a:pPr marL="368300" marR="2292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介导细胞与细胞间的相互作</a:t>
            </a:r>
            <a:r>
              <a:rPr dirty="0" sz="3200" spc="-10" b="1">
                <a:latin typeface="宋体"/>
                <a:cs typeface="宋体"/>
              </a:rPr>
              <a:t>用</a:t>
            </a:r>
            <a:r>
              <a:rPr dirty="0" sz="3200" b="1">
                <a:latin typeface="宋体"/>
                <a:cs typeface="宋体"/>
              </a:rPr>
              <a:t>及细</a:t>
            </a:r>
            <a:r>
              <a:rPr dirty="0" sz="3200" spc="-10" b="1">
                <a:latin typeface="宋体"/>
                <a:cs typeface="宋体"/>
              </a:rPr>
              <a:t>胞</a:t>
            </a:r>
            <a:r>
              <a:rPr dirty="0" sz="3200" b="1">
                <a:latin typeface="宋体"/>
                <a:cs typeface="宋体"/>
              </a:rPr>
              <a:t>与细 </a:t>
            </a:r>
            <a:r>
              <a:rPr dirty="0" sz="3200" b="1">
                <a:latin typeface="宋体"/>
                <a:cs typeface="宋体"/>
              </a:rPr>
              <a:t>胞外基质间的相互作用</a:t>
            </a:r>
            <a:endParaRPr sz="32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3200" b="1">
                <a:latin typeface="宋体"/>
                <a:cs typeface="宋体"/>
              </a:rPr>
              <a:t>几乎所有动植物细胞均表达</a:t>
            </a:r>
            <a:r>
              <a:rPr dirty="0" sz="3200" spc="-10" b="1">
                <a:latin typeface="宋体"/>
                <a:cs typeface="宋体"/>
              </a:rPr>
              <a:t>整</a:t>
            </a:r>
            <a:r>
              <a:rPr dirty="0" sz="3200" b="1">
                <a:latin typeface="宋体"/>
                <a:cs typeface="宋体"/>
              </a:rPr>
              <a:t>合素。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1695450"/>
            <a:ext cx="4038600" cy="5162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70526" y="2209798"/>
            <a:ext cx="4131599" cy="44667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681037" y="300037"/>
            <a:ext cx="2828925" cy="1749425"/>
            <a:chOff x="681037" y="300037"/>
            <a:chExt cx="2828925" cy="1749425"/>
          </a:xfrm>
        </p:grpSpPr>
        <p:sp>
          <p:nvSpPr>
            <p:cNvPr id="5" name="object 5"/>
            <p:cNvSpPr/>
            <p:nvPr/>
          </p:nvSpPr>
          <p:spPr>
            <a:xfrm>
              <a:off x="685800" y="304800"/>
              <a:ext cx="2819400" cy="1739900"/>
            </a:xfrm>
            <a:custGeom>
              <a:avLst/>
              <a:gdLst/>
              <a:ahLst/>
              <a:cxnLst/>
              <a:rect l="l" t="t" r="r" b="b"/>
              <a:pathLst>
                <a:path w="2819400" h="1739900">
                  <a:moveTo>
                    <a:pt x="1174750" y="1524000"/>
                  </a:moveTo>
                  <a:lnTo>
                    <a:pt x="469900" y="1524000"/>
                  </a:lnTo>
                  <a:lnTo>
                    <a:pt x="785749" y="1739900"/>
                  </a:lnTo>
                  <a:lnTo>
                    <a:pt x="1174750" y="1524000"/>
                  </a:lnTo>
                  <a:close/>
                </a:path>
                <a:path w="2819400" h="1739900">
                  <a:moveTo>
                    <a:pt x="2565400" y="0"/>
                  </a:moveTo>
                  <a:lnTo>
                    <a:pt x="254000" y="0"/>
                  </a:lnTo>
                  <a:lnTo>
                    <a:pt x="208342" y="4090"/>
                  </a:lnTo>
                  <a:lnTo>
                    <a:pt x="165369" y="15884"/>
                  </a:lnTo>
                  <a:lnTo>
                    <a:pt x="125799" y="34666"/>
                  </a:lnTo>
                  <a:lnTo>
                    <a:pt x="90349" y="59719"/>
                  </a:lnTo>
                  <a:lnTo>
                    <a:pt x="59736" y="90328"/>
                  </a:lnTo>
                  <a:lnTo>
                    <a:pt x="34677" y="125777"/>
                  </a:lnTo>
                  <a:lnTo>
                    <a:pt x="15890" y="165349"/>
                  </a:lnTo>
                  <a:lnTo>
                    <a:pt x="4092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2" y="1315671"/>
                  </a:lnTo>
                  <a:lnTo>
                    <a:pt x="15890" y="1358650"/>
                  </a:lnTo>
                  <a:lnTo>
                    <a:pt x="34677" y="1398222"/>
                  </a:lnTo>
                  <a:lnTo>
                    <a:pt x="59736" y="1433671"/>
                  </a:lnTo>
                  <a:lnTo>
                    <a:pt x="90349" y="1464280"/>
                  </a:lnTo>
                  <a:lnTo>
                    <a:pt x="125799" y="1489333"/>
                  </a:lnTo>
                  <a:lnTo>
                    <a:pt x="165369" y="1508115"/>
                  </a:lnTo>
                  <a:lnTo>
                    <a:pt x="208342" y="1519909"/>
                  </a:lnTo>
                  <a:lnTo>
                    <a:pt x="254000" y="1524000"/>
                  </a:lnTo>
                  <a:lnTo>
                    <a:pt x="2565400" y="1524000"/>
                  </a:lnTo>
                  <a:lnTo>
                    <a:pt x="2611071" y="1519909"/>
                  </a:lnTo>
                  <a:lnTo>
                    <a:pt x="2654050" y="1508115"/>
                  </a:lnTo>
                  <a:lnTo>
                    <a:pt x="2693622" y="1489333"/>
                  </a:lnTo>
                  <a:lnTo>
                    <a:pt x="2729071" y="1464280"/>
                  </a:lnTo>
                  <a:lnTo>
                    <a:pt x="2759680" y="1433671"/>
                  </a:lnTo>
                  <a:lnTo>
                    <a:pt x="2784733" y="1398222"/>
                  </a:lnTo>
                  <a:lnTo>
                    <a:pt x="2803515" y="1358650"/>
                  </a:lnTo>
                  <a:lnTo>
                    <a:pt x="2815309" y="1315671"/>
                  </a:lnTo>
                  <a:lnTo>
                    <a:pt x="2819400" y="1270000"/>
                  </a:lnTo>
                  <a:lnTo>
                    <a:pt x="2819400" y="254000"/>
                  </a:lnTo>
                  <a:lnTo>
                    <a:pt x="2815309" y="208328"/>
                  </a:lnTo>
                  <a:lnTo>
                    <a:pt x="2803515" y="165349"/>
                  </a:lnTo>
                  <a:lnTo>
                    <a:pt x="2784733" y="125777"/>
                  </a:lnTo>
                  <a:lnTo>
                    <a:pt x="2759680" y="90328"/>
                  </a:lnTo>
                  <a:lnTo>
                    <a:pt x="2729071" y="59719"/>
                  </a:lnTo>
                  <a:lnTo>
                    <a:pt x="2693622" y="34666"/>
                  </a:lnTo>
                  <a:lnTo>
                    <a:pt x="2654050" y="15884"/>
                  </a:lnTo>
                  <a:lnTo>
                    <a:pt x="2611071" y="4090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85800" y="304800"/>
              <a:ext cx="2819400" cy="1739900"/>
            </a:xfrm>
            <a:custGeom>
              <a:avLst/>
              <a:gdLst/>
              <a:ahLst/>
              <a:cxnLst/>
              <a:rect l="l" t="t" r="r" b="b"/>
              <a:pathLst>
                <a:path w="2819400" h="1739900">
                  <a:moveTo>
                    <a:pt x="0" y="254000"/>
                  </a:moveTo>
                  <a:lnTo>
                    <a:pt x="4092" y="208328"/>
                  </a:lnTo>
                  <a:lnTo>
                    <a:pt x="15890" y="165349"/>
                  </a:lnTo>
                  <a:lnTo>
                    <a:pt x="34677" y="125777"/>
                  </a:lnTo>
                  <a:lnTo>
                    <a:pt x="59736" y="90328"/>
                  </a:lnTo>
                  <a:lnTo>
                    <a:pt x="90349" y="59719"/>
                  </a:lnTo>
                  <a:lnTo>
                    <a:pt x="125799" y="34666"/>
                  </a:lnTo>
                  <a:lnTo>
                    <a:pt x="165369" y="15884"/>
                  </a:lnTo>
                  <a:lnTo>
                    <a:pt x="208342" y="4090"/>
                  </a:lnTo>
                  <a:lnTo>
                    <a:pt x="254000" y="0"/>
                  </a:lnTo>
                  <a:lnTo>
                    <a:pt x="469900" y="0"/>
                  </a:lnTo>
                  <a:lnTo>
                    <a:pt x="1174750" y="0"/>
                  </a:lnTo>
                  <a:lnTo>
                    <a:pt x="2565400" y="0"/>
                  </a:lnTo>
                  <a:lnTo>
                    <a:pt x="2611071" y="4090"/>
                  </a:lnTo>
                  <a:lnTo>
                    <a:pt x="2654050" y="15884"/>
                  </a:lnTo>
                  <a:lnTo>
                    <a:pt x="2693622" y="34666"/>
                  </a:lnTo>
                  <a:lnTo>
                    <a:pt x="2729071" y="59719"/>
                  </a:lnTo>
                  <a:lnTo>
                    <a:pt x="2759680" y="90328"/>
                  </a:lnTo>
                  <a:lnTo>
                    <a:pt x="2784733" y="125777"/>
                  </a:lnTo>
                  <a:lnTo>
                    <a:pt x="2803515" y="165349"/>
                  </a:lnTo>
                  <a:lnTo>
                    <a:pt x="2815309" y="208328"/>
                  </a:lnTo>
                  <a:lnTo>
                    <a:pt x="2819400" y="254000"/>
                  </a:lnTo>
                  <a:lnTo>
                    <a:pt x="2819400" y="889000"/>
                  </a:lnTo>
                  <a:lnTo>
                    <a:pt x="2819400" y="1270000"/>
                  </a:lnTo>
                  <a:lnTo>
                    <a:pt x="2815309" y="1315671"/>
                  </a:lnTo>
                  <a:lnTo>
                    <a:pt x="2803515" y="1358650"/>
                  </a:lnTo>
                  <a:lnTo>
                    <a:pt x="2784733" y="1398222"/>
                  </a:lnTo>
                  <a:lnTo>
                    <a:pt x="2759680" y="1433671"/>
                  </a:lnTo>
                  <a:lnTo>
                    <a:pt x="2729071" y="1464280"/>
                  </a:lnTo>
                  <a:lnTo>
                    <a:pt x="2693622" y="1489333"/>
                  </a:lnTo>
                  <a:lnTo>
                    <a:pt x="2654050" y="1508115"/>
                  </a:lnTo>
                  <a:lnTo>
                    <a:pt x="2611071" y="1519909"/>
                  </a:lnTo>
                  <a:lnTo>
                    <a:pt x="2565400" y="1524000"/>
                  </a:lnTo>
                  <a:lnTo>
                    <a:pt x="1174750" y="1524000"/>
                  </a:lnTo>
                  <a:lnTo>
                    <a:pt x="785749" y="1739900"/>
                  </a:lnTo>
                  <a:lnTo>
                    <a:pt x="469900" y="1524000"/>
                  </a:lnTo>
                  <a:lnTo>
                    <a:pt x="254000" y="1524000"/>
                  </a:lnTo>
                  <a:lnTo>
                    <a:pt x="208342" y="1519909"/>
                  </a:lnTo>
                  <a:lnTo>
                    <a:pt x="165369" y="1508115"/>
                  </a:lnTo>
                  <a:lnTo>
                    <a:pt x="125799" y="1489333"/>
                  </a:lnTo>
                  <a:lnTo>
                    <a:pt x="90349" y="1464280"/>
                  </a:lnTo>
                  <a:lnTo>
                    <a:pt x="59736" y="1433671"/>
                  </a:lnTo>
                  <a:lnTo>
                    <a:pt x="34677" y="1398222"/>
                  </a:lnTo>
                  <a:lnTo>
                    <a:pt x="15890" y="1358650"/>
                  </a:lnTo>
                  <a:lnTo>
                    <a:pt x="4092" y="1315671"/>
                  </a:lnTo>
                  <a:lnTo>
                    <a:pt x="0" y="1270000"/>
                  </a:lnTo>
                  <a:lnTo>
                    <a:pt x="0" y="889000"/>
                  </a:lnTo>
                  <a:lnTo>
                    <a:pt x="0" y="25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3543" y="342900"/>
              <a:ext cx="2365248" cy="5135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28927" y="891540"/>
              <a:ext cx="993647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14727" y="900683"/>
              <a:ext cx="411480" cy="5135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18360" y="891540"/>
              <a:ext cx="765048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53795" y="412191"/>
            <a:ext cx="2082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焦点粘附（粘着斑）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483" y="961135"/>
            <a:ext cx="1272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整合素</a:t>
            </a:r>
            <a:r>
              <a:rPr dirty="0" sz="1800" spc="-5">
                <a:latin typeface="Verdana"/>
                <a:cs typeface="Verdana"/>
              </a:rPr>
              <a:t>-</a:t>
            </a:r>
            <a:r>
              <a:rPr dirty="0" sz="1800">
                <a:latin typeface="宋体"/>
                <a:cs typeface="宋体"/>
              </a:rPr>
              <a:t>微丝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34037" y="300037"/>
            <a:ext cx="2828925" cy="1881505"/>
            <a:chOff x="5634037" y="300037"/>
            <a:chExt cx="2828925" cy="1881505"/>
          </a:xfrm>
        </p:grpSpPr>
        <p:sp>
          <p:nvSpPr>
            <p:cNvPr id="14" name="object 14"/>
            <p:cNvSpPr/>
            <p:nvPr/>
          </p:nvSpPr>
          <p:spPr>
            <a:xfrm>
              <a:off x="5638800" y="304800"/>
              <a:ext cx="2819400" cy="1871980"/>
            </a:xfrm>
            <a:custGeom>
              <a:avLst/>
              <a:gdLst/>
              <a:ahLst/>
              <a:cxnLst/>
              <a:rect l="l" t="t" r="r" b="b"/>
              <a:pathLst>
                <a:path w="2819400" h="1871980">
                  <a:moveTo>
                    <a:pt x="1174750" y="1524000"/>
                  </a:moveTo>
                  <a:lnTo>
                    <a:pt x="469900" y="1524000"/>
                  </a:lnTo>
                  <a:lnTo>
                    <a:pt x="206375" y="1871726"/>
                  </a:lnTo>
                  <a:lnTo>
                    <a:pt x="1174750" y="1524000"/>
                  </a:lnTo>
                  <a:close/>
                </a:path>
                <a:path w="2819400" h="1871980">
                  <a:moveTo>
                    <a:pt x="2565400" y="0"/>
                  </a:moveTo>
                  <a:lnTo>
                    <a:pt x="254000" y="0"/>
                  </a:lnTo>
                  <a:lnTo>
                    <a:pt x="208328" y="4090"/>
                  </a:lnTo>
                  <a:lnTo>
                    <a:pt x="165349" y="15884"/>
                  </a:lnTo>
                  <a:lnTo>
                    <a:pt x="125777" y="34666"/>
                  </a:lnTo>
                  <a:lnTo>
                    <a:pt x="90328" y="59719"/>
                  </a:lnTo>
                  <a:lnTo>
                    <a:pt x="59719" y="90328"/>
                  </a:lnTo>
                  <a:lnTo>
                    <a:pt x="34666" y="125777"/>
                  </a:lnTo>
                  <a:lnTo>
                    <a:pt x="15884" y="165349"/>
                  </a:lnTo>
                  <a:lnTo>
                    <a:pt x="4090" y="208328"/>
                  </a:lnTo>
                  <a:lnTo>
                    <a:pt x="0" y="254000"/>
                  </a:lnTo>
                  <a:lnTo>
                    <a:pt x="0" y="1270000"/>
                  </a:lnTo>
                  <a:lnTo>
                    <a:pt x="4090" y="1315671"/>
                  </a:lnTo>
                  <a:lnTo>
                    <a:pt x="15884" y="1358650"/>
                  </a:lnTo>
                  <a:lnTo>
                    <a:pt x="34666" y="1398222"/>
                  </a:lnTo>
                  <a:lnTo>
                    <a:pt x="59719" y="1433671"/>
                  </a:lnTo>
                  <a:lnTo>
                    <a:pt x="90328" y="1464280"/>
                  </a:lnTo>
                  <a:lnTo>
                    <a:pt x="125777" y="1489333"/>
                  </a:lnTo>
                  <a:lnTo>
                    <a:pt x="165349" y="1508115"/>
                  </a:lnTo>
                  <a:lnTo>
                    <a:pt x="208328" y="1519909"/>
                  </a:lnTo>
                  <a:lnTo>
                    <a:pt x="254000" y="1524000"/>
                  </a:lnTo>
                  <a:lnTo>
                    <a:pt x="2565400" y="1524000"/>
                  </a:lnTo>
                  <a:lnTo>
                    <a:pt x="2611071" y="1519909"/>
                  </a:lnTo>
                  <a:lnTo>
                    <a:pt x="2654050" y="1508115"/>
                  </a:lnTo>
                  <a:lnTo>
                    <a:pt x="2693622" y="1489333"/>
                  </a:lnTo>
                  <a:lnTo>
                    <a:pt x="2729071" y="1464280"/>
                  </a:lnTo>
                  <a:lnTo>
                    <a:pt x="2759680" y="1433671"/>
                  </a:lnTo>
                  <a:lnTo>
                    <a:pt x="2784733" y="1398222"/>
                  </a:lnTo>
                  <a:lnTo>
                    <a:pt x="2803515" y="1358650"/>
                  </a:lnTo>
                  <a:lnTo>
                    <a:pt x="2815309" y="1315671"/>
                  </a:lnTo>
                  <a:lnTo>
                    <a:pt x="2819400" y="1270000"/>
                  </a:lnTo>
                  <a:lnTo>
                    <a:pt x="2819400" y="254000"/>
                  </a:lnTo>
                  <a:lnTo>
                    <a:pt x="2815309" y="208328"/>
                  </a:lnTo>
                  <a:lnTo>
                    <a:pt x="2803515" y="165349"/>
                  </a:lnTo>
                  <a:lnTo>
                    <a:pt x="2784733" y="125777"/>
                  </a:lnTo>
                  <a:lnTo>
                    <a:pt x="2759680" y="90328"/>
                  </a:lnTo>
                  <a:lnTo>
                    <a:pt x="2729071" y="59719"/>
                  </a:lnTo>
                  <a:lnTo>
                    <a:pt x="2693622" y="34666"/>
                  </a:lnTo>
                  <a:lnTo>
                    <a:pt x="2654050" y="15884"/>
                  </a:lnTo>
                  <a:lnTo>
                    <a:pt x="2611071" y="4090"/>
                  </a:lnTo>
                  <a:lnTo>
                    <a:pt x="2565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38800" y="304800"/>
              <a:ext cx="2819400" cy="1871980"/>
            </a:xfrm>
            <a:custGeom>
              <a:avLst/>
              <a:gdLst/>
              <a:ahLst/>
              <a:cxnLst/>
              <a:rect l="l" t="t" r="r" b="b"/>
              <a:pathLst>
                <a:path w="2819400" h="1871980">
                  <a:moveTo>
                    <a:pt x="0" y="254000"/>
                  </a:moveTo>
                  <a:lnTo>
                    <a:pt x="4090" y="208328"/>
                  </a:lnTo>
                  <a:lnTo>
                    <a:pt x="15884" y="165349"/>
                  </a:lnTo>
                  <a:lnTo>
                    <a:pt x="34666" y="125777"/>
                  </a:lnTo>
                  <a:lnTo>
                    <a:pt x="59719" y="90328"/>
                  </a:lnTo>
                  <a:lnTo>
                    <a:pt x="90328" y="59719"/>
                  </a:lnTo>
                  <a:lnTo>
                    <a:pt x="125777" y="34666"/>
                  </a:lnTo>
                  <a:lnTo>
                    <a:pt x="165349" y="15884"/>
                  </a:lnTo>
                  <a:lnTo>
                    <a:pt x="208328" y="4090"/>
                  </a:lnTo>
                  <a:lnTo>
                    <a:pt x="254000" y="0"/>
                  </a:lnTo>
                  <a:lnTo>
                    <a:pt x="469900" y="0"/>
                  </a:lnTo>
                  <a:lnTo>
                    <a:pt x="1174750" y="0"/>
                  </a:lnTo>
                  <a:lnTo>
                    <a:pt x="2565400" y="0"/>
                  </a:lnTo>
                  <a:lnTo>
                    <a:pt x="2611071" y="4090"/>
                  </a:lnTo>
                  <a:lnTo>
                    <a:pt x="2654050" y="15884"/>
                  </a:lnTo>
                  <a:lnTo>
                    <a:pt x="2693622" y="34666"/>
                  </a:lnTo>
                  <a:lnTo>
                    <a:pt x="2729071" y="59719"/>
                  </a:lnTo>
                  <a:lnTo>
                    <a:pt x="2759680" y="90328"/>
                  </a:lnTo>
                  <a:lnTo>
                    <a:pt x="2784733" y="125777"/>
                  </a:lnTo>
                  <a:lnTo>
                    <a:pt x="2803515" y="165349"/>
                  </a:lnTo>
                  <a:lnTo>
                    <a:pt x="2815309" y="208328"/>
                  </a:lnTo>
                  <a:lnTo>
                    <a:pt x="2819400" y="254000"/>
                  </a:lnTo>
                  <a:lnTo>
                    <a:pt x="2819400" y="889000"/>
                  </a:lnTo>
                  <a:lnTo>
                    <a:pt x="2819400" y="1270000"/>
                  </a:lnTo>
                  <a:lnTo>
                    <a:pt x="2815309" y="1315671"/>
                  </a:lnTo>
                  <a:lnTo>
                    <a:pt x="2803515" y="1358650"/>
                  </a:lnTo>
                  <a:lnTo>
                    <a:pt x="2784733" y="1398222"/>
                  </a:lnTo>
                  <a:lnTo>
                    <a:pt x="2759680" y="1433671"/>
                  </a:lnTo>
                  <a:lnTo>
                    <a:pt x="2729071" y="1464280"/>
                  </a:lnTo>
                  <a:lnTo>
                    <a:pt x="2693622" y="1489333"/>
                  </a:lnTo>
                  <a:lnTo>
                    <a:pt x="2654050" y="1508115"/>
                  </a:lnTo>
                  <a:lnTo>
                    <a:pt x="2611071" y="1519909"/>
                  </a:lnTo>
                  <a:lnTo>
                    <a:pt x="2565400" y="1524000"/>
                  </a:lnTo>
                  <a:lnTo>
                    <a:pt x="1174750" y="1524000"/>
                  </a:lnTo>
                  <a:lnTo>
                    <a:pt x="206375" y="1871726"/>
                  </a:lnTo>
                  <a:lnTo>
                    <a:pt x="469900" y="1524000"/>
                  </a:lnTo>
                  <a:lnTo>
                    <a:pt x="254000" y="1524000"/>
                  </a:lnTo>
                  <a:lnTo>
                    <a:pt x="208328" y="1519909"/>
                  </a:lnTo>
                  <a:lnTo>
                    <a:pt x="165349" y="1508115"/>
                  </a:lnTo>
                  <a:lnTo>
                    <a:pt x="125777" y="1489333"/>
                  </a:lnTo>
                  <a:lnTo>
                    <a:pt x="90328" y="1464280"/>
                  </a:lnTo>
                  <a:lnTo>
                    <a:pt x="59719" y="1433671"/>
                  </a:lnTo>
                  <a:lnTo>
                    <a:pt x="34666" y="1398222"/>
                  </a:lnTo>
                  <a:lnTo>
                    <a:pt x="15884" y="1358650"/>
                  </a:lnTo>
                  <a:lnTo>
                    <a:pt x="4090" y="1315671"/>
                  </a:lnTo>
                  <a:lnTo>
                    <a:pt x="0" y="1270000"/>
                  </a:lnTo>
                  <a:lnTo>
                    <a:pt x="0" y="889000"/>
                  </a:lnTo>
                  <a:lnTo>
                    <a:pt x="0" y="254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62344" y="342900"/>
              <a:ext cx="993648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053327" y="891540"/>
              <a:ext cx="993648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739127" y="900683"/>
              <a:ext cx="411479" cy="51358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842760" y="891540"/>
              <a:ext cx="1222248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693534" y="412191"/>
            <a:ext cx="711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宋体"/>
                <a:cs typeface="宋体"/>
              </a:rPr>
              <a:t>半桥粒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4519" y="961135"/>
            <a:ext cx="17297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整合素</a:t>
            </a:r>
            <a:r>
              <a:rPr dirty="0" sz="1800" spc="-5">
                <a:latin typeface="Verdana"/>
                <a:cs typeface="Verdana"/>
              </a:rPr>
              <a:t>-</a:t>
            </a:r>
            <a:r>
              <a:rPr dirty="0" sz="1800">
                <a:latin typeface="宋体"/>
                <a:cs typeface="宋体"/>
              </a:rPr>
              <a:t>中间纤维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4014" y="487171"/>
            <a:ext cx="48431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（</a:t>
            </a:r>
            <a:r>
              <a:rPr dirty="0" sz="3600" spc="-5">
                <a:solidFill>
                  <a:srgbClr val="FF0066"/>
                </a:solidFill>
              </a:rPr>
              <a:t>4</a:t>
            </a:r>
            <a:r>
              <a:rPr dirty="0" sz="3600">
                <a:solidFill>
                  <a:srgbClr val="FF0066"/>
                </a:solidFill>
                <a:latin typeface="宋体"/>
                <a:cs typeface="宋体"/>
              </a:rPr>
              <a:t>）</a:t>
            </a:r>
            <a:r>
              <a:rPr dirty="0" sz="3600" spc="-5">
                <a:solidFill>
                  <a:srgbClr val="FF0066"/>
                </a:solidFill>
                <a:latin typeface="宋体"/>
                <a:cs typeface="宋体"/>
              </a:rPr>
              <a:t>免疫球蛋白超家族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45666"/>
            <a:ext cx="8121015" cy="3733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z="3200" b="1">
                <a:latin typeface="宋体"/>
                <a:cs typeface="宋体"/>
              </a:rPr>
              <a:t>免疫球蛋白超家</a:t>
            </a:r>
            <a:r>
              <a:rPr dirty="0" sz="3200" spc="-10" b="1">
                <a:latin typeface="宋体"/>
                <a:cs typeface="宋体"/>
              </a:rPr>
              <a:t>族</a:t>
            </a:r>
            <a:r>
              <a:rPr dirty="0" sz="2000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000" b="1">
                <a:solidFill>
                  <a:srgbClr val="0000FF"/>
                </a:solidFill>
                <a:latin typeface="新宋体"/>
                <a:cs typeface="新宋体"/>
              </a:rPr>
              <a:t>Ig-superfamily</a:t>
            </a:r>
            <a:r>
              <a:rPr dirty="0" sz="2000" b="1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dirty="0" sz="2000" b="1">
                <a:solidFill>
                  <a:srgbClr val="0000FF"/>
                </a:solidFill>
                <a:latin typeface="新宋体"/>
                <a:cs typeface="新宋体"/>
              </a:rPr>
              <a:t>Ig-SF</a:t>
            </a:r>
            <a:r>
              <a:rPr dirty="0" sz="2000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3200" spc="-5" b="1">
                <a:latin typeface="宋体"/>
                <a:cs typeface="宋体"/>
              </a:rPr>
              <a:t>包</a:t>
            </a:r>
            <a:r>
              <a:rPr dirty="0" sz="3200" spc="-10" b="1">
                <a:latin typeface="宋体"/>
                <a:cs typeface="宋体"/>
              </a:rPr>
              <a:t>括分 </a:t>
            </a:r>
            <a:r>
              <a:rPr dirty="0" sz="3200" b="1">
                <a:latin typeface="宋体"/>
                <a:cs typeface="宋体"/>
              </a:rPr>
              <a:t>子结构中含有免疫球蛋白</a:t>
            </a:r>
            <a:r>
              <a:rPr dirty="0" sz="3200" spc="-10" b="1">
                <a:latin typeface="宋体"/>
                <a:cs typeface="宋体"/>
              </a:rPr>
              <a:t>（</a:t>
            </a:r>
            <a:r>
              <a:rPr dirty="0" sz="3200" spc="-10" b="1">
                <a:latin typeface="新宋体"/>
                <a:cs typeface="新宋体"/>
              </a:rPr>
              <a:t>Ig</a:t>
            </a:r>
            <a:r>
              <a:rPr dirty="0" sz="3200" spc="-10" b="1">
                <a:latin typeface="宋体"/>
                <a:cs typeface="宋体"/>
              </a:rPr>
              <a:t>）</a:t>
            </a:r>
            <a:r>
              <a:rPr dirty="0" sz="3200" spc="-5" b="1">
                <a:latin typeface="宋体"/>
                <a:cs typeface="宋体"/>
              </a:rPr>
              <a:t>样</a:t>
            </a:r>
            <a:r>
              <a:rPr dirty="0" sz="3200" spc="-10" b="1">
                <a:latin typeface="宋体"/>
                <a:cs typeface="宋体"/>
              </a:rPr>
              <a:t>结</a:t>
            </a:r>
            <a:r>
              <a:rPr dirty="0" sz="3200" spc="-5" b="1">
                <a:latin typeface="宋体"/>
                <a:cs typeface="宋体"/>
              </a:rPr>
              <a:t>构</a:t>
            </a:r>
            <a:r>
              <a:rPr dirty="0" sz="3200" spc="-10" b="1">
                <a:latin typeface="宋体"/>
                <a:cs typeface="宋体"/>
              </a:rPr>
              <a:t>域 </a:t>
            </a:r>
            <a:r>
              <a:rPr dirty="0" sz="3200" b="1">
                <a:latin typeface="宋体"/>
                <a:cs typeface="宋体"/>
              </a:rPr>
              <a:t>的所有分子</a:t>
            </a:r>
            <a:endParaRPr sz="3200">
              <a:latin typeface="宋体"/>
              <a:cs typeface="宋体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z="3200" b="1">
                <a:latin typeface="宋体"/>
                <a:cs typeface="宋体"/>
              </a:rPr>
              <a:t>一般不依赖</a:t>
            </a:r>
            <a:r>
              <a:rPr dirty="0" sz="3200" spc="-5" b="1">
                <a:latin typeface="宋体"/>
                <a:cs typeface="宋体"/>
              </a:rPr>
              <a:t>于</a:t>
            </a:r>
            <a:r>
              <a:rPr dirty="0" sz="3200" spc="10" b="1">
                <a:latin typeface="新宋体"/>
                <a:cs typeface="新宋体"/>
              </a:rPr>
              <a:t>Ca</a:t>
            </a:r>
            <a:r>
              <a:rPr dirty="0" baseline="25132" sz="3150" spc="15" b="1">
                <a:latin typeface="新宋体"/>
                <a:cs typeface="新宋体"/>
              </a:rPr>
              <a:t>2</a:t>
            </a:r>
            <a:r>
              <a:rPr dirty="0" baseline="25132" sz="3150" spc="15" b="1">
                <a:latin typeface="宋体"/>
                <a:cs typeface="宋体"/>
              </a:rPr>
              <a:t>＋</a:t>
            </a:r>
            <a:endParaRPr baseline="25132" sz="3150">
              <a:latin typeface="宋体"/>
              <a:cs typeface="宋体"/>
            </a:endParaRPr>
          </a:p>
          <a:p>
            <a:pPr marL="381000" marR="37782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z="3200" b="1">
                <a:latin typeface="宋体"/>
                <a:cs typeface="宋体"/>
              </a:rPr>
              <a:t>免疫球蛋白样结构域系指借</a:t>
            </a:r>
            <a:r>
              <a:rPr dirty="0" sz="3200" spc="-10" b="1">
                <a:latin typeface="宋体"/>
                <a:cs typeface="宋体"/>
              </a:rPr>
              <a:t>二</a:t>
            </a:r>
            <a:r>
              <a:rPr dirty="0" sz="3200" b="1">
                <a:latin typeface="宋体"/>
                <a:cs typeface="宋体"/>
              </a:rPr>
              <a:t>硫键</a:t>
            </a:r>
            <a:r>
              <a:rPr dirty="0" sz="3200" spc="-10" b="1">
                <a:latin typeface="宋体"/>
                <a:cs typeface="宋体"/>
              </a:rPr>
              <a:t>维</a:t>
            </a:r>
            <a:r>
              <a:rPr dirty="0" sz="3200" b="1">
                <a:latin typeface="宋体"/>
                <a:cs typeface="宋体"/>
              </a:rPr>
              <a:t>系的 </a:t>
            </a:r>
            <a:r>
              <a:rPr dirty="0" sz="3200" b="1">
                <a:latin typeface="宋体"/>
                <a:cs typeface="宋体"/>
              </a:rPr>
              <a:t>两组反向平</a:t>
            </a:r>
            <a:r>
              <a:rPr dirty="0" sz="3200" spc="-5" b="1">
                <a:latin typeface="宋体"/>
                <a:cs typeface="宋体"/>
              </a:rPr>
              <a:t>行</a:t>
            </a:r>
            <a:r>
              <a:rPr dirty="0" sz="3200" spc="10" b="1">
                <a:latin typeface="新宋体"/>
                <a:cs typeface="新宋体"/>
              </a:rPr>
              <a:t>β</a:t>
            </a:r>
            <a:r>
              <a:rPr dirty="0" sz="3200" spc="-5" b="1">
                <a:latin typeface="宋体"/>
                <a:cs typeface="宋体"/>
              </a:rPr>
              <a:t>折</a:t>
            </a:r>
            <a:r>
              <a:rPr dirty="0" sz="3200" spc="-10" b="1">
                <a:latin typeface="宋体"/>
                <a:cs typeface="宋体"/>
              </a:rPr>
              <a:t>叠</a:t>
            </a:r>
            <a:r>
              <a:rPr dirty="0" sz="3200" b="1">
                <a:latin typeface="宋体"/>
                <a:cs typeface="宋体"/>
              </a:rPr>
              <a:t>结</a:t>
            </a:r>
            <a:r>
              <a:rPr dirty="0" sz="3200" spc="-10" b="1">
                <a:latin typeface="宋体"/>
                <a:cs typeface="宋体"/>
              </a:rPr>
              <a:t>构</a:t>
            </a:r>
            <a:endParaRPr sz="3200">
              <a:latin typeface="宋体"/>
              <a:cs typeface="宋体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z="3200" b="1">
                <a:latin typeface="宋体"/>
                <a:cs typeface="宋体"/>
              </a:rPr>
              <a:t>同亲</a:t>
            </a:r>
            <a:r>
              <a:rPr dirty="0" sz="3200" spc="-5" b="1">
                <a:latin typeface="宋体"/>
                <a:cs typeface="宋体"/>
              </a:rPr>
              <a:t>性</a:t>
            </a:r>
            <a:r>
              <a:rPr dirty="0" sz="3200" b="1">
                <a:latin typeface="新宋体"/>
                <a:cs typeface="新宋体"/>
              </a:rPr>
              <a:t>&amp;</a:t>
            </a:r>
            <a:r>
              <a:rPr dirty="0" sz="3200" b="1">
                <a:latin typeface="宋体"/>
                <a:cs typeface="宋体"/>
              </a:rPr>
              <a:t>异亲性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521919"/>
            <a:ext cx="7858759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latin typeface="宋体"/>
                <a:cs typeface="宋体"/>
              </a:rPr>
              <a:t>细胞连</a:t>
            </a:r>
            <a:r>
              <a:rPr dirty="0" sz="3200" b="1">
                <a:latin typeface="宋体"/>
                <a:cs typeface="宋体"/>
              </a:rPr>
              <a:t>接</a:t>
            </a:r>
            <a:r>
              <a:rPr dirty="0" sz="2000" spc="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000" spc="5" b="1">
                <a:solidFill>
                  <a:srgbClr val="0000FF"/>
                </a:solidFill>
                <a:latin typeface="新宋体"/>
                <a:cs typeface="新宋体"/>
              </a:rPr>
              <a:t>Cell</a:t>
            </a:r>
            <a:r>
              <a:rPr dirty="0" sz="2000" spc="-45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000" spc="5" b="1">
                <a:solidFill>
                  <a:srgbClr val="0000FF"/>
                </a:solidFill>
                <a:latin typeface="新宋体"/>
                <a:cs typeface="新宋体"/>
              </a:rPr>
              <a:t>junction</a:t>
            </a:r>
            <a:r>
              <a:rPr dirty="0" sz="2000" spc="5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r>
              <a:rPr dirty="0" sz="3200" spc="-10" b="1">
                <a:latin typeface="宋体"/>
                <a:cs typeface="宋体"/>
              </a:rPr>
              <a:t>是</a:t>
            </a:r>
            <a:r>
              <a:rPr dirty="0" sz="3200" spc="5" b="1">
                <a:latin typeface="宋体"/>
                <a:cs typeface="宋体"/>
              </a:rPr>
              <a:t>多</a:t>
            </a:r>
            <a:r>
              <a:rPr dirty="0" sz="3200" spc="-10" b="1">
                <a:latin typeface="宋体"/>
                <a:cs typeface="宋体"/>
              </a:rPr>
              <a:t>细胞</a:t>
            </a:r>
            <a:r>
              <a:rPr dirty="0" sz="3200" b="1">
                <a:latin typeface="宋体"/>
                <a:cs typeface="宋体"/>
              </a:rPr>
              <a:t>有</a:t>
            </a:r>
            <a:r>
              <a:rPr dirty="0" sz="3200" spc="-10" b="1">
                <a:latin typeface="宋体"/>
                <a:cs typeface="宋体"/>
              </a:rPr>
              <a:t>机体</a:t>
            </a:r>
            <a:r>
              <a:rPr dirty="0" sz="3200" b="1">
                <a:latin typeface="宋体"/>
                <a:cs typeface="宋体"/>
              </a:rPr>
              <a:t>中</a:t>
            </a:r>
            <a:r>
              <a:rPr dirty="0" sz="3200" spc="-10" b="1">
                <a:latin typeface="宋体"/>
                <a:cs typeface="宋体"/>
              </a:rPr>
              <a:t>相 </a:t>
            </a:r>
            <a:r>
              <a:rPr dirty="0" sz="3200" b="1">
                <a:latin typeface="宋体"/>
                <a:cs typeface="宋体"/>
              </a:rPr>
              <a:t>邻细胞之</a:t>
            </a:r>
            <a:r>
              <a:rPr dirty="0" sz="3200" spc="5" b="1">
                <a:latin typeface="宋体"/>
                <a:cs typeface="宋体"/>
              </a:rPr>
              <a:t>间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通过细胞质</a:t>
            </a:r>
            <a:r>
              <a:rPr dirty="0" sz="3200" spc="5" b="1">
                <a:solidFill>
                  <a:srgbClr val="FF3300"/>
                </a:solidFill>
                <a:latin typeface="宋体"/>
                <a:cs typeface="宋体"/>
              </a:rPr>
              <a:t>膜</a:t>
            </a:r>
            <a:r>
              <a:rPr dirty="0" sz="3200" spc="-5" b="1">
                <a:latin typeface="宋体"/>
                <a:cs typeface="宋体"/>
              </a:rPr>
              <a:t>相</a:t>
            </a:r>
            <a:r>
              <a:rPr dirty="0" sz="3200" spc="-10" b="1">
                <a:latin typeface="宋体"/>
                <a:cs typeface="宋体"/>
              </a:rPr>
              <a:t>互</a:t>
            </a:r>
            <a:r>
              <a:rPr dirty="0" sz="3200" spc="-5" b="1">
                <a:latin typeface="宋体"/>
                <a:cs typeface="宋体"/>
              </a:rPr>
              <a:t>联系</a:t>
            </a:r>
            <a:r>
              <a:rPr dirty="0" sz="3200" spc="-10" b="1">
                <a:latin typeface="宋体"/>
                <a:cs typeface="宋体"/>
              </a:rPr>
              <a:t>，</a:t>
            </a:r>
            <a:r>
              <a:rPr dirty="0" sz="3200" spc="-5" b="1">
                <a:latin typeface="宋体"/>
                <a:cs typeface="宋体"/>
              </a:rPr>
              <a:t>协</a:t>
            </a:r>
            <a:r>
              <a:rPr dirty="0" sz="3200" spc="-10" b="1">
                <a:latin typeface="宋体"/>
                <a:cs typeface="宋体"/>
              </a:rPr>
              <a:t>同 </a:t>
            </a:r>
            <a:r>
              <a:rPr dirty="0" sz="3200" b="1">
                <a:latin typeface="宋体"/>
                <a:cs typeface="宋体"/>
              </a:rPr>
              <a:t>作用的重要组织方式。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4916960"/>
            <a:ext cx="4452620" cy="104203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根据行使功能的不同，</a:t>
            </a:r>
            <a:endParaRPr sz="3200">
              <a:latin typeface="宋体"/>
              <a:cs typeface="宋体"/>
            </a:endParaRPr>
          </a:p>
          <a:p>
            <a:pPr marL="320040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宋体"/>
                <a:cs typeface="宋体"/>
              </a:rPr>
              <a:t>细胞连接可以分</a:t>
            </a:r>
            <a:r>
              <a:rPr dirty="0" sz="2400" spc="5" b="1">
                <a:latin typeface="宋体"/>
                <a:cs typeface="宋体"/>
              </a:rPr>
              <a:t>为</a:t>
            </a:r>
            <a:r>
              <a:rPr dirty="0" sz="2400" b="1">
                <a:solidFill>
                  <a:srgbClr val="FF3300"/>
                </a:solidFill>
                <a:latin typeface="宋体"/>
                <a:cs typeface="宋体"/>
              </a:rPr>
              <a:t>三大类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0579" y="2530374"/>
            <a:ext cx="3075978" cy="322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582" y="2691219"/>
            <a:ext cx="3730571" cy="178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667" y="620013"/>
            <a:ext cx="3504565" cy="1056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780"/>
              </a:lnSpc>
              <a:spcBef>
                <a:spcPts val="95"/>
              </a:spcBef>
            </a:pPr>
            <a:r>
              <a:rPr dirty="0" sz="4000" spc="-15">
                <a:solidFill>
                  <a:srgbClr val="FF0000"/>
                </a:solidFill>
              </a:rPr>
              <a:t>1.</a:t>
            </a:r>
            <a:r>
              <a:rPr dirty="0" sz="4000" spc="-55">
                <a:solidFill>
                  <a:srgbClr val="FF0000"/>
                </a:solidFill>
              </a:rPr>
              <a:t> </a:t>
            </a:r>
            <a:r>
              <a:rPr dirty="0" sz="4000" spc="-10">
                <a:solidFill>
                  <a:srgbClr val="FF0000"/>
                </a:solidFill>
                <a:latin typeface="宋体"/>
                <a:cs typeface="宋体"/>
              </a:rPr>
              <a:t>封闭连接</a:t>
            </a:r>
            <a:endParaRPr sz="4000">
              <a:latin typeface="宋体"/>
              <a:cs typeface="宋体"/>
            </a:endParaRPr>
          </a:p>
          <a:p>
            <a:pPr marL="88265">
              <a:lnSpc>
                <a:spcPts val="3340"/>
              </a:lnSpc>
            </a:pPr>
            <a:r>
              <a:rPr dirty="0" sz="2800" spc="-10"/>
              <a:t>occluding</a:t>
            </a:r>
            <a:r>
              <a:rPr dirty="0" sz="2800" spc="-25"/>
              <a:t> </a:t>
            </a:r>
            <a:r>
              <a:rPr dirty="0" sz="2800" spc="-5"/>
              <a:t>junctions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2406" y="2106549"/>
            <a:ext cx="772668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以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紧密连接</a:t>
            </a:r>
            <a:r>
              <a:rPr dirty="0" sz="3200" spc="-5" b="1">
                <a:latin typeface="宋体"/>
                <a:cs typeface="宋体"/>
              </a:rPr>
              <a:t>（</a:t>
            </a:r>
            <a:r>
              <a:rPr dirty="0" sz="3200" spc="-5" b="1">
                <a:latin typeface="新宋体"/>
                <a:cs typeface="新宋体"/>
              </a:rPr>
              <a:t>tight</a:t>
            </a:r>
            <a:r>
              <a:rPr dirty="0" sz="3200" spc="-60" b="1">
                <a:latin typeface="新宋体"/>
                <a:cs typeface="新宋体"/>
              </a:rPr>
              <a:t> </a:t>
            </a:r>
            <a:r>
              <a:rPr dirty="0" sz="3200" b="1">
                <a:latin typeface="新宋体"/>
                <a:cs typeface="新宋体"/>
              </a:rPr>
              <a:t>junction</a:t>
            </a:r>
            <a:r>
              <a:rPr dirty="0" sz="3200" b="1">
                <a:latin typeface="宋体"/>
                <a:cs typeface="宋体"/>
              </a:rPr>
              <a:t>）</a:t>
            </a:r>
            <a:r>
              <a:rPr dirty="0" sz="3200" spc="-5" b="1">
                <a:latin typeface="宋体"/>
                <a:cs typeface="宋体"/>
              </a:rPr>
              <a:t>为典</a:t>
            </a:r>
            <a:r>
              <a:rPr dirty="0" sz="3200" spc="-10" b="1">
                <a:latin typeface="宋体"/>
                <a:cs typeface="宋体"/>
              </a:rPr>
              <a:t>型代 </a:t>
            </a:r>
            <a:r>
              <a:rPr dirty="0" sz="3200" b="1">
                <a:latin typeface="宋体"/>
                <a:cs typeface="宋体"/>
              </a:rPr>
              <a:t>表，它将相邻细胞的质膜密</a:t>
            </a:r>
            <a:r>
              <a:rPr dirty="0" sz="3200" spc="-15" b="1">
                <a:latin typeface="宋体"/>
                <a:cs typeface="宋体"/>
              </a:rPr>
              <a:t>切</a:t>
            </a:r>
            <a:r>
              <a:rPr dirty="0" sz="3200" b="1">
                <a:latin typeface="宋体"/>
                <a:cs typeface="宋体"/>
              </a:rPr>
              <a:t>连接</a:t>
            </a:r>
            <a:r>
              <a:rPr dirty="0" sz="3200" spc="-15" b="1">
                <a:latin typeface="宋体"/>
                <a:cs typeface="宋体"/>
              </a:rPr>
              <a:t>在</a:t>
            </a:r>
            <a:r>
              <a:rPr dirty="0" sz="3200" b="1">
                <a:latin typeface="宋体"/>
                <a:cs typeface="宋体"/>
              </a:rPr>
              <a:t>一起 </a:t>
            </a:r>
            <a:r>
              <a:rPr dirty="0" sz="3200" spc="-5" b="1">
                <a:latin typeface="宋体"/>
                <a:cs typeface="宋体"/>
              </a:rPr>
              <a:t>阻止溶液分子沿细胞间隙渗</a:t>
            </a:r>
            <a:r>
              <a:rPr dirty="0" sz="3200" spc="-15" b="1">
                <a:latin typeface="宋体"/>
                <a:cs typeface="宋体"/>
              </a:rPr>
              <a:t>入</a:t>
            </a:r>
            <a:r>
              <a:rPr dirty="0" sz="3200" spc="-5" b="1">
                <a:latin typeface="宋体"/>
                <a:cs typeface="宋体"/>
              </a:rPr>
              <a:t>细胞</a:t>
            </a:r>
            <a:r>
              <a:rPr dirty="0" sz="3200" spc="-15" b="1">
                <a:latin typeface="宋体"/>
                <a:cs typeface="宋体"/>
              </a:rPr>
              <a:t>内</a:t>
            </a:r>
            <a:r>
              <a:rPr dirty="0" sz="3200" spc="-10" b="1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9901" y="3849303"/>
            <a:ext cx="4031889" cy="255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401" y="445388"/>
            <a:ext cx="3111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solidFill>
                  <a:srgbClr val="000000"/>
                </a:solidFill>
              </a:rPr>
              <a:t>2.</a:t>
            </a:r>
            <a:r>
              <a:rPr dirty="0" sz="4400" spc="-90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FF0000"/>
                </a:solidFill>
                <a:latin typeface="宋体"/>
                <a:cs typeface="宋体"/>
              </a:rPr>
              <a:t>锚定连接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11453"/>
            <a:ext cx="6150610" cy="4803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5712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000FF"/>
                </a:solidFill>
                <a:latin typeface="新宋体"/>
                <a:cs typeface="新宋体"/>
              </a:rPr>
              <a:t>anchoring junction</a:t>
            </a:r>
            <a:endParaRPr sz="2800">
              <a:latin typeface="新宋体"/>
              <a:cs typeface="新宋体"/>
            </a:endParaRPr>
          </a:p>
          <a:p>
            <a:pPr marL="12700" marR="5080">
              <a:lnSpc>
                <a:spcPct val="120100"/>
              </a:lnSpc>
              <a:spcBef>
                <a:spcPts val="20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通过细胞骨架系统将细胞与</a:t>
            </a:r>
            <a:r>
              <a:rPr dirty="0" sz="3200" spc="-15" b="1">
                <a:latin typeface="宋体"/>
                <a:cs typeface="宋体"/>
              </a:rPr>
              <a:t>相</a:t>
            </a:r>
            <a:r>
              <a:rPr dirty="0" sz="3200" spc="-10" b="1">
                <a:latin typeface="宋体"/>
                <a:cs typeface="宋体"/>
              </a:rPr>
              <a:t>邻 </a:t>
            </a:r>
            <a:r>
              <a:rPr dirty="0" sz="3200" b="1">
                <a:latin typeface="宋体"/>
                <a:cs typeface="宋体"/>
              </a:rPr>
              <a:t>细胞或细胞与基质之间连接</a:t>
            </a:r>
            <a:r>
              <a:rPr dirty="0" sz="3200" spc="-15" b="1">
                <a:latin typeface="宋体"/>
                <a:cs typeface="宋体"/>
              </a:rPr>
              <a:t>起</a:t>
            </a:r>
            <a:r>
              <a:rPr dirty="0" sz="3200" b="1">
                <a:latin typeface="宋体"/>
                <a:cs typeface="宋体"/>
              </a:rPr>
              <a:t>来。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粘着连接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adhesion</a:t>
            </a:r>
            <a:r>
              <a:rPr dirty="0" sz="2400" spc="20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junction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粘合带</a:t>
            </a:r>
            <a:r>
              <a:rPr dirty="0" sz="2400" spc="-5" b="1">
                <a:latin typeface="宋体"/>
                <a:cs typeface="宋体"/>
              </a:rPr>
              <a:t>（</a:t>
            </a:r>
            <a:r>
              <a:rPr dirty="0" sz="2400" spc="-5" b="1">
                <a:latin typeface="新宋体"/>
                <a:cs typeface="新宋体"/>
              </a:rPr>
              <a:t>adhesion</a:t>
            </a:r>
            <a:r>
              <a:rPr dirty="0" sz="2400" spc="15" b="1">
                <a:latin typeface="新宋体"/>
                <a:cs typeface="新宋体"/>
              </a:rPr>
              <a:t> </a:t>
            </a:r>
            <a:r>
              <a:rPr dirty="0" sz="2400" spc="-5" b="1">
                <a:latin typeface="新宋体"/>
                <a:cs typeface="新宋体"/>
              </a:rPr>
              <a:t>belt</a:t>
            </a:r>
            <a:r>
              <a:rPr dirty="0" sz="2400" spc="-5" b="1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algn="r" lvl="1" marL="756285" marR="1189355" indent="-7569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焦点粘着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focal</a:t>
            </a:r>
            <a:r>
              <a:rPr dirty="0" sz="2400" spc="-30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adhesion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algn="r" lvl="2" marL="228600" marR="1144905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28600" algn="l"/>
              </a:tabLst>
            </a:pPr>
            <a:r>
              <a:rPr dirty="0" sz="2400" b="1">
                <a:latin typeface="宋体"/>
                <a:cs typeface="宋体"/>
              </a:rPr>
              <a:t>粘合斑</a:t>
            </a:r>
            <a:r>
              <a:rPr dirty="0" sz="2400" spc="-5" b="1">
                <a:latin typeface="宋体"/>
                <a:cs typeface="宋体"/>
              </a:rPr>
              <a:t>（</a:t>
            </a:r>
            <a:r>
              <a:rPr dirty="0" sz="2400" spc="-5" b="1">
                <a:latin typeface="新宋体"/>
                <a:cs typeface="新宋体"/>
              </a:rPr>
              <a:t>adhesion plaque</a:t>
            </a:r>
            <a:r>
              <a:rPr dirty="0" sz="2400" spc="-5" b="1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桥粒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desmosome</a:t>
            </a:r>
            <a:r>
              <a:rPr dirty="0" sz="2400" spc="-5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半桥粒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hemidesmosome</a:t>
            </a:r>
            <a:r>
              <a:rPr dirty="0" sz="2400" b="1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0306" y="1680941"/>
            <a:ext cx="1583563" cy="4477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423" y="763981"/>
            <a:ext cx="3411854" cy="10547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3195">
              <a:lnSpc>
                <a:spcPts val="5250"/>
              </a:lnSpc>
              <a:spcBef>
                <a:spcPts val="105"/>
              </a:spcBef>
            </a:pPr>
            <a:r>
              <a:rPr dirty="0" sz="4400" spc="-10">
                <a:solidFill>
                  <a:srgbClr val="000000"/>
                </a:solidFill>
              </a:rPr>
              <a:t>3.</a:t>
            </a:r>
            <a:r>
              <a:rPr dirty="0" sz="4400" spc="-55">
                <a:solidFill>
                  <a:srgbClr val="000000"/>
                </a:solidFill>
              </a:rPr>
              <a:t> </a:t>
            </a:r>
            <a:r>
              <a:rPr dirty="0" sz="4400" spc="-5">
                <a:solidFill>
                  <a:srgbClr val="FF0000"/>
                </a:solidFill>
                <a:latin typeface="宋体"/>
                <a:cs typeface="宋体"/>
              </a:rPr>
              <a:t>通讯连接</a:t>
            </a:r>
            <a:endParaRPr sz="4400">
              <a:latin typeface="宋体"/>
              <a:cs typeface="宋体"/>
            </a:endParaRPr>
          </a:p>
          <a:p>
            <a:pPr marL="12700">
              <a:lnSpc>
                <a:spcPts val="2850"/>
              </a:lnSpc>
            </a:pPr>
            <a:r>
              <a:rPr dirty="0" spc="-5"/>
              <a:t>communicating</a:t>
            </a:r>
            <a:r>
              <a:rPr dirty="0" spc="-20"/>
              <a:t> </a:t>
            </a:r>
            <a:r>
              <a:rPr dirty="0"/>
              <a:t>junction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4905" y="2297049"/>
            <a:ext cx="4969510" cy="30226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latin typeface="宋体"/>
                <a:cs typeface="宋体"/>
              </a:rPr>
              <a:t>主要包括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间隙连接</a:t>
            </a:r>
            <a:r>
              <a:rPr dirty="0" sz="2400" spc="-10" b="1">
                <a:solidFill>
                  <a:srgbClr val="0000FF"/>
                </a:solidFill>
                <a:latin typeface="新宋体"/>
                <a:cs typeface="新宋体"/>
              </a:rPr>
              <a:t>(gap</a:t>
            </a:r>
            <a:r>
              <a:rPr dirty="0" sz="2400" spc="10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junction)</a:t>
            </a:r>
            <a:endParaRPr sz="2400">
              <a:latin typeface="新宋体"/>
              <a:cs typeface="新宋体"/>
            </a:endParaRPr>
          </a:p>
          <a:p>
            <a:pPr lvl="1"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化学突触</a:t>
            </a:r>
            <a:r>
              <a:rPr dirty="0" sz="2400" spc="-5" b="1">
                <a:solidFill>
                  <a:srgbClr val="0000FF"/>
                </a:solidFill>
                <a:latin typeface="新宋体"/>
                <a:cs typeface="新宋体"/>
              </a:rPr>
              <a:t>(chemical</a:t>
            </a:r>
            <a:r>
              <a:rPr dirty="0" sz="2400" spc="-15" b="1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synapse)</a:t>
            </a:r>
            <a:endParaRPr sz="2400">
              <a:latin typeface="新宋体"/>
              <a:cs typeface="新宋体"/>
            </a:endParaRPr>
          </a:p>
          <a:p>
            <a:pPr lvl="2" marL="11557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b="1">
                <a:latin typeface="宋体"/>
                <a:cs typeface="宋体"/>
              </a:rPr>
              <a:t>神经细胞间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胞间连丝</a:t>
            </a:r>
            <a:r>
              <a:rPr dirty="0" sz="2400" b="1">
                <a:solidFill>
                  <a:srgbClr val="0000FF"/>
                </a:solidFill>
                <a:latin typeface="新宋体"/>
                <a:cs typeface="新宋体"/>
              </a:rPr>
              <a:t>(plasmodesmata)</a:t>
            </a:r>
            <a:endParaRPr sz="2400">
              <a:latin typeface="新宋体"/>
              <a:cs typeface="新宋体"/>
            </a:endParaRPr>
          </a:p>
          <a:p>
            <a:pPr lvl="2" marL="1155700" indent="-2286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b="1">
                <a:latin typeface="宋体"/>
                <a:cs typeface="宋体"/>
              </a:rPr>
              <a:t>植物细胞中间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00" y="2483332"/>
            <a:ext cx="520192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 marR="5080" indent="-27622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dirty="0"/>
              <a:t>	</a:t>
            </a:r>
            <a:r>
              <a:rPr dirty="0" sz="3200" b="1">
                <a:latin typeface="宋体"/>
                <a:cs typeface="宋体"/>
              </a:rPr>
              <a:t>紧密连接一般存在于上皮 细胞间。紧密连接处细胞 </a:t>
            </a:r>
            <a:r>
              <a:rPr dirty="0" sz="3200" b="1">
                <a:latin typeface="宋体"/>
                <a:cs typeface="宋体"/>
              </a:rPr>
              <a:t>紧紧靠在一起</a:t>
            </a:r>
            <a:r>
              <a:rPr dirty="0" sz="3200" spc="-10" b="1">
                <a:latin typeface="宋体"/>
                <a:cs typeface="宋体"/>
              </a:rPr>
              <a:t>，</a:t>
            </a:r>
            <a:r>
              <a:rPr dirty="0" sz="3200" b="1">
                <a:solidFill>
                  <a:srgbClr val="FF3300"/>
                </a:solidFill>
                <a:latin typeface="宋体"/>
                <a:cs typeface="宋体"/>
              </a:rPr>
              <a:t>没有间</a:t>
            </a:r>
            <a:r>
              <a:rPr dirty="0" sz="3200" spc="-5" b="1">
                <a:solidFill>
                  <a:srgbClr val="FF3300"/>
                </a:solidFill>
                <a:latin typeface="宋体"/>
                <a:cs typeface="宋体"/>
              </a:rPr>
              <a:t>隙</a:t>
            </a:r>
            <a:r>
              <a:rPr dirty="0" sz="3200" spc="-10" b="1">
                <a:latin typeface="宋体"/>
                <a:cs typeface="宋体"/>
              </a:rPr>
              <a:t>， </a:t>
            </a:r>
            <a:r>
              <a:rPr dirty="0" sz="3200" b="1">
                <a:latin typeface="宋体"/>
                <a:cs typeface="宋体"/>
              </a:rPr>
              <a:t>似乎融合在一起。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0773" y="835863"/>
            <a:ext cx="3253740" cy="105727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9060">
              <a:lnSpc>
                <a:spcPts val="4780"/>
              </a:lnSpc>
              <a:spcBef>
                <a:spcPts val="95"/>
              </a:spcBef>
            </a:pPr>
            <a:r>
              <a:rPr dirty="0" sz="4000" spc="-15">
                <a:solidFill>
                  <a:srgbClr val="FF3300"/>
                </a:solidFill>
                <a:latin typeface="宋体"/>
                <a:cs typeface="宋体"/>
              </a:rPr>
              <a:t>一、紧密连接</a:t>
            </a:r>
            <a:endParaRPr sz="4000">
              <a:latin typeface="宋体"/>
              <a:cs typeface="宋体"/>
            </a:endParaRPr>
          </a:p>
          <a:p>
            <a:pPr marL="12700">
              <a:lnSpc>
                <a:spcPts val="3340"/>
              </a:lnSpc>
            </a:pPr>
            <a:r>
              <a:rPr dirty="0" sz="2800" spc="-5">
                <a:latin typeface="宋体"/>
                <a:cs typeface="宋体"/>
              </a:rPr>
              <a:t>（</a:t>
            </a:r>
            <a:r>
              <a:rPr dirty="0" sz="2800" spc="-5"/>
              <a:t>tight</a:t>
            </a:r>
            <a:r>
              <a:rPr dirty="0" sz="2800" spc="-75"/>
              <a:t> </a:t>
            </a:r>
            <a:r>
              <a:rPr dirty="0" sz="2800"/>
              <a:t>junction</a:t>
            </a:r>
            <a:r>
              <a:rPr dirty="0" sz="2800"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8116" y="2204923"/>
            <a:ext cx="3531235" cy="3852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303" y="497007"/>
            <a:ext cx="7908290" cy="50723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FF0000"/>
                </a:solidFill>
                <a:latin typeface="宋体"/>
                <a:cs typeface="宋体"/>
              </a:rPr>
              <a:t>组成</a:t>
            </a:r>
            <a:endParaRPr sz="3200">
              <a:latin typeface="宋体"/>
              <a:cs typeface="宋体"/>
            </a:endParaRPr>
          </a:p>
          <a:p>
            <a:pPr lvl="1" marL="756285" marR="10160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latin typeface="宋体"/>
                <a:cs typeface="宋体"/>
              </a:rPr>
              <a:t>由围绕在细胞四周的</a:t>
            </a:r>
            <a:r>
              <a:rPr dirty="0" sz="2800" spc="-5" b="1">
                <a:solidFill>
                  <a:srgbClr val="FF0000"/>
                </a:solidFill>
                <a:latin typeface="宋体"/>
                <a:cs typeface="宋体"/>
              </a:rPr>
              <a:t>嵴</a:t>
            </a:r>
            <a:r>
              <a:rPr dirty="0" sz="2800" b="1">
                <a:solidFill>
                  <a:srgbClr val="FF0000"/>
                </a:solidFill>
                <a:latin typeface="宋体"/>
                <a:cs typeface="宋体"/>
              </a:rPr>
              <a:t>线</a:t>
            </a:r>
            <a:r>
              <a:rPr dirty="0" sz="2800" spc="-10" b="1">
                <a:latin typeface="宋体"/>
                <a:cs typeface="宋体"/>
              </a:rPr>
              <a:t>网络</a:t>
            </a:r>
            <a:r>
              <a:rPr dirty="0" sz="2800" spc="5" b="1">
                <a:latin typeface="宋体"/>
                <a:cs typeface="宋体"/>
              </a:rPr>
              <a:t>而</a:t>
            </a:r>
            <a:r>
              <a:rPr dirty="0" sz="2800" spc="-10" b="1">
                <a:latin typeface="宋体"/>
                <a:cs typeface="宋体"/>
              </a:rPr>
              <a:t>成。</a:t>
            </a:r>
            <a:r>
              <a:rPr dirty="0" sz="2800" spc="5" b="1">
                <a:latin typeface="宋体"/>
                <a:cs typeface="宋体"/>
              </a:rPr>
              <a:t>嵴</a:t>
            </a:r>
            <a:r>
              <a:rPr dirty="0" sz="2800" spc="-10" b="1">
                <a:latin typeface="宋体"/>
                <a:cs typeface="宋体"/>
              </a:rPr>
              <a:t>线</a:t>
            </a:r>
            <a:r>
              <a:rPr dirty="0" sz="2800" spc="5" b="1">
                <a:latin typeface="宋体"/>
                <a:cs typeface="宋体"/>
              </a:rPr>
              <a:t>是</a:t>
            </a:r>
            <a:r>
              <a:rPr dirty="0" sz="2800" spc="-15" b="1">
                <a:latin typeface="宋体"/>
                <a:cs typeface="宋体"/>
              </a:rPr>
              <a:t>成 </a:t>
            </a:r>
            <a:r>
              <a:rPr dirty="0" sz="2800" spc="-5" b="1">
                <a:latin typeface="宋体"/>
                <a:cs typeface="宋体"/>
              </a:rPr>
              <a:t>串排列的特殊跨膜蛋</a:t>
            </a:r>
            <a:r>
              <a:rPr dirty="0" sz="2800" b="1">
                <a:latin typeface="宋体"/>
                <a:cs typeface="宋体"/>
              </a:rPr>
              <a:t>白</a:t>
            </a:r>
            <a:r>
              <a:rPr dirty="0" sz="2400" b="1">
                <a:latin typeface="新宋体"/>
                <a:cs typeface="新宋体"/>
              </a:rPr>
              <a:t>(occludin</a:t>
            </a:r>
            <a:r>
              <a:rPr dirty="0" sz="2400" b="1">
                <a:latin typeface="宋体"/>
                <a:cs typeface="宋体"/>
              </a:rPr>
              <a:t>，</a:t>
            </a:r>
            <a:r>
              <a:rPr dirty="0" sz="2400" b="1">
                <a:latin typeface="新宋体"/>
                <a:cs typeface="新宋体"/>
              </a:rPr>
              <a:t>claudin)</a:t>
            </a:r>
            <a:r>
              <a:rPr dirty="0" sz="2800" spc="-15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–"/>
            </a:pP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0000FF"/>
                </a:solidFill>
                <a:latin typeface="宋体"/>
                <a:cs typeface="宋体"/>
              </a:rPr>
              <a:t>功能</a:t>
            </a:r>
            <a:endParaRPr sz="32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封闭作用</a:t>
            </a:r>
            <a:endParaRPr sz="2800">
              <a:latin typeface="宋体"/>
              <a:cs typeface="宋体"/>
            </a:endParaRPr>
          </a:p>
          <a:p>
            <a:pPr lvl="2" marL="1155700" marR="5080" indent="-228600">
              <a:lnSpc>
                <a:spcPts val="2700"/>
              </a:lnSpc>
              <a:spcBef>
                <a:spcPts val="101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b="1">
                <a:latin typeface="宋体"/>
                <a:cs typeface="宋体"/>
              </a:rPr>
              <a:t>可阻止可溶性物质从上皮细胞层的一侧扩散到另一 </a:t>
            </a:r>
            <a:r>
              <a:rPr dirty="0" sz="2400" b="1">
                <a:latin typeface="宋体"/>
                <a:cs typeface="宋体"/>
              </a:rPr>
              <a:t>侧。</a:t>
            </a:r>
            <a:endParaRPr sz="2400">
              <a:latin typeface="宋体"/>
              <a:cs typeface="宋体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6920" algn="l"/>
              </a:tabLst>
            </a:pPr>
            <a:r>
              <a:rPr dirty="0" sz="2800" spc="-5" b="1">
                <a:solidFill>
                  <a:srgbClr val="FF3300"/>
                </a:solidFill>
                <a:latin typeface="宋体"/>
                <a:cs typeface="宋体"/>
              </a:rPr>
              <a:t>隔离和支持</a:t>
            </a:r>
            <a:endParaRPr sz="2800">
              <a:latin typeface="宋体"/>
              <a:cs typeface="宋体"/>
            </a:endParaRPr>
          </a:p>
          <a:p>
            <a:pPr lvl="2" marL="1155700" indent="-229235">
              <a:lnSpc>
                <a:spcPts val="2790"/>
              </a:lnSpc>
              <a:spcBef>
                <a:spcPts val="775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400" spc="-5" b="1">
                <a:latin typeface="宋体"/>
                <a:cs typeface="宋体"/>
              </a:rPr>
              <a:t>隔离上皮细胞游离端与基底面细胞膜的膜蛋白，以</a:t>
            </a:r>
            <a:endParaRPr sz="2400">
              <a:latin typeface="宋体"/>
              <a:cs typeface="宋体"/>
            </a:endParaRPr>
          </a:p>
          <a:p>
            <a:pPr marL="1155700">
              <a:lnSpc>
                <a:spcPts val="2790"/>
              </a:lnSpc>
            </a:pPr>
            <a:r>
              <a:rPr dirty="0" sz="2400" b="1">
                <a:latin typeface="宋体"/>
                <a:cs typeface="宋体"/>
              </a:rPr>
              <a:t>行使各自不同的膜功能。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nanjing</dc:creator>
  <dc:title>PowerPoint 演示文稿</dc:title>
  <dcterms:created xsi:type="dcterms:W3CDTF">2021-05-31T13:16:53Z</dcterms:created>
  <dcterms:modified xsi:type="dcterms:W3CDTF">2021-05-31T13:16:53Z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2021-05-31T00:00:00Z</vt:filetime>
  </property>
</Properties>
</file>