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5" r:id="rId3"/>
    <p:sldId id="286" r:id="rId4"/>
    <p:sldId id="287" r:id="rId5"/>
    <p:sldId id="256" r:id="rId6"/>
    <p:sldId id="257" r:id="rId7"/>
    <p:sldId id="258" r:id="rId8"/>
    <p:sldId id="259" r:id="rId9"/>
    <p:sldId id="288" r:id="rId10"/>
    <p:sldId id="260" r:id="rId11"/>
    <p:sldId id="284" r:id="rId12"/>
    <p:sldId id="261" r:id="rId13"/>
    <p:sldId id="262" r:id="rId14"/>
    <p:sldId id="283" r:id="rId15"/>
    <p:sldId id="264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0000"/>
    <a:srgbClr val="99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513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2E34F9-E880-41CC-B4E7-299AA2D2A8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D2EA63-86EB-42A0-A36E-F413F87D2E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55FDF1A-772E-4364-ADAB-1554AA0393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81163D-5EF9-4B79-A621-02FAE6E16F1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1618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B11BD87-4081-475B-8441-6BDCEAB0AE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AF88FB-8F8F-4338-A6D3-DEC7C6B71C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EE38987-A5E1-4EB3-8632-8DDE415170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232895-8092-4A98-BAA1-643313F2368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8363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32237DB-D3DF-4716-836F-C33DD11084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20AB59-C611-4C31-9C84-7BD001396C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C45FAE-E80C-4A87-81BF-E14CA35295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536A28-1EA0-42C3-BC36-F7AE45D8B7E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9608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47DC5E-DD05-4842-81EE-C235FF3A45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F13494C-DD32-4DAC-9086-ED61D2BB6C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B8ED4A-F221-41DD-98B3-218CC6D1EF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D98FDC-DAD7-4263-8D2C-71FD7DBC45D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813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437171-C167-4C84-9AFA-CBA2AF53B0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7195112-F746-48CA-A262-4D82D879DA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D9D265A-5032-41FD-8369-3D8313BA8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1D28E6-C0AE-4887-B436-B4AA4826495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2447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03D498-332D-49F8-91B8-5B7D1E1677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1D5587-14DE-4D44-BEF2-CEC4C9E347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EBA11E-F659-4B7D-A43D-7B8E6A1D4D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3E7BA6-4DF4-4E99-A2E1-FD130011FAC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2415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897C91A-62FA-47FD-A160-44E647E30C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4DE4866-FD91-496C-BA65-87F1646544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307F79F-3487-47A2-81D5-4ADCA6B155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EC5BBB-E9F2-4236-846E-FBB06D5E132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4558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48B5F31-D433-49BC-A488-08422A1E56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368D846-F055-472B-A24C-D22F443F7D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B8C1A9-C1F2-4B51-BE9A-A35BEDCB42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0A8D8A-E024-426E-9FAA-52E509A243B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366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97455A0-A322-438E-B50D-C308EEBD2A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2C5A94C-EA7B-423B-9666-1E77E5103F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8FA7E50-0060-4DF1-82A3-EC6D5661E1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CA63F7-114A-41DD-BF13-9228C008769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4562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9B25B0-2263-490A-A32F-08705B7845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EA2C4B-2813-4BDB-AC89-DD16C518BB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8CBE13-D0B2-432F-B197-78C09C75EE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B23ABB-BC4F-4EB9-8EF2-32AF86E6AD6A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746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168BAE-7A11-4F41-8F37-D0A59D3AB5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C78AF5-8502-494C-9661-560295918F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0BB469-662E-490F-B6C4-49B538FA3D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83EA33-DF1F-459A-B00E-5FE818D16EA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8194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2321999-6DC9-4F5F-9119-528827ACCD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DF421EE-1377-470B-8396-84C36802F9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85FD59B-01AD-4188-8B72-509F23380D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FDB0CC7-DC40-479F-B3FD-93BED1D3103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DDB1173-650B-42F3-88A9-112CC0F1CFC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457F3B7-F5CB-4FF8-A764-5FBD5F66733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>
            <a:extLst>
              <a:ext uri="{FF2B5EF4-FFF2-40B4-BE49-F238E27FC236}">
                <a16:creationId xmlns:a16="http://schemas.microsoft.com/office/drawing/2014/main" id="{1C4A516A-ECE6-4E89-8335-DB939DB41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1427163"/>
            <a:ext cx="5065712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1600" b="1" i="1"/>
              <a:t>光能—植物叶绿体光合作用—化学能贮存</a:t>
            </a:r>
          </a:p>
          <a:p>
            <a:pPr eaLnBrk="1" hangingPunct="1"/>
            <a:r>
              <a:rPr lang="zh-CN" altLang="zh-CN" sz="1600" b="1" i="1"/>
              <a:t>于植物大分子—动物线粒体。</a:t>
            </a:r>
            <a:endParaRPr lang="zh-CN" altLang="zh-CN" b="1" i="1"/>
          </a:p>
          <a:p>
            <a:pPr eaLnBrk="1" hangingPunct="1"/>
            <a:endParaRPr lang="zh-CN" altLang="zh-CN" sz="900" b="1"/>
          </a:p>
          <a:p>
            <a:pPr eaLnBrk="1" hangingPunct="1"/>
            <a:r>
              <a:rPr lang="zh-CN" altLang="zh-CN" sz="1800" b="1">
                <a:ea typeface="楷体_GB2312" pitchFamily="1" charset="-122"/>
              </a:rPr>
              <a:t>大细胞器。0.5~1</a:t>
            </a:r>
            <a:r>
              <a:rPr lang="zh-CN" altLang="zh-CN" sz="1800" b="1">
                <a:cs typeface="Times New Roman" panose="02020603050405020304" pitchFamily="18" charset="0"/>
              </a:rPr>
              <a:t>μm</a:t>
            </a:r>
            <a:r>
              <a:rPr lang="zh-CN" altLang="zh-CN" sz="1800" b="1">
                <a:ea typeface="楷体_GB2312" pitchFamily="1" charset="-122"/>
              </a:rPr>
              <a:t> / 1.5~3.0 </a:t>
            </a:r>
            <a:r>
              <a:rPr lang="zh-CN" altLang="zh-CN" sz="1800" b="1">
                <a:cs typeface="Times New Roman" panose="02020603050405020304" pitchFamily="18" charset="0"/>
              </a:rPr>
              <a:t>μm</a:t>
            </a:r>
            <a:r>
              <a:rPr lang="zh-CN" altLang="zh-CN" sz="1800" b="1">
                <a:ea typeface="楷体_GB2312" pitchFamily="1" charset="-122"/>
              </a:rPr>
              <a:t> </a:t>
            </a:r>
          </a:p>
          <a:p>
            <a:pPr eaLnBrk="1" hangingPunct="1"/>
            <a:r>
              <a:rPr lang="zh-CN" altLang="zh-CN" sz="1800" b="1">
                <a:solidFill>
                  <a:schemeClr val="accent2"/>
                </a:solidFill>
                <a:ea typeface="楷体_GB2312" pitchFamily="1" charset="-122"/>
              </a:rPr>
              <a:t>植物细胞的线粒体比动物细胞少。</a:t>
            </a:r>
          </a:p>
          <a:p>
            <a:pPr eaLnBrk="1" hangingPunct="1"/>
            <a:r>
              <a:rPr lang="zh-CN" altLang="zh-CN" sz="1800" b="1">
                <a:ea typeface="楷体_GB2312" pitchFamily="1" charset="-122"/>
              </a:rPr>
              <a:t>线粒体数量与细胞的生理功能及生理状态有关。</a:t>
            </a:r>
            <a:endParaRPr lang="en-US" altLang="zh-CN" sz="1800" b="1">
              <a:ea typeface="楷体_GB2312" pitchFamily="1" charset="-122"/>
            </a:endParaRPr>
          </a:p>
          <a:p>
            <a:pPr eaLnBrk="1" hangingPunct="1"/>
            <a:r>
              <a:rPr lang="zh-CN" altLang="zh-CN" sz="1800" b="1">
                <a:ea typeface="楷体_GB2312" pitchFamily="1" charset="-122"/>
              </a:rPr>
              <a:t>线粒体在细胞内的分布一般是均匀的。</a:t>
            </a:r>
            <a:endParaRPr lang="en-US" altLang="zh-CN" sz="1000" b="1"/>
          </a:p>
          <a:p>
            <a:pPr eaLnBrk="1" hangingPunct="1"/>
            <a:r>
              <a:rPr lang="zh-CN" altLang="zh-CN" sz="2000" b="1"/>
              <a:t>分布数量；形态变化；大小</a:t>
            </a:r>
            <a:r>
              <a:rPr lang="zh-CN" altLang="en-US" sz="2000" b="1"/>
              <a:t>。</a:t>
            </a:r>
            <a:r>
              <a:rPr lang="zh-CN" altLang="zh-CN" sz="2000" b="1">
                <a:ea typeface="楷体_GB2312" pitchFamily="1" charset="-122"/>
              </a:rPr>
              <a:t>运动员</a:t>
            </a:r>
          </a:p>
          <a:p>
            <a:pPr eaLnBrk="1" hangingPunct="1"/>
            <a:r>
              <a:rPr lang="zh-CN" altLang="en-US" sz="1600" b="1">
                <a:solidFill>
                  <a:srgbClr val="FF0000"/>
                </a:solidFill>
              </a:rPr>
              <a:t>（均与能量需求相关）</a:t>
            </a:r>
            <a:endParaRPr lang="zh-CN" altLang="zh-CN" sz="1600" b="1">
              <a:solidFill>
                <a:srgbClr val="FF0000"/>
              </a:solidFill>
            </a:endParaRPr>
          </a:p>
          <a:p>
            <a:pPr eaLnBrk="1" hangingPunct="1"/>
            <a:endParaRPr lang="zh-CN" altLang="zh-CN" sz="1000" b="1" i="1"/>
          </a:p>
          <a:p>
            <a:pPr eaLnBrk="1" hangingPunct="1"/>
            <a:r>
              <a:rPr lang="zh-CN" altLang="zh-CN" b="1">
                <a:solidFill>
                  <a:schemeClr val="accent2"/>
                </a:solidFill>
              </a:rPr>
              <a:t>线粒体的存在状况反映细胞</a:t>
            </a:r>
          </a:p>
          <a:p>
            <a:pPr eaLnBrk="1" hangingPunct="1"/>
            <a:r>
              <a:rPr lang="zh-CN" altLang="zh-CN" b="1">
                <a:solidFill>
                  <a:schemeClr val="accent2"/>
                </a:solidFill>
              </a:rPr>
              <a:t>对能量的需求（也表明其</a:t>
            </a:r>
            <a:r>
              <a:rPr lang="zh-CN" altLang="zh-CN" b="1">
                <a:solidFill>
                  <a:srgbClr val="FF33CC"/>
                </a:solidFill>
              </a:rPr>
              <a:t>可</a:t>
            </a:r>
          </a:p>
          <a:p>
            <a:pPr eaLnBrk="1" hangingPunct="1"/>
            <a:r>
              <a:rPr lang="zh-CN" altLang="zh-CN" b="1">
                <a:solidFill>
                  <a:srgbClr val="FF33CC"/>
                </a:solidFill>
              </a:rPr>
              <a:t>塑性</a:t>
            </a:r>
            <a:r>
              <a:rPr lang="zh-CN" altLang="zh-CN" b="1">
                <a:solidFill>
                  <a:schemeClr val="accent2"/>
                </a:solidFill>
              </a:rPr>
              <a:t>):</a:t>
            </a:r>
            <a:r>
              <a:rPr lang="zh-CN" altLang="zh-CN" sz="1800" b="1" u="sng">
                <a:solidFill>
                  <a:schemeClr val="accent2"/>
                </a:solidFill>
              </a:rPr>
              <a:t>无氧</a:t>
            </a:r>
            <a:r>
              <a:rPr lang="en-US" altLang="zh-CN" sz="1800" b="1" u="sng">
                <a:solidFill>
                  <a:schemeClr val="accent2"/>
                </a:solidFill>
              </a:rPr>
              <a:t>  </a:t>
            </a:r>
            <a:r>
              <a:rPr lang="zh-CN" altLang="zh-CN" sz="1800" b="1">
                <a:solidFill>
                  <a:schemeClr val="accent2"/>
                </a:solidFill>
              </a:rPr>
              <a:t>条件下，酵母线粒体减少，</a:t>
            </a:r>
          </a:p>
          <a:p>
            <a:pPr eaLnBrk="1" hangingPunct="1"/>
            <a:r>
              <a:rPr lang="zh-CN" altLang="zh-CN" sz="1800" b="1">
                <a:solidFill>
                  <a:schemeClr val="accent2"/>
                </a:solidFill>
              </a:rPr>
              <a:t>嵴消失，细胞色素分子消失，</a:t>
            </a:r>
          </a:p>
          <a:p>
            <a:pPr eaLnBrk="1" hangingPunct="1"/>
            <a:r>
              <a:rPr lang="zh-CN" altLang="zh-CN" sz="1800" b="1">
                <a:solidFill>
                  <a:schemeClr val="accent2"/>
                </a:solidFill>
              </a:rPr>
              <a:t>线粒体变为很小的无功能的囊泡。</a:t>
            </a:r>
          </a:p>
          <a:p>
            <a:pPr eaLnBrk="1" hangingPunct="1"/>
            <a:r>
              <a:rPr lang="zh-CN" altLang="zh-CN" sz="1800" b="1" u="sng">
                <a:solidFill>
                  <a:schemeClr val="tx2"/>
                </a:solidFill>
              </a:rPr>
              <a:t>重新给氧</a:t>
            </a:r>
            <a:r>
              <a:rPr lang="zh-CN" altLang="en-US" sz="1800" b="1" u="sng">
                <a:solidFill>
                  <a:schemeClr val="tx2"/>
                </a:solidFill>
              </a:rPr>
              <a:t>，</a:t>
            </a:r>
            <a:r>
              <a:rPr lang="zh-CN" altLang="zh-CN" sz="1800" b="1">
                <a:solidFill>
                  <a:schemeClr val="tx2"/>
                </a:solidFill>
              </a:rPr>
              <a:t>这些酵母线粒体又能数量增加，</a:t>
            </a:r>
          </a:p>
          <a:p>
            <a:pPr eaLnBrk="1" hangingPunct="1"/>
            <a:r>
              <a:rPr lang="zh-CN" altLang="zh-CN" sz="1800" b="1">
                <a:solidFill>
                  <a:schemeClr val="tx2"/>
                </a:solidFill>
              </a:rPr>
              <a:t>上述结构恢复正常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B22E7C8-BB79-453E-8E5A-3F63C12A7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1488"/>
            <a:ext cx="7391400" cy="11382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第四章</a:t>
            </a:r>
            <a:r>
              <a:rPr 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  </a:t>
            </a:r>
            <a:r>
              <a:rPr 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半自主性细胞器</a:t>
            </a:r>
            <a:r>
              <a:rPr lang="zh-CN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—</a:t>
            </a:r>
            <a:r>
              <a:rPr 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线粒体</a:t>
            </a:r>
          </a:p>
          <a:p>
            <a:pPr>
              <a:defRPr/>
            </a:pPr>
            <a:r>
              <a:rPr lang="en-US" altLang="zh-CN" sz="3200" b="1" i="1" dirty="0">
                <a:solidFill>
                  <a:srgbClr val="FF33CC"/>
                </a:solidFill>
              </a:rPr>
              <a:t>                                      </a:t>
            </a:r>
            <a:r>
              <a:rPr lang="zh-CN" altLang="zh-CN" sz="3200" b="1" i="1" dirty="0">
                <a:solidFill>
                  <a:srgbClr val="FF33CC"/>
                </a:solidFill>
              </a:rPr>
              <a:t>Mito</a:t>
            </a:r>
            <a:r>
              <a:rPr lang="zh-CN" altLang="zh-CN" sz="3200" b="1" i="1" dirty="0">
                <a:solidFill>
                  <a:schemeClr val="accent2"/>
                </a:solidFill>
              </a:rPr>
              <a:t>chondrion</a:t>
            </a:r>
            <a:r>
              <a:rPr lang="zh-CN" altLang="en-US" sz="1400" b="1" dirty="0">
                <a:solidFill>
                  <a:schemeClr val="accent2"/>
                </a:solidFill>
              </a:rPr>
              <a:t>（希腊文）</a:t>
            </a:r>
            <a:endParaRPr lang="en-US" altLang="zh-CN" sz="3200" b="1" dirty="0">
              <a:solidFill>
                <a:schemeClr val="accent2"/>
              </a:solidFill>
            </a:endParaRPr>
          </a:p>
        </p:txBody>
      </p:sp>
      <p:pic>
        <p:nvPicPr>
          <p:cNvPr id="2052" name="Picture 4" descr="eukaryotic">
            <a:extLst>
              <a:ext uri="{FF2B5EF4-FFF2-40B4-BE49-F238E27FC236}">
                <a16:creationId xmlns:a16="http://schemas.microsoft.com/office/drawing/2014/main" id="{BE4F36BE-523B-40A0-A705-6EB0DC992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4076700"/>
            <a:ext cx="3219450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810FD002-4C00-4D87-BEA2-8ECB4FEFC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2" t="50000" r="60226" b="21010"/>
          <a:stretch>
            <a:fillRect/>
          </a:stretch>
        </p:blipFill>
        <p:spPr bwMode="auto">
          <a:xfrm>
            <a:off x="5465763" y="1773238"/>
            <a:ext cx="3159125" cy="187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30C3DBC3-1204-41A6-B888-2EAC61A88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6302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A35671F9-F9E9-4098-BC31-ABC2E0413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87375"/>
            <a:ext cx="81946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200" b="1" i="1">
                <a:solidFill>
                  <a:srgbClr val="FF0000"/>
                </a:solidFill>
              </a:rPr>
              <a:t>线粒体的繁殖—</a:t>
            </a:r>
            <a:r>
              <a:rPr lang="zh-CN" altLang="zh-CN" sz="2000" b="1" i="1">
                <a:solidFill>
                  <a:schemeClr val="tx2"/>
                </a:solidFill>
              </a:rPr>
              <a:t>半自主性细胞器,可自我繁殖</a:t>
            </a:r>
          </a:p>
          <a:p>
            <a:pPr eaLnBrk="1" hangingPunct="1"/>
            <a:endParaRPr lang="zh-CN" altLang="zh-CN" b="1">
              <a:solidFill>
                <a:schemeClr val="accent2"/>
              </a:solidFill>
              <a:ea typeface="幼圆" panose="02010509060101010101" pitchFamily="49" charset="-122"/>
            </a:endParaRPr>
          </a:p>
          <a:p>
            <a:pPr eaLnBrk="1" hangingPunct="1"/>
            <a:r>
              <a:rPr lang="zh-CN" altLang="zh-CN" b="1">
                <a:solidFill>
                  <a:schemeClr val="accent2"/>
                </a:solidFill>
                <a:ea typeface="幼圆" panose="02010509060101010101" pitchFamily="49" charset="-122"/>
              </a:rPr>
              <a:t>增殖方式有二：分裂和出芽。mtDNA的复制在S期和G1期。</a:t>
            </a:r>
          </a:p>
          <a:p>
            <a:pPr eaLnBrk="1" hangingPunct="1"/>
            <a:endParaRPr lang="zh-CN" altLang="zh-CN" sz="1800" b="1" i="1"/>
          </a:p>
          <a:p>
            <a:pPr eaLnBrk="1" hangingPunct="1"/>
            <a:r>
              <a:rPr lang="zh-CN" altLang="zh-CN" sz="1800" b="1" i="1"/>
              <a:t>mtDNA呈双链环状，平均每个线粒体含6个mtDNA分子；</a:t>
            </a:r>
          </a:p>
          <a:p>
            <a:pPr eaLnBrk="1" hangingPunct="1"/>
            <a:r>
              <a:rPr lang="zh-CN" altLang="zh-CN" sz="1800" b="1" i="1">
                <a:solidFill>
                  <a:schemeClr val="accent2"/>
                </a:solidFill>
              </a:rPr>
              <a:t>能编码</a:t>
            </a:r>
            <a:r>
              <a:rPr lang="zh-CN" altLang="zh-CN" sz="1800" b="1" i="1">
                <a:solidFill>
                  <a:srgbClr val="FF0000"/>
                </a:solidFill>
              </a:rPr>
              <a:t>20种</a:t>
            </a:r>
            <a:r>
              <a:rPr lang="zh-CN" altLang="zh-CN" sz="1800" b="1" i="1">
                <a:solidFill>
                  <a:schemeClr val="accent2"/>
                </a:solidFill>
              </a:rPr>
              <a:t>线粒体蛋白并在线粒体核糖体上合成。</a:t>
            </a:r>
          </a:p>
          <a:p>
            <a:pPr eaLnBrk="1" hangingPunct="1"/>
            <a:endParaRPr lang="zh-CN" altLang="zh-CN" sz="2000" b="1">
              <a:solidFill>
                <a:srgbClr val="990000"/>
              </a:solidFill>
              <a:ea typeface="隶书" panose="02010509060101010101" pitchFamily="49" charset="-122"/>
            </a:endParaRPr>
          </a:p>
          <a:p>
            <a:pPr eaLnBrk="1" hangingPunct="1"/>
            <a:r>
              <a:rPr lang="zh-CN" altLang="zh-CN" sz="2000" b="1">
                <a:solidFill>
                  <a:schemeClr val="accent2"/>
                </a:solidFill>
                <a:ea typeface="隶书" panose="02010509060101010101" pitchFamily="49" charset="-122"/>
              </a:rPr>
              <a:t>但</a:t>
            </a:r>
            <a:r>
              <a:rPr lang="zh-CN" altLang="zh-CN" sz="2000" b="1">
                <a:solidFill>
                  <a:srgbClr val="990000"/>
                </a:solidFill>
                <a:ea typeface="隶书" panose="02010509060101010101" pitchFamily="49" charset="-122"/>
              </a:rPr>
              <a:t>组成线粒体的蛋白有上千种,其中绝大多数是由核基因编码并在胞质</a:t>
            </a:r>
          </a:p>
          <a:p>
            <a:pPr eaLnBrk="1" hangingPunct="1"/>
            <a:r>
              <a:rPr lang="zh-CN" altLang="zh-CN" sz="2000" b="1">
                <a:solidFill>
                  <a:srgbClr val="990000"/>
                </a:solidFill>
                <a:ea typeface="隶书" panose="02010509060101010101" pitchFamily="49" charset="-122"/>
              </a:rPr>
              <a:t>核糖体上合成,然后转移到线粒体上</a:t>
            </a:r>
            <a:r>
              <a:rPr lang="en-US" altLang="zh-CN" sz="2000" b="1">
                <a:solidFill>
                  <a:srgbClr val="990000"/>
                </a:solidFill>
                <a:ea typeface="隶书" panose="02010509060101010101" pitchFamily="49" charset="-122"/>
              </a:rPr>
              <a:t> </a:t>
            </a:r>
            <a:r>
              <a:rPr lang="zh-CN" altLang="zh-CN" sz="2000" b="1">
                <a:solidFill>
                  <a:srgbClr val="990000"/>
                </a:solidFill>
                <a:ea typeface="隶书" panose="02010509060101010101" pitchFamily="49" charset="-122"/>
              </a:rPr>
              <a:t>.</a:t>
            </a:r>
            <a:r>
              <a:rPr lang="en-US" altLang="zh-CN" sz="2000" b="1">
                <a:solidFill>
                  <a:srgbClr val="990000"/>
                </a:solidFill>
                <a:ea typeface="隶书" panose="02010509060101010101" pitchFamily="49" charset="-122"/>
              </a:rPr>
              <a:t> </a:t>
            </a:r>
            <a:r>
              <a:rPr lang="zh-CN" altLang="zh-CN" sz="2000" b="1">
                <a:solidFill>
                  <a:srgbClr val="990000"/>
                </a:solidFill>
                <a:ea typeface="隶书" panose="02010509060101010101" pitchFamily="49" charset="-122"/>
              </a:rPr>
              <a:t>同时细胞核具有关键的调控功能。</a:t>
            </a:r>
          </a:p>
          <a:p>
            <a:pPr eaLnBrk="1" hangingPunct="1"/>
            <a:endParaRPr lang="zh-CN" altLang="zh-CN" sz="2000" b="1">
              <a:solidFill>
                <a:srgbClr val="990000"/>
              </a:solidFill>
              <a:ea typeface="隶书" panose="02010509060101010101" pitchFamily="49" charset="-122"/>
            </a:endParaRPr>
          </a:p>
        </p:txBody>
      </p:sp>
      <p:pic>
        <p:nvPicPr>
          <p:cNvPr id="11268" name="Picture 4" descr="线粒体表">
            <a:extLst>
              <a:ext uri="{FF2B5EF4-FFF2-40B4-BE49-F238E27FC236}">
                <a16:creationId xmlns:a16="http://schemas.microsoft.com/office/drawing/2014/main" id="{AA9C2EB2-0273-4C71-875A-B94A607A7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" t="2182" r="3458" b="9831"/>
          <a:stretch>
            <a:fillRect/>
          </a:stretch>
        </p:blipFill>
        <p:spPr bwMode="auto">
          <a:xfrm>
            <a:off x="2987675" y="3940175"/>
            <a:ext cx="5605463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" descr="线粒体-1">
            <a:extLst>
              <a:ext uri="{FF2B5EF4-FFF2-40B4-BE49-F238E27FC236}">
                <a16:creationId xmlns:a16="http://schemas.microsoft.com/office/drawing/2014/main" id="{95EAE28D-8418-417C-8667-CE582E1E5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" t="5846" r="3334" b="31483"/>
          <a:stretch>
            <a:fillRect/>
          </a:stretch>
        </p:blipFill>
        <p:spPr bwMode="auto">
          <a:xfrm>
            <a:off x="323850" y="4076700"/>
            <a:ext cx="2281238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082856AA-90C6-4333-988B-80A06FEF7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5791200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>
            <a:extLst>
              <a:ext uri="{FF2B5EF4-FFF2-40B4-BE49-F238E27FC236}">
                <a16:creationId xmlns:a16="http://schemas.microsoft.com/office/drawing/2014/main" id="{50DB81F9-D5D6-40F4-BAAE-6C9C17B3F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828800"/>
            <a:ext cx="18700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E97C68C6-5036-4D6A-BD08-7F4AEDEF2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400"/>
            <a:ext cx="780415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 b="1" i="1">
              <a:solidFill>
                <a:srgbClr val="FF0000"/>
              </a:solidFill>
            </a:endParaRPr>
          </a:p>
          <a:p>
            <a:pPr eaLnBrk="1" hangingPunct="1"/>
            <a:r>
              <a:rPr lang="zh-CN" altLang="zh-CN" sz="2800" b="1" i="1" u="sng">
                <a:solidFill>
                  <a:srgbClr val="FF0000"/>
                </a:solidFill>
              </a:rPr>
              <a:t>线粒体蛋白</a:t>
            </a:r>
            <a:r>
              <a:rPr lang="zh-CN" altLang="zh-CN" sz="2800" b="1" i="1" u="sng">
                <a:solidFill>
                  <a:schemeClr val="accent2"/>
                </a:solidFill>
              </a:rPr>
              <a:t>的转运与装配</a:t>
            </a:r>
          </a:p>
          <a:p>
            <a:pPr eaLnBrk="1" hangingPunct="1"/>
            <a:r>
              <a:rPr lang="zh-CN" altLang="zh-CN" sz="2000" b="1">
                <a:solidFill>
                  <a:schemeClr val="accent2"/>
                </a:solidFill>
              </a:rPr>
              <a:t> </a:t>
            </a:r>
          </a:p>
          <a:p>
            <a:pPr eaLnBrk="1" hangingPunct="1"/>
            <a:r>
              <a:rPr lang="zh-CN" altLang="zh-CN" sz="2000" b="1">
                <a:solidFill>
                  <a:schemeClr val="accent2"/>
                </a:solidFill>
              </a:rPr>
              <a:t>核基因编码蛋白向线粒体跨膜运送</a:t>
            </a:r>
          </a:p>
          <a:p>
            <a:pPr eaLnBrk="1" hangingPunct="1"/>
            <a:r>
              <a:rPr lang="zh-CN" altLang="zh-CN" sz="2000" b="1">
                <a:solidFill>
                  <a:schemeClr val="accent2"/>
                </a:solidFill>
              </a:rPr>
              <a:t> 时，先合成前体形式，然后进入线</a:t>
            </a:r>
          </a:p>
          <a:p>
            <a:pPr eaLnBrk="1" hangingPunct="1"/>
            <a:r>
              <a:rPr lang="zh-CN" altLang="zh-CN" sz="2000" b="1">
                <a:solidFill>
                  <a:schemeClr val="accent2"/>
                </a:solidFill>
              </a:rPr>
              <a:t> 粒体。前体蛋白的N端有一段</a:t>
            </a:r>
            <a:r>
              <a:rPr lang="zh-CN" altLang="zh-CN" sz="2000" b="1" i="1">
                <a:solidFill>
                  <a:srgbClr val="FF33CC"/>
                </a:solidFill>
              </a:rPr>
              <a:t>导肽</a:t>
            </a:r>
          </a:p>
          <a:p>
            <a:pPr eaLnBrk="1" hangingPunct="1"/>
            <a:r>
              <a:rPr lang="zh-CN" altLang="zh-CN" sz="2000" b="1" i="1">
                <a:solidFill>
                  <a:srgbClr val="FF33CC"/>
                </a:solidFill>
              </a:rPr>
              <a:t>（leader peptide)</a:t>
            </a:r>
            <a:r>
              <a:rPr lang="zh-CN" altLang="zh-CN" sz="2000" b="1">
                <a:solidFill>
                  <a:schemeClr val="accent2"/>
                </a:solidFill>
              </a:rPr>
              <a:t>。识别、定位。</a:t>
            </a:r>
          </a:p>
          <a:p>
            <a:pPr eaLnBrk="1" hangingPunct="1"/>
            <a:endParaRPr lang="zh-CN" altLang="zh-CN" sz="2000" b="1">
              <a:solidFill>
                <a:schemeClr val="accent2"/>
              </a:solidFill>
            </a:endParaRPr>
          </a:p>
          <a:p>
            <a:pPr eaLnBrk="1" hangingPunct="1"/>
            <a:r>
              <a:rPr lang="zh-CN" altLang="zh-CN" sz="2000" b="1">
                <a:solidFill>
                  <a:schemeClr val="accent2"/>
                </a:solidFill>
              </a:rPr>
              <a:t>跨膜转运过程是单向进行的，需要</a:t>
            </a:r>
          </a:p>
          <a:p>
            <a:pPr eaLnBrk="1" hangingPunct="1"/>
            <a:r>
              <a:rPr lang="zh-CN" altLang="zh-CN" sz="2000" b="1" i="1">
                <a:solidFill>
                  <a:srgbClr val="FF33CC"/>
                </a:solidFill>
              </a:rPr>
              <a:t>分子伴侣（molecular chaperone）</a:t>
            </a:r>
          </a:p>
          <a:p>
            <a:pPr eaLnBrk="1" hangingPunct="1"/>
            <a:r>
              <a:rPr lang="zh-CN" altLang="zh-CN" sz="2000" b="1">
                <a:solidFill>
                  <a:schemeClr val="accent2"/>
                </a:solidFill>
              </a:rPr>
              <a:t>(大部分为热休克蛋白,Hsp)参与。</a:t>
            </a:r>
          </a:p>
          <a:p>
            <a:pPr eaLnBrk="1" hangingPunct="1"/>
            <a:r>
              <a:rPr lang="zh-CN" altLang="zh-CN" sz="2000" b="1">
                <a:solidFill>
                  <a:schemeClr val="accent2"/>
                </a:solidFill>
              </a:rPr>
              <a:t>折叠。</a:t>
            </a:r>
          </a:p>
          <a:p>
            <a:pPr eaLnBrk="1" hangingPunct="1"/>
            <a:endParaRPr lang="zh-CN" altLang="zh-CN"/>
          </a:p>
          <a:p>
            <a:pPr eaLnBrk="1" hangingPunct="1"/>
            <a:r>
              <a:rPr lang="zh-CN" altLang="zh-CN" sz="2000" b="1" i="1"/>
              <a:t>导肽的应用研究潜力巨大，有可能为</a:t>
            </a:r>
            <a:r>
              <a:rPr lang="zh-CN" altLang="zh-CN" sz="2000" b="1" i="1">
                <a:solidFill>
                  <a:schemeClr val="accent1"/>
                </a:solidFill>
              </a:rPr>
              <a:t>“生物导弹”</a:t>
            </a:r>
            <a:r>
              <a:rPr lang="zh-CN" altLang="zh-CN" sz="2000" b="1" i="1"/>
              <a:t>提供新的、更理想的</a:t>
            </a:r>
          </a:p>
          <a:p>
            <a:pPr eaLnBrk="1" hangingPunct="1"/>
            <a:r>
              <a:rPr lang="zh-CN" altLang="zh-CN" sz="2000" b="1" i="1"/>
              <a:t>“弹头”或载体。导肽还有可能把一些目的蛋白输入线粒体，有力促进</a:t>
            </a:r>
          </a:p>
          <a:p>
            <a:pPr eaLnBrk="1" hangingPunct="1"/>
            <a:r>
              <a:rPr lang="zh-CN" altLang="zh-CN" sz="2000" b="1" i="1"/>
              <a:t>细胞器工程的发展。</a:t>
            </a:r>
          </a:p>
        </p:txBody>
      </p:sp>
      <p:pic>
        <p:nvPicPr>
          <p:cNvPr id="13315" name="Picture 3" descr="线粒体蛋白跨膜">
            <a:extLst>
              <a:ext uri="{FF2B5EF4-FFF2-40B4-BE49-F238E27FC236}">
                <a16:creationId xmlns:a16="http://schemas.microsoft.com/office/drawing/2014/main" id="{8E84894F-4222-46F3-B7FF-284A8563E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" t="-851" r="1926" b="8337"/>
          <a:stretch>
            <a:fillRect/>
          </a:stretch>
        </p:blipFill>
        <p:spPr bwMode="auto">
          <a:xfrm>
            <a:off x="4572000" y="765175"/>
            <a:ext cx="4256088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C0851DF7-5D0C-4FB8-9C7B-7FB02FE1D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66713"/>
            <a:ext cx="8042275" cy="560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200" b="1" i="1">
                <a:solidFill>
                  <a:srgbClr val="CC0000"/>
                </a:solidFill>
                <a:ea typeface="华文行楷" panose="02010800040101010101" pitchFamily="2" charset="-122"/>
              </a:rPr>
              <a:t>                     线粒体的起源</a:t>
            </a:r>
          </a:p>
          <a:p>
            <a:pPr eaLnBrk="1" hangingPunct="1"/>
            <a:endParaRPr lang="zh-CN" altLang="zh-CN"/>
          </a:p>
          <a:p>
            <a:pPr eaLnBrk="1" hangingPunct="1"/>
            <a:r>
              <a:rPr lang="zh-CN" altLang="zh-CN" b="1">
                <a:solidFill>
                  <a:schemeClr val="accent2"/>
                </a:solidFill>
              </a:rPr>
              <a:t>内共生起源学说</a:t>
            </a:r>
            <a:r>
              <a:rPr lang="zh-CN" altLang="zh-CN"/>
              <a:t>—</a:t>
            </a:r>
            <a:r>
              <a:rPr lang="zh-CN" altLang="zh-CN" sz="1600" b="1" i="1"/>
              <a:t>真核细胞的祖先是一种体积巨大、不需氧、且具有吞噬能</a:t>
            </a:r>
          </a:p>
          <a:p>
            <a:pPr eaLnBrk="1" hangingPunct="1"/>
            <a:r>
              <a:rPr lang="zh-CN" altLang="zh-CN" sz="1600" b="1" i="1"/>
              <a:t>力的细胞，能将吞噬所得的糖类进行降解取得能量。而线粒体的</a:t>
            </a:r>
            <a:r>
              <a:rPr lang="zh-CN" altLang="zh-CN" sz="1600" b="1" i="1">
                <a:solidFill>
                  <a:schemeClr val="accent2"/>
                </a:solidFill>
              </a:rPr>
              <a:t>祖先－原线粒体</a:t>
            </a:r>
            <a:r>
              <a:rPr lang="zh-CN" altLang="zh-CN" sz="1600" b="1" i="1"/>
              <a:t>则是</a:t>
            </a:r>
          </a:p>
          <a:p>
            <a:pPr eaLnBrk="1" hangingPunct="1"/>
            <a:r>
              <a:rPr lang="zh-CN" altLang="zh-CN" sz="1600" b="1" i="1"/>
              <a:t>一种革兰氏阴性菌，含有进行三羧酸循环所需的酶系和电子传递链，可利用氧气把糖</a:t>
            </a:r>
          </a:p>
          <a:p>
            <a:pPr eaLnBrk="1" hangingPunct="1"/>
            <a:r>
              <a:rPr lang="zh-CN" altLang="zh-CN" sz="1600" b="1" i="1"/>
              <a:t>酵解的产物丙酮酸进一步分解，获得比酵解更多的能量。</a:t>
            </a:r>
            <a:r>
              <a:rPr lang="zh-CN" altLang="zh-CN" sz="1600" b="1">
                <a:solidFill>
                  <a:schemeClr val="accent2"/>
                </a:solidFill>
              </a:rPr>
              <a:t>当这种细菌被原始真核细胞</a:t>
            </a:r>
          </a:p>
          <a:p>
            <a:pPr eaLnBrk="1" hangingPunct="1"/>
            <a:r>
              <a:rPr lang="zh-CN" altLang="zh-CN" sz="1600" b="1">
                <a:solidFill>
                  <a:schemeClr val="accent2"/>
                </a:solidFill>
              </a:rPr>
              <a:t>吞噬后，</a:t>
            </a:r>
            <a:r>
              <a:rPr lang="zh-CN" altLang="en-US" sz="1600" b="1">
                <a:solidFill>
                  <a:schemeClr val="accent2"/>
                </a:solidFill>
              </a:rPr>
              <a:t>就</a:t>
            </a:r>
            <a:r>
              <a:rPr lang="zh-CN" altLang="zh-CN" sz="1600" b="1">
                <a:solidFill>
                  <a:schemeClr val="accent2"/>
                </a:solidFill>
              </a:rPr>
              <a:t>与宿主细胞间形成互利的共生关系，</a:t>
            </a:r>
            <a:r>
              <a:rPr lang="zh-CN" altLang="zh-CN" sz="1600" b="1" i="1"/>
              <a:t>原始真核细胞利用这种细菌（原线粒</a:t>
            </a:r>
          </a:p>
          <a:p>
            <a:pPr eaLnBrk="1" hangingPunct="1"/>
            <a:r>
              <a:rPr lang="zh-CN" altLang="zh-CN" sz="1600" b="1" i="1"/>
              <a:t>体）充分供给能量，而原线粒体从宿主细胞获得更多的原料。之后，在漫长的进化过</a:t>
            </a:r>
          </a:p>
          <a:p>
            <a:pPr eaLnBrk="1" hangingPunct="1"/>
            <a:r>
              <a:rPr lang="zh-CN" altLang="zh-CN" sz="1600" b="1" i="1"/>
              <a:t>程中，这种细菌逐渐失去了原有的一些特征，，关闭、丢失或向核内转移了一些基因，</a:t>
            </a:r>
          </a:p>
          <a:p>
            <a:pPr eaLnBrk="1" hangingPunct="1"/>
            <a:r>
              <a:rPr lang="zh-CN" altLang="zh-CN" sz="1600" b="1" i="1"/>
              <a:t>逐渐演化为现在的线粒体。               </a:t>
            </a:r>
          </a:p>
          <a:p>
            <a:pPr eaLnBrk="1" hangingPunct="1"/>
            <a:endParaRPr lang="zh-CN" altLang="zh-CN" sz="1600" b="1" i="1">
              <a:solidFill>
                <a:schemeClr val="accent2"/>
              </a:solidFill>
            </a:endParaRPr>
          </a:p>
          <a:p>
            <a:pPr eaLnBrk="1" hangingPunct="1"/>
            <a:r>
              <a:rPr lang="zh-CN" altLang="zh-CN" b="1">
                <a:solidFill>
                  <a:schemeClr val="accent2"/>
                </a:solidFill>
              </a:rPr>
              <a:t>论据如下</a:t>
            </a:r>
          </a:p>
          <a:p>
            <a:pPr eaLnBrk="1" hangingPunct="1"/>
            <a:r>
              <a:rPr lang="zh-CN" altLang="zh-CN" sz="1800" b="1">
                <a:solidFill>
                  <a:srgbClr val="FF33CC"/>
                </a:solidFill>
                <a:ea typeface="幼圆" panose="02010509060101010101" pitchFamily="49" charset="-122"/>
              </a:rPr>
              <a:t>1、基因组大小、形态和结构。</a:t>
            </a:r>
          </a:p>
          <a:p>
            <a:pPr eaLnBrk="1" hangingPunct="1"/>
            <a:r>
              <a:rPr lang="zh-CN" altLang="zh-CN" sz="1800" b="1">
                <a:solidFill>
                  <a:srgbClr val="FF33CC"/>
                </a:solidFill>
                <a:ea typeface="幼圆" panose="02010509060101010101" pitchFamily="49" charset="-122"/>
              </a:rPr>
              <a:t>2、完整的蛋白质合成系统。核糖体。</a:t>
            </a:r>
          </a:p>
          <a:p>
            <a:pPr eaLnBrk="1" hangingPunct="1"/>
            <a:r>
              <a:rPr lang="zh-CN" altLang="zh-CN" sz="1800" b="1">
                <a:solidFill>
                  <a:srgbClr val="FF33CC"/>
                </a:solidFill>
                <a:ea typeface="幼圆" panose="02010509060101010101" pitchFamily="49" charset="-122"/>
              </a:rPr>
              <a:t>3、线粒体内、外膜的结构和成分差异很大，</a:t>
            </a:r>
            <a:endParaRPr lang="en-US" altLang="zh-CN" sz="1800" b="1">
              <a:solidFill>
                <a:srgbClr val="FF33CC"/>
              </a:solidFill>
              <a:ea typeface="幼圆" panose="02010509060101010101" pitchFamily="49" charset="-122"/>
            </a:endParaRPr>
          </a:p>
          <a:p>
            <a:pPr eaLnBrk="1" hangingPunct="1"/>
            <a:r>
              <a:rPr lang="en-US" altLang="zh-CN" sz="1800" b="1">
                <a:solidFill>
                  <a:srgbClr val="FF33CC"/>
                </a:solidFill>
                <a:ea typeface="幼圆" panose="02010509060101010101" pitchFamily="49" charset="-122"/>
              </a:rPr>
              <a:t>      </a:t>
            </a:r>
            <a:r>
              <a:rPr lang="zh-CN" altLang="zh-CN" sz="1800" b="1">
                <a:solidFill>
                  <a:srgbClr val="FF33CC"/>
                </a:solidFill>
                <a:ea typeface="幼圆" panose="02010509060101010101" pitchFamily="49" charset="-122"/>
              </a:rPr>
              <a:t>进化来源不同。</a:t>
            </a:r>
          </a:p>
          <a:p>
            <a:pPr eaLnBrk="1" hangingPunct="1"/>
            <a:r>
              <a:rPr lang="zh-CN" altLang="zh-CN" sz="1800" b="1">
                <a:solidFill>
                  <a:srgbClr val="FF33CC"/>
                </a:solidFill>
                <a:ea typeface="幼圆" panose="02010509060101010101" pitchFamily="49" charset="-122"/>
              </a:rPr>
              <a:t>4、分裂方式与细菌相同。</a:t>
            </a:r>
          </a:p>
          <a:p>
            <a:pPr eaLnBrk="1" hangingPunct="1"/>
            <a:r>
              <a:rPr lang="zh-CN" altLang="zh-CN" sz="1800" b="1">
                <a:solidFill>
                  <a:srgbClr val="FF33CC"/>
                </a:solidFill>
                <a:ea typeface="幼圆" panose="02010509060101010101" pitchFamily="49" charset="-122"/>
              </a:rPr>
              <a:t>5、能在异源细胞内长期生存。</a:t>
            </a:r>
            <a:endParaRPr lang="zh-CN" altLang="zh-CN" sz="2000" b="1">
              <a:solidFill>
                <a:srgbClr val="FF33CC"/>
              </a:solidFill>
              <a:ea typeface="幼圆" panose="02010509060101010101" pitchFamily="49" charset="-122"/>
            </a:endParaRPr>
          </a:p>
          <a:p>
            <a:pPr eaLnBrk="1" hangingPunct="1"/>
            <a:endParaRPr lang="zh-CN" altLang="zh-CN" sz="1800" b="1"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97E15E3-BF80-445B-AD49-37857B5680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7772400" cy="4114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b="1" dirty="0">
                <a:solidFill>
                  <a:schemeClr val="accent2"/>
                </a:solidFill>
              </a:rPr>
              <a:t>                    非共生起源学说</a:t>
            </a:r>
            <a:endParaRPr lang="zh-CN" altLang="en-US" sz="2000" b="1" dirty="0">
              <a:solidFill>
                <a:schemeClr val="accent2"/>
              </a:solidFill>
              <a:ea typeface="幼圆" pitchFamily="49" charset="-122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zh-CN" altLang="en-US" b="1" dirty="0">
              <a:ea typeface="幼圆" pitchFamily="49" charset="-122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在进化的最初阶段，原核细胞的基因组进行复制</a:t>
            </a:r>
            <a:r>
              <a:rPr lang="zh-CN" altLang="en-US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但细胞不分裂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，然后基因组附近的</a:t>
            </a:r>
            <a:r>
              <a:rPr lang="zh-CN" altLang="en-US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质膜内陷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形成双层膜，并将基因组分别包围在双层膜中，形成</a:t>
            </a:r>
            <a:r>
              <a:rPr lang="zh-CN" altLang="en-US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原始线粒体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、细胞核等。后来进一步分化，如线粒体基因丢失，核基因高度发展，最后形成了现在的真核细胞。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D1DD8DC-51E1-4FBD-AC81-C3381003E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838200"/>
            <a:ext cx="822960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sz="3200" b="1" i="1">
                <a:solidFill>
                  <a:srgbClr val="CC0000"/>
                </a:solidFill>
                <a:ea typeface="隶书" panose="02010509060101010101" pitchFamily="49" charset="-122"/>
              </a:rPr>
              <a:t>线粒体与疾病：</a:t>
            </a:r>
          </a:p>
          <a:p>
            <a:pPr eaLnBrk="1" hangingPunct="1">
              <a:spcBef>
                <a:spcPct val="50000"/>
              </a:spcBef>
            </a:pPr>
            <a:endParaRPr lang="zh-CN" altLang="zh-CN" sz="1800" b="1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1800" b="1">
                <a:solidFill>
                  <a:schemeClr val="accent2"/>
                </a:solidFill>
              </a:rPr>
              <a:t>易受损伤的细胞器，与人的疾病、衰老和细胞凋亡有关。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zh-CN" sz="1800" b="1"/>
              <a:t>Mitochondrial disease,MD</a:t>
            </a:r>
            <a:r>
              <a:rPr lang="zh-CN" altLang="zh-CN" sz="1800" b="1">
                <a:solidFill>
                  <a:schemeClr val="accent2"/>
                </a:solidFill>
              </a:rPr>
              <a:t>—在病变细胞内较早出现线粒体明显异常的病理变化。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zh-CN" sz="1800" b="1">
                <a:solidFill>
                  <a:srgbClr val="CC0000"/>
                </a:solidFill>
              </a:rPr>
              <a:t>克山病</a:t>
            </a:r>
            <a:r>
              <a:rPr lang="zh-CN" altLang="zh-CN" sz="1800" b="1">
                <a:solidFill>
                  <a:schemeClr val="accent2"/>
                </a:solidFill>
              </a:rPr>
              <a:t>是一种心肌线粒体病，</a:t>
            </a:r>
            <a:r>
              <a:rPr lang="zh-CN" altLang="zh-CN" sz="1800" b="1">
                <a:solidFill>
                  <a:srgbClr val="CC0000"/>
                </a:solidFill>
              </a:rPr>
              <a:t>缺硒</a:t>
            </a:r>
            <a:r>
              <a:rPr lang="zh-CN" altLang="zh-CN" sz="1800" b="1">
                <a:solidFill>
                  <a:schemeClr val="accent2"/>
                </a:solidFill>
              </a:rPr>
              <a:t>导致线粒体出现肿胀、嵴稀少和不完整，一些酶活性明显降低、膜流动性减低，电子传递和氧化磷酸化偶联均受到影响。</a:t>
            </a:r>
          </a:p>
          <a:p>
            <a:pPr eaLnBrk="1" hangingPunct="1">
              <a:spcBef>
                <a:spcPct val="50000"/>
              </a:spcBef>
            </a:pPr>
            <a:endParaRPr lang="zh-CN" altLang="zh-CN" sz="1800" b="1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1800" b="1" i="1"/>
              <a:t>线粒体数量</a:t>
            </a:r>
            <a:r>
              <a:rPr lang="zh-CN" altLang="zh-CN" sz="1800" b="1">
                <a:solidFill>
                  <a:schemeClr val="accent2"/>
                </a:solidFill>
              </a:rPr>
              <a:t>随年龄增长而减少，而体积却随年龄增长而增大。</a:t>
            </a:r>
          </a:p>
          <a:p>
            <a:pPr eaLnBrk="1" hangingPunct="1">
              <a:spcBef>
                <a:spcPct val="50000"/>
              </a:spcBef>
            </a:pPr>
            <a:endParaRPr lang="zh-CN" altLang="zh-CN" sz="1800" b="1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1800" b="1">
                <a:solidFill>
                  <a:schemeClr val="accent2"/>
                </a:solidFill>
              </a:rPr>
              <a:t>线粒体是细胞内</a:t>
            </a:r>
            <a:r>
              <a:rPr lang="zh-CN" altLang="zh-CN" sz="1800" b="1" i="1"/>
              <a:t>自由基</a:t>
            </a:r>
            <a:r>
              <a:rPr lang="zh-CN" altLang="zh-CN" sz="1800" b="1">
                <a:solidFill>
                  <a:schemeClr val="accent2"/>
                </a:solidFill>
              </a:rPr>
              <a:t>的源泉，而自由基又是决定</a:t>
            </a:r>
            <a:r>
              <a:rPr lang="zh-CN" altLang="zh-CN" sz="1800" b="1">
                <a:solidFill>
                  <a:srgbClr val="CC0000"/>
                </a:solidFill>
              </a:rPr>
              <a:t>细胞衰老</a:t>
            </a:r>
            <a:r>
              <a:rPr lang="zh-CN" altLang="zh-CN" sz="1800" b="1">
                <a:solidFill>
                  <a:schemeClr val="accent2"/>
                </a:solidFill>
              </a:rPr>
              <a:t>的生物钟。</a:t>
            </a:r>
          </a:p>
          <a:p>
            <a:pPr eaLnBrk="1" hangingPunct="1">
              <a:spcBef>
                <a:spcPct val="50000"/>
              </a:spcBef>
            </a:pPr>
            <a:endParaRPr lang="zh-CN" altLang="zh-CN" sz="1800" b="1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1800" b="1">
                <a:solidFill>
                  <a:schemeClr val="accent2"/>
                </a:solidFill>
              </a:rPr>
              <a:t>线粒体还与细胞凋亡有关，主要通过 </a:t>
            </a:r>
            <a:r>
              <a:rPr lang="zh-CN" altLang="zh-CN" sz="1800" b="1" i="1">
                <a:solidFill>
                  <a:schemeClr val="accent2"/>
                </a:solidFill>
              </a:rPr>
              <a:t>释放细胞色素 c </a:t>
            </a:r>
            <a:r>
              <a:rPr lang="zh-CN" altLang="zh-CN" sz="1800" b="1">
                <a:solidFill>
                  <a:schemeClr val="accent2"/>
                </a:solidFill>
              </a:rPr>
              <a:t>参与细胞凋亡的。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>
            <a:extLst>
              <a:ext uri="{FF2B5EF4-FFF2-40B4-BE49-F238E27FC236}">
                <a16:creationId xmlns:a16="http://schemas.microsoft.com/office/drawing/2014/main" id="{61293078-8403-4BCE-AA08-A390260F1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09600"/>
            <a:ext cx="71120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accent2"/>
                </a:solidFill>
              </a:rPr>
              <a:t>1890</a:t>
            </a:r>
            <a:r>
              <a:rPr lang="zh-CN" altLang="en-US" b="1">
                <a:solidFill>
                  <a:schemeClr val="accent2"/>
                </a:solidFill>
              </a:rPr>
              <a:t>年，德国科学家</a:t>
            </a:r>
            <a:r>
              <a:rPr lang="en-US" altLang="zh-CN" b="1">
                <a:solidFill>
                  <a:schemeClr val="accent2"/>
                </a:solidFill>
              </a:rPr>
              <a:t>Altmann</a:t>
            </a:r>
            <a:r>
              <a:rPr lang="zh-CN" altLang="en-US" b="1">
                <a:solidFill>
                  <a:schemeClr val="accent2"/>
                </a:solidFill>
              </a:rPr>
              <a:t>在光镜下观察到颗粒</a:t>
            </a:r>
            <a:endParaRPr lang="en-US" altLang="zh-CN" b="1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b="1">
                <a:solidFill>
                  <a:schemeClr val="accent2"/>
                </a:solidFill>
              </a:rPr>
              <a:t>状结构。</a:t>
            </a:r>
            <a:endParaRPr lang="en-US" altLang="zh-CN" sz="1200"/>
          </a:p>
          <a:p>
            <a:pPr eaLnBrk="1" hangingPunct="1"/>
            <a:r>
              <a:rPr lang="zh-CN" altLang="en-US" b="1">
                <a:solidFill>
                  <a:srgbClr val="FF33CC"/>
                </a:solidFill>
              </a:rPr>
              <a:t>成纤维细胞线粒体长达</a:t>
            </a:r>
            <a:r>
              <a:rPr lang="en-US" altLang="zh-CN" b="1">
                <a:solidFill>
                  <a:srgbClr val="FF33CC"/>
                </a:solidFill>
              </a:rPr>
              <a:t>40μm</a:t>
            </a:r>
            <a:r>
              <a:rPr lang="zh-CN" altLang="en-US" b="1">
                <a:solidFill>
                  <a:srgbClr val="FF33CC"/>
                </a:solidFill>
              </a:rPr>
              <a:t>。植物分生组织中出现</a:t>
            </a:r>
            <a:endParaRPr lang="en-US" altLang="zh-CN" b="1">
              <a:solidFill>
                <a:srgbClr val="FF33CC"/>
              </a:solidFill>
            </a:endParaRPr>
          </a:p>
          <a:p>
            <a:pPr eaLnBrk="1" hangingPunct="1"/>
            <a:r>
              <a:rPr lang="zh-CN" altLang="en-US" b="1">
                <a:solidFill>
                  <a:srgbClr val="FF33CC"/>
                </a:solidFill>
              </a:rPr>
              <a:t>环核的片层状线粒体。</a:t>
            </a:r>
            <a:endParaRPr lang="en-US" altLang="zh-CN" b="1">
              <a:solidFill>
                <a:srgbClr val="FF33CC"/>
              </a:solidFill>
            </a:endParaRPr>
          </a:p>
          <a:p>
            <a:pPr eaLnBrk="1" hangingPunct="1"/>
            <a:endParaRPr lang="en-US" altLang="zh-CN" sz="1000" b="1"/>
          </a:p>
          <a:p>
            <a:pPr eaLnBrk="1" hangingPunct="1"/>
            <a:endParaRPr lang="en-US" altLang="zh-CN" b="1"/>
          </a:p>
          <a:p>
            <a:pPr eaLnBrk="1" hangingPunct="1"/>
            <a:endParaRPr lang="en-US" altLang="zh-CN" b="1"/>
          </a:p>
          <a:p>
            <a:pPr eaLnBrk="1" hangingPunct="1"/>
            <a:r>
              <a:rPr lang="zh-CN" altLang="en-US" sz="2000" b="1">
                <a:solidFill>
                  <a:srgbClr val="FF0000"/>
                </a:solidFill>
              </a:rPr>
              <a:t>动物细胞中洋葱样线粒体</a:t>
            </a:r>
            <a:endParaRPr lang="en-US" altLang="zh-CN" sz="2000" b="1">
              <a:solidFill>
                <a:srgbClr val="FF0000"/>
              </a:solidFill>
            </a:endParaRPr>
          </a:p>
          <a:p>
            <a:pPr eaLnBrk="1" hangingPunct="1"/>
            <a:endParaRPr lang="en-US" altLang="zh-CN" b="1"/>
          </a:p>
          <a:p>
            <a:pPr eaLnBrk="1" hangingPunct="1"/>
            <a:endParaRPr lang="en-US" altLang="zh-CN" b="1"/>
          </a:p>
          <a:p>
            <a:pPr eaLnBrk="1" hangingPunct="1"/>
            <a:endParaRPr lang="en-US" altLang="zh-CN" b="1"/>
          </a:p>
          <a:p>
            <a:pPr eaLnBrk="1" hangingPunct="1"/>
            <a:r>
              <a:rPr lang="zh-CN" altLang="en-US" b="1"/>
              <a:t>线粒体携带遗传物质</a:t>
            </a:r>
            <a:r>
              <a:rPr lang="en-US" altLang="zh-CN" b="1"/>
              <a:t>DNA</a:t>
            </a:r>
            <a:r>
              <a:rPr lang="zh-CN" altLang="en-US" b="1"/>
              <a:t>，以原核细胞的编码方式</a:t>
            </a:r>
            <a:endParaRPr lang="en-US" altLang="zh-CN" b="1"/>
          </a:p>
          <a:p>
            <a:pPr eaLnBrk="1" hangingPunct="1"/>
            <a:r>
              <a:rPr lang="zh-CN" altLang="en-US" b="1"/>
              <a:t>转录合成一些自身需要的</a:t>
            </a:r>
            <a:r>
              <a:rPr lang="en-US" altLang="zh-CN" b="1"/>
              <a:t>RNA</a:t>
            </a:r>
            <a:r>
              <a:rPr lang="zh-CN" altLang="en-US" b="1"/>
              <a:t>与蛋白质。</a:t>
            </a:r>
            <a:endParaRPr lang="en-US" altLang="zh-CN" b="1"/>
          </a:p>
          <a:p>
            <a:pPr eaLnBrk="1" hangingPunct="1"/>
            <a:r>
              <a:rPr lang="zh-CN" altLang="en-US" b="1"/>
              <a:t>这些结构、行为和遗传学特性表明，线粒体是一类</a:t>
            </a:r>
            <a:endParaRPr lang="en-US" altLang="zh-CN" b="1"/>
          </a:p>
          <a:p>
            <a:pPr eaLnBrk="1" hangingPunct="1"/>
            <a:r>
              <a:rPr lang="zh-CN" altLang="en-US" b="1"/>
              <a:t>特殊的半自主性细胞器。</a:t>
            </a:r>
            <a:endParaRPr lang="en-US" altLang="zh-CN" b="1"/>
          </a:p>
        </p:txBody>
      </p:sp>
      <p:pic>
        <p:nvPicPr>
          <p:cNvPr id="3075" name="图片 11" descr="3-18.bmp">
            <a:extLst>
              <a:ext uri="{FF2B5EF4-FFF2-40B4-BE49-F238E27FC236}">
                <a16:creationId xmlns:a16="http://schemas.microsoft.com/office/drawing/2014/main" id="{480B6DB9-4F9B-4DC3-A90A-C1877754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9" b="3055"/>
          <a:stretch>
            <a:fillRect/>
          </a:stretch>
        </p:blipFill>
        <p:spPr bwMode="auto">
          <a:xfrm>
            <a:off x="4311650" y="1989138"/>
            <a:ext cx="29972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">
            <a:extLst>
              <a:ext uri="{FF2B5EF4-FFF2-40B4-BE49-F238E27FC236}">
                <a16:creationId xmlns:a16="http://schemas.microsoft.com/office/drawing/2014/main" id="{338A6CF7-E2FB-4E52-BBFF-19150153D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196975"/>
            <a:ext cx="7673975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accent2"/>
                </a:solidFill>
              </a:rPr>
              <a:t>线粒体是一种高度动态的细胞器：运动导致位置和分布变化、形态变化、融合与分裂介导的体积与数目变化。</a:t>
            </a:r>
            <a:endParaRPr lang="en-US" altLang="zh-CN" b="1">
              <a:solidFill>
                <a:schemeClr val="accent2"/>
              </a:solidFill>
            </a:endParaRP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  <p:pic>
        <p:nvPicPr>
          <p:cNvPr id="4099" name="Picture 2">
            <a:extLst>
              <a:ext uri="{FF2B5EF4-FFF2-40B4-BE49-F238E27FC236}">
                <a16:creationId xmlns:a16="http://schemas.microsoft.com/office/drawing/2014/main" id="{B2413D30-4802-4401-AE98-B87D1A27B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31300" r="1561" b="5534"/>
          <a:stretch>
            <a:fillRect/>
          </a:stretch>
        </p:blipFill>
        <p:spPr bwMode="auto">
          <a:xfrm>
            <a:off x="1979613" y="2636838"/>
            <a:ext cx="4500562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>
            <a:extLst>
              <a:ext uri="{FF2B5EF4-FFF2-40B4-BE49-F238E27FC236}">
                <a16:creationId xmlns:a16="http://schemas.microsoft.com/office/drawing/2014/main" id="{44B29983-652D-45F1-B922-15F46CE33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836613"/>
            <a:ext cx="82804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融合与分裂是线粒体形态和数目调控的基本方式。多个颗粒状线粒体可融合成较大的线条状或片层状线粒体，</a:t>
            </a:r>
            <a:r>
              <a:rPr lang="zh-CN" altLang="en-US" sz="2000" b="1">
                <a:solidFill>
                  <a:srgbClr val="FF0000"/>
                </a:solidFill>
              </a:rPr>
              <a:t>反之亦反。</a:t>
            </a:r>
            <a:endParaRPr lang="en-US" altLang="zh-CN" sz="2000" b="1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体积较小的颗粒状线粒体易于依赖细胞骨架的动态运输，而体积较大的线粒体则更适合在细胞特定区域静态分布。</a:t>
            </a:r>
            <a:endParaRPr lang="en-US" altLang="zh-CN" b="1">
              <a:solidFill>
                <a:srgbClr val="FF0000"/>
              </a:solidFill>
            </a:endParaRPr>
          </a:p>
          <a:p>
            <a:pPr eaLnBrk="1" hangingPunct="1"/>
            <a:endParaRPr lang="en-US" altLang="zh-CN" b="1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b="1">
                <a:solidFill>
                  <a:schemeClr val="accent2"/>
                </a:solidFill>
              </a:rPr>
              <a:t>频繁的融合与分裂可将细胞内线粒体联系成一个不连续的动态整体，也是线粒体之间共享遗传信息的重要途径。</a:t>
            </a:r>
            <a:endParaRPr lang="en-US" altLang="zh-CN" b="1">
              <a:solidFill>
                <a:schemeClr val="accent2"/>
              </a:solidFill>
            </a:endParaRPr>
          </a:p>
          <a:p>
            <a:pPr eaLnBrk="1" hangingPunct="1"/>
            <a:endParaRPr lang="en-US" altLang="zh-CN" b="1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b="1">
                <a:solidFill>
                  <a:schemeClr val="accent2"/>
                </a:solidFill>
              </a:rPr>
              <a:t>低等真核细胞（衣藻、红藻）</a:t>
            </a:r>
            <a:endParaRPr lang="en-US" altLang="zh-CN" b="1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b="1">
                <a:solidFill>
                  <a:schemeClr val="accent2"/>
                </a:solidFill>
              </a:rPr>
              <a:t>只有一个线粒体，而高等动物</a:t>
            </a:r>
            <a:endParaRPr lang="en-US" altLang="zh-CN" b="1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b="1">
                <a:solidFill>
                  <a:schemeClr val="accent2"/>
                </a:solidFill>
              </a:rPr>
              <a:t>细胞内含数百或数千个线粒体。</a:t>
            </a:r>
            <a:endParaRPr lang="en-US" altLang="zh-CN" b="1">
              <a:solidFill>
                <a:srgbClr val="FF0000"/>
              </a:solidFill>
            </a:endParaRPr>
          </a:p>
          <a:p>
            <a:pPr eaLnBrk="1" hangingPunct="1"/>
            <a:endParaRPr lang="en-US" altLang="zh-CN" b="1">
              <a:solidFill>
                <a:schemeClr val="accent2"/>
              </a:solidFill>
            </a:endParaRPr>
          </a:p>
        </p:txBody>
      </p:sp>
      <p:pic>
        <p:nvPicPr>
          <p:cNvPr id="5123" name="Picture 5">
            <a:extLst>
              <a:ext uri="{FF2B5EF4-FFF2-40B4-BE49-F238E27FC236}">
                <a16:creationId xmlns:a16="http://schemas.microsoft.com/office/drawing/2014/main" id="{80A95E0B-A8B6-4A5A-BB0E-04204131E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149725"/>
            <a:ext cx="33528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9D8ACE9A-9870-43D9-B1D3-558CD9F41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349500"/>
            <a:ext cx="8027988" cy="36925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</a:t>
            </a:r>
            <a:r>
              <a:rPr lang="zh-CN" b="1" dirty="0">
                <a:solidFill>
                  <a:schemeClr val="accent2"/>
                </a:solidFill>
              </a:rPr>
              <a:t>化学成分：</a:t>
            </a:r>
          </a:p>
          <a:p>
            <a:pPr>
              <a:defRPr/>
            </a:pPr>
            <a:endParaRPr lang="en-US" altLang="zh-CN" sz="1000" b="1" i="1" dirty="0">
              <a:solidFill>
                <a:srgbClr val="FF33CC"/>
              </a:solidFill>
            </a:endParaRPr>
          </a:p>
          <a:p>
            <a:pPr>
              <a:defRPr/>
            </a:pPr>
            <a:r>
              <a:rPr lang="zh-CN" b="1" i="1" dirty="0">
                <a:solidFill>
                  <a:srgbClr val="FF33CC"/>
                </a:solidFill>
              </a:rPr>
              <a:t>蛋白质</a:t>
            </a:r>
            <a:r>
              <a:rPr lang="zh-CN" altLang="zh-CN" b="1" i="1" dirty="0"/>
              <a:t>65~70%</a:t>
            </a:r>
            <a:r>
              <a:rPr lang="en-US" altLang="zh-CN" b="1" i="1" dirty="0"/>
              <a:t> </a:t>
            </a:r>
            <a:r>
              <a:rPr lang="zh-CN" altLang="zh-CN" b="1" i="1" dirty="0"/>
              <a:t>—</a:t>
            </a:r>
            <a:r>
              <a:rPr lang="zh-CN" sz="2000" b="1" dirty="0"/>
              <a:t>可溶与不溶。其中有</a:t>
            </a:r>
            <a:r>
              <a:rPr lang="zh-CN" altLang="zh-CN" sz="2000" b="1" dirty="0"/>
              <a:t>120</a:t>
            </a:r>
            <a:r>
              <a:rPr lang="zh-CN" sz="2000" b="1" dirty="0"/>
              <a:t>种酶，</a:t>
            </a:r>
            <a:r>
              <a:rPr lang="zh-CN" altLang="zh-CN" sz="2000" b="1" dirty="0"/>
              <a:t>37%</a:t>
            </a:r>
            <a:r>
              <a:rPr lang="zh-CN" sz="2000" b="1" dirty="0"/>
              <a:t>为氧化还原酶，</a:t>
            </a:r>
            <a:r>
              <a:rPr lang="zh-CN" altLang="zh-CN" sz="2000" b="1" dirty="0"/>
              <a:t>10%</a:t>
            </a:r>
            <a:r>
              <a:rPr lang="zh-CN" sz="2000" b="1" dirty="0"/>
              <a:t>为合成酶，</a:t>
            </a:r>
            <a:r>
              <a:rPr lang="zh-CN" altLang="zh-CN" sz="2000" b="1" dirty="0"/>
              <a:t>9%</a:t>
            </a:r>
            <a:r>
              <a:rPr lang="zh-CN" sz="2000" b="1" dirty="0"/>
              <a:t>水解酶。标志酶</a:t>
            </a:r>
            <a:r>
              <a:rPr lang="zh-CN" altLang="zh-CN" sz="2000" b="1" dirty="0"/>
              <a:t>30</a:t>
            </a:r>
            <a:r>
              <a:rPr lang="zh-CN" sz="2000" b="1" dirty="0"/>
              <a:t>种。</a:t>
            </a:r>
          </a:p>
          <a:p>
            <a:pPr>
              <a:defRPr/>
            </a:pPr>
            <a:endParaRPr lang="en-US" altLang="zh-CN" sz="1000" b="1" i="1" dirty="0">
              <a:solidFill>
                <a:srgbClr val="FF33CC"/>
              </a:solidFill>
            </a:endParaRPr>
          </a:p>
          <a:p>
            <a:pPr>
              <a:defRPr/>
            </a:pPr>
            <a:r>
              <a:rPr lang="zh-CN" b="1" i="1" dirty="0">
                <a:solidFill>
                  <a:srgbClr val="FF33CC"/>
                </a:solidFill>
              </a:rPr>
              <a:t>脂类</a:t>
            </a:r>
            <a:r>
              <a:rPr lang="zh-CN" altLang="zh-CN" b="1" i="1" dirty="0"/>
              <a:t>25~30%—</a:t>
            </a:r>
            <a:r>
              <a:rPr lang="zh-CN" sz="2000" b="1" dirty="0"/>
              <a:t>主要是磷脂。外膜主要是卵磷脂；内膜主要是心磷脂。</a:t>
            </a:r>
          </a:p>
          <a:p>
            <a:pPr>
              <a:defRPr/>
            </a:pPr>
            <a:endParaRPr lang="en-US" altLang="zh-CN" sz="1000" b="1" i="1" dirty="0">
              <a:solidFill>
                <a:srgbClr val="FF33CC"/>
              </a:solidFill>
            </a:endParaRPr>
          </a:p>
          <a:p>
            <a:pPr>
              <a:defRPr/>
            </a:pPr>
            <a:r>
              <a:rPr lang="zh-CN" altLang="zh-CN" b="1" i="1" dirty="0">
                <a:solidFill>
                  <a:srgbClr val="FF33CC"/>
                </a:solidFill>
              </a:rPr>
              <a:t>DNA</a:t>
            </a:r>
            <a:r>
              <a:rPr lang="zh-CN" b="1" i="1" dirty="0">
                <a:solidFill>
                  <a:srgbClr val="FF33CC"/>
                </a:solidFill>
              </a:rPr>
              <a:t>、</a:t>
            </a:r>
            <a:r>
              <a:rPr lang="zh-CN" altLang="zh-CN" b="1" i="1" dirty="0">
                <a:solidFill>
                  <a:srgbClr val="FF33CC"/>
                </a:solidFill>
              </a:rPr>
              <a:t>RNA</a:t>
            </a:r>
            <a:r>
              <a:rPr lang="zh-CN" b="1" i="1" dirty="0">
                <a:solidFill>
                  <a:srgbClr val="FF33CC"/>
                </a:solidFill>
              </a:rPr>
              <a:t>和核糖体</a:t>
            </a:r>
            <a:r>
              <a:rPr lang="en-US" altLang="zh-CN" b="1" i="1" dirty="0">
                <a:solidFill>
                  <a:srgbClr val="FF33CC"/>
                </a:solidFill>
              </a:rPr>
              <a:t> </a:t>
            </a:r>
            <a:r>
              <a:rPr lang="zh-CN" b="1" i="1" dirty="0"/>
              <a:t>－</a:t>
            </a:r>
            <a:r>
              <a:rPr lang="en-US" altLang="zh-CN" b="1" i="1" dirty="0"/>
              <a:t>  </a:t>
            </a:r>
            <a:r>
              <a:rPr lang="zh-CN" sz="2000" b="1" dirty="0"/>
              <a:t>线粒体基质中</a:t>
            </a:r>
            <a:r>
              <a:rPr lang="zh-CN" b="1" i="1" dirty="0"/>
              <a:t>。</a:t>
            </a:r>
          </a:p>
          <a:p>
            <a:pPr>
              <a:defRPr/>
            </a:pPr>
            <a:endParaRPr lang="zh-CN" b="1" i="1" dirty="0"/>
          </a:p>
          <a:p>
            <a:pPr>
              <a:defRPr/>
            </a:pPr>
            <a:r>
              <a:rPr lang="zh-CN" b="1" i="1" dirty="0"/>
              <a:t>另外，内外膜在化学组成上的根本区别在于脂质和蛋白质的</a:t>
            </a:r>
            <a:r>
              <a:rPr lang="zh-CN" b="1" i="1" dirty="0">
                <a:solidFill>
                  <a:schemeClr val="accent2"/>
                </a:solidFill>
              </a:rPr>
              <a:t>比值</a:t>
            </a:r>
            <a:r>
              <a:rPr lang="zh-CN" b="1" i="1" dirty="0"/>
              <a:t>不同，内膜为</a:t>
            </a:r>
            <a:r>
              <a:rPr lang="en-US" altLang="zh-CN" b="1" i="1" dirty="0"/>
              <a:t> </a:t>
            </a:r>
            <a:r>
              <a:rPr lang="zh-CN" altLang="zh-CN" b="1" i="1" dirty="0"/>
              <a:t>0.3:1</a:t>
            </a:r>
            <a:r>
              <a:rPr lang="zh-CN" b="1" i="1" dirty="0"/>
              <a:t>，外膜为</a:t>
            </a:r>
            <a:r>
              <a:rPr lang="en-US" altLang="zh-CN" b="1" i="1" dirty="0"/>
              <a:t> </a:t>
            </a:r>
            <a:r>
              <a:rPr lang="zh-CN" altLang="zh-CN" b="1" i="1" dirty="0"/>
              <a:t>1:1</a:t>
            </a:r>
            <a:r>
              <a:rPr lang="zh-CN" b="1" i="1" dirty="0"/>
              <a:t>。</a:t>
            </a:r>
          </a:p>
        </p:txBody>
      </p:sp>
      <p:pic>
        <p:nvPicPr>
          <p:cNvPr id="6147" name="Picture 3" descr="线粒体照片">
            <a:extLst>
              <a:ext uri="{FF2B5EF4-FFF2-40B4-BE49-F238E27FC236}">
                <a16:creationId xmlns:a16="http://schemas.microsoft.com/office/drawing/2014/main" id="{5D87FA4F-4455-4DAD-A943-D68EF23DE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404813"/>
            <a:ext cx="5053013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D34C5780-0B48-4830-B7F0-A6A2EEE99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5540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14BC3778-D353-4C27-BB15-B37D7F8E2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476250"/>
            <a:ext cx="6697662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600" b="1" i="1">
                <a:solidFill>
                  <a:srgbClr val="CC0000"/>
                </a:solidFill>
                <a:ea typeface="隶书" panose="02010509060101010101" pitchFamily="49" charset="-122"/>
              </a:rPr>
              <a:t>             形态结构与酶定位</a:t>
            </a:r>
          </a:p>
          <a:p>
            <a:pPr eaLnBrk="1" hangingPunct="1"/>
            <a:endParaRPr lang="zh-CN" altLang="zh-CN"/>
          </a:p>
          <a:p>
            <a:pPr eaLnBrk="1" hangingPunct="1"/>
            <a:endParaRPr lang="zh-CN" altLang="zh-CN" b="1">
              <a:solidFill>
                <a:srgbClr val="CC0000"/>
              </a:solidFill>
              <a:ea typeface="楷体_GB2312" pitchFamily="1" charset="-122"/>
            </a:endParaRPr>
          </a:p>
          <a:p>
            <a:pPr eaLnBrk="1" hangingPunct="1"/>
            <a:r>
              <a:rPr lang="en-US" altLang="zh-CN" b="1">
                <a:solidFill>
                  <a:srgbClr val="CC0000"/>
                </a:solidFill>
                <a:ea typeface="楷体_GB2312" pitchFamily="1" charset="-122"/>
              </a:rPr>
              <a:t>             </a:t>
            </a:r>
            <a:r>
              <a:rPr lang="zh-CN" altLang="zh-CN" b="1">
                <a:solidFill>
                  <a:srgbClr val="CC0000"/>
                </a:solidFill>
                <a:ea typeface="楷体_GB2312" pitchFamily="1" charset="-122"/>
              </a:rPr>
              <a:t>电镜结构:</a:t>
            </a:r>
            <a:r>
              <a:rPr lang="zh-CN" altLang="zh-CN" b="1">
                <a:ea typeface="楷体_GB2312" pitchFamily="1" charset="-122"/>
              </a:rPr>
              <a:t>双层膜细胞器，线粒体嵴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508FEF32-2E16-46A3-A6A2-CEFA689EF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338" y="657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3" name="Rectangle 6">
            <a:extLst>
              <a:ext uri="{FF2B5EF4-FFF2-40B4-BE49-F238E27FC236}">
                <a16:creationId xmlns:a16="http://schemas.microsoft.com/office/drawing/2014/main" id="{41D85546-F122-4014-8E81-F97FDEF6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338" y="657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174" name="Picture 8" descr="mitochondrion">
            <a:extLst>
              <a:ext uri="{FF2B5EF4-FFF2-40B4-BE49-F238E27FC236}">
                <a16:creationId xmlns:a16="http://schemas.microsoft.com/office/drawing/2014/main" id="{F8142A7E-0D94-4420-8009-1C6F9944B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924175"/>
            <a:ext cx="3384550" cy="320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9EA2801F-CC94-4911-8966-0BA9660EE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8235950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990000"/>
                </a:solidFill>
              </a:rPr>
              <a:t>          </a:t>
            </a:r>
            <a:r>
              <a:rPr lang="zh-CN" altLang="zh-CN" sz="3200" b="1">
                <a:solidFill>
                  <a:srgbClr val="990000"/>
                </a:solidFill>
              </a:rPr>
              <a:t>超微构造与所含酶类</a:t>
            </a:r>
          </a:p>
          <a:p>
            <a:pPr eaLnBrk="1" hangingPunct="1"/>
            <a:endParaRPr lang="en-US" altLang="zh-CN" sz="2000" b="1">
              <a:solidFill>
                <a:srgbClr val="FF33CC"/>
              </a:solidFill>
            </a:endParaRPr>
          </a:p>
          <a:p>
            <a:pPr eaLnBrk="1" hangingPunct="1"/>
            <a:r>
              <a:rPr lang="zh-CN" altLang="zh-CN" sz="2000" b="1">
                <a:solidFill>
                  <a:srgbClr val="FF33CC"/>
                </a:solidFill>
              </a:rPr>
              <a:t>Outer membrane</a:t>
            </a:r>
            <a:r>
              <a:rPr lang="zh-CN" altLang="zh-CN" sz="2000" b="1">
                <a:solidFill>
                  <a:schemeClr val="accent2"/>
                </a:solidFill>
              </a:rPr>
              <a:t>——6nm。</a:t>
            </a:r>
            <a:r>
              <a:rPr lang="zh-CN" altLang="zh-CN" sz="2000" b="1">
                <a:solidFill>
                  <a:srgbClr val="CC0000"/>
                </a:solidFill>
              </a:rPr>
              <a:t>孔蛋白</a:t>
            </a:r>
            <a:r>
              <a:rPr lang="zh-CN" altLang="zh-CN" sz="2000" b="1">
                <a:solidFill>
                  <a:schemeClr val="accent2"/>
                </a:solidFill>
              </a:rPr>
              <a:t>排列成筒状圆柱体，中央有孔，</a:t>
            </a:r>
          </a:p>
          <a:p>
            <a:pPr eaLnBrk="1" hangingPunct="1"/>
            <a:r>
              <a:rPr lang="zh-CN" altLang="zh-CN" sz="2000" b="1">
                <a:solidFill>
                  <a:schemeClr val="accent2"/>
                </a:solidFill>
              </a:rPr>
              <a:t>允许10KD小分子物质进出。外膜含有14种蛋白；脂类主要是卵磷脂。</a:t>
            </a:r>
          </a:p>
          <a:p>
            <a:pPr eaLnBrk="1" hangingPunct="1"/>
            <a:r>
              <a:rPr lang="zh-CN" altLang="zh-CN" sz="2000" b="1">
                <a:solidFill>
                  <a:srgbClr val="FF33CC"/>
                </a:solidFill>
              </a:rPr>
              <a:t>Inner membrane</a:t>
            </a:r>
            <a:r>
              <a:rPr lang="zh-CN" altLang="zh-CN" sz="2000" b="1">
                <a:solidFill>
                  <a:schemeClr val="accent2"/>
                </a:solidFill>
              </a:rPr>
              <a:t>——6~8nm。</a:t>
            </a:r>
            <a:r>
              <a:rPr lang="zh-CN" altLang="zh-CN" sz="2000" b="1">
                <a:solidFill>
                  <a:srgbClr val="CC0000"/>
                </a:solidFill>
              </a:rPr>
              <a:t>无孔</a:t>
            </a:r>
            <a:r>
              <a:rPr lang="zh-CN" altLang="zh-CN" sz="2000" b="1">
                <a:solidFill>
                  <a:schemeClr val="accent2"/>
                </a:solidFill>
              </a:rPr>
              <a:t>，</a:t>
            </a:r>
            <a:r>
              <a:rPr lang="zh-CN" altLang="zh-CN" sz="2000" b="1">
                <a:solidFill>
                  <a:srgbClr val="990000"/>
                </a:solidFill>
              </a:rPr>
              <a:t>通透性很低</a:t>
            </a:r>
            <a:r>
              <a:rPr lang="zh-CN" altLang="zh-CN" sz="2000" b="1">
                <a:solidFill>
                  <a:schemeClr val="accent2"/>
                </a:solidFill>
              </a:rPr>
              <a:t>。内膜含有21种蛋白；</a:t>
            </a:r>
          </a:p>
          <a:p>
            <a:pPr eaLnBrk="1" hangingPunct="1"/>
            <a:r>
              <a:rPr lang="zh-CN" altLang="zh-CN" sz="2000" b="1">
                <a:solidFill>
                  <a:schemeClr val="accent2"/>
                </a:solidFill>
              </a:rPr>
              <a:t>脂类主要是心磷脂，与内膜的高度疏水性有关（通透性屏障）。</a:t>
            </a:r>
          </a:p>
          <a:p>
            <a:pPr eaLnBrk="1" hangingPunct="1"/>
            <a:r>
              <a:rPr lang="zh-CN" altLang="zh-CN" sz="2000" b="1">
                <a:solidFill>
                  <a:schemeClr val="accent2"/>
                </a:solidFill>
              </a:rPr>
              <a:t>线粒体嵴。基粒——头（F1）、柄（连接）、基部（F0，嵌入蛋白）。</a:t>
            </a:r>
          </a:p>
          <a:p>
            <a:pPr eaLnBrk="1" hangingPunct="1"/>
            <a:r>
              <a:rPr lang="zh-CN" altLang="zh-CN" sz="2000" b="1">
                <a:solidFill>
                  <a:srgbClr val="FF33CC"/>
                </a:solidFill>
              </a:rPr>
              <a:t>Intermembrane space</a:t>
            </a:r>
            <a:r>
              <a:rPr lang="zh-CN" altLang="zh-CN" sz="2000" b="1">
                <a:solidFill>
                  <a:schemeClr val="accent2"/>
                </a:solidFill>
              </a:rPr>
              <a:t>——6~8nm。充满无定形物质，含许多可溶性酶、</a:t>
            </a:r>
          </a:p>
          <a:p>
            <a:pPr eaLnBrk="1" hangingPunct="1"/>
            <a:r>
              <a:rPr lang="zh-CN" altLang="zh-CN" sz="2000" b="1">
                <a:solidFill>
                  <a:schemeClr val="accent2"/>
                </a:solidFill>
              </a:rPr>
              <a:t>底物和辅助因子。嵴内隙（intracristal space）。</a:t>
            </a:r>
          </a:p>
          <a:p>
            <a:pPr eaLnBrk="1" hangingPunct="1"/>
            <a:r>
              <a:rPr lang="zh-CN" altLang="zh-CN" sz="2000" b="1">
                <a:solidFill>
                  <a:srgbClr val="FF33CC"/>
                </a:solidFill>
              </a:rPr>
              <a:t>Inner chamber / matrix</a:t>
            </a:r>
            <a:r>
              <a:rPr lang="zh-CN" altLang="zh-CN" sz="2000" b="1">
                <a:solidFill>
                  <a:schemeClr val="accent2"/>
                </a:solidFill>
              </a:rPr>
              <a:t>——均质状的蛋白性胶状物。除含有各种酶外，</a:t>
            </a:r>
          </a:p>
          <a:p>
            <a:pPr eaLnBrk="1" hangingPunct="1"/>
            <a:r>
              <a:rPr lang="zh-CN" altLang="zh-CN" sz="2000" b="1">
                <a:solidFill>
                  <a:schemeClr val="accent2"/>
                </a:solidFill>
              </a:rPr>
              <a:t>还有</a:t>
            </a:r>
            <a:r>
              <a:rPr lang="zh-CN" altLang="zh-CN" sz="2000" b="1">
                <a:solidFill>
                  <a:srgbClr val="990000"/>
                </a:solidFill>
              </a:rPr>
              <a:t>环状DNA</a:t>
            </a:r>
            <a:r>
              <a:rPr lang="zh-CN" altLang="zh-CN" sz="2000" b="1">
                <a:solidFill>
                  <a:schemeClr val="accent2"/>
                </a:solidFill>
              </a:rPr>
              <a:t>和</a:t>
            </a:r>
            <a:r>
              <a:rPr lang="zh-CN" altLang="zh-CN" sz="2000" b="1">
                <a:solidFill>
                  <a:srgbClr val="990000"/>
                </a:solidFill>
              </a:rPr>
              <a:t>核糖体</a:t>
            </a:r>
            <a:r>
              <a:rPr lang="zh-CN" altLang="zh-CN" sz="2000" b="1">
                <a:solidFill>
                  <a:schemeClr val="accent2"/>
                </a:solidFill>
              </a:rPr>
              <a:t>等。</a:t>
            </a:r>
          </a:p>
        </p:txBody>
      </p:sp>
      <p:pic>
        <p:nvPicPr>
          <p:cNvPr id="8195" name="Picture 3" descr="线粒体表-1a">
            <a:extLst>
              <a:ext uri="{FF2B5EF4-FFF2-40B4-BE49-F238E27FC236}">
                <a16:creationId xmlns:a16="http://schemas.microsoft.com/office/drawing/2014/main" id="{ACDAF8EA-CC0B-479F-B744-27D435884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1" t="10257" r="4494" b="7692"/>
          <a:stretch>
            <a:fillRect/>
          </a:stretch>
        </p:blipFill>
        <p:spPr bwMode="auto">
          <a:xfrm>
            <a:off x="2555875" y="4306888"/>
            <a:ext cx="5140325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7" descr="线粒体立体">
            <a:extLst>
              <a:ext uri="{FF2B5EF4-FFF2-40B4-BE49-F238E27FC236}">
                <a16:creationId xmlns:a16="http://schemas.microsoft.com/office/drawing/2014/main" id="{1A73F205-B78C-44D6-8949-DB01C8ADC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" t="2" r="19814" b="5954"/>
          <a:stretch>
            <a:fillRect/>
          </a:stretch>
        </p:blipFill>
        <p:spPr bwMode="auto">
          <a:xfrm>
            <a:off x="6875463" y="115888"/>
            <a:ext cx="18732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DBD0D7D9-5937-4E21-AB3F-1F54B9EB0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30580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 i="1">
                <a:solidFill>
                  <a:srgbClr val="CC0000"/>
                </a:solidFill>
                <a:ea typeface="华文隶书" panose="02010800040101010101" pitchFamily="2" charset="-122"/>
              </a:rPr>
              <a:t>线粒体功能：</a:t>
            </a:r>
            <a:r>
              <a:rPr lang="zh-CN" altLang="zh-CN" sz="1800" b="1">
                <a:solidFill>
                  <a:schemeClr val="accent2"/>
                </a:solidFill>
              </a:rPr>
              <a:t>主要进行氧化磷酸化，合成ATP，为细胞生命</a:t>
            </a:r>
          </a:p>
          <a:p>
            <a:pPr eaLnBrk="1" hangingPunct="1"/>
            <a:r>
              <a:rPr lang="zh-CN" altLang="zh-CN" sz="1800" b="1">
                <a:solidFill>
                  <a:schemeClr val="accent2"/>
                </a:solidFill>
              </a:rPr>
              <a:t>活动提供直接能量。</a:t>
            </a:r>
            <a:r>
              <a:rPr lang="zh-CN" altLang="zh-CN" sz="1800" b="1" i="1" u="sng">
                <a:solidFill>
                  <a:schemeClr val="accent2"/>
                </a:solidFill>
              </a:rPr>
              <a:t>氧化过程发生于内膜，而磷酸化发生于基粒F1</a:t>
            </a:r>
            <a:r>
              <a:rPr lang="zh-CN" altLang="zh-CN" sz="1800" b="1">
                <a:solidFill>
                  <a:schemeClr val="accent2"/>
                </a:solidFill>
              </a:rPr>
              <a:t>。</a:t>
            </a:r>
            <a:endParaRPr lang="zh-CN" altLang="zh-CN" sz="1600" b="1" i="1"/>
          </a:p>
          <a:p>
            <a:pPr eaLnBrk="1" hangingPunct="1"/>
            <a:endParaRPr lang="zh-CN" altLang="zh-CN" sz="1800" b="1">
              <a:solidFill>
                <a:srgbClr val="FF33CC"/>
              </a:solidFill>
            </a:endParaRPr>
          </a:p>
          <a:p>
            <a:pPr eaLnBrk="1" hangingPunct="1"/>
            <a:r>
              <a:rPr lang="zh-CN" altLang="zh-CN" sz="1800" b="1">
                <a:solidFill>
                  <a:srgbClr val="FF33CC"/>
                </a:solidFill>
              </a:rPr>
              <a:t>耦联机制——化学渗透学说</a:t>
            </a:r>
            <a:r>
              <a:rPr lang="zh-CN" altLang="zh-CN" sz="1800" b="1">
                <a:solidFill>
                  <a:schemeClr val="accent2"/>
                </a:solidFill>
              </a:rPr>
              <a:t>（</a:t>
            </a:r>
            <a:r>
              <a:rPr lang="en-US" altLang="zh-CN" sz="1800" b="1">
                <a:solidFill>
                  <a:schemeClr val="accent2"/>
                </a:solidFill>
              </a:rPr>
              <a:t>19</a:t>
            </a:r>
            <a:r>
              <a:rPr lang="zh-CN" altLang="zh-CN" sz="1800" b="1">
                <a:solidFill>
                  <a:schemeClr val="accent2"/>
                </a:solidFill>
              </a:rPr>
              <a:t>78’ 诺贝尔奖）</a:t>
            </a:r>
          </a:p>
          <a:p>
            <a:pPr eaLnBrk="1" hangingPunct="1"/>
            <a:r>
              <a:rPr lang="zh-CN" altLang="zh-CN" sz="1800" b="1">
                <a:solidFill>
                  <a:schemeClr val="accent2"/>
                </a:solidFill>
              </a:rPr>
              <a:t>呼吸链各组分镶嵌在内膜中，且分布不对称，当电子在膜上迂回传</a:t>
            </a:r>
          </a:p>
          <a:p>
            <a:pPr eaLnBrk="1" hangingPunct="1"/>
            <a:r>
              <a:rPr lang="zh-CN" altLang="zh-CN" sz="1800" b="1">
                <a:solidFill>
                  <a:schemeClr val="accent2"/>
                </a:solidFill>
              </a:rPr>
              <a:t>递时，所释放的能量将质子从内膜基质侧泵至膜间隙，从而使</a:t>
            </a:r>
            <a:r>
              <a:rPr lang="zh-CN" altLang="zh-CN" sz="1800" b="1">
                <a:solidFill>
                  <a:srgbClr val="CC0000"/>
                </a:solidFill>
              </a:rPr>
              <a:t>膜间</a:t>
            </a:r>
          </a:p>
          <a:p>
            <a:pPr eaLnBrk="1" hangingPunct="1"/>
            <a:r>
              <a:rPr lang="zh-CN" altLang="zh-CN" sz="1800" b="1">
                <a:solidFill>
                  <a:srgbClr val="CC0000"/>
                </a:solidFill>
              </a:rPr>
              <a:t>隙的质子浓度高于基质</a:t>
            </a:r>
            <a:r>
              <a:rPr lang="zh-CN" altLang="zh-CN" sz="1800" b="1">
                <a:solidFill>
                  <a:schemeClr val="accent2"/>
                </a:solidFill>
              </a:rPr>
              <a:t>，因而在内膜两侧形成pH梯度和电位梯度。</a:t>
            </a:r>
          </a:p>
          <a:p>
            <a:pPr eaLnBrk="1" hangingPunct="1"/>
            <a:r>
              <a:rPr lang="zh-CN" altLang="zh-CN" sz="1800" b="1">
                <a:solidFill>
                  <a:schemeClr val="accent2"/>
                </a:solidFill>
              </a:rPr>
              <a:t>在此梯度的驱动下，质子穿过内膜</a:t>
            </a:r>
          </a:p>
          <a:p>
            <a:pPr eaLnBrk="1" hangingPunct="1"/>
            <a:r>
              <a:rPr lang="zh-CN" altLang="zh-CN" sz="1800" b="1">
                <a:solidFill>
                  <a:schemeClr val="accent2"/>
                </a:solidFill>
              </a:rPr>
              <a:t>上的ATP酶复合物流回到基质，</a:t>
            </a:r>
          </a:p>
          <a:p>
            <a:pPr eaLnBrk="1" hangingPunct="1"/>
            <a:r>
              <a:rPr lang="zh-CN" altLang="zh-CN" sz="1800" b="1">
                <a:solidFill>
                  <a:schemeClr val="accent2"/>
                </a:solidFill>
              </a:rPr>
              <a:t>其能量促使ADP和Pi合成ATP。</a:t>
            </a:r>
          </a:p>
          <a:p>
            <a:pPr eaLnBrk="1" hangingPunct="1"/>
            <a:r>
              <a:rPr lang="zh-CN" altLang="zh-CN" sz="1800" b="1" i="1"/>
              <a:t>此学说有两个特点：</a:t>
            </a:r>
          </a:p>
          <a:p>
            <a:pPr eaLnBrk="1" hangingPunct="1"/>
            <a:r>
              <a:rPr lang="zh-CN" altLang="zh-CN" sz="1800" b="1">
                <a:solidFill>
                  <a:schemeClr val="accent2"/>
                </a:solidFill>
              </a:rPr>
              <a:t>一是强调线粒体膜结构的完整性；</a:t>
            </a:r>
          </a:p>
          <a:p>
            <a:pPr eaLnBrk="1" hangingPunct="1"/>
            <a:r>
              <a:rPr lang="zh-CN" altLang="zh-CN" sz="1800" b="1">
                <a:solidFill>
                  <a:schemeClr val="accent2"/>
                </a:solidFill>
              </a:rPr>
              <a:t>二是定向的化学反应。</a:t>
            </a:r>
          </a:p>
          <a:p>
            <a:pPr eaLnBrk="1" hangingPunct="1"/>
            <a:endParaRPr lang="zh-CN" altLang="zh-CN" sz="1800" b="1">
              <a:solidFill>
                <a:schemeClr val="accent2"/>
              </a:solidFill>
            </a:endParaRPr>
          </a:p>
        </p:txBody>
      </p:sp>
      <p:pic>
        <p:nvPicPr>
          <p:cNvPr id="9219" name="Picture 3" descr="线粒体示意">
            <a:extLst>
              <a:ext uri="{FF2B5EF4-FFF2-40B4-BE49-F238E27FC236}">
                <a16:creationId xmlns:a16="http://schemas.microsoft.com/office/drawing/2014/main" id="{6E048CE1-A656-44CD-AC45-0EB3B9B14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" t="4099" r="3757" b="6720"/>
          <a:stretch>
            <a:fillRect/>
          </a:stretch>
        </p:blipFill>
        <p:spPr bwMode="auto">
          <a:xfrm>
            <a:off x="4419600" y="2882900"/>
            <a:ext cx="4419600" cy="370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1">
            <a:extLst>
              <a:ext uri="{FF2B5EF4-FFF2-40B4-BE49-F238E27FC236}">
                <a16:creationId xmlns:a16="http://schemas.microsoft.com/office/drawing/2014/main" id="{7AA48309-4E4A-4B20-9D87-39F6DBB86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836613"/>
            <a:ext cx="5670550" cy="427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3200" b="1">
                <a:solidFill>
                  <a:srgbClr val="CC0000"/>
                </a:solidFill>
              </a:rPr>
              <a:t>线粒体</a:t>
            </a:r>
            <a:r>
              <a:rPr lang="zh-CN" altLang="zh-CN" sz="3200" b="1">
                <a:solidFill>
                  <a:schemeClr val="accent2"/>
                </a:solidFill>
              </a:rPr>
              <a:t>其它功能：</a:t>
            </a:r>
            <a:endParaRPr lang="en-US" altLang="zh-CN" sz="3200" b="1">
              <a:solidFill>
                <a:schemeClr val="accent2"/>
              </a:solidFill>
            </a:endParaRPr>
          </a:p>
          <a:p>
            <a:pPr eaLnBrk="1" hangingPunct="1"/>
            <a:endParaRPr lang="zh-CN" altLang="zh-CN" b="1" i="1">
              <a:solidFill>
                <a:schemeClr val="accent2"/>
              </a:solidFill>
            </a:endParaRPr>
          </a:p>
          <a:p>
            <a:pPr eaLnBrk="1" hangingPunct="1"/>
            <a:r>
              <a:rPr lang="zh-CN" altLang="zh-CN" b="1"/>
              <a:t>细胞</a:t>
            </a:r>
            <a:r>
              <a:rPr lang="zh-CN" altLang="zh-CN" b="1">
                <a:solidFill>
                  <a:srgbClr val="FF0000"/>
                </a:solidFill>
              </a:rPr>
              <a:t>氧自由基</a:t>
            </a:r>
            <a:r>
              <a:rPr lang="zh-CN" altLang="zh-CN" b="1"/>
              <a:t>的生成</a:t>
            </a:r>
            <a:endParaRPr lang="en-US" altLang="zh-CN" b="1"/>
          </a:p>
          <a:p>
            <a:pPr eaLnBrk="1" hangingPunct="1"/>
            <a:endParaRPr lang="zh-CN" altLang="zh-CN" b="1"/>
          </a:p>
          <a:p>
            <a:pPr eaLnBrk="1" hangingPunct="1"/>
            <a:r>
              <a:rPr lang="zh-CN" altLang="zh-CN" b="1"/>
              <a:t>细胞</a:t>
            </a:r>
            <a:r>
              <a:rPr lang="zh-CN" altLang="zh-CN" b="1">
                <a:solidFill>
                  <a:srgbClr val="FF0000"/>
                </a:solidFill>
              </a:rPr>
              <a:t>程序性死亡</a:t>
            </a:r>
            <a:r>
              <a:rPr lang="zh-CN" altLang="en-US" b="1">
                <a:solidFill>
                  <a:srgbClr val="FF0000"/>
                </a:solidFill>
              </a:rPr>
              <a:t>、自噬</a:t>
            </a:r>
            <a:endParaRPr lang="en-US" altLang="zh-CN" b="1">
              <a:solidFill>
                <a:srgbClr val="FF0000"/>
              </a:solidFill>
            </a:endParaRPr>
          </a:p>
          <a:p>
            <a:pPr eaLnBrk="1" hangingPunct="1"/>
            <a:endParaRPr lang="zh-CN" altLang="zh-CN" b="1"/>
          </a:p>
          <a:p>
            <a:pPr eaLnBrk="1" hangingPunct="1"/>
            <a:r>
              <a:rPr lang="zh-CN" altLang="zh-CN" b="1"/>
              <a:t>细胞中</a:t>
            </a:r>
            <a:r>
              <a:rPr lang="zh-CN" altLang="zh-CN" b="1">
                <a:solidFill>
                  <a:srgbClr val="FF0000"/>
                </a:solidFill>
              </a:rPr>
              <a:t>Ca</a:t>
            </a:r>
            <a:r>
              <a:rPr lang="zh-CN" altLang="zh-CN" b="1" baseline="30000">
                <a:solidFill>
                  <a:srgbClr val="FF0000"/>
                </a:solidFill>
              </a:rPr>
              <a:t>2+</a:t>
            </a:r>
            <a:r>
              <a:rPr lang="zh-CN" altLang="zh-CN" b="1">
                <a:solidFill>
                  <a:srgbClr val="FF0000"/>
                </a:solidFill>
              </a:rPr>
              <a:t>的稳态平衡</a:t>
            </a:r>
            <a:r>
              <a:rPr lang="zh-CN" altLang="zh-CN" b="1"/>
              <a:t>的调节</a:t>
            </a:r>
            <a:endParaRPr lang="en-US" altLang="zh-CN" b="1"/>
          </a:p>
          <a:p>
            <a:pPr eaLnBrk="1" hangingPunct="1"/>
            <a:endParaRPr lang="zh-CN" altLang="zh-CN" b="1"/>
          </a:p>
          <a:p>
            <a:pPr eaLnBrk="1" hangingPunct="1"/>
            <a:r>
              <a:rPr lang="zh-CN" altLang="zh-CN" b="1"/>
              <a:t>细胞的</a:t>
            </a:r>
            <a:r>
              <a:rPr lang="zh-CN" altLang="zh-CN" b="1">
                <a:solidFill>
                  <a:srgbClr val="FF0000"/>
                </a:solidFill>
              </a:rPr>
              <a:t>信号转导</a:t>
            </a:r>
            <a:endParaRPr lang="en-US" altLang="zh-CN" b="1">
              <a:solidFill>
                <a:srgbClr val="FF0000"/>
              </a:solidFill>
            </a:endParaRPr>
          </a:p>
          <a:p>
            <a:pPr eaLnBrk="1" hangingPunct="1"/>
            <a:endParaRPr lang="zh-CN" altLang="zh-CN" b="1"/>
          </a:p>
          <a:p>
            <a:pPr eaLnBrk="1" hangingPunct="1"/>
            <a:r>
              <a:rPr lang="zh-CN" altLang="zh-CN" b="1"/>
              <a:t>多种</a:t>
            </a:r>
            <a:r>
              <a:rPr lang="zh-CN" altLang="zh-CN" b="1">
                <a:solidFill>
                  <a:srgbClr val="FF0000"/>
                </a:solidFill>
              </a:rPr>
              <a:t>离子的跨膜转运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Pages>0</Pages>
  <Words>1476</Words>
  <Characters>0</Characters>
  <Application>Microsoft Office PowerPoint</Application>
  <DocSecurity>0</DocSecurity>
  <PresentationFormat>全屏显示(4:3)</PresentationFormat>
  <Lines>0</Lines>
  <Paragraphs>155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Times New Roman</vt:lpstr>
      <vt:lpstr>宋体</vt:lpstr>
      <vt:lpstr>Arial</vt:lpstr>
      <vt:lpstr>Calibri</vt:lpstr>
      <vt:lpstr>楷体_GB2312</vt:lpstr>
      <vt:lpstr>幼圆</vt:lpstr>
      <vt:lpstr>隶书</vt:lpstr>
      <vt:lpstr>华文隶书</vt:lpstr>
      <vt:lpstr>华文行楷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nau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cqs</dc:creator>
  <cp:keywords/>
  <dc:description/>
  <cp:lastModifiedBy>马 静远</cp:lastModifiedBy>
  <cp:revision>49</cp:revision>
  <dcterms:created xsi:type="dcterms:W3CDTF">2005-03-22T07:29:48Z</dcterms:created>
  <dcterms:modified xsi:type="dcterms:W3CDTF">2021-04-07T07:55:33Z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2052-9.1.0.4369</vt:lpwstr>
  </property>
</Properties>
</file>