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55"/>
  </p:handoutMasterIdLst>
  <p:sldIdLst>
    <p:sldId id="256" r:id="rId3"/>
    <p:sldId id="257" r:id="rId4"/>
    <p:sldId id="260" r:id="rId5"/>
    <p:sldId id="261" r:id="rId6"/>
    <p:sldId id="297" r:id="rId7"/>
    <p:sldId id="298" r:id="rId8"/>
    <p:sldId id="299" r:id="rId9"/>
    <p:sldId id="300" r:id="rId10"/>
    <p:sldId id="301" r:id="rId11"/>
    <p:sldId id="302" r:id="rId12"/>
    <p:sldId id="303" r:id="rId13"/>
    <p:sldId id="304" r:id="rId14"/>
    <p:sldId id="262" r:id="rId15"/>
    <p:sldId id="263" r:id="rId16"/>
    <p:sldId id="271" r:id="rId17"/>
    <p:sldId id="266" r:id="rId18"/>
    <p:sldId id="269" r:id="rId20"/>
    <p:sldId id="264" r:id="rId21"/>
    <p:sldId id="305" r:id="rId22"/>
    <p:sldId id="306" r:id="rId23"/>
    <p:sldId id="307" r:id="rId24"/>
    <p:sldId id="267" r:id="rId25"/>
    <p:sldId id="280" r:id="rId26"/>
    <p:sldId id="281" r:id="rId27"/>
    <p:sldId id="282" r:id="rId28"/>
    <p:sldId id="283" r:id="rId29"/>
    <p:sldId id="268" r:id="rId30"/>
    <p:sldId id="270" r:id="rId31"/>
    <p:sldId id="275" r:id="rId32"/>
    <p:sldId id="277" r:id="rId33"/>
    <p:sldId id="278" r:id="rId34"/>
    <p:sldId id="272" r:id="rId35"/>
    <p:sldId id="273" r:id="rId36"/>
    <p:sldId id="274" r:id="rId37"/>
    <p:sldId id="308" r:id="rId38"/>
    <p:sldId id="309" r:id="rId39"/>
    <p:sldId id="310" r:id="rId40"/>
    <p:sldId id="279" r:id="rId41"/>
    <p:sldId id="284" r:id="rId42"/>
    <p:sldId id="285" r:id="rId43"/>
    <p:sldId id="286" r:id="rId44"/>
    <p:sldId id="287" r:id="rId45"/>
    <p:sldId id="321" r:id="rId46"/>
    <p:sldId id="322" r:id="rId47"/>
    <p:sldId id="323" r:id="rId48"/>
    <p:sldId id="324" r:id="rId49"/>
    <p:sldId id="325" r:id="rId50"/>
    <p:sldId id="326" r:id="rId51"/>
    <p:sldId id="327" r:id="rId52"/>
    <p:sldId id="328" r:id="rId53"/>
    <p:sldId id="329"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7" autoAdjust="0"/>
    <p:restoredTop sz="94620" autoAdjust="0"/>
  </p:normalViewPr>
  <p:slideViewPr>
    <p:cSldViewPr>
      <p:cViewPr varScale="1">
        <p:scale>
          <a:sx n="66" d="100"/>
          <a:sy n="66" d="100"/>
        </p:scale>
        <p:origin x="-1506" y="-114"/>
      </p:cViewPr>
      <p:guideLst>
        <p:guide orient="horz" pos="2160"/>
        <p:guide pos="2880"/>
      </p:guideLst>
    </p:cSldViewPr>
  </p:slideViewPr>
  <p:outlineViewPr>
    <p:cViewPr>
      <p:scale>
        <a:sx n="33" d="100"/>
        <a:sy n="33" d="100"/>
      </p:scale>
      <p:origin x="0" y="32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9F703E-75CC-44A5-83F6-73B2D636D98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F4EC4C-2C32-40DF-B4C9-406672D2379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D422CE-653C-4DE8-B136-0BE853A9650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E9F21-1A0D-401E-AFB1-98089040A44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7E9F21-1A0D-401E-AFB1-98089040A44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39750" y="764541"/>
            <a:ext cx="7772400" cy="1538286"/>
          </a:xfrm>
        </p:spPr>
        <p:txBody>
          <a:bodyPr/>
          <a:lstStyle/>
          <a:p>
            <a:r>
              <a:rPr lang="zh-CN" altLang="en-US" dirty="0" smtClean="0"/>
              <a:t>细胞周期的调控</a:t>
            </a:r>
            <a:endParaRPr lang="zh-CN" altLang="en-US" dirty="0"/>
          </a:p>
        </p:txBody>
      </p:sp>
      <p:sp>
        <p:nvSpPr>
          <p:cNvPr id="2" name="副标题 1"/>
          <p:cNvSpPr/>
          <p:nvPr>
            <p:ph type="subTitle" idx="1"/>
          </p:nvPr>
        </p:nvSpPr>
        <p:spPr/>
        <p:txBody>
          <a:bodyPr/>
          <a:p>
            <a:endParaRPr lang="zh-CN" altLang="en-US"/>
          </a:p>
        </p:txBody>
      </p:sp>
      <p:pic>
        <p:nvPicPr>
          <p:cNvPr id="3" name="图片 2"/>
          <p:cNvPicPr>
            <a:picLocks noChangeAspect="1"/>
          </p:cNvPicPr>
          <p:nvPr/>
        </p:nvPicPr>
        <p:blipFill>
          <a:blip r:embed="rId1"/>
          <a:stretch>
            <a:fillRect/>
          </a:stretch>
        </p:blipFill>
        <p:spPr>
          <a:xfrm>
            <a:off x="395605" y="2780665"/>
            <a:ext cx="4545330" cy="3173730"/>
          </a:xfrm>
          <a:prstGeom prst="rect">
            <a:avLst/>
          </a:prstGeom>
        </p:spPr>
      </p:pic>
      <p:pic>
        <p:nvPicPr>
          <p:cNvPr id="5" name="图片 4"/>
          <p:cNvPicPr>
            <a:picLocks noChangeAspect="1"/>
          </p:cNvPicPr>
          <p:nvPr/>
        </p:nvPicPr>
        <p:blipFill>
          <a:blip r:embed="rId2"/>
          <a:stretch>
            <a:fillRect/>
          </a:stretch>
        </p:blipFill>
        <p:spPr>
          <a:xfrm>
            <a:off x="5292090" y="2780665"/>
            <a:ext cx="3411855" cy="31737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文本占位符 245761"/>
          <p:cNvSpPr>
            <a:spLocks noGrp="1"/>
          </p:cNvSpPr>
          <p:nvPr>
            <p:ph type="body" idx="4294967295"/>
          </p:nvPr>
        </p:nvSpPr>
        <p:spPr>
          <a:xfrm>
            <a:off x="611188" y="908050"/>
            <a:ext cx="8064500" cy="5062538"/>
          </a:xfrm>
        </p:spPr>
        <p:txBody>
          <a:bodyPr/>
          <a:p>
            <a:pPr defTabSz="914400" eaLnBrk="0" hangingPunct="0">
              <a:lnSpc>
                <a:spcPct val="135000"/>
              </a:lnSpc>
              <a:spcBef>
                <a:spcPct val="0"/>
              </a:spcBef>
              <a:buFont typeface="Wingdings" panose="05000000000000000000" pitchFamily="2" charset="2"/>
              <a:buChar char="n"/>
              <a:tabLst>
                <a:tab pos="6456680" algn="l"/>
              </a:tabLst>
            </a:pPr>
            <a:r>
              <a:rPr lang="en-US" altLang="zh-CN" sz="2800" b="1">
                <a:solidFill>
                  <a:srgbClr val="FF0066"/>
                </a:solidFill>
                <a:latin typeface="楷体_GB2312" pitchFamily="49" charset="-122"/>
                <a:ea typeface="楷体_GB2312" pitchFamily="49" charset="-122"/>
              </a:rPr>
              <a:t>G</a:t>
            </a:r>
            <a:r>
              <a:rPr lang="en-US" altLang="zh-CN" sz="2800" b="1" baseline="-30000">
                <a:solidFill>
                  <a:srgbClr val="FF0066"/>
                </a:solidFill>
                <a:latin typeface="楷体_GB2312" pitchFamily="49" charset="-122"/>
                <a:ea typeface="楷体_GB2312" pitchFamily="49" charset="-122"/>
              </a:rPr>
              <a:t>1</a:t>
            </a:r>
            <a:r>
              <a:rPr lang="en-US" altLang="zh-CN" sz="2800" b="1">
                <a:solidFill>
                  <a:srgbClr val="FF0066"/>
                </a:solidFill>
                <a:latin typeface="楷体_GB2312" pitchFamily="49" charset="-122"/>
                <a:ea typeface="楷体_GB2312" pitchFamily="49" charset="-122"/>
              </a:rPr>
              <a:t>/S</a:t>
            </a:r>
            <a:r>
              <a:rPr lang="zh-CN" altLang="en-US" sz="2800" b="1" dirty="0">
                <a:solidFill>
                  <a:srgbClr val="FF0066"/>
                </a:solidFill>
                <a:latin typeface="楷体_GB2312" pitchFamily="49" charset="-122"/>
                <a:ea typeface="楷体_GB2312" pitchFamily="49" charset="-122"/>
              </a:rPr>
              <a:t>检验点：</a:t>
            </a:r>
            <a:r>
              <a:rPr lang="zh-CN" altLang="en-US" sz="2800" b="1" dirty="0">
                <a:latin typeface="楷体_GB2312" pitchFamily="49" charset="-122"/>
                <a:ea typeface="楷体_GB2312" pitchFamily="49" charset="-122"/>
              </a:rPr>
              <a:t>在酵母中称</a:t>
            </a:r>
            <a:r>
              <a:rPr lang="en-US" altLang="zh-CN" sz="2800" b="1">
                <a:latin typeface="楷体_GB2312" pitchFamily="49" charset="-122"/>
                <a:ea typeface="楷体_GB2312" pitchFamily="49" charset="-122"/>
              </a:rPr>
              <a:t>start</a:t>
            </a:r>
            <a:r>
              <a:rPr lang="zh-CN" altLang="en-US" sz="2800" b="1" dirty="0">
                <a:latin typeface="楷体_GB2312" pitchFamily="49" charset="-122"/>
                <a:ea typeface="楷体_GB2312" pitchFamily="49" charset="-122"/>
              </a:rPr>
              <a:t>点，在哺乳动物中称</a:t>
            </a:r>
            <a:r>
              <a:rPr lang="en-US" altLang="zh-CN" sz="2800" b="1">
                <a:latin typeface="楷体_GB2312" pitchFamily="49" charset="-122"/>
                <a:ea typeface="楷体_GB2312" pitchFamily="49" charset="-122"/>
              </a:rPr>
              <a:t>R</a:t>
            </a:r>
            <a:r>
              <a:rPr lang="zh-CN" altLang="en-US" sz="2800" b="1" dirty="0">
                <a:latin typeface="楷体_GB2312" pitchFamily="49" charset="-122"/>
                <a:ea typeface="楷体_GB2312" pitchFamily="49" charset="-122"/>
              </a:rPr>
              <a:t>点</a:t>
            </a:r>
            <a:r>
              <a:rPr lang="en-US" altLang="zh-CN" sz="2800" b="1">
                <a:latin typeface="楷体_GB2312" pitchFamily="49" charset="-122"/>
                <a:ea typeface="楷体_GB2312" pitchFamily="49" charset="-122"/>
              </a:rPr>
              <a:t>(restriction point)</a:t>
            </a:r>
            <a:r>
              <a:rPr lang="zh-CN" altLang="en-US"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控制细胞由静止状态的</a:t>
            </a:r>
            <a:r>
              <a:rPr lang="en-US" altLang="zh-CN" sz="2800" b="1">
                <a:latin typeface="楷体_GB2312" pitchFamily="49" charset="-122"/>
                <a:ea typeface="楷体_GB2312" pitchFamily="49" charset="-122"/>
              </a:rPr>
              <a:t>G</a:t>
            </a:r>
            <a:r>
              <a:rPr lang="en-US" altLang="zh-CN" sz="2800" b="1" baseline="-30000">
                <a:latin typeface="楷体_GB2312" pitchFamily="49" charset="-122"/>
                <a:ea typeface="楷体_GB2312" pitchFamily="49" charset="-122"/>
              </a:rPr>
              <a:t>1</a:t>
            </a:r>
            <a:r>
              <a:rPr lang="zh-CN" altLang="en-US" sz="2800" b="1" dirty="0">
                <a:latin typeface="楷体_GB2312" pitchFamily="49" charset="-122"/>
                <a:ea typeface="楷体_GB2312" pitchFamily="49" charset="-122"/>
              </a:rPr>
              <a:t>进入</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合成期，相关的事件包括：</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是否损伤？细胞外环境是否适宜？细胞体积是否足够大？</a:t>
            </a:r>
            <a:r>
              <a:rPr lang="zh-CN" altLang="en-US" sz="2800" b="1" dirty="0">
                <a:ea typeface="黑体" panose="02010609060101010101" charset="-122"/>
              </a:rPr>
              <a:t> </a:t>
            </a:r>
            <a:endParaRPr lang="zh-CN" altLang="en-US" sz="2800" b="1" dirty="0">
              <a:ea typeface="黑体" panose="02010609060101010101" charset="-122"/>
            </a:endParaRPr>
          </a:p>
          <a:p>
            <a:pPr defTabSz="914400" eaLnBrk="0" hangingPunct="0">
              <a:lnSpc>
                <a:spcPct val="135000"/>
              </a:lnSpc>
              <a:spcBef>
                <a:spcPct val="0"/>
              </a:spcBef>
              <a:buFont typeface="Wingdings" panose="05000000000000000000" pitchFamily="2" charset="2"/>
              <a:buChar char="n"/>
              <a:tabLst>
                <a:tab pos="6456680" algn="l"/>
              </a:tabLst>
            </a:pPr>
            <a:r>
              <a:rPr lang="en-US" altLang="zh-CN" sz="2800" b="1">
                <a:solidFill>
                  <a:srgbClr val="FF0066"/>
                </a:solidFill>
                <a:latin typeface="楷体_GB2312" pitchFamily="49" charset="-122"/>
                <a:ea typeface="楷体_GB2312" pitchFamily="49" charset="-122"/>
              </a:rPr>
              <a:t>S</a:t>
            </a:r>
            <a:r>
              <a:rPr lang="zh-CN" altLang="en-US" sz="2800" b="1" dirty="0">
                <a:solidFill>
                  <a:srgbClr val="FF0066"/>
                </a:solidFill>
                <a:latin typeface="楷体_GB2312" pitchFamily="49" charset="-122"/>
                <a:ea typeface="楷体_GB2312" pitchFamily="49" charset="-122"/>
              </a:rPr>
              <a:t>期检验点：</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复制是否完成？</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5762">
                                            <p:txEl>
                                              <p:charRg st="0" end="108"/>
                                            </p:txEl>
                                          </p:spTgt>
                                        </p:tgtEl>
                                        <p:attrNameLst>
                                          <p:attrName>style.visibility</p:attrName>
                                        </p:attrNameLst>
                                      </p:cBhvr>
                                      <p:to>
                                        <p:strVal val="visible"/>
                                      </p:to>
                                    </p:set>
                                    <p:animEffect transition="in" filter="barn(outHorizontal)">
                                      <p:cBhvr>
                                        <p:cTn id="7" dur="500"/>
                                        <p:tgtEl>
                                          <p:spTgt spid="245762">
                                            <p:txEl>
                                              <p:charRg st="0" end="10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45762">
                                            <p:txEl>
                                              <p:charRg st="108" end="125"/>
                                            </p:txEl>
                                          </p:spTgt>
                                        </p:tgtEl>
                                        <p:attrNameLst>
                                          <p:attrName>style.visibility</p:attrName>
                                        </p:attrNameLst>
                                      </p:cBhvr>
                                      <p:to>
                                        <p:strVal val="visible"/>
                                      </p:to>
                                    </p:set>
                                    <p:animEffect transition="in" filter="barn(outHorizontal)">
                                      <p:cBhvr>
                                        <p:cTn id="12" dur="500"/>
                                        <p:tgtEl>
                                          <p:spTgt spid="245762">
                                            <p:txEl>
                                              <p:charRg st="108"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文本占位符 246785"/>
          <p:cNvSpPr>
            <a:spLocks noGrp="1"/>
          </p:cNvSpPr>
          <p:nvPr>
            <p:ph type="body" idx="4294967295"/>
          </p:nvPr>
        </p:nvSpPr>
        <p:spPr>
          <a:xfrm>
            <a:off x="611188" y="908050"/>
            <a:ext cx="7632700" cy="5062538"/>
          </a:xfrm>
        </p:spPr>
        <p:txBody>
          <a:bodyPr/>
          <a:p>
            <a:pPr>
              <a:lnSpc>
                <a:spcPct val="130000"/>
              </a:lnSpc>
              <a:spcBef>
                <a:spcPct val="30000"/>
              </a:spcBef>
              <a:buClr>
                <a:srgbClr val="FF0066"/>
              </a:buClr>
              <a:buFont typeface="Wingdings" panose="05000000000000000000" pitchFamily="2" charset="2"/>
              <a:buChar char="n"/>
            </a:pPr>
            <a:r>
              <a:rPr lang="en-US" altLang="zh-CN" sz="2800" b="1">
                <a:solidFill>
                  <a:srgbClr val="FF0066"/>
                </a:solidFill>
                <a:latin typeface="楷体_GB2312" pitchFamily="49" charset="-122"/>
                <a:ea typeface="楷体_GB2312" pitchFamily="49" charset="-122"/>
              </a:rPr>
              <a:t>G</a:t>
            </a:r>
            <a:r>
              <a:rPr lang="en-US" altLang="zh-CN" sz="2800" b="1" baseline="-30000">
                <a:solidFill>
                  <a:srgbClr val="FF0066"/>
                </a:solidFill>
                <a:latin typeface="楷体_GB2312" pitchFamily="49" charset="-122"/>
                <a:ea typeface="楷体_GB2312" pitchFamily="49" charset="-122"/>
              </a:rPr>
              <a:t>2</a:t>
            </a:r>
            <a:r>
              <a:rPr lang="en-US" altLang="zh-CN" sz="2800" b="1">
                <a:solidFill>
                  <a:srgbClr val="FF0066"/>
                </a:solidFill>
                <a:latin typeface="楷体_GB2312" pitchFamily="49" charset="-122"/>
                <a:ea typeface="楷体_GB2312" pitchFamily="49" charset="-122"/>
              </a:rPr>
              <a:t>/M</a:t>
            </a:r>
            <a:r>
              <a:rPr lang="zh-CN" altLang="en-US" sz="2800" b="1" dirty="0">
                <a:solidFill>
                  <a:srgbClr val="FF0066"/>
                </a:solidFill>
                <a:latin typeface="楷体_GB2312" pitchFamily="49" charset="-122"/>
                <a:ea typeface="楷体_GB2312" pitchFamily="49" charset="-122"/>
              </a:rPr>
              <a:t>检验点：</a:t>
            </a:r>
            <a:r>
              <a:rPr lang="zh-CN" altLang="en-US" sz="2800" b="1" dirty="0">
                <a:latin typeface="楷体_GB2312" pitchFamily="49" charset="-122"/>
                <a:ea typeface="楷体_GB2312" pitchFamily="49" charset="-122"/>
              </a:rPr>
              <a:t>是决定细胞一分为二的控制点，相关的事件包括： 所有</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都正确复制了吗？</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是否有损伤？细胞体积是否足够大？　　</a:t>
            </a:r>
            <a:endParaRPr lang="zh-CN" altLang="en-US" sz="2800" b="1" dirty="0">
              <a:latin typeface="楷体_GB2312" pitchFamily="49" charset="-122"/>
              <a:ea typeface="楷体_GB2312" pitchFamily="49" charset="-122"/>
            </a:endParaRPr>
          </a:p>
          <a:p>
            <a:pPr>
              <a:lnSpc>
                <a:spcPct val="130000"/>
              </a:lnSpc>
              <a:spcBef>
                <a:spcPct val="30000"/>
              </a:spcBef>
              <a:buClr>
                <a:srgbClr val="FF0066"/>
              </a:buClr>
              <a:buFont typeface="Wingdings" panose="05000000000000000000" pitchFamily="2" charset="2"/>
              <a:buChar char="n"/>
            </a:pPr>
            <a:r>
              <a:rPr lang="zh-CN" altLang="en-US" sz="2800" b="1" dirty="0">
                <a:solidFill>
                  <a:srgbClr val="FF0066"/>
                </a:solidFill>
                <a:latin typeface="楷体_GB2312" pitchFamily="49" charset="-122"/>
                <a:ea typeface="楷体_GB2312" pitchFamily="49" charset="-122"/>
              </a:rPr>
              <a:t>中</a:t>
            </a:r>
            <a:r>
              <a:rPr lang="en-US" altLang="zh-CN" sz="2800" b="1">
                <a:solidFill>
                  <a:srgbClr val="FF0066"/>
                </a:solidFill>
                <a:latin typeface="楷体_GB2312" pitchFamily="49" charset="-122"/>
                <a:ea typeface="楷体_GB2312" pitchFamily="49" charset="-122"/>
              </a:rPr>
              <a:t>-</a:t>
            </a:r>
            <a:r>
              <a:rPr lang="zh-CN" altLang="en-US" sz="2800" b="1" dirty="0">
                <a:solidFill>
                  <a:srgbClr val="FF0066"/>
                </a:solidFill>
                <a:latin typeface="楷体_GB2312" pitchFamily="49" charset="-122"/>
                <a:ea typeface="楷体_GB2312" pitchFamily="49" charset="-122"/>
              </a:rPr>
              <a:t>后期检验点（纺锤体组装检验点）：</a:t>
            </a:r>
            <a:r>
              <a:rPr lang="zh-CN" altLang="en-US" sz="2800" b="1" dirty="0">
                <a:latin typeface="楷体_GB2312" pitchFamily="49" charset="-122"/>
                <a:ea typeface="楷体_GB2312" pitchFamily="49" charset="-122"/>
              </a:rPr>
              <a:t>所有染色体都排列在纺锤体上了吗？任何一个着丝点没有正确连接到纺锤体上，引起细胞周期中断。</a:t>
            </a:r>
            <a:endParaRPr lang="zh-CN" altLang="en-US" sz="2800" b="1" dirty="0">
              <a:latin typeface="楷体_GB2312" pitchFamily="49" charset="-122"/>
              <a:ea typeface="楷体_GB2312" pitchFamily="49" charset="-122"/>
            </a:endParaRPr>
          </a:p>
        </p:txBody>
      </p:sp>
      <p:sp>
        <p:nvSpPr>
          <p:cNvPr id="246787" name="动作按钮: 后退或前一项 246786">
            <a:hlinkClick r:id=""/>
          </p:cNvPr>
          <p:cNvSpPr/>
          <p:nvPr/>
        </p:nvSpPr>
        <p:spPr>
          <a:xfrm>
            <a:off x="8101013" y="6381750"/>
            <a:ext cx="431800" cy="360363"/>
          </a:xfrm>
          <a:prstGeom prst="actionButtonBackPrevious">
            <a:avLst/>
          </a:prstGeom>
          <a:solidFill>
            <a:schemeClr val="accent1"/>
          </a:solidFill>
          <a:ln w="9525">
            <a:noFill/>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6786">
                                            <p:txEl>
                                              <p:charRg st="0" end="66"/>
                                            </p:txEl>
                                          </p:spTgt>
                                        </p:tgtEl>
                                        <p:attrNameLst>
                                          <p:attrName>style.visibility</p:attrName>
                                        </p:attrNameLst>
                                      </p:cBhvr>
                                      <p:to>
                                        <p:strVal val="visible"/>
                                      </p:to>
                                    </p:set>
                                    <p:animEffect transition="in" filter="barn(outHorizontal)">
                                      <p:cBhvr>
                                        <p:cTn id="7" dur="500"/>
                                        <p:tgtEl>
                                          <p:spTgt spid="246786">
                                            <p:txEl>
                                              <p:charRg st="0"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46786">
                                            <p:txEl>
                                              <p:charRg st="66" end="129"/>
                                            </p:txEl>
                                          </p:spTgt>
                                        </p:tgtEl>
                                        <p:attrNameLst>
                                          <p:attrName>style.visibility</p:attrName>
                                        </p:attrNameLst>
                                      </p:cBhvr>
                                      <p:to>
                                        <p:strVal val="visible"/>
                                      </p:to>
                                    </p:set>
                                    <p:animEffect transition="in" filter="barn(outHorizontal)">
                                      <p:cBhvr>
                                        <p:cTn id="12" dur="500"/>
                                        <p:tgtEl>
                                          <p:spTgt spid="246786">
                                            <p:txEl>
                                              <p:charRg st="66"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1298" name="图片 2" descr="cellcycle.gif"/>
          <p:cNvPicPr>
            <a:picLocks noChangeAspect="1"/>
          </p:cNvPicPr>
          <p:nvPr/>
        </p:nvPicPr>
        <p:blipFill>
          <a:blip r:embed="rId1"/>
          <a:stretch>
            <a:fillRect/>
          </a:stretch>
        </p:blipFill>
        <p:spPr>
          <a:xfrm>
            <a:off x="1447800" y="152400"/>
            <a:ext cx="6172200" cy="65833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CDK</a:t>
            </a:r>
            <a:r>
              <a:rPr lang="zh-CN" altLang="en-US" dirty="0" smtClean="0"/>
              <a:t>的调节</a:t>
            </a:r>
            <a:endParaRPr lang="zh-CN" altLang="en-US" dirty="0"/>
          </a:p>
        </p:txBody>
      </p:sp>
      <p:sp>
        <p:nvSpPr>
          <p:cNvPr id="3" name="内容占位符 2"/>
          <p:cNvSpPr>
            <a:spLocks noGrp="1"/>
          </p:cNvSpPr>
          <p:nvPr>
            <p:ph idx="1"/>
          </p:nvPr>
        </p:nvSpPr>
        <p:spPr>
          <a:xfrm>
            <a:off x="428596" y="1500174"/>
            <a:ext cx="8229600" cy="4686320"/>
          </a:xfrm>
        </p:spPr>
        <p:txBody>
          <a:bodyPr>
            <a:normAutofit fontScale="85000" lnSpcReduction="10000"/>
          </a:bodyPr>
          <a:lstStyle/>
          <a:p>
            <a:pPr>
              <a:defRPr/>
            </a:pPr>
            <a:r>
              <a:rPr lang="en-US" altLang="zh-CN" sz="2800" dirty="0" smtClean="0">
                <a:latin typeface="楷体" panose="02010609060101010101" pitchFamily="49" charset="-122"/>
                <a:ea typeface="楷体" panose="02010609060101010101" pitchFamily="49" charset="-122"/>
              </a:rPr>
              <a:t>1971</a:t>
            </a:r>
            <a:r>
              <a:rPr lang="zh-CN" altLang="en-US" sz="2800" dirty="0" smtClean="0">
                <a:latin typeface="楷体" panose="02010609060101010101" pitchFamily="49" charset="-122"/>
                <a:ea typeface="楷体" panose="02010609060101010101" pitchFamily="49" charset="-122"/>
              </a:rPr>
              <a:t>年</a:t>
            </a:r>
            <a:r>
              <a:rPr lang="en-US" altLang="zh-CN" sz="2800" dirty="0" smtClean="0">
                <a:latin typeface="楷体" panose="02010609060101010101" pitchFamily="49" charset="-122"/>
                <a:ea typeface="楷体" panose="02010609060101010101" pitchFamily="49" charset="-122"/>
              </a:rPr>
              <a:t>,Masui</a:t>
            </a:r>
            <a:r>
              <a:rPr lang="zh-CN" altLang="en-US" sz="2800" dirty="0" smtClean="0">
                <a:latin typeface="楷体" panose="02010609060101010101" pitchFamily="49" charset="-122"/>
                <a:ea typeface="楷体" panose="02010609060101010101" pitchFamily="49" charset="-122"/>
              </a:rPr>
              <a:t>和</a:t>
            </a:r>
            <a:r>
              <a:rPr lang="en-US" altLang="zh-CN" sz="2800" dirty="0" smtClean="0">
                <a:latin typeface="楷体" panose="02010609060101010101" pitchFamily="49" charset="-122"/>
                <a:ea typeface="楷体" panose="02010609060101010101" pitchFamily="49" charset="-122"/>
              </a:rPr>
              <a:t>Markert</a:t>
            </a:r>
            <a:r>
              <a:rPr lang="zh-CN" altLang="en-US" sz="2800" dirty="0" smtClean="0">
                <a:latin typeface="楷体" panose="02010609060101010101" pitchFamily="49" charset="-122"/>
                <a:ea typeface="楷体" panose="02010609060101010101" pitchFamily="49" charset="-122"/>
              </a:rPr>
              <a:t>用非洲爪蟾做实验，发现一种能促进卵细胞分裂的成熟因子</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称为成熟促进因子（</a:t>
            </a:r>
            <a:r>
              <a:rPr lang="en-US" altLang="zh-CN" sz="2800" dirty="0" smtClean="0">
                <a:latin typeface="楷体" panose="02010609060101010101" pitchFamily="49" charset="-122"/>
                <a:ea typeface="楷体" panose="02010609060101010101" pitchFamily="49" charset="-122"/>
              </a:rPr>
              <a:t>maturation promoting factor,MPF</a:t>
            </a:r>
            <a:r>
              <a:rPr lang="zh-CN" altLang="en-US" sz="2800" dirty="0" smtClean="0">
                <a:latin typeface="楷体" panose="02010609060101010101" pitchFamily="49" charset="-122"/>
                <a:ea typeface="楷体" panose="02010609060101010101" pitchFamily="49" charset="-122"/>
              </a:rPr>
              <a:t>）。后来证实，</a:t>
            </a:r>
            <a:r>
              <a:rPr lang="en-US" altLang="zh-CN" sz="2800" dirty="0" smtClean="0">
                <a:latin typeface="楷体" panose="02010609060101010101" pitchFamily="49" charset="-122"/>
                <a:ea typeface="楷体" panose="02010609060101010101" pitchFamily="49" charset="-122"/>
              </a:rPr>
              <a:t>MPF </a:t>
            </a:r>
            <a:r>
              <a:rPr lang="zh-CN" altLang="en-US" sz="2800" dirty="0" smtClean="0">
                <a:latin typeface="楷体" panose="02010609060101010101" pitchFamily="49" charset="-122"/>
                <a:ea typeface="楷体" panose="02010609060101010101" pitchFamily="49" charset="-122"/>
              </a:rPr>
              <a:t>存在于所有的真核生物中，具有促进细胞由</a:t>
            </a:r>
            <a:r>
              <a:rPr lang="en-US" altLang="zh-CN" sz="2800" dirty="0" smtClean="0">
                <a:latin typeface="楷体" panose="02010609060101010101" pitchFamily="49" charset="-122"/>
                <a:ea typeface="楷体" panose="02010609060101010101" pitchFamily="49" charset="-122"/>
              </a:rPr>
              <a:t>G2</a:t>
            </a:r>
            <a:r>
              <a:rPr lang="zh-CN" altLang="en-US" sz="2800" dirty="0" smtClean="0">
                <a:latin typeface="楷体" panose="02010609060101010101" pitchFamily="49" charset="-122"/>
                <a:ea typeface="楷体" panose="02010609060101010101" pitchFamily="49" charset="-122"/>
              </a:rPr>
              <a:t>期向</a:t>
            </a:r>
            <a:r>
              <a:rPr lang="en-US" altLang="zh-CN" sz="2800" dirty="0" smtClean="0">
                <a:latin typeface="楷体" panose="02010609060101010101" pitchFamily="49" charset="-122"/>
                <a:ea typeface="楷体" panose="02010609060101010101" pitchFamily="49" charset="-122"/>
              </a:rPr>
              <a:t>M</a:t>
            </a:r>
            <a:r>
              <a:rPr lang="zh-CN" altLang="en-US" sz="2800" dirty="0" smtClean="0">
                <a:latin typeface="楷体" panose="02010609060101010101" pitchFamily="49" charset="-122"/>
                <a:ea typeface="楷体" panose="02010609060101010101" pitchFamily="49" charset="-122"/>
              </a:rPr>
              <a:t>期转换的作用。</a:t>
            </a:r>
            <a:endParaRPr lang="zh-CN" altLang="en-US" sz="2800" dirty="0" smtClean="0">
              <a:latin typeface="楷体" panose="02010609060101010101" pitchFamily="49" charset="-122"/>
              <a:ea typeface="楷体" panose="02010609060101010101" pitchFamily="49" charset="-122"/>
            </a:endParaRPr>
          </a:p>
          <a:p>
            <a:pPr>
              <a:buNone/>
              <a:defRPr/>
            </a:pPr>
            <a:r>
              <a:rPr lang="en-US" altLang="zh-CN" dirty="0" smtClean="0">
                <a:latin typeface="楷体" panose="02010609060101010101" pitchFamily="49" charset="-122"/>
                <a:ea typeface="楷体" panose="02010609060101010101" pitchFamily="49" charset="-122"/>
              </a:rPr>
              <a:t>                 MPF</a:t>
            </a:r>
            <a:r>
              <a:rPr lang="zh-CN" altLang="en-US" dirty="0" smtClean="0">
                <a:latin typeface="楷体" panose="02010609060101010101" pitchFamily="49" charset="-122"/>
                <a:ea typeface="楷体" panose="02010609060101010101" pitchFamily="49" charset="-122"/>
              </a:rPr>
              <a:t>由两个亚基组成：</a:t>
            </a:r>
            <a:endParaRPr lang="en-US" altLang="zh-CN" dirty="0" smtClean="0">
              <a:latin typeface="楷体" panose="02010609060101010101" pitchFamily="49" charset="-122"/>
              <a:ea typeface="楷体" panose="02010609060101010101" pitchFamily="49" charset="-122"/>
            </a:endParaRPr>
          </a:p>
          <a:p>
            <a:pPr algn="ctr">
              <a:buNone/>
              <a:defRPr/>
            </a:pPr>
            <a:r>
              <a:rPr lang="zh-CN" altLang="en-US" dirty="0" smtClean="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MPF =</a:t>
            </a:r>
            <a:r>
              <a:rPr lang="zh-CN" altLang="en-US" dirty="0" smtClean="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p34</a:t>
            </a:r>
            <a:r>
              <a:rPr lang="en-US" altLang="zh-CN" baseline="30000" dirty="0" smtClean="0">
                <a:latin typeface="楷体" panose="02010609060101010101" pitchFamily="49" charset="-122"/>
                <a:ea typeface="楷体" panose="02010609060101010101" pitchFamily="49" charset="-122"/>
              </a:rPr>
              <a:t>cdc2  </a:t>
            </a:r>
            <a:r>
              <a:rPr lang="en-US" altLang="zh-CN" dirty="0" smtClean="0">
                <a:latin typeface="楷体" panose="02010609060101010101" pitchFamily="49" charset="-122"/>
                <a:ea typeface="楷体" panose="02010609060101010101" pitchFamily="49" charset="-122"/>
              </a:rPr>
              <a:t>/CDK1 + cyclinB</a:t>
            </a:r>
            <a:endParaRPr lang="en-US" altLang="zh-CN" dirty="0" smtClean="0">
              <a:latin typeface="楷体" panose="02010609060101010101" pitchFamily="49" charset="-122"/>
              <a:ea typeface="楷体" panose="02010609060101010101" pitchFamily="49" charset="-122"/>
            </a:endParaRPr>
          </a:p>
          <a:p>
            <a:pPr algn="ctr">
              <a:buNone/>
              <a:defRPr/>
            </a:pPr>
            <a:endParaRPr lang="en-US" altLang="zh-CN" dirty="0" smtClean="0"/>
          </a:p>
          <a:p>
            <a:pPr algn="ctr">
              <a:buNone/>
              <a:defRPr/>
            </a:pPr>
            <a:endParaRPr lang="en-US" altLang="zh-CN" dirty="0" smtClean="0"/>
          </a:p>
          <a:p>
            <a:pPr algn="ctr">
              <a:buNone/>
              <a:defRPr/>
            </a:pPr>
            <a:endParaRPr lang="en-US" altLang="zh-CN" dirty="0" smtClean="0"/>
          </a:p>
          <a:p>
            <a:pPr>
              <a:buNone/>
              <a:defRPr/>
            </a:pPr>
            <a:r>
              <a:rPr lang="zh-CN" altLang="en-US" dirty="0" smtClean="0"/>
              <a:t>   </a:t>
            </a:r>
            <a:endParaRPr lang="en-US" altLang="zh-CN" sz="2800" dirty="0" smtClean="0">
              <a:solidFill>
                <a:schemeClr val="tx2"/>
              </a:solidFill>
              <a:latin typeface="+mj-ea"/>
            </a:endParaRPr>
          </a:p>
        </p:txBody>
      </p:sp>
      <p:sp>
        <p:nvSpPr>
          <p:cNvPr id="5" name="矩形 4"/>
          <p:cNvSpPr/>
          <p:nvPr/>
        </p:nvSpPr>
        <p:spPr>
          <a:xfrm>
            <a:off x="4500562" y="4143380"/>
            <a:ext cx="1800493" cy="369332"/>
          </a:xfrm>
          <a:prstGeom prst="rect">
            <a:avLst/>
          </a:prstGeom>
        </p:spPr>
        <p:txBody>
          <a:bodyPr wrap="none">
            <a:spAutoFit/>
          </a:bodyPr>
          <a:lstStyle/>
          <a:p>
            <a:r>
              <a:rPr lang="zh-CN" altLang="en-US" dirty="0" smtClean="0"/>
              <a:t>（催化亚单位）</a:t>
            </a:r>
            <a:endParaRPr lang="zh-CN" altLang="en-US" dirty="0"/>
          </a:p>
        </p:txBody>
      </p:sp>
      <p:sp>
        <p:nvSpPr>
          <p:cNvPr id="6" name="矩形 5"/>
          <p:cNvSpPr/>
          <p:nvPr/>
        </p:nvSpPr>
        <p:spPr>
          <a:xfrm>
            <a:off x="6072198" y="4143380"/>
            <a:ext cx="4186395" cy="369332"/>
          </a:xfrm>
          <a:prstGeom prst="rect">
            <a:avLst/>
          </a:prstGeom>
        </p:spPr>
        <p:txBody>
          <a:bodyPr wrap="square">
            <a:spAutoFit/>
          </a:bodyPr>
          <a:lstStyle/>
          <a:p>
            <a:r>
              <a:rPr lang="zh-CN" altLang="en-US" dirty="0" smtClean="0"/>
              <a:t>         （调节亚单位）</a:t>
            </a:r>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642910" y="3571876"/>
            <a:ext cx="1785950" cy="2887919"/>
          </a:xfrm>
          <a:prstGeom prst="rect">
            <a:avLst/>
          </a:prstGeom>
          <a:noFill/>
          <a:ln w="9525">
            <a:noFill/>
            <a:miter lim="800000"/>
            <a:headEnd/>
            <a:tailEnd/>
          </a:ln>
          <a:effectLst/>
        </p:spPr>
      </p:pic>
      <p:sp>
        <p:nvSpPr>
          <p:cNvPr id="14" name="TextBox 13"/>
          <p:cNvSpPr txBox="1"/>
          <p:nvPr/>
        </p:nvSpPr>
        <p:spPr>
          <a:xfrm>
            <a:off x="2786050" y="4714884"/>
            <a:ext cx="5857884" cy="1200329"/>
          </a:xfrm>
          <a:prstGeom prst="rect">
            <a:avLst/>
          </a:prstGeom>
          <a:noFill/>
        </p:spPr>
        <p:txBody>
          <a:bodyPr wrap="square" rtlCol="0">
            <a:spAutoFit/>
          </a:bodyPr>
          <a:lstStyle/>
          <a:p>
            <a:pPr algn="ctr">
              <a:buNone/>
              <a:defRPr/>
            </a:pPr>
            <a:r>
              <a:rPr lang="en-US" altLang="zh-CN" dirty="0" smtClean="0"/>
              <a:t>CDK</a:t>
            </a:r>
            <a:r>
              <a:rPr lang="zh-CN" altLang="en-US" dirty="0" smtClean="0"/>
              <a:t>分子在进化上高度保守，从酵母、秀丽线虫等低等真核生物到高等生物，各种</a:t>
            </a:r>
            <a:r>
              <a:rPr lang="en-US" altLang="zh-CN" dirty="0" smtClean="0"/>
              <a:t>CDK</a:t>
            </a:r>
            <a:r>
              <a:rPr lang="zh-CN" altLang="en-US" dirty="0" smtClean="0"/>
              <a:t>分子都高度同源。，现有对细胞周期调控机制的认识大都来自对酵母等低等生物细胞周期调控的结果</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5" name="TextBox 4"/>
          <p:cNvSpPr txBox="1"/>
          <p:nvPr/>
        </p:nvSpPr>
        <p:spPr>
          <a:xfrm>
            <a:off x="785786" y="5357826"/>
            <a:ext cx="8072494" cy="923330"/>
          </a:xfrm>
          <a:prstGeom prst="rect">
            <a:avLst/>
          </a:prstGeom>
          <a:noFill/>
        </p:spPr>
        <p:txBody>
          <a:bodyPr wrap="square" rtlCol="0">
            <a:spAutoFit/>
          </a:bodyPr>
          <a:lstStyle/>
          <a:p>
            <a:r>
              <a:rPr lang="en-US" altLang="zh-CN" dirty="0" smtClean="0"/>
              <a:t>CDK</a:t>
            </a:r>
            <a:r>
              <a:rPr lang="zh-CN" altLang="en-US" dirty="0" smtClean="0"/>
              <a:t>只有和周期素结合，并在</a:t>
            </a:r>
            <a:r>
              <a:rPr lang="en-US" altLang="zh-CN" dirty="0" smtClean="0"/>
              <a:t>CDK</a:t>
            </a:r>
            <a:r>
              <a:rPr lang="zh-CN" altLang="en-US" dirty="0" smtClean="0"/>
              <a:t>活化激酶（</a:t>
            </a:r>
            <a:r>
              <a:rPr lang="en-US" altLang="zh-CN" dirty="0" smtClean="0"/>
              <a:t>CAK</a:t>
            </a:r>
            <a:r>
              <a:rPr lang="zh-CN" altLang="en-US" dirty="0" smtClean="0"/>
              <a:t>）的催化下才表现出蛋白激酶的活性。每一种</a:t>
            </a:r>
            <a:r>
              <a:rPr lang="en-US" altLang="zh-CN" dirty="0" smtClean="0"/>
              <a:t>CDK</a:t>
            </a:r>
            <a:r>
              <a:rPr lang="zh-CN" altLang="en-US" dirty="0" smtClean="0"/>
              <a:t>在细胞周期的特定时期与相应的周期素结合，以复合体的形式发挥其生物学作用。</a:t>
            </a:r>
            <a:endParaRPr lang="zh-CN" altLang="en-US" dirty="0"/>
          </a:p>
        </p:txBody>
      </p:sp>
      <p:sp>
        <p:nvSpPr>
          <p:cNvPr id="7" name="TextBox 6"/>
          <p:cNvSpPr txBox="1"/>
          <p:nvPr/>
        </p:nvSpPr>
        <p:spPr>
          <a:xfrm>
            <a:off x="857224" y="714356"/>
            <a:ext cx="615553" cy="4214842"/>
          </a:xfrm>
          <a:prstGeom prst="rect">
            <a:avLst/>
          </a:prstGeom>
          <a:noFill/>
        </p:spPr>
        <p:txBody>
          <a:bodyPr vert="eaVert" wrap="square" rtlCol="0">
            <a:spAutoFit/>
          </a:bodyPr>
          <a:lstStyle/>
          <a:p>
            <a:r>
              <a:rPr lang="en-US" altLang="zh-CN" sz="2800" dirty="0" smtClean="0"/>
              <a:t>         </a:t>
            </a:r>
            <a:r>
              <a:rPr lang="zh-CN" altLang="en-US" sz="2800" dirty="0" smtClean="0"/>
              <a:t>对细胞周期的调控</a:t>
            </a:r>
            <a:endParaRPr lang="zh-CN" altLang="en-US" sz="2800" dirty="0"/>
          </a:p>
        </p:txBody>
      </p:sp>
      <p:sp>
        <p:nvSpPr>
          <p:cNvPr id="9" name="TextBox 8"/>
          <p:cNvSpPr txBox="1"/>
          <p:nvPr/>
        </p:nvSpPr>
        <p:spPr>
          <a:xfrm>
            <a:off x="714348" y="1142984"/>
            <a:ext cx="1357322" cy="523220"/>
          </a:xfrm>
          <a:prstGeom prst="rect">
            <a:avLst/>
          </a:prstGeom>
          <a:noFill/>
        </p:spPr>
        <p:txBody>
          <a:bodyPr wrap="square" rtlCol="0">
            <a:spAutoFit/>
          </a:bodyPr>
          <a:lstStyle/>
          <a:p>
            <a:r>
              <a:rPr lang="en-US" altLang="zh-CN" sz="2800" dirty="0" smtClean="0"/>
              <a:t>CDK</a:t>
            </a:r>
            <a:endParaRPr lang="zh-CN" altLang="en-US" sz="2800" dirty="0"/>
          </a:p>
        </p:txBody>
      </p:sp>
      <p:pic>
        <p:nvPicPr>
          <p:cNvPr id="11" name="Picture 2" descr="C:\My Documents\端粒酶-图\细胞周期1.jpg"/>
          <p:cNvPicPr>
            <a:picLocks noGrp="1" noChangeAspect="1" noChangeArrowheads="1"/>
          </p:cNvPicPr>
          <p:nvPr>
            <p:ph idx="1"/>
          </p:nvPr>
        </p:nvPicPr>
        <p:blipFill>
          <a:blip r:embed="rId1">
            <a:lum bright="-24000" contrast="6000"/>
          </a:blip>
          <a:srcRect/>
          <a:stretch>
            <a:fillRect/>
          </a:stretch>
        </p:blipFill>
        <p:spPr bwMode="auto">
          <a:xfrm>
            <a:off x="2357422" y="0"/>
            <a:ext cx="5429288" cy="515855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pic>
        <p:nvPicPr>
          <p:cNvPr id="4" name="Picture 3" descr="zx-5"/>
          <p:cNvPicPr>
            <a:picLocks noGrp="1" noChangeAspect="1" noChangeArrowheads="1"/>
          </p:cNvPicPr>
          <p:nvPr>
            <p:ph idx="1"/>
          </p:nvPr>
        </p:nvPicPr>
        <p:blipFill>
          <a:blip r:embed="rId1"/>
          <a:srcRect/>
          <a:stretch>
            <a:fillRect/>
          </a:stretch>
        </p:blipFill>
        <p:spPr bwMode="auto">
          <a:xfrm>
            <a:off x="285720" y="285728"/>
            <a:ext cx="3780081" cy="6226015"/>
          </a:xfrm>
          <a:prstGeom prst="rect">
            <a:avLst/>
          </a:prstGeom>
          <a:noFill/>
        </p:spPr>
      </p:pic>
      <p:sp>
        <p:nvSpPr>
          <p:cNvPr id="6" name="矩形 5"/>
          <p:cNvSpPr/>
          <p:nvPr/>
        </p:nvSpPr>
        <p:spPr>
          <a:xfrm>
            <a:off x="4786314" y="1357298"/>
            <a:ext cx="3214710" cy="3923318"/>
          </a:xfrm>
          <a:prstGeom prst="rect">
            <a:avLst/>
          </a:prstGeom>
        </p:spPr>
        <p:txBody>
          <a:bodyPr wrap="square">
            <a:spAutoFit/>
          </a:bodyPr>
          <a:lstStyle/>
          <a:p>
            <a:pPr>
              <a:lnSpc>
                <a:spcPct val="125000"/>
              </a:lnSpc>
              <a:spcBef>
                <a:spcPct val="50000"/>
              </a:spcBef>
            </a:pPr>
            <a:r>
              <a:rPr kumimoji="1" lang="en-US" altLang="zh-CN" b="1" dirty="0" smtClean="0">
                <a:latin typeface="Times New Roman" panose="02020603050405020304" pitchFamily="18" charset="0"/>
              </a:rPr>
              <a:t> </a:t>
            </a:r>
            <a:r>
              <a:rPr kumimoji="1" lang="zh-CN" altLang="en-US" sz="2400" b="1" dirty="0" smtClean="0">
                <a:latin typeface="楷体" panose="02010609060101010101" pitchFamily="49" charset="-122"/>
                <a:ea typeface="楷体" panose="02010609060101010101" pitchFamily="49" charset="-122"/>
              </a:rPr>
              <a:t>不同周期蛋白的表达时期不同，与不同的</a:t>
            </a:r>
            <a:r>
              <a:rPr kumimoji="1" lang="en-US" altLang="zh-CN" sz="2400" b="1" dirty="0" smtClean="0">
                <a:latin typeface="楷体" panose="02010609060101010101" pitchFamily="49" charset="-122"/>
                <a:ea typeface="楷体" panose="02010609060101010101" pitchFamily="49" charset="-122"/>
              </a:rPr>
              <a:t>CDK</a:t>
            </a:r>
            <a:r>
              <a:rPr kumimoji="1" lang="zh-CN" altLang="en-US" sz="2400" b="1" dirty="0" smtClean="0">
                <a:latin typeface="楷体" panose="02010609060101010101" pitchFamily="49" charset="-122"/>
                <a:ea typeface="楷体" panose="02010609060101010101" pitchFamily="49" charset="-122"/>
              </a:rPr>
              <a:t>结合，调节不同</a:t>
            </a:r>
            <a:r>
              <a:rPr kumimoji="1" lang="en-US" altLang="zh-CN" sz="2400" b="1" dirty="0" smtClean="0">
                <a:latin typeface="楷体" panose="02010609060101010101" pitchFamily="49" charset="-122"/>
                <a:ea typeface="楷体" panose="02010609060101010101" pitchFamily="49" charset="-122"/>
              </a:rPr>
              <a:t>CDK</a:t>
            </a:r>
            <a:r>
              <a:rPr kumimoji="1" lang="zh-CN" altLang="en-US" sz="2400" b="1" dirty="0" smtClean="0">
                <a:latin typeface="楷体" panose="02010609060101010101" pitchFamily="49" charset="-122"/>
                <a:ea typeface="楷体" panose="02010609060101010101" pitchFamily="49" charset="-122"/>
              </a:rPr>
              <a:t>激酶的活性。</a:t>
            </a:r>
            <a:endParaRPr kumimoji="1" lang="zh-CN" altLang="en-US" sz="2400" b="1" dirty="0" smtClean="0">
              <a:latin typeface="楷体" panose="02010609060101010101" pitchFamily="49" charset="-122"/>
              <a:ea typeface="楷体" panose="02010609060101010101" pitchFamily="49" charset="-122"/>
            </a:endParaRPr>
          </a:p>
          <a:p>
            <a:pPr>
              <a:lnSpc>
                <a:spcPct val="125000"/>
              </a:lnSpc>
              <a:spcBef>
                <a:spcPct val="50000"/>
              </a:spcBef>
            </a:pPr>
            <a:r>
              <a:rPr kumimoji="1" lang="zh-CN" altLang="en-US" sz="2400" b="1" dirty="0" smtClean="0">
                <a:latin typeface="楷体" panose="02010609060101010101" pitchFamily="49" charset="-122"/>
                <a:ea typeface="楷体" panose="02010609060101010101" pitchFamily="49" charset="-122"/>
              </a:rPr>
              <a:t>   </a:t>
            </a:r>
            <a:r>
              <a:rPr kumimoji="1" lang="zh-CN" altLang="en-US" sz="2400" b="1" dirty="0" smtClean="0">
                <a:solidFill>
                  <a:srgbClr val="0070C0"/>
                </a:solidFill>
                <a:latin typeface="楷体" panose="02010609060101010101" pitchFamily="49" charset="-122"/>
                <a:ea typeface="楷体" panose="02010609060101010101" pitchFamily="49" charset="-122"/>
              </a:rPr>
              <a:t>部分哺乳动物和酵母细胞周期蛋白在细胞周期中的积累及其与</a:t>
            </a:r>
            <a:r>
              <a:rPr kumimoji="1" lang="en-US" altLang="zh-CN" sz="2400" b="1" dirty="0" smtClean="0">
                <a:solidFill>
                  <a:srgbClr val="0070C0"/>
                </a:solidFill>
                <a:latin typeface="楷体" panose="02010609060101010101" pitchFamily="49" charset="-122"/>
                <a:ea typeface="楷体" panose="02010609060101010101" pitchFamily="49" charset="-122"/>
              </a:rPr>
              <a:t>CDK</a:t>
            </a:r>
            <a:r>
              <a:rPr kumimoji="1" lang="zh-CN" altLang="en-US" sz="2400" b="1" dirty="0" smtClean="0">
                <a:solidFill>
                  <a:srgbClr val="0070C0"/>
                </a:solidFill>
                <a:latin typeface="楷体" panose="02010609060101010101" pitchFamily="49" charset="-122"/>
                <a:ea typeface="楷体" panose="02010609060101010101" pitchFamily="49" charset="-122"/>
              </a:rPr>
              <a:t>激酶活性的关系</a:t>
            </a:r>
            <a:r>
              <a:rPr kumimoji="1" lang="zh-CN" altLang="en-US" b="1" dirty="0" smtClean="0">
                <a:solidFill>
                  <a:srgbClr val="0070C0"/>
                </a:solidFill>
                <a:latin typeface="楷体" panose="02010609060101010101" pitchFamily="49" charset="-122"/>
                <a:ea typeface="楷体" panose="02010609060101010101" pitchFamily="49" charset="-122"/>
              </a:rPr>
              <a:t>。</a:t>
            </a:r>
            <a:endParaRPr lang="zh-CN" altLang="en-US" dirty="0">
              <a:solidFill>
                <a:srgbClr val="0070C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solidFill>
                  <a:schemeClr val="tx1"/>
                </a:solidFill>
                <a:effectLst>
                  <a:outerShdw blurRad="38100" dist="38100" dir="2700000" algn="tl">
                    <a:srgbClr val="000000"/>
                  </a:outerShdw>
                </a:effectLst>
                <a:ea typeface="宋体" panose="02010600030101010101" pitchFamily="2" charset="-122"/>
              </a:rPr>
            </a:br>
            <a:r>
              <a:rPr lang="en-US" altLang="zh-CN" dirty="0" smtClean="0">
                <a:solidFill>
                  <a:schemeClr val="tx1"/>
                </a:solidFill>
                <a:effectLst>
                  <a:outerShdw blurRad="38100" dist="38100" dir="2700000" algn="tl">
                    <a:srgbClr val="000000"/>
                  </a:outerShdw>
                </a:effectLst>
                <a:ea typeface="宋体" panose="02010600030101010101" pitchFamily="2" charset="-122"/>
              </a:rPr>
              <a:t>G1</a:t>
            </a:r>
            <a:r>
              <a:rPr lang="zh-CN" altLang="en-US" dirty="0" smtClean="0">
                <a:solidFill>
                  <a:schemeClr val="tx1"/>
                </a:solidFill>
                <a:effectLst>
                  <a:outerShdw blurRad="38100" dist="38100" dir="2700000" algn="tl">
                    <a:srgbClr val="000000"/>
                  </a:outerShdw>
                </a:effectLst>
                <a:ea typeface="宋体" panose="02010600030101010101" pitchFamily="2" charset="-122"/>
              </a:rPr>
              <a:t>期时</a:t>
            </a:r>
            <a:r>
              <a:rPr lang="en-US" altLang="zh-CN" dirty="0" smtClean="0">
                <a:solidFill>
                  <a:schemeClr val="tx1"/>
                </a:solidFill>
                <a:effectLst>
                  <a:outerShdw blurRad="38100" dist="38100" dir="2700000" algn="tl">
                    <a:srgbClr val="000000"/>
                  </a:outerShdw>
                </a:effectLst>
                <a:ea typeface="宋体" panose="02010600030101010101" pitchFamily="2" charset="-122"/>
              </a:rPr>
              <a:t>MFP</a:t>
            </a:r>
            <a:r>
              <a:rPr lang="zh-CN" altLang="en-US" dirty="0" smtClean="0">
                <a:solidFill>
                  <a:schemeClr val="tx1"/>
                </a:solidFill>
                <a:effectLst>
                  <a:outerShdw blurRad="38100" dist="38100" dir="2700000" algn="tl">
                    <a:srgbClr val="000000"/>
                  </a:outerShdw>
                </a:effectLst>
                <a:ea typeface="宋体" panose="02010600030101010101" pitchFamily="2" charset="-122"/>
              </a:rPr>
              <a:t>的激活</a:t>
            </a:r>
            <a:br>
              <a:rPr lang="zh-CN" altLang="en-US" dirty="0" smtClean="0">
                <a:solidFill>
                  <a:schemeClr val="tx1"/>
                </a:solidFill>
                <a:effectLst>
                  <a:outerShdw blurRad="38100" dist="38100" dir="2700000" algn="tl">
                    <a:srgbClr val="000000"/>
                  </a:outerShdw>
                </a:effectLst>
                <a:ea typeface="宋体" panose="02010600030101010101" pitchFamily="2" charset="-122"/>
              </a:rPr>
            </a:b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sz="2400" b="1" dirty="0" smtClean="0">
                <a:latin typeface="楷体" panose="02010609060101010101" pitchFamily="49" charset="-122"/>
                <a:ea typeface="楷体" panose="02010609060101010101" pitchFamily="49" charset="-122"/>
              </a:rPr>
              <a:t>G1</a:t>
            </a:r>
            <a:r>
              <a:rPr lang="zh-CN" altLang="en-US" sz="2400" b="1" dirty="0" smtClean="0">
                <a:latin typeface="楷体" panose="02010609060101010101" pitchFamily="49" charset="-122"/>
                <a:ea typeface="楷体" panose="02010609060101010101" pitchFamily="49" charset="-122"/>
              </a:rPr>
              <a:t>期，在生长因子的刺激下，</a:t>
            </a:r>
            <a:r>
              <a:rPr lang="en-US" altLang="zh-CN" sz="2400" b="1" dirty="0" smtClean="0">
                <a:latin typeface="楷体" panose="02010609060101010101" pitchFamily="49" charset="-122"/>
                <a:ea typeface="楷体" panose="02010609060101010101" pitchFamily="49" charset="-122"/>
              </a:rPr>
              <a:t>cyclin D</a:t>
            </a:r>
            <a:r>
              <a:rPr lang="zh-CN" altLang="en-US" sz="2400" b="1" dirty="0" smtClean="0">
                <a:latin typeface="楷体" panose="02010609060101010101" pitchFamily="49" charset="-122"/>
                <a:ea typeface="楷体" panose="02010609060101010101" pitchFamily="49" charset="-122"/>
              </a:rPr>
              <a:t>表达，并与</a:t>
            </a:r>
            <a:r>
              <a:rPr lang="en-US" altLang="zh-CN" sz="2400" b="1" dirty="0" smtClean="0">
                <a:latin typeface="楷体" panose="02010609060101010101" pitchFamily="49" charset="-122"/>
                <a:ea typeface="楷体" panose="02010609060101010101" pitchFamily="49" charset="-122"/>
              </a:rPr>
              <a:t>CDK4</a:t>
            </a:r>
            <a:r>
              <a:rPr lang="zh-CN" altLang="en-US" sz="2400" b="1" dirty="0" smtClean="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CDK6</a:t>
            </a:r>
            <a:r>
              <a:rPr lang="zh-CN" altLang="en-US" sz="2400" b="1" dirty="0" smtClean="0">
                <a:latin typeface="楷体" panose="02010609060101010101" pitchFamily="49" charset="-122"/>
                <a:ea typeface="楷体" panose="02010609060101010101" pitchFamily="49" charset="-122"/>
              </a:rPr>
              <a:t>结合，使下游的蛋白质如</a:t>
            </a:r>
            <a:r>
              <a:rPr lang="en-US" altLang="zh-CN" sz="2400" b="1" dirty="0" smtClean="0">
                <a:latin typeface="楷体" panose="02010609060101010101" pitchFamily="49" charset="-122"/>
                <a:ea typeface="楷体" panose="02010609060101010101" pitchFamily="49" charset="-122"/>
              </a:rPr>
              <a:t>Rb</a:t>
            </a:r>
            <a:r>
              <a:rPr lang="zh-CN" altLang="en-US" sz="2400" b="1" dirty="0" smtClean="0">
                <a:latin typeface="楷体" panose="02010609060101010101" pitchFamily="49" charset="-122"/>
                <a:ea typeface="楷体" panose="02010609060101010101" pitchFamily="49" charset="-122"/>
              </a:rPr>
              <a:t>磷酸化，</a:t>
            </a:r>
            <a:r>
              <a:rPr lang="en-US" altLang="zh-CN" sz="2400" b="1" dirty="0" smtClean="0">
                <a:latin typeface="楷体" panose="02010609060101010101" pitchFamily="49" charset="-122"/>
                <a:ea typeface="楷体" panose="02010609060101010101" pitchFamily="49" charset="-122"/>
              </a:rPr>
              <a:t>Rb</a:t>
            </a:r>
            <a:r>
              <a:rPr lang="zh-CN" altLang="en-US" sz="2400" b="1" dirty="0" smtClean="0">
                <a:latin typeface="楷体" panose="02010609060101010101" pitchFamily="49" charset="-122"/>
                <a:ea typeface="楷体" panose="02010609060101010101" pitchFamily="49" charset="-122"/>
              </a:rPr>
              <a:t>释放出转录因子</a:t>
            </a:r>
            <a:r>
              <a:rPr lang="en-US" altLang="zh-CN" sz="2400" b="1" dirty="0" smtClean="0">
                <a:latin typeface="楷体" panose="02010609060101010101" pitchFamily="49" charset="-122"/>
                <a:ea typeface="楷体" panose="02010609060101010101" pitchFamily="49" charset="-122"/>
              </a:rPr>
              <a:t>E2F</a:t>
            </a:r>
            <a:r>
              <a:rPr lang="zh-CN" altLang="en-US" sz="2400" b="1" dirty="0" smtClean="0">
                <a:latin typeface="楷体" panose="02010609060101010101" pitchFamily="49" charset="-122"/>
                <a:ea typeface="楷体" panose="02010609060101010101" pitchFamily="49" charset="-122"/>
              </a:rPr>
              <a:t>，促进许多基因的转录，如编码</a:t>
            </a:r>
            <a:r>
              <a:rPr lang="en-US" altLang="zh-CN" sz="2400" b="1" dirty="0" smtClean="0">
                <a:latin typeface="楷体" panose="02010609060101010101" pitchFamily="49" charset="-122"/>
                <a:ea typeface="楷体" panose="02010609060101010101" pitchFamily="49" charset="-122"/>
              </a:rPr>
              <a:t>cyclinE</a:t>
            </a:r>
            <a:r>
              <a:rPr lang="zh-CN" altLang="en-US" sz="2400" b="1" dirty="0" smtClean="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A</a:t>
            </a:r>
            <a:r>
              <a:rPr lang="zh-CN" altLang="en-US" sz="2400" b="1" dirty="0" smtClean="0">
                <a:latin typeface="楷体" panose="02010609060101010101" pitchFamily="49" charset="-122"/>
                <a:ea typeface="楷体" panose="02010609060101010101" pitchFamily="49" charset="-122"/>
              </a:rPr>
              <a:t>和</a:t>
            </a:r>
            <a:r>
              <a:rPr lang="en-US" altLang="zh-CN" sz="2400" b="1" dirty="0" smtClean="0">
                <a:latin typeface="楷体" panose="02010609060101010101" pitchFamily="49" charset="-122"/>
                <a:ea typeface="楷体" panose="02010609060101010101" pitchFamily="49" charset="-122"/>
              </a:rPr>
              <a:t>CDK1</a:t>
            </a:r>
            <a:r>
              <a:rPr lang="zh-CN" altLang="en-US" sz="2400" b="1" dirty="0" smtClean="0">
                <a:latin typeface="楷体" panose="02010609060101010101" pitchFamily="49" charset="-122"/>
                <a:ea typeface="楷体" panose="02010609060101010101" pitchFamily="49" charset="-122"/>
              </a:rPr>
              <a:t>的基因。</a:t>
            </a:r>
            <a:endParaRPr lang="zh-CN" altLang="en-US" sz="2400" b="1" dirty="0" smtClean="0">
              <a:latin typeface="楷体" panose="02010609060101010101" pitchFamily="49" charset="-122"/>
              <a:ea typeface="楷体" panose="02010609060101010101" pitchFamily="49" charset="-122"/>
            </a:endParaRPr>
          </a:p>
          <a:p>
            <a:endParaRPr lang="zh-CN" altLang="en-US" dirty="0"/>
          </a:p>
        </p:txBody>
      </p:sp>
      <p:pic>
        <p:nvPicPr>
          <p:cNvPr id="4" name="Picture 2" descr="image022"/>
          <p:cNvPicPr>
            <a:picLocks noChangeAspect="1" noChangeArrowheads="1"/>
          </p:cNvPicPr>
          <p:nvPr/>
        </p:nvPicPr>
        <p:blipFill>
          <a:blip r:embed="rId1"/>
          <a:srcRect/>
          <a:stretch>
            <a:fillRect/>
          </a:stretch>
        </p:blipFill>
        <p:spPr bwMode="auto">
          <a:xfrm>
            <a:off x="257708" y="3214687"/>
            <a:ext cx="8615783" cy="328614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2200" dirty="0" smtClean="0"/>
            </a:br>
            <a:br>
              <a:rPr lang="en-US" altLang="zh-CN" sz="2200" dirty="0" smtClean="0"/>
            </a:br>
            <a:br>
              <a:rPr lang="en-US" altLang="zh-CN" sz="2200" dirty="0" smtClean="0"/>
            </a:br>
            <a:br>
              <a:rPr lang="en-US" altLang="zh-CN" sz="2200" dirty="0" smtClean="0"/>
            </a:br>
            <a:br>
              <a:rPr lang="en-US" altLang="zh-CN" sz="2200" dirty="0" smtClean="0"/>
            </a:br>
            <a:br>
              <a:rPr lang="en-US" altLang="zh-CN" sz="2200" dirty="0" smtClean="0"/>
            </a:br>
            <a:br>
              <a:rPr lang="en-US" altLang="zh-CN" sz="2200" dirty="0" smtClean="0"/>
            </a:br>
            <a:br>
              <a:rPr lang="en-US" altLang="zh-CN" sz="2200" dirty="0" smtClean="0"/>
            </a:br>
            <a:r>
              <a:rPr lang="en-US" altLang="zh-CN" sz="2200" dirty="0" smtClean="0"/>
              <a:t>1988</a:t>
            </a:r>
            <a:r>
              <a:rPr lang="zh-CN" altLang="en-US" sz="2200" dirty="0" smtClean="0"/>
              <a:t>年</a:t>
            </a:r>
            <a:r>
              <a:rPr lang="en-US" sz="2200" dirty="0" smtClean="0"/>
              <a:t>M. J. Lohka </a:t>
            </a:r>
            <a:r>
              <a:rPr lang="zh-CN" altLang="en-US" sz="2200" dirty="0" smtClean="0"/>
              <a:t>纯化了爪蟾的</a:t>
            </a:r>
            <a:r>
              <a:rPr lang="en-US" sz="2200" dirty="0" smtClean="0"/>
              <a:t>MPF，</a:t>
            </a:r>
            <a:r>
              <a:rPr lang="zh-CN" altLang="en-US" sz="2200" dirty="0" smtClean="0"/>
              <a:t>经鉴定由</a:t>
            </a:r>
            <a:r>
              <a:rPr lang="en-US" altLang="zh-CN" sz="2200" dirty="0" smtClean="0"/>
              <a:t>32</a:t>
            </a:r>
            <a:r>
              <a:rPr lang="en-US" sz="2200" dirty="0" smtClean="0"/>
              <a:t>KD</a:t>
            </a:r>
            <a:r>
              <a:rPr lang="zh-CN" altLang="en-US" sz="2200" dirty="0" smtClean="0"/>
              <a:t>和</a:t>
            </a:r>
            <a:r>
              <a:rPr lang="en-US" altLang="zh-CN" sz="2200" dirty="0" smtClean="0"/>
              <a:t>45</a:t>
            </a:r>
            <a:r>
              <a:rPr lang="en-US" sz="2200" dirty="0" smtClean="0"/>
              <a:t>KD</a:t>
            </a:r>
            <a:r>
              <a:rPr lang="zh-CN" altLang="en-US" sz="2200" dirty="0" smtClean="0"/>
              <a:t>两种蛋白组成，二者结合可使多种蛋白质磷酸化。后来</a:t>
            </a:r>
            <a:r>
              <a:rPr lang="en-US" sz="2200" dirty="0" smtClean="0"/>
              <a:t>Paul Nurse（1990）</a:t>
            </a:r>
            <a:r>
              <a:rPr lang="zh-CN" altLang="en-US" sz="2200" dirty="0" smtClean="0"/>
              <a:t>进一步的实验证明</a:t>
            </a:r>
            <a:r>
              <a:rPr lang="en-US" sz="2200" dirty="0" smtClean="0"/>
              <a:t>P</a:t>
            </a:r>
            <a:r>
              <a:rPr lang="en-US" sz="2200" baseline="30000" dirty="0" smtClean="0"/>
              <a:t>32</a:t>
            </a:r>
            <a:r>
              <a:rPr lang="zh-CN" altLang="en-US" sz="2200" dirty="0" smtClean="0"/>
              <a:t>实际上是</a:t>
            </a:r>
            <a:r>
              <a:rPr lang="en-US" sz="2200" dirty="0" smtClean="0"/>
              <a:t>CDC2</a:t>
            </a:r>
            <a:r>
              <a:rPr lang="zh-CN" altLang="en-US" sz="2200" dirty="0" smtClean="0"/>
              <a:t>的同源物，而</a:t>
            </a:r>
            <a:r>
              <a:rPr lang="en-US" sz="2200" dirty="0" smtClean="0"/>
              <a:t>P</a:t>
            </a:r>
            <a:r>
              <a:rPr lang="en-US" sz="2200" baseline="30000" dirty="0" smtClean="0"/>
              <a:t>45</a:t>
            </a:r>
            <a:r>
              <a:rPr lang="zh-CN" altLang="en-US" sz="2200" dirty="0" smtClean="0"/>
              <a:t>是</a:t>
            </a:r>
            <a:r>
              <a:rPr lang="en-US" sz="2200" dirty="0" smtClean="0"/>
              <a:t>cyclinB</a:t>
            </a:r>
            <a:r>
              <a:rPr lang="zh-CN" altLang="en-US" sz="2200" dirty="0" smtClean="0"/>
              <a:t>的同源物，从而将细胞周期三个领域的研究联系在一起。</a:t>
            </a:r>
            <a:r>
              <a:rPr lang="en-US" altLang="zh-CN" sz="2200" dirty="0" smtClean="0"/>
              <a:t>2001</a:t>
            </a:r>
            <a:r>
              <a:rPr lang="zh-CN" altLang="en-US" sz="2200" dirty="0" smtClean="0"/>
              <a:t>年</a:t>
            </a:r>
            <a:r>
              <a:rPr lang="en-US" altLang="zh-CN" sz="2200" dirty="0" smtClean="0"/>
              <a:t>10</a:t>
            </a:r>
            <a:r>
              <a:rPr lang="zh-CN" altLang="en-US" sz="2200" dirty="0" smtClean="0"/>
              <a:t>月</a:t>
            </a:r>
            <a:r>
              <a:rPr lang="en-US" altLang="zh-CN" sz="2200" dirty="0" smtClean="0"/>
              <a:t>8</a:t>
            </a:r>
            <a:r>
              <a:rPr lang="zh-CN" altLang="en-US" sz="2200" dirty="0" smtClean="0"/>
              <a:t>日美国人</a:t>
            </a:r>
            <a:r>
              <a:rPr lang="en-US" sz="2200" dirty="0" smtClean="0"/>
              <a:t>Leland Hartwell、</a:t>
            </a:r>
            <a:r>
              <a:rPr lang="zh-CN" altLang="en-US" sz="2200" dirty="0" smtClean="0"/>
              <a:t>英国人</a:t>
            </a:r>
            <a:r>
              <a:rPr lang="en-US" sz="2200" dirty="0" smtClean="0"/>
              <a:t>Paul Nurse、Timothy Hunt</a:t>
            </a:r>
            <a:r>
              <a:rPr lang="zh-CN" altLang="en-US" sz="2200" dirty="0" smtClean="0"/>
              <a:t>因对细胞周期调控机理的研究而荣获诺贝尔生理医学奖。</a:t>
            </a:r>
            <a:br>
              <a:rPr lang="zh-CN" altLang="en-US" sz="2200" dirty="0" smtClean="0"/>
            </a:br>
            <a:endParaRPr lang="zh-CN" altLang="en-US" sz="2200" dirty="0"/>
          </a:p>
        </p:txBody>
      </p:sp>
      <p:pic>
        <p:nvPicPr>
          <p:cNvPr id="3" name="内容占位符 3" descr="image020.jpg"/>
          <p:cNvPicPr>
            <a:picLocks noChangeAspect="1"/>
          </p:cNvPicPr>
          <p:nvPr/>
        </p:nvPicPr>
        <p:blipFill>
          <a:blip r:embed="rId1"/>
          <a:srcRect/>
          <a:stretch>
            <a:fillRect/>
          </a:stretch>
        </p:blipFill>
        <p:spPr>
          <a:xfrm>
            <a:off x="1285852" y="2928934"/>
            <a:ext cx="6786562" cy="37719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（二）周期素</a:t>
            </a:r>
            <a:endParaRPr lang="zh-CN" altLang="en-US" dirty="0"/>
          </a:p>
        </p:txBody>
      </p:sp>
      <p:sp>
        <p:nvSpPr>
          <p:cNvPr id="3" name="内容占位符 2"/>
          <p:cNvSpPr>
            <a:spLocks noGrp="1"/>
          </p:cNvSpPr>
          <p:nvPr>
            <p:ph idx="1"/>
          </p:nvPr>
        </p:nvSpPr>
        <p:spPr/>
        <p:txBody>
          <a:bodyPr>
            <a:normAutofit/>
          </a:bodyPr>
          <a:lstStyle/>
          <a:p>
            <a:r>
              <a:rPr lang="zh-CN" altLang="en-US" sz="2400" dirty="0" smtClean="0">
                <a:latin typeface="楷体" panose="02010609060101010101" pitchFamily="49" charset="-122"/>
                <a:ea typeface="楷体" panose="02010609060101010101" pitchFamily="49" charset="-122"/>
              </a:rPr>
              <a:t>周期素是一组随着细胞周期的进程周期性表达的蛋白，它作为</a:t>
            </a:r>
            <a:r>
              <a:rPr lang="en-US" altLang="zh-CN" sz="2400" dirty="0" smtClean="0">
                <a:latin typeface="楷体" panose="02010609060101010101" pitchFamily="49" charset="-122"/>
                <a:ea typeface="楷体" panose="02010609060101010101" pitchFamily="49" charset="-122"/>
              </a:rPr>
              <a:t>CDK</a:t>
            </a:r>
            <a:r>
              <a:rPr lang="zh-CN" altLang="en-US" sz="2400" dirty="0" smtClean="0">
                <a:latin typeface="楷体" panose="02010609060101010101" pitchFamily="49" charset="-122"/>
                <a:ea typeface="楷体" panose="02010609060101010101" pitchFamily="49" charset="-122"/>
              </a:rPr>
              <a:t>的调节亚基在各种真核生物细胞周期调控中起作用。</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迄今在脊椎动物中发现</a:t>
            </a:r>
            <a:r>
              <a:rPr lang="en-US" altLang="zh-CN" sz="2400" dirty="0" smtClean="0">
                <a:latin typeface="楷体" panose="02010609060101010101" pitchFamily="49" charset="-122"/>
                <a:ea typeface="楷体" panose="02010609060101010101" pitchFamily="49" charset="-122"/>
              </a:rPr>
              <a:t>9</a:t>
            </a:r>
            <a:r>
              <a:rPr lang="zh-CN" altLang="en-US" sz="2400" dirty="0" smtClean="0">
                <a:latin typeface="楷体" panose="02010609060101010101" pitchFamily="49" charset="-122"/>
                <a:ea typeface="楷体" panose="02010609060101010101" pitchFamily="49" charset="-122"/>
              </a:rPr>
              <a:t>种周期素，有的有几种亚型。不同的周期素有不同的表达规律，对细胞周期的调控作用也各不相同。</a:t>
            </a:r>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例如：周期素</a:t>
            </a:r>
            <a:r>
              <a:rPr lang="en-US" altLang="zh-CN" sz="2400" dirty="0" smtClean="0">
                <a:latin typeface="楷体" panose="02010609060101010101" pitchFamily="49" charset="-122"/>
                <a:ea typeface="楷体" panose="02010609060101010101" pitchFamily="49" charset="-122"/>
              </a:rPr>
              <a:t>D</a:t>
            </a:r>
            <a:r>
              <a:rPr lang="zh-CN" altLang="en-US" sz="2400" dirty="0" smtClean="0">
                <a:latin typeface="楷体" panose="02010609060101010101" pitchFamily="49" charset="-122"/>
                <a:ea typeface="楷体" panose="02010609060101010101" pitchFamily="49" charset="-122"/>
              </a:rPr>
              <a:t>家族（</a:t>
            </a:r>
            <a:r>
              <a:rPr lang="en-US" altLang="zh-CN" sz="2400" dirty="0" smtClean="0">
                <a:latin typeface="楷体" panose="02010609060101010101" pitchFamily="49" charset="-122"/>
                <a:ea typeface="楷体" panose="02010609060101010101" pitchFamily="49" charset="-122"/>
              </a:rPr>
              <a:t>D1</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D2</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D3</a:t>
            </a:r>
            <a:r>
              <a:rPr lang="zh-CN" altLang="en-US" sz="2400" dirty="0" smtClean="0">
                <a:latin typeface="楷体" panose="02010609060101010101" pitchFamily="49" charset="-122"/>
                <a:ea typeface="楷体" panose="02010609060101010101" pitchFamily="49" charset="-122"/>
              </a:rPr>
              <a:t>）在</a:t>
            </a:r>
            <a:r>
              <a:rPr lang="en-US" altLang="zh-CN" sz="2400" dirty="0" smtClean="0">
                <a:latin typeface="楷体" panose="02010609060101010101" pitchFamily="49" charset="-122"/>
                <a:ea typeface="楷体" panose="02010609060101010101" pitchFamily="49" charset="-122"/>
              </a:rPr>
              <a:t>G1</a:t>
            </a:r>
            <a:r>
              <a:rPr lang="zh-CN" altLang="en-US" sz="2400" dirty="0" smtClean="0">
                <a:latin typeface="楷体" panose="02010609060101010101" pitchFamily="49" charset="-122"/>
                <a:ea typeface="楷体" panose="02010609060101010101" pitchFamily="49" charset="-122"/>
              </a:rPr>
              <a:t>期开始表达，直到分裂后期降解，是启动细胞增殖，促进</a:t>
            </a:r>
            <a:r>
              <a:rPr lang="en-US" altLang="zh-CN" sz="2400" dirty="0" smtClean="0">
                <a:latin typeface="楷体" panose="02010609060101010101" pitchFamily="49" charset="-122"/>
                <a:ea typeface="楷体" panose="02010609060101010101" pitchFamily="49" charset="-122"/>
              </a:rPr>
              <a:t>G1</a:t>
            </a:r>
            <a:r>
              <a:rPr lang="zh-CN" altLang="en-US" sz="2400" dirty="0" smtClean="0">
                <a:latin typeface="楷体" panose="02010609060101010101" pitchFamily="49" charset="-122"/>
                <a:ea typeface="楷体" panose="02010609060101010101" pitchFamily="49" charset="-122"/>
              </a:rPr>
              <a:t>期向</a:t>
            </a:r>
            <a:r>
              <a:rPr lang="en-US" altLang="zh-CN" sz="2400" dirty="0" smtClean="0">
                <a:latin typeface="楷体" panose="02010609060101010101" pitchFamily="49" charset="-122"/>
                <a:ea typeface="楷体" panose="02010609060101010101" pitchFamily="49" charset="-122"/>
              </a:rPr>
              <a:t>S</a:t>
            </a:r>
            <a:r>
              <a:rPr lang="zh-CN" altLang="en-US" sz="2400" dirty="0" smtClean="0">
                <a:latin typeface="楷体" panose="02010609060101010101" pitchFamily="49" charset="-122"/>
                <a:ea typeface="楷体" panose="02010609060101010101" pitchFamily="49" charset="-122"/>
              </a:rPr>
              <a:t>期转换的关键因子。周期素</a:t>
            </a:r>
            <a:r>
              <a:rPr lang="en-US" altLang="zh-CN" sz="2400" dirty="0" smtClean="0">
                <a:latin typeface="楷体" panose="02010609060101010101" pitchFamily="49" charset="-122"/>
                <a:ea typeface="楷体" panose="02010609060101010101" pitchFamily="49" charset="-122"/>
              </a:rPr>
              <a:t>D</a:t>
            </a:r>
            <a:r>
              <a:rPr lang="zh-CN" altLang="en-US" sz="2400" dirty="0" smtClean="0">
                <a:latin typeface="楷体" panose="02010609060101010101" pitchFamily="49" charset="-122"/>
                <a:ea typeface="楷体" panose="02010609060101010101" pitchFamily="49" charset="-122"/>
              </a:rPr>
              <a:t>能与</a:t>
            </a:r>
            <a:r>
              <a:rPr lang="en-US" altLang="zh-CN" sz="2400" dirty="0" smtClean="0">
                <a:latin typeface="楷体" panose="02010609060101010101" pitchFamily="49" charset="-122"/>
                <a:ea typeface="楷体" panose="02010609060101010101" pitchFamily="49" charset="-122"/>
              </a:rPr>
              <a:t>CDK4</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CDK6</a:t>
            </a:r>
            <a:r>
              <a:rPr lang="zh-CN" altLang="en-US" sz="2400" dirty="0" smtClean="0">
                <a:latin typeface="楷体" panose="02010609060101010101" pitchFamily="49" charset="-122"/>
                <a:ea typeface="楷体" panose="02010609060101010101" pitchFamily="49" charset="-122"/>
              </a:rPr>
              <a:t>组成复合体，催化</a:t>
            </a:r>
            <a:r>
              <a:rPr lang="en-US" altLang="zh-CN" sz="2400" dirty="0" smtClean="0">
                <a:latin typeface="楷体" panose="02010609060101010101" pitchFamily="49" charset="-122"/>
                <a:ea typeface="楷体" panose="02010609060101010101" pitchFamily="49" charset="-122"/>
              </a:rPr>
              <a:t>Rb</a:t>
            </a:r>
            <a:r>
              <a:rPr lang="zh-CN" altLang="en-US" sz="2400" dirty="0" smtClean="0">
                <a:latin typeface="楷体" panose="02010609060101010101" pitchFamily="49" charset="-122"/>
                <a:ea typeface="楷体" panose="02010609060101010101" pitchFamily="49" charset="-122"/>
              </a:rPr>
              <a:t>磷酸化，诱导</a:t>
            </a:r>
            <a:r>
              <a:rPr lang="en-US" altLang="zh-CN" sz="2400" dirty="0" smtClean="0">
                <a:latin typeface="楷体" panose="02010609060101010101" pitchFamily="49" charset="-122"/>
                <a:ea typeface="楷体" panose="02010609060101010101" pitchFamily="49" charset="-122"/>
              </a:rPr>
              <a:t>E2F/DP-1</a:t>
            </a:r>
            <a:r>
              <a:rPr lang="zh-CN" altLang="en-US" sz="2400" dirty="0" smtClean="0">
                <a:latin typeface="楷体" panose="02010609060101010101" pitchFamily="49" charset="-122"/>
                <a:ea typeface="楷体" panose="02010609060101010101" pitchFamily="49" charset="-122"/>
              </a:rPr>
              <a:t>二聚体活化，促进周期素</a:t>
            </a:r>
            <a:r>
              <a:rPr lang="en-US" altLang="zh-CN" sz="2400" dirty="0" smtClean="0">
                <a:latin typeface="楷体" panose="02010609060101010101" pitchFamily="49" charset="-122"/>
                <a:ea typeface="楷体" panose="02010609060101010101" pitchFamily="49" charset="-122"/>
              </a:rPr>
              <a:t>E</a:t>
            </a:r>
            <a:r>
              <a:rPr lang="zh-CN" altLang="en-US" sz="2400" dirty="0" smtClean="0">
                <a:latin typeface="楷体" panose="02010609060101010101" pitchFamily="49" charset="-122"/>
                <a:ea typeface="楷体" panose="02010609060101010101" pitchFamily="49" charset="-122"/>
              </a:rPr>
              <a:t>等分子表达及向</a:t>
            </a:r>
            <a:r>
              <a:rPr lang="en-US" altLang="zh-CN" sz="2400" dirty="0" smtClean="0">
                <a:latin typeface="楷体" panose="02010609060101010101" pitchFamily="49" charset="-122"/>
                <a:ea typeface="楷体" panose="02010609060101010101" pitchFamily="49" charset="-122"/>
              </a:rPr>
              <a:t>S</a:t>
            </a:r>
            <a:r>
              <a:rPr lang="zh-CN" altLang="en-US" sz="2400" dirty="0" smtClean="0">
                <a:latin typeface="楷体" panose="02010609060101010101" pitchFamily="49" charset="-122"/>
                <a:ea typeface="楷体" panose="02010609060101010101" pitchFamily="49" charset="-122"/>
              </a:rPr>
              <a:t>期的转换。</a:t>
            </a:r>
            <a:endParaRPr lang="en-US" altLang="zh-CN" sz="2400" dirty="0" smtClean="0">
              <a:latin typeface="楷体" panose="02010609060101010101" pitchFamily="49" charset="-122"/>
              <a:ea typeface="楷体" panose="02010609060101010101" pitchFamily="49" charset="-122"/>
            </a:endParaRPr>
          </a:p>
        </p:txBody>
      </p:sp>
      <p:pic>
        <p:nvPicPr>
          <p:cNvPr id="5122" name="Picture 2" descr="http://img.cn.china.cn/0/0,0,329,20031,240,180,53391eb5.jpg"/>
          <p:cNvPicPr>
            <a:picLocks noChangeAspect="1" noChangeArrowheads="1"/>
          </p:cNvPicPr>
          <p:nvPr/>
        </p:nvPicPr>
        <p:blipFill>
          <a:blip r:embed="rId1"/>
          <a:srcRect/>
          <a:stretch>
            <a:fillRect/>
          </a:stretch>
        </p:blipFill>
        <p:spPr bwMode="auto">
          <a:xfrm>
            <a:off x="7143768" y="0"/>
            <a:ext cx="2000232" cy="150017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0" name="文本占位符 247809"/>
          <p:cNvSpPr>
            <a:spLocks noGrp="1"/>
          </p:cNvSpPr>
          <p:nvPr>
            <p:ph type="body" idx="1"/>
          </p:nvPr>
        </p:nvSpPr>
        <p:spPr>
          <a:xfrm>
            <a:off x="609600" y="1063625"/>
            <a:ext cx="8077200" cy="4270375"/>
          </a:xfrm>
        </p:spPr>
        <p:txBody>
          <a:bodyPr/>
          <a:p>
            <a:pPr algn="ctr">
              <a:lnSpc>
                <a:spcPct val="130000"/>
              </a:lnSpc>
              <a:spcBef>
                <a:spcPct val="50000"/>
              </a:spcBef>
              <a:buNone/>
            </a:pPr>
            <a:r>
              <a:rPr lang="zh-CN" altLang="en-US" sz="3600" b="1" dirty="0">
                <a:solidFill>
                  <a:srgbClr val="FF0000"/>
                </a:solidFill>
                <a:latin typeface="Times New Roman" panose="02020603050405020304" pitchFamily="18" charset="0"/>
                <a:ea typeface="黑体" panose="02010609060101010101" charset="-122"/>
              </a:rPr>
              <a:t>细胞周期蛋白</a:t>
            </a:r>
            <a:endParaRPr lang="zh-CN" altLang="en-US" sz="3600" b="1" dirty="0">
              <a:solidFill>
                <a:srgbClr val="FF0000"/>
              </a:solidFill>
              <a:latin typeface="Times New Roman" panose="02020603050405020304" pitchFamily="18" charset="0"/>
              <a:ea typeface="黑体" panose="02010609060101010101" charset="-122"/>
            </a:endParaRPr>
          </a:p>
          <a:p>
            <a:pPr>
              <a:lnSpc>
                <a:spcPct val="130000"/>
              </a:lnSpc>
              <a:spcBef>
                <a:spcPct val="50000"/>
              </a:spcBef>
              <a:buNone/>
            </a:pPr>
            <a:r>
              <a:rPr lang="zh-CN" altLang="en-US" sz="2800">
                <a:latin typeface="Times New Roman" panose="02020603050405020304" pitchFamily="18" charset="0"/>
              </a:rPr>
              <a:t>　　　</a:t>
            </a:r>
            <a:r>
              <a:rPr lang="en-US" altLang="zh-CN" sz="2800" b="1" err="1">
                <a:latin typeface="楷体_GB2312" pitchFamily="49" charset="-122"/>
                <a:ea typeface="楷体_GB2312" pitchFamily="49" charset="-122"/>
              </a:rPr>
              <a:t>cyclin</a:t>
            </a:r>
            <a:r>
              <a:rPr lang="en-US" altLang="zh-CN" sz="2800" b="1">
                <a:latin typeface="楷体_GB2312" pitchFamily="49" charset="-122"/>
                <a:ea typeface="楷体_GB2312" pitchFamily="49" charset="-122"/>
              </a:rPr>
              <a:t> </a:t>
            </a:r>
            <a:r>
              <a:rPr lang="zh-CN" altLang="en-US" sz="2800" b="1" dirty="0">
                <a:latin typeface="楷体_GB2312" pitchFamily="49" charset="-122"/>
                <a:ea typeface="楷体_GB2312" pitchFamily="49" charset="-122"/>
              </a:rPr>
              <a:t>的种类繁多，目前从芽殖酵母、裂殖酵母和各类动物中分离出的周期蛋白有</a:t>
            </a:r>
            <a:r>
              <a:rPr lang="en-US" altLang="zh-CN" sz="2800" b="1">
                <a:latin typeface="楷体_GB2312" pitchFamily="49" charset="-122"/>
                <a:ea typeface="楷体_GB2312" pitchFamily="49" charset="-122"/>
              </a:rPr>
              <a:t>30</a:t>
            </a:r>
            <a:r>
              <a:rPr lang="zh-CN" altLang="en-US" sz="2800" b="1" dirty="0">
                <a:latin typeface="楷体_GB2312" pitchFamily="49" charset="-122"/>
                <a:ea typeface="楷体_GB2312" pitchFamily="49" charset="-122"/>
              </a:rPr>
              <a:t>余种，在脊椎动物中为</a:t>
            </a:r>
            <a:r>
              <a:rPr lang="en-US" altLang="zh-CN" sz="2800" b="1">
                <a:latin typeface="楷体_GB2312" pitchFamily="49" charset="-122"/>
                <a:ea typeface="楷体_GB2312" pitchFamily="49" charset="-122"/>
              </a:rPr>
              <a:t>A</a:t>
            </a:r>
            <a:r>
              <a:rPr lang="en-US" altLang="zh-CN" sz="2800" b="1" baseline="-30000">
                <a:latin typeface="楷体_GB2312" pitchFamily="49" charset="-122"/>
                <a:ea typeface="楷体_GB2312" pitchFamily="49" charset="-122"/>
              </a:rPr>
              <a:t>1-2</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r>
              <a:rPr lang="en-US" altLang="zh-CN" sz="2800" b="1" baseline="-30000">
                <a:latin typeface="楷体_GB2312" pitchFamily="49" charset="-122"/>
                <a:ea typeface="楷体_GB2312" pitchFamily="49" charset="-122"/>
              </a:rPr>
              <a:t>1-3</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a:t>
            </a: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D</a:t>
            </a:r>
            <a:r>
              <a:rPr lang="en-US" altLang="zh-CN" sz="2800" b="1" baseline="-30000">
                <a:latin typeface="楷体_GB2312" pitchFamily="49" charset="-122"/>
                <a:ea typeface="楷体_GB2312" pitchFamily="49" charset="-122"/>
              </a:rPr>
              <a:t>1-3</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E</a:t>
            </a:r>
            <a:r>
              <a:rPr lang="en-US" altLang="zh-CN" sz="2800" b="1" baseline="-30000">
                <a:latin typeface="楷体_GB2312" pitchFamily="49" charset="-122"/>
                <a:ea typeface="楷体_GB2312" pitchFamily="49" charset="-122"/>
              </a:rPr>
              <a:t>1-2</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F</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G</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H</a:t>
            </a:r>
            <a:r>
              <a:rPr lang="zh-CN" altLang="en-US" sz="2800" b="1" dirty="0">
                <a:latin typeface="楷体_GB2312" pitchFamily="49" charset="-122"/>
                <a:ea typeface="楷体_GB2312" pitchFamily="49" charset="-122"/>
              </a:rPr>
              <a:t>等。分别参与细胞周期中不同时相的调节。分为</a:t>
            </a:r>
            <a:r>
              <a:rPr lang="en-US" altLang="zh-CN" sz="2800" b="1">
                <a:latin typeface="楷体_GB2312" pitchFamily="49" charset="-122"/>
                <a:ea typeface="楷体_GB2312" pitchFamily="49" charset="-122"/>
              </a:rPr>
              <a:t>G</a:t>
            </a:r>
            <a:r>
              <a:rPr lang="en-US" altLang="zh-CN" sz="2800" b="1" baseline="-3000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型、</a:t>
            </a:r>
            <a:r>
              <a:rPr lang="en-US" altLang="zh-CN" sz="2800" b="1">
                <a:latin typeface="楷体_GB2312" pitchFamily="49" charset="-122"/>
                <a:ea typeface="楷体_GB2312" pitchFamily="49" charset="-122"/>
              </a:rPr>
              <a:t>G</a:t>
            </a:r>
            <a:r>
              <a:rPr lang="en-US" altLang="zh-CN" sz="2800" b="1" baseline="-30000">
                <a:latin typeface="楷体_GB2312" pitchFamily="49" charset="-122"/>
                <a:ea typeface="楷体_GB2312" pitchFamily="49" charset="-122"/>
              </a:rPr>
              <a:t>1</a:t>
            </a:r>
            <a:r>
              <a:rPr lang="en-US" altLang="zh-CN" sz="2800" b="1">
                <a:latin typeface="楷体_GB2312" pitchFamily="49" charset="-122"/>
                <a:ea typeface="楷体_GB2312" pitchFamily="49" charset="-122"/>
              </a:rPr>
              <a:t>/S</a:t>
            </a:r>
            <a:r>
              <a:rPr lang="zh-CN" altLang="en-US" sz="2800" b="1">
                <a:latin typeface="楷体_GB2312" pitchFamily="49" charset="-122"/>
                <a:ea typeface="楷体_GB2312" pitchFamily="49" charset="-122"/>
              </a:rPr>
              <a:t>型</a:t>
            </a:r>
            <a:r>
              <a:rPr lang="en-US" altLang="zh-CN" sz="2800" b="1">
                <a:latin typeface="楷体_GB2312" pitchFamily="49" charset="-122"/>
                <a:ea typeface="楷体_GB2312" pitchFamily="49" charset="-122"/>
              </a:rPr>
              <a:t>S</a:t>
            </a:r>
            <a:r>
              <a:rPr lang="zh-CN" altLang="en-US" sz="2800" b="1" dirty="0">
                <a:latin typeface="楷体_GB2312" pitchFamily="49" charset="-122"/>
                <a:ea typeface="楷体_GB2312" pitchFamily="49" charset="-122"/>
              </a:rPr>
              <a:t>型和</a:t>
            </a:r>
            <a:r>
              <a:rPr lang="en-US" altLang="zh-CN" sz="2800" b="1">
                <a:latin typeface="楷体_GB2312" pitchFamily="49" charset="-122"/>
                <a:ea typeface="楷体_GB2312" pitchFamily="49" charset="-122"/>
              </a:rPr>
              <a:t>M</a:t>
            </a:r>
            <a:r>
              <a:rPr lang="zh-CN" altLang="en-US" sz="2800" b="1" dirty="0">
                <a:latin typeface="楷体_GB2312" pitchFamily="49" charset="-122"/>
                <a:ea typeface="楷体_GB2312" pitchFamily="49" charset="-122"/>
              </a:rPr>
              <a:t>型</a:t>
            </a:r>
            <a:r>
              <a:rPr lang="en-US" altLang="zh-CN" sz="2800" b="1">
                <a:latin typeface="楷体_GB2312" pitchFamily="49" charset="-122"/>
                <a:ea typeface="楷体_GB2312" pitchFamily="49" charset="-122"/>
              </a:rPr>
              <a:t>4</a:t>
            </a:r>
            <a:r>
              <a:rPr lang="zh-CN" altLang="en-US" sz="2800" b="1" dirty="0">
                <a:latin typeface="楷体_GB2312" pitchFamily="49" charset="-122"/>
                <a:ea typeface="楷体_GB2312" pitchFamily="49" charset="-122"/>
              </a:rPr>
              <a:t>类。</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前言</a:t>
            </a:r>
            <a:endParaRPr lang="zh-CN" altLang="en-US" dirty="0">
              <a:latin typeface="+mj-ea"/>
            </a:endParaRPr>
          </a:p>
        </p:txBody>
      </p:sp>
      <p:sp>
        <p:nvSpPr>
          <p:cNvPr id="3" name="内容占位符 2"/>
          <p:cNvSpPr>
            <a:spLocks noGrp="1"/>
          </p:cNvSpPr>
          <p:nvPr>
            <p:ph idx="1"/>
          </p:nvPr>
        </p:nvSpPr>
        <p:spPr/>
        <p:txBody>
          <a:bodyPr>
            <a:normAutofit fontScale="92500" lnSpcReduction="10000"/>
          </a:bodyPr>
          <a:lstStyle/>
          <a:p>
            <a:pPr>
              <a:spcBef>
                <a:spcPct val="50000"/>
              </a:spcBef>
            </a:pPr>
            <a:r>
              <a:rPr lang="zh-CN" altLang="en-US" dirty="0" smtClean="0">
                <a:latin typeface="楷体" panose="02010609060101010101" pitchFamily="49" charset="-122"/>
                <a:ea typeface="楷体" panose="02010609060101010101" pitchFamily="49" charset="-122"/>
              </a:rPr>
              <a:t>细胞周期的准确调控对生物的生存、繁殖、发育和遗传均是十分重要的。</a:t>
            </a:r>
            <a:endParaRPr lang="zh-CN" altLang="en-US" dirty="0" smtClean="0">
              <a:latin typeface="楷体" panose="02010609060101010101" pitchFamily="49" charset="-122"/>
              <a:ea typeface="楷体" panose="02010609060101010101" pitchFamily="49" charset="-122"/>
            </a:endParaRPr>
          </a:p>
          <a:p>
            <a:pPr>
              <a:spcBef>
                <a:spcPct val="50000"/>
              </a:spcBef>
            </a:pPr>
            <a:r>
              <a:rPr lang="zh-CN" altLang="en-US" dirty="0" smtClean="0">
                <a:latin typeface="楷体" panose="02010609060101010101" pitchFamily="49" charset="-122"/>
                <a:ea typeface="楷体" panose="02010609060101010101" pitchFamily="49" charset="-122"/>
              </a:rPr>
              <a:t>    简单生物调控细胞周期主要是为了适应自然环境，以便根据环境状况调节繁殖速度，以保证物种的繁衍。</a:t>
            </a:r>
            <a:endParaRPr lang="zh-CN" altLang="en-US" dirty="0" smtClean="0">
              <a:latin typeface="楷体" panose="02010609060101010101" pitchFamily="49" charset="-122"/>
              <a:ea typeface="楷体" panose="02010609060101010101" pitchFamily="49" charset="-122"/>
            </a:endParaRPr>
          </a:p>
          <a:p>
            <a:pPr>
              <a:spcBef>
                <a:spcPct val="50000"/>
              </a:spcBef>
            </a:pPr>
            <a:r>
              <a:rPr lang="zh-CN" altLang="en-US" dirty="0" smtClean="0">
                <a:latin typeface="楷体" panose="02010609060101010101" pitchFamily="49" charset="-122"/>
                <a:ea typeface="楷体" panose="02010609060101010101" pitchFamily="49" charset="-122"/>
              </a:rPr>
              <a:t>    复杂生物的细胞则需面对来自自然环境和其他细胞、组织的信号，作出正确的应答，以保证组织、器官和个体的形成、生长以及创伤愈合等过程能正常进行，需要更为精细的细胞周期调控机制。</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文本占位符 248833"/>
          <p:cNvSpPr>
            <a:spLocks noGrp="1"/>
          </p:cNvSpPr>
          <p:nvPr>
            <p:ph type="body" idx="1"/>
          </p:nvPr>
        </p:nvSpPr>
        <p:spPr>
          <a:xfrm>
            <a:off x="2736850" y="4749800"/>
            <a:ext cx="5138738" cy="646113"/>
          </a:xfrm>
        </p:spPr>
        <p:txBody>
          <a:bodyPr/>
          <a:p>
            <a:pPr>
              <a:lnSpc>
                <a:spcPct val="90000"/>
              </a:lnSpc>
              <a:buNone/>
            </a:pPr>
            <a:endParaRPr lang="en-US" altLang="zh-CN" sz="2400" dirty="0">
              <a:latin typeface="Times New Roman" panose="02020603050405020304" pitchFamily="18" charset="0"/>
              <a:cs typeface="Times New Roman" panose="02020603050405020304" pitchFamily="18" charset="0"/>
            </a:endParaRPr>
          </a:p>
          <a:p>
            <a:pPr>
              <a:lnSpc>
                <a:spcPct val="90000"/>
              </a:lnSpc>
              <a:buNone/>
            </a:pPr>
            <a:endParaRPr lang="en-US" altLang="zh-CN" sz="2400" dirty="0"/>
          </a:p>
        </p:txBody>
      </p:sp>
      <p:sp>
        <p:nvSpPr>
          <p:cNvPr id="248835" name="矩形 248834"/>
          <p:cNvSpPr/>
          <p:nvPr/>
        </p:nvSpPr>
        <p:spPr>
          <a:xfrm>
            <a:off x="3052763" y="2290763"/>
            <a:ext cx="9144000" cy="0"/>
          </a:xfrm>
          <a:prstGeom prst="rect">
            <a:avLst/>
          </a:prstGeom>
          <a:noFill/>
          <a:ln w="9525">
            <a:noFill/>
          </a:ln>
        </p:spPr>
        <p:txBody>
          <a:bodyPr/>
          <a:p>
            <a:endParaRPr lang="zh-CN" altLang="en-US"/>
          </a:p>
        </p:txBody>
      </p:sp>
      <p:pic>
        <p:nvPicPr>
          <p:cNvPr id="248836" name="图片 248835" descr="tu-3;"/>
          <p:cNvPicPr>
            <a:picLocks noChangeAspect="1"/>
          </p:cNvPicPr>
          <p:nvPr/>
        </p:nvPicPr>
        <p:blipFill>
          <a:blip r:embed="rId1"/>
          <a:stretch>
            <a:fillRect/>
          </a:stretch>
        </p:blipFill>
        <p:spPr>
          <a:xfrm>
            <a:off x="1752600" y="766763"/>
            <a:ext cx="5486400" cy="4110037"/>
          </a:xfrm>
          <a:prstGeom prst="rect">
            <a:avLst/>
          </a:prstGeom>
          <a:noFill/>
          <a:ln w="9525">
            <a:noFill/>
          </a:ln>
        </p:spPr>
      </p:pic>
      <p:sp>
        <p:nvSpPr>
          <p:cNvPr id="248837" name="矩形 248836"/>
          <p:cNvSpPr/>
          <p:nvPr/>
        </p:nvSpPr>
        <p:spPr>
          <a:xfrm>
            <a:off x="2133600" y="4924425"/>
            <a:ext cx="5715000" cy="1552575"/>
          </a:xfrm>
          <a:prstGeom prst="rect">
            <a:avLst/>
          </a:prstGeom>
          <a:noFill/>
          <a:ln w="9525">
            <a:noFill/>
          </a:ln>
        </p:spPr>
        <p:txBody>
          <a:bodyPr>
            <a:spAutoFit/>
          </a:bodyPr>
          <a:p>
            <a:pPr eaLnBrk="0" hangingPunct="0"/>
            <a:r>
              <a:rPr lang="zh-CN" altLang="en-US" sz="2400" b="1" dirty="0">
                <a:latin typeface="楷体_GB2312" pitchFamily="49" charset="-122"/>
                <a:ea typeface="楷体_GB2312" pitchFamily="49" charset="-122"/>
              </a:rPr>
              <a:t>人类细胞周期蛋白线性结构示意图</a:t>
            </a:r>
            <a:endParaRPr lang="zh-CN" altLang="en-US" sz="2400" b="1" dirty="0">
              <a:latin typeface="楷体_GB2312" pitchFamily="49" charset="-122"/>
              <a:ea typeface="楷体_GB2312" pitchFamily="49" charset="-122"/>
            </a:endParaRPr>
          </a:p>
          <a:p>
            <a:pPr eaLnBrk="0" hangingPunct="0"/>
            <a:r>
              <a:rPr lang="zh-CN" altLang="en-US" sz="2400" b="1" dirty="0">
                <a:latin typeface="楷体_GB2312" pitchFamily="49" charset="-122"/>
                <a:ea typeface="楷体_GB2312" pitchFamily="49" charset="-122"/>
              </a:rPr>
              <a:t>实心方框代表“</a:t>
            </a:r>
            <a:r>
              <a:rPr lang="en-US" altLang="zh-CN" sz="2400" b="1" err="1">
                <a:latin typeface="楷体_GB2312" pitchFamily="49" charset="-122"/>
                <a:ea typeface="楷体_GB2312" pitchFamily="49" charset="-122"/>
              </a:rPr>
              <a:t>cyclin</a:t>
            </a:r>
            <a:r>
              <a:rPr lang="en-US" altLang="zh-CN" sz="2400" b="1">
                <a:latin typeface="楷体_GB2312" pitchFamily="49" charset="-122"/>
                <a:ea typeface="楷体_GB2312" pitchFamily="49" charset="-122"/>
              </a:rPr>
              <a:t> box ”</a:t>
            </a:r>
            <a:r>
              <a:rPr lang="zh-CN" altLang="en-US" sz="2400" b="1">
                <a:latin typeface="楷体_GB2312" pitchFamily="49" charset="-122"/>
                <a:ea typeface="楷体_GB2312" pitchFamily="49" charset="-122"/>
              </a:rPr>
              <a:t>，</a:t>
            </a:r>
            <a:endParaRPr lang="zh-CN" altLang="en-US" sz="2400" b="1">
              <a:latin typeface="楷体_GB2312" pitchFamily="49" charset="-122"/>
              <a:ea typeface="楷体_GB2312" pitchFamily="49" charset="-122"/>
            </a:endParaRPr>
          </a:p>
          <a:p>
            <a:pPr eaLnBrk="0" hangingPunct="0"/>
            <a:r>
              <a:rPr lang="zh-CN" altLang="en-US" sz="2400" b="1" dirty="0">
                <a:latin typeface="楷体_GB2312" pitchFamily="49" charset="-122"/>
                <a:ea typeface="楷体_GB2312" pitchFamily="49" charset="-122"/>
              </a:rPr>
              <a:t>方框代表“</a:t>
            </a:r>
            <a:r>
              <a:rPr lang="en-US" altLang="zh-CN" sz="2400" b="1">
                <a:latin typeface="楷体_GB2312" pitchFamily="49" charset="-122"/>
                <a:ea typeface="楷体_GB2312" pitchFamily="49" charset="-122"/>
              </a:rPr>
              <a:t>destruction box”</a:t>
            </a:r>
            <a:endParaRPr lang="en-US" altLang="zh-CN" sz="2400" b="1">
              <a:latin typeface="楷体_GB2312" pitchFamily="49" charset="-122"/>
              <a:ea typeface="楷体_GB2312" pitchFamily="49" charset="-122"/>
            </a:endParaRPr>
          </a:p>
          <a:p>
            <a:pPr eaLnBrk="0" hangingPunct="0"/>
            <a:r>
              <a:rPr lang="zh-CN" altLang="en-US" sz="2400" b="1" dirty="0">
                <a:latin typeface="楷体_GB2312" pitchFamily="49" charset="-122"/>
                <a:ea typeface="楷体_GB2312" pitchFamily="49" charset="-122"/>
              </a:rPr>
              <a:t>圆形框代表</a:t>
            </a:r>
            <a:r>
              <a:rPr lang="en-US" altLang="zh-CN" sz="2400" b="1">
                <a:latin typeface="楷体_GB2312" pitchFamily="49" charset="-122"/>
                <a:ea typeface="楷体_GB2312" pitchFamily="49" charset="-122"/>
              </a:rPr>
              <a:t>PEST</a:t>
            </a:r>
            <a:r>
              <a:rPr lang="zh-CN" altLang="en-US" sz="2400" b="1" dirty="0">
                <a:latin typeface="楷体_GB2312" pitchFamily="49" charset="-122"/>
                <a:ea typeface="楷体_GB2312" pitchFamily="49" charset="-122"/>
              </a:rPr>
              <a:t>序列</a:t>
            </a:r>
            <a:endParaRPr lang="zh-CN" altLang="en-US" sz="2400" b="1" dirty="0">
              <a:latin typeface="楷体_GB2312" pitchFamily="49" charset="-122"/>
              <a:ea typeface="楷体_GB2312"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8" name="文本占位符 249857"/>
          <p:cNvSpPr>
            <a:spLocks noGrp="1"/>
          </p:cNvSpPr>
          <p:nvPr>
            <p:ph type="body" idx="1"/>
          </p:nvPr>
        </p:nvSpPr>
        <p:spPr>
          <a:xfrm>
            <a:off x="684213" y="765175"/>
            <a:ext cx="7696200" cy="2663825"/>
          </a:xfrm>
        </p:spPr>
        <p:txBody>
          <a:bodyPr/>
          <a:p>
            <a:pPr>
              <a:lnSpc>
                <a:spcPct val="130000"/>
              </a:lnSpc>
              <a:buNone/>
            </a:pPr>
            <a:r>
              <a:rPr lang="zh-CN" altLang="en-US" sz="2800" b="1">
                <a:latin typeface="黑体" panose="02010609060101010101" charset="-122"/>
                <a:ea typeface="黑体" panose="02010609060101010101" charset="-122"/>
              </a:rPr>
              <a:t>　</a:t>
            </a:r>
            <a:r>
              <a:rPr lang="en-US" altLang="zh-CN" sz="2800" b="1" err="1">
                <a:solidFill>
                  <a:srgbClr val="FF0000"/>
                </a:solidFill>
                <a:latin typeface="黑体" panose="02010609060101010101" charset="-122"/>
                <a:ea typeface="黑体" panose="02010609060101010101" charset="-122"/>
              </a:rPr>
              <a:t>cyclin</a:t>
            </a:r>
            <a:r>
              <a:rPr lang="en-US" altLang="zh-CN" sz="2800" b="1">
                <a:solidFill>
                  <a:srgbClr val="FF0000"/>
                </a:solidFill>
                <a:latin typeface="黑体" panose="02010609060101010101" charset="-122"/>
                <a:ea typeface="黑体" panose="02010609060101010101" charset="-122"/>
              </a:rPr>
              <a:t> box</a:t>
            </a:r>
            <a:r>
              <a:rPr lang="zh-CN" altLang="en-US" sz="2800" b="1" dirty="0">
                <a:solidFill>
                  <a:srgbClr val="FF0000"/>
                </a:solidFill>
                <a:latin typeface="黑体" panose="02010609060101010101" charset="-122"/>
                <a:ea typeface="黑体" panose="02010609060101010101" charset="-122"/>
              </a:rPr>
              <a:t>：</a:t>
            </a:r>
            <a:r>
              <a:rPr lang="zh-CN" altLang="en-US" sz="2800" b="1" dirty="0">
                <a:latin typeface="楷体_GB2312" pitchFamily="49" charset="-122"/>
                <a:ea typeface="楷体_GB2312" pitchFamily="49" charset="-122"/>
              </a:rPr>
              <a:t>各类周期蛋白均含有一段约</a:t>
            </a:r>
            <a:r>
              <a:rPr lang="en-US" altLang="zh-CN" sz="2800" b="1">
                <a:latin typeface="楷体_GB2312" pitchFamily="49" charset="-122"/>
                <a:ea typeface="楷体_GB2312" pitchFamily="49" charset="-122"/>
              </a:rPr>
              <a:t>100</a:t>
            </a:r>
            <a:r>
              <a:rPr lang="zh-CN" altLang="en-US" sz="2800" b="1" dirty="0">
                <a:latin typeface="楷体_GB2312" pitchFamily="49" charset="-122"/>
                <a:ea typeface="楷体_GB2312" pitchFamily="49" charset="-122"/>
              </a:rPr>
              <a:t>个氨基酸的保守序列，称为周期蛋白盒</a:t>
            </a:r>
            <a:r>
              <a:rPr lang="en-US" altLang="zh-CN" sz="2800" b="1">
                <a:latin typeface="楷体_GB2312" pitchFamily="49" charset="-122"/>
                <a:ea typeface="楷体_GB2312" pitchFamily="49" charset="-122"/>
              </a:rPr>
              <a:t>(</a:t>
            </a:r>
            <a:r>
              <a:rPr lang="en-US" altLang="zh-CN" sz="2800" b="1" err="1">
                <a:latin typeface="楷体_GB2312" pitchFamily="49" charset="-122"/>
                <a:ea typeface="楷体_GB2312" pitchFamily="49" charset="-122"/>
              </a:rPr>
              <a:t>cyclin</a:t>
            </a:r>
            <a:r>
              <a:rPr lang="en-US" altLang="zh-CN" sz="2800" b="1">
                <a:latin typeface="楷体_GB2312" pitchFamily="49" charset="-122"/>
                <a:ea typeface="楷体_GB2312" pitchFamily="49" charset="-122"/>
              </a:rPr>
              <a:t> box)</a:t>
            </a:r>
            <a:r>
              <a:rPr lang="zh-CN" altLang="en-US" sz="2800" b="1" dirty="0">
                <a:latin typeface="楷体_GB2312" pitchFamily="49" charset="-122"/>
                <a:ea typeface="楷体_GB2312" pitchFamily="49" charset="-122"/>
              </a:rPr>
              <a:t>，介导周期蛋白与</a:t>
            </a:r>
            <a:r>
              <a:rPr lang="en-US" altLang="zh-CN" sz="2800" b="1" err="1">
                <a:latin typeface="楷体_GB2312" pitchFamily="49" charset="-122"/>
                <a:ea typeface="楷体_GB2312" pitchFamily="49" charset="-122"/>
              </a:rPr>
              <a:t>CDK(cyclin</a:t>
            </a:r>
            <a:r>
              <a:rPr lang="en-US" altLang="zh-CN" sz="2800" b="1">
                <a:latin typeface="楷体_GB2312" pitchFamily="49" charset="-122"/>
                <a:ea typeface="楷体_GB2312" pitchFamily="49" charset="-122"/>
              </a:rPr>
              <a:t>–dependent </a:t>
            </a:r>
            <a:r>
              <a:rPr lang="en-US" altLang="zh-CN" sz="2800" b="1" err="1">
                <a:latin typeface="楷体_GB2312" pitchFamily="49" charset="-122"/>
                <a:ea typeface="楷体_GB2312" pitchFamily="49" charset="-122"/>
              </a:rPr>
              <a:t>kinase</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结合。</a:t>
            </a:r>
            <a:endParaRPr lang="zh-CN" altLang="en-US" sz="2800" b="1" dirty="0">
              <a:latin typeface="楷体_GB2312" pitchFamily="49" charset="-122"/>
              <a:ea typeface="楷体_GB2312" pitchFamily="49" charset="-122"/>
            </a:endParaRPr>
          </a:p>
        </p:txBody>
      </p:sp>
      <p:sp>
        <p:nvSpPr>
          <p:cNvPr id="249859" name="文本框 249858"/>
          <p:cNvSpPr txBox="1"/>
          <p:nvPr/>
        </p:nvSpPr>
        <p:spPr>
          <a:xfrm>
            <a:off x="971550" y="3213100"/>
            <a:ext cx="7488238" cy="2759075"/>
          </a:xfrm>
          <a:prstGeom prst="rect">
            <a:avLst/>
          </a:prstGeom>
          <a:noFill/>
          <a:ln w="9525">
            <a:noFill/>
          </a:ln>
        </p:spPr>
        <p:txBody>
          <a:bodyPr>
            <a:spAutoFit/>
          </a:bodyPr>
          <a:p>
            <a:pPr eaLnBrk="0" hangingPunct="0">
              <a:lnSpc>
                <a:spcPct val="125000"/>
              </a:lnSpc>
            </a:pPr>
            <a:r>
              <a:rPr lang="en-US" altLang="zh-CN" sz="2800">
                <a:latin typeface="Arial" panose="020B0604020202020204" pitchFamily="34" charset="0"/>
              </a:rPr>
              <a:t>      </a:t>
            </a:r>
            <a:r>
              <a:rPr lang="en-US" altLang="zh-CN" sz="2800" b="1" err="1">
                <a:latin typeface="楷体_GB2312" pitchFamily="49" charset="-122"/>
                <a:ea typeface="楷体_GB2312" pitchFamily="49" charset="-122"/>
              </a:rPr>
              <a:t>Cyclin</a:t>
            </a:r>
            <a:r>
              <a:rPr lang="zh-CN" altLang="en-US" sz="2800" b="1" dirty="0">
                <a:latin typeface="楷体_GB2312" pitchFamily="49" charset="-122"/>
                <a:ea typeface="楷体_GB2312" pitchFamily="49" charset="-122"/>
              </a:rPr>
              <a:t>也含有降解盒（</a:t>
            </a:r>
            <a:r>
              <a:rPr lang="en-US" altLang="zh-CN" sz="2800" b="1">
                <a:latin typeface="楷体_GB2312" pitchFamily="49" charset="-122"/>
                <a:ea typeface="楷体_GB2312" pitchFamily="49" charset="-122"/>
              </a:rPr>
              <a:t>destruction box</a:t>
            </a:r>
            <a:r>
              <a:rPr lang="zh-CN" altLang="en-US"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或</a:t>
            </a:r>
            <a:r>
              <a:rPr lang="en-US" altLang="zh-CN" sz="2800" b="1">
                <a:latin typeface="楷体_GB2312" pitchFamily="49" charset="-122"/>
                <a:ea typeface="楷体_GB2312" pitchFamily="49" charset="-122"/>
              </a:rPr>
              <a:t>PEST</a:t>
            </a:r>
            <a:r>
              <a:rPr lang="zh-CN" altLang="en-US" sz="2800" b="1" dirty="0">
                <a:latin typeface="楷体_GB2312" pitchFamily="49" charset="-122"/>
                <a:ea typeface="楷体_GB2312" pitchFamily="49" charset="-122"/>
              </a:rPr>
              <a:t>（脯氨酸－谷氨酸－丝氨酸－苏氨酸）</a:t>
            </a:r>
            <a:r>
              <a:rPr lang="zh-CN" altLang="en-US" sz="2800" b="1" dirty="0">
                <a:latin typeface="楷体_GB2312" pitchFamily="49" charset="-122"/>
                <a:ea typeface="楷体_GB2312" pitchFamily="49" charset="-122"/>
              </a:rPr>
              <a:t>序列，它可以通过定时降解或恒定地迅速周转来调节这些蛋白质的水平，起着</a:t>
            </a:r>
            <a:r>
              <a:rPr lang="en-US" altLang="zh-CN" sz="2800" b="1">
                <a:latin typeface="楷体_GB2312" pitchFamily="49" charset="-122"/>
                <a:ea typeface="楷体_GB2312" pitchFamily="49" charset="-122"/>
              </a:rPr>
              <a:t>CDK</a:t>
            </a:r>
            <a:r>
              <a:rPr lang="zh-CN" altLang="en-US" sz="2800" b="1" dirty="0">
                <a:latin typeface="楷体_GB2312" pitchFamily="49" charset="-122"/>
                <a:ea typeface="楷体_GB2312" pitchFamily="49" charset="-122"/>
              </a:rPr>
              <a:t>的调节亚基的作用。</a:t>
            </a:r>
            <a:endParaRPr lang="zh-CN" altLang="en-US" sz="2800" b="1">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diamond(in)">
                                      <p:cBhvr>
                                        <p:cTn id="7" dur="500"/>
                                        <p:tgtEl>
                                          <p:spTgt spid="249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周期素盒</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楷体" panose="02010609060101010101" pitchFamily="49" charset="-122"/>
                <a:ea typeface="楷体" panose="02010609060101010101" pitchFamily="49" charset="-122"/>
              </a:rPr>
              <a:t>通过对各种周期素空间结构分析发现，周期素主要通过一个叫周期素盒（</a:t>
            </a:r>
            <a:r>
              <a:rPr lang="en-US" altLang="zh-CN" dirty="0" smtClean="0">
                <a:latin typeface="楷体" panose="02010609060101010101" pitchFamily="49" charset="-122"/>
                <a:ea typeface="楷体" panose="02010609060101010101" pitchFamily="49" charset="-122"/>
              </a:rPr>
              <a:t>cyclin box</a:t>
            </a:r>
            <a:r>
              <a:rPr lang="zh-CN" altLang="en-US" dirty="0" smtClean="0">
                <a:latin typeface="楷体" panose="02010609060101010101" pitchFamily="49" charset="-122"/>
                <a:ea typeface="楷体" panose="02010609060101010101" pitchFamily="49" charset="-122"/>
              </a:rPr>
              <a:t>） 的结构域与</a:t>
            </a:r>
            <a:r>
              <a:rPr lang="en-US" altLang="zh-CN" dirty="0" smtClean="0">
                <a:latin typeface="楷体" panose="02010609060101010101" pitchFamily="49" charset="-122"/>
                <a:ea typeface="楷体" panose="02010609060101010101" pitchFamily="49" charset="-122"/>
              </a:rPr>
              <a:t>CDK</a:t>
            </a:r>
            <a:r>
              <a:rPr lang="zh-CN" altLang="en-US" dirty="0" smtClean="0">
                <a:latin typeface="楷体" panose="02010609060101010101" pitchFamily="49" charset="-122"/>
                <a:ea typeface="楷体" panose="02010609060101010101" pitchFamily="49" charset="-122"/>
              </a:rPr>
              <a:t>结合。周期素盒又由</a:t>
            </a:r>
            <a:r>
              <a:rPr lang="en-US" altLang="zh-CN" dirty="0" smtClean="0">
                <a:latin typeface="楷体" panose="02010609060101010101" pitchFamily="49" charset="-122"/>
                <a:ea typeface="楷体" panose="02010609060101010101" pitchFamily="49" charset="-122"/>
              </a:rPr>
              <a:t>5</a:t>
            </a:r>
            <a:r>
              <a:rPr lang="zh-CN" altLang="en-US" dirty="0" smtClean="0">
                <a:latin typeface="楷体" panose="02010609060101010101" pitchFamily="49" charset="-122"/>
                <a:ea typeface="楷体" panose="02010609060101010101" pitchFamily="49" charset="-122"/>
              </a:rPr>
              <a:t>个</a:t>
            </a:r>
            <a:r>
              <a:rPr lang="en-US" altLang="zh-CN" dirty="0" smtClean="0">
                <a:latin typeface="楷体" panose="02010609060101010101" pitchFamily="49" charset="-122"/>
                <a:ea typeface="楷体" panose="02010609060101010101" pitchFamily="49" charset="-122"/>
              </a:rPr>
              <a:t>α-</a:t>
            </a:r>
            <a:r>
              <a:rPr lang="zh-CN" altLang="en-US" dirty="0" smtClean="0">
                <a:latin typeface="楷体" panose="02010609060101010101" pitchFamily="49" charset="-122"/>
                <a:ea typeface="楷体" panose="02010609060101010101" pitchFamily="49" charset="-122"/>
              </a:rPr>
              <a:t>螺旋组成的被称为周期素折叠（</a:t>
            </a:r>
            <a:r>
              <a:rPr lang="en-US" altLang="zh-CN" dirty="0" smtClean="0">
                <a:latin typeface="楷体" panose="02010609060101010101" pitchFamily="49" charset="-122"/>
                <a:ea typeface="楷体" panose="02010609060101010101" pitchFamily="49" charset="-122"/>
              </a:rPr>
              <a:t>cyclin fold</a:t>
            </a:r>
            <a:r>
              <a:rPr lang="zh-CN" altLang="en-US" dirty="0" smtClean="0">
                <a:latin typeface="楷体" panose="02010609060101010101" pitchFamily="49" charset="-122"/>
                <a:ea typeface="楷体" panose="02010609060101010101" pitchFamily="49" charset="-122"/>
              </a:rPr>
              <a:t>）的基序组成。</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对周期素</a:t>
            </a:r>
            <a:r>
              <a:rPr lang="en-US" altLang="zh-CN" dirty="0" smtClean="0">
                <a:latin typeface="楷体" panose="02010609060101010101" pitchFamily="49" charset="-122"/>
                <a:ea typeface="楷体" panose="02010609060101010101" pitchFamily="49" charset="-122"/>
              </a:rPr>
              <a:t>A/CDK2</a:t>
            </a:r>
            <a:r>
              <a:rPr lang="zh-CN" altLang="en-US" dirty="0" smtClean="0">
                <a:latin typeface="楷体" panose="02010609060101010101" pitchFamily="49" charset="-122"/>
                <a:ea typeface="楷体" panose="02010609060101010101" pitchFamily="49" charset="-122"/>
              </a:rPr>
              <a:t>的相互作用的分析显示，周期素盒主要与</a:t>
            </a:r>
            <a:r>
              <a:rPr lang="en-US" altLang="zh-CN" dirty="0" smtClean="0">
                <a:latin typeface="楷体" panose="02010609060101010101" pitchFamily="49" charset="-122"/>
                <a:ea typeface="楷体" panose="02010609060101010101" pitchFamily="49" charset="-122"/>
              </a:rPr>
              <a:t>CDK</a:t>
            </a:r>
            <a:r>
              <a:rPr lang="zh-CN" altLang="en-US" dirty="0" smtClean="0">
                <a:latin typeface="楷体" panose="02010609060101010101" pitchFamily="49" charset="-122"/>
                <a:ea typeface="楷体" panose="02010609060101010101" pitchFamily="49" charset="-122"/>
              </a:rPr>
              <a:t>上的</a:t>
            </a:r>
            <a:r>
              <a:rPr lang="en-US" altLang="zh-CN" dirty="0" smtClean="0">
                <a:latin typeface="楷体" panose="02010609060101010101" pitchFamily="49" charset="-122"/>
                <a:ea typeface="楷体" panose="02010609060101010101" pitchFamily="49" charset="-122"/>
              </a:rPr>
              <a:t>PSTAIRE</a:t>
            </a:r>
            <a:r>
              <a:rPr lang="zh-CN" altLang="en-US" dirty="0" smtClean="0">
                <a:latin typeface="楷体" panose="02010609060101010101" pitchFamily="49" charset="-122"/>
                <a:ea typeface="楷体" panose="02010609060101010101" pitchFamily="49" charset="-122"/>
              </a:rPr>
              <a:t>基序结合。</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spcBef>
                <a:spcPct val="50000"/>
              </a:spcBef>
            </a:pPr>
            <a:br>
              <a:rPr lang="en-US" altLang="zh-CN" sz="5400" b="1" dirty="0" smtClean="0">
                <a:solidFill>
                  <a:srgbClr val="7030A0"/>
                </a:solidFill>
                <a:latin typeface="宋体" panose="02010600030101010101" pitchFamily="2" charset="-122"/>
              </a:rPr>
            </a:br>
            <a:br>
              <a:rPr lang="en-US" altLang="zh-CN" sz="5400" b="1" dirty="0" smtClean="0">
                <a:solidFill>
                  <a:srgbClr val="7030A0"/>
                </a:solidFill>
                <a:latin typeface="宋体" panose="02010600030101010101" pitchFamily="2" charset="-122"/>
              </a:rPr>
            </a:br>
            <a:r>
              <a:rPr lang="zh-CN" altLang="en-US" sz="4000" b="1" dirty="0" smtClean="0">
                <a:solidFill>
                  <a:srgbClr val="7030A0"/>
                </a:solidFill>
                <a:latin typeface="宋体" panose="02010600030101010101" pitchFamily="2" charset="-122"/>
              </a:rPr>
              <a:t>细胞转录因子（</a:t>
            </a:r>
            <a:r>
              <a:rPr lang="en-US" altLang="zh-CN" sz="4000" b="1" dirty="0" smtClean="0">
                <a:solidFill>
                  <a:srgbClr val="7030A0"/>
                </a:solidFill>
              </a:rPr>
              <a:t>E2F </a:t>
            </a:r>
            <a:r>
              <a:rPr lang="zh-CN" altLang="en-US" sz="4000" b="1" dirty="0" smtClean="0">
                <a:solidFill>
                  <a:srgbClr val="7030A0"/>
                </a:solidFill>
              </a:rPr>
              <a:t>）</a:t>
            </a:r>
            <a:br>
              <a:rPr lang="zh-CN" altLang="en-US" sz="4000" b="1" dirty="0" smtClean="0">
                <a:solidFill>
                  <a:srgbClr val="FFFF00"/>
                </a:solidFill>
              </a:rPr>
            </a:br>
            <a:br>
              <a:rPr lang="zh-CN" altLang="en-US" dirty="0" smtClean="0"/>
            </a:br>
            <a:endParaRPr lang="zh-CN" altLang="en-US" sz="3100" dirty="0"/>
          </a:p>
        </p:txBody>
      </p:sp>
      <p:sp>
        <p:nvSpPr>
          <p:cNvPr id="3" name="内容占位符 2"/>
          <p:cNvSpPr>
            <a:spLocks noGrp="1"/>
          </p:cNvSpPr>
          <p:nvPr>
            <p:ph idx="1"/>
          </p:nvPr>
        </p:nvSpPr>
        <p:spPr/>
        <p:txBody>
          <a:bodyPr>
            <a:normAutofit fontScale="92500"/>
          </a:bodyPr>
          <a:lstStyle/>
          <a:p>
            <a:r>
              <a:rPr lang="zh-CN" altLang="en-US" dirty="0" smtClean="0"/>
              <a:t>在</a:t>
            </a:r>
            <a:r>
              <a:rPr lang="zh-CN" altLang="en-US" dirty="0" smtClean="0">
                <a:latin typeface="宋体" panose="02010600030101010101" pitchFamily="2" charset="-122"/>
              </a:rPr>
              <a:t>许多</a:t>
            </a:r>
            <a:r>
              <a:rPr lang="en-US" altLang="zh-CN" dirty="0" smtClean="0"/>
              <a:t>DNA</a:t>
            </a:r>
            <a:r>
              <a:rPr lang="zh-CN" altLang="en-US" dirty="0" smtClean="0">
                <a:latin typeface="宋体" panose="02010600030101010101" pitchFamily="2" charset="-122"/>
              </a:rPr>
              <a:t>合成基因和细胞生长调控基因的启动子中均含有</a:t>
            </a:r>
            <a:r>
              <a:rPr lang="en-US" altLang="zh-CN" dirty="0" smtClean="0"/>
              <a:t>E2F</a:t>
            </a:r>
            <a:r>
              <a:rPr lang="zh-CN" altLang="en-US" dirty="0" smtClean="0">
                <a:latin typeface="宋体" panose="02010600030101010101" pitchFamily="2" charset="-122"/>
              </a:rPr>
              <a:t>的位点，</a:t>
            </a:r>
            <a:r>
              <a:rPr lang="en-US" altLang="zh-CN" dirty="0" smtClean="0"/>
              <a:t>E2F</a:t>
            </a:r>
            <a:r>
              <a:rPr lang="zh-CN" altLang="en-US" dirty="0" smtClean="0">
                <a:latin typeface="宋体" panose="02010600030101010101" pitchFamily="2" charset="-122"/>
              </a:rPr>
              <a:t>可以直接活化这些基因，启动</a:t>
            </a:r>
            <a:r>
              <a:rPr lang="en-US" altLang="zh-CN" dirty="0" smtClean="0"/>
              <a:t>DNA</a:t>
            </a:r>
            <a:r>
              <a:rPr lang="zh-CN" altLang="en-US" dirty="0" smtClean="0">
                <a:latin typeface="宋体" panose="02010600030101010101" pitchFamily="2" charset="-122"/>
              </a:rPr>
              <a:t>合成使细胞进入</a:t>
            </a:r>
            <a:r>
              <a:rPr lang="en-US" altLang="zh-CN" dirty="0" smtClean="0"/>
              <a:t>S</a:t>
            </a:r>
            <a:r>
              <a:rPr lang="zh-CN" altLang="en-US" dirty="0" smtClean="0">
                <a:latin typeface="宋体" panose="02010600030101010101" pitchFamily="2" charset="-122"/>
              </a:rPr>
              <a:t>期。</a:t>
            </a:r>
            <a:br>
              <a:rPr lang="zh-CN" altLang="en-US" dirty="0" smtClean="0">
                <a:latin typeface="宋体" panose="02010600030101010101" pitchFamily="2" charset="-122"/>
              </a:rPr>
            </a:br>
            <a:r>
              <a:rPr lang="zh-CN" altLang="en-US" dirty="0" smtClean="0">
                <a:latin typeface="宋体" panose="02010600030101010101" pitchFamily="2" charset="-122"/>
              </a:rPr>
              <a:t>    在</a:t>
            </a:r>
            <a:r>
              <a:rPr lang="en-US" altLang="zh-CN" dirty="0" smtClean="0"/>
              <a:t>E2F</a:t>
            </a:r>
            <a:r>
              <a:rPr lang="zh-CN" altLang="en-US" dirty="0" smtClean="0">
                <a:latin typeface="宋体" panose="02010600030101010101" pitchFamily="2" charset="-122"/>
              </a:rPr>
              <a:t>基因活化转录功能区内有一段</a:t>
            </a:r>
            <a:r>
              <a:rPr lang="en-US" altLang="zh-CN" dirty="0" smtClean="0"/>
              <a:t>18</a:t>
            </a:r>
            <a:r>
              <a:rPr lang="zh-CN" altLang="en-US" dirty="0" smtClean="0">
                <a:latin typeface="宋体" panose="02010600030101010101" pitchFamily="2" charset="-122"/>
              </a:rPr>
              <a:t>个氨基酸的序列可与</a:t>
            </a:r>
            <a:r>
              <a:rPr lang="en-US" altLang="zh-CN" dirty="0" smtClean="0"/>
              <a:t>Rb</a:t>
            </a:r>
            <a:r>
              <a:rPr lang="zh-CN" altLang="en-US" dirty="0" smtClean="0">
                <a:latin typeface="宋体" panose="02010600030101010101" pitchFamily="2" charset="-122"/>
              </a:rPr>
              <a:t>结合，</a:t>
            </a:r>
            <a:r>
              <a:rPr lang="en-US" altLang="zh-CN" dirty="0" smtClean="0"/>
              <a:t>Rb</a:t>
            </a:r>
            <a:r>
              <a:rPr lang="zh-CN" altLang="en-US" dirty="0" smtClean="0">
                <a:latin typeface="宋体" panose="02010600030101010101" pitchFamily="2" charset="-122"/>
              </a:rPr>
              <a:t>通过与</a:t>
            </a:r>
            <a:r>
              <a:rPr lang="en-US" altLang="zh-CN" dirty="0" smtClean="0"/>
              <a:t>E2F</a:t>
            </a:r>
            <a:r>
              <a:rPr lang="zh-CN" altLang="en-US" dirty="0" smtClean="0">
                <a:latin typeface="宋体" panose="02010600030101010101" pitchFamily="2" charset="-122"/>
              </a:rPr>
              <a:t>功能区的结合遮盖其功能区，抑制其活性转录功能，抑制</a:t>
            </a:r>
            <a:r>
              <a:rPr lang="en-US" altLang="zh-CN" dirty="0" smtClean="0">
                <a:latin typeface="宋体" panose="02010600030101010101" pitchFamily="2" charset="-122"/>
              </a:rPr>
              <a:t>DNA</a:t>
            </a:r>
            <a:r>
              <a:rPr lang="zh-CN" altLang="en-US" dirty="0" smtClean="0">
                <a:latin typeface="宋体" panose="02010600030101010101" pitchFamily="2" charset="-122"/>
              </a:rPr>
              <a:t>合成。</a:t>
            </a:r>
            <a:br>
              <a:rPr lang="zh-CN" altLang="en-US" dirty="0" smtClean="0">
                <a:latin typeface="宋体" panose="02010600030101010101" pitchFamily="2" charset="-122"/>
              </a:rPr>
            </a:br>
            <a:r>
              <a:rPr lang="zh-CN" altLang="en-US" dirty="0" smtClean="0">
                <a:latin typeface="宋体" panose="02010600030101010101" pitchFamily="2" charset="-122"/>
              </a:rPr>
              <a:t>    </a:t>
            </a:r>
            <a:r>
              <a:rPr lang="en-US" altLang="zh-CN" dirty="0" smtClean="0">
                <a:latin typeface="宋体" panose="02010600030101010101" pitchFamily="2" charset="-122"/>
              </a:rPr>
              <a:t>E1A</a:t>
            </a:r>
            <a:r>
              <a:rPr lang="zh-CN" altLang="en-US" dirty="0" smtClean="0">
                <a:latin typeface="宋体" panose="02010600030101010101" pitchFamily="2" charset="-122"/>
              </a:rPr>
              <a:t>的介入，释放出更多的游离</a:t>
            </a:r>
            <a:r>
              <a:rPr lang="en-US" altLang="zh-CN" dirty="0" smtClean="0">
                <a:latin typeface="宋体" panose="02010600030101010101" pitchFamily="2" charset="-122"/>
              </a:rPr>
              <a:t>E2F</a:t>
            </a:r>
            <a:r>
              <a:rPr lang="zh-CN" altLang="en-US" dirty="0" smtClean="0">
                <a:latin typeface="宋体" panose="02010600030101010101" pitchFamily="2" charset="-122"/>
              </a:rPr>
              <a:t>，影响着一些与转化表型有关的特定基因表达。 </a:t>
            </a:r>
            <a:r>
              <a:rPr lang="zh-CN" altLang="en-US" dirty="0" smtClean="0"/>
              <a:t> </a:t>
            </a:r>
            <a:br>
              <a:rPr lang="zh-CN" altLang="en-US" dirty="0" smtClean="0"/>
            </a:b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smtClean="0">
                <a:solidFill>
                  <a:srgbClr val="7030A0"/>
                </a:solidFill>
              </a:rPr>
            </a:br>
            <a:r>
              <a:rPr lang="en-US" altLang="zh-CN" b="1" dirty="0" smtClean="0">
                <a:solidFill>
                  <a:srgbClr val="7030A0"/>
                </a:solidFill>
              </a:rPr>
              <a:t>Rb</a:t>
            </a:r>
            <a:r>
              <a:rPr lang="zh-CN" altLang="en-US" b="1" dirty="0" smtClean="0">
                <a:solidFill>
                  <a:srgbClr val="7030A0"/>
                </a:solidFill>
                <a:latin typeface="宋体" panose="02010600030101010101" pitchFamily="2" charset="-122"/>
              </a:rPr>
              <a:t>基因</a:t>
            </a:r>
            <a:br>
              <a:rPr lang="zh-CN" altLang="en-US" b="1" dirty="0" smtClean="0">
                <a:solidFill>
                  <a:srgbClr val="7030A0"/>
                </a:solidFill>
                <a:latin typeface="宋体" panose="02010600030101010101" pitchFamily="2" charset="-122"/>
              </a:rPr>
            </a:br>
            <a:endParaRPr lang="zh-CN" altLang="en-US" dirty="0">
              <a:solidFill>
                <a:srgbClr val="7030A0"/>
              </a:solidFill>
            </a:endParaRPr>
          </a:p>
        </p:txBody>
      </p:sp>
      <p:sp>
        <p:nvSpPr>
          <p:cNvPr id="3" name="内容占位符 2"/>
          <p:cNvSpPr>
            <a:spLocks noGrp="1"/>
          </p:cNvSpPr>
          <p:nvPr>
            <p:ph idx="1"/>
          </p:nvPr>
        </p:nvSpPr>
        <p:spPr/>
        <p:txBody>
          <a:bodyPr>
            <a:normAutofit lnSpcReduction="10000"/>
          </a:bodyPr>
          <a:lstStyle/>
          <a:p>
            <a:pPr>
              <a:spcBef>
                <a:spcPct val="50000"/>
              </a:spcBef>
            </a:pPr>
            <a:r>
              <a:rPr lang="en-US" altLang="zh-CN" dirty="0" smtClean="0"/>
              <a:t>Rb</a:t>
            </a:r>
            <a:r>
              <a:rPr lang="zh-CN" altLang="en-US" dirty="0" smtClean="0">
                <a:latin typeface="宋体" panose="02010600030101010101" pitchFamily="2" charset="-122"/>
              </a:rPr>
              <a:t>基因位于人类染色体</a:t>
            </a:r>
            <a:r>
              <a:rPr lang="en-US" altLang="zh-CN" dirty="0" smtClean="0"/>
              <a:t>13q14</a:t>
            </a:r>
            <a:r>
              <a:rPr lang="zh-CN" altLang="en-US" dirty="0" smtClean="0">
                <a:latin typeface="宋体" panose="02010600030101010101" pitchFamily="2" charset="-122"/>
              </a:rPr>
              <a:t>，其转录产物</a:t>
            </a:r>
            <a:r>
              <a:rPr lang="en-US" altLang="zh-CN" dirty="0" smtClean="0"/>
              <a:t>Rb</a:t>
            </a:r>
            <a:r>
              <a:rPr lang="zh-CN" altLang="en-US" dirty="0" smtClean="0">
                <a:latin typeface="宋体" panose="02010600030101010101" pitchFamily="2" charset="-122"/>
              </a:rPr>
              <a:t>蛋白是主要的转录信号连接物，在细胞周期中起制动器功能。</a:t>
            </a:r>
            <a:endParaRPr lang="zh-CN" altLang="en-US" dirty="0" smtClean="0">
              <a:latin typeface="宋体" panose="02010600030101010101" pitchFamily="2" charset="-122"/>
            </a:endParaRPr>
          </a:p>
          <a:p>
            <a:pPr>
              <a:spcBef>
                <a:spcPct val="50000"/>
              </a:spcBef>
            </a:pPr>
            <a:r>
              <a:rPr lang="zh-CN" altLang="en-US" dirty="0" smtClean="0">
                <a:latin typeface="宋体" panose="02010600030101010101" pitchFamily="2" charset="-122"/>
              </a:rPr>
              <a:t>    它能与转录因子</a:t>
            </a:r>
            <a:r>
              <a:rPr lang="en-US" altLang="zh-CN" dirty="0" smtClean="0"/>
              <a:t>E2F</a:t>
            </a:r>
            <a:r>
              <a:rPr lang="zh-CN" altLang="en-US" dirty="0" smtClean="0">
                <a:latin typeface="宋体" panose="02010600030101010101" pitchFamily="2" charset="-122"/>
              </a:rPr>
              <a:t>结合并阻止相应基因转录表达，从而抑制细胞生长。</a:t>
            </a:r>
            <a:endParaRPr lang="zh-CN" altLang="en-US" dirty="0" smtClean="0">
              <a:latin typeface="宋体" panose="02010600030101010101" pitchFamily="2" charset="-122"/>
            </a:endParaRPr>
          </a:p>
          <a:p>
            <a:pPr>
              <a:spcBef>
                <a:spcPct val="50000"/>
              </a:spcBef>
            </a:pPr>
            <a:r>
              <a:rPr lang="zh-CN" altLang="en-US" dirty="0" smtClean="0">
                <a:latin typeface="宋体" panose="02010600030101010101" pitchFamily="2" charset="-122"/>
              </a:rPr>
              <a:t>   </a:t>
            </a:r>
            <a:r>
              <a:rPr lang="en-US" altLang="zh-CN" dirty="0" smtClean="0"/>
              <a:t>cyclin D</a:t>
            </a:r>
            <a:r>
              <a:rPr lang="zh-CN" altLang="en-US" dirty="0" smtClean="0">
                <a:latin typeface="宋体" panose="02010600030101010101" pitchFamily="2" charset="-122"/>
              </a:rPr>
              <a:t>是</a:t>
            </a:r>
            <a:r>
              <a:rPr lang="en-US" altLang="zh-CN" dirty="0" smtClean="0"/>
              <a:t>Rb</a:t>
            </a:r>
            <a:r>
              <a:rPr lang="zh-CN" altLang="en-US" dirty="0" smtClean="0">
                <a:latin typeface="宋体" panose="02010600030101010101" pitchFamily="2" charset="-122"/>
              </a:rPr>
              <a:t>调节细胞周期的基础。</a:t>
            </a:r>
            <a:r>
              <a:rPr lang="en-US" altLang="zh-CN" dirty="0" smtClean="0"/>
              <a:t>cyclin D1-CDK4</a:t>
            </a:r>
            <a:r>
              <a:rPr lang="zh-CN" altLang="en-US" dirty="0" smtClean="0">
                <a:latin typeface="宋体" panose="02010600030101010101" pitchFamily="2" charset="-122"/>
              </a:rPr>
              <a:t>复合物可看做</a:t>
            </a:r>
            <a:r>
              <a:rPr lang="en-US" altLang="zh-CN" dirty="0" smtClean="0"/>
              <a:t>G1</a:t>
            </a:r>
            <a:r>
              <a:rPr lang="zh-CN" altLang="en-US" dirty="0" smtClean="0">
                <a:latin typeface="宋体" panose="02010600030101010101" pitchFamily="2" charset="-122"/>
              </a:rPr>
              <a:t>期</a:t>
            </a:r>
            <a:r>
              <a:rPr lang="en-US" altLang="zh-CN" dirty="0" smtClean="0"/>
              <a:t>Rb</a:t>
            </a:r>
            <a:r>
              <a:rPr lang="zh-CN" altLang="en-US" dirty="0" smtClean="0">
                <a:latin typeface="宋体" panose="02010600030101010101" pitchFamily="2" charset="-122"/>
              </a:rPr>
              <a:t>蛋白激酶，它能结合</a:t>
            </a:r>
            <a:r>
              <a:rPr lang="en-US" altLang="zh-CN" dirty="0" smtClean="0"/>
              <a:t>Rb</a:t>
            </a:r>
            <a:r>
              <a:rPr lang="zh-CN" altLang="en-US" dirty="0" smtClean="0">
                <a:latin typeface="宋体" panose="02010600030101010101" pitchFamily="2" charset="-122"/>
              </a:rPr>
              <a:t>的</a:t>
            </a:r>
            <a:r>
              <a:rPr lang="en-US" altLang="zh-CN" dirty="0" smtClean="0"/>
              <a:t>N</a:t>
            </a:r>
            <a:r>
              <a:rPr lang="zh-CN" altLang="en-US" dirty="0" smtClean="0">
                <a:latin typeface="宋体" panose="02010600030101010101" pitchFamily="2" charset="-122"/>
              </a:rPr>
              <a:t>末端，磷酸化</a:t>
            </a:r>
            <a:r>
              <a:rPr lang="en-US" altLang="zh-CN" dirty="0" smtClean="0"/>
              <a:t>Rb</a:t>
            </a:r>
            <a:r>
              <a:rPr lang="zh-CN" altLang="en-US" dirty="0" smtClean="0">
                <a:latin typeface="宋体" panose="02010600030101010101" pitchFamily="2" charset="-122"/>
              </a:rPr>
              <a:t>蛋白，使转录因子释放，导致</a:t>
            </a:r>
            <a:r>
              <a:rPr lang="en-US" altLang="zh-CN" dirty="0" smtClean="0"/>
              <a:t>G1</a:t>
            </a:r>
            <a:r>
              <a:rPr lang="zh-CN" altLang="en-US" dirty="0" smtClean="0">
                <a:latin typeface="宋体" panose="02010600030101010101" pitchFamily="2" charset="-122"/>
              </a:rPr>
              <a:t>／</a:t>
            </a:r>
            <a:r>
              <a:rPr lang="en-US" altLang="zh-CN" dirty="0" smtClean="0"/>
              <a:t>S</a:t>
            </a:r>
            <a:r>
              <a:rPr lang="zh-CN" altLang="en-US" dirty="0" smtClean="0">
                <a:latin typeface="宋体" panose="02010600030101010101" pitchFamily="2" charset="-122"/>
              </a:rPr>
              <a:t>转化。</a:t>
            </a:r>
            <a:r>
              <a:rPr lang="zh-CN" altLang="en-US" dirty="0" smtClean="0"/>
              <a:t> </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pic>
        <p:nvPicPr>
          <p:cNvPr id="4" name="Picture 2050" descr="C:\My Documents\端粒酶-图\E2F.jpg"/>
          <p:cNvPicPr>
            <a:picLocks noGrp="1" noChangeAspect="1" noChangeArrowheads="1"/>
          </p:cNvPicPr>
          <p:nvPr>
            <p:ph idx="1"/>
          </p:nvPr>
        </p:nvPicPr>
        <p:blipFill>
          <a:blip r:embed="rId1"/>
          <a:srcRect/>
          <a:stretch>
            <a:fillRect/>
          </a:stretch>
        </p:blipFill>
        <p:spPr bwMode="auto">
          <a:xfrm>
            <a:off x="0" y="1"/>
            <a:ext cx="9144000" cy="6858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2357422" y="214290"/>
          <a:ext cx="4605338" cy="5334000"/>
        </p:xfrm>
        <a:graphic>
          <a:graphicData uri="http://schemas.openxmlformats.org/presentationml/2006/ole">
            <mc:AlternateContent xmlns:mc="http://schemas.openxmlformats.org/markup-compatibility/2006">
              <mc:Choice xmlns:v="urn:schemas-microsoft-com:vml" Requires="v">
                <p:oleObj spid="_x0000_s1025" name="" r:id="rId1" imgW="6010275" imgH="9077325" progId="Word.Picture.8">
                  <p:embed/>
                </p:oleObj>
              </mc:Choice>
              <mc:Fallback>
                <p:oleObj name="" r:id="rId1" imgW="6010275" imgH="9077325" progId="Word.Picture.8">
                  <p:embed/>
                  <p:pic>
                    <p:nvPicPr>
                      <p:cNvPr id="0" name="图片 1024"/>
                      <p:cNvPicPr>
                        <a:picLocks noChangeAspect="1"/>
                      </p:cNvPicPr>
                      <p:nvPr/>
                    </p:nvPicPr>
                    <p:blipFill>
                      <a:blip r:embed="rId2"/>
                      <a:srcRect b="23016"/>
                      <a:stretch>
                        <a:fillRect/>
                      </a:stretch>
                    </p:blipFill>
                    <p:spPr>
                      <a:xfrm>
                        <a:off x="2357422" y="214290"/>
                        <a:ext cx="4605338" cy="5334000"/>
                      </a:xfrm>
                      <a:prstGeom prst="rect">
                        <a:avLst/>
                      </a:prstGeom>
                      <a:noFill/>
                      <a:ln w="9525">
                        <a:noFill/>
                      </a:ln>
                    </p:spPr>
                  </p:pic>
                </p:oleObj>
              </mc:Fallback>
            </mc:AlternateContent>
          </a:graphicData>
        </a:graphic>
      </p:graphicFrame>
      <p:sp>
        <p:nvSpPr>
          <p:cNvPr id="3" name="矩形 2"/>
          <p:cNvSpPr/>
          <p:nvPr/>
        </p:nvSpPr>
        <p:spPr>
          <a:xfrm>
            <a:off x="3498629" y="5460326"/>
            <a:ext cx="2146742" cy="646331"/>
          </a:xfrm>
          <a:prstGeom prst="rect">
            <a:avLst/>
          </a:prstGeom>
        </p:spPr>
        <p:txBody>
          <a:bodyPr wrap="square">
            <a:spAutoFit/>
          </a:bodyPr>
          <a:lstStyle/>
          <a:p>
            <a:endParaRPr lang="en-US" altLang="zh-CN" dirty="0" smtClean="0">
              <a:latin typeface="Times New Roman" panose="02020603050405020304" pitchFamily="18" charset="0"/>
            </a:endParaRPr>
          </a:p>
          <a:p>
            <a:r>
              <a:rPr lang="en-US" altLang="zh-CN" dirty="0" smtClean="0">
                <a:latin typeface="Times New Roman" panose="02020603050405020304" pitchFamily="18" charset="0"/>
              </a:rPr>
              <a:t>E2F-1</a:t>
            </a:r>
            <a:r>
              <a:rPr lang="zh-CN" altLang="en-US" dirty="0" smtClean="0">
                <a:latin typeface="Times New Roman" panose="02020603050405020304" pitchFamily="18" charset="0"/>
              </a:rPr>
              <a:t>功能调节机制</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en-US" altLang="zh-CN" dirty="0" smtClean="0"/>
              <a:t>CAK</a:t>
            </a:r>
            <a:r>
              <a:rPr lang="zh-CN" altLang="en-US" dirty="0" smtClean="0"/>
              <a:t>和磷酸酶</a:t>
            </a:r>
            <a:endParaRPr lang="zh-CN" altLang="en-US" dirty="0"/>
          </a:p>
        </p:txBody>
      </p:sp>
      <p:sp>
        <p:nvSpPr>
          <p:cNvPr id="3" name="内容占位符 2"/>
          <p:cNvSpPr>
            <a:spLocks noGrp="1"/>
          </p:cNvSpPr>
          <p:nvPr>
            <p:ph idx="1"/>
          </p:nvPr>
        </p:nvSpPr>
        <p:spPr/>
        <p:txBody>
          <a:bodyPr>
            <a:normAutofit/>
          </a:bodyPr>
          <a:lstStyle/>
          <a:p>
            <a:r>
              <a:rPr lang="en-US" altLang="zh-CN" sz="2800" dirty="0" smtClean="0">
                <a:latin typeface="楷体" panose="02010609060101010101" pitchFamily="49" charset="-122"/>
                <a:ea typeface="楷体" panose="02010609060101010101" pitchFamily="49" charset="-122"/>
              </a:rPr>
              <a:t>CAK</a:t>
            </a:r>
            <a:r>
              <a:rPr lang="zh-CN" altLang="en-US" sz="2800" dirty="0" smtClean="0">
                <a:latin typeface="楷体" panose="02010609060101010101" pitchFamily="49" charset="-122"/>
                <a:ea typeface="楷体" panose="02010609060101010101" pitchFamily="49" charset="-122"/>
              </a:rPr>
              <a:t>是</a:t>
            </a:r>
            <a:r>
              <a:rPr lang="en-US" altLang="zh-CN" sz="2800" dirty="0" smtClean="0">
                <a:latin typeface="楷体" panose="02010609060101010101" pitchFamily="49" charset="-122"/>
                <a:ea typeface="楷体" panose="02010609060101010101" pitchFamily="49" charset="-122"/>
              </a:rPr>
              <a:t>CDK</a:t>
            </a:r>
            <a:r>
              <a:rPr lang="zh-CN" altLang="en-US" sz="2800" dirty="0" smtClean="0">
                <a:latin typeface="楷体" panose="02010609060101010101" pitchFamily="49" charset="-122"/>
                <a:ea typeface="楷体" panose="02010609060101010101" pitchFamily="49" charset="-122"/>
              </a:rPr>
              <a:t>活化激酶，最早在动物身上发现，由周期素</a:t>
            </a:r>
            <a:r>
              <a:rPr lang="en-US" altLang="zh-CN" sz="2800" dirty="0" smtClean="0">
                <a:latin typeface="楷体" panose="02010609060101010101" pitchFamily="49" charset="-122"/>
                <a:ea typeface="楷体" panose="02010609060101010101" pitchFamily="49" charset="-122"/>
              </a:rPr>
              <a:t>H/CDK7</a:t>
            </a:r>
            <a:r>
              <a:rPr lang="zh-CN" altLang="en-US" sz="2800" dirty="0" smtClean="0">
                <a:latin typeface="楷体" panose="02010609060101010101" pitchFamily="49" charset="-122"/>
                <a:ea typeface="楷体" panose="02010609060101010101" pitchFamily="49" charset="-122"/>
              </a:rPr>
              <a:t>组成。周期素</a:t>
            </a:r>
            <a:r>
              <a:rPr lang="en-US" altLang="zh-CN" sz="2800" dirty="0" smtClean="0">
                <a:latin typeface="楷体" panose="02010609060101010101" pitchFamily="49" charset="-122"/>
                <a:ea typeface="楷体" panose="02010609060101010101" pitchFamily="49" charset="-122"/>
              </a:rPr>
              <a:t>H/CDK7</a:t>
            </a:r>
            <a:r>
              <a:rPr lang="zh-CN" altLang="en-US" sz="2800" dirty="0" smtClean="0">
                <a:latin typeface="楷体" panose="02010609060101010101" pitchFamily="49" charset="-122"/>
                <a:ea typeface="楷体" panose="02010609060101010101" pitchFamily="49" charset="-122"/>
              </a:rPr>
              <a:t>复合体的形成还需要另外一个辅助因子</a:t>
            </a:r>
            <a:r>
              <a:rPr lang="en-US" altLang="zh-CN" sz="2800" dirty="0" smtClean="0">
                <a:latin typeface="楷体" panose="02010609060101010101" pitchFamily="49" charset="-122"/>
                <a:ea typeface="楷体" panose="02010609060101010101" pitchFamily="49" charset="-122"/>
              </a:rPr>
              <a:t>MAT1</a:t>
            </a:r>
            <a:r>
              <a:rPr lang="zh-CN" altLang="en-US" sz="2800" dirty="0" smtClean="0">
                <a:latin typeface="楷体" panose="02010609060101010101" pitchFamily="49" charset="-122"/>
                <a:ea typeface="楷体" panose="02010609060101010101" pitchFamily="49" charset="-122"/>
              </a:rPr>
              <a:t>参与。周期素</a:t>
            </a:r>
            <a:r>
              <a:rPr lang="en-US" altLang="zh-CN" sz="2800" dirty="0" smtClean="0">
                <a:latin typeface="楷体" panose="02010609060101010101" pitchFamily="49" charset="-122"/>
                <a:ea typeface="楷体" panose="02010609060101010101" pitchFamily="49" charset="-122"/>
              </a:rPr>
              <a:t>H/CDK7- MAT1</a:t>
            </a:r>
            <a:r>
              <a:rPr lang="zh-CN" altLang="en-US" sz="2800" dirty="0" smtClean="0">
                <a:latin typeface="楷体" panose="02010609060101010101" pitchFamily="49" charset="-122"/>
                <a:ea typeface="楷体" panose="02010609060101010101" pitchFamily="49" charset="-122"/>
              </a:rPr>
              <a:t>复合体能催化</a:t>
            </a:r>
            <a:r>
              <a:rPr lang="en-US" altLang="zh-CN" sz="2800" dirty="0" smtClean="0">
                <a:latin typeface="楷体" panose="02010609060101010101" pitchFamily="49" charset="-122"/>
                <a:ea typeface="楷体" panose="02010609060101010101" pitchFamily="49" charset="-122"/>
              </a:rPr>
              <a:t>CDK1,CDK2,CDK4</a:t>
            </a:r>
            <a:r>
              <a:rPr lang="zh-CN" altLang="en-US" sz="2800" dirty="0" smtClean="0">
                <a:latin typeface="楷体" panose="02010609060101010101" pitchFamily="49" charset="-122"/>
                <a:ea typeface="楷体" panose="02010609060101010101" pitchFamily="49" charset="-122"/>
              </a:rPr>
              <a:t>磷酸化。</a:t>
            </a:r>
            <a:endParaRPr lang="en-US" altLang="zh-CN" sz="2800" dirty="0" smtClean="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Cdc2</a:t>
            </a:r>
            <a:r>
              <a:rPr lang="zh-CN" altLang="en-US" sz="2800" dirty="0" smtClean="0">
                <a:latin typeface="楷体" panose="02010609060101010101" pitchFamily="49" charset="-122"/>
                <a:ea typeface="楷体" panose="02010609060101010101" pitchFamily="49" charset="-122"/>
              </a:rPr>
              <a:t>与周期素结合后，在周期素</a:t>
            </a:r>
            <a:r>
              <a:rPr lang="en-US" altLang="zh-CN" sz="2800" dirty="0" smtClean="0">
                <a:latin typeface="楷体" panose="02010609060101010101" pitchFamily="49" charset="-122"/>
                <a:ea typeface="楷体" panose="02010609060101010101" pitchFamily="49" charset="-122"/>
              </a:rPr>
              <a:t>H/CDK7- MAT1</a:t>
            </a:r>
            <a:r>
              <a:rPr lang="zh-CN" altLang="en-US" sz="2800" dirty="0" smtClean="0">
                <a:latin typeface="楷体" panose="02010609060101010101" pitchFamily="49" charset="-122"/>
                <a:ea typeface="楷体" panose="02010609060101010101" pitchFamily="49" charset="-122"/>
              </a:rPr>
              <a:t>复合体的催化下，</a:t>
            </a:r>
            <a:r>
              <a:rPr lang="en-US" altLang="zh-CN" sz="2800" dirty="0" smtClean="0">
                <a:latin typeface="楷体" panose="02010609060101010101" pitchFamily="49" charset="-122"/>
                <a:ea typeface="楷体" panose="02010609060101010101" pitchFamily="49" charset="-122"/>
              </a:rPr>
              <a:t>T</a:t>
            </a:r>
            <a:r>
              <a:rPr lang="en-US" altLang="zh-CN" sz="2800" baseline="30000" dirty="0" smtClean="0">
                <a:latin typeface="楷体" panose="02010609060101010101" pitchFamily="49" charset="-122"/>
                <a:ea typeface="楷体" panose="02010609060101010101" pitchFamily="49" charset="-122"/>
              </a:rPr>
              <a:t>161</a:t>
            </a:r>
            <a:r>
              <a:rPr lang="zh-CN" altLang="en-US" sz="2800" dirty="0" smtClean="0">
                <a:latin typeface="楷体" panose="02010609060101010101" pitchFamily="49" charset="-122"/>
                <a:ea typeface="楷体" panose="02010609060101010101" pitchFamily="49" charset="-122"/>
              </a:rPr>
              <a:t>位点发生磷酸化，但此时由于</a:t>
            </a:r>
            <a:r>
              <a:rPr lang="en-US" altLang="zh-CN" sz="2800" dirty="0" smtClean="0">
                <a:latin typeface="楷体" panose="02010609060101010101" pitchFamily="49" charset="-122"/>
                <a:ea typeface="楷体" panose="02010609060101010101" pitchFamily="49" charset="-122"/>
              </a:rPr>
              <a:t>WEEL</a:t>
            </a:r>
            <a:r>
              <a:rPr lang="zh-CN" altLang="en-US" sz="2800" dirty="0" smtClean="0">
                <a:latin typeface="楷体" panose="02010609060101010101" pitchFamily="49" charset="-122"/>
                <a:ea typeface="楷体" panose="02010609060101010101" pitchFamily="49" charset="-122"/>
              </a:rPr>
              <a:t>和</a:t>
            </a:r>
            <a:r>
              <a:rPr lang="en-US" altLang="zh-CN" sz="2800" dirty="0" smtClean="0">
                <a:latin typeface="楷体" panose="02010609060101010101" pitchFamily="49" charset="-122"/>
                <a:ea typeface="楷体" panose="02010609060101010101" pitchFamily="49" charset="-122"/>
              </a:rPr>
              <a:t>MIK1</a:t>
            </a:r>
            <a:r>
              <a:rPr lang="zh-CN" altLang="en-US" sz="2800" dirty="0" smtClean="0">
                <a:latin typeface="楷体" panose="02010609060101010101" pitchFamily="49" charset="-122"/>
                <a:ea typeface="楷体" panose="02010609060101010101" pitchFamily="49" charset="-122"/>
              </a:rPr>
              <a:t>激酶的存在，</a:t>
            </a:r>
            <a:r>
              <a:rPr lang="en-US" altLang="zh-CN" sz="2800" dirty="0" smtClean="0">
                <a:latin typeface="楷体" panose="02010609060101010101" pitchFamily="49" charset="-122"/>
                <a:ea typeface="楷体" panose="02010609060101010101" pitchFamily="49" charset="-122"/>
              </a:rPr>
              <a:t>Thr</a:t>
            </a:r>
            <a:r>
              <a:rPr lang="en-US" altLang="zh-CN" sz="2800" baseline="30000" dirty="0" smtClean="0">
                <a:latin typeface="楷体" panose="02010609060101010101" pitchFamily="49" charset="-122"/>
                <a:ea typeface="楷体" panose="02010609060101010101" pitchFamily="49" charset="-122"/>
              </a:rPr>
              <a:t>14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Try</a:t>
            </a:r>
            <a:r>
              <a:rPr lang="en-US" altLang="zh-CN" sz="2800" baseline="30000" dirty="0" smtClean="0">
                <a:latin typeface="楷体" panose="02010609060101010101" pitchFamily="49" charset="-122"/>
                <a:ea typeface="楷体" panose="02010609060101010101" pitchFamily="49" charset="-122"/>
              </a:rPr>
              <a:t>15</a:t>
            </a:r>
            <a:r>
              <a:rPr lang="zh-CN" altLang="en-US" sz="2800" dirty="0" smtClean="0">
                <a:latin typeface="楷体" panose="02010609060101010101" pitchFamily="49" charset="-122"/>
                <a:ea typeface="楷体" panose="02010609060101010101" pitchFamily="49" charset="-122"/>
              </a:rPr>
              <a:t>位点的磷酸化使</a:t>
            </a:r>
            <a:r>
              <a:rPr lang="en-US" altLang="zh-CN" sz="2800" dirty="0" smtClean="0">
                <a:latin typeface="楷体" panose="02010609060101010101" pitchFamily="49" charset="-122"/>
                <a:ea typeface="楷体" panose="02010609060101010101" pitchFamily="49" charset="-122"/>
              </a:rPr>
              <a:t>Cdc2</a:t>
            </a:r>
            <a:r>
              <a:rPr lang="zh-CN" altLang="en-US" sz="2800" dirty="0" smtClean="0">
                <a:latin typeface="楷体" panose="02010609060101010101" pitchFamily="49" charset="-122"/>
                <a:ea typeface="楷体" panose="02010609060101010101" pitchFamily="49" charset="-122"/>
              </a:rPr>
              <a:t>仍处于失活状态。只有在</a:t>
            </a:r>
            <a:r>
              <a:rPr lang="en-US" altLang="zh-CN" sz="2800" dirty="0" smtClean="0">
                <a:latin typeface="楷体" panose="02010609060101010101" pitchFamily="49" charset="-122"/>
                <a:ea typeface="楷体" panose="02010609060101010101" pitchFamily="49" charset="-122"/>
              </a:rPr>
              <a:t>Cdc25</a:t>
            </a:r>
            <a:r>
              <a:rPr lang="zh-CN" altLang="en-US" sz="2800" dirty="0" smtClean="0">
                <a:latin typeface="楷体" panose="02010609060101010101" pitchFamily="49" charset="-122"/>
                <a:ea typeface="楷体" panose="02010609060101010101" pitchFamily="49" charset="-122"/>
              </a:rPr>
              <a:t>酪氨酸磷酸酶催化下，</a:t>
            </a:r>
            <a:r>
              <a:rPr lang="en-US" altLang="zh-CN" sz="2800" dirty="0" smtClean="0">
                <a:latin typeface="楷体" panose="02010609060101010101" pitchFamily="49" charset="-122"/>
                <a:ea typeface="楷体" panose="02010609060101010101" pitchFamily="49" charset="-122"/>
              </a:rPr>
              <a:t>Try</a:t>
            </a:r>
            <a:r>
              <a:rPr lang="en-US" altLang="zh-CN" sz="2800" baseline="30000" dirty="0" smtClean="0">
                <a:latin typeface="楷体" panose="02010609060101010101" pitchFamily="49" charset="-122"/>
                <a:ea typeface="楷体" panose="02010609060101010101" pitchFamily="49" charset="-122"/>
              </a:rPr>
              <a:t>15</a:t>
            </a:r>
            <a:r>
              <a:rPr lang="zh-CN" altLang="en-US" sz="2800" dirty="0" smtClean="0">
                <a:latin typeface="楷体" panose="02010609060101010101" pitchFamily="49" charset="-122"/>
                <a:ea typeface="楷体" panose="02010609060101010101" pitchFamily="49" charset="-122"/>
              </a:rPr>
              <a:t>去磷酸化，</a:t>
            </a:r>
            <a:r>
              <a:rPr lang="en-US" altLang="zh-CN" sz="2800" dirty="0" smtClean="0">
                <a:latin typeface="楷体" panose="02010609060101010101" pitchFamily="49" charset="-122"/>
                <a:ea typeface="楷体" panose="02010609060101010101" pitchFamily="49" charset="-122"/>
              </a:rPr>
              <a:t>Cdc2</a:t>
            </a:r>
            <a:r>
              <a:rPr lang="zh-CN" altLang="en-US" sz="2800" dirty="0" smtClean="0">
                <a:latin typeface="楷体" panose="02010609060101010101" pitchFamily="49" charset="-122"/>
                <a:ea typeface="楷体" panose="02010609060101010101" pitchFamily="49" charset="-122"/>
              </a:rPr>
              <a:t>才完全活化，促进细胞由</a:t>
            </a:r>
            <a:r>
              <a:rPr lang="en-US" altLang="zh-CN" sz="2800" dirty="0" smtClean="0">
                <a:latin typeface="楷体" panose="02010609060101010101" pitchFamily="49" charset="-122"/>
                <a:ea typeface="楷体" panose="02010609060101010101" pitchFamily="49" charset="-122"/>
              </a:rPr>
              <a:t>G2</a:t>
            </a:r>
            <a:r>
              <a:rPr lang="zh-CN" altLang="en-US" sz="2800" dirty="0" smtClean="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M</a:t>
            </a:r>
            <a:r>
              <a:rPr lang="zh-CN" altLang="en-US" sz="2800" dirty="0" smtClean="0">
                <a:latin typeface="楷体" panose="02010609060101010101" pitchFamily="49" charset="-122"/>
                <a:ea typeface="楷体" panose="02010609060101010101" pitchFamily="49" charset="-122"/>
              </a:rPr>
              <a:t>期转换。</a:t>
            </a:r>
            <a:endParaRPr lang="zh-CN" altLang="en-US" sz="2800"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a:t>
            </a:r>
            <a:r>
              <a:rPr lang="en-US" altLang="zh-CN" smtClean="0"/>
              <a:t>CDK</a:t>
            </a:r>
            <a:r>
              <a:rPr lang="zh-CN" altLang="en-US" smtClean="0"/>
              <a:t>抑制因子</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细胞内有一组</a:t>
            </a:r>
            <a:r>
              <a:rPr lang="en-US" altLang="zh-CN" dirty="0" smtClean="0"/>
              <a:t>CDK</a:t>
            </a:r>
            <a:r>
              <a:rPr lang="zh-CN" altLang="en-US" dirty="0" smtClean="0"/>
              <a:t>抑制因子（</a:t>
            </a:r>
            <a:r>
              <a:rPr lang="en-US" altLang="zh-CN" dirty="0" smtClean="0"/>
              <a:t>CKI</a:t>
            </a:r>
            <a:r>
              <a:rPr lang="zh-CN" altLang="en-US" dirty="0" smtClean="0"/>
              <a:t>）对细胞增殖起负调节作用，因而又称“有丝分裂抑制剂”。</a:t>
            </a:r>
            <a:endParaRPr lang="en-US" altLang="zh-CN" dirty="0" smtClean="0"/>
          </a:p>
          <a:p>
            <a:r>
              <a:rPr lang="zh-CN" altLang="en-US" dirty="0" smtClean="0"/>
              <a:t>目前发现的</a:t>
            </a:r>
            <a:r>
              <a:rPr lang="en-US" altLang="zh-CN" dirty="0" smtClean="0"/>
              <a:t>CKI</a:t>
            </a:r>
            <a:r>
              <a:rPr lang="zh-CN" altLang="en-US" dirty="0" smtClean="0"/>
              <a:t>大致分为两大家族：</a:t>
            </a:r>
            <a:endParaRPr lang="zh-CN" altLang="en-US" dirty="0" smtClean="0"/>
          </a:p>
          <a:p>
            <a:pPr>
              <a:buNone/>
            </a:pPr>
            <a:r>
              <a:rPr lang="zh-CN" altLang="en-US" dirty="0" smtClean="0"/>
              <a:t>（</a:t>
            </a:r>
            <a:r>
              <a:rPr lang="en-US" altLang="zh-CN" dirty="0" smtClean="0"/>
              <a:t>1</a:t>
            </a:r>
            <a:r>
              <a:rPr lang="zh-CN" altLang="en-US" dirty="0" smtClean="0"/>
              <a:t>）</a:t>
            </a:r>
            <a:r>
              <a:rPr lang="en-US" altLang="zh-CN" dirty="0" smtClean="0"/>
              <a:t>INKs</a:t>
            </a:r>
            <a:r>
              <a:rPr lang="zh-CN" altLang="en-US" dirty="0" smtClean="0"/>
              <a:t>： </a:t>
            </a:r>
            <a:r>
              <a:rPr lang="en-US" altLang="zh-CN" dirty="0" smtClean="0"/>
              <a:t>p15</a:t>
            </a:r>
            <a:r>
              <a:rPr lang="zh-CN" altLang="en-US" dirty="0" smtClean="0"/>
              <a:t>、</a:t>
            </a:r>
            <a:r>
              <a:rPr lang="en-US" altLang="zh-CN" dirty="0" smtClean="0"/>
              <a:t>p16</a:t>
            </a:r>
            <a:r>
              <a:rPr lang="zh-CN" altLang="en-US" dirty="0" smtClean="0"/>
              <a:t>、</a:t>
            </a:r>
            <a:r>
              <a:rPr lang="en-US" altLang="zh-CN" dirty="0" smtClean="0"/>
              <a:t>p18</a:t>
            </a:r>
            <a:r>
              <a:rPr lang="zh-CN" altLang="en-US" dirty="0" smtClean="0"/>
              <a:t>、</a:t>
            </a:r>
            <a:r>
              <a:rPr lang="en-US" altLang="zh-CN" dirty="0" smtClean="0"/>
              <a:t>p19</a:t>
            </a:r>
            <a:endParaRPr lang="en-US" altLang="zh-CN" dirty="0" smtClean="0"/>
          </a:p>
          <a:p>
            <a:pPr>
              <a:buNone/>
            </a:pPr>
            <a:r>
              <a:rPr lang="en-US" altLang="zh-CN" dirty="0" smtClean="0"/>
              <a:t>                     </a:t>
            </a:r>
            <a:r>
              <a:rPr lang="zh-CN" altLang="en-US" dirty="0" smtClean="0"/>
              <a:t>是</a:t>
            </a:r>
            <a:r>
              <a:rPr lang="en-US" altLang="zh-CN" dirty="0" smtClean="0"/>
              <a:t>cDK4</a:t>
            </a:r>
            <a:r>
              <a:rPr lang="zh-CN" altLang="en-US" dirty="0" smtClean="0"/>
              <a:t>和</a:t>
            </a:r>
            <a:r>
              <a:rPr lang="en-US" altLang="zh-CN" dirty="0" smtClean="0"/>
              <a:t>cDK6</a:t>
            </a:r>
            <a:r>
              <a:rPr lang="zh-CN" altLang="en-US" dirty="0" smtClean="0"/>
              <a:t>的特异性抑制物。</a:t>
            </a:r>
            <a:endParaRPr lang="zh-CN" altLang="en-US" dirty="0" smtClean="0"/>
          </a:p>
          <a:p>
            <a:pPr>
              <a:buNone/>
            </a:pPr>
            <a:r>
              <a:rPr lang="zh-CN" altLang="en-US" dirty="0" smtClean="0"/>
              <a:t>（</a:t>
            </a:r>
            <a:r>
              <a:rPr lang="en-US" altLang="zh-CN" dirty="0" smtClean="0"/>
              <a:t>2</a:t>
            </a:r>
            <a:r>
              <a:rPr lang="zh-CN" altLang="en-US" dirty="0" smtClean="0"/>
              <a:t>）</a:t>
            </a:r>
            <a:r>
              <a:rPr lang="en-US" altLang="zh-CN" dirty="0" smtClean="0"/>
              <a:t>CIP</a:t>
            </a:r>
            <a:r>
              <a:rPr lang="zh-CN" altLang="en-US" dirty="0" smtClean="0"/>
              <a:t>／ </a:t>
            </a:r>
            <a:r>
              <a:rPr lang="en-US" altLang="zh-CN" dirty="0" smtClean="0"/>
              <a:t>KIPs</a:t>
            </a:r>
            <a:r>
              <a:rPr lang="zh-CN" altLang="en-US" dirty="0" smtClean="0"/>
              <a:t>： </a:t>
            </a:r>
            <a:r>
              <a:rPr lang="en-US" altLang="zh-CN" dirty="0" smtClean="0"/>
              <a:t>p21</a:t>
            </a:r>
            <a:r>
              <a:rPr lang="zh-CN" altLang="en-US" dirty="0" smtClean="0"/>
              <a:t>、</a:t>
            </a:r>
            <a:r>
              <a:rPr lang="en-US" altLang="zh-CN" dirty="0" smtClean="0"/>
              <a:t>P27</a:t>
            </a:r>
            <a:r>
              <a:rPr lang="zh-CN" altLang="en-US" dirty="0" smtClean="0"/>
              <a:t>、</a:t>
            </a:r>
            <a:r>
              <a:rPr lang="en-US" altLang="zh-CN" dirty="0" smtClean="0"/>
              <a:t>p57</a:t>
            </a:r>
            <a:r>
              <a:rPr lang="zh-CN" altLang="en-US" dirty="0" smtClean="0"/>
              <a:t>等，</a:t>
            </a:r>
            <a:endParaRPr lang="zh-CN" altLang="en-US" dirty="0" smtClean="0"/>
          </a:p>
          <a:p>
            <a:pPr>
              <a:buNone/>
            </a:pPr>
            <a:r>
              <a:rPr lang="zh-CN" altLang="en-US" dirty="0" smtClean="0"/>
              <a:t>                抑制各种</a:t>
            </a:r>
            <a:r>
              <a:rPr lang="en-US" altLang="zh-CN" dirty="0" smtClean="0"/>
              <a:t>cyclin-CDK</a:t>
            </a:r>
            <a:r>
              <a:rPr lang="zh-CN" altLang="en-US" dirty="0" smtClean="0"/>
              <a:t>复合物，阻止</a:t>
            </a:r>
            <a:r>
              <a:rPr lang="en-US" altLang="zh-CN" dirty="0" smtClean="0"/>
              <a:t>CDK</a:t>
            </a:r>
            <a:r>
              <a:rPr lang="zh-CN" altLang="en-US" dirty="0" smtClean="0"/>
              <a:t>激酶的激活，或阻止活化的</a:t>
            </a:r>
            <a:r>
              <a:rPr lang="en-US" altLang="zh-CN" dirty="0" smtClean="0"/>
              <a:t>CDK</a:t>
            </a:r>
            <a:r>
              <a:rPr lang="zh-CN" altLang="en-US" dirty="0" smtClean="0"/>
              <a:t>激酶活性。 </a:t>
            </a:r>
            <a:endParaRPr lang="zh-CN" altLang="en-US" dirty="0" smtClean="0"/>
          </a:p>
          <a:p>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P16</a:t>
            </a:r>
            <a:endParaRPr lang="zh-CN" altLang="en-US" dirty="0"/>
          </a:p>
        </p:txBody>
      </p:sp>
      <p:sp>
        <p:nvSpPr>
          <p:cNvPr id="3" name="内容占位符 2"/>
          <p:cNvSpPr>
            <a:spLocks noGrp="1"/>
          </p:cNvSpPr>
          <p:nvPr>
            <p:ph idx="1"/>
          </p:nvPr>
        </p:nvSpPr>
        <p:spPr>
          <a:xfrm>
            <a:off x="500034" y="1643050"/>
            <a:ext cx="8229600" cy="4329130"/>
          </a:xfrm>
        </p:spPr>
        <p:txBody>
          <a:bodyPr>
            <a:normAutofit/>
          </a:bodyPr>
          <a:lstStyle/>
          <a:p>
            <a:pPr algn="just">
              <a:spcBef>
                <a:spcPct val="50000"/>
              </a:spcBef>
            </a:pPr>
            <a:r>
              <a:rPr lang="en-US" altLang="zh-CN" sz="2800" b="1" dirty="0" smtClean="0">
                <a:latin typeface="新宋体" panose="02010609030101010101" charset="-122"/>
                <a:ea typeface="新宋体" panose="02010609030101010101" charset="-122"/>
              </a:rPr>
              <a:t>  </a:t>
            </a:r>
            <a:r>
              <a:rPr lang="en-US" altLang="zh-CN" sz="2800" dirty="0" smtClean="0">
                <a:latin typeface="新宋体" panose="02010609030101010101" charset="-122"/>
                <a:ea typeface="新宋体" panose="02010609030101010101" charset="-122"/>
              </a:rPr>
              <a:t>p16INK4</a:t>
            </a:r>
            <a:r>
              <a:rPr lang="zh-CN" altLang="en-US" sz="2800" dirty="0" smtClean="0">
                <a:latin typeface="新宋体" panose="02010609030101010101" charset="-122"/>
                <a:ea typeface="新宋体" panose="02010609030101010101" charset="-122"/>
              </a:rPr>
              <a:t>位于染色体</a:t>
            </a:r>
            <a:r>
              <a:rPr lang="en-US" altLang="zh-CN" sz="2800" dirty="0" smtClean="0">
                <a:latin typeface="新宋体" panose="02010609030101010101" charset="-122"/>
                <a:ea typeface="新宋体" panose="02010609030101010101" charset="-122"/>
              </a:rPr>
              <a:t>9p21</a:t>
            </a:r>
            <a:r>
              <a:rPr lang="zh-CN" altLang="en-US" sz="2800" dirty="0" smtClean="0">
                <a:latin typeface="新宋体" panose="02010609030101010101" charset="-122"/>
                <a:ea typeface="新宋体" panose="02010609030101010101" charset="-122"/>
              </a:rPr>
              <a:t>，又称多肿瘤抑制基因</a:t>
            </a:r>
            <a:r>
              <a:rPr lang="en-US" altLang="zh-CN" sz="2800" dirty="0" smtClean="0">
                <a:latin typeface="新宋体" panose="02010609030101010101" charset="-122"/>
                <a:ea typeface="新宋体" panose="02010609030101010101" charset="-122"/>
              </a:rPr>
              <a:t>(multiple  tumor suppressor MTSI )</a:t>
            </a:r>
            <a:r>
              <a:rPr lang="zh-CN" altLang="en-US" sz="2800" dirty="0" smtClean="0">
                <a:latin typeface="新宋体" panose="02010609030101010101" charset="-122"/>
                <a:ea typeface="新宋体" panose="02010609030101010101" charset="-122"/>
              </a:rPr>
              <a:t>，是</a:t>
            </a:r>
            <a:r>
              <a:rPr lang="en-US" altLang="zh-CN" sz="2800" dirty="0" smtClean="0">
                <a:latin typeface="新宋体" panose="02010609030101010101" charset="-122"/>
                <a:ea typeface="新宋体" panose="02010609030101010101" charset="-122"/>
              </a:rPr>
              <a:t>CDK4</a:t>
            </a:r>
            <a:r>
              <a:rPr lang="zh-CN" altLang="en-US" sz="2800" dirty="0" smtClean="0">
                <a:latin typeface="新宋体" panose="02010609030101010101" charset="-122"/>
                <a:ea typeface="新宋体" panose="02010609030101010101" charset="-122"/>
              </a:rPr>
              <a:t>的特异性抑制物，可与</a:t>
            </a:r>
            <a:r>
              <a:rPr lang="en-US" altLang="zh-CN" sz="2800" dirty="0" smtClean="0">
                <a:latin typeface="新宋体" panose="02010609030101010101" charset="-122"/>
                <a:ea typeface="新宋体" panose="02010609030101010101" charset="-122"/>
              </a:rPr>
              <a:t>cyclin D</a:t>
            </a:r>
            <a:r>
              <a:rPr lang="zh-CN" altLang="en-US" sz="2800" dirty="0" smtClean="0">
                <a:latin typeface="新宋体" panose="02010609030101010101" charset="-122"/>
                <a:ea typeface="新宋体" panose="02010609030101010101" charset="-122"/>
              </a:rPr>
              <a:t>竞争与</a:t>
            </a:r>
            <a:r>
              <a:rPr lang="en-US" altLang="zh-CN" sz="2800" dirty="0" smtClean="0">
                <a:latin typeface="新宋体" panose="02010609030101010101" charset="-122"/>
                <a:ea typeface="新宋体" panose="02010609030101010101" charset="-122"/>
              </a:rPr>
              <a:t>CDK4</a:t>
            </a:r>
            <a:r>
              <a:rPr lang="zh-CN" altLang="en-US" sz="2800" dirty="0" smtClean="0">
                <a:latin typeface="新宋体" panose="02010609030101010101" charset="-122"/>
                <a:ea typeface="新宋体" panose="02010609030101010101" charset="-122"/>
              </a:rPr>
              <a:t>或</a:t>
            </a:r>
            <a:r>
              <a:rPr lang="en-US" altLang="zh-CN" sz="2800" dirty="0" smtClean="0">
                <a:latin typeface="新宋体" panose="02010609030101010101" charset="-122"/>
                <a:ea typeface="新宋体" panose="02010609030101010101" charset="-122"/>
              </a:rPr>
              <a:t>CDK6</a:t>
            </a:r>
            <a:r>
              <a:rPr lang="zh-CN" altLang="en-US" sz="2800" dirty="0" smtClean="0">
                <a:latin typeface="新宋体" panose="02010609030101010101" charset="-122"/>
                <a:ea typeface="新宋体" panose="02010609030101010101" charset="-122"/>
              </a:rPr>
              <a:t>的结合，抑制</a:t>
            </a:r>
            <a:r>
              <a:rPr lang="en-US" altLang="zh-CN" sz="2800" dirty="0" smtClean="0">
                <a:latin typeface="新宋体" panose="02010609030101010101" charset="-122"/>
                <a:ea typeface="新宋体" panose="02010609030101010101" charset="-122"/>
              </a:rPr>
              <a:t>CDK4</a:t>
            </a:r>
            <a:r>
              <a:rPr lang="zh-CN" altLang="en-US" sz="2800" dirty="0" smtClean="0">
                <a:latin typeface="新宋体" panose="02010609030101010101" charset="-122"/>
                <a:ea typeface="新宋体" panose="02010609030101010101" charset="-122"/>
              </a:rPr>
              <a:t>对细胞生长分裂的正向作用，参与抑制细胞周期</a:t>
            </a:r>
            <a:r>
              <a:rPr lang="en-US" altLang="zh-CN" sz="2800" dirty="0" smtClean="0">
                <a:latin typeface="新宋体" panose="02010609030101010101" charset="-122"/>
                <a:ea typeface="新宋体" panose="02010609030101010101" charset="-122"/>
              </a:rPr>
              <a:t>G1</a:t>
            </a:r>
            <a:r>
              <a:rPr lang="zh-CN" altLang="en-US" sz="2800" dirty="0" smtClean="0">
                <a:latin typeface="新宋体" panose="02010609030101010101" charset="-122"/>
                <a:ea typeface="新宋体" panose="02010609030101010101" charset="-122"/>
              </a:rPr>
              <a:t>／</a:t>
            </a:r>
            <a:r>
              <a:rPr lang="en-US" altLang="zh-CN" sz="2800" dirty="0" smtClean="0">
                <a:latin typeface="新宋体" panose="02010609030101010101" charset="-122"/>
                <a:ea typeface="新宋体" panose="02010609030101010101" charset="-122"/>
              </a:rPr>
              <a:t>S</a:t>
            </a:r>
            <a:r>
              <a:rPr lang="zh-CN" altLang="en-US" sz="2800" dirty="0" smtClean="0">
                <a:latin typeface="新宋体" panose="02010609030101010101" charset="-122"/>
                <a:ea typeface="新宋体" panose="02010609030101010101" charset="-122"/>
              </a:rPr>
              <a:t>的转化。</a:t>
            </a:r>
            <a:r>
              <a:rPr lang="en-US" altLang="zh-CN" sz="2800" dirty="0" smtClean="0">
                <a:latin typeface="新宋体" panose="02010609030101010101" charset="-122"/>
                <a:ea typeface="新宋体" panose="02010609030101010101" charset="-122"/>
              </a:rPr>
              <a:t>p16</a:t>
            </a:r>
            <a:r>
              <a:rPr lang="zh-CN" altLang="en-US" sz="2800" dirty="0" smtClean="0">
                <a:latin typeface="新宋体" panose="02010609030101010101" charset="-122"/>
                <a:ea typeface="新宋体" panose="02010609030101010101" charset="-122"/>
              </a:rPr>
              <a:t>在缺乏功能性</a:t>
            </a:r>
            <a:r>
              <a:rPr lang="en-US" altLang="zh-CN" sz="2800" dirty="0" smtClean="0">
                <a:latin typeface="新宋体" panose="02010609030101010101" charset="-122"/>
                <a:ea typeface="新宋体" panose="02010609030101010101" charset="-122"/>
              </a:rPr>
              <a:t>Rb</a:t>
            </a:r>
            <a:r>
              <a:rPr lang="zh-CN" altLang="en-US" sz="2800" dirty="0" smtClean="0">
                <a:latin typeface="新宋体" panose="02010609030101010101" charset="-122"/>
                <a:ea typeface="新宋体" panose="02010609030101010101" charset="-122"/>
              </a:rPr>
              <a:t>的细胞中水平上升，提示</a:t>
            </a:r>
            <a:r>
              <a:rPr lang="en-US" altLang="zh-CN" sz="2800" dirty="0" smtClean="0">
                <a:latin typeface="新宋体" panose="02010609030101010101" charset="-122"/>
                <a:ea typeface="新宋体" panose="02010609030101010101" charset="-122"/>
              </a:rPr>
              <a:t>Rb</a:t>
            </a:r>
            <a:r>
              <a:rPr lang="zh-CN" altLang="en-US" sz="2800" dirty="0" smtClean="0">
                <a:latin typeface="新宋体" panose="02010609030101010101" charset="-122"/>
                <a:ea typeface="新宋体" panose="02010609030101010101" charset="-122"/>
              </a:rPr>
              <a:t>可能抑制</a:t>
            </a:r>
            <a:r>
              <a:rPr lang="en-US" altLang="zh-CN" sz="2800" dirty="0" smtClean="0">
                <a:latin typeface="新宋体" panose="02010609030101010101" charset="-122"/>
                <a:ea typeface="新宋体" panose="02010609030101010101" charset="-122"/>
              </a:rPr>
              <a:t>p16</a:t>
            </a:r>
            <a:r>
              <a:rPr lang="zh-CN" altLang="en-US" sz="2800" dirty="0" smtClean="0">
                <a:latin typeface="新宋体" panose="02010609030101010101" charset="-122"/>
                <a:ea typeface="新宋体" panose="02010609030101010101" charset="-122"/>
              </a:rPr>
              <a:t>的表达，同时</a:t>
            </a:r>
            <a:r>
              <a:rPr lang="en-US" altLang="zh-CN" sz="2800" dirty="0" smtClean="0">
                <a:latin typeface="新宋体" panose="02010609030101010101" charset="-122"/>
                <a:ea typeface="新宋体" panose="02010609030101010101" charset="-122"/>
              </a:rPr>
              <a:t>Rb</a:t>
            </a:r>
            <a:r>
              <a:rPr lang="zh-CN" altLang="en-US" sz="2800" dirty="0" smtClean="0">
                <a:latin typeface="新宋体" panose="02010609030101010101" charset="-122"/>
                <a:ea typeface="新宋体" panose="02010609030101010101" charset="-122"/>
              </a:rPr>
              <a:t>刺激</a:t>
            </a:r>
            <a:r>
              <a:rPr lang="en-US" altLang="zh-CN" sz="2800" dirty="0" smtClean="0">
                <a:latin typeface="新宋体" panose="02010609030101010101" charset="-122"/>
                <a:ea typeface="新宋体" panose="02010609030101010101" charset="-122"/>
              </a:rPr>
              <a:t>cyclin D</a:t>
            </a:r>
            <a:r>
              <a:rPr lang="zh-CN" altLang="en-US" sz="2800" dirty="0" smtClean="0">
                <a:latin typeface="新宋体" panose="02010609030101010101" charset="-122"/>
                <a:ea typeface="新宋体" panose="02010609030101010101" charset="-122"/>
              </a:rPr>
              <a:t>的表达。</a:t>
            </a:r>
            <a:r>
              <a:rPr lang="en-US" altLang="zh-CN" sz="2800" dirty="0" smtClean="0">
                <a:latin typeface="新宋体" panose="02010609030101010101" charset="-122"/>
                <a:ea typeface="新宋体" panose="02010609030101010101" charset="-122"/>
              </a:rPr>
              <a:t> </a:t>
            </a:r>
            <a:endParaRPr lang="zh-CN" altLang="en-US" sz="2800" dirty="0" smtClean="0">
              <a:latin typeface="新宋体" panose="02010609030101010101" charset="-122"/>
              <a:ea typeface="新宋体" panose="02010609030101010101" charset="-122"/>
            </a:endParaRP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normAutofit fontScale="90000"/>
          </a:bodyPr>
          <a:lstStyle/>
          <a:p>
            <a:pPr algn="l"/>
            <a:br>
              <a:rPr lang="en-US" altLang="zh-CN" sz="2700" dirty="0" smtClean="0"/>
            </a:br>
            <a:r>
              <a:rPr lang="en-US" altLang="zh-CN" sz="2700" dirty="0" smtClean="0"/>
              <a:t>  </a:t>
            </a:r>
            <a:br>
              <a:rPr lang="en-US" altLang="zh-CN" sz="2700" dirty="0" smtClean="0"/>
            </a:br>
            <a:r>
              <a:rPr lang="en-US" altLang="zh-CN" sz="2700" dirty="0" smtClean="0"/>
              <a:t>        </a:t>
            </a:r>
            <a:r>
              <a:rPr lang="zh-CN" altLang="en-US" sz="2700" dirty="0" smtClean="0"/>
              <a:t>参与细胞周期调控的环境因素包括光、热、辐射等理化因素和细胞因子、激素等生物因素。</a:t>
            </a:r>
            <a:br>
              <a:rPr lang="en-US" altLang="zh-CN" sz="2700" dirty="0" smtClean="0"/>
            </a:br>
            <a:r>
              <a:rPr lang="en-US" altLang="zh-CN" dirty="0" smtClean="0"/>
              <a:t>  </a:t>
            </a:r>
            <a:endParaRPr lang="zh-CN" altLang="en-US" dirty="0"/>
          </a:p>
        </p:txBody>
      </p:sp>
      <p:sp>
        <p:nvSpPr>
          <p:cNvPr id="3" name="内容占位符 2"/>
          <p:cNvSpPr>
            <a:spLocks noGrp="1"/>
          </p:cNvSpPr>
          <p:nvPr>
            <p:ph idx="1"/>
          </p:nvPr>
        </p:nvSpPr>
        <p:spPr/>
        <p:txBody>
          <a:bodyPr/>
          <a:lstStyle/>
          <a:p>
            <a:pPr>
              <a:buNone/>
            </a:pPr>
            <a:endParaRPr lang="en-US" altLang="zh-CN" sz="2400" dirty="0" smtClean="0"/>
          </a:p>
          <a:p>
            <a:pPr>
              <a:buNone/>
            </a:pPr>
            <a:r>
              <a:rPr lang="zh-CN" altLang="en-US" sz="2400" dirty="0" smtClean="0">
                <a:latin typeface="楷体" panose="02010609060101010101" pitchFamily="49" charset="-122"/>
                <a:ea typeface="楷体" panose="02010609060101010101" pitchFamily="49" charset="-122"/>
              </a:rPr>
              <a:t>细胞周期的调控可分为以下三个方面：</a:t>
            </a:r>
            <a:endParaRPr lang="en-US" altLang="zh-CN" sz="2400" dirty="0" smtClean="0">
              <a:latin typeface="楷体" panose="02010609060101010101" pitchFamily="49" charset="-122"/>
              <a:ea typeface="楷体" panose="02010609060101010101" pitchFamily="49" charset="-122"/>
            </a:endParaRPr>
          </a:p>
          <a:p>
            <a:pPr>
              <a:buNone/>
            </a:pP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，时序调控</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细胞周期的基本调控内容，控制细胞周期的各个时序有规律的推进和转换。</a:t>
            </a:r>
            <a:endParaRPr lang="en-US" altLang="zh-CN" sz="2400" dirty="0" smtClean="0">
              <a:latin typeface="楷体" panose="02010609060101010101" pitchFamily="49" charset="-122"/>
              <a:ea typeface="楷体" panose="02010609060101010101" pitchFamily="49" charset="-122"/>
            </a:endParaRPr>
          </a:p>
          <a:p>
            <a:pPr>
              <a:buNone/>
            </a:pP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DNA</a:t>
            </a:r>
            <a:r>
              <a:rPr lang="zh-CN" altLang="en-US" sz="2400" dirty="0" smtClean="0">
                <a:latin typeface="楷体" panose="02010609060101010101" pitchFamily="49" charset="-122"/>
                <a:ea typeface="楷体" panose="02010609060101010101" pitchFamily="49" charset="-122"/>
              </a:rPr>
              <a:t>复制的调控</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保证</a:t>
            </a:r>
            <a:r>
              <a:rPr lang="en-US" altLang="zh-CN" sz="2400" dirty="0" smtClean="0">
                <a:latin typeface="楷体" panose="02010609060101010101" pitchFamily="49" charset="-122"/>
                <a:ea typeface="楷体" panose="02010609060101010101" pitchFamily="49" charset="-122"/>
              </a:rPr>
              <a:t>DNA</a:t>
            </a:r>
            <a:r>
              <a:rPr lang="zh-CN" altLang="en-US" sz="2400" dirty="0" smtClean="0">
                <a:latin typeface="楷体" panose="02010609060101010101" pitchFamily="49" charset="-122"/>
                <a:ea typeface="楷体" panose="02010609060101010101" pitchFamily="49" charset="-122"/>
              </a:rPr>
              <a:t>准确完整的复制，维持遗传物质的稳定性。</a:t>
            </a:r>
            <a:endParaRPr lang="en-US" altLang="zh-CN" sz="2400" dirty="0" smtClean="0">
              <a:latin typeface="楷体" panose="02010609060101010101" pitchFamily="49" charset="-122"/>
              <a:ea typeface="楷体" panose="02010609060101010101" pitchFamily="49" charset="-122"/>
            </a:endParaRPr>
          </a:p>
          <a:p>
            <a:pPr>
              <a:buNone/>
            </a:pP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，检查点的调控</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细胞在受损和应激等特殊情况下的调控机制。</a:t>
            </a:r>
            <a:endParaRPr lang="en-US" altLang="zh-CN" sz="2400" dirty="0" smtClean="0">
              <a:latin typeface="楷体" panose="02010609060101010101" pitchFamily="49" charset="-122"/>
              <a:ea typeface="楷体" panose="02010609060101010101" pitchFamily="49" charset="-122"/>
            </a:endParaRPr>
          </a:p>
          <a:p>
            <a:pPr>
              <a:buNone/>
            </a:pPr>
            <a:r>
              <a:rPr lang="zh-CN" altLang="en-US" sz="2400" dirty="0" smtClean="0">
                <a:latin typeface="楷体" panose="02010609060101010101" pitchFamily="49" charset="-122"/>
                <a:ea typeface="楷体" panose="02010609060101010101" pitchFamily="49" charset="-122"/>
              </a:rPr>
              <a:t>           上述三个方面不是孤立的，而是协调一致的，既有交叉也有渗透。</a:t>
            </a:r>
            <a:endParaRPr lang="en-US" altLang="zh-CN" sz="2400" dirty="0" smtClean="0">
              <a:latin typeface="楷体" panose="02010609060101010101" pitchFamily="49" charset="-122"/>
              <a:ea typeface="楷体" panose="02010609060101010101" pitchFamily="49" charset="-122"/>
            </a:endParaRPr>
          </a:p>
          <a:p>
            <a:pPr>
              <a:buNone/>
            </a:pP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0" y="914400"/>
            <a:ext cx="9144000" cy="4362450"/>
          </a:xfrm>
          <a:prstGeom prst="rect">
            <a:avLst/>
          </a:prstGeom>
          <a:noFill/>
          <a:ln w="9525">
            <a:solidFill>
              <a:schemeClr val="accent2"/>
            </a:solidFill>
            <a:miter lim="800000"/>
          </a:ln>
          <a:effectLst/>
        </p:spPr>
        <p:txBody>
          <a:bodyPr>
            <a:spAutoFit/>
          </a:bodyPr>
          <a:lstStyle/>
          <a:p>
            <a:pPr>
              <a:spcBef>
                <a:spcPct val="50000"/>
              </a:spcBef>
            </a:pPr>
            <a:r>
              <a:rPr lang="en-US" altLang="zh-CN" sz="2000" dirty="0"/>
              <a:t>                                 </a:t>
            </a:r>
            <a:r>
              <a:rPr lang="en-US" altLang="zh-CN" sz="2000" dirty="0">
                <a:solidFill>
                  <a:srgbClr val="FF0066"/>
                </a:solidFill>
              </a:rPr>
              <a:t> P16</a:t>
            </a:r>
            <a:endParaRPr lang="en-US" altLang="zh-CN" sz="2000" dirty="0">
              <a:solidFill>
                <a:srgbClr val="FF0066"/>
              </a:solidFill>
            </a:endParaRPr>
          </a:p>
          <a:p>
            <a:pPr>
              <a:spcBef>
                <a:spcPct val="50000"/>
              </a:spcBef>
            </a:pPr>
            <a:endParaRPr lang="en-US" altLang="zh-CN" sz="2000" dirty="0"/>
          </a:p>
          <a:p>
            <a:pPr>
              <a:spcBef>
                <a:spcPct val="50000"/>
              </a:spcBef>
            </a:pPr>
            <a:r>
              <a:rPr lang="en-US" altLang="zh-CN" sz="2000" dirty="0"/>
              <a:t>                                </a:t>
            </a:r>
            <a:r>
              <a:rPr lang="en-US" altLang="zh-CN" sz="2000" dirty="0">
                <a:solidFill>
                  <a:srgbClr val="FF0066"/>
                </a:solidFill>
              </a:rPr>
              <a:t> CDK</a:t>
            </a:r>
            <a:r>
              <a:rPr lang="en-US" altLang="zh-CN" sz="2000" baseline="-25000" dirty="0">
                <a:solidFill>
                  <a:srgbClr val="FF0066"/>
                </a:solidFill>
              </a:rPr>
              <a:t>4</a:t>
            </a:r>
            <a:r>
              <a:rPr lang="en-US" altLang="zh-CN" sz="2000" dirty="0"/>
              <a:t>                  </a:t>
            </a:r>
            <a:r>
              <a:rPr lang="en-US" altLang="zh-CN" sz="2000" dirty="0" smtClean="0"/>
              <a:t>  cyclinD</a:t>
            </a:r>
            <a:r>
              <a:rPr lang="en-US" altLang="zh-CN" sz="2000" baseline="-25000" dirty="0" smtClean="0"/>
              <a:t>1</a:t>
            </a:r>
            <a:endParaRPr lang="en-US" altLang="zh-CN" sz="2000" baseline="-25000" dirty="0"/>
          </a:p>
          <a:p>
            <a:pPr>
              <a:spcBef>
                <a:spcPct val="50000"/>
              </a:spcBef>
            </a:pPr>
            <a:r>
              <a:rPr lang="en-US" altLang="zh-CN" sz="2000" dirty="0"/>
              <a:t>                                            </a:t>
            </a:r>
            <a:r>
              <a:rPr lang="zh-CN" altLang="en-US" sz="1800" b="1" dirty="0">
                <a:solidFill>
                  <a:srgbClr val="FF0066"/>
                </a:solidFill>
              </a:rPr>
              <a:t>一</a:t>
            </a:r>
            <a:endParaRPr lang="zh-CN" altLang="en-US" sz="1800" b="1" baseline="-25000" dirty="0">
              <a:solidFill>
                <a:srgbClr val="FF0066"/>
              </a:solidFill>
            </a:endParaRPr>
          </a:p>
          <a:p>
            <a:pPr>
              <a:spcBef>
                <a:spcPct val="50000"/>
              </a:spcBef>
            </a:pPr>
            <a:r>
              <a:rPr lang="zh-CN" altLang="en-US" sz="2000" baseline="-25000" dirty="0"/>
              <a:t>                                                         </a:t>
            </a:r>
            <a:r>
              <a:rPr lang="en-US" altLang="zh-CN" sz="2000" baseline="-25000" dirty="0"/>
              <a:t>P                       cdk</a:t>
            </a:r>
            <a:r>
              <a:rPr lang="zh-CN" altLang="en-US" sz="2000" baseline="-25000" dirty="0"/>
              <a:t>介导的磷酸化</a:t>
            </a:r>
            <a:endParaRPr lang="zh-CN" altLang="en-US" sz="2000" baseline="-25000" dirty="0"/>
          </a:p>
          <a:p>
            <a:pPr>
              <a:spcBef>
                <a:spcPct val="50000"/>
              </a:spcBef>
            </a:pPr>
            <a:r>
              <a:rPr lang="zh-CN" altLang="en-US" sz="2000" baseline="-25000" dirty="0"/>
              <a:t>                                         </a:t>
            </a:r>
            <a:r>
              <a:rPr lang="en-US" altLang="zh-CN" sz="2000" dirty="0"/>
              <a:t>Rb                               </a:t>
            </a:r>
            <a:r>
              <a:rPr lang="en-US" altLang="zh-CN" sz="2000" dirty="0" smtClean="0"/>
              <a:t>   Rb          P</a:t>
            </a:r>
            <a:endParaRPr lang="en-US" altLang="zh-CN" sz="2000" dirty="0"/>
          </a:p>
          <a:p>
            <a:pPr>
              <a:spcBef>
                <a:spcPct val="50000"/>
              </a:spcBef>
            </a:pPr>
            <a:r>
              <a:rPr lang="en-US" altLang="zh-CN" sz="2000" dirty="0"/>
              <a:t>                                           </a:t>
            </a:r>
            <a:r>
              <a:rPr lang="zh-CN" altLang="en-US" sz="2000" dirty="0">
                <a:solidFill>
                  <a:srgbClr val="FF0066"/>
                </a:solidFill>
              </a:rPr>
              <a:t>一</a:t>
            </a:r>
            <a:r>
              <a:rPr lang="zh-CN" altLang="en-US" sz="2000" dirty="0"/>
              <a:t>                  </a:t>
            </a:r>
            <a:endParaRPr lang="zh-CN" altLang="en-US" sz="2000" dirty="0"/>
          </a:p>
          <a:p>
            <a:pPr>
              <a:spcBef>
                <a:spcPct val="50000"/>
              </a:spcBef>
            </a:pPr>
            <a:r>
              <a:rPr lang="zh-CN" altLang="en-US" sz="2000" dirty="0"/>
              <a:t>                                          </a:t>
            </a:r>
            <a:endParaRPr lang="zh-CN" altLang="en-US" sz="2000" dirty="0"/>
          </a:p>
          <a:p>
            <a:pPr>
              <a:spcBef>
                <a:spcPct val="50000"/>
              </a:spcBef>
            </a:pPr>
            <a:r>
              <a:rPr lang="zh-CN" altLang="en-US" sz="2000" dirty="0"/>
              <a:t>                            </a:t>
            </a:r>
            <a:r>
              <a:rPr lang="zh-CN" altLang="en-US" sz="2000" dirty="0" smtClean="0">
                <a:solidFill>
                  <a:schemeClr val="accent2"/>
                </a:solidFill>
              </a:rPr>
              <a:t> </a:t>
            </a:r>
            <a:r>
              <a:rPr lang="en-US" altLang="zh-CN" sz="2000" dirty="0">
                <a:solidFill>
                  <a:schemeClr val="accent2"/>
                </a:solidFill>
              </a:rPr>
              <a:t>G</a:t>
            </a:r>
            <a:r>
              <a:rPr lang="en-US" altLang="zh-CN" sz="2000" baseline="-25000" dirty="0">
                <a:solidFill>
                  <a:schemeClr val="accent2"/>
                </a:solidFill>
              </a:rPr>
              <a:t>1</a:t>
            </a:r>
            <a:r>
              <a:rPr lang="en-US" altLang="zh-CN" sz="2000" dirty="0"/>
              <a:t>                                 </a:t>
            </a:r>
            <a:r>
              <a:rPr lang="en-US" altLang="zh-CN" sz="2000" dirty="0" smtClean="0"/>
              <a:t> </a:t>
            </a:r>
            <a:r>
              <a:rPr lang="en-US" altLang="zh-CN" sz="2000" dirty="0" smtClean="0">
                <a:solidFill>
                  <a:schemeClr val="accent2"/>
                </a:solidFill>
              </a:rPr>
              <a:t>S</a:t>
            </a:r>
            <a:endParaRPr lang="en-US" altLang="zh-CN" sz="2000" dirty="0">
              <a:solidFill>
                <a:schemeClr val="accent2"/>
              </a:solidFill>
            </a:endParaRPr>
          </a:p>
          <a:p>
            <a:pPr>
              <a:spcBef>
                <a:spcPct val="50000"/>
              </a:spcBef>
            </a:pPr>
            <a:r>
              <a:rPr lang="en-US" altLang="zh-CN" sz="2000" dirty="0"/>
              <a:t>                                         </a:t>
            </a:r>
            <a:r>
              <a:rPr lang="en-US" altLang="zh-CN" sz="2000" dirty="0">
                <a:solidFill>
                  <a:schemeClr val="accent2"/>
                </a:solidFill>
              </a:rPr>
              <a:t>DNA</a:t>
            </a:r>
            <a:r>
              <a:rPr lang="zh-CN" altLang="en-US" sz="2000" dirty="0">
                <a:solidFill>
                  <a:schemeClr val="accent2"/>
                </a:solidFill>
              </a:rPr>
              <a:t>转录</a:t>
            </a:r>
            <a:endParaRPr lang="zh-CN" altLang="en-US" sz="2000" dirty="0">
              <a:solidFill>
                <a:schemeClr val="accent2"/>
              </a:solidFill>
            </a:endParaRPr>
          </a:p>
        </p:txBody>
      </p:sp>
      <p:sp>
        <p:nvSpPr>
          <p:cNvPr id="107545" name="Line 25"/>
          <p:cNvSpPr>
            <a:spLocks noChangeShapeType="1"/>
          </p:cNvSpPr>
          <p:nvPr/>
        </p:nvSpPr>
        <p:spPr bwMode="auto">
          <a:xfrm>
            <a:off x="5410200" y="3276600"/>
            <a:ext cx="609600" cy="0"/>
          </a:xfrm>
          <a:prstGeom prst="line">
            <a:avLst/>
          </a:prstGeom>
          <a:noFill/>
          <a:ln w="9525">
            <a:solidFill>
              <a:schemeClr val="tx1"/>
            </a:solidFill>
            <a:miter lim="800000"/>
          </a:ln>
          <a:effectLst/>
        </p:spPr>
        <p:txBody>
          <a:bodyPr wrap="none"/>
          <a:lstStyle/>
          <a:p>
            <a:endParaRPr lang="zh-CN" altLang="en-US"/>
          </a:p>
        </p:txBody>
      </p:sp>
      <p:sp>
        <p:nvSpPr>
          <p:cNvPr id="107546" name="Line 26"/>
          <p:cNvSpPr>
            <a:spLocks noChangeShapeType="1"/>
          </p:cNvSpPr>
          <p:nvPr/>
        </p:nvSpPr>
        <p:spPr bwMode="auto">
          <a:xfrm>
            <a:off x="2590800" y="3276600"/>
            <a:ext cx="24384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7551" name="Line 31"/>
          <p:cNvSpPr>
            <a:spLocks noChangeShapeType="1"/>
          </p:cNvSpPr>
          <p:nvPr/>
        </p:nvSpPr>
        <p:spPr bwMode="auto">
          <a:xfrm>
            <a:off x="3962400" y="2133600"/>
            <a:ext cx="0" cy="8382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7556" name="Line 36"/>
          <p:cNvSpPr>
            <a:spLocks noChangeShapeType="1"/>
          </p:cNvSpPr>
          <p:nvPr/>
        </p:nvSpPr>
        <p:spPr bwMode="auto">
          <a:xfrm>
            <a:off x="3962400" y="3352800"/>
            <a:ext cx="0" cy="10668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7557" name="Line 37"/>
          <p:cNvSpPr>
            <a:spLocks noChangeShapeType="1"/>
          </p:cNvSpPr>
          <p:nvPr/>
        </p:nvSpPr>
        <p:spPr bwMode="auto">
          <a:xfrm>
            <a:off x="2500298" y="4572008"/>
            <a:ext cx="25146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7558" name="Freeform 38"/>
          <p:cNvSpPr/>
          <p:nvPr/>
        </p:nvSpPr>
        <p:spPr bwMode="auto">
          <a:xfrm>
            <a:off x="3276600" y="2743200"/>
            <a:ext cx="1447800" cy="469900"/>
          </a:xfrm>
          <a:custGeom>
            <a:avLst/>
            <a:gdLst/>
            <a:ahLst/>
            <a:cxnLst>
              <a:cxn ang="0">
                <a:pos x="0" y="0"/>
              </a:cxn>
              <a:cxn ang="0">
                <a:pos x="48" y="96"/>
              </a:cxn>
              <a:cxn ang="0">
                <a:pos x="96" y="144"/>
              </a:cxn>
              <a:cxn ang="0">
                <a:pos x="288" y="240"/>
              </a:cxn>
              <a:cxn ang="0">
                <a:pos x="432" y="288"/>
              </a:cxn>
              <a:cxn ang="0">
                <a:pos x="576" y="288"/>
              </a:cxn>
              <a:cxn ang="0">
                <a:pos x="768" y="288"/>
              </a:cxn>
              <a:cxn ang="0">
                <a:pos x="864" y="288"/>
              </a:cxn>
              <a:cxn ang="0">
                <a:pos x="912" y="240"/>
              </a:cxn>
            </a:cxnLst>
            <a:rect l="0" t="0" r="r" b="b"/>
            <a:pathLst>
              <a:path w="912" h="296">
                <a:moveTo>
                  <a:pt x="0" y="0"/>
                </a:moveTo>
                <a:cubicBezTo>
                  <a:pt x="16" y="36"/>
                  <a:pt x="32" y="72"/>
                  <a:pt x="48" y="96"/>
                </a:cubicBezTo>
                <a:cubicBezTo>
                  <a:pt x="64" y="120"/>
                  <a:pt x="56" y="120"/>
                  <a:pt x="96" y="144"/>
                </a:cubicBezTo>
                <a:cubicBezTo>
                  <a:pt x="136" y="168"/>
                  <a:pt x="232" y="216"/>
                  <a:pt x="288" y="240"/>
                </a:cubicBezTo>
                <a:cubicBezTo>
                  <a:pt x="344" y="264"/>
                  <a:pt x="384" y="280"/>
                  <a:pt x="432" y="288"/>
                </a:cubicBezTo>
                <a:cubicBezTo>
                  <a:pt x="480" y="296"/>
                  <a:pt x="520" y="288"/>
                  <a:pt x="576" y="288"/>
                </a:cubicBezTo>
                <a:cubicBezTo>
                  <a:pt x="632" y="288"/>
                  <a:pt x="720" y="288"/>
                  <a:pt x="768" y="288"/>
                </a:cubicBezTo>
                <a:cubicBezTo>
                  <a:pt x="816" y="288"/>
                  <a:pt x="840" y="296"/>
                  <a:pt x="864" y="288"/>
                </a:cubicBezTo>
                <a:cubicBezTo>
                  <a:pt x="888" y="280"/>
                  <a:pt x="904" y="248"/>
                  <a:pt x="912" y="24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07560" name="Line 40"/>
          <p:cNvSpPr>
            <a:spLocks noChangeShapeType="1"/>
          </p:cNvSpPr>
          <p:nvPr/>
        </p:nvSpPr>
        <p:spPr bwMode="auto">
          <a:xfrm>
            <a:off x="3429000" y="2057400"/>
            <a:ext cx="1143000" cy="0"/>
          </a:xfrm>
          <a:prstGeom prst="line">
            <a:avLst/>
          </a:prstGeom>
          <a:noFill/>
          <a:ln w="9525">
            <a:solidFill>
              <a:schemeClr val="tx1"/>
            </a:solidFill>
            <a:miter lim="800000"/>
          </a:ln>
          <a:effectLst/>
        </p:spPr>
        <p:txBody>
          <a:bodyPr wrap="none"/>
          <a:lstStyle/>
          <a:p>
            <a:endParaRPr lang="zh-CN" altLang="en-US"/>
          </a:p>
        </p:txBody>
      </p:sp>
      <p:sp>
        <p:nvSpPr>
          <p:cNvPr id="107561" name="Line 41"/>
          <p:cNvSpPr>
            <a:spLocks noChangeShapeType="1"/>
          </p:cNvSpPr>
          <p:nvPr/>
        </p:nvSpPr>
        <p:spPr bwMode="auto">
          <a:xfrm>
            <a:off x="2971800" y="1295400"/>
            <a:ext cx="0" cy="533400"/>
          </a:xfrm>
          <a:prstGeom prst="line">
            <a:avLst/>
          </a:prstGeom>
          <a:noFill/>
          <a:ln w="9525">
            <a:solidFill>
              <a:schemeClr val="tx1"/>
            </a:solidFill>
            <a:miter lim="800000"/>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My Documents\端粒酶-图\p154.jpg"/>
          <p:cNvPicPr>
            <a:picLocks noChangeAspect="1" noChangeArrowheads="1"/>
          </p:cNvPicPr>
          <p:nvPr/>
        </p:nvPicPr>
        <p:blipFill>
          <a:blip r:embed="rId1"/>
          <a:srcRect/>
          <a:stretch>
            <a:fillRect/>
          </a:stretch>
        </p:blipFill>
        <p:spPr bwMode="auto">
          <a:xfrm>
            <a:off x="0" y="53975"/>
            <a:ext cx="9144000" cy="680402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CDK</a:t>
            </a:r>
            <a:r>
              <a:rPr lang="zh-CN" altLang="en-US" dirty="0" smtClean="0"/>
              <a:t>和周期素调节蛋白</a:t>
            </a:r>
            <a:endParaRPr lang="zh-CN" altLang="en-US" dirty="0"/>
          </a:p>
        </p:txBody>
      </p:sp>
      <p:sp>
        <p:nvSpPr>
          <p:cNvPr id="3" name="内容占位符 2"/>
          <p:cNvSpPr>
            <a:spLocks noGrp="1"/>
          </p:cNvSpPr>
          <p:nvPr>
            <p:ph idx="1"/>
          </p:nvPr>
        </p:nvSpPr>
        <p:spPr/>
        <p:txBody>
          <a:bodyPr/>
          <a:lstStyle/>
          <a:p>
            <a:r>
              <a:rPr lang="en-US" altLang="zh-CN" dirty="0" smtClean="0">
                <a:latin typeface="楷体" panose="02010609060101010101" pitchFamily="49" charset="-122"/>
                <a:ea typeface="楷体" panose="02010609060101010101" pitchFamily="49" charset="-122"/>
              </a:rPr>
              <a:t>CDK</a:t>
            </a:r>
            <a:r>
              <a:rPr lang="zh-CN" altLang="en-US" dirty="0" smtClean="0">
                <a:latin typeface="楷体" panose="02010609060101010101" pitchFamily="49" charset="-122"/>
                <a:ea typeface="楷体" panose="02010609060101010101" pitchFamily="49" charset="-122"/>
              </a:rPr>
              <a:t>和周期素的调节蛋白是一组调节</a:t>
            </a:r>
            <a:r>
              <a:rPr lang="en-US" altLang="zh-CN" dirty="0" smtClean="0">
                <a:latin typeface="楷体" panose="02010609060101010101" pitchFamily="49" charset="-122"/>
                <a:ea typeface="楷体" panose="02010609060101010101" pitchFamily="49" charset="-122"/>
              </a:rPr>
              <a:t>CDK</a:t>
            </a:r>
            <a:r>
              <a:rPr lang="zh-CN" altLang="en-US" dirty="0" smtClean="0">
                <a:latin typeface="楷体" panose="02010609060101010101" pitchFamily="49" charset="-122"/>
                <a:ea typeface="楷体" panose="02010609060101010101" pitchFamily="49" charset="-122"/>
              </a:rPr>
              <a:t>次序性活化与失活，参与或介导周期素降解的分子，包括</a:t>
            </a:r>
            <a:r>
              <a:rPr lang="en-US" altLang="zh-CN" dirty="0" smtClean="0">
                <a:latin typeface="楷体" panose="02010609060101010101" pitchFamily="49" charset="-122"/>
                <a:ea typeface="楷体" panose="02010609060101010101" pitchFamily="49" charset="-122"/>
              </a:rPr>
              <a:t>CDC6</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CDC45</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CDC37.</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CDC6</a:t>
            </a:r>
            <a:r>
              <a:rPr lang="zh-CN" altLang="en-US" dirty="0" smtClean="0">
                <a:latin typeface="楷体" panose="02010609060101010101" pitchFamily="49" charset="-122"/>
                <a:ea typeface="楷体" panose="02010609060101010101" pitchFamily="49" charset="-122"/>
              </a:rPr>
              <a:t>功能是协助复制前复合体的形成</a:t>
            </a:r>
            <a:r>
              <a:rPr lang="en-US" altLang="zh-CN" dirty="0" smtClean="0">
                <a:latin typeface="楷体" panose="02010609060101010101" pitchFamily="49" charset="-122"/>
                <a:ea typeface="楷体" panose="02010609060101010101" pitchFamily="49" charset="-122"/>
              </a:rPr>
              <a:t>CDC45</a:t>
            </a:r>
            <a:r>
              <a:rPr lang="zh-CN" altLang="en-US" dirty="0" smtClean="0">
                <a:latin typeface="楷体" panose="02010609060101010101" pitchFamily="49" charset="-122"/>
                <a:ea typeface="楷体" panose="02010609060101010101" pitchFamily="49" charset="-122"/>
              </a:rPr>
              <a:t>有助于</a:t>
            </a:r>
            <a:r>
              <a:rPr lang="en-US" altLang="zh-CN" dirty="0" smtClean="0">
                <a:latin typeface="楷体" panose="02010609060101010101" pitchFamily="49" charset="-122"/>
                <a:ea typeface="楷体" panose="02010609060101010101" pitchFamily="49" charset="-122"/>
              </a:rPr>
              <a:t>DNA</a:t>
            </a:r>
            <a:r>
              <a:rPr lang="zh-CN" altLang="en-US" dirty="0" smtClean="0">
                <a:latin typeface="楷体" panose="02010609060101010101" pitchFamily="49" charset="-122"/>
                <a:ea typeface="楷体" panose="02010609060101010101" pitchFamily="49" charset="-122"/>
              </a:rPr>
              <a:t>的延伸</a:t>
            </a:r>
            <a:endParaRPr lang="en-US" altLang="zh-CN" dirty="0" smtClean="0">
              <a:latin typeface="楷体" panose="02010609060101010101" pitchFamily="49" charset="-122"/>
              <a:ea typeface="楷体" panose="02010609060101010101" pitchFamily="49" charset="-122"/>
            </a:endParaRPr>
          </a:p>
          <a:p>
            <a:pPr>
              <a:buNone/>
            </a:pPr>
            <a:r>
              <a:rPr lang="en-US" altLang="zh-CN" dirty="0" smtClean="0">
                <a:latin typeface="楷体" panose="02010609060101010101" pitchFamily="49" charset="-122"/>
                <a:ea typeface="楷体" panose="02010609060101010101" pitchFamily="49" charset="-122"/>
              </a:rPr>
              <a:t>   CDC37</a:t>
            </a:r>
            <a:r>
              <a:rPr lang="zh-CN" altLang="en-US" dirty="0" smtClean="0">
                <a:latin typeface="楷体" panose="02010609060101010101" pitchFamily="49" charset="-122"/>
                <a:ea typeface="楷体" panose="02010609060101010101" pitchFamily="49" charset="-122"/>
              </a:rPr>
              <a:t>的功能是协助周期素</a:t>
            </a:r>
            <a:r>
              <a:rPr lang="en-US" altLang="zh-CN" dirty="0" smtClean="0">
                <a:latin typeface="楷体" panose="02010609060101010101" pitchFamily="49" charset="-122"/>
                <a:ea typeface="楷体" panose="02010609060101010101" pitchFamily="49" charset="-122"/>
              </a:rPr>
              <a:t>D1-CDK4</a:t>
            </a:r>
            <a:r>
              <a:rPr lang="zh-CN" altLang="en-US" dirty="0" smtClean="0">
                <a:latin typeface="楷体" panose="02010609060101010101" pitchFamily="49" charset="-122"/>
                <a:ea typeface="楷体" panose="02010609060101010101" pitchFamily="49" charset="-122"/>
              </a:rPr>
              <a:t>复合体的形成，并能与热休克蛋白</a:t>
            </a:r>
            <a:r>
              <a:rPr lang="en-US" altLang="zh-CN" dirty="0" smtClean="0">
                <a:latin typeface="楷体" panose="02010609060101010101" pitchFamily="49" charset="-122"/>
                <a:ea typeface="楷体" panose="02010609060101010101" pitchFamily="49" charset="-122"/>
              </a:rPr>
              <a:t>90</a:t>
            </a:r>
            <a:r>
              <a:rPr lang="zh-CN" altLang="en-US" dirty="0" smtClean="0">
                <a:latin typeface="楷体" panose="02010609060101010101" pitchFamily="49" charset="-122"/>
                <a:ea typeface="楷体" panose="02010609060101010101" pitchFamily="49" charset="-122"/>
              </a:rPr>
              <a:t>形成稳定的复合物</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在细胞周期的调控过程中，周期素、</a:t>
            </a:r>
            <a:r>
              <a:rPr lang="en-US" altLang="zh-CN" dirty="0" smtClean="0">
                <a:latin typeface="楷体" panose="02010609060101010101" pitchFamily="49" charset="-122"/>
                <a:ea typeface="楷体" panose="02010609060101010101" pitchFamily="49" charset="-122"/>
              </a:rPr>
              <a:t>CDK</a:t>
            </a:r>
            <a:r>
              <a:rPr lang="zh-CN" altLang="en-US" dirty="0" smtClean="0">
                <a:latin typeface="楷体" panose="02010609060101010101" pitchFamily="49" charset="-122"/>
                <a:ea typeface="楷体" panose="02010609060101010101" pitchFamily="49" charset="-122"/>
              </a:rPr>
              <a:t>抑制剂和其他调控分子都需要适时表达和活化，及时降解，才能保证细胞周期的正常运转。泛素</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蛋白酶复合体介导的蛋白水解途径在细胞周期调控分子及其他信号分子的活性调控中扮演及其重要的角色。</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b="1" dirty="0" smtClean="0">
                <a:solidFill>
                  <a:schemeClr val="accent1"/>
                </a:solidFill>
                <a:latin typeface="宋体" panose="02010600030101010101" pitchFamily="2" charset="-122"/>
              </a:rPr>
            </a:br>
            <a:r>
              <a:rPr lang="zh-CN" altLang="en-US" sz="3600" b="1" dirty="0" smtClean="0">
                <a:solidFill>
                  <a:schemeClr val="accent1"/>
                </a:solidFill>
                <a:latin typeface="宋体" panose="02010600030101010101" pitchFamily="2" charset="-122"/>
              </a:rPr>
              <a:t>细胞周期调控中各元素间的相互作用</a:t>
            </a:r>
            <a:r>
              <a:rPr lang="zh-CN" altLang="en-US" sz="3600" b="1" dirty="0" smtClean="0">
                <a:latin typeface="Times New Roman" panose="02020603050405020304" pitchFamily="18" charset="0"/>
              </a:rPr>
              <a:t> </a:t>
            </a:r>
            <a:br>
              <a:rPr lang="zh-CN" altLang="en-US" sz="3600" dirty="0" smtClean="0"/>
            </a:br>
            <a:endParaRPr lang="zh-CN" altLang="en-US" sz="3600" dirty="0"/>
          </a:p>
        </p:txBody>
      </p:sp>
      <p:sp>
        <p:nvSpPr>
          <p:cNvPr id="3" name="内容占位符 2"/>
          <p:cNvSpPr>
            <a:spLocks noGrp="1"/>
          </p:cNvSpPr>
          <p:nvPr>
            <p:ph idx="1"/>
          </p:nvPr>
        </p:nvSpPr>
        <p:spPr/>
        <p:txBody>
          <a:bodyPr>
            <a:normAutofit/>
          </a:bodyPr>
          <a:lstStyle/>
          <a:p>
            <a:pPr>
              <a:spcBef>
                <a:spcPct val="50000"/>
              </a:spcBef>
              <a:buNone/>
            </a:pPr>
            <a:r>
              <a:rPr lang="zh-CN" altLang="en-US" dirty="0" smtClean="0">
                <a:latin typeface="宋体" panose="02010600030101010101" pitchFamily="2" charset="-122"/>
              </a:rPr>
              <a:t>    细胞周期的调控可分为外源和内源性调控</a:t>
            </a:r>
            <a:r>
              <a:rPr lang="en-US" altLang="zh-CN" dirty="0" smtClean="0"/>
              <a:t>,</a:t>
            </a:r>
            <a:r>
              <a:rPr lang="zh-CN" altLang="en-US" dirty="0" smtClean="0">
                <a:latin typeface="宋体" panose="02010600030101010101" pitchFamily="2" charset="-122"/>
              </a:rPr>
              <a:t>外源性调控主要是细胞因子以及其它外界刺激引起；</a:t>
            </a:r>
            <a:endParaRPr lang="zh-CN" altLang="en-US" dirty="0" smtClean="0">
              <a:latin typeface="宋体" panose="02010600030101010101" pitchFamily="2" charset="-122"/>
            </a:endParaRPr>
          </a:p>
          <a:p>
            <a:pPr>
              <a:spcBef>
                <a:spcPct val="50000"/>
              </a:spcBef>
              <a:buNone/>
            </a:pPr>
            <a:r>
              <a:rPr lang="zh-CN" altLang="en-US" dirty="0" smtClean="0">
                <a:latin typeface="宋体" panose="02010600030101010101" pitchFamily="2" charset="-122"/>
              </a:rPr>
              <a:t>    内源性调控主要是通过</a:t>
            </a:r>
            <a:r>
              <a:rPr lang="en-US" altLang="zh-CN" dirty="0" smtClean="0"/>
              <a:t>Cyclin</a:t>
            </a:r>
            <a:r>
              <a:rPr lang="en-US" altLang="zh-CN" dirty="0" smtClean="0">
                <a:latin typeface="Times New Roman" panose="02020603050405020304"/>
              </a:rPr>
              <a:t>—</a:t>
            </a:r>
            <a:r>
              <a:rPr lang="en-US" altLang="zh-CN" dirty="0" smtClean="0"/>
              <a:t>CDK</a:t>
            </a:r>
            <a:r>
              <a:rPr lang="en-US" altLang="zh-CN" dirty="0" smtClean="0">
                <a:latin typeface="Times New Roman" panose="02020603050405020304"/>
              </a:rPr>
              <a:t>—</a:t>
            </a:r>
            <a:r>
              <a:rPr lang="en-US" altLang="zh-CN" dirty="0" smtClean="0"/>
              <a:t>CDI</a:t>
            </a:r>
            <a:r>
              <a:rPr lang="zh-CN" altLang="en-US" dirty="0" smtClean="0">
                <a:latin typeface="宋体" panose="02010600030101010101" pitchFamily="2" charset="-122"/>
              </a:rPr>
              <a:t>的网络调控来实现。</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30" name="文本占位符 252929"/>
          <p:cNvSpPr>
            <a:spLocks noGrp="1"/>
          </p:cNvSpPr>
          <p:nvPr>
            <p:ph type="body" idx="1"/>
          </p:nvPr>
        </p:nvSpPr>
        <p:spPr>
          <a:xfrm>
            <a:off x="457200" y="1125538"/>
            <a:ext cx="8153400" cy="2590800"/>
          </a:xfrm>
        </p:spPr>
        <p:txBody>
          <a:bodyPr/>
          <a:p>
            <a:pPr>
              <a:lnSpc>
                <a:spcPct val="130000"/>
              </a:lnSpc>
              <a:buClr>
                <a:srgbClr val="FF0066"/>
              </a:buClr>
              <a:buFont typeface="Wingdings" panose="05000000000000000000" pitchFamily="2" charset="2"/>
              <a:buChar char="n"/>
            </a:pPr>
            <a:r>
              <a:rPr lang="en-US" altLang="zh-CN" sz="2800" dirty="0">
                <a:solidFill>
                  <a:srgbClr val="FF0066"/>
                </a:solidFill>
                <a:latin typeface="Times New Roman" panose="02020603050405020304" pitchFamily="18" charset="0"/>
              </a:rPr>
              <a:t> </a:t>
            </a:r>
            <a:r>
              <a:rPr lang="en-US" altLang="zh-CN" sz="2800" b="1">
                <a:solidFill>
                  <a:srgbClr val="FF0066"/>
                </a:solidFill>
                <a:latin typeface="黑体" panose="02010609060101010101" charset="-122"/>
                <a:ea typeface="黑体" panose="02010609060101010101" charset="-122"/>
              </a:rPr>
              <a:t>G</a:t>
            </a:r>
            <a:r>
              <a:rPr lang="en-US" altLang="zh-CN" sz="2800" b="1" baseline="-30000">
                <a:solidFill>
                  <a:srgbClr val="FF0066"/>
                </a:solidFill>
                <a:latin typeface="黑体" panose="02010609060101010101" charset="-122"/>
                <a:ea typeface="黑体" panose="02010609060101010101" charset="-122"/>
              </a:rPr>
              <a:t>1</a:t>
            </a:r>
            <a:r>
              <a:rPr lang="en-US" altLang="zh-CN" sz="2800" b="1">
                <a:solidFill>
                  <a:srgbClr val="FF0066"/>
                </a:solidFill>
                <a:latin typeface="黑体" panose="02010609060101010101" charset="-122"/>
                <a:ea typeface="黑体" panose="02010609060101010101" charset="-122"/>
              </a:rPr>
              <a:t>/S</a:t>
            </a:r>
            <a:r>
              <a:rPr lang="zh-CN" altLang="en-US" sz="2800" b="1" dirty="0">
                <a:solidFill>
                  <a:srgbClr val="FF0066"/>
                </a:solidFill>
                <a:latin typeface="黑体" panose="02010609060101010101" charset="-122"/>
                <a:ea typeface="黑体" panose="02010609060101010101" charset="-122"/>
              </a:rPr>
              <a:t>期</a:t>
            </a:r>
            <a:r>
              <a:rPr lang="zh-CN" altLang="en-US" sz="2800" dirty="0">
                <a:solidFill>
                  <a:srgbClr val="FF0066"/>
                </a:solidFill>
                <a:latin typeface="Times New Roman" panose="02020603050405020304" pitchFamily="18" charset="0"/>
                <a:cs typeface="Arial" panose="020B0604020202020204" pitchFamily="34" charset="0"/>
              </a:rPr>
              <a:t>：</a:t>
            </a:r>
            <a:r>
              <a:rPr lang="en-US" altLang="zh-CN" sz="2800" b="1" err="1">
                <a:latin typeface="楷体_GB2312" pitchFamily="49" charset="-122"/>
                <a:ea typeface="楷体_GB2312" pitchFamily="49" charset="-122"/>
              </a:rPr>
              <a:t>cyclinE</a:t>
            </a:r>
            <a:r>
              <a:rPr lang="zh-CN" altLang="en-US" sz="2800" b="1">
                <a:latin typeface="楷体_GB2312" pitchFamily="49" charset="-122"/>
                <a:ea typeface="楷体_GB2312" pitchFamily="49" charset="-122"/>
              </a:rPr>
              <a:t>与</a:t>
            </a:r>
            <a:r>
              <a:rPr lang="en-US" altLang="zh-CN" sz="2800" b="1">
                <a:latin typeface="楷体_GB2312" pitchFamily="49" charset="-122"/>
                <a:ea typeface="楷体_GB2312" pitchFamily="49" charset="-122"/>
              </a:rPr>
              <a:t>CDK2</a:t>
            </a:r>
            <a:r>
              <a:rPr lang="zh-CN" altLang="en-US" sz="2800" b="1" dirty="0">
                <a:latin typeface="楷体_GB2312" pitchFamily="49" charset="-122"/>
                <a:ea typeface="楷体_GB2312" pitchFamily="49" charset="-122"/>
              </a:rPr>
              <a:t>结合，促进细胞通过</a:t>
            </a:r>
            <a:r>
              <a:rPr lang="en-US" altLang="zh-CN" sz="2800" b="1">
                <a:latin typeface="楷体_GB2312" pitchFamily="49" charset="-122"/>
                <a:ea typeface="楷体_GB2312" pitchFamily="49" charset="-122"/>
              </a:rPr>
              <a:t>G</a:t>
            </a:r>
            <a:r>
              <a:rPr lang="en-US" altLang="zh-CN" sz="2800" b="1" baseline="-30000">
                <a:latin typeface="楷体_GB2312" pitchFamily="49" charset="-122"/>
                <a:ea typeface="楷体_GB2312" pitchFamily="49" charset="-122"/>
              </a:rPr>
              <a:t>1</a:t>
            </a:r>
            <a:r>
              <a:rPr lang="en-US" altLang="zh-CN" sz="2800" b="1">
                <a:latin typeface="楷体_GB2312" pitchFamily="49" charset="-122"/>
                <a:ea typeface="楷体_GB2312" pitchFamily="49" charset="-122"/>
              </a:rPr>
              <a:t>/S</a:t>
            </a:r>
            <a:r>
              <a:rPr lang="zh-CN" altLang="en-US" sz="2800" b="1" dirty="0">
                <a:latin typeface="楷体_GB2312" pitchFamily="49" charset="-122"/>
                <a:ea typeface="楷体_GB2312" pitchFamily="49" charset="-122"/>
              </a:rPr>
              <a:t>限制点而进入</a:t>
            </a:r>
            <a:r>
              <a:rPr lang="en-US" altLang="zh-CN" sz="2800" b="1">
                <a:latin typeface="楷体_GB2312" pitchFamily="49" charset="-122"/>
                <a:ea typeface="楷体_GB2312" pitchFamily="49" charset="-122"/>
              </a:rPr>
              <a:t>S</a:t>
            </a:r>
            <a:r>
              <a:rPr lang="zh-CN" altLang="en-US" sz="2800" b="1" dirty="0">
                <a:latin typeface="楷体_GB2312" pitchFamily="49" charset="-122"/>
                <a:ea typeface="楷体_GB2312" pitchFamily="49" charset="-122"/>
              </a:rPr>
              <a:t>期。向细胞内注射</a:t>
            </a:r>
            <a:r>
              <a:rPr lang="en-US" altLang="zh-CN" sz="2800" b="1" err="1">
                <a:latin typeface="楷体_GB2312" pitchFamily="49" charset="-122"/>
                <a:ea typeface="楷体_GB2312" pitchFamily="49" charset="-122"/>
              </a:rPr>
              <a:t>CyclinE</a:t>
            </a:r>
            <a:r>
              <a:rPr lang="zh-CN" altLang="en-US" sz="2800" b="1" dirty="0">
                <a:latin typeface="楷体_GB2312" pitchFamily="49" charset="-122"/>
                <a:ea typeface="楷体_GB2312" pitchFamily="49" charset="-122"/>
              </a:rPr>
              <a:t>的抗体能使细胞停滞于</a:t>
            </a:r>
            <a:r>
              <a:rPr lang="en-US" altLang="zh-CN" sz="2800" b="1">
                <a:latin typeface="楷体_GB2312" pitchFamily="49" charset="-122"/>
                <a:ea typeface="楷体_GB2312" pitchFamily="49" charset="-122"/>
              </a:rPr>
              <a:t>G</a:t>
            </a:r>
            <a:r>
              <a:rPr lang="en-US" altLang="zh-CN" sz="2800" b="1" baseline="-3000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期，说明细胞进入</a:t>
            </a:r>
            <a:r>
              <a:rPr lang="en-US" altLang="zh-CN" sz="2800" b="1">
                <a:latin typeface="楷体_GB2312" pitchFamily="49" charset="-122"/>
                <a:ea typeface="楷体_GB2312" pitchFamily="49" charset="-122"/>
              </a:rPr>
              <a:t>S</a:t>
            </a:r>
            <a:r>
              <a:rPr lang="zh-CN" altLang="en-US" sz="2800" b="1" dirty="0">
                <a:latin typeface="楷体_GB2312" pitchFamily="49" charset="-122"/>
                <a:ea typeface="楷体_GB2312" pitchFamily="49" charset="-122"/>
              </a:rPr>
              <a:t>期需要</a:t>
            </a:r>
            <a:r>
              <a:rPr lang="en-US" altLang="zh-CN" sz="2800" b="1" err="1">
                <a:latin typeface="楷体_GB2312" pitchFamily="49" charset="-122"/>
                <a:ea typeface="楷体_GB2312" pitchFamily="49" charset="-122"/>
              </a:rPr>
              <a:t>CyclinE</a:t>
            </a:r>
            <a:r>
              <a:rPr lang="zh-CN" altLang="en-US" sz="2800" b="1" dirty="0">
                <a:latin typeface="楷体_GB2312" pitchFamily="49" charset="-122"/>
                <a:ea typeface="楷体_GB2312" pitchFamily="49" charset="-122"/>
              </a:rPr>
              <a:t>的参与。　　</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252931" name="文本框 252930"/>
          <p:cNvSpPr txBox="1"/>
          <p:nvPr/>
        </p:nvSpPr>
        <p:spPr>
          <a:xfrm>
            <a:off x="468313" y="3573463"/>
            <a:ext cx="7559675" cy="1820862"/>
          </a:xfrm>
          <a:prstGeom prst="rect">
            <a:avLst/>
          </a:prstGeom>
          <a:noFill/>
          <a:ln w="9525">
            <a:noFill/>
          </a:ln>
        </p:spPr>
        <p:txBody>
          <a:bodyPr>
            <a:spAutoFit/>
          </a:bodyPr>
          <a:p>
            <a:pPr eaLnBrk="0" hangingPunct="0">
              <a:lnSpc>
                <a:spcPct val="135000"/>
              </a:lnSpc>
              <a:buFont typeface="Wingdings" panose="05000000000000000000" pitchFamily="2" charset="2"/>
              <a:buChar char="n"/>
            </a:pPr>
            <a:r>
              <a:rPr lang="en-US" altLang="zh-CN" sz="2800" b="1">
                <a:solidFill>
                  <a:srgbClr val="FF0066"/>
                </a:solidFill>
                <a:latin typeface="黑体" panose="02010609060101010101" charset="-122"/>
                <a:ea typeface="黑体" panose="02010609060101010101" charset="-122"/>
              </a:rPr>
              <a:t> S</a:t>
            </a:r>
            <a:r>
              <a:rPr lang="zh-CN" altLang="en-US" sz="2800" b="1" dirty="0">
                <a:solidFill>
                  <a:srgbClr val="FF0066"/>
                </a:solidFill>
                <a:latin typeface="黑体" panose="02010609060101010101" charset="-122"/>
                <a:ea typeface="黑体" panose="02010609060101010101" charset="-122"/>
              </a:rPr>
              <a:t>期</a:t>
            </a:r>
            <a:r>
              <a:rPr lang="zh-CN" altLang="en-US" sz="2800" b="1" dirty="0">
                <a:solidFill>
                  <a:srgbClr val="FF0066"/>
                </a:solidFill>
                <a:latin typeface="Arial" panose="020B0604020202020204" pitchFamily="34" charset="0"/>
              </a:rPr>
              <a:t>：</a:t>
            </a:r>
            <a:r>
              <a:rPr lang="zh-CN" altLang="en-US" sz="2800" b="1" dirty="0">
                <a:latin typeface="楷体_GB2312" pitchFamily="49" charset="-122"/>
                <a:ea typeface="楷体_GB2312" pitchFamily="49" charset="-122"/>
              </a:rPr>
              <a:t>将</a:t>
            </a:r>
            <a:r>
              <a:rPr lang="en-US" altLang="zh-CN" sz="2800" b="1" err="1">
                <a:latin typeface="楷体_GB2312" pitchFamily="49" charset="-122"/>
                <a:ea typeface="楷体_GB2312" pitchFamily="49" charset="-122"/>
              </a:rPr>
              <a:t>CyclinA</a:t>
            </a:r>
            <a:r>
              <a:rPr lang="zh-CN" altLang="en-US" sz="2800" b="1" dirty="0">
                <a:latin typeface="楷体_GB2312" pitchFamily="49" charset="-122"/>
                <a:ea typeface="楷体_GB2312" pitchFamily="49" charset="-122"/>
              </a:rPr>
              <a:t>的抗体注射到细胞内，发现</a:t>
            </a:r>
            <a:endParaRPr lang="zh-CN" altLang="en-US" sz="2800" b="1" dirty="0">
              <a:latin typeface="楷体_GB2312" pitchFamily="49" charset="-122"/>
              <a:ea typeface="楷体_GB2312" pitchFamily="49" charset="-122"/>
            </a:endParaRPr>
          </a:p>
          <a:p>
            <a:pPr eaLnBrk="0" hangingPunct="0">
              <a:lnSpc>
                <a:spcPct val="135000"/>
              </a:lnSpc>
              <a:buFont typeface="Wingdings" panose="05000000000000000000" pitchFamily="2" charset="2"/>
            </a:pPr>
            <a:r>
              <a:rPr lang="zh-CN" altLang="en-US" sz="2800" b="1" dirty="0">
                <a:latin typeface="楷体_GB2312" pitchFamily="49" charset="-122"/>
                <a:ea typeface="楷体_GB2312" pitchFamily="49" charset="-122"/>
              </a:rPr>
              <a:t>  能抑制细胞的</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合成，推测</a:t>
            </a:r>
            <a:r>
              <a:rPr lang="en-US" altLang="zh-CN" sz="2800" b="1" err="1">
                <a:latin typeface="楷体_GB2312" pitchFamily="49" charset="-122"/>
                <a:ea typeface="楷体_GB2312" pitchFamily="49" charset="-122"/>
              </a:rPr>
              <a:t>CyclinA</a:t>
            </a:r>
            <a:r>
              <a:rPr lang="zh-CN" altLang="en-US" sz="2800" b="1" dirty="0">
                <a:latin typeface="楷体_GB2312" pitchFamily="49" charset="-122"/>
                <a:ea typeface="楷体_GB2312" pitchFamily="49" charset="-122"/>
              </a:rPr>
              <a:t>是</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复</a:t>
            </a:r>
            <a:endParaRPr lang="zh-CN" altLang="en-US" sz="2800" b="1" dirty="0">
              <a:latin typeface="楷体_GB2312" pitchFamily="49" charset="-122"/>
              <a:ea typeface="楷体_GB2312" pitchFamily="49" charset="-122"/>
            </a:endParaRPr>
          </a:p>
          <a:p>
            <a:pPr eaLnBrk="0" hangingPunct="0">
              <a:lnSpc>
                <a:spcPct val="135000"/>
              </a:lnSpc>
              <a:buFont typeface="Wingdings" panose="05000000000000000000" pitchFamily="2" charset="2"/>
            </a:pPr>
            <a:r>
              <a:rPr lang="zh-CN" altLang="en-US" sz="2800" b="1" dirty="0">
                <a:latin typeface="楷体_GB2312" pitchFamily="49" charset="-122"/>
                <a:ea typeface="楷体_GB2312" pitchFamily="49" charset="-122"/>
              </a:rPr>
              <a:t>  制所必需的。</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checkerboard(across)">
                                      <p:cBhvr>
                                        <p:cTn id="7" dur="500"/>
                                        <p:tgtEl>
                                          <p:spTgt spid="252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4" name="文本占位符 253953"/>
          <p:cNvSpPr>
            <a:spLocks noGrp="1"/>
          </p:cNvSpPr>
          <p:nvPr>
            <p:ph type="body" idx="1"/>
          </p:nvPr>
        </p:nvSpPr>
        <p:spPr>
          <a:xfrm>
            <a:off x="374650" y="1676400"/>
            <a:ext cx="8235950" cy="3429000"/>
          </a:xfrm>
        </p:spPr>
        <p:txBody>
          <a:bodyPr/>
          <a:p>
            <a:pPr>
              <a:lnSpc>
                <a:spcPct val="130000"/>
              </a:lnSpc>
              <a:buClr>
                <a:srgbClr val="FF0066"/>
              </a:buClr>
              <a:buFont typeface="Wingdings" panose="05000000000000000000" pitchFamily="2" charset="2"/>
              <a:buChar char="n"/>
            </a:pPr>
            <a:r>
              <a:rPr lang="en-US" altLang="zh-CN" sz="2800" b="1">
                <a:solidFill>
                  <a:srgbClr val="FF0066"/>
                </a:solidFill>
                <a:latin typeface="黑体" panose="02010609060101010101" charset="-122"/>
                <a:ea typeface="黑体" panose="02010609060101010101" charset="-122"/>
              </a:rPr>
              <a:t>G</a:t>
            </a:r>
            <a:r>
              <a:rPr lang="en-US" altLang="zh-CN" sz="2800" b="1" baseline="-30000">
                <a:solidFill>
                  <a:srgbClr val="FF0066"/>
                </a:solidFill>
                <a:latin typeface="黑体" panose="02010609060101010101" charset="-122"/>
                <a:ea typeface="黑体" panose="02010609060101010101" charset="-122"/>
              </a:rPr>
              <a:t>2</a:t>
            </a:r>
            <a:r>
              <a:rPr lang="en-US" altLang="zh-CN" sz="2800" b="1">
                <a:solidFill>
                  <a:srgbClr val="FF0066"/>
                </a:solidFill>
                <a:latin typeface="黑体" panose="02010609060101010101" charset="-122"/>
                <a:ea typeface="黑体" panose="02010609060101010101" charset="-122"/>
              </a:rPr>
              <a:t>/M</a:t>
            </a:r>
            <a:r>
              <a:rPr lang="zh-CN" altLang="en-US" sz="2800" b="1" dirty="0">
                <a:solidFill>
                  <a:srgbClr val="FF0066"/>
                </a:solidFill>
                <a:latin typeface="黑体" panose="02010609060101010101" charset="-122"/>
                <a:ea typeface="黑体" panose="02010609060101010101" charset="-122"/>
              </a:rPr>
              <a:t>期</a:t>
            </a:r>
            <a:r>
              <a:rPr lang="zh-CN" altLang="en-US" dirty="0">
                <a:solidFill>
                  <a:srgbClr val="FF0066"/>
                </a:solidFill>
              </a:rPr>
              <a:t>：</a:t>
            </a:r>
            <a:r>
              <a:rPr lang="en-US" altLang="zh-CN" sz="2800" b="1" err="1">
                <a:latin typeface="楷体_GB2312" pitchFamily="49" charset="-122"/>
                <a:ea typeface="楷体_GB2312" pitchFamily="49" charset="-122"/>
              </a:rPr>
              <a:t>cyclinA</a:t>
            </a:r>
            <a:r>
              <a:rPr lang="zh-CN" altLang="en-US" sz="2800" b="1" dirty="0" err="1">
                <a:latin typeface="楷体_GB2312" pitchFamily="49" charset="-122"/>
                <a:ea typeface="楷体_GB2312" pitchFamily="49" charset="-122"/>
              </a:rPr>
              <a:t>、</a:t>
            </a:r>
            <a:r>
              <a:rPr lang="en-US" altLang="zh-CN" sz="2800" b="1" err="1">
                <a:latin typeface="楷体_GB2312" pitchFamily="49" charset="-122"/>
                <a:ea typeface="楷体_GB2312" pitchFamily="49" charset="-122"/>
              </a:rPr>
              <a:t>cyclinB</a:t>
            </a:r>
            <a:r>
              <a:rPr lang="zh-CN" altLang="en-US" sz="2800" b="1">
                <a:latin typeface="楷体_GB2312" pitchFamily="49" charset="-122"/>
                <a:ea typeface="楷体_GB2312" pitchFamily="49" charset="-122"/>
              </a:rPr>
              <a:t>与</a:t>
            </a:r>
            <a:r>
              <a:rPr lang="en-US" altLang="zh-CN" sz="2800" b="1">
                <a:latin typeface="楷体_GB2312" pitchFamily="49" charset="-122"/>
                <a:ea typeface="楷体_GB2312" pitchFamily="49" charset="-122"/>
              </a:rPr>
              <a:t>CDK1</a:t>
            </a:r>
            <a:r>
              <a:rPr lang="zh-CN" altLang="en-US" sz="2800" b="1" dirty="0">
                <a:latin typeface="楷体_GB2312" pitchFamily="49" charset="-122"/>
                <a:ea typeface="楷体_GB2312" pitchFamily="49" charset="-122"/>
              </a:rPr>
              <a:t>结合，</a:t>
            </a:r>
            <a:r>
              <a:rPr lang="en-US" altLang="zh-CN" sz="2800" b="1">
                <a:latin typeface="楷体_GB2312" pitchFamily="49" charset="-122"/>
                <a:ea typeface="楷体_GB2312" pitchFamily="49" charset="-122"/>
              </a:rPr>
              <a:t>CDK1</a:t>
            </a:r>
            <a:r>
              <a:rPr lang="zh-CN" altLang="en-US" sz="2800" b="1" dirty="0">
                <a:latin typeface="楷体_GB2312" pitchFamily="49" charset="-122"/>
                <a:ea typeface="楷体_GB2312" pitchFamily="49" charset="-122"/>
              </a:rPr>
              <a:t>使底物蛋白磷酸化</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如将组蛋白</a:t>
            </a:r>
            <a:r>
              <a:rPr lang="en-US" altLang="zh-CN" sz="2800" b="1">
                <a:latin typeface="楷体_GB2312" pitchFamily="49" charset="-122"/>
                <a:ea typeface="楷体_GB2312" pitchFamily="49" charset="-122"/>
              </a:rPr>
              <a:t>H</a:t>
            </a:r>
            <a:r>
              <a:rPr lang="en-US" altLang="zh-CN" sz="2800" b="1" baseline="-30000">
                <a:latin typeface="楷体_GB2312" pitchFamily="49" charset="-122"/>
                <a:ea typeface="楷体_GB2312" pitchFamily="49" charset="-122"/>
              </a:rPr>
              <a:t>1</a:t>
            </a:r>
            <a:r>
              <a:rPr lang="zh-CN" altLang="en-US" sz="2800" b="1" dirty="0">
                <a:latin typeface="楷体_GB2312" pitchFamily="49" charset="-122"/>
                <a:ea typeface="楷体_GB2312" pitchFamily="49" charset="-122"/>
              </a:rPr>
              <a:t>磷酸化导致染色体凝缩，核纤层蛋白磷酸化使核膜解体等下游细胞周期事件。 </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文本占位符 254977"/>
          <p:cNvSpPr>
            <a:spLocks noGrp="1"/>
          </p:cNvSpPr>
          <p:nvPr>
            <p:ph type="body" idx="1"/>
          </p:nvPr>
        </p:nvSpPr>
        <p:spPr>
          <a:xfrm>
            <a:off x="454025" y="1143000"/>
            <a:ext cx="8080375" cy="4270375"/>
          </a:xfrm>
        </p:spPr>
        <p:txBody>
          <a:bodyPr/>
          <a:p>
            <a:pPr>
              <a:lnSpc>
                <a:spcPct val="130000"/>
              </a:lnSpc>
              <a:buClr>
                <a:srgbClr val="FF0066"/>
              </a:buClr>
              <a:buFont typeface="Wingdings" panose="05000000000000000000" pitchFamily="2" charset="2"/>
              <a:buChar char="n"/>
            </a:pPr>
            <a:r>
              <a:rPr lang="en-US" altLang="zh-CN" sz="2800" b="1">
                <a:solidFill>
                  <a:srgbClr val="FF0066"/>
                </a:solidFill>
                <a:latin typeface="黑体" panose="02010609060101010101" charset="-122"/>
                <a:ea typeface="黑体" panose="02010609060101010101" charset="-122"/>
              </a:rPr>
              <a:t>M</a:t>
            </a:r>
            <a:r>
              <a:rPr lang="zh-CN" altLang="en-US" sz="2800" b="1" dirty="0">
                <a:solidFill>
                  <a:srgbClr val="FF0066"/>
                </a:solidFill>
                <a:latin typeface="黑体" panose="02010609060101010101" charset="-122"/>
                <a:ea typeface="黑体" panose="02010609060101010101" charset="-122"/>
              </a:rPr>
              <a:t>期</a:t>
            </a:r>
            <a:r>
              <a:rPr lang="zh-CN" altLang="en-US" sz="2800" b="1" dirty="0">
                <a:solidFill>
                  <a:srgbClr val="FF0066"/>
                </a:solidFill>
                <a:latin typeface="楷体_GB2312" pitchFamily="49" charset="-122"/>
                <a:ea typeface="楷体_GB2312" pitchFamily="49" charset="-122"/>
              </a:rPr>
              <a:t>：</a:t>
            </a:r>
            <a:r>
              <a:rPr lang="zh-CN" altLang="en-US" sz="2800" b="1" dirty="0">
                <a:latin typeface="楷体_GB2312" pitchFamily="49" charset="-122"/>
                <a:ea typeface="楷体_GB2312" pitchFamily="49" charset="-122"/>
              </a:rPr>
              <a:t>在分裂中期当</a:t>
            </a:r>
            <a:r>
              <a:rPr lang="en-US" altLang="zh-CN" sz="2800" b="1">
                <a:latin typeface="楷体_GB2312" pitchFamily="49" charset="-122"/>
                <a:ea typeface="楷体_GB2312" pitchFamily="49" charset="-122"/>
              </a:rPr>
              <a:t>MPF</a:t>
            </a:r>
            <a:r>
              <a:rPr lang="zh-CN" altLang="en-US" sz="2800" b="1" dirty="0">
                <a:latin typeface="楷体_GB2312" pitchFamily="49" charset="-122"/>
                <a:ea typeface="楷体_GB2312" pitchFamily="49" charset="-122"/>
              </a:rPr>
              <a:t>活性达到最高时，通过一种未知的途径，激活后期促进因子</a:t>
            </a:r>
            <a:r>
              <a:rPr lang="en-US" altLang="zh-CN" sz="2800" b="1">
                <a:latin typeface="楷体_GB2312" pitchFamily="49" charset="-122"/>
                <a:ea typeface="楷体_GB2312" pitchFamily="49" charset="-122"/>
              </a:rPr>
              <a:t>APC (anaphase promoting complex) </a:t>
            </a:r>
            <a:r>
              <a:rPr lang="zh-CN" altLang="en-US"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负责将泛素连接在</a:t>
            </a:r>
            <a:r>
              <a:rPr lang="en-US" altLang="zh-CN" sz="2800" b="1" err="1">
                <a:latin typeface="楷体_GB2312" pitchFamily="49" charset="-122"/>
                <a:ea typeface="楷体_GB2312" pitchFamily="49" charset="-122"/>
              </a:rPr>
              <a:t>cyclinB</a:t>
            </a:r>
            <a:r>
              <a:rPr lang="zh-CN" altLang="en-US" sz="2800" b="1" dirty="0">
                <a:latin typeface="楷体_GB2312" pitchFamily="49" charset="-122"/>
                <a:ea typeface="楷体_GB2312" pitchFamily="49" charset="-122"/>
              </a:rPr>
              <a:t>上，导致</a:t>
            </a:r>
            <a:r>
              <a:rPr lang="en-US" altLang="zh-CN" sz="2800" b="1" err="1">
                <a:latin typeface="楷体_GB2312" pitchFamily="49" charset="-122"/>
                <a:ea typeface="楷体_GB2312" pitchFamily="49" charset="-122"/>
              </a:rPr>
              <a:t>cyclinB</a:t>
            </a:r>
            <a:r>
              <a:rPr lang="zh-CN" altLang="en-US" sz="2800" b="1" dirty="0">
                <a:latin typeface="楷体_GB2312" pitchFamily="49" charset="-122"/>
                <a:ea typeface="楷体_GB2312" pitchFamily="49" charset="-122"/>
              </a:rPr>
              <a:t>被蛋白酶体（</a:t>
            </a:r>
            <a:r>
              <a:rPr lang="en-US" altLang="zh-CN" sz="2800" b="1" err="1">
                <a:latin typeface="楷体_GB2312" pitchFamily="49" charset="-122"/>
                <a:ea typeface="楷体_GB2312" pitchFamily="49" charset="-122"/>
              </a:rPr>
              <a:t>proteasome</a:t>
            </a:r>
            <a:r>
              <a:rPr lang="zh-CN" altLang="en-US"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降解，完成一个细胞周期。</a:t>
            </a:r>
            <a:endParaRPr lang="zh-CN" altLang="en-US" sz="2800" b="1" dirty="0">
              <a:latin typeface="楷体_GB2312" pitchFamily="49" charset="-122"/>
              <a:ea typeface="楷体_GB2312" pitchFamily="49" charset="-122"/>
            </a:endParaRPr>
          </a:p>
        </p:txBody>
      </p:sp>
    </p:spTree>
  </p:cSld>
  <p:clrMapOvr>
    <a:masterClrMapping/>
  </p:clrMapOvr>
  <p:transition>
    <p:cover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latin typeface="Arial Narrow" panose="020B0606020202030204" pitchFamily="34" charset="0"/>
              </a:rPr>
              <a:t>各种细胞周期蛋白随特定细胞时相而出现</a:t>
            </a:r>
            <a:endParaRPr lang="zh-CN" altLang="en-US" sz="3200" dirty="0"/>
          </a:p>
        </p:txBody>
      </p:sp>
      <p:sp>
        <p:nvSpPr>
          <p:cNvPr id="3" name="内容占位符 2"/>
          <p:cNvSpPr>
            <a:spLocks noGrp="1"/>
          </p:cNvSpPr>
          <p:nvPr>
            <p:ph idx="1"/>
          </p:nvPr>
        </p:nvSpPr>
        <p:spPr/>
        <p:txBody>
          <a:bodyPr>
            <a:normAutofit fontScale="92500" lnSpcReduction="20000"/>
          </a:bodyPr>
          <a:lstStyle/>
          <a:p>
            <a:pPr>
              <a:spcBef>
                <a:spcPct val="50000"/>
              </a:spcBef>
              <a:buNone/>
            </a:pPr>
            <a:endParaRPr lang="zh-CN" altLang="en-US" b="1" dirty="0" smtClean="0">
              <a:solidFill>
                <a:schemeClr val="tx2"/>
              </a:solidFill>
              <a:latin typeface="Arial Narrow" panose="020B0606020202030204" pitchFamily="34" charset="0"/>
            </a:endParaRPr>
          </a:p>
          <a:p>
            <a:pPr>
              <a:spcBef>
                <a:spcPct val="50000"/>
              </a:spcBef>
            </a:pPr>
            <a:r>
              <a:rPr lang="zh-CN" altLang="en-US" dirty="0" smtClean="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G1</a:t>
            </a:r>
            <a:r>
              <a:rPr lang="zh-CN" altLang="en-US" dirty="0" smtClean="0">
                <a:latin typeface="楷体" panose="02010609060101010101" pitchFamily="49" charset="-122"/>
                <a:ea typeface="楷体" panose="02010609060101010101" pitchFamily="49" charset="-122"/>
              </a:rPr>
              <a:t>早期，</a:t>
            </a:r>
            <a:r>
              <a:rPr lang="en-US" altLang="zh-CN" dirty="0" smtClean="0">
                <a:latin typeface="楷体" panose="02010609060101010101" pitchFamily="49" charset="-122"/>
                <a:ea typeface="楷体" panose="02010609060101010101" pitchFamily="49" charset="-122"/>
              </a:rPr>
              <a:t>cyclinD</a:t>
            </a:r>
            <a:r>
              <a:rPr lang="zh-CN" altLang="en-US" dirty="0" smtClean="0">
                <a:latin typeface="楷体" panose="02010609060101010101" pitchFamily="49" charset="-122"/>
                <a:ea typeface="楷体" panose="02010609060101010101" pitchFamily="49" charset="-122"/>
              </a:rPr>
              <a:t>表达并与</a:t>
            </a:r>
            <a:r>
              <a:rPr lang="en-US" altLang="zh-CN" dirty="0" smtClean="0">
                <a:latin typeface="楷体" panose="02010609060101010101" pitchFamily="49" charset="-122"/>
                <a:ea typeface="楷体" panose="02010609060101010101" pitchFamily="49" charset="-122"/>
              </a:rPr>
              <a:t>CDK2</a:t>
            </a:r>
            <a:r>
              <a:rPr lang="zh-CN" altLang="en-US" dirty="0" smtClean="0">
                <a:latin typeface="楷体" panose="02010609060101010101" pitchFamily="49" charset="-122"/>
                <a:ea typeface="楷体" panose="02010609060101010101" pitchFamily="49" charset="-122"/>
              </a:rPr>
              <a:t>或</a:t>
            </a:r>
            <a:r>
              <a:rPr lang="en-US" altLang="zh-CN" dirty="0" smtClean="0">
                <a:latin typeface="楷体" panose="02010609060101010101" pitchFamily="49" charset="-122"/>
                <a:ea typeface="楷体" panose="02010609060101010101" pitchFamily="49" charset="-122"/>
              </a:rPr>
              <a:t>CDK4</a:t>
            </a:r>
            <a:r>
              <a:rPr lang="zh-CN" altLang="en-US" dirty="0" smtClean="0">
                <a:latin typeface="楷体" panose="02010609060101010101" pitchFamily="49" charset="-122"/>
                <a:ea typeface="楷体" panose="02010609060101010101" pitchFamily="49" charset="-122"/>
              </a:rPr>
              <a:t>结合，成为始动细胞周期的启动子；</a:t>
            </a:r>
            <a:endParaRPr lang="zh-CN" altLang="en-US" dirty="0" smtClean="0">
              <a:latin typeface="楷体" panose="02010609060101010101" pitchFamily="49" charset="-122"/>
              <a:ea typeface="楷体" panose="02010609060101010101" pitchFamily="49" charset="-122"/>
            </a:endParaRPr>
          </a:p>
          <a:p>
            <a:pPr>
              <a:spcBef>
                <a:spcPct val="50000"/>
              </a:spcBef>
            </a:pPr>
            <a:r>
              <a:rPr lang="zh-CN" altLang="en-US" dirty="0" smtClean="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G1</a:t>
            </a:r>
            <a:r>
              <a:rPr lang="zh-CN" altLang="en-US" dirty="0" smtClean="0">
                <a:latin typeface="楷体" panose="02010609060101010101" pitchFamily="49" charset="-122"/>
                <a:ea typeface="楷体" panose="02010609060101010101" pitchFamily="49" charset="-122"/>
              </a:rPr>
              <a:t>晚期、进入</a:t>
            </a:r>
            <a:r>
              <a:rPr lang="en-US" altLang="zh-CN" dirty="0" smtClean="0">
                <a:latin typeface="楷体" panose="02010609060101010101" pitchFamily="49" charset="-122"/>
                <a:ea typeface="楷体" panose="02010609060101010101" pitchFamily="49" charset="-122"/>
              </a:rPr>
              <a:t>S</a:t>
            </a:r>
            <a:r>
              <a:rPr lang="zh-CN" altLang="en-US" dirty="0" smtClean="0">
                <a:latin typeface="楷体" panose="02010609060101010101" pitchFamily="49" charset="-122"/>
                <a:ea typeface="楷体" panose="02010609060101010101" pitchFamily="49" charset="-122"/>
              </a:rPr>
              <a:t>早期后</a:t>
            </a:r>
            <a:r>
              <a:rPr lang="en-US" altLang="zh-CN" dirty="0" smtClean="0">
                <a:latin typeface="楷体" panose="02010609060101010101" pitchFamily="49" charset="-122"/>
                <a:ea typeface="楷体" panose="02010609060101010101" pitchFamily="49" charset="-122"/>
              </a:rPr>
              <a:t>cyclinE</a:t>
            </a:r>
            <a:r>
              <a:rPr lang="zh-CN" altLang="en-US" dirty="0" smtClean="0">
                <a:latin typeface="楷体" panose="02010609060101010101" pitchFamily="49" charset="-122"/>
                <a:ea typeface="楷体" panose="02010609060101010101" pitchFamily="49" charset="-122"/>
              </a:rPr>
              <a:t>表达，并与</a:t>
            </a:r>
            <a:r>
              <a:rPr lang="en-US" altLang="zh-CN" dirty="0" smtClean="0">
                <a:latin typeface="楷体" panose="02010609060101010101" pitchFamily="49" charset="-122"/>
                <a:ea typeface="楷体" panose="02010609060101010101" pitchFamily="49" charset="-122"/>
              </a:rPr>
              <a:t>CDK2</a:t>
            </a:r>
            <a:r>
              <a:rPr lang="zh-CN" altLang="en-US" dirty="0" smtClean="0">
                <a:latin typeface="楷体" panose="02010609060101010101" pitchFamily="49" charset="-122"/>
                <a:ea typeface="楷体" panose="02010609060101010101" pitchFamily="49" charset="-122"/>
              </a:rPr>
              <a:t>结合，推动细胞进入</a:t>
            </a:r>
            <a:r>
              <a:rPr lang="en-US" altLang="zh-CN" dirty="0" smtClean="0">
                <a:latin typeface="楷体" panose="02010609060101010101" pitchFamily="49" charset="-122"/>
                <a:ea typeface="楷体" panose="02010609060101010101" pitchFamily="49" charset="-122"/>
              </a:rPr>
              <a:t>S</a:t>
            </a:r>
            <a:r>
              <a:rPr lang="zh-CN" altLang="en-US" dirty="0" smtClean="0">
                <a:latin typeface="楷体" panose="02010609060101010101" pitchFamily="49" charset="-122"/>
                <a:ea typeface="楷体" panose="02010609060101010101" pitchFamily="49" charset="-122"/>
              </a:rPr>
              <a:t>期；</a:t>
            </a:r>
            <a:endParaRPr lang="zh-CN" altLang="en-US" dirty="0" smtClean="0">
              <a:latin typeface="楷体" panose="02010609060101010101" pitchFamily="49" charset="-122"/>
              <a:ea typeface="楷体" panose="02010609060101010101" pitchFamily="49" charset="-122"/>
            </a:endParaRPr>
          </a:p>
          <a:p>
            <a:pPr>
              <a:spcBef>
                <a:spcPct val="50000"/>
              </a:spcBef>
            </a:pPr>
            <a:r>
              <a:rPr lang="zh-CN" altLang="en-US" dirty="0" smtClean="0">
                <a:latin typeface="楷体" panose="02010609060101010101" pitchFamily="49" charset="-122"/>
                <a:ea typeface="楷体" panose="02010609060101010101" pitchFamily="49" charset="-122"/>
              </a:rPr>
              <a:t>    进入</a:t>
            </a:r>
            <a:r>
              <a:rPr lang="en-US" altLang="zh-CN" dirty="0" smtClean="0">
                <a:latin typeface="楷体" panose="02010609060101010101" pitchFamily="49" charset="-122"/>
                <a:ea typeface="楷体" panose="02010609060101010101" pitchFamily="49" charset="-122"/>
              </a:rPr>
              <a:t>S</a:t>
            </a:r>
            <a:r>
              <a:rPr lang="zh-CN" altLang="en-US" dirty="0" smtClean="0">
                <a:latin typeface="楷体" panose="02010609060101010101" pitchFamily="49" charset="-122"/>
                <a:ea typeface="楷体" panose="02010609060101010101" pitchFamily="49" charset="-122"/>
              </a:rPr>
              <a:t>期后，</a:t>
            </a:r>
            <a:r>
              <a:rPr lang="en-US" altLang="zh-CN" dirty="0" smtClean="0">
                <a:latin typeface="楷体" panose="02010609060101010101" pitchFamily="49" charset="-122"/>
                <a:ea typeface="楷体" panose="02010609060101010101" pitchFamily="49" charset="-122"/>
              </a:rPr>
              <a:t>cyclin A</a:t>
            </a:r>
            <a:r>
              <a:rPr lang="zh-CN" altLang="en-US" dirty="0" smtClean="0">
                <a:latin typeface="楷体" panose="02010609060101010101" pitchFamily="49" charset="-122"/>
                <a:ea typeface="楷体" panose="02010609060101010101" pitchFamily="49" charset="-122"/>
              </a:rPr>
              <a:t>表达，</a:t>
            </a:r>
            <a:r>
              <a:rPr lang="en-US" altLang="zh-CN" dirty="0" smtClean="0">
                <a:latin typeface="楷体" panose="02010609060101010101" pitchFamily="49" charset="-122"/>
                <a:ea typeface="楷体" panose="02010609060101010101" pitchFamily="49" charset="-122"/>
              </a:rPr>
              <a:t>cyclinD</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cyclin E</a:t>
            </a:r>
            <a:r>
              <a:rPr lang="zh-CN" altLang="en-US" dirty="0" smtClean="0">
                <a:latin typeface="楷体" panose="02010609060101010101" pitchFamily="49" charset="-122"/>
                <a:ea typeface="楷体" panose="02010609060101010101" pitchFamily="49" charset="-122"/>
              </a:rPr>
              <a:t>降解；</a:t>
            </a:r>
            <a:endParaRPr lang="zh-CN" altLang="en-US" dirty="0" smtClean="0">
              <a:latin typeface="楷体" panose="02010609060101010101" pitchFamily="49" charset="-122"/>
              <a:ea typeface="楷体" panose="02010609060101010101" pitchFamily="49" charset="-122"/>
            </a:endParaRPr>
          </a:p>
          <a:p>
            <a:pPr>
              <a:spcBef>
                <a:spcPct val="50000"/>
              </a:spcBef>
            </a:pPr>
            <a:r>
              <a:rPr lang="zh-CN" altLang="en-US" dirty="0" smtClean="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S</a:t>
            </a:r>
            <a:r>
              <a:rPr lang="zh-CN" altLang="en-US" dirty="0" smtClean="0">
                <a:latin typeface="楷体" panose="02010609060101010101" pitchFamily="49" charset="-122"/>
                <a:ea typeface="楷体" panose="02010609060101010101" pitchFamily="49" charset="-122"/>
              </a:rPr>
              <a:t>晚期、</a:t>
            </a:r>
            <a:r>
              <a:rPr lang="en-US" altLang="zh-CN" dirty="0" smtClean="0">
                <a:latin typeface="楷体" panose="02010609060101010101" pitchFamily="49" charset="-122"/>
                <a:ea typeface="楷体" panose="02010609060101010101" pitchFamily="49" charset="-122"/>
              </a:rPr>
              <a:t>G2</a:t>
            </a:r>
            <a:r>
              <a:rPr lang="zh-CN" altLang="en-US" dirty="0" smtClean="0">
                <a:latin typeface="楷体" panose="02010609060101010101" pitchFamily="49" charset="-122"/>
                <a:ea typeface="楷体" panose="02010609060101010101" pitchFamily="49" charset="-122"/>
              </a:rPr>
              <a:t>早期，</a:t>
            </a:r>
            <a:r>
              <a:rPr lang="en-US" altLang="zh-CN" dirty="0" smtClean="0">
                <a:latin typeface="楷体" panose="02010609060101010101" pitchFamily="49" charset="-122"/>
                <a:ea typeface="楷体" panose="02010609060101010101" pitchFamily="49" charset="-122"/>
              </a:rPr>
              <a:t>cyclIin A</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cyclin B</a:t>
            </a:r>
            <a:r>
              <a:rPr lang="zh-CN" altLang="en-US" dirty="0" smtClean="0">
                <a:latin typeface="楷体" panose="02010609060101010101" pitchFamily="49" charset="-122"/>
                <a:ea typeface="楷体" panose="02010609060101010101" pitchFamily="49" charset="-122"/>
              </a:rPr>
              <a:t>表达，并与</a:t>
            </a:r>
            <a:r>
              <a:rPr lang="en-US" altLang="zh-CN" dirty="0" smtClean="0">
                <a:latin typeface="楷体" panose="02010609060101010101" pitchFamily="49" charset="-122"/>
                <a:ea typeface="楷体" panose="02010609060101010101" pitchFamily="49" charset="-122"/>
              </a:rPr>
              <a:t>cdc2</a:t>
            </a:r>
            <a:r>
              <a:rPr lang="zh-CN" altLang="en-US" dirty="0" smtClean="0">
                <a:latin typeface="楷体" panose="02010609060101010101" pitchFamily="49" charset="-122"/>
                <a:ea typeface="楷体" panose="02010609060101010101" pitchFamily="49" charset="-122"/>
              </a:rPr>
              <a:t>结合，促进细胞进入</a:t>
            </a:r>
            <a:r>
              <a:rPr lang="en-US" altLang="zh-CN" dirty="0" smtClean="0">
                <a:latin typeface="楷体" panose="02010609060101010101" pitchFamily="49" charset="-122"/>
                <a:ea typeface="楷体" panose="02010609060101010101" pitchFamily="49" charset="-122"/>
              </a:rPr>
              <a:t>M</a:t>
            </a:r>
            <a:r>
              <a:rPr lang="zh-CN" altLang="en-US" dirty="0" smtClean="0">
                <a:latin typeface="楷体" panose="02010609060101010101" pitchFamily="49" charset="-122"/>
                <a:ea typeface="楷体" panose="02010609060101010101" pitchFamily="49" charset="-122"/>
              </a:rPr>
              <a:t>期。</a:t>
            </a:r>
            <a:endParaRPr lang="zh-CN" altLang="en-US"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smtClean="0">
                <a:solidFill>
                  <a:schemeClr val="accent1"/>
                </a:solidFill>
                <a:latin typeface="宋体" panose="02010600030101010101" pitchFamily="2" charset="-122"/>
              </a:rPr>
            </a:br>
            <a:r>
              <a:rPr lang="zh-CN" altLang="en-US" b="1" dirty="0" smtClean="0">
                <a:solidFill>
                  <a:schemeClr val="accent1"/>
                </a:solidFill>
                <a:latin typeface="宋体" panose="02010600030101010101" pitchFamily="2" charset="-122"/>
              </a:rPr>
              <a:t>二、细胞周期检测点的调控</a:t>
            </a:r>
            <a:r>
              <a:rPr lang="zh-CN" altLang="en-US" b="1" dirty="0" smtClean="0"/>
              <a:t> </a:t>
            </a:r>
            <a:br>
              <a:rPr lang="zh-CN" altLang="en-US" dirty="0" smtClean="0"/>
            </a:br>
            <a:endParaRPr lang="zh-CN" altLang="en-US" dirty="0"/>
          </a:p>
        </p:txBody>
      </p:sp>
      <p:sp>
        <p:nvSpPr>
          <p:cNvPr id="3" name="内容占位符 2"/>
          <p:cNvSpPr>
            <a:spLocks noGrp="1"/>
          </p:cNvSpPr>
          <p:nvPr>
            <p:ph idx="1"/>
          </p:nvPr>
        </p:nvSpPr>
        <p:spPr/>
        <p:txBody>
          <a:bodyPr>
            <a:normAutofit fontScale="92500"/>
          </a:bodyPr>
          <a:lstStyle/>
          <a:p>
            <a:pPr>
              <a:spcBef>
                <a:spcPct val="50000"/>
              </a:spcBef>
              <a:buNone/>
            </a:pPr>
            <a:r>
              <a:rPr lang="zh-CN" altLang="en-US" b="1" dirty="0" smtClean="0">
                <a:latin typeface="Times New Roman" panose="02020603050405020304"/>
              </a:rPr>
              <a:t>      </a:t>
            </a:r>
            <a:r>
              <a:rPr lang="zh-CN" altLang="en-US" b="1" dirty="0" smtClean="0"/>
              <a:t>     </a:t>
            </a:r>
            <a:r>
              <a:rPr lang="zh-CN" altLang="en-US" b="1" dirty="0" smtClean="0">
                <a:solidFill>
                  <a:srgbClr val="7030A0"/>
                </a:solidFill>
                <a:latin typeface="Times New Roman" panose="02020603050405020304" pitchFamily="18" charset="0"/>
              </a:rPr>
              <a:t>细胞在长期的进化过程中发展出了一套保证细胞周期中</a:t>
            </a:r>
            <a:r>
              <a:rPr lang="en-US" altLang="zh-CN" b="1" dirty="0" smtClean="0">
                <a:solidFill>
                  <a:srgbClr val="7030A0"/>
                </a:solidFill>
              </a:rPr>
              <a:t>DNA </a:t>
            </a:r>
            <a:r>
              <a:rPr lang="zh-CN" altLang="en-US" b="1" dirty="0" smtClean="0">
                <a:solidFill>
                  <a:srgbClr val="7030A0"/>
                </a:solidFill>
                <a:latin typeface="Times New Roman" panose="02020603050405020304" pitchFamily="18" charset="0"/>
              </a:rPr>
              <a:t>复制和染色体分配质量的检查机制</a:t>
            </a:r>
            <a:r>
              <a:rPr lang="en-US" altLang="zh-CN" b="1" dirty="0" smtClean="0">
                <a:solidFill>
                  <a:srgbClr val="7030A0"/>
                </a:solidFill>
              </a:rPr>
              <a:t>, </a:t>
            </a:r>
            <a:r>
              <a:rPr lang="zh-CN" altLang="en-US" b="1" dirty="0" smtClean="0">
                <a:solidFill>
                  <a:srgbClr val="7030A0"/>
                </a:solidFill>
                <a:latin typeface="Times New Roman" panose="02020603050405020304" pitchFamily="18" charset="0"/>
              </a:rPr>
              <a:t>通常被称为细胞周期检测点</a:t>
            </a:r>
            <a:r>
              <a:rPr lang="en-US" altLang="zh-CN" b="1" dirty="0" smtClean="0">
                <a:solidFill>
                  <a:srgbClr val="7030A0"/>
                </a:solidFill>
              </a:rPr>
              <a:t>(check point)</a:t>
            </a:r>
            <a:r>
              <a:rPr lang="zh-CN" altLang="en-US" b="1" dirty="0" smtClean="0">
                <a:solidFill>
                  <a:srgbClr val="7030A0"/>
                </a:solidFill>
              </a:rPr>
              <a:t>又称为</a:t>
            </a:r>
            <a:r>
              <a:rPr lang="zh-CN" altLang="en-US" b="1" dirty="0" smtClean="0">
                <a:solidFill>
                  <a:srgbClr val="7030A0"/>
                </a:solidFill>
                <a:latin typeface="宋体" panose="02010600030101010101" pitchFamily="2" charset="-122"/>
              </a:rPr>
              <a:t>限制点</a:t>
            </a:r>
            <a:r>
              <a:rPr lang="en-US" altLang="zh-CN" b="1" dirty="0" smtClean="0">
                <a:solidFill>
                  <a:srgbClr val="7030A0"/>
                </a:solidFill>
              </a:rPr>
              <a:t>(restriction  point) </a:t>
            </a:r>
            <a:r>
              <a:rPr lang="zh-CN" altLang="en-US" b="1" dirty="0" smtClean="0">
                <a:solidFill>
                  <a:srgbClr val="7030A0"/>
                </a:solidFill>
                <a:latin typeface="Times New Roman" panose="02020603050405020304" pitchFamily="18" charset="0"/>
              </a:rPr>
              <a:t>。</a:t>
            </a:r>
            <a:r>
              <a:rPr lang="zh-CN" altLang="en-US" dirty="0" smtClean="0">
                <a:latin typeface="Times New Roman" panose="02020603050405020304" pitchFamily="18" charset="0"/>
              </a:rPr>
              <a:t>这是一类负反馈调节机制。当细胞周期进程中出现异常事件</a:t>
            </a:r>
            <a:r>
              <a:rPr lang="en-US" altLang="zh-CN" dirty="0" smtClean="0"/>
              <a:t>, </a:t>
            </a:r>
            <a:r>
              <a:rPr lang="zh-CN" altLang="en-US" dirty="0" smtClean="0">
                <a:latin typeface="Times New Roman" panose="02020603050405020304" pitchFamily="18" charset="0"/>
              </a:rPr>
              <a:t>如</a:t>
            </a:r>
            <a:r>
              <a:rPr lang="en-US" altLang="zh-CN" dirty="0" smtClean="0"/>
              <a:t>DNA </a:t>
            </a:r>
            <a:r>
              <a:rPr lang="zh-CN" altLang="en-US" dirty="0" smtClean="0">
                <a:latin typeface="Times New Roman" panose="02020603050405020304" pitchFamily="18" charset="0"/>
              </a:rPr>
              <a:t>损伤或</a:t>
            </a:r>
            <a:r>
              <a:rPr lang="en-US" altLang="zh-CN" dirty="0" smtClean="0"/>
              <a:t>DNA </a:t>
            </a:r>
            <a:r>
              <a:rPr lang="zh-CN" altLang="en-US" dirty="0" smtClean="0">
                <a:latin typeface="Times New Roman" panose="02020603050405020304" pitchFamily="18" charset="0"/>
              </a:rPr>
              <a:t>复制受阻</a:t>
            </a:r>
            <a:r>
              <a:rPr lang="en-US" altLang="zh-CN" dirty="0" smtClean="0"/>
              <a:t>,</a:t>
            </a:r>
            <a:r>
              <a:rPr lang="zh-CN" altLang="en-US" dirty="0" smtClean="0">
                <a:latin typeface="Times New Roman" panose="02020603050405020304" pitchFamily="18" charset="0"/>
              </a:rPr>
              <a:t>这类调节机制就被激活</a:t>
            </a:r>
            <a:r>
              <a:rPr lang="en-US" altLang="zh-CN" dirty="0" smtClean="0"/>
              <a:t>, </a:t>
            </a:r>
            <a:r>
              <a:rPr lang="zh-CN" altLang="en-US" dirty="0" smtClean="0">
                <a:latin typeface="Times New Roman" panose="02020603050405020304" pitchFamily="18" charset="0"/>
              </a:rPr>
              <a:t>及时地中断细胞周期的运行</a:t>
            </a:r>
            <a:r>
              <a:rPr lang="en-US" altLang="zh-CN" dirty="0" smtClean="0"/>
              <a:t>, </a:t>
            </a:r>
            <a:r>
              <a:rPr lang="zh-CN" altLang="en-US" dirty="0" smtClean="0">
                <a:latin typeface="Times New Roman" panose="02020603050405020304" pitchFamily="18" charset="0"/>
              </a:rPr>
              <a:t>待细胞修复或排除了故障后</a:t>
            </a:r>
            <a:r>
              <a:rPr lang="en-US" altLang="zh-CN" dirty="0" smtClean="0"/>
              <a:t>,</a:t>
            </a:r>
            <a:r>
              <a:rPr lang="zh-CN" altLang="en-US" dirty="0" smtClean="0">
                <a:latin typeface="Times New Roman" panose="02020603050405020304" pitchFamily="18" charset="0"/>
              </a:rPr>
              <a:t>细胞周期才能恢复运转。</a:t>
            </a:r>
            <a:r>
              <a:rPr lang="zh-CN" altLang="en-US" dirty="0" smtClean="0">
                <a:latin typeface="宋体" panose="02010600030101010101" pitchFamily="2" charset="-122"/>
              </a:rPr>
              <a:t>保证了在细胞周期中上一期事件完成以后才开始下一期的事件。</a:t>
            </a:r>
            <a:r>
              <a:rPr lang="zh-CN" altLang="en-US" dirty="0" smtClean="0"/>
              <a:t> </a:t>
            </a:r>
            <a:endParaRPr lang="zh-CN" altLang="en-US" dirty="0" smtClean="0">
              <a:latin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一、细胞周期的时序调控</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latin typeface="楷体" panose="02010609060101010101" pitchFamily="49" charset="-122"/>
                <a:ea typeface="楷体" panose="02010609060101010101" pitchFamily="49" charset="-122"/>
              </a:rPr>
              <a:t>细胞周期的时序调控主要由</a:t>
            </a:r>
            <a:r>
              <a:rPr lang="en-US" altLang="zh-CN" dirty="0" smtClean="0">
                <a:latin typeface="楷体" panose="02010609060101010101" pitchFamily="49" charset="-122"/>
                <a:ea typeface="楷体" panose="02010609060101010101" pitchFamily="49" charset="-122"/>
              </a:rPr>
              <a:t>cdc</a:t>
            </a:r>
            <a:r>
              <a:rPr lang="zh-CN" altLang="en-US" dirty="0" smtClean="0">
                <a:latin typeface="楷体" panose="02010609060101010101" pitchFamily="49" charset="-122"/>
                <a:ea typeface="楷体" panose="02010609060101010101" pitchFamily="49" charset="-122"/>
              </a:rPr>
              <a:t>基因产物直接或间接参与调控</a:t>
            </a:r>
            <a:endParaRPr lang="en-US" altLang="zh-CN" dirty="0" smtClean="0">
              <a:latin typeface="楷体" panose="02010609060101010101" pitchFamily="49" charset="-122"/>
              <a:ea typeface="楷体" panose="02010609060101010101" pitchFamily="49" charset="-122"/>
            </a:endParaRPr>
          </a:p>
          <a:p>
            <a:pPr>
              <a:spcBef>
                <a:spcPct val="50000"/>
              </a:spcBef>
            </a:pPr>
            <a:r>
              <a:rPr lang="en-US" altLang="zh-CN" dirty="0" smtClean="0">
                <a:latin typeface="楷体" panose="02010609060101010101" pitchFamily="49" charset="-122"/>
                <a:ea typeface="楷体" panose="02010609060101010101" pitchFamily="49" charset="-122"/>
              </a:rPr>
              <a:t>cdc</a:t>
            </a:r>
            <a:r>
              <a:rPr lang="zh-CN" altLang="en-US" dirty="0" smtClean="0">
                <a:latin typeface="楷体" panose="02010609060101010101" pitchFamily="49" charset="-122"/>
                <a:ea typeface="楷体" panose="02010609060101010101" pitchFamily="49" charset="-122"/>
              </a:rPr>
              <a:t>基因主要包括：</a:t>
            </a:r>
            <a:endParaRPr lang="en-US" altLang="zh-CN" dirty="0" smtClean="0">
              <a:latin typeface="楷体" panose="02010609060101010101" pitchFamily="49" charset="-122"/>
              <a:ea typeface="楷体" panose="02010609060101010101" pitchFamily="49" charset="-122"/>
            </a:endParaRPr>
          </a:p>
          <a:p>
            <a:pPr>
              <a:spcBef>
                <a:spcPct val="50000"/>
              </a:spcBef>
              <a:buNone/>
            </a:pPr>
            <a:r>
              <a:rPr lang="zh-CN" altLang="en-US" dirty="0" smtClean="0">
                <a:solidFill>
                  <a:srgbClr val="FF0000"/>
                </a:solidFill>
                <a:latin typeface="楷体" panose="02010609060101010101" pitchFamily="49" charset="-122"/>
                <a:ea typeface="楷体" panose="02010609060101010101" pitchFamily="49" charset="-122"/>
              </a:rPr>
              <a:t>周期素</a:t>
            </a:r>
            <a:r>
              <a:rPr lang="en-US" altLang="zh-CN" dirty="0" smtClean="0">
                <a:solidFill>
                  <a:srgbClr val="FF0000"/>
                </a:solidFill>
                <a:latin typeface="楷体" panose="02010609060101010101" pitchFamily="49" charset="-122"/>
                <a:ea typeface="楷体" panose="02010609060101010101" pitchFamily="49" charset="-122"/>
              </a:rPr>
              <a:t>(cyclin)</a:t>
            </a:r>
            <a:endParaRPr lang="en-US" altLang="zh-CN" dirty="0" smtClean="0">
              <a:solidFill>
                <a:srgbClr val="FF0000"/>
              </a:solidFill>
              <a:latin typeface="楷体" panose="02010609060101010101" pitchFamily="49" charset="-122"/>
              <a:ea typeface="楷体" panose="02010609060101010101" pitchFamily="49" charset="-122"/>
            </a:endParaRPr>
          </a:p>
          <a:p>
            <a:pPr>
              <a:spcBef>
                <a:spcPct val="50000"/>
              </a:spcBef>
              <a:buNone/>
            </a:pPr>
            <a:r>
              <a:rPr lang="zh-CN" altLang="en-US" dirty="0" smtClean="0">
                <a:solidFill>
                  <a:srgbClr val="FF0000"/>
                </a:solidFill>
                <a:latin typeface="楷体" panose="02010609060101010101" pitchFamily="49" charset="-122"/>
                <a:ea typeface="楷体" panose="02010609060101010101" pitchFamily="49" charset="-122"/>
              </a:rPr>
              <a:t>周期素依赖性蛋白激酶</a:t>
            </a:r>
            <a:endParaRPr lang="zh-CN" altLang="en-US" dirty="0" smtClean="0">
              <a:solidFill>
                <a:srgbClr val="FF0000"/>
              </a:solidFill>
              <a:latin typeface="楷体" panose="02010609060101010101" pitchFamily="49" charset="-122"/>
              <a:ea typeface="楷体" panose="02010609060101010101" pitchFamily="49" charset="-122"/>
            </a:endParaRPr>
          </a:p>
          <a:p>
            <a:pPr>
              <a:spcBef>
                <a:spcPct val="50000"/>
              </a:spcBef>
              <a:buNone/>
            </a:pPr>
            <a:r>
              <a:rPr lang="zh-CN" altLang="en-US" dirty="0" smtClean="0">
                <a:solidFill>
                  <a:srgbClr val="FF0000"/>
                </a:solidFill>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(cyclin-dependent kinase</a:t>
            </a:r>
            <a:r>
              <a:rPr lang="zh-CN" altLang="en-US" dirty="0" smtClean="0">
                <a:solidFill>
                  <a:srgbClr val="FF0000"/>
                </a:solidFill>
                <a:latin typeface="楷体" panose="02010609060101010101" pitchFamily="49" charset="-122"/>
                <a:ea typeface="楷体" panose="02010609060101010101" pitchFamily="49" charset="-122"/>
              </a:rPr>
              <a:t>，</a:t>
            </a:r>
            <a:r>
              <a:rPr lang="en-US" altLang="zh-CN" dirty="0" smtClean="0">
                <a:solidFill>
                  <a:srgbClr val="FF0000"/>
                </a:solidFill>
                <a:latin typeface="楷体" panose="02010609060101010101" pitchFamily="49" charset="-122"/>
                <a:ea typeface="楷体" panose="02010609060101010101" pitchFamily="49" charset="-122"/>
              </a:rPr>
              <a:t>CDK)</a:t>
            </a:r>
            <a:endParaRPr lang="en-US" altLang="zh-CN" dirty="0" smtClean="0">
              <a:solidFill>
                <a:srgbClr val="FF0000"/>
              </a:solidFill>
              <a:latin typeface="楷体" panose="02010609060101010101" pitchFamily="49" charset="-122"/>
              <a:ea typeface="楷体" panose="02010609060101010101" pitchFamily="49" charset="-122"/>
            </a:endParaRPr>
          </a:p>
          <a:p>
            <a:pPr>
              <a:spcBef>
                <a:spcPct val="50000"/>
              </a:spcBef>
              <a:buNone/>
            </a:pPr>
            <a:r>
              <a:rPr lang="en-US" altLang="zh-CN" dirty="0" smtClean="0">
                <a:solidFill>
                  <a:srgbClr val="FF0000"/>
                </a:solidFill>
                <a:latin typeface="楷体" panose="02010609060101010101" pitchFamily="49" charset="-122"/>
                <a:ea typeface="楷体" panose="02010609060101010101" pitchFamily="49" charset="-122"/>
              </a:rPr>
              <a:t>CDK</a:t>
            </a:r>
            <a:r>
              <a:rPr lang="zh-CN" altLang="en-US" dirty="0" smtClean="0">
                <a:solidFill>
                  <a:srgbClr val="FF0000"/>
                </a:solidFill>
                <a:latin typeface="楷体" panose="02010609060101010101" pitchFamily="49" charset="-122"/>
                <a:ea typeface="楷体" panose="02010609060101010101" pitchFamily="49" charset="-122"/>
              </a:rPr>
              <a:t>调节因子</a:t>
            </a:r>
            <a:endParaRPr lang="en-US" altLang="zh-CN" dirty="0" smtClean="0">
              <a:solidFill>
                <a:srgbClr val="FF0000"/>
              </a:solidFill>
              <a:latin typeface="楷体" panose="02010609060101010101" pitchFamily="49" charset="-122"/>
              <a:ea typeface="楷体" panose="02010609060101010101" pitchFamily="49" charset="-122"/>
            </a:endParaRPr>
          </a:p>
          <a:p>
            <a:pPr>
              <a:spcBef>
                <a:spcPct val="50000"/>
              </a:spcBef>
              <a:buNone/>
            </a:pPr>
            <a:r>
              <a:rPr lang="en-US" altLang="zh-CN" dirty="0" smtClean="0">
                <a:solidFill>
                  <a:srgbClr val="FF0000"/>
                </a:solidFill>
                <a:latin typeface="楷体" panose="02010609060101010101" pitchFamily="49" charset="-122"/>
                <a:ea typeface="楷体" panose="02010609060101010101" pitchFamily="49" charset="-122"/>
              </a:rPr>
              <a:t>CDK</a:t>
            </a:r>
            <a:r>
              <a:rPr lang="zh-CN" altLang="en-US" dirty="0" smtClean="0">
                <a:solidFill>
                  <a:srgbClr val="FF0000"/>
                </a:solidFill>
                <a:latin typeface="楷体" panose="02010609060101010101" pitchFamily="49" charset="-122"/>
                <a:ea typeface="楷体" panose="02010609060101010101" pitchFamily="49" charset="-122"/>
              </a:rPr>
              <a:t>抑制因子（</a:t>
            </a:r>
            <a:r>
              <a:rPr lang="en-US" altLang="zh-CN" dirty="0" smtClean="0">
                <a:solidFill>
                  <a:srgbClr val="FF0000"/>
                </a:solidFill>
                <a:latin typeface="楷体" panose="02010609060101010101" pitchFamily="49" charset="-122"/>
                <a:ea typeface="楷体" panose="02010609060101010101" pitchFamily="49" charset="-122"/>
              </a:rPr>
              <a:t>CDK inhibitory  protein CKIS</a:t>
            </a:r>
            <a:r>
              <a:rPr lang="zh-CN" altLang="en-US" dirty="0" smtClean="0">
                <a:solidFill>
                  <a:srgbClr val="FF0000"/>
                </a:solidFill>
                <a:latin typeface="楷体" panose="02010609060101010101" pitchFamily="49" charset="-122"/>
                <a:ea typeface="楷体" panose="02010609060101010101" pitchFamily="49" charset="-122"/>
              </a:rPr>
              <a:t>）</a:t>
            </a:r>
            <a:endParaRPr lang="zh-CN" altLang="en-US"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000108"/>
            <a:ext cx="8229600" cy="5286412"/>
          </a:xfrm>
        </p:spPr>
        <p:txBody>
          <a:bodyPr>
            <a:normAutofit fontScale="92500"/>
          </a:bodyPr>
          <a:lstStyle/>
          <a:p>
            <a:pPr>
              <a:spcBef>
                <a:spcPct val="50000"/>
              </a:spcBef>
              <a:buNone/>
            </a:pPr>
            <a:r>
              <a:rPr lang="zh-CN" altLang="en-US" b="1" dirty="0" smtClean="0">
                <a:solidFill>
                  <a:srgbClr val="7030A0"/>
                </a:solidFill>
                <a:latin typeface="宋体" panose="02010600030101010101" pitchFamily="2" charset="-122"/>
              </a:rPr>
              <a:t>细胞周期检测点</a:t>
            </a:r>
            <a:r>
              <a:rPr lang="zh-CN" altLang="en-US" dirty="0" smtClean="0">
                <a:latin typeface="宋体" panose="02010600030101010101" pitchFamily="2" charset="-122"/>
              </a:rPr>
              <a:t>：</a:t>
            </a:r>
            <a:r>
              <a:rPr lang="en-US" altLang="zh-CN" dirty="0" smtClean="0"/>
              <a:t>G1-S </a:t>
            </a:r>
            <a:r>
              <a:rPr lang="zh-CN" altLang="en-US" dirty="0" smtClean="0">
                <a:latin typeface="宋体" panose="02010600030101010101" pitchFamily="2" charset="-122"/>
              </a:rPr>
              <a:t>期检测点、</a:t>
            </a:r>
            <a:r>
              <a:rPr lang="en-US" altLang="zh-CN" dirty="0" smtClean="0"/>
              <a:t>S </a:t>
            </a:r>
            <a:r>
              <a:rPr lang="zh-CN" altLang="en-US" dirty="0" smtClean="0">
                <a:latin typeface="宋体" panose="02010600030101010101" pitchFamily="2" charset="-122"/>
              </a:rPr>
              <a:t>期检测点、</a:t>
            </a:r>
            <a:endParaRPr lang="zh-CN" altLang="en-US" dirty="0" smtClean="0">
              <a:latin typeface="宋体" panose="02010600030101010101" pitchFamily="2" charset="-122"/>
            </a:endParaRPr>
          </a:p>
          <a:p>
            <a:pPr>
              <a:spcBef>
                <a:spcPct val="50000"/>
              </a:spcBef>
              <a:buNone/>
            </a:pPr>
            <a:r>
              <a:rPr lang="zh-CN" altLang="en-US" dirty="0" smtClean="0">
                <a:latin typeface="宋体" panose="02010600030101010101" pitchFamily="2" charset="-122"/>
              </a:rPr>
              <a:t>                </a:t>
            </a:r>
            <a:r>
              <a:rPr lang="en-US" altLang="zh-CN" dirty="0" smtClean="0"/>
              <a:t>G2 </a:t>
            </a:r>
            <a:r>
              <a:rPr lang="zh-CN" altLang="en-US" dirty="0" smtClean="0">
                <a:latin typeface="宋体" panose="02010600030101010101" pitchFamily="2" charset="-122"/>
              </a:rPr>
              <a:t>期检测点、</a:t>
            </a:r>
            <a:r>
              <a:rPr lang="en-US" altLang="zh-CN" dirty="0" smtClean="0"/>
              <a:t>M </a:t>
            </a:r>
            <a:r>
              <a:rPr lang="zh-CN" altLang="en-US" dirty="0" smtClean="0">
                <a:latin typeface="宋体" panose="02010600030101010101" pitchFamily="2" charset="-122"/>
              </a:rPr>
              <a:t>期检测点。</a:t>
            </a:r>
            <a:endParaRPr lang="zh-CN" altLang="en-US" dirty="0" smtClean="0">
              <a:latin typeface="宋体" panose="02010600030101010101" pitchFamily="2" charset="-122"/>
            </a:endParaRPr>
          </a:p>
          <a:p>
            <a:pPr>
              <a:spcBef>
                <a:spcPct val="50000"/>
              </a:spcBef>
              <a:buNone/>
            </a:pPr>
            <a:r>
              <a:rPr lang="zh-CN" altLang="en-US" b="1" dirty="0" smtClean="0">
                <a:solidFill>
                  <a:srgbClr val="7030A0"/>
                </a:solidFill>
                <a:latin typeface="宋体" panose="02010600030101010101" pitchFamily="2" charset="-122"/>
              </a:rPr>
              <a:t>检测点的组成</a:t>
            </a:r>
            <a:r>
              <a:rPr lang="zh-CN" altLang="en-US" dirty="0" smtClean="0">
                <a:latin typeface="宋体" panose="02010600030101010101" pitchFamily="2" charset="-122"/>
              </a:rPr>
              <a:t>：发现或传感</a:t>
            </a:r>
            <a:r>
              <a:rPr lang="en-US" altLang="zh-CN" dirty="0" smtClean="0"/>
              <a:t>(detect</a:t>
            </a:r>
            <a:r>
              <a:rPr lang="zh-CN" altLang="en-US" dirty="0" smtClean="0">
                <a:latin typeface="宋体" panose="02010600030101010101" pitchFamily="2" charset="-122"/>
              </a:rPr>
              <a:t>或</a:t>
            </a:r>
            <a:r>
              <a:rPr lang="en-US" altLang="zh-CN" dirty="0" smtClean="0"/>
              <a:t>sensor)</a:t>
            </a:r>
            <a:r>
              <a:rPr lang="zh-CN" altLang="en-US" dirty="0" smtClean="0">
                <a:latin typeface="宋体" panose="02010600030101010101" pitchFamily="2" charset="-122"/>
              </a:rPr>
              <a:t>、</a:t>
            </a:r>
            <a:endParaRPr lang="zh-CN" altLang="en-US" dirty="0" smtClean="0">
              <a:latin typeface="宋体" panose="02010600030101010101" pitchFamily="2" charset="-122"/>
            </a:endParaRPr>
          </a:p>
          <a:p>
            <a:pPr>
              <a:spcBef>
                <a:spcPct val="50000"/>
              </a:spcBef>
              <a:buNone/>
            </a:pPr>
            <a:r>
              <a:rPr lang="zh-CN" altLang="en-US" dirty="0" smtClean="0">
                <a:latin typeface="宋体" panose="02010600030101010101" pitchFamily="2" charset="-122"/>
              </a:rPr>
              <a:t>              制动或扣留</a:t>
            </a:r>
            <a:r>
              <a:rPr lang="en-US" altLang="zh-CN" dirty="0" smtClean="0"/>
              <a:t>(stop</a:t>
            </a:r>
            <a:r>
              <a:rPr lang="zh-CN" altLang="en-US" dirty="0" smtClean="0">
                <a:latin typeface="宋体" panose="02010600030101010101" pitchFamily="2" charset="-122"/>
              </a:rPr>
              <a:t>或</a:t>
            </a:r>
            <a:r>
              <a:rPr lang="en-US" altLang="zh-CN" dirty="0" smtClean="0"/>
              <a:t>arrest)</a:t>
            </a:r>
            <a:r>
              <a:rPr lang="zh-CN" altLang="en-US" dirty="0" smtClean="0">
                <a:latin typeface="宋体" panose="02010600030101010101" pitchFamily="2" charset="-122"/>
              </a:rPr>
              <a:t>、</a:t>
            </a:r>
            <a:endParaRPr lang="zh-CN" altLang="en-US" dirty="0" smtClean="0">
              <a:latin typeface="宋体" panose="02010600030101010101" pitchFamily="2" charset="-122"/>
            </a:endParaRPr>
          </a:p>
          <a:p>
            <a:pPr>
              <a:spcBef>
                <a:spcPct val="50000"/>
              </a:spcBef>
              <a:buNone/>
            </a:pPr>
            <a:r>
              <a:rPr lang="zh-CN" altLang="en-US" dirty="0" smtClean="0">
                <a:latin typeface="宋体" panose="02010600030101010101" pitchFamily="2" charset="-122"/>
              </a:rPr>
              <a:t>              修复</a:t>
            </a:r>
            <a:r>
              <a:rPr lang="en-US" altLang="zh-CN" dirty="0" smtClean="0"/>
              <a:t>(repair)</a:t>
            </a:r>
            <a:r>
              <a:rPr lang="zh-CN" altLang="en-US" dirty="0" smtClean="0">
                <a:latin typeface="宋体" panose="02010600030101010101" pitchFamily="2" charset="-122"/>
              </a:rPr>
              <a:t>、</a:t>
            </a:r>
            <a:endParaRPr lang="zh-CN" altLang="en-US" dirty="0" smtClean="0">
              <a:latin typeface="宋体" panose="02010600030101010101" pitchFamily="2" charset="-122"/>
            </a:endParaRPr>
          </a:p>
          <a:p>
            <a:pPr>
              <a:spcBef>
                <a:spcPct val="50000"/>
              </a:spcBef>
              <a:buNone/>
            </a:pPr>
            <a:r>
              <a:rPr lang="zh-CN" altLang="en-US" dirty="0" smtClean="0">
                <a:latin typeface="宋体" panose="02010600030101010101" pitchFamily="2" charset="-122"/>
              </a:rPr>
              <a:t>              继续分裂或死亡。</a:t>
            </a:r>
            <a:endParaRPr lang="zh-CN" altLang="en-US" dirty="0" smtClean="0">
              <a:latin typeface="宋体" panose="02010600030101010101" pitchFamily="2" charset="-122"/>
            </a:endParaRPr>
          </a:p>
          <a:p>
            <a:pPr>
              <a:spcBef>
                <a:spcPct val="50000"/>
              </a:spcBef>
              <a:buNone/>
            </a:pPr>
            <a:r>
              <a:rPr lang="zh-CN" altLang="en-US" dirty="0" smtClean="0">
                <a:latin typeface="宋体" panose="02010600030101010101" pitchFamily="2" charset="-122"/>
              </a:rPr>
              <a:t>  检测点功能缺陷会导致基因突变和染色体结构异常细胞增殖</a:t>
            </a:r>
            <a:r>
              <a:rPr lang="en-US" altLang="zh-CN" dirty="0" smtClean="0"/>
              <a:t>,</a:t>
            </a:r>
            <a:r>
              <a:rPr lang="zh-CN" altLang="en-US" dirty="0" smtClean="0">
                <a:latin typeface="宋体" panose="02010600030101010101" pitchFamily="2" charset="-122"/>
              </a:rPr>
              <a:t>导致肿瘤发生</a:t>
            </a:r>
            <a:r>
              <a:rPr lang="zh-CN" altLang="en-US" dirty="0" smtClean="0"/>
              <a:t> </a:t>
            </a:r>
            <a:r>
              <a:rPr lang="zh-CN" altLang="en-US" dirty="0" smtClean="0">
                <a:latin typeface="宋体" panose="02010600030101010101" pitchFamily="2" charset="-122"/>
              </a:rPr>
              <a:t>。</a:t>
            </a:r>
            <a:endParaRPr lang="zh-CN" altLang="en-US" dirty="0" smtClean="0">
              <a:latin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786322"/>
            <a:ext cx="8229600" cy="1143000"/>
          </a:xfrm>
        </p:spPr>
        <p:txBody>
          <a:bodyPr>
            <a:noAutofit/>
          </a:bodyPr>
          <a:lstStyle/>
          <a:p>
            <a:pPr algn="l"/>
            <a:r>
              <a:rPr lang="zh-CN" altLang="en-US" sz="2400" dirty="0" smtClean="0">
                <a:latin typeface="Times New Roman" panose="02020603050405020304" pitchFamily="18" charset="0"/>
              </a:rPr>
              <a:t>      检测点的任何一部分出了问题，如发现不了</a:t>
            </a:r>
            <a:r>
              <a:rPr lang="en-US" altLang="zh-CN" sz="2400" dirty="0" smtClean="0">
                <a:latin typeface="Times New Roman" panose="02020603050405020304" pitchFamily="18" charset="0"/>
              </a:rPr>
              <a:t>DNA</a:t>
            </a:r>
            <a:r>
              <a:rPr lang="zh-CN" altLang="en-US" sz="2400" dirty="0" smtClean="0">
                <a:latin typeface="Times New Roman" panose="02020603050405020304" pitchFamily="18" charset="0"/>
              </a:rPr>
              <a:t>损伤</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如</a:t>
            </a:r>
            <a:r>
              <a:rPr lang="en-US" altLang="zh-CN" sz="2400" dirty="0" smtClean="0">
                <a:latin typeface="Times New Roman" panose="02020603050405020304" pitchFamily="18" charset="0"/>
              </a:rPr>
              <a:t>ATM</a:t>
            </a:r>
            <a:r>
              <a:rPr lang="zh-CN" altLang="en-US" sz="2400" dirty="0" smtClean="0">
                <a:latin typeface="Times New Roman" panose="02020603050405020304" pitchFamily="18" charset="0"/>
              </a:rPr>
              <a:t>突变</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、不能使细胞周期停下来</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如</a:t>
            </a:r>
            <a:r>
              <a:rPr lang="en-US" altLang="zh-CN" sz="2400" dirty="0" smtClean="0">
                <a:latin typeface="Times New Roman" panose="02020603050405020304" pitchFamily="18" charset="0"/>
              </a:rPr>
              <a:t>p53</a:t>
            </a:r>
            <a:r>
              <a:rPr lang="zh-CN" altLang="en-US" sz="2400" dirty="0" smtClean="0">
                <a:latin typeface="Times New Roman" panose="02020603050405020304" pitchFamily="18" charset="0"/>
              </a:rPr>
              <a:t>突变</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DNA</a:t>
            </a:r>
            <a:r>
              <a:rPr lang="zh-CN" altLang="en-US" sz="2400" dirty="0" smtClean="0">
                <a:latin typeface="Times New Roman" panose="02020603050405020304" pitchFamily="18" charset="0"/>
              </a:rPr>
              <a:t>修复错误</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如</a:t>
            </a:r>
            <a:r>
              <a:rPr lang="en-US" altLang="zh-CN" sz="2400" dirty="0" smtClean="0">
                <a:latin typeface="Times New Roman" panose="02020603050405020304" pitchFamily="18" charset="0"/>
              </a:rPr>
              <a:t>MLHl</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PSM</a:t>
            </a:r>
            <a:r>
              <a:rPr lang="zh-CN" altLang="en-US" sz="2400" dirty="0" smtClean="0">
                <a:latin typeface="Times New Roman" panose="02020603050405020304" pitchFamily="18" charset="0"/>
              </a:rPr>
              <a:t>突变</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、决定错误</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如</a:t>
            </a:r>
            <a:r>
              <a:rPr lang="en-US" altLang="zh-CN" sz="2400" dirty="0" smtClean="0">
                <a:latin typeface="Times New Roman" panose="02020603050405020304" pitchFamily="18" charset="0"/>
              </a:rPr>
              <a:t>BCL—2</a:t>
            </a:r>
            <a:r>
              <a:rPr lang="zh-CN" altLang="en-US" sz="2400" dirty="0" smtClean="0">
                <a:latin typeface="Times New Roman" panose="02020603050405020304" pitchFamily="18" charset="0"/>
              </a:rPr>
              <a:t>突变</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等都会导致遗传的不稳定性、</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基因</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受损细胞的存活和复制或细胞遗传物质的改变</a:t>
            </a:r>
            <a:r>
              <a:rPr lang="en-US" altLang="zh-CN" sz="2400" dirty="0" smtClean="0">
                <a:latin typeface="Times New Roman" panose="02020603050405020304" pitchFamily="18" charset="0"/>
              </a:rPr>
              <a:t>(adaptation)</a:t>
            </a:r>
            <a:r>
              <a:rPr lang="zh-CN" altLang="en-US" sz="2400" dirty="0" smtClean="0">
                <a:latin typeface="Times New Roman" panose="02020603050405020304" pitchFamily="18" charset="0"/>
              </a:rPr>
              <a:t>。</a:t>
            </a:r>
            <a:endParaRPr lang="zh-CN" altLang="en-US" sz="2400" dirty="0"/>
          </a:p>
        </p:txBody>
      </p:sp>
      <p:sp>
        <p:nvSpPr>
          <p:cNvPr id="3" name="内容占位符 2"/>
          <p:cNvSpPr>
            <a:spLocks noGrp="1"/>
          </p:cNvSpPr>
          <p:nvPr>
            <p:ph idx="1"/>
          </p:nvPr>
        </p:nvSpPr>
        <p:spPr>
          <a:xfrm>
            <a:off x="0" y="0"/>
            <a:ext cx="8229600" cy="4686320"/>
          </a:xfrm>
        </p:spPr>
        <p:txBody>
          <a:bodyPr/>
          <a:lstStyle/>
          <a:p>
            <a:pPr>
              <a:buNone/>
            </a:pPr>
            <a:r>
              <a:rPr lang="en-US" altLang="zh-CN" dirty="0" smtClean="0"/>
              <a:t>   </a:t>
            </a:r>
            <a:endParaRPr lang="zh-CN" altLang="en-US" dirty="0"/>
          </a:p>
        </p:txBody>
      </p:sp>
      <p:pic>
        <p:nvPicPr>
          <p:cNvPr id="4" name="Picture 2" descr="C:\My Documents\教学\研究生备课\图\图7.jpg"/>
          <p:cNvPicPr>
            <a:picLocks noChangeAspect="1" noChangeArrowheads="1"/>
          </p:cNvPicPr>
          <p:nvPr/>
        </p:nvPicPr>
        <p:blipFill>
          <a:blip r:embed="rId1">
            <a:lum contrast="6000"/>
          </a:blip>
          <a:srcRect l="2499" t="5000" r="3751" b="13333"/>
          <a:stretch>
            <a:fillRect/>
          </a:stretch>
        </p:blipFill>
        <p:spPr bwMode="auto">
          <a:xfrm>
            <a:off x="1714480" y="357166"/>
            <a:ext cx="5715000" cy="37338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b="1" dirty="0" smtClean="0">
                <a:latin typeface="Times New Roman" panose="02020603050405020304" pitchFamily="18" charset="0"/>
              </a:rPr>
            </a:br>
            <a:r>
              <a:rPr lang="zh-CN" altLang="en-US" b="1" dirty="0" smtClean="0">
                <a:solidFill>
                  <a:srgbClr val="7030A0"/>
                </a:solidFill>
                <a:latin typeface="Times New Roman" panose="02020603050405020304" pitchFamily="18" charset="0"/>
              </a:rPr>
              <a:t>细胞周期检测点的作用</a:t>
            </a:r>
            <a:br>
              <a:rPr lang="zh-CN" altLang="en-US" b="1" dirty="0" smtClean="0">
                <a:solidFill>
                  <a:srgbClr val="7030A0"/>
                </a:solidFill>
                <a:latin typeface="Times New Roman" panose="02020603050405020304" pitchFamily="18" charset="0"/>
              </a:rPr>
            </a:br>
            <a:endParaRPr lang="zh-CN" altLang="en-US" dirty="0">
              <a:solidFill>
                <a:srgbClr val="7030A0"/>
              </a:solidFill>
            </a:endParaRPr>
          </a:p>
        </p:txBody>
      </p:sp>
      <p:sp>
        <p:nvSpPr>
          <p:cNvPr id="3" name="内容占位符 2"/>
          <p:cNvSpPr>
            <a:spLocks noGrp="1"/>
          </p:cNvSpPr>
          <p:nvPr>
            <p:ph idx="1"/>
          </p:nvPr>
        </p:nvSpPr>
        <p:spPr/>
        <p:txBody>
          <a:bodyPr>
            <a:normAutofit fontScale="92500" lnSpcReduction="10000"/>
          </a:bodyPr>
          <a:lstStyle/>
          <a:p>
            <a:pPr>
              <a:spcBef>
                <a:spcPct val="50000"/>
              </a:spcBef>
            </a:pPr>
            <a:r>
              <a:rPr lang="zh-CN" altLang="en-US" dirty="0" smtClean="0">
                <a:latin typeface="Times New Roman" panose="02020603050405020304" pitchFamily="18" charset="0"/>
              </a:rPr>
              <a:t>细胞周期检测点</a:t>
            </a:r>
            <a:r>
              <a:rPr lang="en-US" altLang="zh-CN" dirty="0" smtClean="0">
                <a:latin typeface="Times New Roman" panose="02020603050405020304" pitchFamily="18" charset="0"/>
              </a:rPr>
              <a:t>(checkpoints)</a:t>
            </a:r>
            <a:r>
              <a:rPr lang="zh-CN" altLang="en-US" dirty="0" smtClean="0">
                <a:latin typeface="Times New Roman" panose="02020603050405020304" pitchFamily="18" charset="0"/>
              </a:rPr>
              <a:t>构成了</a:t>
            </a:r>
            <a:r>
              <a:rPr lang="en-US" altLang="zh-CN" dirty="0" smtClean="0">
                <a:latin typeface="Times New Roman" panose="02020603050405020304" pitchFamily="18" charset="0"/>
              </a:rPr>
              <a:t>DNA</a:t>
            </a:r>
            <a:r>
              <a:rPr lang="zh-CN" altLang="en-US" dirty="0" smtClean="0">
                <a:latin typeface="Times New Roman" panose="02020603050405020304" pitchFamily="18" charset="0"/>
              </a:rPr>
              <a:t>修复的完整元件。</a:t>
            </a:r>
            <a:endParaRPr lang="zh-CN" altLang="en-US" dirty="0" smtClean="0">
              <a:latin typeface="Times New Roman" panose="02020603050405020304" pitchFamily="18" charset="0"/>
            </a:endParaRPr>
          </a:p>
          <a:p>
            <a:pPr>
              <a:spcBef>
                <a:spcPct val="50000"/>
              </a:spcBef>
            </a:pPr>
            <a:r>
              <a:rPr lang="zh-CN" altLang="en-US" dirty="0" smtClean="0">
                <a:latin typeface="Times New Roman" panose="02020603050405020304" pitchFamily="18" charset="0"/>
              </a:rPr>
              <a:t>       检测点通过延缓细胞周期的进展，为</a:t>
            </a:r>
            <a:r>
              <a:rPr lang="en-US" altLang="zh-CN" dirty="0" smtClean="0">
                <a:latin typeface="Times New Roman" panose="02020603050405020304" pitchFamily="18" charset="0"/>
              </a:rPr>
              <a:t>DNA</a:t>
            </a:r>
            <a:r>
              <a:rPr lang="zh-CN" altLang="en-US" dirty="0" smtClean="0">
                <a:latin typeface="Times New Roman" panose="02020603050405020304" pitchFamily="18" charset="0"/>
              </a:rPr>
              <a:t>复制前的修复、基因组的复制、有丝分裂及基因组的分离提供更多的时间。</a:t>
            </a:r>
            <a:endParaRPr lang="zh-CN" altLang="en-US" dirty="0" smtClean="0">
              <a:latin typeface="Times New Roman" panose="02020603050405020304" pitchFamily="18" charset="0"/>
            </a:endParaRPr>
          </a:p>
          <a:p>
            <a:pPr>
              <a:spcBef>
                <a:spcPct val="50000"/>
              </a:spcBef>
            </a:pPr>
            <a:r>
              <a:rPr lang="zh-CN" altLang="en-US" dirty="0" smtClean="0">
                <a:latin typeface="Times New Roman" panose="02020603050405020304" pitchFamily="18" charset="0"/>
              </a:rPr>
              <a:t>        检测点功能的丢失或减弱可能通过降低</a:t>
            </a:r>
            <a:r>
              <a:rPr lang="en-US" altLang="zh-CN" dirty="0" smtClean="0">
                <a:latin typeface="Times New Roman" panose="02020603050405020304" pitchFamily="18" charset="0"/>
              </a:rPr>
              <a:t>DNA</a:t>
            </a:r>
            <a:r>
              <a:rPr lang="zh-CN" altLang="en-US" dirty="0" smtClean="0">
                <a:latin typeface="Times New Roman" panose="02020603050405020304" pitchFamily="18" charset="0"/>
              </a:rPr>
              <a:t>复制效率来增加和诱导基因突变和染色体畸变。在某些遗传性癌症和细胞转化早期中，已经观察到检测点调控的缺失，后者可能导致遗传失稳态，促使向新生物转化。 </a:t>
            </a:r>
            <a:endParaRPr lang="zh-CN" altLang="en-US" dirty="0" smtClean="0">
              <a:latin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30" name="标题 278529"/>
          <p:cNvSpPr>
            <a:spLocks noGrp="1"/>
          </p:cNvSpPr>
          <p:nvPr>
            <p:ph type="title"/>
          </p:nvPr>
        </p:nvSpPr>
        <p:spPr>
          <a:xfrm>
            <a:off x="0" y="1143000"/>
            <a:ext cx="9144000" cy="1143000"/>
          </a:xfrm>
        </p:spPr>
        <p:txBody>
          <a:bodyPr anchor="ctr" anchorCtr="0"/>
          <a:p>
            <a:r>
              <a:rPr lang="zh-CN" altLang="en-US" sz="4000" b="1" dirty="0">
                <a:solidFill>
                  <a:srgbClr val="0000FF"/>
                </a:solidFill>
                <a:latin typeface="黑体" panose="02010609060101010101" charset="-122"/>
                <a:ea typeface="黑体" panose="02010609060101010101" charset="-122"/>
              </a:rPr>
              <a:t>细胞周期与肿瘤</a:t>
            </a:r>
            <a:endParaRPr lang="zh-CN" altLang="en-US" sz="4000" b="1" dirty="0">
              <a:solidFill>
                <a:srgbClr val="0000FF"/>
              </a:solidFill>
              <a:latin typeface="黑体" panose="02010609060101010101" charset="-122"/>
              <a:ea typeface="黑体" panose="02010609060101010101" charset="-122"/>
            </a:endParaRPr>
          </a:p>
        </p:txBody>
      </p:sp>
      <p:sp>
        <p:nvSpPr>
          <p:cNvPr id="278531" name="文本占位符 278530"/>
          <p:cNvSpPr>
            <a:spLocks noGrp="1"/>
          </p:cNvSpPr>
          <p:nvPr>
            <p:ph type="body" idx="1"/>
          </p:nvPr>
        </p:nvSpPr>
        <p:spPr>
          <a:xfrm>
            <a:off x="900113" y="2493010"/>
            <a:ext cx="7343775" cy="1941513"/>
          </a:xfrm>
        </p:spPr>
        <p:txBody>
          <a:bodyPr/>
          <a:p>
            <a:pPr>
              <a:lnSpc>
                <a:spcPct val="140000"/>
              </a:lnSpc>
              <a:spcBef>
                <a:spcPct val="50000"/>
              </a:spcBef>
              <a:buNone/>
            </a:pPr>
            <a:r>
              <a:rPr lang="zh-CN" altLang="en-US" dirty="0"/>
              <a:t>　　　</a:t>
            </a:r>
            <a:r>
              <a:rPr lang="zh-CN" altLang="en-US" sz="2800" b="1" dirty="0">
                <a:latin typeface="楷体_GB2312" pitchFamily="49" charset="-122"/>
                <a:ea typeface="楷体_GB2312" pitchFamily="49" charset="-122"/>
              </a:rPr>
              <a:t>肿瘤细胞最显著的特点是生长失控和幼稚化（即不分化）。 </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8530"/>
                                        </p:tgtEl>
                                        <p:attrNameLst>
                                          <p:attrName>style.visibility</p:attrName>
                                        </p:attrNameLst>
                                      </p:cBhvr>
                                      <p:to>
                                        <p:strVal val="visible"/>
                                      </p:to>
                                    </p:set>
                                    <p:anim calcmode="lin" valueType="num">
                                      <p:cBhvr additive="base">
                                        <p:cTn id="7" dur="500" fill="hold"/>
                                        <p:tgtEl>
                                          <p:spTgt spid="278530"/>
                                        </p:tgtEl>
                                        <p:attrNameLst>
                                          <p:attrName>ppt_x</p:attrName>
                                        </p:attrNameLst>
                                      </p:cBhvr>
                                      <p:tavLst>
                                        <p:tav tm="0">
                                          <p:val>
                                            <p:strVal val="#ppt_x"/>
                                          </p:val>
                                        </p:tav>
                                        <p:tav tm="100000">
                                          <p:val>
                                            <p:strVal val="#ppt_x"/>
                                          </p:val>
                                        </p:tav>
                                      </p:tavLst>
                                    </p:anim>
                                    <p:anim calcmode="lin" valueType="num">
                                      <p:cBhvr additive="base">
                                        <p:cTn id="8" dur="500" fill="hold"/>
                                        <p:tgtEl>
                                          <p:spTgt spid="2785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78531">
                                            <p:txEl>
                                              <p:charRg st="0" end="31"/>
                                            </p:txEl>
                                          </p:spTgt>
                                        </p:tgtEl>
                                        <p:attrNameLst>
                                          <p:attrName>style.visibility</p:attrName>
                                        </p:attrNameLst>
                                      </p:cBhvr>
                                      <p:to>
                                        <p:strVal val="visible"/>
                                      </p:to>
                                    </p:set>
                                    <p:animEffect transition="in" filter="slide(fromBottom)">
                                      <p:cBhvr>
                                        <p:cTn id="13" dur="500"/>
                                        <p:tgtEl>
                                          <p:spTgt spid="278531">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2" name="文本占位符 281601"/>
          <p:cNvSpPr>
            <a:spLocks noGrp="1"/>
          </p:cNvSpPr>
          <p:nvPr>
            <p:ph type="body" idx="1"/>
          </p:nvPr>
        </p:nvSpPr>
        <p:spPr>
          <a:xfrm>
            <a:off x="323850" y="620713"/>
            <a:ext cx="8229600" cy="2735262"/>
          </a:xfrm>
        </p:spPr>
        <p:txBody>
          <a:bodyPr/>
          <a:p>
            <a:pPr algn="just">
              <a:lnSpc>
                <a:spcPct val="130000"/>
              </a:lnSpc>
              <a:buNone/>
            </a:pPr>
            <a:r>
              <a:rPr lang="zh-CN" altLang="en-US" sz="3600" b="1" dirty="0">
                <a:solidFill>
                  <a:srgbClr val="FF0000"/>
                </a:solidFill>
                <a:latin typeface="Times New Roman" panose="02020603050405020304" pitchFamily="18" charset="0"/>
                <a:ea typeface="黑体" panose="02010609060101010101" charset="-122"/>
              </a:rPr>
              <a:t>（一）肿瘤细胞周期失控的分子基础</a:t>
            </a:r>
            <a:endParaRPr lang="zh-CN" altLang="en-US" sz="3600" b="1" dirty="0">
              <a:solidFill>
                <a:srgbClr val="FF0000"/>
              </a:solidFill>
              <a:latin typeface="Times New Roman" panose="02020603050405020304" pitchFamily="18" charset="0"/>
              <a:ea typeface="黑体" panose="02010609060101010101" charset="-122"/>
            </a:endParaRPr>
          </a:p>
          <a:p>
            <a:pPr>
              <a:lnSpc>
                <a:spcPct val="130000"/>
              </a:lnSpc>
              <a:spcBef>
                <a:spcPct val="50000"/>
              </a:spcBef>
              <a:buNone/>
            </a:pPr>
            <a:r>
              <a:rPr lang="zh-CN" altLang="en-US" b="1" dirty="0">
                <a:latin typeface="黑体" panose="02010609060101010101" charset="-122"/>
                <a:ea typeface="黑体" panose="02010609060101010101" charset="-122"/>
              </a:rPr>
              <a:t>  </a:t>
            </a:r>
            <a:r>
              <a:rPr lang="en-US" altLang="zh-CN" b="1">
                <a:solidFill>
                  <a:srgbClr val="0000FF"/>
                </a:solidFill>
                <a:latin typeface="黑体" panose="02010609060101010101" charset="-122"/>
                <a:ea typeface="黑体" panose="02010609060101010101" charset="-122"/>
              </a:rPr>
              <a:t>1</a:t>
            </a:r>
            <a:r>
              <a:rPr lang="zh-CN" altLang="en-US" b="1" dirty="0">
                <a:solidFill>
                  <a:srgbClr val="0000FF"/>
                </a:solidFill>
                <a:latin typeface="黑体" panose="02010609060101010101" charset="-122"/>
                <a:ea typeface="黑体" panose="02010609060101010101" charset="-122"/>
              </a:rPr>
              <a:t>．细胞周期蛋白异常</a:t>
            </a:r>
            <a:r>
              <a:rPr lang="zh-CN" altLang="en-US" sz="2400" b="1" dirty="0">
                <a:solidFill>
                  <a:srgbClr val="0000FF"/>
                </a:solidFill>
              </a:rPr>
              <a:t> </a:t>
            </a:r>
            <a:endParaRPr lang="zh-CN" altLang="en-US" sz="2400" dirty="0">
              <a:solidFill>
                <a:srgbClr val="0000FF"/>
              </a:solidFill>
              <a:latin typeface="Times New Roman" panose="02020603050405020304" pitchFamily="18" charset="0"/>
              <a:ea typeface="Times New Roman" panose="02020603050405020304" pitchFamily="18" charset="0"/>
            </a:endParaRPr>
          </a:p>
        </p:txBody>
      </p:sp>
      <p:sp>
        <p:nvSpPr>
          <p:cNvPr id="281603" name="文本框 281602"/>
          <p:cNvSpPr txBox="1"/>
          <p:nvPr/>
        </p:nvSpPr>
        <p:spPr>
          <a:xfrm>
            <a:off x="539750" y="2565400"/>
            <a:ext cx="7704138" cy="2314575"/>
          </a:xfrm>
          <a:prstGeom prst="rect">
            <a:avLst/>
          </a:prstGeom>
          <a:noFill/>
          <a:ln w="9525">
            <a:noFill/>
          </a:ln>
        </p:spPr>
        <p:txBody>
          <a:bodyPr>
            <a:spAutoFit/>
          </a:bodyPr>
          <a:p>
            <a:pPr eaLnBrk="0" hangingPunct="0">
              <a:lnSpc>
                <a:spcPct val="130000"/>
              </a:lnSpc>
              <a:spcBef>
                <a:spcPct val="50000"/>
              </a:spcBef>
            </a:pPr>
            <a:r>
              <a:rPr lang="zh-CN" altLang="en-US" sz="2800">
                <a:latin typeface="Arial" panose="020B0604020202020204" pitchFamily="34" charset="0"/>
              </a:rPr>
              <a:t>　   </a:t>
            </a:r>
            <a:r>
              <a:rPr lang="en-US" altLang="zh-CN" sz="2800" b="1">
                <a:latin typeface="楷体_GB2312" pitchFamily="49" charset="-122"/>
                <a:ea typeface="楷体_GB2312" pitchFamily="49" charset="-122"/>
              </a:rPr>
              <a:t>G1cyclin</a:t>
            </a:r>
            <a:r>
              <a:rPr lang="zh-CN" altLang="en-US" sz="2800" b="1" dirty="0">
                <a:latin typeface="楷体_GB2312" pitchFamily="49" charset="-122"/>
                <a:ea typeface="楷体_GB2312" pitchFamily="49" charset="-122"/>
              </a:rPr>
              <a:t>基因突变、重排，使这些</a:t>
            </a:r>
            <a:r>
              <a:rPr lang="en-US" altLang="zh-CN" sz="2800" b="1" err="1">
                <a:latin typeface="楷体_GB2312" pitchFamily="49" charset="-122"/>
                <a:ea typeface="楷体_GB2312" pitchFamily="49" charset="-122"/>
              </a:rPr>
              <a:t>cyclin</a:t>
            </a:r>
            <a:r>
              <a:rPr lang="zh-CN" altLang="en-US" sz="2800" b="1" dirty="0">
                <a:latin typeface="楷体_GB2312" pitchFamily="49" charset="-122"/>
                <a:ea typeface="楷体_GB2312" pitchFamily="49" charset="-122"/>
              </a:rPr>
              <a:t>异常表达，从而使细胞通过</a:t>
            </a:r>
            <a:r>
              <a:rPr lang="en-US" altLang="zh-CN" sz="2800" b="1">
                <a:latin typeface="楷体_GB2312" pitchFamily="49" charset="-122"/>
                <a:ea typeface="楷体_GB2312" pitchFamily="49" charset="-122"/>
              </a:rPr>
              <a:t>G1</a:t>
            </a:r>
            <a:r>
              <a:rPr lang="zh-CN" altLang="en-US" sz="2800" b="1" dirty="0">
                <a:latin typeface="楷体_GB2312" pitchFamily="49" charset="-122"/>
                <a:ea typeface="楷体_GB2312" pitchFamily="49" charset="-122"/>
              </a:rPr>
              <a:t>期，进入</a:t>
            </a:r>
            <a:r>
              <a:rPr lang="en-US" altLang="zh-CN" sz="2800" b="1">
                <a:latin typeface="楷体_GB2312" pitchFamily="49" charset="-122"/>
                <a:ea typeface="楷体_GB2312" pitchFamily="49" charset="-122"/>
              </a:rPr>
              <a:t>S</a:t>
            </a:r>
            <a:r>
              <a:rPr lang="zh-CN" altLang="en-US" sz="2800" b="1" dirty="0">
                <a:latin typeface="楷体_GB2312" pitchFamily="49" charset="-122"/>
                <a:ea typeface="楷体_GB2312" pitchFamily="49" charset="-122"/>
              </a:rPr>
              <a:t>期，细胞即自发增殖，出现转化特征。许多人类肿瘤中，均发现有</a:t>
            </a:r>
            <a:r>
              <a:rPr lang="en-US" altLang="zh-CN" sz="2800" b="1" err="1">
                <a:latin typeface="楷体_GB2312" pitchFamily="49" charset="-122"/>
                <a:ea typeface="楷体_GB2312" pitchFamily="49" charset="-122"/>
              </a:rPr>
              <a:t>cyclin</a:t>
            </a:r>
            <a:r>
              <a:rPr lang="en-US" altLang="zh-CN" sz="2800" b="1">
                <a:latin typeface="楷体_GB2312" pitchFamily="49" charset="-122"/>
                <a:ea typeface="楷体_GB2312" pitchFamily="49" charset="-122"/>
              </a:rPr>
              <a:t> D1</a:t>
            </a:r>
            <a:r>
              <a:rPr lang="zh-CN" altLang="en-US" sz="2800" b="1" dirty="0">
                <a:latin typeface="楷体_GB2312" pitchFamily="49" charset="-122"/>
                <a:ea typeface="楷体_GB2312" pitchFamily="49" charset="-122"/>
              </a:rPr>
              <a:t>基因的扩增。</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wipe(down)">
                                      <p:cBhvr>
                                        <p:cTn id="7"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文本占位符 282625"/>
          <p:cNvSpPr>
            <a:spLocks noGrp="1"/>
          </p:cNvSpPr>
          <p:nvPr>
            <p:ph type="body" idx="1"/>
          </p:nvPr>
        </p:nvSpPr>
        <p:spPr>
          <a:xfrm>
            <a:off x="457200" y="1066800"/>
            <a:ext cx="8002588" cy="4017963"/>
          </a:xfrm>
        </p:spPr>
        <p:txBody>
          <a:bodyPr/>
          <a:p>
            <a:pPr algn="just">
              <a:lnSpc>
                <a:spcPct val="130000"/>
              </a:lnSpc>
              <a:buNone/>
            </a:pPr>
            <a:r>
              <a:rPr lang="zh-CN" altLang="en-US" sz="2800">
                <a:latin typeface="Times New Roman" panose="02020603050405020304" pitchFamily="18" charset="0"/>
              </a:rPr>
              <a:t>　　　</a:t>
            </a:r>
            <a:r>
              <a:rPr lang="en-US" altLang="zh-CN" sz="2400" b="1">
                <a:latin typeface="楷体_GB2312" pitchFamily="49" charset="-122"/>
                <a:ea typeface="楷体_GB2312" pitchFamily="49" charset="-122"/>
              </a:rPr>
              <a:t>B</a:t>
            </a:r>
            <a:r>
              <a:rPr lang="zh-CN" altLang="en-US" sz="2400" b="1" dirty="0">
                <a:latin typeface="楷体_GB2312" pitchFamily="49" charset="-122"/>
                <a:ea typeface="楷体_GB2312" pitchFamily="49" charset="-122"/>
              </a:rPr>
              <a:t>型肝炎病毒（</a:t>
            </a:r>
            <a:r>
              <a:rPr lang="en-US" altLang="zh-CN" sz="2400" b="1">
                <a:latin typeface="楷体_GB2312" pitchFamily="49" charset="-122"/>
                <a:ea typeface="楷体_GB2312" pitchFamily="49" charset="-122"/>
              </a:rPr>
              <a:t>hepatitis B virus ,HVB</a:t>
            </a:r>
            <a:r>
              <a:rPr lang="zh-CN" altLang="en-US"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感染人体后成为导致肝癌的因素之一，有研究发现，</a:t>
            </a:r>
            <a:r>
              <a:rPr lang="en-US" altLang="zh-CN" sz="2400" b="1">
                <a:latin typeface="楷体_GB2312" pitchFamily="49" charset="-122"/>
                <a:ea typeface="楷体_GB2312" pitchFamily="49" charset="-122"/>
              </a:rPr>
              <a:t>HVB</a:t>
            </a:r>
            <a:r>
              <a:rPr lang="zh-CN" altLang="en-US" sz="2400" b="1" dirty="0">
                <a:latin typeface="楷体_GB2312" pitchFamily="49" charset="-122"/>
                <a:ea typeface="楷体_GB2312" pitchFamily="49" charset="-122"/>
              </a:rPr>
              <a:t>基因组整合入</a:t>
            </a:r>
            <a:r>
              <a:rPr lang="en-US" altLang="zh-CN" sz="2400" b="1" err="1">
                <a:latin typeface="楷体_GB2312" pitchFamily="49" charset="-122"/>
                <a:ea typeface="楷体_GB2312" pitchFamily="49" charset="-122"/>
              </a:rPr>
              <a:t>cyclinA</a:t>
            </a:r>
            <a:r>
              <a:rPr lang="zh-CN" altLang="en-US" sz="2400" b="1" dirty="0">
                <a:latin typeface="楷体_GB2312" pitchFamily="49" charset="-122"/>
                <a:ea typeface="楷体_GB2312" pitchFamily="49" charset="-122"/>
              </a:rPr>
              <a:t>基因的一个内含子中，产生异常、过量表达的转录物。和正常的</a:t>
            </a:r>
            <a:r>
              <a:rPr lang="en-US" altLang="zh-CN" sz="2400" b="1" err="1">
                <a:latin typeface="楷体_GB2312" pitchFamily="49" charset="-122"/>
                <a:ea typeface="楷体_GB2312" pitchFamily="49" charset="-122"/>
              </a:rPr>
              <a:t>cyclinA</a:t>
            </a:r>
            <a:r>
              <a:rPr lang="zh-CN" altLang="en-US" sz="2400" b="1" dirty="0">
                <a:latin typeface="楷体_GB2312" pitchFamily="49" charset="-122"/>
                <a:ea typeface="楷体_GB2312" pitchFamily="49" charset="-122"/>
              </a:rPr>
              <a:t>相比，它缺少</a:t>
            </a:r>
            <a:r>
              <a:rPr lang="en-US" altLang="zh-CN" sz="2400" b="1">
                <a:latin typeface="楷体_GB2312" pitchFamily="49" charset="-122"/>
                <a:ea typeface="楷体_GB2312" pitchFamily="49" charset="-122"/>
              </a:rPr>
              <a:t>N</a:t>
            </a:r>
            <a:r>
              <a:rPr lang="zh-CN" altLang="en-US" sz="2400" b="1" dirty="0">
                <a:latin typeface="楷体_GB2312" pitchFamily="49" charset="-122"/>
                <a:ea typeface="楷体_GB2312" pitchFamily="49" charset="-122"/>
              </a:rPr>
              <a:t>端的“</a:t>
            </a:r>
            <a:r>
              <a:rPr lang="en-US" altLang="zh-CN" sz="2400" b="1">
                <a:latin typeface="楷体_GB2312" pitchFamily="49" charset="-122"/>
                <a:ea typeface="楷体_GB2312" pitchFamily="49" charset="-122"/>
              </a:rPr>
              <a:t>destruction box”</a:t>
            </a:r>
            <a:r>
              <a:rPr lang="zh-CN" altLang="en-US"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逃脱了对它的降解，大量异常的</a:t>
            </a:r>
            <a:r>
              <a:rPr lang="en-US" altLang="zh-CN" sz="2400" b="1" err="1">
                <a:latin typeface="楷体_GB2312" pitchFamily="49" charset="-122"/>
                <a:ea typeface="楷体_GB2312" pitchFamily="49" charset="-122"/>
              </a:rPr>
              <a:t>cyclinA</a:t>
            </a:r>
            <a:r>
              <a:rPr lang="zh-CN" altLang="en-US" sz="2400" b="1" dirty="0">
                <a:latin typeface="楷体_GB2312" pitchFamily="49" charset="-122"/>
                <a:ea typeface="楷体_GB2312" pitchFamily="49" charset="-122"/>
              </a:rPr>
              <a:t>刺激细胞增殖。</a:t>
            </a:r>
            <a:endParaRPr lang="zh-CN" altLang="en-US" sz="2400" b="1" dirty="0">
              <a:latin typeface="楷体_GB2312" pitchFamily="49" charset="-122"/>
              <a:ea typeface="楷体_GB2312"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文本占位符 283649"/>
          <p:cNvSpPr>
            <a:spLocks noGrp="1"/>
          </p:cNvSpPr>
          <p:nvPr>
            <p:ph type="body" idx="1"/>
          </p:nvPr>
        </p:nvSpPr>
        <p:spPr>
          <a:xfrm>
            <a:off x="530225" y="1371600"/>
            <a:ext cx="7927975" cy="4270375"/>
          </a:xfrm>
        </p:spPr>
        <p:txBody>
          <a:bodyPr/>
          <a:p>
            <a:pPr algn="just">
              <a:lnSpc>
                <a:spcPct val="130000"/>
              </a:lnSpc>
              <a:spcBef>
                <a:spcPct val="40000"/>
              </a:spcBef>
              <a:buNone/>
            </a:pPr>
            <a:r>
              <a:rPr lang="en-US" altLang="zh-CN" sz="3600" b="1" dirty="0">
                <a:latin typeface="华文细黑" panose="02010600040101010101" pitchFamily="2" charset="-122"/>
                <a:ea typeface="华文细黑" panose="02010600040101010101" pitchFamily="2" charset="-122"/>
              </a:rPr>
              <a:t>  </a:t>
            </a:r>
            <a:r>
              <a:rPr lang="en-US" altLang="zh-CN" b="1">
                <a:solidFill>
                  <a:srgbClr val="0000FF"/>
                </a:solidFill>
                <a:latin typeface="黑体" panose="02010609060101010101" charset="-122"/>
                <a:ea typeface="黑体" panose="02010609060101010101" charset="-122"/>
              </a:rPr>
              <a:t>2</a:t>
            </a:r>
            <a:r>
              <a:rPr lang="zh-CN" altLang="en-US" b="1" dirty="0">
                <a:solidFill>
                  <a:srgbClr val="0000FF"/>
                </a:solidFill>
                <a:latin typeface="黑体" panose="02010609060101010101" charset="-122"/>
                <a:ea typeface="黑体" panose="02010609060101010101" charset="-122"/>
              </a:rPr>
              <a:t>．</a:t>
            </a:r>
            <a:r>
              <a:rPr lang="en-US" altLang="zh-CN" b="1">
                <a:solidFill>
                  <a:srgbClr val="0000FF"/>
                </a:solidFill>
                <a:latin typeface="黑体" panose="02010609060101010101" charset="-122"/>
                <a:ea typeface="黑体" panose="02010609060101010101" charset="-122"/>
              </a:rPr>
              <a:t>CDK</a:t>
            </a:r>
            <a:r>
              <a:rPr lang="zh-CN" altLang="en-US" b="1">
                <a:solidFill>
                  <a:srgbClr val="0000FF"/>
                </a:solidFill>
                <a:latin typeface="黑体" panose="02010609060101010101" charset="-122"/>
                <a:ea typeface="黑体" panose="02010609060101010101" charset="-122"/>
              </a:rPr>
              <a:t>和</a:t>
            </a:r>
            <a:r>
              <a:rPr lang="en-US" altLang="zh-CN" b="1">
                <a:solidFill>
                  <a:srgbClr val="0000FF"/>
                </a:solidFill>
                <a:latin typeface="黑体" panose="02010609060101010101" charset="-122"/>
                <a:ea typeface="黑体" panose="02010609060101010101" charset="-122"/>
              </a:rPr>
              <a:t>CKI</a:t>
            </a:r>
            <a:r>
              <a:rPr lang="zh-CN" altLang="en-US" b="1" dirty="0">
                <a:solidFill>
                  <a:srgbClr val="0000FF"/>
                </a:solidFill>
                <a:latin typeface="黑体" panose="02010609060101010101" charset="-122"/>
                <a:ea typeface="黑体" panose="02010609060101010101" charset="-122"/>
              </a:rPr>
              <a:t>基因的突变</a:t>
            </a:r>
            <a:r>
              <a:rPr lang="zh-CN" altLang="en-US" dirty="0">
                <a:solidFill>
                  <a:srgbClr val="0000FF"/>
                </a:solidFill>
                <a:latin typeface="黑体" panose="02010609060101010101" charset="-122"/>
                <a:ea typeface="黑体" panose="02010609060101010101" charset="-122"/>
              </a:rPr>
              <a:t>  </a:t>
            </a:r>
            <a:endParaRPr lang="zh-CN" altLang="en-US" dirty="0">
              <a:solidFill>
                <a:srgbClr val="0000FF"/>
              </a:solidFill>
              <a:latin typeface="黑体" panose="02010609060101010101" charset="-122"/>
              <a:ea typeface="黑体" panose="02010609060101010101" charset="-122"/>
            </a:endParaRPr>
          </a:p>
          <a:p>
            <a:pPr algn="just">
              <a:lnSpc>
                <a:spcPct val="130000"/>
              </a:lnSpc>
              <a:spcBef>
                <a:spcPct val="40000"/>
              </a:spcBef>
              <a:buNone/>
            </a:pPr>
            <a:r>
              <a:rPr lang="zh-CN" altLang="en-US" dirty="0">
                <a:latin typeface="Times New Roman" panose="02020603050405020304" pitchFamily="18" charset="0"/>
              </a:rPr>
              <a:t>　    </a:t>
            </a:r>
            <a:r>
              <a:rPr lang="zh-CN" altLang="en-US" sz="2800" b="1" dirty="0">
                <a:latin typeface="楷体_GB2312" pitchFamily="49" charset="-122"/>
                <a:ea typeface="楷体_GB2312" pitchFamily="49" charset="-122"/>
              </a:rPr>
              <a:t>研究中发现肿瘤细胞</a:t>
            </a:r>
            <a:r>
              <a:rPr lang="en-US" altLang="zh-CN" sz="2800" b="1">
                <a:latin typeface="楷体_GB2312" pitchFamily="49" charset="-122"/>
                <a:ea typeface="楷体_GB2312" pitchFamily="49" charset="-122"/>
              </a:rPr>
              <a:t>CDK</a:t>
            </a:r>
            <a:r>
              <a:rPr lang="zh-CN" altLang="en-US" sz="2800" b="1" dirty="0">
                <a:latin typeface="楷体_GB2312" pitchFamily="49" charset="-122"/>
                <a:ea typeface="楷体_GB2312" pitchFamily="49" charset="-122"/>
              </a:rPr>
              <a:t>的水平一般较高，而</a:t>
            </a:r>
            <a:r>
              <a:rPr lang="en-US" altLang="zh-CN" sz="2800" b="1">
                <a:latin typeface="楷体_GB2312" pitchFamily="49" charset="-122"/>
                <a:ea typeface="楷体_GB2312" pitchFamily="49" charset="-122"/>
              </a:rPr>
              <a:t>CKI</a:t>
            </a:r>
            <a:r>
              <a:rPr lang="zh-CN" altLang="en-US" sz="2800" b="1" dirty="0">
                <a:latin typeface="楷体_GB2312" pitchFamily="49" charset="-122"/>
                <a:ea typeface="楷体_GB2312" pitchFamily="49" charset="-122"/>
              </a:rPr>
              <a:t>基因常见纯合性缺失突变，细胞内缺少</a:t>
            </a:r>
            <a:r>
              <a:rPr lang="en-US" altLang="zh-CN" sz="2800" b="1">
                <a:latin typeface="楷体_GB2312" pitchFamily="49" charset="-122"/>
                <a:ea typeface="楷体_GB2312" pitchFamily="49" charset="-122"/>
              </a:rPr>
              <a:t>CKI</a:t>
            </a:r>
            <a:r>
              <a:rPr lang="zh-CN" altLang="en-US" sz="2800" b="1">
                <a:latin typeface="楷体_GB2312" pitchFamily="49" charset="-122"/>
                <a:ea typeface="楷体_GB2312" pitchFamily="49" charset="-122"/>
              </a:rPr>
              <a:t>，或</a:t>
            </a:r>
            <a:r>
              <a:rPr lang="en-US" altLang="zh-CN" sz="2800" b="1">
                <a:latin typeface="楷体_GB2312" pitchFamily="49" charset="-122"/>
                <a:ea typeface="楷体_GB2312" pitchFamily="49" charset="-122"/>
              </a:rPr>
              <a:t>CKI</a:t>
            </a:r>
            <a:r>
              <a:rPr lang="zh-CN" altLang="en-US" sz="2800" b="1" dirty="0">
                <a:latin typeface="楷体_GB2312" pitchFamily="49" charset="-122"/>
                <a:ea typeface="楷体_GB2312" pitchFamily="49" charset="-122"/>
              </a:rPr>
              <a:t>抑制</a:t>
            </a:r>
            <a:r>
              <a:rPr lang="en-US" altLang="zh-CN" sz="2800" b="1">
                <a:latin typeface="楷体_GB2312" pitchFamily="49" charset="-122"/>
                <a:ea typeface="楷体_GB2312" pitchFamily="49" charset="-122"/>
              </a:rPr>
              <a:t>CDK</a:t>
            </a:r>
            <a:r>
              <a:rPr lang="zh-CN" altLang="en-US" sz="2800" b="1" dirty="0">
                <a:latin typeface="楷体_GB2312" pitchFamily="49" charset="-122"/>
                <a:ea typeface="楷体_GB2312" pitchFamily="49" charset="-122"/>
              </a:rPr>
              <a:t>功能的丧失。</a:t>
            </a:r>
            <a:endParaRPr lang="zh-CN" altLang="en-US" sz="2800" b="1" dirty="0">
              <a:latin typeface="楷体_GB2312" pitchFamily="49" charset="-122"/>
              <a:ea typeface="楷体_GB2312" pitchFamily="49" charset="-122"/>
            </a:endParaRPr>
          </a:p>
          <a:p>
            <a:pPr algn="just">
              <a:lnSpc>
                <a:spcPct val="130000"/>
              </a:lnSpc>
              <a:spcBef>
                <a:spcPct val="40000"/>
              </a:spcBef>
              <a:buNone/>
            </a:pP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p:txBody>
      </p:sp>
    </p:spTree>
  </p:cSld>
  <p:clrMapOvr>
    <a:masterClrMapping/>
  </p:clrMapOvr>
  <p:transition>
    <p:plu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文本占位符 284673"/>
          <p:cNvSpPr>
            <a:spLocks noGrp="1"/>
          </p:cNvSpPr>
          <p:nvPr>
            <p:ph type="body" idx="1"/>
          </p:nvPr>
        </p:nvSpPr>
        <p:spPr>
          <a:xfrm>
            <a:off x="682625" y="1216025"/>
            <a:ext cx="8080375" cy="4270375"/>
          </a:xfrm>
        </p:spPr>
        <p:txBody>
          <a:bodyPr/>
          <a:p>
            <a:pPr algn="just">
              <a:lnSpc>
                <a:spcPct val="130000"/>
              </a:lnSpc>
              <a:buNone/>
            </a:pPr>
            <a:r>
              <a:rPr lang="en-US" altLang="zh-CN" sz="3600" b="1" dirty="0">
                <a:latin typeface="华文细黑" panose="02010600040101010101" pitchFamily="2" charset="-122"/>
                <a:ea typeface="华文细黑" panose="02010600040101010101" pitchFamily="2" charset="-122"/>
              </a:rPr>
              <a:t>  </a:t>
            </a:r>
            <a:r>
              <a:rPr lang="en-US" altLang="zh-CN" b="1">
                <a:solidFill>
                  <a:srgbClr val="0000FF"/>
                </a:solidFill>
                <a:latin typeface="黑体" panose="02010609060101010101" charset="-122"/>
                <a:ea typeface="黑体" panose="02010609060101010101" charset="-122"/>
              </a:rPr>
              <a:t>3</a:t>
            </a:r>
            <a:r>
              <a:rPr lang="zh-CN" altLang="en-US" b="1" dirty="0">
                <a:solidFill>
                  <a:srgbClr val="0000FF"/>
                </a:solidFill>
                <a:latin typeface="黑体" panose="02010609060101010101" charset="-122"/>
                <a:ea typeface="黑体" panose="02010609060101010101" charset="-122"/>
              </a:rPr>
              <a:t>．</a:t>
            </a:r>
            <a:r>
              <a:rPr lang="zh-CN" altLang="en-US" b="1" dirty="0">
                <a:solidFill>
                  <a:srgbClr val="0000FF"/>
                </a:solidFill>
                <a:latin typeface="黑体" panose="02010609060101010101" charset="-122"/>
                <a:ea typeface="黑体" panose="02010609060101010101" charset="-122"/>
              </a:rPr>
              <a:t>抑癌基因突变</a:t>
            </a:r>
            <a:r>
              <a:rPr lang="zh-CN" altLang="en-US" b="1" dirty="0">
                <a:solidFill>
                  <a:srgbClr val="0000FF"/>
                </a:solidFill>
                <a:latin typeface="黑体" panose="02010609060101010101" charset="-122"/>
                <a:ea typeface="黑体" panose="02010609060101010101" charset="-122"/>
              </a:rPr>
              <a:t>   </a:t>
            </a:r>
            <a:endParaRPr lang="zh-CN" altLang="en-US" b="1" dirty="0">
              <a:solidFill>
                <a:srgbClr val="0000FF"/>
              </a:solidFill>
              <a:latin typeface="黑体" panose="02010609060101010101" charset="-122"/>
              <a:ea typeface="黑体" panose="02010609060101010101" charset="-122"/>
            </a:endParaRPr>
          </a:p>
          <a:p>
            <a:pPr>
              <a:lnSpc>
                <a:spcPct val="130000"/>
              </a:lnSpc>
              <a:spcBef>
                <a:spcPct val="40000"/>
              </a:spcBef>
              <a:buNone/>
            </a:pPr>
            <a:r>
              <a:rPr lang="zh-CN" altLang="en-US" dirty="0">
                <a:latin typeface="Times New Roman" panose="02020603050405020304" pitchFamily="18" charset="0"/>
              </a:rPr>
              <a:t>　　　</a:t>
            </a:r>
            <a:r>
              <a:rPr lang="zh-CN" altLang="en-US" sz="2800" b="1" dirty="0">
                <a:latin typeface="楷体_GB2312" pitchFamily="49" charset="-122"/>
                <a:ea typeface="楷体_GB2312" pitchFamily="49" charset="-122"/>
              </a:rPr>
              <a:t>不少癌细胞中发现</a:t>
            </a:r>
            <a:r>
              <a:rPr lang="en-US" altLang="zh-CN" sz="2800" b="1" err="1">
                <a:latin typeface="楷体_GB2312" pitchFamily="49" charset="-122"/>
                <a:ea typeface="楷体_GB2312" pitchFamily="49" charset="-122"/>
              </a:rPr>
              <a:t>Rb</a:t>
            </a:r>
            <a:r>
              <a:rPr lang="zh-CN" altLang="en-US" sz="2800" b="1">
                <a:latin typeface="楷体_GB2312" pitchFamily="49" charset="-122"/>
                <a:ea typeface="楷体_GB2312" pitchFamily="49" charset="-122"/>
              </a:rPr>
              <a:t>或</a:t>
            </a:r>
            <a:r>
              <a:rPr lang="en-US" altLang="zh-CN" sz="2800" b="1">
                <a:latin typeface="楷体_GB2312" pitchFamily="49" charset="-122"/>
                <a:ea typeface="楷体_GB2312" pitchFamily="49" charset="-122"/>
              </a:rPr>
              <a:t>P53</a:t>
            </a:r>
            <a:r>
              <a:rPr lang="zh-CN" altLang="en-US" sz="2800" b="1" dirty="0">
                <a:latin typeface="楷体_GB2312" pitchFamily="49" charset="-122"/>
                <a:ea typeface="楷体_GB2312" pitchFamily="49" charset="-122"/>
              </a:rPr>
              <a:t>基因发生了突变，使</a:t>
            </a:r>
            <a:r>
              <a:rPr lang="en-US" altLang="zh-CN" sz="2800" b="1" err="1">
                <a:latin typeface="楷体_GB2312" pitchFamily="49" charset="-122"/>
                <a:ea typeface="楷体_GB2312" pitchFamily="49" charset="-122"/>
              </a:rPr>
              <a:t>Rb</a:t>
            </a:r>
            <a:r>
              <a:rPr lang="zh-CN" altLang="en-US" sz="2800" b="1" dirty="0">
                <a:latin typeface="楷体_GB2312" pitchFamily="49" charset="-122"/>
                <a:ea typeface="楷体_GB2312" pitchFamily="49" charset="-122"/>
              </a:rPr>
              <a:t>失去了阻断</a:t>
            </a:r>
            <a:r>
              <a:rPr lang="en-US" altLang="zh-CN" sz="2800" b="1">
                <a:latin typeface="楷体_GB2312" pitchFamily="49" charset="-122"/>
                <a:ea typeface="楷体_GB2312" pitchFamily="49" charset="-122"/>
              </a:rPr>
              <a:t>mRNA</a:t>
            </a:r>
            <a:r>
              <a:rPr lang="zh-CN" altLang="en-US" sz="2800" b="1" dirty="0">
                <a:latin typeface="楷体_GB2312" pitchFamily="49" charset="-122"/>
                <a:ea typeface="楷体_GB2312" pitchFamily="49" charset="-122"/>
              </a:rPr>
              <a:t>转录，</a:t>
            </a:r>
            <a:r>
              <a:rPr lang="en-US" altLang="zh-CN" sz="2800" b="1">
                <a:latin typeface="楷体_GB2312" pitchFamily="49" charset="-122"/>
                <a:ea typeface="楷体_GB2312" pitchFamily="49" charset="-122"/>
              </a:rPr>
              <a:t>P53</a:t>
            </a:r>
            <a:r>
              <a:rPr lang="zh-CN" altLang="en-US" sz="2800" b="1" dirty="0">
                <a:latin typeface="楷体_GB2312" pitchFamily="49" charset="-122"/>
                <a:ea typeface="楷体_GB2312" pitchFamily="49" charset="-122"/>
              </a:rPr>
              <a:t>失去了使细胞休止在</a:t>
            </a:r>
            <a:r>
              <a:rPr lang="en-US" altLang="zh-CN" sz="2800" b="1">
                <a:latin typeface="楷体_GB2312" pitchFamily="49" charset="-122"/>
                <a:ea typeface="楷体_GB2312" pitchFamily="49" charset="-122"/>
              </a:rPr>
              <a:t>G</a:t>
            </a:r>
            <a:r>
              <a:rPr lang="en-US" altLang="zh-CN" sz="2800" b="1" baseline="-3000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后期的功能，造成细胞周期失控。</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8" name="文本占位符 285697"/>
          <p:cNvSpPr>
            <a:spLocks noGrp="1"/>
          </p:cNvSpPr>
          <p:nvPr>
            <p:ph type="body" idx="1"/>
          </p:nvPr>
        </p:nvSpPr>
        <p:spPr>
          <a:xfrm>
            <a:off x="454025" y="758825"/>
            <a:ext cx="8232775" cy="5765800"/>
          </a:xfrm>
        </p:spPr>
        <p:txBody>
          <a:bodyPr/>
          <a:p>
            <a:pPr algn="just">
              <a:lnSpc>
                <a:spcPct val="130000"/>
              </a:lnSpc>
              <a:buNone/>
            </a:pPr>
            <a:r>
              <a:rPr lang="zh-CN" altLang="en-US" sz="3600" b="1" dirty="0">
                <a:solidFill>
                  <a:srgbClr val="FF0066"/>
                </a:solidFill>
                <a:latin typeface="Times New Roman" panose="02020603050405020304" pitchFamily="18" charset="0"/>
                <a:ea typeface="黑体" panose="02010609060101010101" charset="-122"/>
              </a:rPr>
              <a:t>（二）细胞周期与肿瘤的基因治疗</a:t>
            </a:r>
            <a:endParaRPr lang="zh-CN" altLang="en-US" sz="3600" b="1" dirty="0">
              <a:solidFill>
                <a:srgbClr val="FF0066"/>
              </a:solidFill>
              <a:latin typeface="Times New Roman" panose="02020603050405020304" pitchFamily="18" charset="0"/>
              <a:ea typeface="黑体" panose="02010609060101010101" charset="-122"/>
            </a:endParaRPr>
          </a:p>
          <a:p>
            <a:pPr algn="just">
              <a:lnSpc>
                <a:spcPct val="130000"/>
              </a:lnSpc>
              <a:spcBef>
                <a:spcPct val="50000"/>
              </a:spcBef>
              <a:buNone/>
            </a:pPr>
            <a:r>
              <a:rPr lang="zh-CN" altLang="en-US" sz="2800" b="1" dirty="0">
                <a:latin typeface="华文细黑" panose="02010600040101010101" pitchFamily="2" charset="-122"/>
                <a:ea typeface="华文细黑" panose="02010600040101010101" pitchFamily="2" charset="-122"/>
              </a:rPr>
              <a:t>  </a:t>
            </a:r>
            <a:r>
              <a:rPr lang="en-US" altLang="zh-CN" b="1">
                <a:solidFill>
                  <a:srgbClr val="0000FF"/>
                </a:solidFill>
                <a:latin typeface="黑体" panose="02010609060101010101" charset="-122"/>
                <a:ea typeface="黑体" panose="02010609060101010101" charset="-122"/>
              </a:rPr>
              <a:t>1</a:t>
            </a:r>
            <a:r>
              <a:rPr lang="zh-CN" altLang="en-US" sz="2800" b="1" dirty="0">
                <a:solidFill>
                  <a:srgbClr val="0000FF"/>
                </a:solidFill>
                <a:latin typeface="黑体" panose="02010609060101010101" charset="-122"/>
                <a:ea typeface="黑体" panose="02010609060101010101" charset="-122"/>
              </a:rPr>
              <a:t>．</a:t>
            </a:r>
            <a:r>
              <a:rPr lang="zh-CN" altLang="en-US" b="1" dirty="0">
                <a:solidFill>
                  <a:srgbClr val="0000FF"/>
                </a:solidFill>
                <a:latin typeface="黑体" panose="02010609060101010101" charset="-122"/>
                <a:ea typeface="黑体" panose="02010609060101010101" charset="-122"/>
              </a:rPr>
              <a:t>抑制</a:t>
            </a:r>
            <a:r>
              <a:rPr lang="en-US" altLang="zh-CN" b="1">
                <a:solidFill>
                  <a:srgbClr val="0000FF"/>
                </a:solidFill>
                <a:latin typeface="黑体" panose="02010609060101010101" charset="-122"/>
                <a:ea typeface="黑体" panose="02010609060101010101" charset="-122"/>
              </a:rPr>
              <a:t>G1</a:t>
            </a:r>
            <a:r>
              <a:rPr lang="zh-CN" altLang="en-US" b="1">
                <a:solidFill>
                  <a:srgbClr val="0000FF"/>
                </a:solidFill>
                <a:latin typeface="黑体" panose="02010609060101010101" charset="-122"/>
                <a:ea typeface="黑体" panose="02010609060101010101" charset="-122"/>
              </a:rPr>
              <a:t>期</a:t>
            </a:r>
            <a:r>
              <a:rPr lang="en-US" altLang="zh-CN" b="1" err="1">
                <a:solidFill>
                  <a:srgbClr val="0000FF"/>
                </a:solidFill>
                <a:latin typeface="黑体" panose="02010609060101010101" charset="-122"/>
                <a:ea typeface="黑体" panose="02010609060101010101" charset="-122"/>
              </a:rPr>
              <a:t>cyclins</a:t>
            </a:r>
            <a:r>
              <a:rPr lang="zh-CN" altLang="en-US" b="1" dirty="0">
                <a:solidFill>
                  <a:srgbClr val="0000FF"/>
                </a:solidFill>
                <a:latin typeface="黑体" panose="02010609060101010101" charset="-122"/>
                <a:ea typeface="黑体" panose="02010609060101010101" charset="-122"/>
              </a:rPr>
              <a:t>的过度表达</a:t>
            </a:r>
            <a:endParaRPr lang="zh-CN" altLang="en-US" b="1" dirty="0">
              <a:solidFill>
                <a:srgbClr val="0000FF"/>
              </a:solidFill>
              <a:latin typeface="黑体" panose="02010609060101010101" charset="-122"/>
              <a:ea typeface="黑体" panose="02010609060101010101" charset="-122"/>
            </a:endParaRPr>
          </a:p>
          <a:p>
            <a:pPr algn="just">
              <a:lnSpc>
                <a:spcPct val="130000"/>
              </a:lnSpc>
              <a:spcBef>
                <a:spcPct val="40000"/>
              </a:spcBef>
              <a:buNone/>
            </a:pPr>
            <a:r>
              <a:rPr lang="zh-CN" altLang="en-US" sz="2000">
                <a:latin typeface="Times New Roman" panose="02020603050405020304" pitchFamily="18" charset="0"/>
              </a:rPr>
              <a:t>　　</a:t>
            </a:r>
            <a:r>
              <a:rPr lang="zh-CN" altLang="en-US" sz="2800">
                <a:latin typeface="Times New Roman" panose="02020603050405020304" pitchFamily="18" charset="0"/>
              </a:rPr>
              <a:t>　   </a:t>
            </a:r>
            <a:r>
              <a:rPr lang="en-US" altLang="zh-CN" sz="2400" b="1">
                <a:latin typeface="楷体_GB2312" pitchFamily="49" charset="-122"/>
                <a:ea typeface="楷体_GB2312" pitchFamily="49" charset="-122"/>
              </a:rPr>
              <a:t>G1</a:t>
            </a:r>
            <a:r>
              <a:rPr lang="zh-CN" altLang="en-US" sz="2400" b="1">
                <a:latin typeface="楷体_GB2312" pitchFamily="49" charset="-122"/>
                <a:ea typeface="楷体_GB2312" pitchFamily="49" charset="-122"/>
              </a:rPr>
              <a:t>期</a:t>
            </a:r>
            <a:r>
              <a:rPr lang="en-US" altLang="zh-CN" sz="2400" b="1" err="1">
                <a:latin typeface="楷体_GB2312" pitchFamily="49" charset="-122"/>
                <a:ea typeface="楷体_GB2312" pitchFamily="49" charset="-122"/>
              </a:rPr>
              <a:t>cyclins</a:t>
            </a:r>
            <a:r>
              <a:rPr lang="zh-CN" altLang="en-US" sz="2400" b="1" dirty="0">
                <a:latin typeface="楷体_GB2312" pitchFamily="49" charset="-122"/>
                <a:ea typeface="楷体_GB2312" pitchFamily="49" charset="-122"/>
              </a:rPr>
              <a:t>反义核酸，在体外和裸鼠体内都可抑制肺癌的增殖。反义</a:t>
            </a:r>
            <a:r>
              <a:rPr lang="en-US" altLang="zh-CN" sz="2400" b="1">
                <a:latin typeface="楷体_GB2312" pitchFamily="49" charset="-122"/>
                <a:ea typeface="楷体_GB2312" pitchFamily="49" charset="-122"/>
              </a:rPr>
              <a:t>DNA</a:t>
            </a:r>
            <a:r>
              <a:rPr lang="zh-CN" altLang="en-US" sz="2400" b="1" dirty="0">
                <a:latin typeface="楷体_GB2312" pitchFamily="49" charset="-122"/>
                <a:ea typeface="楷体_GB2312" pitchFamily="49" charset="-122"/>
              </a:rPr>
              <a:t>可以与基因结合而阻止基因的转录，反义的</a:t>
            </a:r>
            <a:r>
              <a:rPr lang="en-US" altLang="zh-CN" sz="2400" b="1">
                <a:latin typeface="楷体_GB2312" pitchFamily="49" charset="-122"/>
                <a:ea typeface="楷体_GB2312" pitchFamily="49" charset="-122"/>
              </a:rPr>
              <a:t>RNA</a:t>
            </a:r>
            <a:r>
              <a:rPr lang="zh-CN" altLang="en-US" sz="2400" b="1" dirty="0">
                <a:latin typeface="楷体_GB2312" pitchFamily="49" charset="-122"/>
                <a:ea typeface="楷体_GB2312" pitchFamily="49" charset="-122"/>
              </a:rPr>
              <a:t>可与</a:t>
            </a:r>
            <a:r>
              <a:rPr lang="en-US" altLang="zh-CN" sz="2400" b="1">
                <a:latin typeface="楷体_GB2312" pitchFamily="49" charset="-122"/>
                <a:ea typeface="楷体_GB2312" pitchFamily="49" charset="-122"/>
              </a:rPr>
              <a:t>mRNA</a:t>
            </a:r>
            <a:r>
              <a:rPr lang="zh-CN" altLang="en-US" sz="2400" b="1" dirty="0">
                <a:latin typeface="楷体_GB2312" pitchFamily="49" charset="-122"/>
                <a:ea typeface="楷体_GB2312" pitchFamily="49" charset="-122"/>
              </a:rPr>
              <a:t>结合，而抑制其翻译，都可以达到抑制肿瘤细胞增殖的目的。</a:t>
            </a:r>
            <a:endParaRPr lang="zh-CN" altLang="en-US" sz="2400" b="1" dirty="0">
              <a:latin typeface="楷体_GB2312" pitchFamily="49" charset="-122"/>
              <a:ea typeface="楷体_GB2312" pitchFamily="49" charset="-122"/>
            </a:endParaRPr>
          </a:p>
          <a:p>
            <a:pPr algn="just">
              <a:lnSpc>
                <a:spcPct val="130000"/>
              </a:lnSpc>
              <a:spcBef>
                <a:spcPct val="40000"/>
              </a:spcBef>
              <a:buNone/>
            </a:pPr>
            <a:r>
              <a:rPr lang="zh-CN" altLang="en-US" sz="2400" b="1">
                <a:solidFill>
                  <a:srgbClr val="FF0066"/>
                </a:solidFill>
                <a:latin typeface="楷体_GB2312" pitchFamily="49" charset="-122"/>
                <a:ea typeface="楷体_GB2312" pitchFamily="49" charset="-122"/>
              </a:rPr>
              <a:t>       </a:t>
            </a:r>
            <a:r>
              <a:rPr lang="en-US" altLang="zh-CN" sz="2400" b="1">
                <a:solidFill>
                  <a:srgbClr val="FF0066"/>
                </a:solidFill>
                <a:latin typeface="楷体_GB2312" pitchFamily="49" charset="-122"/>
                <a:ea typeface="楷体_GB2312" pitchFamily="49" charset="-122"/>
              </a:rPr>
              <a:t>RNA</a:t>
            </a:r>
            <a:r>
              <a:rPr lang="zh-CN" altLang="en-US" sz="2400" b="1" dirty="0">
                <a:solidFill>
                  <a:srgbClr val="FF0066"/>
                </a:solidFill>
                <a:latin typeface="楷体_GB2312" pitchFamily="49" charset="-122"/>
                <a:ea typeface="楷体_GB2312" pitchFamily="49" charset="-122"/>
              </a:rPr>
              <a:t>干扰</a:t>
            </a:r>
            <a:r>
              <a:rPr lang="en-US" altLang="zh-CN" sz="2400" b="1">
                <a:latin typeface="楷体_GB2312" pitchFamily="49" charset="-122"/>
                <a:ea typeface="楷体_GB2312" pitchFamily="49" charset="-122"/>
              </a:rPr>
              <a:t>(RNA interference </a:t>
            </a:r>
            <a:r>
              <a:rPr lang="zh-CN" altLang="en-US" sz="2400" b="1">
                <a:latin typeface="楷体_GB2312" pitchFamily="49" charset="-122"/>
                <a:ea typeface="楷体_GB2312" pitchFamily="49" charset="-122"/>
              </a:rPr>
              <a:t>，</a:t>
            </a:r>
            <a:r>
              <a:rPr lang="en-US" altLang="zh-CN" sz="2400" b="1" err="1">
                <a:latin typeface="楷体_GB2312" pitchFamily="49" charset="-122"/>
                <a:ea typeface="楷体_GB2312" pitchFamily="49" charset="-122"/>
              </a:rPr>
              <a:t>RNAi</a:t>
            </a:r>
            <a:r>
              <a:rPr lang="en-US" altLang="zh-CN" sz="2400" b="1">
                <a:latin typeface="楷体_GB2312" pitchFamily="49" charset="-122"/>
                <a:ea typeface="楷体_GB2312" pitchFamily="49" charset="-122"/>
              </a:rPr>
              <a:t> )</a:t>
            </a:r>
            <a:r>
              <a:rPr lang="zh-CN" altLang="en-US" sz="2400" b="1" dirty="0">
                <a:latin typeface="楷体_GB2312" pitchFamily="49" charset="-122"/>
                <a:ea typeface="楷体_GB2312" pitchFamily="49" charset="-122"/>
              </a:rPr>
              <a:t>是将双链</a:t>
            </a:r>
            <a:r>
              <a:rPr lang="en-US" altLang="zh-CN" sz="2400" b="1">
                <a:latin typeface="楷体_GB2312" pitchFamily="49" charset="-122"/>
                <a:ea typeface="楷体_GB2312" pitchFamily="49" charset="-122"/>
              </a:rPr>
              <a:t>RNA</a:t>
            </a:r>
            <a:r>
              <a:rPr lang="zh-CN" altLang="en-US" sz="2400" b="1" dirty="0">
                <a:latin typeface="楷体_GB2312" pitchFamily="49" charset="-122"/>
                <a:ea typeface="楷体_GB2312" pitchFamily="49" charset="-122"/>
              </a:rPr>
              <a:t>导入细胞内引起特异基因的</a:t>
            </a:r>
            <a:r>
              <a:rPr lang="en-US" altLang="zh-CN" sz="2400" b="1">
                <a:latin typeface="楷体_GB2312" pitchFamily="49" charset="-122"/>
                <a:ea typeface="楷体_GB2312" pitchFamily="49" charset="-122"/>
              </a:rPr>
              <a:t>mRNA</a:t>
            </a:r>
            <a:r>
              <a:rPr lang="zh-CN" altLang="en-US" sz="2400" b="1" dirty="0">
                <a:latin typeface="楷体_GB2312" pitchFamily="49" charset="-122"/>
                <a:ea typeface="楷体_GB2312" pitchFamily="49" charset="-122"/>
              </a:rPr>
              <a:t>降解的一种细胞反应过程。属于转录后基因沉默的一种。</a:t>
            </a:r>
            <a:endParaRPr lang="zh-CN" altLang="en-US" sz="2400" b="1" dirty="0">
              <a:latin typeface="楷体_GB2312" pitchFamily="49" charset="-122"/>
              <a:ea typeface="楷体_GB2312" pitchFamily="49" charset="-122"/>
            </a:endParaRPr>
          </a:p>
        </p:txBody>
      </p:sp>
    </p:spTree>
  </p:cSld>
  <p:clrMapOvr>
    <a:masterClrMapping/>
  </p:clrMapOvr>
  <p:transition>
    <p:circl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2" name="文本占位符 286721"/>
          <p:cNvSpPr>
            <a:spLocks noGrp="1"/>
          </p:cNvSpPr>
          <p:nvPr>
            <p:ph type="body" idx="1"/>
          </p:nvPr>
        </p:nvSpPr>
        <p:spPr>
          <a:xfrm>
            <a:off x="457200" y="1063625"/>
            <a:ext cx="8153400" cy="4270375"/>
          </a:xfrm>
        </p:spPr>
        <p:txBody>
          <a:bodyPr/>
          <a:p>
            <a:pPr algn="just">
              <a:lnSpc>
                <a:spcPct val="130000"/>
              </a:lnSpc>
              <a:buNone/>
            </a:pPr>
            <a:r>
              <a:rPr lang="en-US" altLang="zh-CN" sz="3600" b="1" dirty="0">
                <a:latin typeface="华文细黑" panose="02010600040101010101" pitchFamily="2" charset="-122"/>
                <a:ea typeface="华文细黑" panose="02010600040101010101" pitchFamily="2" charset="-122"/>
              </a:rPr>
              <a:t>  </a:t>
            </a:r>
            <a:r>
              <a:rPr lang="en-US" altLang="zh-CN" b="1">
                <a:solidFill>
                  <a:srgbClr val="0000FF"/>
                </a:solidFill>
                <a:latin typeface="黑体" panose="02010609060101010101" charset="-122"/>
                <a:ea typeface="黑体" panose="02010609060101010101" charset="-122"/>
              </a:rPr>
              <a:t>2</a:t>
            </a:r>
            <a:r>
              <a:rPr lang="zh-CN" altLang="en-US" b="1" dirty="0">
                <a:solidFill>
                  <a:srgbClr val="0000FF"/>
                </a:solidFill>
                <a:latin typeface="黑体" panose="02010609060101010101" charset="-122"/>
                <a:ea typeface="黑体" panose="02010609060101010101" charset="-122"/>
              </a:rPr>
              <a:t>．</a:t>
            </a:r>
            <a:r>
              <a:rPr lang="zh-CN" altLang="en-US" b="1" dirty="0">
                <a:solidFill>
                  <a:srgbClr val="0000FF"/>
                </a:solidFill>
                <a:latin typeface="黑体" panose="02010609060101010101" charset="-122"/>
                <a:ea typeface="黑体" panose="02010609060101010101" charset="-122"/>
              </a:rPr>
              <a:t>促使肿瘤细胞表达正常的</a:t>
            </a:r>
            <a:r>
              <a:rPr lang="en-US" altLang="zh-CN" b="1" err="1">
                <a:solidFill>
                  <a:srgbClr val="0000FF"/>
                </a:solidFill>
                <a:latin typeface="黑体" panose="02010609060101010101" charset="-122"/>
                <a:ea typeface="黑体" panose="02010609060101010101" charset="-122"/>
              </a:rPr>
              <a:t>CKIs</a:t>
            </a:r>
            <a:endParaRPr lang="en-US" altLang="zh-CN" b="1">
              <a:solidFill>
                <a:srgbClr val="0000FF"/>
              </a:solidFill>
              <a:latin typeface="黑体" panose="02010609060101010101" charset="-122"/>
              <a:ea typeface="黑体" panose="02010609060101010101" charset="-122"/>
            </a:endParaRPr>
          </a:p>
          <a:p>
            <a:pPr algn="just">
              <a:lnSpc>
                <a:spcPct val="130000"/>
              </a:lnSpc>
              <a:spcBef>
                <a:spcPct val="40000"/>
              </a:spcBef>
              <a:buNone/>
            </a:pPr>
            <a:r>
              <a:rPr lang="zh-CN" altLang="en-US" sz="2800">
                <a:latin typeface="Times New Roman" panose="02020603050405020304" pitchFamily="18" charset="0"/>
              </a:rPr>
              <a:t>　　　</a:t>
            </a:r>
            <a:r>
              <a:rPr lang="zh-CN" altLang="en-US" sz="2800" b="1" dirty="0">
                <a:latin typeface="楷体_GB2312" pitchFamily="49" charset="-122"/>
                <a:ea typeface="楷体_GB2312" pitchFamily="49" charset="-122"/>
              </a:rPr>
              <a:t>有报道用正常的</a:t>
            </a:r>
            <a:r>
              <a:rPr lang="en-US" altLang="zh-CN" sz="2800" b="1">
                <a:latin typeface="楷体_GB2312" pitchFamily="49" charset="-122"/>
                <a:ea typeface="楷体_GB2312" pitchFamily="49" charset="-122"/>
              </a:rPr>
              <a:t>P16</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P21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P27</a:t>
            </a:r>
            <a:r>
              <a:rPr lang="zh-CN" altLang="en-US" sz="2800" b="1" dirty="0">
                <a:latin typeface="楷体_GB2312" pitchFamily="49" charset="-122"/>
                <a:ea typeface="楷体_GB2312" pitchFamily="49" charset="-122"/>
              </a:rPr>
              <a:t>基因与腺病毒载体重组，将重组的腺病毒导入肿瘤细胞，重组的腺病毒在肿瘤细胞内表达有功能的</a:t>
            </a:r>
            <a:r>
              <a:rPr lang="en-US" altLang="zh-CN" sz="2800" b="1">
                <a:latin typeface="楷体_GB2312" pitchFamily="49" charset="-122"/>
                <a:ea typeface="楷体_GB2312" pitchFamily="49" charset="-122"/>
              </a:rPr>
              <a:t>P16</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P21</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P27</a:t>
            </a:r>
            <a:r>
              <a:rPr lang="zh-CN" altLang="en-US" sz="2800" b="1" dirty="0">
                <a:latin typeface="楷体_GB2312" pitchFamily="49" charset="-122"/>
                <a:ea typeface="楷体_GB2312" pitchFamily="49" charset="-122"/>
              </a:rPr>
              <a:t>蛋白，抑制</a:t>
            </a:r>
            <a:r>
              <a:rPr lang="en-US" altLang="zh-CN" sz="2800" b="1" err="1">
                <a:latin typeface="楷体_GB2312" pitchFamily="49" charset="-122"/>
                <a:ea typeface="楷体_GB2312" pitchFamily="49" charset="-122"/>
              </a:rPr>
              <a:t>CDKs</a:t>
            </a:r>
            <a:r>
              <a:rPr lang="zh-CN" altLang="en-US" sz="2800" b="1" dirty="0">
                <a:latin typeface="楷体_GB2312" pitchFamily="49" charset="-122"/>
                <a:ea typeface="楷体_GB2312" pitchFamily="49" charset="-122"/>
              </a:rPr>
              <a:t>的活性，使肿瘤细胞停止在</a:t>
            </a:r>
            <a:r>
              <a:rPr lang="en-US" altLang="zh-CN" sz="2800" b="1">
                <a:latin typeface="楷体_GB2312" pitchFamily="49" charset="-122"/>
                <a:ea typeface="楷体_GB2312" pitchFamily="49" charset="-122"/>
              </a:rPr>
              <a:t>G0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G1</a:t>
            </a:r>
            <a:r>
              <a:rPr lang="zh-CN" altLang="en-US"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抑制肿瘤细胞增殖。</a:t>
            </a:r>
            <a:endParaRPr lang="zh-CN" altLang="en-US" sz="2800" b="1">
              <a:latin typeface="楷体_GB2312" pitchFamily="49" charset="-122"/>
              <a:ea typeface="楷体_GB2312"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文本占位符 239617"/>
          <p:cNvSpPr>
            <a:spLocks noGrp="1"/>
          </p:cNvSpPr>
          <p:nvPr>
            <p:ph type="body" idx="1"/>
          </p:nvPr>
        </p:nvSpPr>
        <p:spPr>
          <a:xfrm>
            <a:off x="457200" y="685800"/>
            <a:ext cx="8077200" cy="5329238"/>
          </a:xfrm>
        </p:spPr>
        <p:txBody>
          <a:bodyPr/>
          <a:p>
            <a:pPr algn="ctr">
              <a:lnSpc>
                <a:spcPct val="130000"/>
              </a:lnSpc>
              <a:spcBef>
                <a:spcPct val="40000"/>
              </a:spcBef>
              <a:buNone/>
            </a:pPr>
            <a:r>
              <a:rPr lang="zh-CN" altLang="en-US" sz="3600" b="1" dirty="0">
                <a:solidFill>
                  <a:srgbClr val="FF0000"/>
                </a:solidFill>
                <a:ea typeface="黑体" panose="02010609060101010101" charset="-122"/>
              </a:rPr>
              <a:t>一、研究背景</a:t>
            </a:r>
            <a:endParaRPr lang="zh-CN" altLang="en-US" sz="3600" b="1" dirty="0">
              <a:solidFill>
                <a:srgbClr val="FF0000"/>
              </a:solidFill>
              <a:ea typeface="黑体" panose="02010609060101010101" charset="-122"/>
            </a:endParaRPr>
          </a:p>
          <a:p>
            <a:pPr algn="just">
              <a:lnSpc>
                <a:spcPct val="130000"/>
              </a:lnSpc>
              <a:spcBef>
                <a:spcPct val="40000"/>
              </a:spcBef>
              <a:buNone/>
            </a:pPr>
            <a:r>
              <a:rPr lang="zh-CN" altLang="en-US" b="1" dirty="0">
                <a:latin typeface="华文细黑" panose="02010600040101010101" pitchFamily="2" charset="-122"/>
                <a:ea typeface="华文细黑" panose="02010600040101010101" pitchFamily="2" charset="-122"/>
              </a:rPr>
              <a:t>  </a:t>
            </a:r>
            <a:r>
              <a:rPr lang="en-US" altLang="zh-CN" sz="2800" b="1">
                <a:solidFill>
                  <a:srgbClr val="0000FF"/>
                </a:solidFill>
                <a:latin typeface="黑体" panose="02010609060101010101" charset="-122"/>
                <a:ea typeface="黑体" panose="02010609060101010101" charset="-122"/>
              </a:rPr>
              <a:t>1.MPF</a:t>
            </a:r>
            <a:r>
              <a:rPr lang="zh-CN" altLang="en-US" sz="2800" b="1" dirty="0">
                <a:solidFill>
                  <a:srgbClr val="0000FF"/>
                </a:solidFill>
                <a:effectLst>
                  <a:outerShdw blurRad="38100" dist="38100" dir="2700000">
                    <a:srgbClr val="C0C0C0"/>
                  </a:outerShdw>
                </a:effectLst>
                <a:latin typeface="黑体" panose="02010609060101010101" charset="-122"/>
                <a:ea typeface="黑体" panose="02010609060101010101" charset="-122"/>
              </a:rPr>
              <a:t>的发现及其作用</a:t>
            </a:r>
            <a:endParaRPr lang="zh-CN" altLang="en-US" sz="2800" b="1">
              <a:solidFill>
                <a:srgbClr val="0000FF"/>
              </a:solidFill>
              <a:latin typeface="黑体" panose="02010609060101010101" charset="-122"/>
              <a:ea typeface="黑体" panose="02010609060101010101" charset="-122"/>
            </a:endParaRPr>
          </a:p>
          <a:p>
            <a:pPr algn="just">
              <a:lnSpc>
                <a:spcPct val="130000"/>
              </a:lnSpc>
              <a:spcBef>
                <a:spcPct val="30000"/>
              </a:spcBef>
              <a:buNone/>
            </a:pPr>
            <a:r>
              <a:rPr lang="zh-CN" altLang="en-US" sz="2400">
                <a:latin typeface="Times New Roman" panose="02020603050405020304" pitchFamily="18" charset="0"/>
              </a:rPr>
              <a:t>　　　</a:t>
            </a:r>
            <a:r>
              <a:rPr lang="en-US" altLang="zh-CN" sz="2400" b="1">
                <a:latin typeface="楷体_GB2312" pitchFamily="49" charset="-122"/>
                <a:ea typeface="楷体_GB2312" pitchFamily="49" charset="-122"/>
              </a:rPr>
              <a:t>1960</a:t>
            </a:r>
            <a:r>
              <a:rPr lang="zh-CN" altLang="en-US" sz="2400" b="1" dirty="0">
                <a:latin typeface="楷体_GB2312" pitchFamily="49" charset="-122"/>
                <a:ea typeface="楷体_GB2312" pitchFamily="49" charset="-122"/>
              </a:rPr>
              <a:t>年，</a:t>
            </a:r>
            <a:r>
              <a:rPr lang="en-US" altLang="zh-CN" sz="2400" b="1">
                <a:latin typeface="楷体_GB2312" pitchFamily="49" charset="-122"/>
                <a:ea typeface="楷体_GB2312" pitchFamily="49" charset="-122"/>
              </a:rPr>
              <a:t>Masui</a:t>
            </a:r>
            <a:r>
              <a:rPr lang="zh-CN" altLang="en-US" sz="2400" b="1" dirty="0">
                <a:latin typeface="楷体_GB2312" pitchFamily="49" charset="-122"/>
                <a:ea typeface="楷体_GB2312" pitchFamily="49" charset="-122"/>
              </a:rPr>
              <a:t>和</a:t>
            </a:r>
            <a:r>
              <a:rPr lang="en-US" altLang="zh-CN" sz="2400" b="1" err="1">
                <a:latin typeface="楷体_GB2312" pitchFamily="49" charset="-122"/>
                <a:ea typeface="楷体_GB2312" pitchFamily="49" charset="-122"/>
              </a:rPr>
              <a:t>Markert</a:t>
            </a:r>
            <a:r>
              <a:rPr lang="zh-CN" altLang="en-US" sz="2400" b="1" dirty="0">
                <a:latin typeface="楷体_GB2312" pitchFamily="49" charset="-122"/>
                <a:ea typeface="楷体_GB2312" pitchFamily="49" charset="-122"/>
              </a:rPr>
              <a:t>研究爪蟾卵母细胞，提出了</a:t>
            </a:r>
            <a:r>
              <a:rPr lang="zh-CN" altLang="en-US" sz="2400" b="1" dirty="0">
                <a:latin typeface="楷体_GB2312" pitchFamily="49" charset="-122"/>
                <a:ea typeface="楷体_GB2312" pitchFamily="49" charset="-122"/>
                <a:hlinkClick r:id=""/>
              </a:rPr>
              <a:t>成熟卵母细胞</a:t>
            </a:r>
            <a:r>
              <a:rPr lang="zh-CN" altLang="en-US" sz="2400" b="1" dirty="0">
                <a:latin typeface="楷体_GB2312" pitchFamily="49" charset="-122"/>
                <a:ea typeface="楷体_GB2312" pitchFamily="49" charset="-122"/>
              </a:rPr>
              <a:t>中存在一种促成熟因子（</a:t>
            </a:r>
            <a:r>
              <a:rPr lang="en-US" altLang="zh-CN" sz="2400" b="1">
                <a:latin typeface="楷体_GB2312" pitchFamily="49" charset="-122"/>
                <a:ea typeface="楷体_GB2312" pitchFamily="49" charset="-122"/>
              </a:rPr>
              <a:t>maturation promoting factor</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hlinkClick r:id=""/>
              </a:rPr>
              <a:t>MPF</a:t>
            </a:r>
            <a:r>
              <a:rPr lang="zh-CN" altLang="en-US"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a:p>
            <a:pPr algn="just">
              <a:lnSpc>
                <a:spcPct val="130000"/>
              </a:lnSpc>
              <a:spcBef>
                <a:spcPct val="30000"/>
              </a:spcBef>
              <a:buNone/>
            </a:pPr>
            <a:r>
              <a:rPr lang="zh-CN" altLang="en-US" sz="2400" b="1">
                <a:latin typeface="楷体_GB2312" pitchFamily="49" charset="-122"/>
                <a:ea typeface="楷体_GB2312" pitchFamily="49" charset="-122"/>
              </a:rPr>
              <a:t>      </a:t>
            </a:r>
            <a:r>
              <a:rPr lang="en-US" altLang="zh-CN" sz="2400" b="1" err="1">
                <a:latin typeface="楷体_GB2312" pitchFamily="49" charset="-122"/>
                <a:ea typeface="楷体_GB2312" pitchFamily="49" charset="-122"/>
              </a:rPr>
              <a:t>Rao</a:t>
            </a:r>
            <a:r>
              <a:rPr lang="zh-CN" altLang="en-US" sz="2400" b="1" dirty="0">
                <a:latin typeface="楷体_GB2312" pitchFamily="49" charset="-122"/>
                <a:ea typeface="楷体_GB2312" pitchFamily="49" charset="-122"/>
              </a:rPr>
              <a:t>和</a:t>
            </a:r>
            <a:r>
              <a:rPr lang="en-US" altLang="zh-CN" sz="2400" b="1">
                <a:latin typeface="楷体_GB2312" pitchFamily="49" charset="-122"/>
                <a:ea typeface="楷体_GB2312" pitchFamily="49" charset="-122"/>
              </a:rPr>
              <a:t>Johnson(1970</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1972</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1974) </a:t>
            </a:r>
            <a:r>
              <a:rPr lang="zh-CN" altLang="en-US" sz="2400" b="1" dirty="0">
                <a:latin typeface="楷体_GB2312" pitchFamily="49" charset="-122"/>
                <a:ea typeface="楷体_GB2312" pitchFamily="49" charset="-122"/>
              </a:rPr>
              <a:t>以</a:t>
            </a:r>
            <a:r>
              <a:rPr lang="en-US" altLang="zh-CN" sz="2400" b="1" err="1">
                <a:latin typeface="楷体_GB2312" pitchFamily="49" charset="-122"/>
                <a:ea typeface="楷体_GB2312" pitchFamily="49" charset="-122"/>
              </a:rPr>
              <a:t>Hela</a:t>
            </a:r>
            <a:r>
              <a:rPr lang="zh-CN" altLang="en-US" sz="2400" b="1" dirty="0">
                <a:latin typeface="楷体_GB2312" pitchFamily="49" charset="-122"/>
                <a:ea typeface="楷体_GB2312" pitchFamily="49" charset="-122"/>
              </a:rPr>
              <a:t>细胞为材料，发现</a:t>
            </a:r>
            <a:r>
              <a:rPr lang="en-US" altLang="zh-CN" sz="2400" b="1">
                <a:latin typeface="楷体_GB2312" pitchFamily="49" charset="-122"/>
                <a:ea typeface="楷体_GB2312" pitchFamily="49" charset="-122"/>
              </a:rPr>
              <a:t>M</a:t>
            </a:r>
            <a:r>
              <a:rPr lang="zh-CN" altLang="en-US" sz="2400" b="1" dirty="0">
                <a:latin typeface="楷体_GB2312" pitchFamily="49" charset="-122"/>
                <a:ea typeface="楷体_GB2312" pitchFamily="49" charset="-122"/>
              </a:rPr>
              <a:t>期细胞具有某种促进间期细胞进行分裂的因子，即促细胞分裂因子</a:t>
            </a:r>
            <a:r>
              <a:rPr lang="en-US" altLang="zh-CN" sz="2400" b="1">
                <a:latin typeface="楷体_GB2312" pitchFamily="49" charset="-122"/>
                <a:ea typeface="楷体_GB2312" pitchFamily="49" charset="-122"/>
              </a:rPr>
              <a:t>(mitosis- promoting factor </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hlinkClick r:id=""/>
              </a:rPr>
              <a:t>MPF)</a:t>
            </a:r>
            <a:r>
              <a:rPr lang="zh-CN" altLang="en-US" sz="2400" b="1" dirty="0">
                <a:latin typeface="楷体_GB2312" pitchFamily="49" charset="-122"/>
                <a:ea typeface="楷体_GB2312" pitchFamily="49" charset="-122"/>
              </a:rPr>
              <a:t>。</a:t>
            </a:r>
            <a:r>
              <a:rPr lang="zh-CN" altLang="en-US" sz="2400" dirty="0">
                <a:latin typeface="宋体" panose="02010600030101010101" pitchFamily="2" charset="-122"/>
              </a:rPr>
              <a:t> </a:t>
            </a:r>
            <a:endParaRPr lang="zh-CN" altLang="en-US" sz="2400" dirty="0">
              <a:latin typeface="宋体" panose="02010600030101010101" pitchFamily="2" charset="-122"/>
            </a:endParaRPr>
          </a:p>
        </p:txBody>
      </p:sp>
    </p:spTree>
  </p:cSld>
  <p:clrMapOvr>
    <a:masterClrMapping/>
  </p:clrMapOvr>
  <p:transition>
    <p:cover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6" name="文本框 287745"/>
          <p:cNvSpPr txBox="1"/>
          <p:nvPr/>
        </p:nvSpPr>
        <p:spPr>
          <a:xfrm>
            <a:off x="539750" y="1125538"/>
            <a:ext cx="7704138" cy="3054350"/>
          </a:xfrm>
          <a:prstGeom prst="rect">
            <a:avLst/>
          </a:prstGeom>
          <a:noFill/>
          <a:ln w="9525">
            <a:noFill/>
          </a:ln>
        </p:spPr>
        <p:txBody>
          <a:bodyPr>
            <a:spAutoFit/>
          </a:bodyPr>
          <a:p>
            <a:pPr eaLnBrk="0" hangingPunct="0">
              <a:lnSpc>
                <a:spcPct val="135000"/>
              </a:lnSpc>
            </a:pPr>
            <a:r>
              <a:rPr lang="en-US" altLang="zh-CN" sz="3200" b="1">
                <a:solidFill>
                  <a:srgbClr val="0000FF"/>
                </a:solidFill>
                <a:latin typeface="黑体" panose="02010609060101010101" charset="-122"/>
                <a:ea typeface="黑体" panose="02010609060101010101" charset="-122"/>
              </a:rPr>
              <a:t>3</a:t>
            </a:r>
            <a:r>
              <a:rPr lang="zh-CN" altLang="en-US" sz="3200" b="1" dirty="0">
                <a:solidFill>
                  <a:srgbClr val="0000FF"/>
                </a:solidFill>
                <a:latin typeface="黑体" panose="02010609060101010101" charset="-122"/>
                <a:ea typeface="黑体" panose="02010609060101010101" charset="-122"/>
              </a:rPr>
              <a:t>．抑制</a:t>
            </a:r>
            <a:r>
              <a:rPr lang="en-US" altLang="zh-CN" sz="3200" b="1">
                <a:solidFill>
                  <a:srgbClr val="0000FF"/>
                </a:solidFill>
                <a:latin typeface="黑体" panose="02010609060101010101" charset="-122"/>
                <a:ea typeface="黑体" panose="02010609060101010101" charset="-122"/>
              </a:rPr>
              <a:t>E</a:t>
            </a:r>
            <a:r>
              <a:rPr lang="en-US" altLang="zh-CN" sz="3200" b="1" baseline="-25000">
                <a:solidFill>
                  <a:srgbClr val="0000FF"/>
                </a:solidFill>
                <a:latin typeface="黑体" panose="02010609060101010101" charset="-122"/>
                <a:ea typeface="黑体" panose="02010609060101010101" charset="-122"/>
              </a:rPr>
              <a:t>2</a:t>
            </a:r>
            <a:r>
              <a:rPr lang="en-US" altLang="zh-CN" sz="3200" b="1">
                <a:solidFill>
                  <a:srgbClr val="0000FF"/>
                </a:solidFill>
                <a:latin typeface="黑体" panose="02010609060101010101" charset="-122"/>
                <a:ea typeface="黑体" panose="02010609060101010101" charset="-122"/>
              </a:rPr>
              <a:t>F</a:t>
            </a:r>
            <a:r>
              <a:rPr lang="zh-CN" altLang="en-US" sz="3200" b="1" dirty="0">
                <a:solidFill>
                  <a:srgbClr val="0000FF"/>
                </a:solidFill>
                <a:latin typeface="黑体" panose="02010609060101010101" charset="-122"/>
                <a:ea typeface="黑体" panose="02010609060101010101" charset="-122"/>
              </a:rPr>
              <a:t>的活性</a:t>
            </a:r>
            <a:endParaRPr lang="zh-CN" altLang="en-US" sz="3200" b="1" dirty="0">
              <a:solidFill>
                <a:srgbClr val="0000FF"/>
              </a:solidFill>
              <a:latin typeface="黑体" panose="02010609060101010101" charset="-122"/>
              <a:ea typeface="黑体" panose="02010609060101010101" charset="-122"/>
            </a:endParaRPr>
          </a:p>
          <a:p>
            <a:pPr eaLnBrk="0" hangingPunct="0">
              <a:lnSpc>
                <a:spcPct val="135000"/>
              </a:lnSpc>
            </a:pPr>
            <a:r>
              <a:rPr lang="zh-CN" altLang="en-US" sz="2800" dirty="0">
                <a:latin typeface="Arial" panose="020B0604020202020204" pitchFamily="34" charset="0"/>
              </a:rPr>
              <a:t>　　</a:t>
            </a:r>
            <a:r>
              <a:rPr lang="zh-CN" altLang="en-US" sz="2800" b="1" dirty="0">
                <a:latin typeface="楷体_GB2312" pitchFamily="49" charset="-122"/>
                <a:ea typeface="楷体_GB2312" pitchFamily="49" charset="-122"/>
              </a:rPr>
              <a:t>把对</a:t>
            </a:r>
            <a:r>
              <a:rPr lang="en-US" altLang="zh-CN" sz="2800" b="1">
                <a:latin typeface="楷体_GB2312" pitchFamily="49" charset="-122"/>
                <a:ea typeface="楷体_GB2312" pitchFamily="49" charset="-122"/>
              </a:rPr>
              <a:t>E2F</a:t>
            </a:r>
            <a:r>
              <a:rPr lang="zh-CN" altLang="en-US" sz="2800" b="1" dirty="0">
                <a:latin typeface="楷体_GB2312" pitchFamily="49" charset="-122"/>
                <a:ea typeface="楷体_GB2312" pitchFamily="49" charset="-122"/>
              </a:rPr>
              <a:t>有高度亲和性的双链</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片段导入细胞，该</a:t>
            </a:r>
            <a:r>
              <a:rPr lang="en-US" altLang="zh-CN" sz="2800" b="1">
                <a:latin typeface="楷体_GB2312" pitchFamily="49" charset="-122"/>
                <a:ea typeface="楷体_GB2312" pitchFamily="49" charset="-122"/>
              </a:rPr>
              <a:t>DNA</a:t>
            </a:r>
            <a:r>
              <a:rPr lang="zh-CN" altLang="en-US" sz="2800" b="1" dirty="0">
                <a:latin typeface="楷体_GB2312" pitchFamily="49" charset="-122"/>
                <a:ea typeface="楷体_GB2312" pitchFamily="49" charset="-122"/>
              </a:rPr>
              <a:t>能够结合游离状态的</a:t>
            </a:r>
            <a:r>
              <a:rPr lang="en-US" altLang="zh-CN" sz="2800" b="1">
                <a:latin typeface="楷体_GB2312" pitchFamily="49" charset="-122"/>
                <a:ea typeface="楷体_GB2312" pitchFamily="49" charset="-122"/>
              </a:rPr>
              <a:t>E2F</a:t>
            </a:r>
            <a:r>
              <a:rPr lang="zh-CN" altLang="en-US" sz="2800" b="1" dirty="0">
                <a:latin typeface="楷体_GB2312" pitchFamily="49" charset="-122"/>
                <a:ea typeface="楷体_GB2312" pitchFamily="49" charset="-122"/>
              </a:rPr>
              <a:t>生成一种复合物，复合物中的</a:t>
            </a:r>
            <a:r>
              <a:rPr lang="en-US" altLang="zh-CN" sz="2800" b="1">
                <a:latin typeface="楷体_GB2312" pitchFamily="49" charset="-122"/>
                <a:ea typeface="楷体_GB2312" pitchFamily="49" charset="-122"/>
              </a:rPr>
              <a:t>E2F</a:t>
            </a:r>
            <a:r>
              <a:rPr lang="zh-CN" altLang="en-US" sz="2800" b="1" dirty="0">
                <a:latin typeface="楷体_GB2312" pitchFamily="49" charset="-122"/>
                <a:ea typeface="楷体_GB2312" pitchFamily="49" charset="-122"/>
              </a:rPr>
              <a:t>不再与有关基因的启动子结合，从而阻断这些基因的表达，抑制细胞增生。</a:t>
            </a:r>
            <a:endParaRPr lang="zh-CN" altLang="en-US" sz="28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box(in)">
                                      <p:cBhvr>
                                        <p:cTn id="7" dur="500"/>
                                        <p:tgtEl>
                                          <p:spTgt spid="287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70" name="标题 288769"/>
          <p:cNvSpPr>
            <a:spLocks noGrp="1"/>
          </p:cNvSpPr>
          <p:nvPr>
            <p:ph type="title"/>
          </p:nvPr>
        </p:nvSpPr>
        <p:spPr>
          <a:xfrm>
            <a:off x="228600" y="381000"/>
            <a:ext cx="8540750" cy="1143000"/>
          </a:xfrm>
        </p:spPr>
        <p:txBody>
          <a:bodyPr anchor="ctr" anchorCtr="0"/>
          <a:p>
            <a:r>
              <a:rPr lang="zh-CN" altLang="en-US" sz="4000" b="1" dirty="0">
                <a:solidFill>
                  <a:srgbClr val="0000FF"/>
                </a:solidFill>
                <a:ea typeface="黑体" panose="02010609060101010101" charset="-122"/>
              </a:rPr>
              <a:t>思考题</a:t>
            </a:r>
            <a:endParaRPr lang="zh-CN" altLang="en-US" sz="4000" b="1" dirty="0">
              <a:solidFill>
                <a:srgbClr val="0000FF"/>
              </a:solidFill>
              <a:ea typeface="黑体" panose="02010609060101010101" charset="-122"/>
            </a:endParaRPr>
          </a:p>
        </p:txBody>
      </p:sp>
      <p:sp>
        <p:nvSpPr>
          <p:cNvPr id="288771" name="文本占位符 288770"/>
          <p:cNvSpPr>
            <a:spLocks noGrp="1"/>
          </p:cNvSpPr>
          <p:nvPr>
            <p:ph type="body" idx="1"/>
          </p:nvPr>
        </p:nvSpPr>
        <p:spPr>
          <a:xfrm>
            <a:off x="684213" y="1125538"/>
            <a:ext cx="7989887" cy="4014787"/>
          </a:xfrm>
        </p:spPr>
        <p:txBody>
          <a:bodyPr/>
          <a:p>
            <a:pPr>
              <a:lnSpc>
                <a:spcPct val="130000"/>
              </a:lnSpc>
              <a:spcBef>
                <a:spcPct val="30000"/>
              </a:spcBef>
              <a:buNone/>
            </a:pPr>
            <a:r>
              <a:rPr lang="zh-CN" altLang="en-US" b="1" dirty="0">
                <a:solidFill>
                  <a:srgbClr val="0000FF"/>
                </a:solidFill>
                <a:ea typeface="黑体" panose="02010609060101010101" charset="-122"/>
              </a:rPr>
              <a:t>名词：</a:t>
            </a:r>
            <a:endParaRPr lang="zh-CN" altLang="en-US" b="1" dirty="0">
              <a:solidFill>
                <a:srgbClr val="0000FF"/>
              </a:solidFill>
              <a:ea typeface="黑体" panose="02010609060101010101" charset="-122"/>
            </a:endParaRPr>
          </a:p>
          <a:p>
            <a:pPr>
              <a:lnSpc>
                <a:spcPct val="130000"/>
              </a:lnSpc>
              <a:spcBef>
                <a:spcPct val="30000"/>
              </a:spcBef>
              <a:buNone/>
            </a:pPr>
            <a:r>
              <a:rPr lang="en-US" altLang="zh-CN" sz="2800" b="1" err="1">
                <a:latin typeface="楷体_GB2312" pitchFamily="49" charset="-122"/>
                <a:ea typeface="楷体_GB2312" pitchFamily="49" charset="-122"/>
              </a:rPr>
              <a:t>cyclin</a:t>
            </a:r>
            <a:r>
              <a:rPr lang="en-US" altLang="zh-CN" sz="2800" b="1">
                <a:latin typeface="楷体_GB2312" pitchFamily="49" charset="-122"/>
                <a:ea typeface="楷体_GB2312" pitchFamily="49" charset="-122"/>
              </a:rPr>
              <a:t> box</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R</a:t>
            </a:r>
            <a:r>
              <a:rPr lang="zh-CN" altLang="en-US" sz="2800" b="1" dirty="0">
                <a:latin typeface="楷体_GB2312" pitchFamily="49" charset="-122"/>
                <a:ea typeface="楷体_GB2312" pitchFamily="49" charset="-122"/>
              </a:rPr>
              <a:t>点</a:t>
            </a:r>
            <a:endParaRPr lang="zh-CN" altLang="en-US" sz="2800" b="1" dirty="0">
              <a:latin typeface="楷体_GB2312" pitchFamily="49" charset="-122"/>
              <a:ea typeface="楷体_GB2312" pitchFamily="49" charset="-122"/>
            </a:endParaRPr>
          </a:p>
          <a:p>
            <a:pPr>
              <a:lnSpc>
                <a:spcPct val="130000"/>
              </a:lnSpc>
              <a:spcBef>
                <a:spcPct val="30000"/>
              </a:spcBef>
              <a:buNone/>
            </a:pPr>
            <a:r>
              <a:rPr lang="zh-CN" altLang="en-US" b="1" dirty="0">
                <a:solidFill>
                  <a:srgbClr val="0000FF"/>
                </a:solidFill>
                <a:ea typeface="黑体" panose="02010609060101010101" charset="-122"/>
              </a:rPr>
              <a:t>问答：</a:t>
            </a:r>
            <a:endParaRPr lang="zh-CN" altLang="en-US" b="1" dirty="0">
              <a:solidFill>
                <a:srgbClr val="0000FF"/>
              </a:solidFill>
              <a:ea typeface="黑体" panose="02010609060101010101" charset="-122"/>
            </a:endParaRPr>
          </a:p>
          <a:p>
            <a:pPr>
              <a:lnSpc>
                <a:spcPct val="130000"/>
              </a:lnSpc>
              <a:spcBef>
                <a:spcPct val="30000"/>
              </a:spcBef>
              <a:buNone/>
            </a:pPr>
            <a:r>
              <a:rPr lang="en-US" altLang="zh-CN" sz="2400" b="1">
                <a:latin typeface="楷体_GB2312" pitchFamily="49" charset="-122"/>
                <a:ea typeface="楷体_GB2312" pitchFamily="49" charset="-122"/>
              </a:rPr>
              <a:t>1.</a:t>
            </a:r>
            <a:r>
              <a:rPr lang="zh-CN" altLang="en-US" sz="2400" b="1" dirty="0">
                <a:latin typeface="楷体_GB2312" pitchFamily="49" charset="-122"/>
                <a:ea typeface="楷体_GB2312" pitchFamily="49" charset="-122"/>
              </a:rPr>
              <a:t>简述细胞周期各时相</a:t>
            </a:r>
            <a:r>
              <a:rPr lang="en-US" altLang="zh-CN" sz="2400" b="1" err="1">
                <a:latin typeface="楷体_GB2312" pitchFamily="49" charset="-122"/>
                <a:ea typeface="楷体_GB2312" pitchFamily="49" charset="-122"/>
              </a:rPr>
              <a:t>cyclin</a:t>
            </a:r>
            <a:r>
              <a:rPr lang="zh-CN" altLang="en-US" sz="2400" b="1" dirty="0">
                <a:latin typeface="楷体_GB2312" pitchFamily="49" charset="-122"/>
                <a:ea typeface="楷体_GB2312" pitchFamily="49" charset="-122"/>
              </a:rPr>
              <a:t>的种类及作用。</a:t>
            </a:r>
            <a:endParaRPr lang="zh-CN" altLang="en-US" sz="2400" b="1" dirty="0">
              <a:latin typeface="楷体_GB2312" pitchFamily="49" charset="-122"/>
              <a:ea typeface="楷体_GB2312" pitchFamily="49" charset="-122"/>
            </a:endParaRPr>
          </a:p>
          <a:p>
            <a:pPr>
              <a:lnSpc>
                <a:spcPct val="130000"/>
              </a:lnSpc>
              <a:spcBef>
                <a:spcPct val="30000"/>
              </a:spcBef>
              <a:buNone/>
            </a:pPr>
            <a:r>
              <a:rPr lang="en-US" altLang="zh-CN" sz="2400" b="1">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简述细胞周期的主要检验点（</a:t>
            </a:r>
            <a:r>
              <a:rPr lang="en-US" altLang="zh-CN" sz="2400" b="1">
                <a:solidFill>
                  <a:srgbClr val="000000"/>
                </a:solidFill>
                <a:latin typeface="楷体_GB2312" pitchFamily="49" charset="-122"/>
                <a:ea typeface="楷体_GB2312" pitchFamily="49" charset="-122"/>
              </a:rPr>
              <a:t>check point</a:t>
            </a:r>
            <a:r>
              <a:rPr lang="zh-CN" altLang="en-US" sz="2400" b="1">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及功能。</a:t>
            </a:r>
            <a:r>
              <a:rPr lang="zh-CN" altLang="en-US" sz="2400" b="1" dirty="0">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文本占位符 240641"/>
          <p:cNvSpPr>
            <a:spLocks noGrp="1"/>
          </p:cNvSpPr>
          <p:nvPr>
            <p:ph type="body" idx="1"/>
          </p:nvPr>
        </p:nvSpPr>
        <p:spPr>
          <a:xfrm>
            <a:off x="304800" y="762000"/>
            <a:ext cx="8299450" cy="4972050"/>
          </a:xfrm>
        </p:spPr>
        <p:txBody>
          <a:bodyPr/>
          <a:p>
            <a:pPr algn="just">
              <a:lnSpc>
                <a:spcPct val="130000"/>
              </a:lnSpc>
              <a:spcBef>
                <a:spcPct val="40000"/>
              </a:spcBef>
              <a:buNone/>
            </a:pPr>
            <a:r>
              <a:rPr lang="en-US" altLang="zh-CN" sz="2800" b="1" dirty="0">
                <a:solidFill>
                  <a:srgbClr val="0000FF"/>
                </a:solidFill>
                <a:latin typeface="华文细黑" panose="02010600040101010101" pitchFamily="2" charset="-122"/>
                <a:ea typeface="华文细黑" panose="02010600040101010101" pitchFamily="2" charset="-122"/>
              </a:rPr>
              <a:t>  </a:t>
            </a:r>
            <a:r>
              <a:rPr lang="en-US" altLang="zh-CN" sz="2800" b="1">
                <a:solidFill>
                  <a:srgbClr val="0000FF"/>
                </a:solidFill>
                <a:latin typeface="黑体" panose="02010609060101010101" charset="-122"/>
                <a:ea typeface="黑体" panose="02010609060101010101" charset="-122"/>
              </a:rPr>
              <a:t>2.cdc</a:t>
            </a:r>
            <a:r>
              <a:rPr lang="zh-CN" altLang="en-US" sz="2800" b="1" dirty="0">
                <a:solidFill>
                  <a:srgbClr val="0000FF"/>
                </a:solidFill>
                <a:latin typeface="黑体" panose="02010609060101010101" charset="-122"/>
                <a:ea typeface="黑体" panose="02010609060101010101" charset="-122"/>
              </a:rPr>
              <a:t>基因</a:t>
            </a:r>
            <a:endParaRPr lang="zh-CN" altLang="en-US" sz="2800" dirty="0">
              <a:solidFill>
                <a:srgbClr val="0000FF"/>
              </a:solidFill>
              <a:latin typeface="黑体" panose="02010609060101010101" charset="-122"/>
              <a:ea typeface="黑体" panose="02010609060101010101" charset="-122"/>
            </a:endParaRPr>
          </a:p>
          <a:p>
            <a:pPr>
              <a:lnSpc>
                <a:spcPct val="130000"/>
              </a:lnSpc>
              <a:spcBef>
                <a:spcPct val="0"/>
              </a:spcBef>
              <a:buNone/>
            </a:pPr>
            <a:r>
              <a:rPr lang="zh-CN" altLang="en-US" sz="2400" b="1">
                <a:latin typeface="宋体" panose="02010600030101010101" pitchFamily="2" charset="-122"/>
              </a:rPr>
              <a:t>　　　</a:t>
            </a:r>
            <a:r>
              <a:rPr lang="en-US" altLang="zh-CN" sz="2400" b="1">
                <a:solidFill>
                  <a:srgbClr val="FF0066"/>
                </a:solidFill>
                <a:latin typeface="楷体_GB2312" pitchFamily="49" charset="-122"/>
                <a:ea typeface="楷体_GB2312" pitchFamily="49" charset="-122"/>
                <a:hlinkClick r:id=""/>
              </a:rPr>
              <a:t>Leland Hartwell</a:t>
            </a:r>
            <a:r>
              <a:rPr lang="zh-CN" altLang="en-US" sz="2400" b="1" dirty="0">
                <a:latin typeface="楷体_GB2312" pitchFamily="49" charset="-122"/>
                <a:ea typeface="楷体_GB2312" pitchFamily="49" charset="-122"/>
              </a:rPr>
              <a:t>、 </a:t>
            </a:r>
            <a:r>
              <a:rPr lang="en-US" altLang="zh-CN" sz="2400" b="1">
                <a:solidFill>
                  <a:srgbClr val="0066FF"/>
                </a:solidFill>
                <a:latin typeface="楷体_GB2312" pitchFamily="49" charset="-122"/>
                <a:ea typeface="楷体_GB2312" pitchFamily="49" charset="-122"/>
                <a:hlinkClick r:id=""/>
              </a:rPr>
              <a:t>Paul Nurse</a:t>
            </a:r>
            <a:r>
              <a:rPr lang="zh-CN" altLang="en-US" sz="2400" b="1" dirty="0">
                <a:latin typeface="楷体_GB2312" pitchFamily="49" charset="-122"/>
                <a:ea typeface="楷体_GB2312" pitchFamily="49" charset="-122"/>
              </a:rPr>
              <a:t>分别以不同的酵母为实验材料，发现了许多与细胞分裂有关的基因</a:t>
            </a:r>
            <a:r>
              <a:rPr lang="en-US" altLang="zh-CN"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cell division cycle gene</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CDC</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如</a:t>
            </a:r>
            <a:r>
              <a:rPr lang="zh-CN" altLang="en-US" sz="2400" b="1" dirty="0">
                <a:solidFill>
                  <a:srgbClr val="FF0066"/>
                </a:solidFill>
                <a:latin typeface="楷体_GB2312" pitchFamily="49" charset="-122"/>
                <a:ea typeface="楷体_GB2312" pitchFamily="49" charset="-122"/>
              </a:rPr>
              <a:t>芽殖酵母的</a:t>
            </a:r>
            <a:r>
              <a:rPr lang="en-US" altLang="zh-CN" sz="2400" b="1">
                <a:solidFill>
                  <a:srgbClr val="FF0066"/>
                </a:solidFill>
                <a:latin typeface="楷体_GB2312" pitchFamily="49" charset="-122"/>
                <a:ea typeface="楷体_GB2312" pitchFamily="49" charset="-122"/>
              </a:rPr>
              <a:t>cdc28</a:t>
            </a:r>
            <a:r>
              <a:rPr lang="zh-CN" altLang="en-US" sz="2400" b="1" dirty="0">
                <a:latin typeface="楷体_GB2312" pitchFamily="49" charset="-122"/>
                <a:ea typeface="楷体_GB2312" pitchFamily="49" charset="-122"/>
              </a:rPr>
              <a:t>、</a:t>
            </a:r>
            <a:r>
              <a:rPr lang="zh-CN" altLang="en-US" sz="2400" b="1" dirty="0">
                <a:solidFill>
                  <a:srgbClr val="0066FF"/>
                </a:solidFill>
                <a:latin typeface="楷体_GB2312" pitchFamily="49" charset="-122"/>
                <a:ea typeface="楷体_GB2312" pitchFamily="49" charset="-122"/>
              </a:rPr>
              <a:t>裂殖酵母</a:t>
            </a:r>
            <a:r>
              <a:rPr lang="en-US" altLang="zh-CN" sz="2400" b="1">
                <a:solidFill>
                  <a:srgbClr val="0066FF"/>
                </a:solidFill>
                <a:latin typeface="楷体_GB2312" pitchFamily="49" charset="-122"/>
                <a:ea typeface="楷体_GB2312" pitchFamily="49" charset="-122"/>
              </a:rPr>
              <a:t>cdc2</a:t>
            </a:r>
            <a:r>
              <a:rPr lang="zh-CN" altLang="en-US" sz="2400" b="1" dirty="0">
                <a:latin typeface="楷体_GB2312" pitchFamily="49" charset="-122"/>
                <a:ea typeface="楷体_GB2312" pitchFamily="49" charset="-122"/>
              </a:rPr>
              <a:t>基因。</a:t>
            </a:r>
            <a:endParaRPr lang="zh-CN" altLang="en-US" sz="2400" b="1" dirty="0">
              <a:latin typeface="楷体_GB2312" pitchFamily="49" charset="-122"/>
              <a:ea typeface="楷体_GB2312" pitchFamily="49" charset="-122"/>
            </a:endParaRPr>
          </a:p>
          <a:p>
            <a:pPr>
              <a:lnSpc>
                <a:spcPct val="130000"/>
              </a:lnSpc>
              <a:spcBef>
                <a:spcPct val="0"/>
              </a:spcBef>
              <a:buNone/>
            </a:pPr>
            <a:r>
              <a:rPr lang="zh-CN" altLang="en-US" sz="2400" b="1" dirty="0">
                <a:latin typeface="楷体_GB2312" pitchFamily="49" charset="-122"/>
                <a:ea typeface="楷体_GB2312" pitchFamily="49" charset="-122"/>
              </a:rPr>
              <a:t>       进一步研究发现：</a:t>
            </a:r>
            <a:r>
              <a:rPr lang="en-US" altLang="zh-CN" sz="2400" b="1">
                <a:solidFill>
                  <a:srgbClr val="FF0000"/>
                </a:solidFill>
                <a:latin typeface="楷体_GB2312" pitchFamily="49" charset="-122"/>
                <a:ea typeface="楷体_GB2312" pitchFamily="49" charset="-122"/>
              </a:rPr>
              <a:t>P34</a:t>
            </a:r>
            <a:r>
              <a:rPr lang="en-US" altLang="zh-CN" sz="2400" b="1" baseline="30000">
                <a:solidFill>
                  <a:srgbClr val="FF0000"/>
                </a:solidFill>
                <a:latin typeface="楷体_GB2312" pitchFamily="49" charset="-122"/>
                <a:ea typeface="楷体_GB2312" pitchFamily="49" charset="-122"/>
              </a:rPr>
              <a:t>cdc2</a:t>
            </a:r>
            <a:r>
              <a:rPr lang="zh-CN" altLang="en-US" sz="2400" b="1" dirty="0">
                <a:solidFill>
                  <a:srgbClr val="FF0000"/>
                </a:solidFill>
                <a:latin typeface="楷体_GB2312" pitchFamily="49" charset="-122"/>
                <a:ea typeface="楷体_GB2312" pitchFamily="49" charset="-122"/>
              </a:rPr>
              <a:t>与</a:t>
            </a:r>
            <a:r>
              <a:rPr lang="en-US" altLang="zh-CN" sz="2400" b="1">
                <a:solidFill>
                  <a:srgbClr val="FF0000"/>
                </a:solidFill>
                <a:latin typeface="楷体_GB2312" pitchFamily="49" charset="-122"/>
                <a:ea typeface="楷体_GB2312" pitchFamily="49" charset="-122"/>
              </a:rPr>
              <a:t>P34</a:t>
            </a:r>
            <a:r>
              <a:rPr lang="en-US" altLang="zh-CN" sz="2400" b="1" baseline="30000">
                <a:solidFill>
                  <a:srgbClr val="FF0000"/>
                </a:solidFill>
                <a:latin typeface="楷体_GB2312" pitchFamily="49" charset="-122"/>
                <a:ea typeface="楷体_GB2312" pitchFamily="49" charset="-122"/>
              </a:rPr>
              <a:t>cdc28</a:t>
            </a:r>
            <a:r>
              <a:rPr lang="zh-CN" altLang="en-US" sz="2400" b="1" dirty="0">
                <a:latin typeface="楷体_GB2312" pitchFamily="49" charset="-122"/>
                <a:ea typeface="楷体_GB2312" pitchFamily="49" charset="-122"/>
              </a:rPr>
              <a:t>是同源物，二者本身并不具有激酶活性，只有当其与有关蛋白结合后，其激酶活性才能够表现出来。例如：</a:t>
            </a:r>
            <a:r>
              <a:rPr lang="en-US" altLang="zh-CN" sz="2400" b="1">
                <a:latin typeface="楷体_GB2312" pitchFamily="49" charset="-122"/>
                <a:ea typeface="楷体_GB2312" pitchFamily="49" charset="-122"/>
              </a:rPr>
              <a:t>P34</a:t>
            </a:r>
            <a:r>
              <a:rPr lang="en-US" altLang="zh-CN" sz="2400" b="1" baseline="30000">
                <a:latin typeface="楷体_GB2312" pitchFamily="49" charset="-122"/>
                <a:ea typeface="楷体_GB2312" pitchFamily="49" charset="-122"/>
              </a:rPr>
              <a:t>cdc2</a:t>
            </a:r>
            <a:r>
              <a:rPr lang="zh-CN" altLang="en-US" sz="2400" b="1" dirty="0">
                <a:latin typeface="楷体_GB2312" pitchFamily="49" charset="-122"/>
                <a:ea typeface="楷体_GB2312" pitchFamily="49" charset="-122"/>
              </a:rPr>
              <a:t>必须与另一种蛋白</a:t>
            </a:r>
            <a:r>
              <a:rPr lang="en-US" altLang="zh-CN" sz="2400" b="1">
                <a:latin typeface="楷体_GB2312" pitchFamily="49" charset="-122"/>
                <a:ea typeface="楷体_GB2312" pitchFamily="49" charset="-122"/>
              </a:rPr>
              <a:t>P56</a:t>
            </a:r>
            <a:r>
              <a:rPr lang="en-US" altLang="zh-CN" sz="2400" b="1" baseline="30000">
                <a:latin typeface="楷体_GB2312" pitchFamily="49" charset="-122"/>
                <a:ea typeface="楷体_GB2312" pitchFamily="49" charset="-122"/>
              </a:rPr>
              <a:t>cdc13</a:t>
            </a:r>
            <a:r>
              <a:rPr lang="zh-CN" altLang="en-US" sz="2400" b="1" dirty="0">
                <a:latin typeface="楷体_GB2312" pitchFamily="49" charset="-122"/>
                <a:ea typeface="楷体_GB2312" pitchFamily="49" charset="-122"/>
              </a:rPr>
              <a:t>结合后才具有激酶活性。</a:t>
            </a:r>
            <a:r>
              <a:rPr lang="zh-CN" altLang="en-US" sz="2000">
                <a:latin typeface="Times New Roman" panose="02020603050405020304" pitchFamily="18" charset="0"/>
              </a:rPr>
              <a:t>         </a:t>
            </a:r>
            <a:endParaRPr lang="zh-CN" altLang="en-US" sz="2000" dirty="0">
              <a:latin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文本占位符 241665"/>
          <p:cNvSpPr>
            <a:spLocks noGrp="1"/>
          </p:cNvSpPr>
          <p:nvPr>
            <p:ph type="body" idx="1"/>
          </p:nvPr>
        </p:nvSpPr>
        <p:spPr>
          <a:xfrm>
            <a:off x="323850" y="765175"/>
            <a:ext cx="8362950" cy="4270375"/>
          </a:xfrm>
        </p:spPr>
        <p:txBody>
          <a:bodyPr/>
          <a:p>
            <a:pPr algn="just">
              <a:lnSpc>
                <a:spcPct val="130000"/>
              </a:lnSpc>
              <a:spcBef>
                <a:spcPct val="30000"/>
              </a:spcBef>
              <a:buNone/>
            </a:pPr>
            <a:r>
              <a:rPr lang="en-US" altLang="zh-CN" b="1" dirty="0">
                <a:solidFill>
                  <a:srgbClr val="0000FF"/>
                </a:solidFill>
                <a:latin typeface="黑体" panose="02010609060101010101" charset="-122"/>
                <a:ea typeface="黑体" panose="02010609060101010101" charset="-122"/>
              </a:rPr>
              <a:t>  </a:t>
            </a:r>
            <a:r>
              <a:rPr lang="en-US" altLang="zh-CN" b="1">
                <a:solidFill>
                  <a:srgbClr val="0000FF"/>
                </a:solidFill>
                <a:latin typeface="黑体" panose="02010609060101010101" charset="-122"/>
                <a:ea typeface="黑体" panose="02010609060101010101" charset="-122"/>
              </a:rPr>
              <a:t>3.cyclin</a:t>
            </a:r>
            <a:r>
              <a:rPr lang="en-US" altLang="zh-CN" sz="2400">
                <a:cs typeface="Arial" panose="020B0604020202020204" pitchFamily="34" charset="0"/>
              </a:rPr>
              <a:t>         </a:t>
            </a:r>
            <a:endParaRPr lang="en-US" altLang="zh-CN" sz="2400">
              <a:cs typeface="Arial" panose="020B0604020202020204" pitchFamily="34" charset="0"/>
            </a:endParaRPr>
          </a:p>
          <a:p>
            <a:pPr algn="just">
              <a:lnSpc>
                <a:spcPct val="130000"/>
              </a:lnSpc>
              <a:spcBef>
                <a:spcPct val="30000"/>
              </a:spcBef>
              <a:buNone/>
            </a:pPr>
            <a:r>
              <a:rPr lang="zh-CN" altLang="en-US" sz="2400" dirty="0" err="1"/>
              <a:t>　　　</a:t>
            </a:r>
            <a:r>
              <a:rPr lang="en-US" altLang="zh-CN" sz="2400" b="1">
                <a:latin typeface="楷体_GB2312" pitchFamily="49" charset="-122"/>
                <a:ea typeface="楷体_GB2312" pitchFamily="49" charset="-122"/>
              </a:rPr>
              <a:t>1983</a:t>
            </a:r>
            <a:r>
              <a:rPr lang="zh-CN" altLang="en-US" sz="2400" b="1" dirty="0">
                <a:latin typeface="楷体_GB2312" pitchFamily="49" charset="-122"/>
                <a:ea typeface="楷体_GB2312" pitchFamily="49" charset="-122"/>
              </a:rPr>
              <a:t>年</a:t>
            </a:r>
            <a:r>
              <a:rPr lang="en-US" altLang="zh-CN" sz="2400" b="1">
                <a:solidFill>
                  <a:schemeClr val="hlink"/>
                </a:solidFill>
                <a:latin typeface="楷体_GB2312" pitchFamily="49" charset="-122"/>
                <a:ea typeface="楷体_GB2312" pitchFamily="49" charset="-122"/>
              </a:rPr>
              <a:t>Timothy Hunt</a:t>
            </a:r>
            <a:r>
              <a:rPr lang="zh-CN" altLang="en-US" sz="2400" b="1" dirty="0">
                <a:latin typeface="楷体_GB2312" pitchFamily="49" charset="-122"/>
                <a:ea typeface="楷体_GB2312" pitchFamily="49" charset="-122"/>
              </a:rPr>
              <a:t>首次发现海胆卵受精后，在其卵裂过程中两种蛋白质的含量随细胞周期剧烈振荡，在每一轮间期开始合成，</a:t>
            </a:r>
            <a:r>
              <a:rPr lang="en-US" altLang="zh-CN" sz="2400" b="1">
                <a:latin typeface="楷体_GB2312" pitchFamily="49" charset="-122"/>
                <a:ea typeface="楷体_GB2312" pitchFamily="49" charset="-122"/>
              </a:rPr>
              <a:t>G</a:t>
            </a:r>
            <a:r>
              <a:rPr lang="en-US" altLang="zh-CN" sz="2400" b="1" baseline="-30000">
                <a:latin typeface="楷体_GB2312" pitchFamily="49" charset="-122"/>
                <a:ea typeface="楷体_GB2312" pitchFamily="49" charset="-122"/>
              </a:rPr>
              <a:t>2</a:t>
            </a:r>
            <a:r>
              <a:rPr lang="en-US" altLang="zh-CN" sz="2400" b="1">
                <a:latin typeface="楷体_GB2312" pitchFamily="49" charset="-122"/>
                <a:ea typeface="楷体_GB2312" pitchFamily="49" charset="-122"/>
              </a:rPr>
              <a:t>/M</a:t>
            </a:r>
            <a:r>
              <a:rPr lang="zh-CN" altLang="en-US" sz="2400" b="1" dirty="0">
                <a:latin typeface="楷体_GB2312" pitchFamily="49" charset="-122"/>
                <a:ea typeface="楷体_GB2312" pitchFamily="49" charset="-122"/>
              </a:rPr>
              <a:t>时达到高峰，</a:t>
            </a:r>
            <a:r>
              <a:rPr lang="en-US" altLang="zh-CN" sz="2400" b="1">
                <a:latin typeface="楷体_GB2312" pitchFamily="49" charset="-122"/>
                <a:ea typeface="楷体_GB2312" pitchFamily="49" charset="-122"/>
              </a:rPr>
              <a:t>M</a:t>
            </a:r>
            <a:r>
              <a:rPr lang="zh-CN" altLang="en-US" sz="2400" b="1" dirty="0">
                <a:latin typeface="楷体_GB2312" pitchFamily="49" charset="-122"/>
                <a:ea typeface="楷体_GB2312" pitchFamily="49" charset="-122"/>
              </a:rPr>
              <a:t>结束后突然消失，</a:t>
            </a:r>
            <a:r>
              <a:rPr lang="zh-CN" altLang="en-US" sz="2400" b="1" dirty="0">
                <a:latin typeface="楷体_GB2312" pitchFamily="49" charset="-122"/>
                <a:ea typeface="楷体_GB2312" pitchFamily="49" charset="-122"/>
              </a:rPr>
              <a:t>在下一个周期中又重复这一消长现象，</a:t>
            </a:r>
            <a:r>
              <a:rPr lang="zh-CN" altLang="en-US" sz="2400" b="1" dirty="0">
                <a:latin typeface="楷体_GB2312" pitchFamily="49" charset="-122"/>
                <a:ea typeface="楷体_GB2312" pitchFamily="49" charset="-122"/>
              </a:rPr>
              <a:t>故命名为周期素或周期蛋白</a:t>
            </a:r>
            <a:r>
              <a:rPr lang="en-US" altLang="zh-CN" sz="2400" b="1">
                <a:latin typeface="楷体_GB2312" pitchFamily="49" charset="-122"/>
                <a:ea typeface="楷体_GB2312" pitchFamily="49" charset="-122"/>
              </a:rPr>
              <a:t>(</a:t>
            </a:r>
            <a:r>
              <a:rPr lang="en-US" altLang="zh-CN" sz="2400" b="1" err="1">
                <a:latin typeface="楷体_GB2312" pitchFamily="49" charset="-122"/>
                <a:ea typeface="楷体_GB2312" pitchFamily="49" charset="-122"/>
                <a:hlinkClick r:id=""/>
              </a:rPr>
              <a:t>cyclin</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随后</a:t>
            </a:r>
            <a:r>
              <a:rPr lang="en-US" altLang="zh-CN" sz="2400" b="1" err="1">
                <a:latin typeface="楷体_GB2312" pitchFamily="49" charset="-122"/>
                <a:ea typeface="楷体_GB2312" pitchFamily="49" charset="-122"/>
              </a:rPr>
              <a:t>cyclin</a:t>
            </a:r>
            <a:r>
              <a:rPr lang="zh-CN" altLang="en-US" sz="2400" b="1" dirty="0">
                <a:latin typeface="楷体_GB2312" pitchFamily="49" charset="-122"/>
                <a:ea typeface="楷体_GB2312" pitchFamily="49" charset="-122"/>
              </a:rPr>
              <a:t>很快被分离和克隆出来，证明其广泛存在于从酵母到人类等各种真核生物中，而且在功能上存在互补性。</a:t>
            </a:r>
            <a:endParaRPr lang="zh-CN" altLang="en-US" sz="2400" b="1">
              <a:latin typeface="楷体_GB2312" pitchFamily="49" charset="-122"/>
              <a:ea typeface="楷体_GB2312" pitchFamily="49" charset="-122"/>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41666">
                                            <p:txEl>
                                              <p:charRg st="0" end="20"/>
                                            </p:txEl>
                                          </p:spTgt>
                                        </p:tgtEl>
                                        <p:attrNameLst>
                                          <p:attrName>style.visibility</p:attrName>
                                        </p:attrNameLst>
                                      </p:cBhvr>
                                      <p:to>
                                        <p:strVal val="visible"/>
                                      </p:to>
                                    </p:set>
                                    <p:animEffect transition="in" filter="slide(fromBottom)">
                                      <p:cBhvr>
                                        <p:cTn id="7" dur="500"/>
                                        <p:tgtEl>
                                          <p:spTgt spid="241666">
                                            <p:txEl>
                                              <p:charRg st="0" end="2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41666">
                                            <p:txEl>
                                              <p:charRg st="20" end="199"/>
                                            </p:txEl>
                                          </p:spTgt>
                                        </p:tgtEl>
                                        <p:attrNameLst>
                                          <p:attrName>style.visibility</p:attrName>
                                        </p:attrNameLst>
                                      </p:cBhvr>
                                      <p:to>
                                        <p:strVal val="visible"/>
                                      </p:to>
                                    </p:set>
                                    <p:animEffect transition="in" filter="slide(fromBottom)">
                                      <p:cBhvr>
                                        <p:cTn id="10" dur="500"/>
                                        <p:tgtEl>
                                          <p:spTgt spid="241666">
                                            <p:txEl>
                                              <p:charRg st="20"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文本占位符 242689"/>
          <p:cNvSpPr>
            <a:spLocks noGrp="1"/>
          </p:cNvSpPr>
          <p:nvPr>
            <p:ph type="body" idx="1"/>
          </p:nvPr>
        </p:nvSpPr>
        <p:spPr>
          <a:xfrm>
            <a:off x="381000" y="381000"/>
            <a:ext cx="7720013" cy="4416425"/>
          </a:xfrm>
        </p:spPr>
        <p:txBody>
          <a:bodyPr/>
          <a:p>
            <a:pPr>
              <a:lnSpc>
                <a:spcPct val="130000"/>
              </a:lnSpc>
              <a:spcBef>
                <a:spcPct val="30000"/>
              </a:spcBef>
              <a:buNone/>
            </a:pPr>
            <a:r>
              <a:rPr lang="en-US" altLang="zh-CN" b="1">
                <a:latin typeface="华文细黑" panose="02010600040101010101" pitchFamily="2" charset="-122"/>
                <a:ea typeface="华文细黑" panose="02010600040101010101" pitchFamily="2" charset="-122"/>
              </a:rPr>
              <a:t>  </a:t>
            </a:r>
            <a:r>
              <a:rPr lang="en-US" altLang="zh-CN" b="1">
                <a:solidFill>
                  <a:srgbClr val="0000FF"/>
                </a:solidFill>
                <a:latin typeface="华文细黑" panose="02010600040101010101" pitchFamily="2" charset="-122"/>
                <a:ea typeface="华文细黑" panose="02010600040101010101" pitchFamily="2" charset="-122"/>
              </a:rPr>
              <a:t>4. </a:t>
            </a:r>
            <a:r>
              <a:rPr lang="en-US" altLang="zh-CN" b="1">
                <a:solidFill>
                  <a:srgbClr val="0000FF"/>
                </a:solidFill>
                <a:ea typeface="华文细黑" panose="02010600040101010101" pitchFamily="2" charset="-122"/>
              </a:rPr>
              <a:t>MPF </a:t>
            </a:r>
            <a:r>
              <a:rPr lang="zh-CN" altLang="en-US" b="1" dirty="0">
                <a:solidFill>
                  <a:srgbClr val="0000FF"/>
                </a:solidFill>
                <a:ea typeface="华文细黑" panose="02010600040101010101" pitchFamily="2" charset="-122"/>
              </a:rPr>
              <a:t>－ </a:t>
            </a:r>
            <a:r>
              <a:rPr lang="en-US" altLang="zh-CN">
                <a:solidFill>
                  <a:srgbClr val="0000FF"/>
                </a:solidFill>
              </a:rPr>
              <a:t>P34</a:t>
            </a:r>
            <a:r>
              <a:rPr lang="en-US" altLang="zh-CN" baseline="30000">
                <a:solidFill>
                  <a:srgbClr val="0000FF"/>
                </a:solidFill>
              </a:rPr>
              <a:t>cdc2</a:t>
            </a:r>
            <a:r>
              <a:rPr lang="zh-CN" altLang="en-US" dirty="0">
                <a:solidFill>
                  <a:srgbClr val="0000FF"/>
                </a:solidFill>
                <a:ea typeface="华文细黑" panose="02010600040101010101" pitchFamily="2" charset="-122"/>
              </a:rPr>
              <a:t>－</a:t>
            </a:r>
            <a:r>
              <a:rPr lang="en-US" altLang="zh-CN" err="1">
                <a:solidFill>
                  <a:srgbClr val="0000FF"/>
                </a:solidFill>
                <a:ea typeface="华文细黑" panose="02010600040101010101" pitchFamily="2" charset="-122"/>
              </a:rPr>
              <a:t>Cyclin</a:t>
            </a:r>
            <a:r>
              <a:rPr lang="en-US" altLang="zh-CN">
                <a:solidFill>
                  <a:srgbClr val="0000FF"/>
                </a:solidFill>
                <a:ea typeface="华文细黑" panose="02010600040101010101" pitchFamily="2" charset="-122"/>
              </a:rPr>
              <a:t> </a:t>
            </a:r>
            <a:r>
              <a:rPr lang="zh-CN" altLang="en-US" dirty="0">
                <a:solidFill>
                  <a:srgbClr val="0000FF"/>
                </a:solidFill>
                <a:ea typeface="华文细黑" panose="02010600040101010101" pitchFamily="2" charset="-122"/>
              </a:rPr>
              <a:t>？？</a:t>
            </a:r>
            <a:endParaRPr lang="zh-CN" altLang="en-US">
              <a:solidFill>
                <a:srgbClr val="0000FF"/>
              </a:solidFill>
            </a:endParaRPr>
          </a:p>
          <a:p>
            <a:pPr>
              <a:lnSpc>
                <a:spcPct val="130000"/>
              </a:lnSpc>
              <a:spcBef>
                <a:spcPct val="30000"/>
              </a:spcBef>
              <a:buNone/>
            </a:pPr>
            <a:r>
              <a:rPr lang="zh-CN" altLang="en-US" sz="2400"/>
              <a:t>　　　</a:t>
            </a:r>
            <a:r>
              <a:rPr lang="en-US" altLang="zh-CN" sz="2400" b="1">
                <a:latin typeface="楷体_GB2312" pitchFamily="49" charset="-122"/>
                <a:ea typeface="楷体_GB2312" pitchFamily="49" charset="-122"/>
              </a:rPr>
              <a:t>1988</a:t>
            </a:r>
            <a:r>
              <a:rPr lang="zh-CN" altLang="en-US" sz="2400" b="1" dirty="0">
                <a:latin typeface="楷体_GB2312" pitchFamily="49" charset="-122"/>
                <a:ea typeface="楷体_GB2312" pitchFamily="49" charset="-122"/>
              </a:rPr>
              <a:t>年</a:t>
            </a:r>
            <a:r>
              <a:rPr lang="en-US" altLang="zh-CN" sz="2400" b="1">
                <a:latin typeface="楷体_GB2312" pitchFamily="49" charset="-122"/>
                <a:ea typeface="楷体_GB2312" pitchFamily="49" charset="-122"/>
              </a:rPr>
              <a:t>M. J. </a:t>
            </a:r>
            <a:r>
              <a:rPr lang="en-US" altLang="zh-CN" sz="2400" b="1" err="1">
                <a:latin typeface="楷体_GB2312" pitchFamily="49" charset="-122"/>
                <a:ea typeface="楷体_GB2312" pitchFamily="49" charset="-122"/>
              </a:rPr>
              <a:t>Lohka</a:t>
            </a:r>
            <a:r>
              <a:rPr lang="en-US" altLang="zh-CN" sz="2400" b="1">
                <a:latin typeface="楷体_GB2312" pitchFamily="49" charset="-122"/>
                <a:ea typeface="楷体_GB2312" pitchFamily="49" charset="-122"/>
              </a:rPr>
              <a:t> </a:t>
            </a:r>
            <a:r>
              <a:rPr lang="zh-CN" altLang="en-US" sz="2400" b="1" dirty="0">
                <a:latin typeface="楷体_GB2312" pitchFamily="49" charset="-122"/>
                <a:ea typeface="楷体_GB2312" pitchFamily="49" charset="-122"/>
              </a:rPr>
              <a:t>纯化了爪蟾的</a:t>
            </a:r>
            <a:r>
              <a:rPr lang="en-US" altLang="zh-CN" sz="2400" b="1">
                <a:latin typeface="楷体_GB2312" pitchFamily="49" charset="-122"/>
                <a:ea typeface="楷体_GB2312" pitchFamily="49" charset="-122"/>
              </a:rPr>
              <a:t>MPF</a:t>
            </a:r>
            <a:r>
              <a:rPr lang="zh-CN" altLang="en-US"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经鉴定由</a:t>
            </a:r>
            <a:r>
              <a:rPr lang="en-US" altLang="zh-CN" sz="2400" b="1">
                <a:latin typeface="楷体_GB2312" pitchFamily="49" charset="-122"/>
                <a:ea typeface="楷体_GB2312" pitchFamily="49" charset="-122"/>
              </a:rPr>
              <a:t>34KD</a:t>
            </a:r>
            <a:r>
              <a:rPr lang="zh-CN" altLang="en-US" sz="2400" b="1" dirty="0">
                <a:latin typeface="楷体_GB2312" pitchFamily="49" charset="-122"/>
                <a:ea typeface="楷体_GB2312" pitchFamily="49" charset="-122"/>
              </a:rPr>
              <a:t>和</a:t>
            </a:r>
            <a:r>
              <a:rPr lang="en-US" altLang="zh-CN" sz="2400" b="1">
                <a:latin typeface="楷体_GB2312" pitchFamily="49" charset="-122"/>
                <a:ea typeface="楷体_GB2312" pitchFamily="49" charset="-122"/>
              </a:rPr>
              <a:t>45KD</a:t>
            </a:r>
            <a:r>
              <a:rPr lang="zh-CN" altLang="en-US" sz="2400" b="1" dirty="0">
                <a:latin typeface="楷体_GB2312" pitchFamily="49" charset="-122"/>
                <a:ea typeface="楷体_GB2312" pitchFamily="49" charset="-122"/>
              </a:rPr>
              <a:t>两种蛋白组成，二者结合可使多种蛋白质磷酸化。　　　　　　　　　　　　　　     </a:t>
            </a:r>
            <a:endParaRPr lang="zh-CN" altLang="en-US" sz="2400" b="1" dirty="0">
              <a:latin typeface="楷体_GB2312" pitchFamily="49" charset="-122"/>
              <a:ea typeface="楷体_GB2312" pitchFamily="49" charset="-122"/>
            </a:endParaRPr>
          </a:p>
          <a:p>
            <a:pPr>
              <a:lnSpc>
                <a:spcPct val="130000"/>
              </a:lnSpc>
              <a:spcBef>
                <a:spcPct val="30000"/>
              </a:spcBef>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1990 Paul Nurse</a:t>
            </a:r>
            <a:r>
              <a:rPr lang="zh-CN" altLang="en-US" sz="2400" b="1" dirty="0">
                <a:latin typeface="楷体_GB2312" pitchFamily="49" charset="-122"/>
                <a:ea typeface="楷体_GB2312" pitchFamily="49" charset="-122"/>
              </a:rPr>
              <a:t>进一步的实验证明</a:t>
            </a:r>
            <a:r>
              <a:rPr lang="en-US" altLang="zh-CN" sz="2400" b="1">
                <a:latin typeface="楷体_GB2312" pitchFamily="49" charset="-122"/>
                <a:ea typeface="楷体_GB2312" pitchFamily="49" charset="-122"/>
              </a:rPr>
              <a:t>P</a:t>
            </a:r>
            <a:r>
              <a:rPr lang="en-US" altLang="zh-CN" sz="2400" b="1" baseline="30000">
                <a:latin typeface="楷体_GB2312" pitchFamily="49" charset="-122"/>
                <a:ea typeface="楷体_GB2312" pitchFamily="49" charset="-122"/>
              </a:rPr>
              <a:t>34</a:t>
            </a:r>
            <a:r>
              <a:rPr lang="zh-CN" altLang="en-US" sz="2400" b="1" dirty="0">
                <a:latin typeface="楷体_GB2312" pitchFamily="49" charset="-122"/>
                <a:ea typeface="楷体_GB2312" pitchFamily="49" charset="-122"/>
              </a:rPr>
              <a:t>实际上是</a:t>
            </a:r>
            <a:r>
              <a:rPr lang="en-US" altLang="zh-CN" sz="2400" b="1">
                <a:latin typeface="楷体_GB2312" pitchFamily="49" charset="-122"/>
                <a:ea typeface="楷体_GB2312" pitchFamily="49" charset="-122"/>
              </a:rPr>
              <a:t>P34</a:t>
            </a:r>
            <a:r>
              <a:rPr lang="en-US" altLang="zh-CN" sz="2400" b="1" baseline="30000">
                <a:latin typeface="楷体_GB2312" pitchFamily="49" charset="-122"/>
                <a:ea typeface="楷体_GB2312" pitchFamily="49" charset="-122"/>
              </a:rPr>
              <a:t>cdc2</a:t>
            </a:r>
            <a:r>
              <a:rPr lang="zh-CN" altLang="en-US" sz="2400" b="1" dirty="0">
                <a:latin typeface="楷体_GB2312" pitchFamily="49" charset="-122"/>
                <a:ea typeface="楷体_GB2312" pitchFamily="49" charset="-122"/>
              </a:rPr>
              <a:t>的同源物，</a:t>
            </a:r>
            <a:r>
              <a:rPr lang="en-US" altLang="zh-CN" sz="2400" b="1">
                <a:latin typeface="楷体_GB2312" pitchFamily="49" charset="-122"/>
                <a:ea typeface="楷体_GB2312" pitchFamily="49" charset="-122"/>
              </a:rPr>
              <a:t>P</a:t>
            </a:r>
            <a:r>
              <a:rPr lang="en-US" altLang="zh-CN" sz="2400" b="1" baseline="30000">
                <a:latin typeface="楷体_GB2312" pitchFamily="49" charset="-122"/>
                <a:ea typeface="楷体_GB2312" pitchFamily="49" charset="-122"/>
              </a:rPr>
              <a:t>45</a:t>
            </a:r>
            <a:r>
              <a:rPr lang="zh-CN" altLang="en-US" sz="2400" b="1">
                <a:latin typeface="楷体_GB2312" pitchFamily="49" charset="-122"/>
                <a:ea typeface="楷体_GB2312" pitchFamily="49" charset="-122"/>
              </a:rPr>
              <a:t>是</a:t>
            </a:r>
            <a:r>
              <a:rPr lang="en-US" altLang="zh-CN" sz="2400" b="1" err="1">
                <a:latin typeface="楷体_GB2312" pitchFamily="49" charset="-122"/>
                <a:ea typeface="楷体_GB2312" pitchFamily="49" charset="-122"/>
              </a:rPr>
              <a:t>cyclinB</a:t>
            </a:r>
            <a:r>
              <a:rPr lang="zh-CN" altLang="en-US" sz="2400" b="1" dirty="0">
                <a:latin typeface="楷体_GB2312" pitchFamily="49" charset="-122"/>
                <a:ea typeface="楷体_GB2312" pitchFamily="49" charset="-122"/>
              </a:rPr>
              <a:t>的同源物，而且，对于</a:t>
            </a:r>
            <a:r>
              <a:rPr lang="en-US" altLang="zh-CN" sz="2400" b="1">
                <a:latin typeface="楷体_GB2312" pitchFamily="49" charset="-122"/>
                <a:ea typeface="楷体_GB2312" pitchFamily="49" charset="-122"/>
              </a:rPr>
              <a:t>P34</a:t>
            </a:r>
            <a:r>
              <a:rPr lang="en-US" altLang="zh-CN" sz="2400" b="1" baseline="30000">
                <a:latin typeface="楷体_GB2312" pitchFamily="49" charset="-122"/>
                <a:ea typeface="楷体_GB2312" pitchFamily="49" charset="-122"/>
              </a:rPr>
              <a:t>cdc2</a:t>
            </a:r>
            <a:r>
              <a:rPr lang="zh-CN" altLang="en-US" sz="2400" b="1" dirty="0">
                <a:latin typeface="楷体_GB2312" pitchFamily="49" charset="-122"/>
                <a:ea typeface="楷体_GB2312" pitchFamily="49" charset="-122"/>
              </a:rPr>
              <a:t>的活性而言，</a:t>
            </a:r>
            <a:r>
              <a:rPr lang="en-US" altLang="zh-CN" sz="2400" b="1" err="1">
                <a:latin typeface="楷体_GB2312" pitchFamily="49" charset="-122"/>
                <a:ea typeface="楷体_GB2312" pitchFamily="49" charset="-122"/>
              </a:rPr>
              <a:t>cyclin</a:t>
            </a:r>
            <a:r>
              <a:rPr lang="zh-CN" altLang="en-US" sz="2400" b="1" dirty="0">
                <a:latin typeface="楷体_GB2312" pitchFamily="49" charset="-122"/>
                <a:ea typeface="楷体_GB2312" pitchFamily="49" charset="-122"/>
              </a:rPr>
              <a:t>是必需的。从而将细胞周期三个领域的研究联系在一起。</a:t>
            </a:r>
            <a:endParaRPr lang="zh-CN" altLang="en-US" sz="2400" b="1" dirty="0">
              <a:latin typeface="楷体_GB2312" pitchFamily="49" charset="-122"/>
              <a:ea typeface="楷体_GB2312" pitchFamily="49" charset="-122"/>
            </a:endParaRPr>
          </a:p>
        </p:txBody>
      </p:sp>
      <p:grpSp>
        <p:nvGrpSpPr>
          <p:cNvPr id="242691" name="组合 242690"/>
          <p:cNvGrpSpPr/>
          <p:nvPr/>
        </p:nvGrpSpPr>
        <p:grpSpPr>
          <a:xfrm>
            <a:off x="1116013" y="4941888"/>
            <a:ext cx="7272337" cy="942975"/>
            <a:chOff x="703" y="3430"/>
            <a:chExt cx="4264" cy="594"/>
          </a:xfrm>
        </p:grpSpPr>
        <p:sp>
          <p:nvSpPr>
            <p:cNvPr id="242692" name="矩形 242691"/>
            <p:cNvSpPr/>
            <p:nvPr/>
          </p:nvSpPr>
          <p:spPr>
            <a:xfrm>
              <a:off x="703" y="3430"/>
              <a:ext cx="4264" cy="365"/>
            </a:xfrm>
            <a:prstGeom prst="rect">
              <a:avLst/>
            </a:prstGeom>
            <a:noFill/>
            <a:ln w="9525">
              <a:noFill/>
            </a:ln>
          </p:spPr>
          <p:txBody>
            <a:bodyPr>
              <a:spAutoFit/>
            </a:bodyPr>
            <a:p>
              <a:pPr algn="ctr" eaLnBrk="0" hangingPunct="0"/>
              <a:r>
                <a:rPr lang="en-US" altLang="zh-CN" sz="3200" b="1">
                  <a:solidFill>
                    <a:srgbClr val="FF0000"/>
                  </a:solidFill>
                  <a:latin typeface="Arial" panose="020B0604020202020204" pitchFamily="34" charset="0"/>
                  <a:hlinkClick r:id=""/>
                </a:rPr>
                <a:t>MPF</a:t>
              </a:r>
              <a:r>
                <a:rPr lang="en-US" altLang="zh-CN" sz="3200" b="1">
                  <a:solidFill>
                    <a:srgbClr val="FF0000"/>
                  </a:solidFill>
                  <a:latin typeface="Arial" panose="020B0604020202020204" pitchFamily="34" charset="0"/>
                </a:rPr>
                <a:t> = </a:t>
              </a:r>
              <a:r>
                <a:rPr lang="en-US" altLang="zh-CN" sz="3200">
                  <a:solidFill>
                    <a:srgbClr val="FF0000"/>
                  </a:solidFill>
                  <a:latin typeface="Arial" panose="020B0604020202020204" pitchFamily="34" charset="0"/>
                </a:rPr>
                <a:t>P34</a:t>
              </a:r>
              <a:r>
                <a:rPr lang="en-US" altLang="zh-CN" sz="3200" baseline="30000">
                  <a:solidFill>
                    <a:srgbClr val="FF0000"/>
                  </a:solidFill>
                  <a:latin typeface="Arial" panose="020B0604020202020204" pitchFamily="34" charset="0"/>
                </a:rPr>
                <a:t>cdc2</a:t>
              </a:r>
              <a:r>
                <a:rPr lang="en-US" altLang="zh-CN" sz="3200">
                  <a:solidFill>
                    <a:srgbClr val="FF0000"/>
                  </a:solidFill>
                  <a:latin typeface="Arial" panose="020B0604020202020204" pitchFamily="34" charset="0"/>
                </a:rPr>
                <a:t>(CDK1)+Cyclin B</a:t>
              </a:r>
              <a:endParaRPr lang="en-US" altLang="zh-CN" sz="3200">
                <a:solidFill>
                  <a:srgbClr val="FF0000"/>
                </a:solidFill>
                <a:latin typeface="Arial" panose="020B0604020202020204" pitchFamily="34" charset="0"/>
              </a:endParaRPr>
            </a:p>
          </p:txBody>
        </p:sp>
        <p:sp>
          <p:nvSpPr>
            <p:cNvPr id="242693" name="TextBox 5"/>
            <p:cNvSpPr txBox="1"/>
            <p:nvPr/>
          </p:nvSpPr>
          <p:spPr>
            <a:xfrm>
              <a:off x="1746" y="3793"/>
              <a:ext cx="1361" cy="231"/>
            </a:xfrm>
            <a:prstGeom prst="rect">
              <a:avLst/>
            </a:prstGeom>
            <a:noFill/>
            <a:ln w="9525">
              <a:noFill/>
            </a:ln>
          </p:spPr>
          <p:txBody>
            <a:bodyPr>
              <a:spAutoFit/>
            </a:bodyPr>
            <a:p>
              <a:r>
                <a:rPr lang="zh-CN" altLang="en-US" b="1" dirty="0">
                  <a:latin typeface="Arial" panose="020B0604020202020204" pitchFamily="34" charset="0"/>
                </a:rPr>
                <a:t>（催化亚单位）</a:t>
              </a:r>
              <a:endParaRPr lang="zh-CN" altLang="en-US" b="1" dirty="0">
                <a:latin typeface="Arial" panose="020B0604020202020204" pitchFamily="34" charset="0"/>
              </a:endParaRPr>
            </a:p>
          </p:txBody>
        </p:sp>
        <p:sp>
          <p:nvSpPr>
            <p:cNvPr id="242694" name="TextBox 6"/>
            <p:cNvSpPr txBox="1"/>
            <p:nvPr/>
          </p:nvSpPr>
          <p:spPr>
            <a:xfrm>
              <a:off x="3651" y="3793"/>
              <a:ext cx="1088" cy="231"/>
            </a:xfrm>
            <a:prstGeom prst="rect">
              <a:avLst/>
            </a:prstGeom>
            <a:noFill/>
            <a:ln w="9525">
              <a:noFill/>
            </a:ln>
          </p:spPr>
          <p:txBody>
            <a:bodyPr>
              <a:spAutoFit/>
            </a:bodyPr>
            <a:p>
              <a:r>
                <a:rPr lang="zh-CN" altLang="en-US" b="1" dirty="0">
                  <a:latin typeface="Arial" panose="020B0604020202020204" pitchFamily="34" charset="0"/>
                </a:rPr>
                <a:t>（调节亚单位）</a:t>
              </a:r>
              <a:endParaRPr lang="zh-CN" altLang="en-US" b="1" dirty="0">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691"/>
                                        </p:tgtEl>
                                        <p:attrNameLst>
                                          <p:attrName>style.visibility</p:attrName>
                                        </p:attrNameLst>
                                      </p:cBhvr>
                                      <p:to>
                                        <p:strVal val="visible"/>
                                      </p:to>
                                    </p:set>
                                    <p:anim calcmode="lin" valueType="num">
                                      <p:cBhvr additive="base">
                                        <p:cTn id="7" dur="500" fill="hold"/>
                                        <p:tgtEl>
                                          <p:spTgt spid="242691"/>
                                        </p:tgtEl>
                                        <p:attrNameLst>
                                          <p:attrName>ppt_x</p:attrName>
                                        </p:attrNameLst>
                                      </p:cBhvr>
                                      <p:tavLst>
                                        <p:tav tm="0">
                                          <p:val>
                                            <p:strVal val="#ppt_x"/>
                                          </p:val>
                                        </p:tav>
                                        <p:tav tm="100000">
                                          <p:val>
                                            <p:strVal val="#ppt_x"/>
                                          </p:val>
                                        </p:tav>
                                      </p:tavLst>
                                    </p:anim>
                                    <p:anim calcmode="lin" valueType="num">
                                      <p:cBhvr additive="base">
                                        <p:cTn id="8" dur="500" fill="hold"/>
                                        <p:tgtEl>
                                          <p:spTgt spid="242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文本占位符 244737"/>
          <p:cNvSpPr>
            <a:spLocks noGrp="1"/>
          </p:cNvSpPr>
          <p:nvPr>
            <p:ph type="body" idx="1"/>
          </p:nvPr>
        </p:nvSpPr>
        <p:spPr>
          <a:xfrm>
            <a:off x="685800" y="1295400"/>
            <a:ext cx="7924800" cy="4270375"/>
          </a:xfrm>
        </p:spPr>
        <p:txBody>
          <a:bodyPr/>
          <a:p>
            <a:pPr algn="ctr">
              <a:lnSpc>
                <a:spcPct val="130000"/>
              </a:lnSpc>
              <a:spcBef>
                <a:spcPct val="40000"/>
              </a:spcBef>
              <a:buNone/>
            </a:pPr>
            <a:r>
              <a:rPr lang="zh-CN" altLang="en-US" sz="3600" b="1" dirty="0">
                <a:solidFill>
                  <a:srgbClr val="FF0000"/>
                </a:solidFill>
                <a:latin typeface="Times New Roman" panose="02020603050405020304" pitchFamily="18" charset="0"/>
                <a:ea typeface="黑体" panose="02010609060101010101" charset="-122"/>
              </a:rPr>
              <a:t>二、细胞周期的检验点</a:t>
            </a:r>
            <a:endParaRPr lang="zh-CN" altLang="en-US" sz="3600" b="1" dirty="0">
              <a:solidFill>
                <a:srgbClr val="FF0000"/>
              </a:solidFill>
              <a:latin typeface="Times New Roman" panose="02020603050405020304" pitchFamily="18" charset="0"/>
              <a:ea typeface="黑体" panose="02010609060101010101" charset="-122"/>
            </a:endParaRPr>
          </a:p>
          <a:p>
            <a:pPr>
              <a:lnSpc>
                <a:spcPct val="130000"/>
              </a:lnSpc>
              <a:spcBef>
                <a:spcPct val="75000"/>
              </a:spcBef>
              <a:buNone/>
            </a:pPr>
            <a:r>
              <a:rPr lang="zh-CN" altLang="en-US" sz="2400" dirty="0">
                <a:latin typeface="Times New Roman" panose="02020603050405020304" pitchFamily="18" charset="0"/>
              </a:rPr>
              <a:t>　　　</a:t>
            </a:r>
            <a:r>
              <a:rPr lang="en-US" altLang="zh-CN" sz="2400" b="1">
                <a:latin typeface="楷体_GB2312" pitchFamily="49" charset="-122"/>
                <a:ea typeface="楷体_GB2312" pitchFamily="49" charset="-122"/>
              </a:rPr>
              <a:t>1989</a:t>
            </a:r>
            <a:r>
              <a:rPr lang="zh-CN" altLang="en-US" sz="2400" b="1" dirty="0">
                <a:latin typeface="楷体_GB2312" pitchFamily="49" charset="-122"/>
                <a:ea typeface="楷体_GB2312" pitchFamily="49" charset="-122"/>
              </a:rPr>
              <a:t>年，</a:t>
            </a:r>
            <a:r>
              <a:rPr lang="en-US" altLang="zh-CN" sz="2400" b="1">
                <a:latin typeface="楷体_GB2312" pitchFamily="49" charset="-122"/>
                <a:ea typeface="楷体_GB2312" pitchFamily="49" charset="-122"/>
              </a:rPr>
              <a:t>Hartwell</a:t>
            </a:r>
            <a:r>
              <a:rPr lang="zh-CN" altLang="en-US" sz="2400" b="1" dirty="0">
                <a:latin typeface="楷体_GB2312" pitchFamily="49" charset="-122"/>
                <a:ea typeface="楷体_GB2312" pitchFamily="49" charset="-122"/>
              </a:rPr>
              <a:t>通过构建酵母细胞突变模型证实了细胞周期检验点（</a:t>
            </a:r>
            <a:r>
              <a:rPr lang="en-US" altLang="zh-CN" sz="2400" b="1">
                <a:latin typeface="楷体_GB2312" pitchFamily="49" charset="-122"/>
                <a:ea typeface="楷体_GB2312" pitchFamily="49" charset="-122"/>
              </a:rPr>
              <a:t>check point</a:t>
            </a:r>
            <a:r>
              <a:rPr lang="zh-CN" altLang="en-US"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的存在，并首次提出检验点的概念。细胞周期的运行，是在一系列</a:t>
            </a:r>
            <a:r>
              <a:rPr lang="zh-CN" altLang="en-US" sz="2400" b="1" dirty="0">
                <a:latin typeface="楷体_GB2312" pitchFamily="49" charset="-122"/>
                <a:ea typeface="楷体_GB2312" pitchFamily="49" charset="-122"/>
                <a:hlinkClick r:id=""/>
              </a:rPr>
              <a:t>检验点</a:t>
            </a:r>
            <a:r>
              <a:rPr lang="zh-CN" altLang="en-US" sz="2400" b="1" dirty="0">
                <a:latin typeface="楷体_GB2312" pitchFamily="49" charset="-122"/>
                <a:ea typeface="楷体_GB2312" pitchFamily="49" charset="-122"/>
              </a:rPr>
              <a:t>的严格检控下进行的，它保证前一个事件完成之后，才启动下一个事件，检查点是细胞的错误监测机制。</a:t>
            </a:r>
            <a:endParaRPr lang="zh-CN" altLang="en-US" sz="2400"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4738">
                                            <p:txEl>
                                              <p:charRg st="0" end="11"/>
                                            </p:txEl>
                                          </p:spTgt>
                                        </p:tgtEl>
                                        <p:attrNameLst>
                                          <p:attrName>style.visibility</p:attrName>
                                        </p:attrNameLst>
                                      </p:cBhvr>
                                      <p:to>
                                        <p:strVal val="visible"/>
                                      </p:to>
                                    </p:set>
                                    <p:animEffect transition="in" filter="randombar(horizontal)">
                                      <p:cBhvr>
                                        <p:cTn id="7" dur="500"/>
                                        <p:tgtEl>
                                          <p:spTgt spid="244738">
                                            <p:txEl>
                                              <p:charRg st="0" end="11"/>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4738">
                                            <p:txEl>
                                              <p:charRg st="11" end="142"/>
                                            </p:txEl>
                                          </p:spTgt>
                                        </p:tgtEl>
                                        <p:attrNameLst>
                                          <p:attrName>style.visibility</p:attrName>
                                        </p:attrNameLst>
                                      </p:cBhvr>
                                      <p:to>
                                        <p:strVal val="visible"/>
                                      </p:to>
                                    </p:set>
                                    <p:animEffect transition="in" filter="randombar(horizontal)">
                                      <p:cBhvr>
                                        <p:cTn id="10" dur="500"/>
                                        <p:tgtEl>
                                          <p:spTgt spid="244738">
                                            <p:txEl>
                                              <p:charRg st="11"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7898</Words>
  <Application>WPS 演示</Application>
  <PresentationFormat>全屏显示(4:3)</PresentationFormat>
  <Paragraphs>263</Paragraphs>
  <Slides>51</Slides>
  <Notes>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71" baseType="lpstr">
      <vt:lpstr>Arial</vt:lpstr>
      <vt:lpstr>宋体</vt:lpstr>
      <vt:lpstr>Wingdings</vt:lpstr>
      <vt:lpstr>Wingdings 2</vt:lpstr>
      <vt:lpstr>Arial</vt:lpstr>
      <vt:lpstr>楷体</vt:lpstr>
      <vt:lpstr>黑体</vt:lpstr>
      <vt:lpstr>华文细黑</vt:lpstr>
      <vt:lpstr>Times New Roman</vt:lpstr>
      <vt:lpstr>楷体_GB2312</vt:lpstr>
      <vt:lpstr>新宋体</vt:lpstr>
      <vt:lpstr>Franklin Gothic Book</vt:lpstr>
      <vt:lpstr>微软雅黑</vt:lpstr>
      <vt:lpstr>Franklin Gothic Medium</vt:lpstr>
      <vt:lpstr>Arial Unicode MS</vt:lpstr>
      <vt:lpstr>Calibri</vt:lpstr>
      <vt:lpstr>Times New Roman</vt:lpstr>
      <vt:lpstr>Arial Narrow</vt:lpstr>
      <vt:lpstr>暗香扑面</vt:lpstr>
      <vt:lpstr>Word.Picture.8</vt:lpstr>
      <vt:lpstr>第十三章 细胞周期的调控</vt:lpstr>
      <vt:lpstr>前言</vt:lpstr>
      <vt:lpstr>            参与细胞周期调控的环境因素包括光、热、辐射等理化因素和细胞因子、激素等生物因素。   </vt:lpstr>
      <vt:lpstr>一、细胞周期的时序调控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（一）CDK的调节</vt:lpstr>
      <vt:lpstr>  </vt:lpstr>
      <vt:lpstr>  </vt:lpstr>
      <vt:lpstr> G1期时MFP的激活 </vt:lpstr>
      <vt:lpstr>        1988年M. J. Lohka 纯化了爪蟾的MPF，经鉴定由32KD和45KD两种蛋白组成，二者结合可使多种蛋白质磷酸化。后来Paul Nurse（1990）进一步的实验证明P32实际上是CDC2的同源物，而P45是cyclinB的同源物，从而将细胞周期三个领域的研究联系在一起。2001年10月8日美国人Leland Hartwell、英国人Paul Nurse、Timothy Hunt因对细胞周期调控机理的研究而荣获诺贝尔生理医学奖。 </vt:lpstr>
      <vt:lpstr>（二）周期素</vt:lpstr>
      <vt:lpstr>PowerPoint 演示文稿</vt:lpstr>
      <vt:lpstr>PowerPoint 演示文稿</vt:lpstr>
      <vt:lpstr>PowerPoint 演示文稿</vt:lpstr>
      <vt:lpstr>周期素盒</vt:lpstr>
      <vt:lpstr>  细胞转录因子（E2F ）  </vt:lpstr>
      <vt:lpstr> Rb基因 </vt:lpstr>
      <vt:lpstr>  </vt:lpstr>
      <vt:lpstr>PowerPoint 演示文稿</vt:lpstr>
      <vt:lpstr>（三）CAK和磷酸酶</vt:lpstr>
      <vt:lpstr>（四）CDK抑制因子</vt:lpstr>
      <vt:lpstr>P16</vt:lpstr>
      <vt:lpstr>PowerPoint 演示文稿</vt:lpstr>
      <vt:lpstr>PowerPoint 演示文稿</vt:lpstr>
      <vt:lpstr>（五）CDK和周期素调节蛋白</vt:lpstr>
      <vt:lpstr>  </vt:lpstr>
      <vt:lpstr> 细胞周期调控中各元素间的相互作用  </vt:lpstr>
      <vt:lpstr>PowerPoint 演示文稿</vt:lpstr>
      <vt:lpstr>PowerPoint 演示文稿</vt:lpstr>
      <vt:lpstr>PowerPoint 演示文稿</vt:lpstr>
      <vt:lpstr>各种细胞周期蛋白随特定细胞时相而出现</vt:lpstr>
      <vt:lpstr> 二、细胞周期检测点的调控  </vt:lpstr>
      <vt:lpstr>  </vt:lpstr>
      <vt:lpstr>      检测点的任何一部分出了问题，如发现不了DNA损伤(如ATM突变)、不能使细胞周期停下来(如p53突变)、DNA修复错误(如MLHl／PSM突变)、决定错误(如BCL—2突变)等都会导致遗传的不稳定性、(基因)受损细胞的存活和复制或细胞遗传物质的改变(adaptation)。</vt:lpstr>
      <vt:lpstr> 细胞周期检测点的作用 </vt:lpstr>
      <vt:lpstr>细胞周期与肿瘤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第十三章 细胞周期的调控</dc:title>
  <dc:creator>Administrator</dc:creator>
  <cp:lastModifiedBy>Administrator</cp:lastModifiedBy>
  <cp:revision>71</cp:revision>
  <dcterms:created xsi:type="dcterms:W3CDTF">2010-06-10T02:49:00Z</dcterms:created>
  <dcterms:modified xsi:type="dcterms:W3CDTF">2021-04-25T07:21:38Z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90FC77F09C2A48A794BBAC446215A09E</vt:lpwstr>
  </property>
  <property fmtid="{D5CDD505-2E9C-101B-9397-08002B2CF9AE}" pid="3" name="KSOProductBuildVer">
    <vt:lpwstr>2052-11.1.0.10463</vt:lpwstr>
  </property>
</Properties>
</file>