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332988" y="1842516"/>
            <a:ext cx="3236975" cy="13411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5695" y="3305555"/>
            <a:ext cx="7525511" cy="1341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77134" y="2043810"/>
            <a:ext cx="3189731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hlink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9119" y="3507104"/>
            <a:ext cx="7185761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1947" y="482549"/>
            <a:ext cx="311022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349" y="2374519"/>
            <a:ext cx="8369300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215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专题十一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9119" y="3507104"/>
            <a:ext cx="67525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 b="1">
                <a:solidFill>
                  <a:srgbClr val="FF0000"/>
                </a:solidFill>
                <a:latin typeface="宋体"/>
                <a:cs typeface="宋体"/>
              </a:rPr>
              <a:t>细</a:t>
            </a:r>
            <a:r>
              <a:rPr dirty="0" sz="4800" spc="-5" b="1">
                <a:solidFill>
                  <a:srgbClr val="FF0000"/>
                </a:solidFill>
                <a:latin typeface="宋体"/>
                <a:cs typeface="宋体"/>
              </a:rPr>
              <a:t>胞</a:t>
            </a:r>
            <a:r>
              <a:rPr dirty="0" sz="4800" spc="-20" b="1">
                <a:solidFill>
                  <a:srgbClr val="FF0000"/>
                </a:solidFill>
                <a:latin typeface="宋体"/>
                <a:cs typeface="宋体"/>
              </a:rPr>
              <a:t>分</a:t>
            </a:r>
            <a:r>
              <a:rPr dirty="0" sz="4800" spc="-5" b="1">
                <a:solidFill>
                  <a:srgbClr val="FF0000"/>
                </a:solidFill>
                <a:latin typeface="宋体"/>
                <a:cs typeface="宋体"/>
              </a:rPr>
              <a:t>化与</a:t>
            </a:r>
            <a:r>
              <a:rPr dirty="0" sz="4800" spc="10" b="1">
                <a:solidFill>
                  <a:srgbClr val="FF0000"/>
                </a:solidFill>
                <a:latin typeface="宋体"/>
                <a:cs typeface="宋体"/>
              </a:rPr>
              <a:t>基</a:t>
            </a:r>
            <a:r>
              <a:rPr dirty="0" sz="4800" spc="-5" b="1">
                <a:solidFill>
                  <a:srgbClr val="FF0000"/>
                </a:solidFill>
                <a:latin typeface="宋体"/>
                <a:cs typeface="宋体"/>
              </a:rPr>
              <a:t>因表达调</a:t>
            </a:r>
            <a:r>
              <a:rPr dirty="0" sz="4800" spc="-20" b="1">
                <a:solidFill>
                  <a:srgbClr val="FF0000"/>
                </a:solidFill>
                <a:latin typeface="宋体"/>
                <a:cs typeface="宋体"/>
              </a:rPr>
              <a:t>控</a:t>
            </a:r>
            <a:endParaRPr sz="4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3585" y="644093"/>
            <a:ext cx="35947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D50092"/>
                </a:solidFill>
              </a:rPr>
              <a:t>二、癌基因与抑癌基因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88340" y="1753870"/>
            <a:ext cx="7550150" cy="37299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与遗传病不同，癌症主要是体细</a:t>
            </a:r>
            <a:r>
              <a:rPr dirty="0" sz="1800" spc="5" b="1">
                <a:latin typeface="宋体"/>
                <a:cs typeface="宋体"/>
              </a:rPr>
              <a:t>胞</a:t>
            </a:r>
            <a:r>
              <a:rPr dirty="0" sz="1800" spc="-20" b="1">
                <a:latin typeface="Arial"/>
                <a:cs typeface="Arial"/>
              </a:rPr>
              <a:t>DNA</a:t>
            </a:r>
            <a:r>
              <a:rPr dirty="0" sz="1800" b="1">
                <a:latin typeface="宋体"/>
                <a:cs typeface="宋体"/>
              </a:rPr>
              <a:t>突变，而不是生殖细</a:t>
            </a:r>
            <a:r>
              <a:rPr dirty="0" sz="1800" spc="5" b="1">
                <a:latin typeface="宋体"/>
                <a:cs typeface="宋体"/>
              </a:rPr>
              <a:t>胞</a:t>
            </a:r>
            <a:r>
              <a:rPr dirty="0" sz="1800" spc="-5" b="1">
                <a:latin typeface="Arial"/>
                <a:cs typeface="Arial"/>
              </a:rPr>
              <a:t>DNA</a:t>
            </a:r>
            <a:r>
              <a:rPr dirty="0" sz="1800" b="1">
                <a:latin typeface="宋体"/>
                <a:cs typeface="宋体"/>
              </a:rPr>
              <a:t>突变。</a:t>
            </a:r>
            <a:endParaRPr sz="1800">
              <a:latin typeface="宋体"/>
              <a:cs typeface="宋体"/>
            </a:endParaRPr>
          </a:p>
          <a:p>
            <a:pPr marL="355600">
              <a:lnSpc>
                <a:spcPts val="2055"/>
              </a:lnSpc>
            </a:pPr>
            <a:r>
              <a:rPr dirty="0" sz="1800" b="1">
                <a:latin typeface="宋体"/>
                <a:cs typeface="宋体"/>
              </a:rPr>
              <a:t>癌症是由携带遗传信息</a:t>
            </a:r>
            <a:r>
              <a:rPr dirty="0" sz="1800" spc="5" b="1">
                <a:latin typeface="宋体"/>
                <a:cs typeface="宋体"/>
              </a:rPr>
              <a:t>的</a:t>
            </a:r>
            <a:r>
              <a:rPr dirty="0" sz="1800" spc="-25" b="1">
                <a:latin typeface="Arial"/>
                <a:cs typeface="Arial"/>
              </a:rPr>
              <a:t>DNA</a:t>
            </a:r>
            <a:r>
              <a:rPr dirty="0" sz="1800" b="1">
                <a:latin typeface="宋体"/>
                <a:cs typeface="宋体"/>
              </a:rPr>
              <a:t>的病理变化引起的。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宋体"/>
              <a:cs typeface="宋体"/>
            </a:endParaRPr>
          </a:p>
          <a:p>
            <a:pPr algn="just" marL="355600" marR="5080" indent="-343535">
              <a:lnSpc>
                <a:spcPct val="90000"/>
              </a:lnSpc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癌基因（</a:t>
            </a:r>
            <a:r>
              <a:rPr dirty="0" sz="1800" b="1">
                <a:solidFill>
                  <a:srgbClr val="5DBCAB"/>
                </a:solidFill>
                <a:latin typeface="Arial"/>
                <a:cs typeface="Arial"/>
              </a:rPr>
              <a:t>oncogene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是控制细胞生长和分裂的正常基因的一种突变形式，  能引起正常细胞癌变。癌基因首先发现于致癌病毒，但在正常细胞内，  许多与细胞分裂调控相关的蛋白激酶与癌基因高度同源，其突变就可引 起癌变，所以称其为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原癌基因（</a:t>
            </a:r>
            <a:r>
              <a:rPr dirty="0" sz="1800" b="1">
                <a:solidFill>
                  <a:srgbClr val="5DBCAB"/>
                </a:solidFill>
                <a:latin typeface="Arial"/>
                <a:cs typeface="Arial"/>
              </a:rPr>
              <a:t>proto-oncogene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）</a:t>
            </a:r>
            <a:r>
              <a:rPr dirty="0" sz="1800" spc="-10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100">
              <a:latin typeface="宋体"/>
              <a:cs typeface="宋体"/>
            </a:endParaRPr>
          </a:p>
          <a:p>
            <a:pPr marL="12700">
              <a:lnSpc>
                <a:spcPts val="2050"/>
              </a:lnSpc>
            </a:pPr>
            <a:r>
              <a:rPr dirty="0" sz="1800" b="1">
                <a:latin typeface="宋体"/>
                <a:cs typeface="宋体"/>
              </a:rPr>
              <a:t>已发现数百种癌基因，它们编码的蛋白主要包</a:t>
            </a:r>
            <a:r>
              <a:rPr dirty="0" sz="1800" spc="5" b="1">
                <a:latin typeface="宋体"/>
                <a:cs typeface="宋体"/>
              </a:rPr>
              <a:t>括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生长因子、生长因子受体</a:t>
            </a:r>
            <a:endParaRPr sz="1800">
              <a:latin typeface="宋体"/>
              <a:cs typeface="宋体"/>
            </a:endParaRPr>
          </a:p>
          <a:p>
            <a:pPr algn="just" marL="355600" marR="51435">
              <a:lnSpc>
                <a:spcPct val="88900"/>
              </a:lnSpc>
              <a:spcBef>
                <a:spcPts val="135"/>
              </a:spcBef>
            </a:pP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、信号转导通路上的分子、基因转录调节因子和细胞周期调控蛋</a:t>
            </a:r>
            <a:r>
              <a:rPr dirty="0" sz="1800" spc="5" b="1">
                <a:solidFill>
                  <a:srgbClr val="6096E7"/>
                </a:solidFill>
                <a:latin typeface="宋体"/>
                <a:cs typeface="宋体"/>
              </a:rPr>
              <a:t>白</a:t>
            </a:r>
            <a:r>
              <a:rPr dirty="0" sz="1800" b="1">
                <a:latin typeface="宋体"/>
                <a:cs typeface="宋体"/>
              </a:rPr>
              <a:t>。其 中，有些癌基因的表达产物常常是正常细胞不表达、或表达量很少、或 表达产物活性不能调控的一类蛋白。另一些癌基因突变前在细胞周期的 检验点上起阻遏作用，是细胞增殖进程中的负性调控因子，称</a:t>
            </a:r>
            <a:r>
              <a:rPr dirty="0" sz="1800" spc="10" b="1">
                <a:latin typeface="宋体"/>
                <a:cs typeface="宋体"/>
              </a:rPr>
              <a:t>为</a:t>
            </a:r>
            <a:r>
              <a:rPr dirty="0" sz="1800" b="1">
                <a:solidFill>
                  <a:srgbClr val="990099"/>
                </a:solidFill>
                <a:latin typeface="宋体"/>
                <a:cs typeface="宋体"/>
              </a:rPr>
              <a:t>抑癌基 因</a:t>
            </a:r>
            <a:r>
              <a:rPr dirty="0" sz="1800" spc="-5" b="1">
                <a:solidFill>
                  <a:srgbClr val="990099"/>
                </a:solidFill>
                <a:latin typeface="宋体"/>
                <a:cs typeface="宋体"/>
              </a:rPr>
              <a:t>（</a:t>
            </a:r>
            <a:r>
              <a:rPr dirty="0" sz="1800" spc="-5" b="1">
                <a:solidFill>
                  <a:srgbClr val="990099"/>
                </a:solidFill>
                <a:latin typeface="Arial"/>
                <a:cs typeface="Arial"/>
              </a:rPr>
              <a:t>tumor-suppressor</a:t>
            </a:r>
            <a:r>
              <a:rPr dirty="0" sz="1800" b="1">
                <a:solidFill>
                  <a:srgbClr val="990099"/>
                </a:solidFill>
                <a:latin typeface="Arial"/>
                <a:cs typeface="Arial"/>
              </a:rPr>
              <a:t> gene</a:t>
            </a:r>
            <a:r>
              <a:rPr dirty="0" sz="1800" b="1">
                <a:solidFill>
                  <a:srgbClr val="990099"/>
                </a:solidFill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，如</a:t>
            </a:r>
            <a:r>
              <a:rPr dirty="0" sz="1800" spc="-5" b="1">
                <a:latin typeface="Arial"/>
                <a:cs typeface="Arial"/>
              </a:rPr>
              <a:t>Rb</a:t>
            </a:r>
            <a:r>
              <a:rPr dirty="0" sz="1800" b="1">
                <a:latin typeface="宋体"/>
                <a:cs typeface="宋体"/>
              </a:rPr>
              <a:t>和</a:t>
            </a:r>
            <a:r>
              <a:rPr dirty="0" sz="1800" spc="-5" b="1">
                <a:latin typeface="Arial"/>
                <a:cs typeface="Arial"/>
              </a:rPr>
              <a:t>p53</a:t>
            </a:r>
            <a:r>
              <a:rPr dirty="0" sz="1800" spc="-10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049" y="676097"/>
            <a:ext cx="5539740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3300"/>
                </a:solidFill>
              </a:rPr>
              <a:t>三、肿瘤发生是基因突变逐渐积累的结果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031544" y="1677670"/>
            <a:ext cx="7244715" cy="10407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545465">
              <a:lnSpc>
                <a:spcPct val="90000"/>
              </a:lnSpc>
              <a:spcBef>
                <a:spcPts val="315"/>
              </a:spcBef>
            </a:pPr>
            <a:r>
              <a:rPr dirty="0" sz="1800" b="1">
                <a:latin typeface="宋体"/>
                <a:cs typeface="宋体"/>
              </a:rPr>
              <a:t>癌症的发生一般并不是单一基因的突变，而至少在一个细胞内发生 </a:t>
            </a:r>
            <a:r>
              <a:rPr dirty="0" sz="1800" spc="-5" b="1">
                <a:latin typeface="Arial"/>
                <a:cs typeface="Arial"/>
              </a:rPr>
              <a:t>5~6</a:t>
            </a:r>
            <a:r>
              <a:rPr dirty="0" sz="1800" b="1">
                <a:latin typeface="宋体"/>
                <a:cs typeface="宋体"/>
              </a:rPr>
              <a:t>个基因突变，才能赋予癌细胞所有的特征。渐进过程。所以，癌症 是一种典型的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老年性疾</a:t>
            </a:r>
            <a:r>
              <a:rPr dirty="0" sz="1800" spc="5" b="1">
                <a:solidFill>
                  <a:srgbClr val="6096E7"/>
                </a:solidFill>
                <a:latin typeface="宋体"/>
                <a:cs typeface="宋体"/>
              </a:rPr>
              <a:t>病</a:t>
            </a:r>
            <a:r>
              <a:rPr dirty="0" sz="1800" b="1">
                <a:latin typeface="宋体"/>
                <a:cs typeface="宋体"/>
              </a:rPr>
              <a:t>，它涉及一系列的原癌基因与抑癌基因的致癌 突变的积累。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544" y="4832984"/>
            <a:ext cx="7159625" cy="10407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 indent="608965">
              <a:lnSpc>
                <a:spcPct val="90000"/>
              </a:lnSpc>
              <a:spcBef>
                <a:spcPts val="315"/>
              </a:spcBef>
            </a:pPr>
            <a:r>
              <a:rPr dirty="0" sz="1800" b="1">
                <a:latin typeface="宋体"/>
                <a:cs typeface="宋体"/>
              </a:rPr>
              <a:t>在人的二倍体细胞</a:t>
            </a:r>
            <a:r>
              <a:rPr dirty="0" sz="1800" spc="5" b="1">
                <a:latin typeface="宋体"/>
                <a:cs typeface="宋体"/>
              </a:rPr>
              <a:t>中</a:t>
            </a:r>
            <a:r>
              <a:rPr dirty="0" sz="1800" b="1">
                <a:solidFill>
                  <a:srgbClr val="990099"/>
                </a:solidFill>
                <a:latin typeface="宋体"/>
                <a:cs typeface="宋体"/>
              </a:rPr>
              <a:t>抑癌基因</a:t>
            </a:r>
            <a:r>
              <a:rPr dirty="0" sz="1800" b="1">
                <a:latin typeface="宋体"/>
                <a:cs typeface="宋体"/>
              </a:rPr>
              <a:t>有两个拷贝，只要其中一个基因拷 贝正常，便可保证正常的调控作用。如果两个基因都丢失或失活，才能 引起细胞增殖的失控；而</a:t>
            </a:r>
            <a:r>
              <a:rPr dirty="0" sz="1800" b="1">
                <a:solidFill>
                  <a:srgbClr val="990099"/>
                </a:solidFill>
                <a:latin typeface="宋体"/>
                <a:cs typeface="宋体"/>
              </a:rPr>
              <a:t>原癌基因</a:t>
            </a:r>
            <a:r>
              <a:rPr dirty="0" sz="1800" b="1">
                <a:latin typeface="宋体"/>
                <a:cs typeface="宋体"/>
              </a:rPr>
              <a:t>的两个拷贝中只要有一个基因发生突 变，便可能起到与癌基因类似的作用。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67000" y="2514600"/>
            <a:ext cx="4658740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0697" y="573786"/>
            <a:ext cx="522033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第三</a:t>
            </a:r>
            <a:r>
              <a:rPr dirty="0" sz="2800" spc="-15"/>
              <a:t>节</a:t>
            </a:r>
            <a:r>
              <a:rPr dirty="0" sz="2800" spc="65"/>
              <a:t> </a:t>
            </a:r>
            <a:r>
              <a:rPr dirty="0" sz="2800" spc="-5"/>
              <a:t>真核细胞基因表达的调控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1550923"/>
            <a:ext cx="6699250" cy="3866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在真核细胞中</a:t>
            </a:r>
            <a:r>
              <a:rPr dirty="0" sz="1800" spc="-20" b="1">
                <a:latin typeface="宋体"/>
                <a:cs typeface="宋体"/>
              </a:rPr>
              <a:t>，</a:t>
            </a:r>
            <a:r>
              <a:rPr dirty="0" sz="1800" spc="-20" b="1">
                <a:latin typeface="Arial"/>
                <a:cs typeface="Arial"/>
              </a:rPr>
              <a:t>DNA</a:t>
            </a:r>
            <a:r>
              <a:rPr dirty="0" sz="1800" b="1">
                <a:latin typeface="宋体"/>
                <a:cs typeface="宋体"/>
              </a:rPr>
              <a:t>信息量</a:t>
            </a:r>
            <a:r>
              <a:rPr dirty="0" sz="1800" spc="10" b="1">
                <a:latin typeface="宋体"/>
                <a:cs typeface="宋体"/>
              </a:rPr>
              <a:t>大</a:t>
            </a:r>
            <a:r>
              <a:rPr dirty="0" sz="1800" b="1">
                <a:latin typeface="宋体"/>
                <a:cs typeface="宋体"/>
              </a:rPr>
              <a:t>，合成的蛋白质种类繁</a:t>
            </a:r>
            <a:r>
              <a:rPr dirty="0" sz="1800" spc="25" b="1">
                <a:latin typeface="宋体"/>
                <a:cs typeface="宋体"/>
              </a:rPr>
              <a:t>多</a:t>
            </a:r>
            <a:r>
              <a:rPr dirty="0" sz="1800" spc="-10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其中，</a:t>
            </a:r>
            <a:r>
              <a:rPr dirty="0" sz="1800" b="1">
                <a:solidFill>
                  <a:srgbClr val="FF3300"/>
                </a:solidFill>
                <a:latin typeface="宋体"/>
                <a:cs typeface="宋体"/>
              </a:rPr>
              <a:t>大部分表达蛋</a:t>
            </a:r>
            <a:r>
              <a:rPr dirty="0" sz="1800" spc="5" b="1">
                <a:solidFill>
                  <a:srgbClr val="FF3300"/>
                </a:solidFill>
                <a:latin typeface="宋体"/>
                <a:cs typeface="宋体"/>
              </a:rPr>
              <a:t>白</a:t>
            </a:r>
            <a:r>
              <a:rPr dirty="0" sz="1800" b="1">
                <a:latin typeface="宋体"/>
                <a:cs typeface="宋体"/>
              </a:rPr>
              <a:t>（如糖酵解酶系和呼吸链中的电子传递</a:t>
            </a:r>
            <a:r>
              <a:rPr dirty="0" sz="1800" spc="5" b="1">
                <a:latin typeface="宋体"/>
                <a:cs typeface="宋体"/>
              </a:rPr>
              <a:t>体</a:t>
            </a:r>
            <a:r>
              <a:rPr dirty="0" sz="1800" spc="-10" b="1">
                <a:latin typeface="宋体"/>
                <a:cs typeface="宋体"/>
              </a:rPr>
              <a:t>）  </a:t>
            </a:r>
            <a:r>
              <a:rPr dirty="0" sz="1800" b="1">
                <a:latin typeface="宋体"/>
                <a:cs typeface="宋体"/>
              </a:rPr>
              <a:t>是所有体细胞都能合成；与此同时，</a:t>
            </a:r>
            <a:endParaRPr sz="1800">
              <a:latin typeface="宋体"/>
              <a:cs typeface="宋体"/>
            </a:endParaRPr>
          </a:p>
          <a:p>
            <a:pPr algn="just" marL="12700" marR="2766695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每种细胞又都在合成与分化状态相</a:t>
            </a:r>
            <a:r>
              <a:rPr dirty="0" sz="1800" spc="5" b="1">
                <a:latin typeface="宋体"/>
                <a:cs typeface="宋体"/>
              </a:rPr>
              <a:t>应</a:t>
            </a:r>
            <a:r>
              <a:rPr dirty="0" sz="1800" spc="-10" b="1">
                <a:latin typeface="宋体"/>
                <a:cs typeface="宋体"/>
              </a:rPr>
              <a:t>的 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特</a:t>
            </a:r>
            <a:r>
              <a:rPr dirty="0" sz="1800" spc="5" b="1">
                <a:solidFill>
                  <a:srgbClr val="5DBCAB"/>
                </a:solidFill>
                <a:latin typeface="宋体"/>
                <a:cs typeface="宋体"/>
              </a:rPr>
              <a:t>有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蛋白质</a:t>
            </a:r>
            <a:r>
              <a:rPr dirty="0" sz="1800" b="1">
                <a:latin typeface="宋体"/>
                <a:cs typeface="宋体"/>
              </a:rPr>
              <a:t>。所以真核细胞基因表</a:t>
            </a:r>
            <a:r>
              <a:rPr dirty="0" sz="1800" spc="5" b="1">
                <a:latin typeface="宋体"/>
                <a:cs typeface="宋体"/>
              </a:rPr>
              <a:t>达</a:t>
            </a:r>
            <a:r>
              <a:rPr dirty="0" sz="1800" spc="-5" b="1">
                <a:latin typeface="宋体"/>
                <a:cs typeface="宋体"/>
              </a:rPr>
              <a:t>的 </a:t>
            </a:r>
            <a:r>
              <a:rPr dirty="0" sz="1800" b="1">
                <a:latin typeface="宋体"/>
                <a:cs typeface="宋体"/>
              </a:rPr>
              <a:t>调控是非常复杂的。</a:t>
            </a:r>
            <a:endParaRPr sz="1800">
              <a:latin typeface="宋体"/>
              <a:cs typeface="宋体"/>
            </a:endParaRPr>
          </a:p>
          <a:p>
            <a:pPr algn="just" marL="12700" marR="262509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真核细胞基因表达调控是多级调控系</a:t>
            </a:r>
            <a:r>
              <a:rPr dirty="0" sz="1800" spc="5" b="1">
                <a:latin typeface="宋体"/>
                <a:cs typeface="宋体"/>
              </a:rPr>
              <a:t>统</a:t>
            </a:r>
            <a:r>
              <a:rPr dirty="0" sz="1800" b="1">
                <a:latin typeface="Arial"/>
                <a:cs typeface="Arial"/>
              </a:rPr>
              <a:t>,  </a:t>
            </a:r>
            <a:r>
              <a:rPr dirty="0" sz="1800" b="1">
                <a:latin typeface="宋体"/>
                <a:cs typeface="宋体"/>
              </a:rPr>
              <a:t>主要发</a:t>
            </a:r>
            <a:r>
              <a:rPr dirty="0" sz="1800" spc="-10" b="1">
                <a:latin typeface="宋体"/>
                <a:cs typeface="宋体"/>
              </a:rPr>
              <a:t>生</a:t>
            </a:r>
            <a:r>
              <a:rPr dirty="0" sz="1800" spc="-440" b="1">
                <a:latin typeface="宋体"/>
                <a:cs typeface="宋体"/>
              </a:rPr>
              <a:t> </a:t>
            </a:r>
            <a:r>
              <a:rPr dirty="0" sz="1800" b="1">
                <a:latin typeface="宋体"/>
                <a:cs typeface="宋体"/>
              </a:rPr>
              <a:t>在三个彼此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相对独</a:t>
            </a:r>
            <a:r>
              <a:rPr dirty="0" sz="1800" spc="5" b="1">
                <a:solidFill>
                  <a:srgbClr val="6096E7"/>
                </a:solidFill>
                <a:latin typeface="宋体"/>
                <a:cs typeface="宋体"/>
              </a:rPr>
              <a:t>立</a:t>
            </a:r>
            <a:r>
              <a:rPr dirty="0" sz="1800" b="1">
                <a:latin typeface="宋体"/>
                <a:cs typeface="宋体"/>
              </a:rPr>
              <a:t>的水平上</a:t>
            </a:r>
            <a:r>
              <a:rPr dirty="0" sz="1800" b="1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Arial"/>
              <a:cs typeface="Arial"/>
            </a:endParaRPr>
          </a:p>
          <a:p>
            <a:pPr marL="12700" marR="2535555">
              <a:lnSpc>
                <a:spcPct val="99800"/>
              </a:lnSpc>
              <a:spcBef>
                <a:spcPts val="5"/>
              </a:spcBef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转录水平的调控：</a:t>
            </a:r>
            <a:r>
              <a:rPr dirty="0" sz="1800" b="1">
                <a:latin typeface="宋体"/>
                <a:cs typeface="宋体"/>
              </a:rPr>
              <a:t>是否转录、转录频率。 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加工水平的调控</a:t>
            </a:r>
            <a:r>
              <a:rPr dirty="0" sz="1800" spc="-10" b="1">
                <a:solidFill>
                  <a:srgbClr val="FF0000"/>
                </a:solidFill>
                <a:latin typeface="宋体"/>
                <a:cs typeface="宋体"/>
              </a:rPr>
              <a:t>：</a:t>
            </a:r>
            <a:r>
              <a:rPr dirty="0" sz="1800" spc="-10" b="1">
                <a:latin typeface="Arial"/>
                <a:cs typeface="Arial"/>
              </a:rPr>
              <a:t>hnRNA</a:t>
            </a:r>
            <a:r>
              <a:rPr dirty="0" sz="1800" b="1">
                <a:latin typeface="宋体"/>
                <a:cs typeface="宋体"/>
              </a:rPr>
              <a:t>加工为成熟 </a:t>
            </a:r>
            <a:r>
              <a:rPr dirty="0" sz="1800" spc="-15" b="1">
                <a:latin typeface="Arial"/>
                <a:cs typeface="Arial"/>
              </a:rPr>
              <a:t>mRNA.</a:t>
            </a:r>
            <a:endParaRPr sz="1800">
              <a:latin typeface="Arial"/>
              <a:cs typeface="Arial"/>
            </a:endParaRPr>
          </a:p>
          <a:p>
            <a:pPr marL="12700" marR="2765425">
              <a:lnSpc>
                <a:spcPct val="100000"/>
              </a:lnSpc>
              <a:spcBef>
                <a:spcPts val="10"/>
              </a:spcBef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翻译水平的调控：</a:t>
            </a:r>
            <a:r>
              <a:rPr dirty="0" sz="1800" spc="-5" b="1">
                <a:latin typeface="Arial"/>
                <a:cs typeface="Arial"/>
              </a:rPr>
              <a:t>m</a:t>
            </a:r>
            <a:r>
              <a:rPr dirty="0" sz="1800" spc="-15" b="1">
                <a:latin typeface="Arial"/>
                <a:cs typeface="Arial"/>
              </a:rPr>
              <a:t>R</a:t>
            </a:r>
            <a:r>
              <a:rPr dirty="0" sz="1800" b="1">
                <a:latin typeface="Arial"/>
                <a:cs typeface="Arial"/>
              </a:rPr>
              <a:t>N</a:t>
            </a:r>
            <a:r>
              <a:rPr dirty="0" sz="1800" spc="-55" b="1">
                <a:latin typeface="Arial"/>
                <a:cs typeface="Arial"/>
              </a:rPr>
              <a:t>A</a:t>
            </a:r>
            <a:r>
              <a:rPr dirty="0" sz="1800" b="1">
                <a:latin typeface="宋体"/>
                <a:cs typeface="宋体"/>
              </a:rPr>
              <a:t>翻译、频率</a:t>
            </a:r>
            <a:r>
              <a:rPr dirty="0" sz="1800" spc="-10" b="1">
                <a:latin typeface="宋体"/>
                <a:cs typeface="宋体"/>
              </a:rPr>
              <a:t>与 </a:t>
            </a:r>
            <a:r>
              <a:rPr dirty="0" sz="1800" b="1">
                <a:latin typeface="宋体"/>
                <a:cs typeface="宋体"/>
              </a:rPr>
              <a:t>寿命</a:t>
            </a:r>
            <a:r>
              <a:rPr dirty="0" sz="1800" b="1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50891" y="2209812"/>
            <a:ext cx="3999738" cy="4091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239" y="1398778"/>
            <a:ext cx="32353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/>
              <a:t>一、转录水平的调控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7244" y="2101418"/>
            <a:ext cx="6958330" cy="3318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6096E7"/>
                </a:solidFill>
                <a:latin typeface="Arial"/>
                <a:cs typeface="Arial"/>
              </a:rPr>
              <a:t>1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、转录激活</a:t>
            </a:r>
            <a:r>
              <a:rPr dirty="0" sz="1800" spc="-5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转录因子与特</a:t>
            </a:r>
            <a:r>
              <a:rPr dirty="0" sz="1800" spc="5" b="1">
                <a:latin typeface="宋体"/>
                <a:cs typeface="宋体"/>
              </a:rPr>
              <a:t>异</a:t>
            </a:r>
            <a:r>
              <a:rPr dirty="0" sz="1800" b="1">
                <a:latin typeface="Arial"/>
                <a:cs typeface="Arial"/>
              </a:rPr>
              <a:t>DNA</a:t>
            </a:r>
            <a:r>
              <a:rPr dirty="0" sz="1800" spc="-100" b="1">
                <a:latin typeface="Arial"/>
                <a:cs typeface="Arial"/>
              </a:rPr>
              <a:t> </a:t>
            </a:r>
            <a:r>
              <a:rPr dirty="0" sz="1800" b="1">
                <a:latin typeface="宋体"/>
                <a:cs typeface="宋体"/>
              </a:rPr>
              <a:t>序列结合，启动转录。许多激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素又可作用于转录因子。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 marR="111125">
              <a:lnSpc>
                <a:spcPct val="100000"/>
              </a:lnSpc>
            </a:pPr>
            <a:r>
              <a:rPr dirty="0" sz="1800" spc="-10" b="1">
                <a:solidFill>
                  <a:srgbClr val="6096E7"/>
                </a:solidFill>
                <a:latin typeface="Arial"/>
                <a:cs typeface="Arial"/>
              </a:rPr>
              <a:t>2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、转录阻抑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负调控机制</a:t>
            </a:r>
            <a:r>
              <a:rPr dirty="0" sz="1800" spc="5" b="1">
                <a:latin typeface="宋体"/>
                <a:cs typeface="宋体"/>
              </a:rPr>
              <a:t>。</a:t>
            </a:r>
            <a:r>
              <a:rPr dirty="0" sz="1800" spc="-20" b="1">
                <a:latin typeface="Arial"/>
                <a:cs typeface="Arial"/>
              </a:rPr>
              <a:t>DNA</a:t>
            </a:r>
            <a:r>
              <a:rPr dirty="0" sz="1800" b="1">
                <a:latin typeface="宋体"/>
                <a:cs typeface="宋体"/>
              </a:rPr>
              <a:t>甲基化与基因表达阻抑有关，甲 基化使基因失活。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 b="1">
                <a:solidFill>
                  <a:srgbClr val="006FC0"/>
                </a:solidFill>
                <a:latin typeface="Arial"/>
                <a:cs typeface="Arial"/>
              </a:rPr>
              <a:t>3</a:t>
            </a:r>
            <a:r>
              <a:rPr dirty="0" sz="1800" b="1">
                <a:solidFill>
                  <a:srgbClr val="006FC0"/>
                </a:solidFill>
                <a:latin typeface="宋体"/>
                <a:cs typeface="宋体"/>
              </a:rPr>
              <a:t>、核小体与基因转录的调控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真核生物遗传物质是染色质而不是 裸露</a:t>
            </a:r>
            <a:r>
              <a:rPr dirty="0" sz="1800" spc="-20" b="1">
                <a:latin typeface="Arial"/>
                <a:cs typeface="Arial"/>
              </a:rPr>
              <a:t>DNA</a:t>
            </a:r>
            <a:r>
              <a:rPr dirty="0" sz="1800" spc="-20" b="1"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染色质结构单位</a:t>
            </a:r>
            <a:r>
              <a:rPr dirty="0" sz="1800" spc="10" b="1">
                <a:latin typeface="宋体"/>
                <a:cs typeface="宋体"/>
              </a:rPr>
              <a:t>是</a:t>
            </a:r>
            <a:r>
              <a:rPr dirty="0" sz="1800" b="1">
                <a:latin typeface="宋体"/>
                <a:cs typeface="宋体"/>
              </a:rPr>
              <a:t>核小体。所以，调整染色质结构（核小 体），以影响通用转录因子对启动子的结合能力，就成为一种重要调 控机制。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15"/>
              </a:lnSpc>
              <a:spcBef>
                <a:spcPts val="95"/>
              </a:spcBef>
            </a:pPr>
            <a:r>
              <a:rPr dirty="0" sz="1800" b="1">
                <a:latin typeface="宋体"/>
                <a:cs typeface="宋体"/>
              </a:rPr>
              <a:t>如果启动子位于核小体中，则组蛋白核心会阻碍通用转录因子在启动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15"/>
              </a:lnSpc>
            </a:pPr>
            <a:r>
              <a:rPr dirty="0" sz="1800" b="1">
                <a:latin typeface="宋体"/>
                <a:cs typeface="宋体"/>
              </a:rPr>
              <a:t>子上的组装、以及</a:t>
            </a:r>
            <a:r>
              <a:rPr dirty="0" sz="1800" spc="-25" b="1">
                <a:latin typeface="Arial"/>
                <a:cs typeface="Arial"/>
              </a:rPr>
              <a:t>RNA</a:t>
            </a:r>
            <a:r>
              <a:rPr dirty="0" sz="1800" b="1">
                <a:latin typeface="宋体"/>
                <a:cs typeface="宋体"/>
              </a:rPr>
              <a:t>聚合</a:t>
            </a:r>
            <a:r>
              <a:rPr dirty="0" sz="1800" spc="10" b="1">
                <a:latin typeface="宋体"/>
                <a:cs typeface="宋体"/>
              </a:rPr>
              <a:t>酶</a:t>
            </a:r>
            <a:r>
              <a:rPr dirty="0" sz="1800" b="1">
                <a:latin typeface="宋体"/>
                <a:cs typeface="宋体"/>
              </a:rPr>
              <a:t>与启动子的结合，转录无法进行</a:t>
            </a:r>
            <a:r>
              <a:rPr dirty="0" sz="1800" spc="-5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317" y="1474978"/>
            <a:ext cx="3237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FF3300"/>
                </a:solidFill>
              </a:rPr>
              <a:t>二、加工水平的调控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35940" y="2177922"/>
            <a:ext cx="742569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4000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大多数真核细胞的基因为不连续基因，除编码</a:t>
            </a:r>
            <a:r>
              <a:rPr dirty="0" sz="1800" spc="5" b="1">
                <a:latin typeface="宋体"/>
                <a:cs typeface="宋体"/>
              </a:rPr>
              <a:t>的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外显子</a:t>
            </a:r>
            <a:r>
              <a:rPr dirty="0" sz="1800" b="1">
                <a:latin typeface="宋体"/>
                <a:cs typeface="宋体"/>
              </a:rPr>
              <a:t>外，还有较长的不 编码的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内含子</a:t>
            </a:r>
            <a:r>
              <a:rPr dirty="0" sz="1800" b="1">
                <a:latin typeface="宋体"/>
                <a:cs typeface="宋体"/>
              </a:rPr>
              <a:t>。而且在转录时整个基因（包括外显子和内含子）都被忠实 地转录，形成细胞内</a:t>
            </a:r>
            <a:r>
              <a:rPr dirty="0" sz="1800" spc="-15" b="1">
                <a:solidFill>
                  <a:srgbClr val="6096E7"/>
                </a:solidFill>
                <a:latin typeface="Arial"/>
                <a:cs typeface="Arial"/>
              </a:rPr>
              <a:t>mRNA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前体</a:t>
            </a:r>
            <a:r>
              <a:rPr dirty="0" sz="1800" spc="-10" b="1">
                <a:latin typeface="宋体"/>
                <a:cs typeface="宋体"/>
              </a:rPr>
              <a:t>。</a:t>
            </a:r>
            <a:r>
              <a:rPr dirty="0" sz="1800" spc="655" b="1">
                <a:latin typeface="宋体"/>
                <a:cs typeface="宋体"/>
              </a:rPr>
              <a:t> </a:t>
            </a:r>
            <a:r>
              <a:rPr dirty="0" sz="1800" spc="-20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前体如何加工</a:t>
            </a:r>
            <a:r>
              <a:rPr dirty="0" sz="1800" spc="10" b="1">
                <a:latin typeface="宋体"/>
                <a:cs typeface="宋体"/>
              </a:rPr>
              <a:t>成</a:t>
            </a:r>
            <a:r>
              <a:rPr dirty="0" sz="1800" b="1">
                <a:latin typeface="宋体"/>
                <a:cs typeface="宋体"/>
              </a:rPr>
              <a:t>成</a:t>
            </a:r>
            <a:r>
              <a:rPr dirty="0" sz="1800" spc="15" b="1">
                <a:latin typeface="宋体"/>
                <a:cs typeface="宋体"/>
              </a:rPr>
              <a:t>熟</a:t>
            </a:r>
            <a:r>
              <a:rPr dirty="0" sz="1800" spc="-5" b="1">
                <a:latin typeface="Arial"/>
                <a:cs typeface="Arial"/>
              </a:rPr>
              <a:t>mRNA</a:t>
            </a:r>
            <a:r>
              <a:rPr dirty="0" sz="1800" spc="-5" b="1">
                <a:latin typeface="宋体"/>
                <a:cs typeface="宋体"/>
              </a:rPr>
              <a:t>？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组成型剪接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编码蛋白质的不连续基因通</a:t>
            </a:r>
            <a:r>
              <a:rPr dirty="0" sz="1800" spc="5" b="1">
                <a:latin typeface="宋体"/>
                <a:cs typeface="宋体"/>
              </a:rPr>
              <a:t>过</a:t>
            </a:r>
            <a:r>
              <a:rPr dirty="0" sz="1800" spc="-20" b="1">
                <a:latin typeface="Arial"/>
                <a:cs typeface="Arial"/>
              </a:rPr>
              <a:t>RNA</a:t>
            </a:r>
            <a:r>
              <a:rPr dirty="0" sz="1800" b="1">
                <a:latin typeface="宋体"/>
                <a:cs typeface="宋体"/>
              </a:rPr>
              <a:t>剪接将内含子</a:t>
            </a:r>
            <a:r>
              <a:rPr dirty="0" sz="1800" spc="5" b="1">
                <a:latin typeface="宋体"/>
                <a:cs typeface="宋体"/>
              </a:rPr>
              <a:t>从</a:t>
            </a:r>
            <a:r>
              <a:rPr dirty="0" sz="1800" b="1">
                <a:latin typeface="Arial"/>
                <a:cs typeface="Arial"/>
              </a:rPr>
              <a:t>mRNA  </a:t>
            </a:r>
            <a:r>
              <a:rPr dirty="0" sz="1800" b="1">
                <a:latin typeface="宋体"/>
                <a:cs typeface="宋体"/>
              </a:rPr>
              <a:t>前体中剪除，然</a:t>
            </a:r>
            <a:r>
              <a:rPr dirty="0" sz="1800" spc="5" b="1">
                <a:latin typeface="宋体"/>
                <a:cs typeface="宋体"/>
              </a:rPr>
              <a:t>后</a:t>
            </a: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规范</a:t>
            </a:r>
            <a:r>
              <a:rPr dirty="0" sz="1800" spc="5" b="1">
                <a:solidFill>
                  <a:srgbClr val="FF0000"/>
                </a:solidFill>
                <a:latin typeface="宋体"/>
                <a:cs typeface="宋体"/>
              </a:rPr>
              <a:t>地</a:t>
            </a:r>
            <a:r>
              <a:rPr dirty="0" sz="1800" b="1">
                <a:latin typeface="宋体"/>
                <a:cs typeface="宋体"/>
              </a:rPr>
              <a:t>将外显子剪接成成</a:t>
            </a:r>
            <a:r>
              <a:rPr dirty="0" sz="1800" spc="5" b="1">
                <a:latin typeface="宋体"/>
                <a:cs typeface="宋体"/>
              </a:rPr>
              <a:t>熟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。这种方式只</a:t>
            </a:r>
            <a:r>
              <a:rPr dirty="0" sz="1800" spc="10" b="1">
                <a:latin typeface="宋体"/>
                <a:cs typeface="宋体"/>
              </a:rPr>
              <a:t>能</a:t>
            </a:r>
            <a:r>
              <a:rPr dirty="0" sz="1800" b="1">
                <a:latin typeface="宋体"/>
                <a:cs typeface="宋体"/>
              </a:rPr>
              <a:t>一</a:t>
            </a:r>
            <a:r>
              <a:rPr dirty="0" sz="1800" spc="-5" b="1">
                <a:latin typeface="宋体"/>
                <a:cs typeface="宋体"/>
              </a:rPr>
              <a:t>个 </a:t>
            </a:r>
            <a:r>
              <a:rPr dirty="0" sz="1800" b="1">
                <a:latin typeface="宋体"/>
                <a:cs typeface="宋体"/>
              </a:rPr>
              <a:t>基因产生一种成熟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spc="-10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algn="just" marL="12700" marR="36830">
              <a:lnSpc>
                <a:spcPct val="100000"/>
              </a:lnSpc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可调控的选择性剪接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有些基因的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前体有几种不同的剪接方式，  可产生不同的成熟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spc="-15" b="1"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翻译产生不同的蛋白质。这种方式所产</a:t>
            </a:r>
            <a:r>
              <a:rPr dirty="0" sz="1800" spc="10" b="1">
                <a:latin typeface="宋体"/>
                <a:cs typeface="宋体"/>
              </a:rPr>
              <a:t>生</a:t>
            </a:r>
            <a:r>
              <a:rPr dirty="0" sz="1800" b="1">
                <a:latin typeface="宋体"/>
                <a:cs typeface="宋体"/>
              </a:rPr>
              <a:t>的蛋 白质并不是根本不同的，而是结构相关、功能相似的蛋白质异形体。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7873" y="746252"/>
            <a:ext cx="3237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D50092"/>
                </a:solidFill>
              </a:rPr>
              <a:t>三、翻译水平的调控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448765"/>
            <a:ext cx="694245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0000FF"/>
                </a:solidFill>
                <a:latin typeface="宋体"/>
                <a:cs typeface="宋体"/>
              </a:rPr>
              <a:t>发生在细胞</a:t>
            </a:r>
            <a:r>
              <a:rPr dirty="0" sz="1800" spc="5" b="1">
                <a:solidFill>
                  <a:srgbClr val="0000FF"/>
                </a:solidFill>
                <a:latin typeface="宋体"/>
                <a:cs typeface="宋体"/>
              </a:rPr>
              <a:t>质</a:t>
            </a:r>
            <a:r>
              <a:rPr dirty="0" sz="1800" b="1">
                <a:latin typeface="宋体"/>
                <a:cs typeface="宋体"/>
              </a:rPr>
              <a:t>。细胞质中成</a:t>
            </a:r>
            <a:r>
              <a:rPr dirty="0" sz="1800" spc="5" b="1">
                <a:latin typeface="宋体"/>
                <a:cs typeface="宋体"/>
              </a:rPr>
              <a:t>熟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在</a:t>
            </a:r>
            <a:r>
              <a:rPr dirty="0" sz="1800" spc="-5" b="1">
                <a:latin typeface="Arial"/>
                <a:cs typeface="Arial"/>
              </a:rPr>
              <a:t>5’</a:t>
            </a:r>
            <a:r>
              <a:rPr dirty="0" sz="1800" b="1">
                <a:latin typeface="宋体"/>
                <a:cs typeface="宋体"/>
              </a:rPr>
              <a:t>和</a:t>
            </a:r>
            <a:r>
              <a:rPr dirty="0" sz="1800" spc="-5" b="1">
                <a:latin typeface="Arial"/>
                <a:cs typeface="Arial"/>
              </a:rPr>
              <a:t>3’</a:t>
            </a:r>
            <a:r>
              <a:rPr dirty="0" sz="1800" b="1">
                <a:latin typeface="宋体"/>
                <a:cs typeface="宋体"/>
              </a:rPr>
              <a:t>端都含有非编码片段，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称为</a:t>
            </a:r>
            <a:r>
              <a:rPr dirty="0" sz="1800" b="1">
                <a:solidFill>
                  <a:srgbClr val="FF3300"/>
                </a:solidFill>
                <a:latin typeface="宋体"/>
                <a:cs typeface="宋体"/>
              </a:rPr>
              <a:t>非翻译区（</a:t>
            </a:r>
            <a:r>
              <a:rPr dirty="0" sz="1800" b="1">
                <a:solidFill>
                  <a:srgbClr val="FF3300"/>
                </a:solidFill>
                <a:latin typeface="Arial"/>
                <a:cs typeface="Arial"/>
              </a:rPr>
              <a:t>UTR</a:t>
            </a:r>
            <a:r>
              <a:rPr dirty="0" sz="1800" b="1">
                <a:solidFill>
                  <a:srgbClr val="FF3300"/>
                </a:solidFill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。</a:t>
            </a:r>
            <a:r>
              <a:rPr dirty="0" sz="1800" spc="-5" b="1">
                <a:latin typeface="Arial"/>
                <a:cs typeface="Arial"/>
              </a:rPr>
              <a:t>UTR</a:t>
            </a:r>
            <a:r>
              <a:rPr dirty="0" sz="1800" b="1">
                <a:latin typeface="宋体"/>
                <a:cs typeface="宋体"/>
              </a:rPr>
              <a:t>是大多数翻译调控的影响位点。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solidFill>
                  <a:srgbClr val="6096E7"/>
                </a:solidFill>
                <a:latin typeface="Arial"/>
                <a:cs typeface="Arial"/>
              </a:rPr>
              <a:t>1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、</a:t>
            </a:r>
            <a:r>
              <a:rPr dirty="0" sz="1800" spc="-20" b="1">
                <a:solidFill>
                  <a:srgbClr val="6096E7"/>
                </a:solidFill>
                <a:latin typeface="Arial"/>
                <a:cs typeface="Arial"/>
              </a:rPr>
              <a:t>mRNA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的细胞质定</a:t>
            </a:r>
            <a:r>
              <a:rPr dirty="0" sz="1800" spc="5" b="1">
                <a:solidFill>
                  <a:srgbClr val="6096E7"/>
                </a:solidFill>
                <a:latin typeface="宋体"/>
                <a:cs typeface="宋体"/>
              </a:rPr>
              <a:t>位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控制</a:t>
            </a:r>
            <a:r>
              <a:rPr dirty="0" sz="1800" spc="-5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在</a:t>
            </a:r>
            <a:r>
              <a:rPr dirty="0" sz="1800" spc="10" b="1">
                <a:latin typeface="宋体"/>
                <a:cs typeface="宋体"/>
              </a:rPr>
              <a:t>细</a:t>
            </a:r>
            <a:r>
              <a:rPr dirty="0" sz="1800" b="1">
                <a:latin typeface="宋体"/>
                <a:cs typeface="宋体"/>
              </a:rPr>
              <a:t>胞质中定位的信息位</a:t>
            </a:r>
            <a:r>
              <a:rPr dirty="0" sz="1800" spc="-10" b="1">
                <a:latin typeface="宋体"/>
                <a:cs typeface="宋体"/>
              </a:rPr>
              <a:t>于</a:t>
            </a:r>
            <a:endParaRPr sz="1800">
              <a:latin typeface="宋体"/>
              <a:cs typeface="宋体"/>
            </a:endParaRPr>
          </a:p>
          <a:p>
            <a:pPr marL="12700" marR="274955">
              <a:lnSpc>
                <a:spcPct val="100000"/>
              </a:lnSpc>
            </a:pPr>
            <a:r>
              <a:rPr dirty="0" sz="1800" spc="-5" b="1">
                <a:latin typeface="Arial"/>
                <a:cs typeface="Arial"/>
              </a:rPr>
              <a:t>3’UTR</a:t>
            </a:r>
            <a:r>
              <a:rPr dirty="0" sz="1800" b="1">
                <a:latin typeface="宋体"/>
                <a:cs typeface="宋体"/>
              </a:rPr>
              <a:t>。微管涉及转</a:t>
            </a:r>
            <a:r>
              <a:rPr dirty="0" sz="1800" spc="5" b="1">
                <a:latin typeface="宋体"/>
                <a:cs typeface="宋体"/>
              </a:rPr>
              <a:t>运</a:t>
            </a:r>
            <a:r>
              <a:rPr dirty="0" sz="1800" spc="-20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到细胞质特定部位；微丝</a:t>
            </a:r>
            <a:r>
              <a:rPr dirty="0" sz="1800" spc="10" b="1">
                <a:latin typeface="宋体"/>
                <a:cs typeface="宋体"/>
              </a:rPr>
              <a:t>则</a:t>
            </a:r>
            <a:r>
              <a:rPr dirty="0" sz="1800" b="1">
                <a:latin typeface="宋体"/>
                <a:cs typeface="宋体"/>
              </a:rPr>
              <a:t>锚定已到 达目的地的</a:t>
            </a:r>
            <a:r>
              <a:rPr dirty="0" sz="1800" spc="-20" b="1">
                <a:latin typeface="Arial"/>
                <a:cs typeface="Arial"/>
              </a:rPr>
              <a:t>mRNA</a:t>
            </a:r>
            <a:r>
              <a:rPr dirty="0" sz="1800" spc="-10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10" b="1">
                <a:solidFill>
                  <a:srgbClr val="6096E7"/>
                </a:solidFill>
                <a:latin typeface="Arial"/>
                <a:cs typeface="Arial"/>
              </a:rPr>
              <a:t>2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、</a:t>
            </a:r>
            <a:r>
              <a:rPr dirty="0" sz="1800" spc="-20" b="1">
                <a:solidFill>
                  <a:srgbClr val="6096E7"/>
                </a:solidFill>
                <a:latin typeface="Arial"/>
                <a:cs typeface="Arial"/>
              </a:rPr>
              <a:t>mRNA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翻译的调控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在未受精的卵细胞质中，储</a:t>
            </a:r>
            <a:r>
              <a:rPr dirty="0" sz="1800" spc="10" b="1">
                <a:latin typeface="宋体"/>
                <a:cs typeface="宋体"/>
              </a:rPr>
              <a:t>存</a:t>
            </a:r>
            <a:r>
              <a:rPr dirty="0" sz="1800" b="1">
                <a:latin typeface="宋体"/>
                <a:cs typeface="宋体"/>
              </a:rPr>
              <a:t>有许多没有 翻译活性的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spc="-15" b="1"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它们与抑制蛋白结合而失去活性，称为“隐蔽”  </a:t>
            </a:r>
            <a:r>
              <a:rPr dirty="0" sz="1800" spc="-10" b="1">
                <a:latin typeface="Arial"/>
                <a:cs typeface="Arial"/>
              </a:rPr>
              <a:t>mRNA</a:t>
            </a:r>
            <a:r>
              <a:rPr dirty="0" sz="1800" spc="-10" b="1">
                <a:latin typeface="宋体"/>
                <a:cs typeface="宋体"/>
              </a:rPr>
              <a:t>（</a:t>
            </a:r>
            <a:r>
              <a:rPr dirty="0" sz="1800" spc="-10" b="1">
                <a:latin typeface="Arial"/>
                <a:cs typeface="Arial"/>
              </a:rPr>
              <a:t>masked</a:t>
            </a:r>
            <a:r>
              <a:rPr dirty="0" sz="1800" spc="4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mRNA</a:t>
            </a:r>
            <a:r>
              <a:rPr dirty="0" sz="1800" spc="-10" b="1">
                <a:latin typeface="宋体"/>
                <a:cs typeface="宋体"/>
              </a:rPr>
              <a:t>）</a:t>
            </a:r>
            <a:r>
              <a:rPr dirty="0" sz="1800" b="1">
                <a:latin typeface="宋体"/>
                <a:cs typeface="宋体"/>
              </a:rPr>
              <a:t>。受精刺激后，隐蔽</a:t>
            </a:r>
            <a:r>
              <a:rPr dirty="0" sz="1800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很快从无活性 转变成有活性，并开始蛋白质的合成。这些隐</a:t>
            </a:r>
            <a:r>
              <a:rPr dirty="0" sz="1800" spc="5" b="1">
                <a:latin typeface="宋体"/>
                <a:cs typeface="宋体"/>
              </a:rPr>
              <a:t>蔽</a:t>
            </a:r>
            <a:r>
              <a:rPr dirty="0" sz="1800" spc="-20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的激活与两个 不同的事件有关：一是结合的抑制蛋白被释放，二是通过卵细胞质中 一种酶的作用使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多聚腺苷酸</a:t>
            </a:r>
            <a:r>
              <a:rPr dirty="0" sz="1800" spc="5" b="1">
                <a:latin typeface="宋体"/>
                <a:cs typeface="宋体"/>
              </a:rPr>
              <a:t>（</a:t>
            </a:r>
            <a:r>
              <a:rPr dirty="0" sz="1800" spc="5" b="1">
                <a:latin typeface="Arial"/>
                <a:cs typeface="Arial"/>
              </a:rPr>
              <a:t>A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宋体"/>
                <a:cs typeface="宋体"/>
              </a:rPr>
              <a:t>）尾巴长度增加。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宋体"/>
              <a:cs typeface="宋体"/>
            </a:endParaRPr>
          </a:p>
          <a:p>
            <a:pPr marL="12700" marR="351155">
              <a:lnSpc>
                <a:spcPct val="100000"/>
              </a:lnSpc>
            </a:pPr>
            <a:r>
              <a:rPr dirty="0" sz="1800" spc="-10" b="1">
                <a:solidFill>
                  <a:srgbClr val="6096E7"/>
                </a:solidFill>
                <a:latin typeface="Arial"/>
                <a:cs typeface="Arial"/>
              </a:rPr>
              <a:t>3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、</a:t>
            </a:r>
            <a:r>
              <a:rPr dirty="0" sz="1800" spc="-20" b="1">
                <a:solidFill>
                  <a:srgbClr val="6096E7"/>
                </a:solidFill>
                <a:latin typeface="Arial"/>
                <a:cs typeface="Arial"/>
              </a:rPr>
              <a:t>mRNA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稳定性的调</a:t>
            </a:r>
            <a:r>
              <a:rPr dirty="0" sz="1800" spc="5" b="1">
                <a:solidFill>
                  <a:srgbClr val="6096E7"/>
                </a:solidFill>
                <a:latin typeface="宋体"/>
                <a:cs typeface="宋体"/>
              </a:rPr>
              <a:t>控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与原核细胞相比，大部分</a:t>
            </a:r>
            <a:r>
              <a:rPr dirty="0" sz="1800" spc="10" b="1">
                <a:latin typeface="宋体"/>
                <a:cs typeface="宋体"/>
              </a:rPr>
              <a:t>真</a:t>
            </a:r>
            <a:r>
              <a:rPr dirty="0" sz="1800" b="1">
                <a:latin typeface="宋体"/>
                <a:cs typeface="宋体"/>
              </a:rPr>
              <a:t>核细胞的 </a:t>
            </a:r>
            <a:r>
              <a:rPr dirty="0" sz="1800" spc="-20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有相</a:t>
            </a:r>
            <a:r>
              <a:rPr dirty="0" sz="1800" spc="10" b="1">
                <a:latin typeface="宋体"/>
                <a:cs typeface="宋体"/>
              </a:rPr>
              <a:t>当</a:t>
            </a:r>
            <a:r>
              <a:rPr dirty="0" sz="1800" b="1">
                <a:latin typeface="宋体"/>
                <a:cs typeface="宋体"/>
              </a:rPr>
              <a:t>长的寿命，这</a:t>
            </a:r>
            <a:r>
              <a:rPr dirty="0" sz="1800" spc="15" b="1">
                <a:latin typeface="宋体"/>
                <a:cs typeface="宋体"/>
              </a:rPr>
              <a:t>与</a:t>
            </a:r>
            <a:r>
              <a:rPr dirty="0" sz="1800" spc="-5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拥有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多聚</a:t>
            </a:r>
            <a:r>
              <a:rPr dirty="0" sz="1800" b="1">
                <a:solidFill>
                  <a:srgbClr val="5DBCAB"/>
                </a:solidFill>
                <a:latin typeface="Arial"/>
                <a:cs typeface="Arial"/>
              </a:rPr>
              <a:t>(A)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尾巴</a:t>
            </a:r>
            <a:r>
              <a:rPr dirty="0" sz="1800" b="1">
                <a:latin typeface="宋体"/>
                <a:cs typeface="宋体"/>
              </a:rPr>
              <a:t>有关。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4494" y="1552702"/>
            <a:ext cx="5943600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82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细胞分裂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细胞数目</a:t>
            </a:r>
            <a:endParaRPr sz="1800">
              <a:latin typeface="宋体"/>
              <a:cs typeface="宋体"/>
            </a:endParaRPr>
          </a:p>
          <a:p>
            <a:pPr marL="838200">
              <a:lnSpc>
                <a:spcPct val="100000"/>
              </a:lnSpc>
            </a:pPr>
            <a:r>
              <a:rPr dirty="0" sz="1800" b="1">
                <a:solidFill>
                  <a:srgbClr val="FF0000"/>
                </a:solidFill>
                <a:latin typeface="宋体"/>
                <a:cs typeface="宋体"/>
              </a:rPr>
              <a:t>细胞分化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细胞类型、不同组织和器官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-5" b="1">
                <a:solidFill>
                  <a:srgbClr val="5DBCAB"/>
                </a:solidFill>
                <a:latin typeface="Arial"/>
                <a:cs typeface="Arial"/>
              </a:rPr>
              <a:t>Cell</a:t>
            </a:r>
            <a:r>
              <a:rPr dirty="0" sz="1800" spc="-25" b="1">
                <a:solidFill>
                  <a:srgbClr val="5DBCAB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5DBCAB"/>
                </a:solidFill>
                <a:latin typeface="Arial"/>
                <a:cs typeface="Arial"/>
              </a:rPr>
              <a:t>differentiation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在个体发育中，由一种相同的细胞 类型经多次细胞分裂后，逐渐在形态、结构和功能上形成 稳定性差异，从而产生不同的细胞类群的过程。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它是多细胞有机体发育的基础和核心，也是单细胞有机体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宋体"/>
                <a:cs typeface="宋体"/>
              </a:rPr>
              <a:t>适应不同生活环境的基础。</a:t>
            </a:r>
            <a:endParaRPr sz="1800">
              <a:latin typeface="宋体"/>
              <a:cs typeface="宋体"/>
            </a:endParaRPr>
          </a:p>
          <a:p>
            <a:pPr marL="12700" marR="122555" indent="507365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细胞分化的关键在于特异性蛋白质的合成，而特异性 蛋白质合成的实质在于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基因选择性表达</a:t>
            </a:r>
            <a:r>
              <a:rPr dirty="0" sz="1800" spc="-10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 marR="122555" indent="507365">
              <a:lnSpc>
                <a:spcPct val="100000"/>
              </a:lnSpc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癌变</a:t>
            </a:r>
            <a:r>
              <a:rPr dirty="0" sz="1800" b="1">
                <a:latin typeface="宋体"/>
                <a:cs typeface="宋体"/>
              </a:rPr>
              <a:t>是细胞分化领域的一个特殊问题，癌细胞可以看 作是正常细胞分化机制失控，成为不死</a:t>
            </a:r>
            <a:r>
              <a:rPr dirty="0" sz="1800" spc="5" b="1">
                <a:latin typeface="宋体"/>
                <a:cs typeface="宋体"/>
              </a:rPr>
              <a:t>的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永生细胞</a:t>
            </a:r>
            <a:r>
              <a:rPr dirty="0" sz="1800" spc="-10" b="1">
                <a:latin typeface="宋体"/>
                <a:cs typeface="宋体"/>
              </a:rPr>
              <a:t>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第一</a:t>
            </a:r>
            <a:r>
              <a:rPr dirty="0" spc="-10"/>
              <a:t>节</a:t>
            </a:r>
            <a:r>
              <a:rPr dirty="0" spc="85"/>
              <a:t> </a:t>
            </a:r>
            <a:r>
              <a:rPr dirty="0"/>
              <a:t>细胞分化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973582"/>
            <a:ext cx="7976870" cy="5238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990099"/>
                </a:solidFill>
                <a:latin typeface="宋体"/>
                <a:cs typeface="宋体"/>
              </a:rPr>
              <a:t>一、基本概念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tabLst>
                <a:tab pos="4783455" algn="l"/>
              </a:tabLst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分化是基因选择性表达的结</a:t>
            </a:r>
            <a:r>
              <a:rPr dirty="0" sz="1800" spc="-10" b="1">
                <a:solidFill>
                  <a:srgbClr val="5DBCAB"/>
                </a:solidFill>
                <a:latin typeface="宋体"/>
                <a:cs typeface="宋体"/>
              </a:rPr>
              <a:t>果	</a:t>
            </a:r>
            <a:r>
              <a:rPr dirty="0" sz="1800" b="1">
                <a:latin typeface="宋体"/>
                <a:cs typeface="宋体"/>
              </a:rPr>
              <a:t>选择性丢</a:t>
            </a:r>
            <a:r>
              <a:rPr dirty="0" sz="1800" spc="5" b="1">
                <a:latin typeface="宋体"/>
                <a:cs typeface="宋体"/>
              </a:rPr>
              <a:t>失</a:t>
            </a:r>
            <a:r>
              <a:rPr dirty="0" sz="1800" b="1">
                <a:latin typeface="Arial"/>
                <a:cs typeface="Arial"/>
              </a:rPr>
              <a:t>——</a:t>
            </a:r>
            <a:r>
              <a:rPr dirty="0" sz="1800" b="1">
                <a:latin typeface="宋体"/>
                <a:cs typeface="宋体"/>
              </a:rPr>
              <a:t>选择性表达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分化细胞基因组的表达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55"/>
              </a:lnSpc>
            </a:pPr>
            <a:r>
              <a:rPr dirty="0" sz="1800" spc="-5" b="1">
                <a:latin typeface="Arial"/>
                <a:cs typeface="Arial"/>
              </a:rPr>
              <a:t>House-keeping gene </a:t>
            </a:r>
            <a:r>
              <a:rPr dirty="0" sz="1800" b="1">
                <a:latin typeface="Arial"/>
                <a:cs typeface="Arial"/>
              </a:rPr>
              <a:t>/ </a:t>
            </a:r>
            <a:r>
              <a:rPr dirty="0" sz="1800" spc="-5" b="1">
                <a:latin typeface="Arial"/>
                <a:cs typeface="Arial"/>
              </a:rPr>
              <a:t>luxury gene(tissue-specific gene) </a:t>
            </a:r>
            <a:r>
              <a:rPr dirty="0" sz="1800" b="1">
                <a:latin typeface="Arial"/>
                <a:cs typeface="Arial"/>
              </a:rPr>
              <a:t>/ </a:t>
            </a:r>
            <a:r>
              <a:rPr dirty="0" sz="1800" spc="-5" b="1">
                <a:latin typeface="Arial"/>
                <a:cs typeface="Arial"/>
              </a:rPr>
              <a:t>regulatory</a:t>
            </a:r>
            <a:r>
              <a:rPr dirty="0" sz="1800" spc="7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gene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Arial"/>
                <a:cs typeface="Arial"/>
              </a:rPr>
              <a:t>tissue-specific</a:t>
            </a:r>
            <a:r>
              <a:rPr dirty="0" sz="1800" b="1">
                <a:latin typeface="Arial"/>
                <a:cs typeface="Arial"/>
              </a:rPr>
              <a:t> </a:t>
            </a:r>
            <a:r>
              <a:rPr dirty="0" sz="1800" spc="-5" b="1">
                <a:latin typeface="Arial"/>
                <a:cs typeface="Arial"/>
              </a:rPr>
              <a:t>gene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b="1">
                <a:latin typeface="宋体"/>
                <a:cs typeface="宋体"/>
              </a:rPr>
              <a:t>在时间和空间上的</a:t>
            </a:r>
            <a:r>
              <a:rPr dirty="0" sz="1800" b="1">
                <a:solidFill>
                  <a:srgbClr val="6096E7"/>
                </a:solidFill>
                <a:latin typeface="宋体"/>
                <a:cs typeface="宋体"/>
              </a:rPr>
              <a:t>差异表达</a:t>
            </a:r>
            <a:r>
              <a:rPr dirty="0" sz="1800" b="1">
                <a:latin typeface="宋体"/>
                <a:cs typeface="宋体"/>
              </a:rPr>
              <a:t>，造就细胞分化。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 marR="3698875">
              <a:lnSpc>
                <a:spcPct val="100000"/>
              </a:lnSpc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组合调控引发</a:t>
            </a:r>
            <a:r>
              <a:rPr dirty="0" sz="1800" spc="-5" b="1">
                <a:solidFill>
                  <a:srgbClr val="5DBCAB"/>
                </a:solidFill>
                <a:latin typeface="Arial"/>
                <a:cs typeface="Arial"/>
              </a:rPr>
              <a:t>tissue-specific</a:t>
            </a:r>
            <a:r>
              <a:rPr dirty="0" sz="1800" b="1">
                <a:solidFill>
                  <a:srgbClr val="5DBCAB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5DBCAB"/>
                </a:solidFill>
                <a:latin typeface="Arial"/>
                <a:cs typeface="Arial"/>
              </a:rPr>
              <a:t>gene</a:t>
            </a: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的表达 </a:t>
            </a:r>
            <a:r>
              <a:rPr dirty="0" sz="1800" b="1">
                <a:latin typeface="宋体"/>
                <a:cs typeface="宋体"/>
              </a:rPr>
              <a:t>每种类型的细胞分化是由多种调控蛋白 共同调控完成的。但启动这种组合调控 往往是只有一两种关键调控蛋白起作用。 级联启动，高效而经济</a:t>
            </a:r>
            <a:r>
              <a:rPr dirty="0" sz="1800" spc="5" b="1">
                <a:latin typeface="宋体"/>
                <a:cs typeface="宋体"/>
              </a:rPr>
              <a:t>。</a:t>
            </a:r>
            <a:r>
              <a:rPr dirty="0" sz="1800" spc="-5" b="1">
                <a:latin typeface="Arial"/>
                <a:cs typeface="Arial"/>
              </a:rPr>
              <a:t>MyoD/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15" b="1">
                <a:latin typeface="Arial"/>
                <a:cs typeface="Arial"/>
              </a:rPr>
              <a:t>Ey</a:t>
            </a:r>
            <a:r>
              <a:rPr dirty="0" sz="1800" b="1">
                <a:latin typeface="宋体"/>
                <a:cs typeface="宋体"/>
              </a:rPr>
              <a:t>蛋白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宋体"/>
              <a:cs typeface="宋体"/>
            </a:endParaRPr>
          </a:p>
          <a:p>
            <a:pPr marL="12700">
              <a:lnSpc>
                <a:spcPts val="2155"/>
              </a:lnSpc>
            </a:pPr>
            <a:r>
              <a:rPr dirty="0" sz="1800" b="1">
                <a:solidFill>
                  <a:srgbClr val="5DBCAB"/>
                </a:solidFill>
                <a:latin typeface="宋体"/>
                <a:cs typeface="宋体"/>
              </a:rPr>
              <a:t>转分化与再生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55"/>
              </a:lnSpc>
            </a:pPr>
            <a:r>
              <a:rPr dirty="0" sz="1800" spc="-10" b="1">
                <a:latin typeface="Arial"/>
                <a:cs typeface="Arial"/>
              </a:rPr>
              <a:t>Transdifferentiation:</a:t>
            </a:r>
            <a:endParaRPr sz="1800">
              <a:latin typeface="Arial"/>
              <a:cs typeface="Arial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Arial"/>
                <a:cs typeface="Arial"/>
              </a:rPr>
              <a:t>dedifferentiation—redifferentiation</a:t>
            </a:r>
            <a:endParaRPr sz="1800">
              <a:latin typeface="Arial"/>
              <a:cs typeface="Arial"/>
            </a:endParaRPr>
          </a:p>
          <a:p>
            <a:pPr marL="76200" marR="4744720" indent="-64135">
              <a:lnSpc>
                <a:spcPct val="100000"/>
              </a:lnSpc>
              <a:spcBef>
                <a:spcPts val="10"/>
              </a:spcBef>
            </a:pPr>
            <a:r>
              <a:rPr dirty="0" sz="1800" spc="-5" b="1">
                <a:latin typeface="Arial"/>
                <a:cs typeface="Arial"/>
              </a:rPr>
              <a:t>Regeneration: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宋体"/>
                <a:cs typeface="宋体"/>
              </a:rPr>
              <a:t>蟾蜍肢体切除、 蝾螈晶状体摘除</a:t>
            </a:r>
            <a:endParaRPr sz="1800">
              <a:latin typeface="宋体"/>
              <a:cs typeface="宋体"/>
            </a:endParaRPr>
          </a:p>
          <a:p>
            <a:pPr marL="329565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植</a:t>
            </a:r>
            <a:r>
              <a:rPr dirty="0" sz="1800" spc="-10" b="1">
                <a:latin typeface="宋体"/>
                <a:cs typeface="宋体"/>
              </a:rPr>
              <a:t>物</a:t>
            </a:r>
            <a:r>
              <a:rPr dirty="0" sz="1800" spc="-400" b="1">
                <a:latin typeface="宋体"/>
                <a:cs typeface="宋体"/>
              </a:rPr>
              <a:t> </a:t>
            </a:r>
            <a:r>
              <a:rPr dirty="0" sz="1800" b="1">
                <a:latin typeface="宋体"/>
                <a:cs typeface="宋体"/>
              </a:rPr>
              <a:t>＞低等动</a:t>
            </a:r>
            <a:r>
              <a:rPr dirty="0" sz="1800" spc="-10" b="1">
                <a:latin typeface="宋体"/>
                <a:cs typeface="宋体"/>
              </a:rPr>
              <a:t>物</a:t>
            </a:r>
            <a:r>
              <a:rPr dirty="0" sz="1800" spc="-395" b="1">
                <a:latin typeface="宋体"/>
                <a:cs typeface="宋体"/>
              </a:rPr>
              <a:t> </a:t>
            </a:r>
            <a:r>
              <a:rPr dirty="0" sz="1800" b="1">
                <a:latin typeface="宋体"/>
                <a:cs typeface="宋体"/>
              </a:rPr>
              <a:t>＞高等动物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29301" y="2971800"/>
            <a:ext cx="3081274" cy="269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7939" y="682498"/>
            <a:ext cx="32378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</a:rPr>
              <a:t>二、细胞的分化潜能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612140" y="1383538"/>
            <a:ext cx="81273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Arial"/>
                <a:cs typeface="Arial"/>
              </a:rPr>
              <a:t>totipotency—pluripotency (stem </a:t>
            </a:r>
            <a:r>
              <a:rPr dirty="0" sz="1800" b="1">
                <a:latin typeface="Arial"/>
                <a:cs typeface="Arial"/>
              </a:rPr>
              <a:t>cell)—monopotential </a:t>
            </a:r>
            <a:r>
              <a:rPr dirty="0" sz="1800" spc="-5" b="1">
                <a:latin typeface="Arial"/>
                <a:cs typeface="Arial"/>
              </a:rPr>
              <a:t>cell(directional stem  cell)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2140" y="4964048"/>
            <a:ext cx="831024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15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受精卵和早期胚胎细胞具有全能性。所有细胞的细胞核始终保持其分化的全能性。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ts val="2115"/>
              </a:lnSpc>
            </a:pPr>
            <a:r>
              <a:rPr dirty="0" sz="1800" spc="-5" b="1">
                <a:latin typeface="Arial"/>
                <a:cs typeface="Arial"/>
              </a:rPr>
              <a:t>Dolly</a:t>
            </a:r>
            <a:r>
              <a:rPr dirty="0" sz="1800" b="1">
                <a:latin typeface="宋体"/>
                <a:cs typeface="宋体"/>
              </a:rPr>
              <a:t>羊。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52800" y="2074926"/>
            <a:ext cx="3044825" cy="257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568" y="865073"/>
            <a:ext cx="3395345" cy="3917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000FF"/>
                </a:solidFill>
              </a:rPr>
              <a:t>三、影响细胞分化的因素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07568" y="1505458"/>
            <a:ext cx="8068945" cy="4690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宋体"/>
                <a:cs typeface="宋体"/>
              </a:rPr>
              <a:t>调控蛋白的组合是影响细胞分化的直接因素，但这种影响又受其它因素的调控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D50092"/>
                </a:solidFill>
                <a:latin typeface="宋体"/>
                <a:cs typeface="宋体"/>
              </a:rPr>
              <a:t>１、胞外信号分子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近距离的旁泌素：</a:t>
            </a:r>
            <a:r>
              <a:rPr dirty="0" sz="1800" b="1">
                <a:latin typeface="Arial"/>
                <a:cs typeface="Arial"/>
              </a:rPr>
              <a:t>FGF</a:t>
            </a:r>
            <a:r>
              <a:rPr dirty="0" sz="1800" b="1">
                <a:latin typeface="宋体"/>
                <a:cs typeface="宋体"/>
              </a:rPr>
              <a:t>、</a:t>
            </a:r>
            <a:r>
              <a:rPr dirty="0" sz="1800" b="1">
                <a:latin typeface="Arial"/>
                <a:cs typeface="Arial"/>
              </a:rPr>
              <a:t>TGF</a:t>
            </a:r>
            <a:r>
              <a:rPr dirty="0" sz="1800" b="1">
                <a:latin typeface="宋体"/>
                <a:cs typeface="宋体"/>
              </a:rPr>
              <a:t>、</a:t>
            </a:r>
            <a:r>
              <a:rPr dirty="0" sz="1800" spc="-5" b="1">
                <a:latin typeface="Arial"/>
                <a:cs typeface="Arial"/>
              </a:rPr>
              <a:t>Hedgehog</a:t>
            </a:r>
            <a:r>
              <a:rPr dirty="0" sz="1800" b="1">
                <a:latin typeface="宋体"/>
                <a:cs typeface="宋体"/>
              </a:rPr>
              <a:t>家族、</a:t>
            </a:r>
            <a:r>
              <a:rPr dirty="0" sz="1800" b="1">
                <a:latin typeface="Arial"/>
                <a:cs typeface="Arial"/>
              </a:rPr>
              <a:t>Wnt</a:t>
            </a:r>
            <a:r>
              <a:rPr dirty="0" sz="1800" b="1">
                <a:latin typeface="宋体"/>
                <a:cs typeface="宋体"/>
              </a:rPr>
              <a:t>家族以</a:t>
            </a:r>
            <a:r>
              <a:rPr dirty="0" sz="1800" spc="-5" b="1">
                <a:latin typeface="宋体"/>
                <a:cs typeface="宋体"/>
              </a:rPr>
              <a:t>及</a:t>
            </a:r>
            <a:r>
              <a:rPr dirty="0" sz="1800" spc="-440" b="1">
                <a:latin typeface="宋体"/>
                <a:cs typeface="宋体"/>
              </a:rPr>
              <a:t> </a:t>
            </a:r>
            <a:r>
              <a:rPr dirty="0" sz="1800" spc="-5" b="1">
                <a:latin typeface="Arial"/>
                <a:cs typeface="Arial"/>
              </a:rPr>
              <a:t>Juxtacrine</a:t>
            </a:r>
            <a:r>
              <a:rPr dirty="0" sz="1800" b="1">
                <a:latin typeface="宋体"/>
                <a:cs typeface="宋体"/>
              </a:rPr>
              <a:t>家族</a:t>
            </a:r>
            <a:endParaRPr sz="18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远距离的激素：蝌蚪变态（甲状腺素）、昆虫变态（２０－羟蜕皮素）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solidFill>
                  <a:srgbClr val="D50092"/>
                </a:solidFill>
                <a:latin typeface="宋体"/>
                <a:cs typeface="宋体"/>
              </a:rPr>
              <a:t>２、细胞记忆与决定</a:t>
            </a:r>
            <a:endParaRPr sz="1800">
              <a:latin typeface="宋体"/>
              <a:cs typeface="宋体"/>
            </a:endParaRPr>
          </a:p>
          <a:p>
            <a:pPr algn="just" marL="12700" marR="224154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信号分子的作用是短暂的，但这种短暂的作用可以形成长时间的记忆，调控细 胞向特定方向分化。细胞的决定与细胞的记忆密切相关。果蝇成虫盘细胞体外 连续移植</a:t>
            </a:r>
            <a:r>
              <a:rPr dirty="0" sz="1800" spc="-10" b="1">
                <a:latin typeface="Arial"/>
                <a:cs typeface="Arial"/>
              </a:rPr>
              <a:t>1800</a:t>
            </a:r>
            <a:r>
              <a:rPr dirty="0" sz="1800" b="1">
                <a:latin typeface="宋体"/>
                <a:cs typeface="宋体"/>
              </a:rPr>
              <a:t>代后，没有失去记忆，仍能分化成相应的器官。</a:t>
            </a:r>
            <a:endParaRPr sz="1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solidFill>
                  <a:srgbClr val="D50092"/>
                </a:solidFill>
                <a:latin typeface="宋体"/>
                <a:cs typeface="宋体"/>
              </a:rPr>
              <a:t>３、受精卵细胞质的不均一性</a:t>
            </a:r>
            <a:endParaRPr sz="1800">
              <a:latin typeface="宋体"/>
              <a:cs typeface="宋体"/>
            </a:endParaRPr>
          </a:p>
          <a:p>
            <a:pPr algn="just" marL="12700" marR="159385">
              <a:lnSpc>
                <a:spcPct val="100000"/>
              </a:lnSpc>
            </a:pPr>
            <a:r>
              <a:rPr dirty="0" sz="1800" b="1">
                <a:latin typeface="宋体"/>
                <a:cs typeface="宋体"/>
              </a:rPr>
              <a:t>决定细胞向某一方向分化的初始信息储存于卵细胞中。在卵母细胞的细胞质</a:t>
            </a:r>
            <a:r>
              <a:rPr dirty="0" sz="1800" spc="10" b="1">
                <a:latin typeface="宋体"/>
                <a:cs typeface="宋体"/>
              </a:rPr>
              <a:t>中</a:t>
            </a:r>
            <a:r>
              <a:rPr dirty="0" sz="1800" b="1">
                <a:latin typeface="Arial"/>
                <a:cs typeface="Arial"/>
              </a:rPr>
              <a:t>,  </a:t>
            </a:r>
            <a:r>
              <a:rPr dirty="0" sz="1800" b="1">
                <a:latin typeface="宋体"/>
                <a:cs typeface="宋体"/>
              </a:rPr>
              <a:t>除了贮存有营养物质和多种蛋白质外，还含有许</a:t>
            </a:r>
            <a:r>
              <a:rPr dirty="0" sz="1800" spc="5" b="1">
                <a:latin typeface="宋体"/>
                <a:cs typeface="宋体"/>
              </a:rPr>
              <a:t>多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spc="-15" b="1"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大多数</a:t>
            </a:r>
            <a:r>
              <a:rPr dirty="0" sz="1800" spc="10" b="1">
                <a:latin typeface="宋体"/>
                <a:cs typeface="宋体"/>
              </a:rPr>
              <a:t>的</a:t>
            </a:r>
            <a:r>
              <a:rPr dirty="0" sz="1800" spc="-5" b="1">
                <a:latin typeface="Arial"/>
                <a:cs typeface="Arial"/>
              </a:rPr>
              <a:t>mRNA</a:t>
            </a:r>
            <a:r>
              <a:rPr dirty="0" sz="1800" spc="-10" b="1">
                <a:latin typeface="宋体"/>
                <a:cs typeface="宋体"/>
              </a:rPr>
              <a:t>与 </a:t>
            </a:r>
            <a:r>
              <a:rPr dirty="0" sz="1800" b="1">
                <a:latin typeface="宋体"/>
                <a:cs typeface="宋体"/>
              </a:rPr>
              <a:t>蛋白质结合处于非活性状态，成为隐</a:t>
            </a:r>
            <a:r>
              <a:rPr dirty="0" sz="1800" spc="5" b="1">
                <a:latin typeface="宋体"/>
                <a:cs typeface="宋体"/>
              </a:rPr>
              <a:t>蔽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spc="-15" b="1"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它们卵细胞质中呈</a:t>
            </a:r>
            <a:r>
              <a:rPr dirty="0" sz="1800" spc="15" b="1">
                <a:latin typeface="宋体"/>
                <a:cs typeface="宋体"/>
              </a:rPr>
              <a:t>不</a:t>
            </a:r>
            <a:r>
              <a:rPr dirty="0" sz="1800" b="1">
                <a:latin typeface="宋体"/>
                <a:cs typeface="宋体"/>
              </a:rPr>
              <a:t>均匀的分 布。随着卵裂的进行，隐蔽</a:t>
            </a:r>
            <a:r>
              <a:rPr dirty="0" sz="1800" spc="-15" b="1">
                <a:latin typeface="Arial"/>
                <a:cs typeface="Arial"/>
              </a:rPr>
              <a:t>mRNA</a:t>
            </a:r>
            <a:r>
              <a:rPr dirty="0" sz="1800" b="1">
                <a:latin typeface="宋体"/>
                <a:cs typeface="宋体"/>
              </a:rPr>
              <a:t>不均一地分布到不同的卵裂球中</a:t>
            </a:r>
            <a:r>
              <a:rPr dirty="0" sz="1800" spc="10" b="1">
                <a:latin typeface="宋体"/>
                <a:cs typeface="宋体"/>
              </a:rPr>
              <a:t>，</a:t>
            </a:r>
            <a:r>
              <a:rPr dirty="0" sz="1800" b="1">
                <a:latin typeface="宋体"/>
                <a:cs typeface="宋体"/>
              </a:rPr>
              <a:t>从而决定 未来细胞的分化命运，产生分化方向的差异。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2782" y="1802129"/>
            <a:ext cx="56667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2475" algn="l"/>
              </a:tabLst>
            </a:pPr>
            <a:r>
              <a:rPr dirty="0" sz="2400" spc="-5">
                <a:solidFill>
                  <a:srgbClr val="D50092"/>
                </a:solidFill>
                <a:latin typeface="Arial"/>
                <a:cs typeface="Arial"/>
              </a:rPr>
              <a:t>Embryonic</a:t>
            </a:r>
            <a:r>
              <a:rPr dirty="0" sz="2400" spc="15">
                <a:solidFill>
                  <a:srgbClr val="D50092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D50092"/>
                </a:solidFill>
                <a:latin typeface="Arial"/>
                <a:cs typeface="Arial"/>
              </a:rPr>
              <a:t>induction</a:t>
            </a:r>
            <a:r>
              <a:rPr dirty="0" sz="2400">
                <a:solidFill>
                  <a:srgbClr val="000000"/>
                </a:solidFill>
                <a:latin typeface="Arial"/>
                <a:cs typeface="Arial"/>
              </a:rPr>
              <a:t>.	</a:t>
            </a:r>
            <a:r>
              <a:rPr dirty="0" sz="2400">
                <a:solidFill>
                  <a:srgbClr val="000000"/>
                </a:solidFill>
              </a:rPr>
              <a:t>位置信息</a:t>
            </a:r>
            <a:r>
              <a:rPr dirty="0" sz="2400" spc="-5">
                <a:solidFill>
                  <a:srgbClr val="000000"/>
                </a:solidFill>
              </a:rPr>
              <a:t>（</a:t>
            </a:r>
            <a:r>
              <a:rPr dirty="0" sz="2400" spc="-5">
                <a:solidFill>
                  <a:srgbClr val="000000"/>
                </a:solidFill>
                <a:latin typeface="Arial"/>
                <a:cs typeface="Arial"/>
              </a:rPr>
              <a:t>Sonic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540" y="1802129"/>
            <a:ext cx="18637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D50092"/>
                </a:solidFill>
                <a:latin typeface="宋体"/>
                <a:cs typeface="宋体"/>
              </a:rPr>
              <a:t>４、位置效应</a:t>
            </a:r>
            <a:endParaRPr sz="24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hedgehog</a:t>
            </a:r>
            <a:r>
              <a:rPr dirty="0" sz="2400" spc="-5" b="1"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8540" y="2899664"/>
            <a:ext cx="815975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D50092"/>
                </a:solidFill>
                <a:latin typeface="宋体"/>
                <a:cs typeface="宋体"/>
              </a:rPr>
              <a:t>５、环</a:t>
            </a:r>
            <a:r>
              <a:rPr dirty="0" sz="2400" spc="-10" b="1">
                <a:solidFill>
                  <a:srgbClr val="D50092"/>
                </a:solidFill>
                <a:latin typeface="宋体"/>
                <a:cs typeface="宋体"/>
              </a:rPr>
              <a:t>境</a:t>
            </a:r>
            <a:r>
              <a:rPr dirty="0" sz="2400" spc="55" b="1">
                <a:solidFill>
                  <a:srgbClr val="D50092"/>
                </a:solidFill>
                <a:latin typeface="宋体"/>
                <a:cs typeface="宋体"/>
              </a:rPr>
              <a:t> </a:t>
            </a:r>
            <a:r>
              <a:rPr dirty="0" sz="2400" b="1">
                <a:latin typeface="宋体"/>
                <a:cs typeface="宋体"/>
              </a:rPr>
              <a:t>温度影响爬行类性别分化；卵细胞上下叠压排列影 响蜗牛性别分化。</a:t>
            </a:r>
            <a:endParaRPr sz="24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2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solidFill>
                  <a:srgbClr val="D50092"/>
                </a:solidFill>
                <a:latin typeface="宋体"/>
                <a:cs typeface="宋体"/>
              </a:rPr>
              <a:t>６、染色质变化与基因重排</a:t>
            </a:r>
            <a:endParaRPr sz="2400">
              <a:latin typeface="宋体"/>
              <a:cs typeface="宋体"/>
            </a:endParaRPr>
          </a:p>
          <a:p>
            <a:pPr algn="just" marL="12700" marR="173990">
              <a:lnSpc>
                <a:spcPct val="98100"/>
              </a:lnSpc>
              <a:spcBef>
                <a:spcPts val="165"/>
              </a:spcBef>
            </a:pPr>
            <a:r>
              <a:rPr dirty="0" sz="2400" b="1">
                <a:latin typeface="宋体"/>
                <a:cs typeface="宋体"/>
              </a:rPr>
              <a:t>马蛔虫卵裂过程中体细胞染色体消减（丢失）；纤毛虫大核 </a:t>
            </a:r>
            <a:r>
              <a:rPr dirty="0" sz="2400" b="1">
                <a:latin typeface="宋体"/>
                <a:cs typeface="宋体"/>
              </a:rPr>
              <a:t>基因丢失与重排；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淋巴细胞</a:t>
            </a:r>
            <a:r>
              <a:rPr dirty="0" sz="2400" b="1">
                <a:latin typeface="宋体"/>
                <a:cs typeface="宋体"/>
              </a:rPr>
              <a:t>基因断裂丢失与重排，可以利 用有限的免疫球蛋白基因，表达出数百亿种抗体。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098" y="650189"/>
            <a:ext cx="270129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第二</a:t>
            </a:r>
            <a:r>
              <a:rPr dirty="0" spc="-10"/>
              <a:t>节</a:t>
            </a:r>
            <a:r>
              <a:rPr dirty="0" spc="80"/>
              <a:t> </a:t>
            </a:r>
            <a:r>
              <a:rPr dirty="0"/>
              <a:t>癌细胞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844" y="1584703"/>
            <a:ext cx="7640955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marR="30480" indent="-342900">
              <a:lnSpc>
                <a:spcPct val="120000"/>
              </a:lnSpc>
              <a:spcBef>
                <a:spcPts val="100"/>
              </a:spcBef>
            </a:pPr>
            <a:r>
              <a:rPr dirty="0" sz="2400" b="1">
                <a:latin typeface="宋体"/>
                <a:cs typeface="宋体"/>
              </a:rPr>
              <a:t>正常细胞的分裂分化过程中，基因突变</a:t>
            </a:r>
            <a:r>
              <a:rPr dirty="0" sz="2400" spc="5" b="1">
                <a:latin typeface="宋体"/>
                <a:cs typeface="宋体"/>
              </a:rPr>
              <a:t>率</a:t>
            </a:r>
            <a:r>
              <a:rPr dirty="0" sz="2400" spc="-10" b="1">
                <a:latin typeface="Arial"/>
                <a:cs typeface="Arial"/>
              </a:rPr>
              <a:t>1</a:t>
            </a:r>
            <a:r>
              <a:rPr dirty="0" sz="2400" spc="-5" b="1">
                <a:latin typeface="Arial"/>
                <a:cs typeface="Arial"/>
              </a:rPr>
              <a:t>0</a:t>
            </a:r>
            <a:r>
              <a:rPr dirty="0" baseline="24305" sz="2400" spc="-15" b="1">
                <a:latin typeface="Arial"/>
                <a:cs typeface="Arial"/>
              </a:rPr>
              <a:t>-</a:t>
            </a:r>
            <a:r>
              <a:rPr dirty="0" baseline="24305" sz="2400" spc="-7" b="1">
                <a:latin typeface="Arial"/>
                <a:cs typeface="Arial"/>
              </a:rPr>
              <a:t>6</a:t>
            </a:r>
            <a:r>
              <a:rPr dirty="0" sz="2400" b="1">
                <a:latin typeface="宋体"/>
                <a:cs typeface="宋体"/>
              </a:rPr>
              <a:t>，但人一生 </a:t>
            </a:r>
            <a:r>
              <a:rPr dirty="0" sz="2400" spc="-5" b="1">
                <a:latin typeface="宋体"/>
                <a:cs typeface="宋体"/>
              </a:rPr>
              <a:t>中，体细胞要分</a:t>
            </a:r>
            <a:r>
              <a:rPr dirty="0" sz="2400" b="1">
                <a:latin typeface="宋体"/>
                <a:cs typeface="宋体"/>
              </a:rPr>
              <a:t>裂</a:t>
            </a:r>
            <a:r>
              <a:rPr dirty="0" sz="2400" spc="-10" b="1">
                <a:latin typeface="Arial"/>
                <a:cs typeface="Arial"/>
              </a:rPr>
              <a:t>10</a:t>
            </a:r>
            <a:r>
              <a:rPr dirty="0" baseline="24305" sz="2400" spc="-15" b="1">
                <a:latin typeface="Arial"/>
                <a:cs typeface="Arial"/>
              </a:rPr>
              <a:t>16</a:t>
            </a:r>
            <a:r>
              <a:rPr dirty="0" sz="2400" spc="-5" b="1">
                <a:latin typeface="宋体"/>
                <a:cs typeface="宋体"/>
              </a:rPr>
              <a:t>次。所以，在基因组中每个基 </a:t>
            </a:r>
            <a:r>
              <a:rPr dirty="0" sz="2400" b="1">
                <a:latin typeface="宋体"/>
                <a:cs typeface="宋体"/>
              </a:rPr>
              <a:t>因都可能发生突变。许多环境因素也可以提高基因突 变率。突变的结果导致某些分化细胞的生长和分裂失 </a:t>
            </a:r>
            <a:r>
              <a:rPr dirty="0" sz="2400" spc="-5" b="1">
                <a:latin typeface="宋体"/>
                <a:cs typeface="宋体"/>
              </a:rPr>
              <a:t>控，脱离了衰老和死亡的正常途径，成</a:t>
            </a:r>
            <a:r>
              <a:rPr dirty="0" sz="2400" spc="5" b="1">
                <a:latin typeface="宋体"/>
                <a:cs typeface="宋体"/>
              </a:rPr>
              <a:t>为</a:t>
            </a:r>
            <a:r>
              <a:rPr dirty="0" sz="2400" spc="-5" b="1">
                <a:solidFill>
                  <a:srgbClr val="5DBCAB"/>
                </a:solidFill>
                <a:latin typeface="宋体"/>
                <a:cs typeface="宋体"/>
              </a:rPr>
              <a:t>癌细胞（  </a:t>
            </a:r>
            <a:r>
              <a:rPr dirty="0" sz="2400" spc="-5" b="1">
                <a:solidFill>
                  <a:srgbClr val="5DBCAB"/>
                </a:solidFill>
                <a:latin typeface="Arial"/>
                <a:cs typeface="Arial"/>
              </a:rPr>
              <a:t>cancer</a:t>
            </a:r>
            <a:r>
              <a:rPr dirty="0" sz="2400" spc="5" b="1">
                <a:solidFill>
                  <a:srgbClr val="5DBCAB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5DBCAB"/>
                </a:solidFill>
                <a:latin typeface="Arial"/>
                <a:cs typeface="Arial"/>
              </a:rPr>
              <a:t>cell</a:t>
            </a:r>
            <a:r>
              <a:rPr dirty="0" sz="2400" b="1">
                <a:solidFill>
                  <a:srgbClr val="5DBCAB"/>
                </a:solidFill>
                <a:latin typeface="宋体"/>
                <a:cs typeface="宋体"/>
              </a:rPr>
              <a:t>）</a:t>
            </a:r>
            <a:r>
              <a:rPr dirty="0" sz="2400" spc="-10" b="1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  <a:p>
            <a:pPr algn="just" marL="380365" marR="206375" indent="-342900">
              <a:lnSpc>
                <a:spcPct val="120100"/>
              </a:lnSpc>
              <a:spcBef>
                <a:spcPts val="570"/>
              </a:spcBef>
            </a:pPr>
            <a:r>
              <a:rPr dirty="0" sz="2400" spc="-5" b="1">
                <a:solidFill>
                  <a:srgbClr val="6096E7"/>
                </a:solidFill>
                <a:latin typeface="Arial"/>
                <a:cs typeface="Arial"/>
              </a:rPr>
              <a:t>tumor——malignancy——cancer</a:t>
            </a:r>
            <a:r>
              <a:rPr dirty="0" sz="2400" spc="15" b="1">
                <a:solidFill>
                  <a:srgbClr val="6096E7"/>
                </a:solidFill>
                <a:latin typeface="Arial"/>
                <a:cs typeface="Arial"/>
              </a:rPr>
              <a:t> </a:t>
            </a:r>
            <a:r>
              <a:rPr dirty="0" sz="2400" b="1">
                <a:latin typeface="宋体"/>
                <a:cs typeface="宋体"/>
              </a:rPr>
              <a:t>分化程度上，癌细 </a:t>
            </a:r>
            <a:r>
              <a:rPr dirty="0" sz="2400" b="1">
                <a:latin typeface="宋体"/>
                <a:cs typeface="宋体"/>
              </a:rPr>
              <a:t>胞低于良性肿瘤细胞，且癌细胞失去了原有组织细胞 </a:t>
            </a:r>
            <a:r>
              <a:rPr dirty="0" sz="2400" b="1">
                <a:latin typeface="宋体"/>
                <a:cs typeface="宋体"/>
              </a:rPr>
              <a:t>结构和功能。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1284477"/>
            <a:ext cx="410972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D50092"/>
                </a:solidFill>
              </a:rPr>
              <a:t>一、癌细胞的基本特征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7990" marR="5080" indent="-342900">
              <a:lnSpc>
                <a:spcPct val="120000"/>
              </a:lnSpc>
              <a:spcBef>
                <a:spcPts val="100"/>
              </a:spcBef>
            </a:pPr>
            <a:r>
              <a:rPr dirty="0">
                <a:solidFill>
                  <a:srgbClr val="D50092"/>
                </a:solidFill>
              </a:rPr>
              <a:t>生长和分裂失控</a:t>
            </a:r>
            <a:r>
              <a:rPr dirty="0" spc="5">
                <a:solidFill>
                  <a:srgbClr val="000066"/>
                </a:solidFill>
              </a:rPr>
              <a:t>：</a:t>
            </a:r>
            <a:r>
              <a:rPr dirty="0"/>
              <a:t>永生细胞，核质比例增大，分裂加快，破坏 </a:t>
            </a:r>
            <a:r>
              <a:rPr dirty="0"/>
              <a:t>正常组织。</a:t>
            </a:r>
          </a:p>
          <a:p>
            <a:pPr marL="85090">
              <a:lnSpc>
                <a:spcPct val="100000"/>
              </a:lnSpc>
              <a:spcBef>
                <a:spcPts val="1150"/>
              </a:spcBef>
            </a:pPr>
            <a:r>
              <a:rPr dirty="0">
                <a:solidFill>
                  <a:srgbClr val="D50092"/>
                </a:solidFill>
              </a:rPr>
              <a:t>浸润性和扩散性</a:t>
            </a:r>
            <a:r>
              <a:rPr dirty="0"/>
              <a:t>：疣和息肉局限不扩散。癌细胞间粘着性下降</a:t>
            </a:r>
          </a:p>
          <a:p>
            <a:pPr marL="427990">
              <a:lnSpc>
                <a:spcPct val="100000"/>
              </a:lnSpc>
              <a:spcBef>
                <a:spcPts val="580"/>
              </a:spcBef>
            </a:pPr>
            <a:r>
              <a:rPr dirty="0"/>
              <a:t>。转移灶。</a:t>
            </a:r>
          </a:p>
          <a:p>
            <a:pPr marL="427990" marR="5080" indent="-342900">
              <a:lnSpc>
                <a:spcPct val="120000"/>
              </a:lnSpc>
              <a:spcBef>
                <a:spcPts val="575"/>
              </a:spcBef>
            </a:pPr>
            <a:r>
              <a:rPr dirty="0">
                <a:solidFill>
                  <a:srgbClr val="D50092"/>
                </a:solidFill>
              </a:rPr>
              <a:t>改变细胞间的相互作</a:t>
            </a:r>
            <a:r>
              <a:rPr dirty="0" spc="5">
                <a:solidFill>
                  <a:srgbClr val="D50092"/>
                </a:solidFill>
              </a:rPr>
              <a:t>用</a:t>
            </a:r>
            <a:r>
              <a:rPr dirty="0"/>
              <a:t>：癌细胞冲破了细胞识别作用的束缚； </a:t>
            </a:r>
            <a:r>
              <a:rPr dirty="0"/>
              <a:t>产生水解酶（基底膜），利于转移；表达某些膜受体蛋白</a:t>
            </a:r>
          </a:p>
          <a:p>
            <a:pPr marL="427990">
              <a:lnSpc>
                <a:spcPct val="100000"/>
              </a:lnSpc>
              <a:spcBef>
                <a:spcPts val="580"/>
              </a:spcBef>
            </a:pPr>
            <a:r>
              <a:rPr dirty="0"/>
              <a:t>，以便与别处细胞粘着并生长，还可以逃避免疫监视。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660903"/>
            <a:ext cx="8026400" cy="2806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20100"/>
              </a:lnSpc>
              <a:spcBef>
                <a:spcPts val="95"/>
              </a:spcBef>
            </a:pPr>
            <a:r>
              <a:rPr dirty="0" sz="2400" b="1">
                <a:solidFill>
                  <a:srgbClr val="D50092"/>
                </a:solidFill>
                <a:latin typeface="宋体"/>
                <a:cs typeface="宋体"/>
              </a:rPr>
              <a:t>改变蛋白表达谱系或蛋白活</a:t>
            </a:r>
            <a:r>
              <a:rPr dirty="0" sz="2400" spc="5" b="1">
                <a:solidFill>
                  <a:srgbClr val="D50092"/>
                </a:solidFill>
                <a:latin typeface="宋体"/>
                <a:cs typeface="宋体"/>
              </a:rPr>
              <a:t>性</a:t>
            </a:r>
            <a:r>
              <a:rPr dirty="0" sz="2400" b="1">
                <a:latin typeface="宋体"/>
                <a:cs typeface="宋体"/>
              </a:rPr>
              <a:t>：具有较高的端粒酶活性；纤 </a:t>
            </a:r>
            <a:r>
              <a:rPr dirty="0" sz="2400" spc="-5" b="1">
                <a:latin typeface="宋体"/>
                <a:cs typeface="宋体"/>
              </a:rPr>
              <a:t>粘连蛋白减少；癌蛋白过度表达。与胚胎细胞中所表达的 </a:t>
            </a:r>
            <a:r>
              <a:rPr dirty="0" sz="2400" b="1">
                <a:latin typeface="宋体"/>
                <a:cs typeface="宋体"/>
              </a:rPr>
              <a:t>蛋白有相似之处。</a:t>
            </a:r>
            <a:endParaRPr sz="2400">
              <a:latin typeface="宋体"/>
              <a:cs typeface="宋体"/>
            </a:endParaRPr>
          </a:p>
          <a:p>
            <a:pPr marL="12700" marR="29845">
              <a:lnSpc>
                <a:spcPts val="4029"/>
              </a:lnSpc>
              <a:spcBef>
                <a:spcPts val="330"/>
              </a:spcBef>
            </a:pPr>
            <a:r>
              <a:rPr dirty="0" sz="2400" b="1">
                <a:solidFill>
                  <a:srgbClr val="D50092"/>
                </a:solidFill>
                <a:latin typeface="宋体"/>
                <a:cs typeface="宋体"/>
              </a:rPr>
              <a:t>改变</a:t>
            </a:r>
            <a:r>
              <a:rPr dirty="0" sz="2400" spc="-5" b="1">
                <a:solidFill>
                  <a:srgbClr val="D50092"/>
                </a:solidFill>
                <a:latin typeface="Arial"/>
                <a:cs typeface="Arial"/>
              </a:rPr>
              <a:t>mR</a:t>
            </a:r>
            <a:r>
              <a:rPr dirty="0" sz="2400" spc="-15" b="1">
                <a:solidFill>
                  <a:srgbClr val="D50092"/>
                </a:solidFill>
                <a:latin typeface="Arial"/>
                <a:cs typeface="Arial"/>
              </a:rPr>
              <a:t>NA</a:t>
            </a:r>
            <a:r>
              <a:rPr dirty="0" sz="2400" b="1">
                <a:solidFill>
                  <a:srgbClr val="D50092"/>
                </a:solidFill>
                <a:latin typeface="宋体"/>
                <a:cs typeface="宋体"/>
              </a:rPr>
              <a:t>转录谱</a:t>
            </a:r>
            <a:r>
              <a:rPr dirty="0" sz="2400" spc="5" b="1">
                <a:solidFill>
                  <a:srgbClr val="D50092"/>
                </a:solidFill>
                <a:latin typeface="宋体"/>
                <a:cs typeface="宋体"/>
              </a:rPr>
              <a:t>系</a:t>
            </a:r>
            <a:r>
              <a:rPr dirty="0" sz="2400" b="1">
                <a:latin typeface="宋体"/>
                <a:cs typeface="宋体"/>
              </a:rPr>
              <a:t>：仅占整个基因表达谱中很少一部分。 </a:t>
            </a:r>
            <a:r>
              <a:rPr dirty="0" sz="2400" spc="-5" b="1">
                <a:solidFill>
                  <a:srgbClr val="D50092"/>
                </a:solidFill>
                <a:latin typeface="宋体"/>
                <a:cs typeface="宋体"/>
              </a:rPr>
              <a:t>体外培养的恶性转化细胞的特</a:t>
            </a:r>
            <a:r>
              <a:rPr dirty="0" sz="2400" spc="5" b="1">
                <a:solidFill>
                  <a:srgbClr val="D50092"/>
                </a:solidFill>
                <a:latin typeface="宋体"/>
                <a:cs typeface="宋体"/>
              </a:rPr>
              <a:t>征</a:t>
            </a:r>
            <a:r>
              <a:rPr dirty="0" sz="2400" spc="-5" b="1">
                <a:latin typeface="宋体"/>
                <a:cs typeface="宋体"/>
              </a:rPr>
              <a:t>：无限增殖、贴壁性下降、</a:t>
            </a:r>
            <a:endParaRPr sz="24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254"/>
              </a:spcBef>
            </a:pPr>
            <a:r>
              <a:rPr dirty="0" sz="2400" b="1">
                <a:latin typeface="宋体"/>
                <a:cs typeface="宋体"/>
              </a:rPr>
              <a:t>失去接触性抑制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ThemeGallery.com</dc:creator>
  <dc:title>PowerPoint Template</dc:title>
  <dcterms:created xsi:type="dcterms:W3CDTF">2021-04-27T10:22:47Z</dcterms:created>
  <dcterms:modified xsi:type="dcterms:W3CDTF">2021-04-27T10:22:47Z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2021-04-26T00:00:00Z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2021-04-27T00:00:00Z</vt:filetime>
  </property>
</Properties>
</file>